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2" r:id="rId4"/>
    <p:sldId id="258" r:id="rId5"/>
    <p:sldId id="276" r:id="rId6"/>
    <p:sldId id="277" r:id="rId7"/>
    <p:sldId id="278" r:id="rId8"/>
    <p:sldId id="281" r:id="rId9"/>
    <p:sldId id="282" r:id="rId10"/>
    <p:sldId id="279" r:id="rId11"/>
    <p:sldId id="280" r:id="rId12"/>
    <p:sldId id="285" r:id="rId13"/>
    <p:sldId id="306" r:id="rId14"/>
    <p:sldId id="289" r:id="rId15"/>
    <p:sldId id="294" r:id="rId16"/>
    <p:sldId id="296" r:id="rId17"/>
    <p:sldId id="305" r:id="rId18"/>
    <p:sldId id="302" r:id="rId19"/>
    <p:sldId id="304" r:id="rId20"/>
    <p:sldId id="259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39">
          <p15:clr>
            <a:srgbClr val="A4A3A4"/>
          </p15:clr>
        </p15:guide>
        <p15:guide id="4" pos="767">
          <p15:clr>
            <a:srgbClr val="A4A3A4"/>
          </p15:clr>
        </p15:guide>
        <p15:guide id="5" pos="6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492" autoAdjust="0"/>
  </p:normalViewPr>
  <p:slideViewPr>
    <p:cSldViewPr>
      <p:cViewPr>
        <p:scale>
          <a:sx n="120" d="100"/>
          <a:sy n="120" d="100"/>
        </p:scale>
        <p:origin x="156" y="330"/>
      </p:cViewPr>
      <p:guideLst>
        <p:guide orient="horz" pos="2160"/>
        <p:guide orient="horz" pos="3888"/>
        <p:guide pos="3839"/>
        <p:guide pos="767"/>
        <p:guide pos="69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15824399853542"/>
          <c:y val="7.2901622410651817E-2"/>
          <c:w val="0.81684175600146458"/>
          <c:h val="0.6280075350930898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A5-4C02-9C01-338BFC3075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A5-4C02-9C01-338BFC30752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A5-4C02-9C01-338BFC30752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A5-4C02-9C01-338BFC30752A}"/>
              </c:ext>
            </c:extLst>
          </c:dPt>
          <c:dLbls>
            <c:dLbl>
              <c:idx val="0"/>
              <c:layout>
                <c:manualLayout>
                  <c:x val="-0.24043931822665993"/>
                  <c:y val="5.34492313424564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833188-8593-4BEA-8F2D-7A6416641B15}" type="VALUE">
                      <a:rPr lang="en-US" sz="2400" smtClean="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 dirty="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A5-4C02-9C01-338BFC30752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472075292830343"/>
                  <c:y val="-0.310745405623380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4A49A8-EDD4-4E02-8647-26A9E2735BB8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A5-4C02-9C01-338BFC30752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BEA3D1-0FFD-4038-9D64-0320D2F17C82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A5-4C02-9C01-338BFC30752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HPO</c:v>
                </c:pt>
                <c:pt idx="1">
                  <c:v>HPI</c:v>
                </c:pt>
                <c:pt idx="2">
                  <c:v>TPI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36</c:v>
                </c:pt>
                <c:pt idx="1">
                  <c:v>32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A5-4C02-9C01-338BFC307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80808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646431196704391E-2"/>
          <c:y val="0.1376007651210758"/>
          <c:w val="0.79288658384841137"/>
          <c:h val="0.7448253404568019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84-4C11-8972-ECA12D953A7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84-4C11-8972-ECA12D953A7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84-4C11-8972-ECA12D953A7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84-4C11-8972-ECA12D953A77}"/>
              </c:ext>
            </c:extLst>
          </c:dPt>
          <c:dLbls>
            <c:dLbl>
              <c:idx val="0"/>
              <c:layout>
                <c:manualLayout>
                  <c:x val="-0.24043931822665993"/>
                  <c:y val="5.34492313424564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833188-8593-4BEA-8F2D-7A6416641B15}" type="VALUE">
                      <a:rPr lang="en-US" sz="2400" smtClean="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 dirty="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84-4C11-8972-ECA12D953A7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472075292830343"/>
                  <c:y val="-0.310745405623380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4A49A8-EDD4-4E02-8647-26A9E2735BB8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84-4C11-8972-ECA12D953A7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BEA3D1-0FFD-4038-9D64-0320D2F17C82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84-4C11-8972-ECA12D953A7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HPO</c:v>
                </c:pt>
                <c:pt idx="1">
                  <c:v>HPI</c:v>
                </c:pt>
                <c:pt idx="2">
                  <c:v>TPI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30</c:v>
                </c:pt>
                <c:pt idx="1">
                  <c:v>28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84-4C11-8972-ECA12D953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1D-4E5D-9AA1-1FFA93E966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1D-4E5D-9AA1-1FFA93E966E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1D-4E5D-9AA1-1FFA93E966E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1D-4E5D-9AA1-1FFA93E966EB}"/>
              </c:ext>
            </c:extLst>
          </c:dPt>
          <c:dLbls>
            <c:dLbl>
              <c:idx val="0"/>
              <c:layout>
                <c:manualLayout>
                  <c:x val="-0.27050338083360492"/>
                  <c:y val="-0.105908510814111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833188-8593-4BEA-8F2D-7A6416641B15}" type="VALUE">
                      <a:rPr lang="en-US" sz="2400" smtClean="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 dirty="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1D-4E5D-9AA1-1FFA93E966E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3487048357480642"/>
                  <c:y val="2.91814206011342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4A49A8-EDD4-4E02-8647-26A9E2735BB8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1D-4E5D-9AA1-1FFA93E966E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BEA3D1-0FFD-4038-9D64-0320D2F17C82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21D-4E5D-9AA1-1FFA93E966E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HPO</c:v>
                </c:pt>
                <c:pt idx="1">
                  <c:v>HPI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1D-4E5D-9AA1-1FFA93E96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093972678896298E-2"/>
          <c:y val="0.13913785576919296"/>
          <c:w val="0.8778591688802847"/>
          <c:h val="0.8150111046412762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93-402A-9314-E5DC3594623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93-402A-9314-E5DC3594623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93-402A-9314-E5DC3594623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93-402A-9314-E5DC35946239}"/>
              </c:ext>
            </c:extLst>
          </c:dPt>
          <c:dLbls>
            <c:dLbl>
              <c:idx val="0"/>
              <c:layout>
                <c:manualLayout>
                  <c:x val="-0.27050338083360492"/>
                  <c:y val="-0.105908510814111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833188-8593-4BEA-8F2D-7A6416641B15}" type="VALUE">
                      <a:rPr lang="en-US" sz="2400" smtClean="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 dirty="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93-402A-9314-E5DC3594623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3487048357480642"/>
                  <c:y val="2.91814206011342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4A49A8-EDD4-4E02-8647-26A9E2735BB8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93-402A-9314-E5DC3594623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BEA3D1-0FFD-4038-9D64-0320D2F17C82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400">
                        <a:solidFill>
                          <a:schemeClr val="bg1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93-402A-9314-E5DC3594623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HPO</c:v>
                </c:pt>
                <c:pt idx="1">
                  <c:v>HPI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65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893-402A-9314-E5DC35946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D6332-D2E6-4F7A-82CE-6FF6798E772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FDA6A32-D87D-42CE-B2C2-9B2421C27450}">
      <dgm:prSet phldrT="[Texto]" custT="1"/>
      <dgm:spPr>
        <a:xfrm>
          <a:off x="18442" y="255400"/>
          <a:ext cx="6359497" cy="926185"/>
        </a:xfrm>
        <a:prstGeom prst="rightArrow">
          <a:avLst>
            <a:gd name="adj1" fmla="val 5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S" sz="16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Chemical</a:t>
          </a:r>
          <a:r>
            <a:rPr lang="es-ES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6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composition</a:t>
          </a:r>
          <a:r>
            <a:rPr lang="es-ES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molecular </a:t>
          </a:r>
          <a:r>
            <a:rPr lang="es-ES" sz="16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size</a:t>
          </a:r>
          <a:endParaRPr lang="es-ES" sz="16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15050A-C6F7-4AC8-8B95-D8E0C85872F6}" type="parTrans" cxnId="{DB2F6F33-E21E-421B-9B9F-A4ACEF6E8B2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E96A7-3FD9-460A-AFB6-AF4CC61D6A34}" type="sibTrans" cxnId="{DB2F6F33-E21E-421B-9B9F-A4ACEF6E8B20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112EA-28EB-4845-B71B-426E0514D5AF}">
      <dgm:prSet phldrT="[Texto]" custT="1"/>
      <dgm:spPr>
        <a:xfrm>
          <a:off x="18442" y="969622"/>
          <a:ext cx="1958725" cy="178417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Functional groups, including </a:t>
          </a:r>
          <a:r>
            <a:rPr lang="en-U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esteric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phenolic, </a:t>
          </a:r>
          <a:r>
            <a:rPr lang="es-E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quinine</a:t>
          </a: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s-E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carboxylic</a:t>
          </a: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s-E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hydroxyl</a:t>
          </a: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amino, and nitroso </a:t>
          </a:r>
          <a:r>
            <a:rPr lang="es-E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compounds</a:t>
          </a: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gm:t>
    </dgm:pt>
    <dgm:pt modelId="{CB9F385A-81B7-4981-91EA-F445E345973F}" type="parTrans" cxnId="{812B8E15-9FAC-43A9-BB43-AF986D661689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B4D2E-5F6D-444B-9D6A-A610D1A5CEFB}" type="sibTrans" cxnId="{812B8E15-9FAC-43A9-BB43-AF986D661689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FDD17-E03F-4D3C-BCBB-6D97FE3EA271}">
      <dgm:prSet phldrT="[Texto]" custT="1"/>
      <dgm:spPr>
        <a:xfrm>
          <a:off x="1977167" y="564128"/>
          <a:ext cx="4400772" cy="926185"/>
        </a:xfrm>
        <a:prstGeom prst="rightArrow">
          <a:avLst>
            <a:gd name="adj1" fmla="val 50000"/>
            <a:gd name="adj2" fmla="val 5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Molecular </a:t>
          </a:r>
          <a:r>
            <a:rPr lang="es-ES" sz="16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weight</a:t>
          </a:r>
          <a:endParaRPr lang="es-ES" sz="16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298E64F-83D6-4135-ACB8-E30691846408}" type="parTrans" cxnId="{6573E5EE-CA48-4A26-9637-811B64AF741E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8CC7A-F177-4765-BBAB-5F3B75A5DEA6}" type="sibTrans" cxnId="{6573E5EE-CA48-4A26-9637-811B64AF741E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61638-DA24-4629-9251-7A670C283D96}">
      <dgm:prSet phldrT="[Texto]" custT="1"/>
      <dgm:spPr>
        <a:xfrm>
          <a:off x="1977167" y="1278351"/>
          <a:ext cx="1958725" cy="178417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From several hundreds to tens of thousands (</a:t>
          </a:r>
          <a:r>
            <a:rPr lang="en-U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Humic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substances).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BC8B75-7B59-4224-BD2F-29FE5277B993}" type="parTrans" cxnId="{02F7723B-8EF6-4268-B772-A9D5CCA5441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D92EB-4B90-4946-9358-8DDF3C0D2EE7}" type="sibTrans" cxnId="{02F7723B-8EF6-4268-B772-A9D5CCA5441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4574F-CA0F-4E88-8B05-861E4A83C8E4}">
      <dgm:prSet phldrT="[Texto]" custT="1"/>
      <dgm:spPr>
        <a:xfrm>
          <a:off x="3935893" y="872857"/>
          <a:ext cx="2442047" cy="926185"/>
        </a:xfrm>
        <a:prstGeom prst="rightArrow">
          <a:avLst>
            <a:gd name="adj1" fmla="val 5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6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</a:t>
          </a:r>
          <a:endParaRPr lang="es-ES" sz="16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DF06D25-6FF6-425E-A563-5B5317B1B55C}" type="parTrans" cxnId="{E20BE43C-5875-4E57-9684-482C42577C6E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9D0A2-239E-4ACC-970E-20FA7559BE4F}" type="sibTrans" cxnId="{E20BE43C-5875-4E57-9684-482C42577C6E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899B60-7F66-4DBC-BBA7-FBAC0120FC86}">
      <dgm:prSet phldrT="[Texto]" custT="1"/>
      <dgm:spPr>
        <a:xfrm>
          <a:off x="3935893" y="1587079"/>
          <a:ext cx="1958725" cy="175806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Substituted</a:t>
          </a: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1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aromatic</a:t>
          </a: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rings linked to aliphatic chains.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BB3AE71-6DF5-4A26-9FA2-71258DB6758F}" type="parTrans" cxnId="{E1ADDBF5-1BCA-41AA-89AB-E466453C342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9DD48-56BD-4629-B25E-C63E148C639D}" type="sibTrans" cxnId="{E1ADDBF5-1BCA-41AA-89AB-E466453C342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68B22-E492-4F7C-BBE2-1B1198BADD2D}" type="pres">
      <dgm:prSet presAssocID="{A02D6332-D2E6-4F7A-82CE-6FF6798E772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E8518190-0A5E-4FDA-8742-6979A21DB92F}" type="pres">
      <dgm:prSet presAssocID="{7FDA6A32-D87D-42CE-B2C2-9B2421C2745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DC4D34-0445-4992-8EDE-2360A26A5DCE}" type="pres">
      <dgm:prSet presAssocID="{7FDA6A32-D87D-42CE-B2C2-9B2421C2745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701DD0-CE86-47F7-966B-653869A6802A}" type="pres">
      <dgm:prSet presAssocID="{F8AFDD17-E03F-4D3C-BCBB-6D97FE3EA27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A3AAB5-F6F3-4FF7-9071-5B0E6040D14E}" type="pres">
      <dgm:prSet presAssocID="{F8AFDD17-E03F-4D3C-BCBB-6D97FE3EA27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F803B8-2C2B-4CB5-8C1F-05FD7FD92376}" type="pres">
      <dgm:prSet presAssocID="{3FB4574F-CA0F-4E88-8B05-861E4A83C8E4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F2EFB4-2674-46D8-AB95-4C6AD41ED073}" type="pres">
      <dgm:prSet presAssocID="{3FB4574F-CA0F-4E88-8B05-861E4A83C8E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146FB57-7A97-4F50-B580-E952E113371B}" type="presOf" srcId="{F8AFDD17-E03F-4D3C-BCBB-6D97FE3EA271}" destId="{98701DD0-CE86-47F7-966B-653869A6802A}" srcOrd="0" destOrd="0" presId="urn:microsoft.com/office/officeart/2009/3/layout/IncreasingArrowsProcess"/>
    <dgm:cxn modelId="{27BDDFAE-8F79-4A18-BBCC-B0AEE145565E}" type="presOf" srcId="{7FDA6A32-D87D-42CE-B2C2-9B2421C27450}" destId="{E8518190-0A5E-4FDA-8742-6979A21DB92F}" srcOrd="0" destOrd="0" presId="urn:microsoft.com/office/officeart/2009/3/layout/IncreasingArrowsProcess"/>
    <dgm:cxn modelId="{37CEDEBF-52B7-4254-BCB1-D104BFC4979F}" type="presOf" srcId="{A02D6332-D2E6-4F7A-82CE-6FF6798E7729}" destId="{AB268B22-E492-4F7C-BBE2-1B1198BADD2D}" srcOrd="0" destOrd="0" presId="urn:microsoft.com/office/officeart/2009/3/layout/IncreasingArrowsProcess"/>
    <dgm:cxn modelId="{C1CAD9EA-DA9A-4A28-A813-9B136435F498}" type="presOf" srcId="{D8899B60-7F66-4DBC-BBA7-FBAC0120FC86}" destId="{B1F2EFB4-2674-46D8-AB95-4C6AD41ED073}" srcOrd="0" destOrd="0" presId="urn:microsoft.com/office/officeart/2009/3/layout/IncreasingArrowsProcess"/>
    <dgm:cxn modelId="{6555590B-B92E-4931-8F89-884679AA44AF}" type="presOf" srcId="{3FB4574F-CA0F-4E88-8B05-861E4A83C8E4}" destId="{65F803B8-2C2B-4CB5-8C1F-05FD7FD92376}" srcOrd="0" destOrd="0" presId="urn:microsoft.com/office/officeart/2009/3/layout/IncreasingArrowsProcess"/>
    <dgm:cxn modelId="{CD2D5569-E54B-44E5-AFCB-E2FE114C2644}" type="presOf" srcId="{C97112EA-28EB-4845-B71B-426E0514D5AF}" destId="{7DDC4D34-0445-4992-8EDE-2360A26A5DCE}" srcOrd="0" destOrd="0" presId="urn:microsoft.com/office/officeart/2009/3/layout/IncreasingArrowsProcess"/>
    <dgm:cxn modelId="{DB2F6F33-E21E-421B-9B9F-A4ACEF6E8B20}" srcId="{A02D6332-D2E6-4F7A-82CE-6FF6798E7729}" destId="{7FDA6A32-D87D-42CE-B2C2-9B2421C27450}" srcOrd="0" destOrd="0" parTransId="{9915050A-C6F7-4AC8-8B95-D8E0C85872F6}" sibTransId="{DE9E96A7-3FD9-460A-AFB6-AF4CC61D6A34}"/>
    <dgm:cxn modelId="{02F7723B-8EF6-4268-B772-A9D5CCA5441B}" srcId="{F8AFDD17-E03F-4D3C-BCBB-6D97FE3EA271}" destId="{93F61638-DA24-4629-9251-7A670C283D96}" srcOrd="0" destOrd="0" parTransId="{39BC8B75-7B59-4224-BD2F-29FE5277B993}" sibTransId="{E0DD92EB-4B90-4946-9358-8DDF3C0D2EE7}"/>
    <dgm:cxn modelId="{E1ADDBF5-1BCA-41AA-89AB-E466453C3422}" srcId="{3FB4574F-CA0F-4E88-8B05-861E4A83C8E4}" destId="{D8899B60-7F66-4DBC-BBA7-FBAC0120FC86}" srcOrd="0" destOrd="0" parTransId="{EBB3AE71-6DF5-4A26-9FA2-71258DB6758F}" sibTransId="{C489DD48-56BD-4629-B25E-C63E148C639D}"/>
    <dgm:cxn modelId="{E20BE43C-5875-4E57-9684-482C42577C6E}" srcId="{A02D6332-D2E6-4F7A-82CE-6FF6798E7729}" destId="{3FB4574F-CA0F-4E88-8B05-861E4A83C8E4}" srcOrd="2" destOrd="0" parTransId="{BDF06D25-6FF6-425E-A563-5B5317B1B55C}" sibTransId="{5689D0A2-239E-4ACC-970E-20FA7559BE4F}"/>
    <dgm:cxn modelId="{A7FB9C4C-D702-4715-9AFD-D32F01B61071}" type="presOf" srcId="{93F61638-DA24-4629-9251-7A670C283D96}" destId="{BFA3AAB5-F6F3-4FF7-9071-5B0E6040D14E}" srcOrd="0" destOrd="0" presId="urn:microsoft.com/office/officeart/2009/3/layout/IncreasingArrowsProcess"/>
    <dgm:cxn modelId="{6573E5EE-CA48-4A26-9637-811B64AF741E}" srcId="{A02D6332-D2E6-4F7A-82CE-6FF6798E7729}" destId="{F8AFDD17-E03F-4D3C-BCBB-6D97FE3EA271}" srcOrd="1" destOrd="0" parTransId="{4298E64F-83D6-4135-ACB8-E30691846408}" sibTransId="{6358CC7A-F177-4765-BBAB-5F3B75A5DEA6}"/>
    <dgm:cxn modelId="{812B8E15-9FAC-43A9-BB43-AF986D661689}" srcId="{7FDA6A32-D87D-42CE-B2C2-9B2421C27450}" destId="{C97112EA-28EB-4845-B71B-426E0514D5AF}" srcOrd="0" destOrd="0" parTransId="{CB9F385A-81B7-4981-91EA-F445E345973F}" sibTransId="{03AB4D2E-5F6D-444B-9D6A-A610D1A5CEFB}"/>
    <dgm:cxn modelId="{138C01CC-EB54-4442-A03A-E3E77DB37A52}" type="presParOf" srcId="{AB268B22-E492-4F7C-BBE2-1B1198BADD2D}" destId="{E8518190-0A5E-4FDA-8742-6979A21DB92F}" srcOrd="0" destOrd="0" presId="urn:microsoft.com/office/officeart/2009/3/layout/IncreasingArrowsProcess"/>
    <dgm:cxn modelId="{CA0301BF-0435-45FC-86B4-0A2481C420B0}" type="presParOf" srcId="{AB268B22-E492-4F7C-BBE2-1B1198BADD2D}" destId="{7DDC4D34-0445-4992-8EDE-2360A26A5DCE}" srcOrd="1" destOrd="0" presId="urn:microsoft.com/office/officeart/2009/3/layout/IncreasingArrowsProcess"/>
    <dgm:cxn modelId="{4AFDA543-4077-4938-82D7-AD1231736A54}" type="presParOf" srcId="{AB268B22-E492-4F7C-BBE2-1B1198BADD2D}" destId="{98701DD0-CE86-47F7-966B-653869A6802A}" srcOrd="2" destOrd="0" presId="urn:microsoft.com/office/officeart/2009/3/layout/IncreasingArrowsProcess"/>
    <dgm:cxn modelId="{345D9E2C-5A06-469C-A77C-680F46AB41B4}" type="presParOf" srcId="{AB268B22-E492-4F7C-BBE2-1B1198BADD2D}" destId="{BFA3AAB5-F6F3-4FF7-9071-5B0E6040D14E}" srcOrd="3" destOrd="0" presId="urn:microsoft.com/office/officeart/2009/3/layout/IncreasingArrowsProcess"/>
    <dgm:cxn modelId="{BCEB06C4-18D1-4D3C-B213-F9F88E736DB1}" type="presParOf" srcId="{AB268B22-E492-4F7C-BBE2-1B1198BADD2D}" destId="{65F803B8-2C2B-4CB5-8C1F-05FD7FD92376}" srcOrd="4" destOrd="0" presId="urn:microsoft.com/office/officeart/2009/3/layout/IncreasingArrowsProcess"/>
    <dgm:cxn modelId="{47037FA1-0526-418C-B24B-826705B68C04}" type="presParOf" srcId="{AB268B22-E492-4F7C-BBE2-1B1198BADD2D}" destId="{B1F2EFB4-2674-46D8-AB95-4C6AD41ED07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79C23-C316-427D-B527-A6FB87F998E3}" type="doc">
      <dgm:prSet loTypeId="urn:microsoft.com/office/officeart/2005/8/layout/hProcess9" loCatId="process" qsTypeId="urn:microsoft.com/office/officeart/2005/8/quickstyle/simple1" qsCatId="simple" csTypeId="urn:microsoft.com/office/officeart/2005/8/colors/accent4_4" csCatId="accent4" phldr="1"/>
      <dgm:spPr/>
    </dgm:pt>
    <dgm:pt modelId="{EF1F7E51-68FD-4741-B382-54D124DD31C2}">
      <dgm:prSet phldrT="[Texto]" custT="1"/>
      <dgm:spPr>
        <a:xfrm>
          <a:off x="1205008" y="540059"/>
          <a:ext cx="1262390" cy="720080"/>
        </a:xfrm>
        <a:prstGeom prst="roundRect">
          <a:avLst/>
        </a:prstGeom>
        <a:solidFill>
          <a:srgbClr val="8064A2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3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</a:t>
          </a:r>
          <a:r>
            <a:rPr lang="es-CO" sz="3000" baseline="-25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</a:p>
      </dgm:t>
    </dgm:pt>
    <dgm:pt modelId="{416ED3B6-22D1-4F55-ABD0-EAFDFEAEE669}" type="parTrans" cxnId="{0722FC9A-F234-40F3-BD9A-B1FD6C4836E8}">
      <dgm:prSet/>
      <dgm:spPr/>
      <dgm:t>
        <a:bodyPr/>
        <a:lstStyle/>
        <a:p>
          <a:endParaRPr lang="es-CO"/>
        </a:p>
      </dgm:t>
    </dgm:pt>
    <dgm:pt modelId="{93B730C0-9F50-4A65-88D8-3FD561FC3E47}" type="sibTrans" cxnId="{0722FC9A-F234-40F3-BD9A-B1FD6C4836E8}">
      <dgm:prSet/>
      <dgm:spPr/>
      <dgm:t>
        <a:bodyPr/>
        <a:lstStyle/>
        <a:p>
          <a:endParaRPr lang="es-CO"/>
        </a:p>
      </dgm:t>
    </dgm:pt>
    <dgm:pt modelId="{68AA3564-18E1-4510-8023-17AA8D5E8530}" type="pres">
      <dgm:prSet presAssocID="{77679C23-C316-427D-B527-A6FB87F998E3}" presName="CompostProcess" presStyleCnt="0">
        <dgm:presLayoutVars>
          <dgm:dir/>
          <dgm:resizeHandles val="exact"/>
        </dgm:presLayoutVars>
      </dgm:prSet>
      <dgm:spPr/>
    </dgm:pt>
    <dgm:pt modelId="{97C14CBD-2B85-4102-BDDF-FD7F87179126}" type="pres">
      <dgm:prSet presAssocID="{77679C23-C316-427D-B527-A6FB87F998E3}" presName="arrow" presStyleLbl="bgShp" presStyleIdx="0" presStyleCnt="1" custAng="10800000" custScaleX="61660" custScaleY="84271" custLinFactNeighborX="-5452" custLinFactNeighborY="1123"/>
      <dgm:spPr>
        <a:xfrm rot="10800000">
          <a:off x="703644" y="161792"/>
          <a:ext cx="1924745" cy="1517046"/>
        </a:xfrm>
        <a:prstGeom prst="rightArrow">
          <a:avLst/>
        </a:prstGeom>
        <a:solidFill>
          <a:srgbClr val="8064A2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08C0A34-3CF4-4F3F-AA72-F23D2649F473}" type="pres">
      <dgm:prSet presAssocID="{77679C23-C316-427D-B527-A6FB87F998E3}" presName="linearProcess" presStyleCnt="0"/>
      <dgm:spPr/>
    </dgm:pt>
    <dgm:pt modelId="{3BAAB7E6-8E07-465C-B9F8-43FAFDD20D0A}" type="pres">
      <dgm:prSet presAssocID="{EF1F7E51-68FD-4741-B382-54D124DD31C2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03C2B1B-9430-4592-A90D-0B767B6ACF33}" type="presOf" srcId="{77679C23-C316-427D-B527-A6FB87F998E3}" destId="{68AA3564-18E1-4510-8023-17AA8D5E8530}" srcOrd="0" destOrd="0" presId="urn:microsoft.com/office/officeart/2005/8/layout/hProcess9"/>
    <dgm:cxn modelId="{AB106D3A-5E35-4D66-B831-C3499D0B6AAC}" type="presOf" srcId="{EF1F7E51-68FD-4741-B382-54D124DD31C2}" destId="{3BAAB7E6-8E07-465C-B9F8-43FAFDD20D0A}" srcOrd="0" destOrd="0" presId="urn:microsoft.com/office/officeart/2005/8/layout/hProcess9"/>
    <dgm:cxn modelId="{0722FC9A-F234-40F3-BD9A-B1FD6C4836E8}" srcId="{77679C23-C316-427D-B527-A6FB87F998E3}" destId="{EF1F7E51-68FD-4741-B382-54D124DD31C2}" srcOrd="0" destOrd="0" parTransId="{416ED3B6-22D1-4F55-ABD0-EAFDFEAEE669}" sibTransId="{93B730C0-9F50-4A65-88D8-3FD561FC3E47}"/>
    <dgm:cxn modelId="{E0F7FE7C-A35F-43E5-95DD-001AE20C9432}" type="presParOf" srcId="{68AA3564-18E1-4510-8023-17AA8D5E8530}" destId="{97C14CBD-2B85-4102-BDDF-FD7F87179126}" srcOrd="0" destOrd="0" presId="urn:microsoft.com/office/officeart/2005/8/layout/hProcess9"/>
    <dgm:cxn modelId="{CD16A581-2CBF-4924-99FB-E7EFC48F2C58}" type="presParOf" srcId="{68AA3564-18E1-4510-8023-17AA8D5E8530}" destId="{508C0A34-3CF4-4F3F-AA72-F23D2649F473}" srcOrd="1" destOrd="0" presId="urn:microsoft.com/office/officeart/2005/8/layout/hProcess9"/>
    <dgm:cxn modelId="{AEA04244-DE21-4EA8-989B-072769C0CD56}" type="presParOf" srcId="{508C0A34-3CF4-4F3F-AA72-F23D2649F473}" destId="{3BAAB7E6-8E07-465C-B9F8-43FAFDD20D0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18190-0A5E-4FDA-8742-6979A21DB92F}">
      <dsp:nvSpPr>
        <dsp:cNvPr id="0" name=""/>
        <dsp:cNvSpPr/>
      </dsp:nvSpPr>
      <dsp:spPr>
        <a:xfrm>
          <a:off x="320978" y="4814"/>
          <a:ext cx="4280885" cy="623460"/>
        </a:xfrm>
        <a:prstGeom prst="rightArrow">
          <a:avLst>
            <a:gd name="adj1" fmla="val 5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9897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Chemical</a:t>
          </a:r>
          <a:r>
            <a:rPr lang="es-ES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6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composition</a:t>
          </a:r>
          <a:r>
            <a:rPr lang="es-ES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molecular </a:t>
          </a:r>
          <a:r>
            <a:rPr lang="es-ES" sz="16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size</a:t>
          </a:r>
          <a:endParaRPr lang="es-ES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0978" y="160679"/>
        <a:ext cx="4125020" cy="311730"/>
      </dsp:txXfrm>
    </dsp:sp>
    <dsp:sp modelId="{7DDC4D34-0445-4992-8EDE-2360A26A5DCE}">
      <dsp:nvSpPr>
        <dsp:cNvPr id="0" name=""/>
        <dsp:cNvSpPr/>
      </dsp:nvSpPr>
      <dsp:spPr>
        <a:xfrm>
          <a:off x="320978" y="485592"/>
          <a:ext cx="1318512" cy="120101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Functional groups, including </a:t>
          </a:r>
          <a:r>
            <a:rPr lang="en-U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esteric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phenolic, </a:t>
          </a:r>
          <a:r>
            <a:rPr lang="es-E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quinine</a:t>
          </a:r>
          <a:r>
            <a:rPr lang="es-E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s-E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carboxylic</a:t>
          </a:r>
          <a:r>
            <a:rPr lang="es-E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s-E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hydroxyl</a:t>
          </a:r>
          <a:r>
            <a:rPr lang="es-E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amino, and nitroso </a:t>
          </a:r>
          <a:r>
            <a:rPr lang="es-E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compounds</a:t>
          </a:r>
          <a:r>
            <a:rPr lang="es-E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sp:txBody>
      <dsp:txXfrm>
        <a:off x="320978" y="485592"/>
        <a:ext cx="1318512" cy="1201013"/>
      </dsp:txXfrm>
    </dsp:sp>
    <dsp:sp modelId="{98701DD0-CE86-47F7-966B-653869A6802A}">
      <dsp:nvSpPr>
        <dsp:cNvPr id="0" name=""/>
        <dsp:cNvSpPr/>
      </dsp:nvSpPr>
      <dsp:spPr>
        <a:xfrm>
          <a:off x="1639491" y="212634"/>
          <a:ext cx="2962372" cy="623460"/>
        </a:xfrm>
        <a:prstGeom prst="rightArrow">
          <a:avLst>
            <a:gd name="adj1" fmla="val 50000"/>
            <a:gd name="adj2" fmla="val 5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9897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Molecular </a:t>
          </a:r>
          <a:r>
            <a:rPr lang="es-ES" sz="16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weight</a:t>
          </a:r>
          <a:endParaRPr lang="es-ES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39491" y="368499"/>
        <a:ext cx="2806507" cy="311730"/>
      </dsp:txXfrm>
    </dsp:sp>
    <dsp:sp modelId="{BFA3AAB5-F6F3-4FF7-9071-5B0E6040D14E}">
      <dsp:nvSpPr>
        <dsp:cNvPr id="0" name=""/>
        <dsp:cNvSpPr/>
      </dsp:nvSpPr>
      <dsp:spPr>
        <a:xfrm>
          <a:off x="1639491" y="693412"/>
          <a:ext cx="1318512" cy="120101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From several hundreds to tens of thousands (</a:t>
          </a:r>
          <a:r>
            <a:rPr lang="en-U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Humic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substances).</a:t>
          </a:r>
          <a:endParaRPr lang="es-E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39491" y="693412"/>
        <a:ext cx="1318512" cy="1201013"/>
      </dsp:txXfrm>
    </dsp:sp>
    <dsp:sp modelId="{65F803B8-2C2B-4CB5-8C1F-05FD7FD92376}">
      <dsp:nvSpPr>
        <dsp:cNvPr id="0" name=""/>
        <dsp:cNvSpPr/>
      </dsp:nvSpPr>
      <dsp:spPr>
        <a:xfrm>
          <a:off x="2958004" y="420454"/>
          <a:ext cx="1643860" cy="623460"/>
        </a:xfrm>
        <a:prstGeom prst="rightArrow">
          <a:avLst>
            <a:gd name="adj1" fmla="val 5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9897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Structure</a:t>
          </a:r>
          <a:endParaRPr lang="es-ES" sz="16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58004" y="576319"/>
        <a:ext cx="1487995" cy="311730"/>
      </dsp:txXfrm>
    </dsp:sp>
    <dsp:sp modelId="{B1F2EFB4-2674-46D8-AB95-4C6AD41ED073}">
      <dsp:nvSpPr>
        <dsp:cNvPr id="0" name=""/>
        <dsp:cNvSpPr/>
      </dsp:nvSpPr>
      <dsp:spPr>
        <a:xfrm>
          <a:off x="2958004" y="901232"/>
          <a:ext cx="1318512" cy="118343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Substituted</a:t>
          </a:r>
          <a:r>
            <a:rPr lang="es-E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1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aromatic</a:t>
          </a:r>
          <a:r>
            <a:rPr lang="es-E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rings linked to aliphatic chains.</a:t>
          </a:r>
          <a:endParaRPr lang="es-E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58004" y="901232"/>
        <a:ext cx="1318512" cy="1183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14CBD-2B85-4102-BDDF-FD7F87179126}">
      <dsp:nvSpPr>
        <dsp:cNvPr id="0" name=""/>
        <dsp:cNvSpPr/>
      </dsp:nvSpPr>
      <dsp:spPr>
        <a:xfrm rot="10800000">
          <a:off x="831770" y="268818"/>
          <a:ext cx="1147926" cy="1236557"/>
        </a:xfrm>
        <a:prstGeom prst="rightArrow">
          <a:avLst/>
        </a:prstGeom>
        <a:solidFill>
          <a:srgbClr val="8064A2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AB7E6-8E07-465C-B9F8-43FAFDD20D0A}">
      <dsp:nvSpPr>
        <dsp:cNvPr id="0" name=""/>
        <dsp:cNvSpPr/>
      </dsp:nvSpPr>
      <dsp:spPr>
        <a:xfrm>
          <a:off x="1553215" y="659310"/>
          <a:ext cx="1065636" cy="696494"/>
        </a:xfrm>
        <a:prstGeom prst="roundRect">
          <a:avLst/>
        </a:prstGeom>
        <a:solidFill>
          <a:srgbClr val="8064A2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</a:t>
          </a:r>
          <a:r>
            <a:rPr lang="es-CO" sz="3000" kern="1200" baseline="-25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</a:p>
      </dsp:txBody>
      <dsp:txXfrm>
        <a:off x="1587215" y="693310"/>
        <a:ext cx="997636" cy="62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2/18/2017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2/18/2017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EAAE-C353-4743-9DAF-63C31C09D735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063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EAAE-C353-4743-9DAF-63C31C09D735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94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EAAE-C353-4743-9DAF-63C31C09D735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301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EAAE-C353-4743-9DAF-63C31C09D735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02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EAAE-C353-4743-9DAF-63C31C09D735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267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EAAE-C353-4743-9DAF-63C31C09D735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941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EAAE-C353-4743-9DAF-63C31C09D735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867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EAAE-C353-4743-9DAF-63C31C09D735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42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FF356-1EC1-4590-90BF-6D4538B76878}" type="datetime1">
              <a:rPr lang="en-US" smtClean="0"/>
              <a:t>2/18/2017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3" y="1600200"/>
            <a:ext cx="975106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6E0-9517-4959-AA49-BF021F799FB4}" type="datetime1">
              <a:rPr lang="en-US" smtClean="0"/>
              <a:t>2/18/2017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1BF-1FCD-40AD-AD04-E2D50D8E8D45}" type="datetime1">
              <a:rPr lang="en-US" smtClean="0"/>
              <a:t>2/18/2017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ECA9-B4EE-4745-8507-95C398D68431}" type="datetime1">
              <a:rPr lang="en-US" smtClean="0"/>
              <a:t>2/18/2017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4C3F-E0A7-48E8-84B9-216067EDBE10}" type="datetime1">
              <a:rPr lang="en-US" smtClean="0"/>
              <a:t>2/18/2017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C631-DF3A-48F1-9B80-6AC28326E2C3}" type="datetime1">
              <a:rPr lang="en-US" smtClean="0"/>
              <a:t>2/18/2017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9155-1C7B-4C0C-A4A4-E0776B4199AF}" type="datetime1">
              <a:rPr lang="en-US" smtClean="0"/>
              <a:t>2/18/2017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B38A-5A14-4BE3-879D-7AE06BCB90DB}" type="datetime1">
              <a:rPr lang="en-US" smtClean="0"/>
              <a:t>2/18/2017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C9B0-6AAE-4C04-A8DE-8CBF0C5067EA}" type="datetime1">
              <a:rPr lang="en-US" smtClean="0"/>
              <a:t>2/18/2017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AADB-A511-49B2-B907-92261050AF23}" type="datetime1">
              <a:rPr lang="en-US" smtClean="0"/>
              <a:t>2/18/2017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9905-FF2F-4801-8BB6-DBAC4ECAD468}" type="datetime1">
              <a:rPr lang="en-US" smtClean="0"/>
              <a:t>2/18/2017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496123-1B3E-40DE-A7CD-3E0648A5B2B9}" type="datetime1">
              <a:rPr lang="en-US" smtClean="0"/>
              <a:t>2/18/2017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283" y="345561"/>
            <a:ext cx="8669593" cy="1676400"/>
          </a:xfrm>
        </p:spPr>
        <p:txBody>
          <a:bodyPr/>
          <a:lstStyle/>
          <a:p>
            <a:pPr algn="ctr"/>
            <a:r>
              <a:rPr lang="en-US" sz="4000" b="1" dirty="0">
                <a:ln w="0"/>
                <a:solidFill>
                  <a:srgbClr val="08080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Catalytic degradation of Natural Organic Matter (NOM) by Advanced Oxidation Technologies</a:t>
            </a:r>
            <a:endParaRPr lang="es-CO" sz="4000" b="1" dirty="0">
              <a:ln w="0"/>
              <a:solidFill>
                <a:srgbClr val="08080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62048" y="2380766"/>
            <a:ext cx="10225136" cy="425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788" y="3337153"/>
            <a:ext cx="10945216" cy="8863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sz="1800" i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Research Group on Functional Materials and Catalysis (GIMFC), Nariño University, Department of Chemistry, Colombia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sz="1800" i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s-CO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s-CO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r>
              <a:rPr lang="es-CO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CO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r>
              <a:rPr lang="es-CO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Remediation</a:t>
            </a:r>
            <a:r>
              <a:rPr lang="es-CO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CO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Biocatalysis</a:t>
            </a:r>
            <a:r>
              <a:rPr lang="es-CO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Antioquia </a:t>
            </a:r>
            <a:r>
              <a:rPr lang="es-CO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es-CO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Colombia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sz="1800" i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Salamanca University Department of Inorganic Chemistry, Spain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O" sz="1800" i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CO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University of Navarre, Campus </a:t>
            </a:r>
            <a:r>
              <a:rPr lang="en-US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Arrosadía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Spain</a:t>
            </a:r>
            <a:endParaRPr lang="es-CO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77788" y="2375763"/>
            <a:ext cx="10945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Ana María García</a:t>
            </a:r>
            <a:r>
              <a:rPr lang="es-CO" sz="2800" baseline="30000" dirty="0"/>
              <a:t>1,*</a:t>
            </a:r>
            <a:r>
              <a:rPr lang="es-CO" sz="2800" dirty="0"/>
              <a:t>, Ricardo A. Torres-Palma</a:t>
            </a:r>
            <a:r>
              <a:rPr lang="es-CO" sz="2800" baseline="30000" dirty="0"/>
              <a:t>2</a:t>
            </a:r>
            <a:r>
              <a:rPr lang="es-CO" sz="2800" dirty="0"/>
              <a:t>, Miguel-Ángel Vicente</a:t>
            </a:r>
            <a:r>
              <a:rPr lang="es-CO" sz="2800" baseline="30000" dirty="0"/>
              <a:t>3</a:t>
            </a:r>
            <a:r>
              <a:rPr lang="es-CO" sz="2800" dirty="0"/>
              <a:t>, Antonio Gil</a:t>
            </a:r>
            <a:r>
              <a:rPr lang="es-CO" sz="2800" baseline="30000" dirty="0"/>
              <a:t>4</a:t>
            </a:r>
            <a:r>
              <a:rPr lang="es-CO" sz="2800" dirty="0"/>
              <a:t> and Luis-Alejandro Galeano</a:t>
            </a:r>
            <a:r>
              <a:rPr lang="es-CO" sz="2800" baseline="30000" dirty="0"/>
              <a:t>1,*</a:t>
            </a:r>
            <a:r>
              <a:rPr lang="es-CO" sz="2800" dirty="0"/>
              <a:t> </a:t>
            </a:r>
            <a:endParaRPr lang="en-U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158773" y="492288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Presenting Author’s E-mail: ana.garcia11@udea.edu.co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Corresponding Author´s E-mail: alejandrogaleano@udenar.edu.co</a:t>
            </a:r>
          </a:p>
          <a:p>
            <a:endParaRPr lang="en-US" sz="1600" dirty="0"/>
          </a:p>
        </p:txBody>
      </p:sp>
      <p:pic>
        <p:nvPicPr>
          <p:cNvPr id="7" name="10 Imagen" descr="logoudenar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3218" y="5753885"/>
            <a:ext cx="1088874" cy="108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9363" r="8487" b="6586"/>
          <a:stretch/>
        </p:blipFill>
        <p:spPr>
          <a:xfrm>
            <a:off x="2195033" y="5836919"/>
            <a:ext cx="2109260" cy="1005840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07" y="5836919"/>
            <a:ext cx="2082603" cy="1005840"/>
          </a:xfrm>
          <a:prstGeom prst="rect">
            <a:avLst/>
          </a:prstGeom>
        </p:spPr>
      </p:pic>
      <p:pic>
        <p:nvPicPr>
          <p:cNvPr id="10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5836919"/>
            <a:ext cx="1306800" cy="1005840"/>
          </a:xfrm>
          <a:prstGeom prst="rect">
            <a:avLst/>
          </a:prstGeom>
        </p:spPr>
      </p:pic>
      <p:pic>
        <p:nvPicPr>
          <p:cNvPr id="12" name="1 Imagen" descr="final logo.jpg"/>
          <p:cNvPicPr/>
          <p:nvPr/>
        </p:nvPicPr>
        <p:blipFill rotWithShape="1">
          <a:blip r:embed="rId6" cstate="print"/>
          <a:srcRect r="4918" b="8429"/>
          <a:stretch/>
        </p:blipFill>
        <p:spPr>
          <a:xfrm>
            <a:off x="9735672" y="5538689"/>
            <a:ext cx="2000242" cy="13193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41704" t="29468" r="43501" b="61706"/>
          <a:stretch/>
        </p:blipFill>
        <p:spPr>
          <a:xfrm>
            <a:off x="10385543" y="399051"/>
            <a:ext cx="1803282" cy="6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05094" y="413439"/>
            <a:ext cx="1015643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0" algn="ctr" defTabSz="9144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80808"/>
                </a:solidFill>
              </a:rPr>
              <a:t>Global interest in AOTs for catalytic degradation of NOM in the past few years</a:t>
            </a:r>
            <a:endParaRPr lang="fr-FR" dirty="0">
              <a:solidFill>
                <a:srgbClr val="080808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1564171" y="6289254"/>
            <a:ext cx="537908" cy="4707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arcador de número de diapositiva 15"/>
          <p:cNvSpPr txBox="1">
            <a:spLocks/>
          </p:cNvSpPr>
          <p:nvPr/>
        </p:nvSpPr>
        <p:spPr>
          <a:xfrm>
            <a:off x="10763447" y="6289254"/>
            <a:ext cx="1120657" cy="34103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800" smtClean="0">
                <a:solidFill>
                  <a:schemeClr val="tx1"/>
                </a:solidFill>
              </a:rPr>
              <a:pPr/>
              <a:t>10</a:t>
            </a:fld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1825" y="5089212"/>
            <a:ext cx="11760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+mj-lt"/>
              </a:rPr>
              <a:t>Figure 1</a:t>
            </a:r>
            <a:r>
              <a:rPr lang="en-US" sz="2000" dirty="0">
                <a:solidFill>
                  <a:srgbClr val="080808"/>
                </a:solidFill>
                <a:latin typeface="+mj-lt"/>
              </a:rPr>
              <a:t>. Number of publications in indexed journals containing the following keywords: NOM: natural organic matter; AOPs: advanced process oxidation; DW: drinking water; WW: wastewater in abstract through </a:t>
            </a:r>
            <a:r>
              <a:rPr lang="en-US" sz="2000" b="1" dirty="0">
                <a:solidFill>
                  <a:srgbClr val="080808"/>
                </a:solidFill>
                <a:latin typeface="+mj-lt"/>
              </a:rPr>
              <a:t>2006</a:t>
            </a:r>
            <a:r>
              <a:rPr lang="en-US" sz="2000" dirty="0">
                <a:solidFill>
                  <a:srgbClr val="080808"/>
                </a:solidFill>
                <a:latin typeface="+mj-lt"/>
              </a:rPr>
              <a:t> to </a:t>
            </a:r>
            <a:r>
              <a:rPr lang="en-US" sz="2000" b="1" dirty="0">
                <a:solidFill>
                  <a:srgbClr val="080808"/>
                </a:solidFill>
                <a:latin typeface="+mj-lt"/>
              </a:rPr>
              <a:t>2016.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6802" y="6459770"/>
            <a:ext cx="3696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/>
              </a:rPr>
              <a:t>Source: Scopus, October 30, 2016.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t="11272" b="10182"/>
          <a:stretch/>
        </p:blipFill>
        <p:spPr>
          <a:xfrm>
            <a:off x="324160" y="1369114"/>
            <a:ext cx="10668824" cy="38127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355307" y="2734906"/>
            <a:ext cx="2016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800" dirty="0" err="1"/>
              <a:t>AOTs+NOM+DW</a:t>
            </a:r>
            <a:endParaRPr lang="es-CO" sz="1800" dirty="0"/>
          </a:p>
        </p:txBody>
      </p:sp>
      <p:sp>
        <p:nvSpPr>
          <p:cNvPr id="3" name="Rectángulo 2"/>
          <p:cNvSpPr/>
          <p:nvPr/>
        </p:nvSpPr>
        <p:spPr>
          <a:xfrm>
            <a:off x="9355525" y="3133415"/>
            <a:ext cx="14311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O" sz="1800" dirty="0" err="1"/>
              <a:t>AOTs+NOM</a:t>
            </a:r>
            <a:endParaRPr lang="es-CO" sz="1800" dirty="0"/>
          </a:p>
        </p:txBody>
      </p:sp>
      <p:sp>
        <p:nvSpPr>
          <p:cNvPr id="5" name="Rectángulo 4"/>
          <p:cNvSpPr/>
          <p:nvPr/>
        </p:nvSpPr>
        <p:spPr>
          <a:xfrm>
            <a:off x="9359258" y="3495529"/>
            <a:ext cx="13349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O" sz="1800" dirty="0" err="1" smtClean="0"/>
              <a:t>AOTs+WW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61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1590637" y="6378710"/>
            <a:ext cx="520289" cy="4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15" name="Marcador de número de diapositiva 15"/>
          <p:cNvSpPr txBox="1">
            <a:spLocks/>
          </p:cNvSpPr>
          <p:nvPr/>
        </p:nvSpPr>
        <p:spPr>
          <a:xfrm>
            <a:off x="10870094" y="6416191"/>
            <a:ext cx="1083951" cy="32986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741">
                <a:solidFill>
                  <a:schemeClr val="tx1"/>
                </a:solidFill>
              </a:rPr>
              <a:pPr/>
              <a:t>11</a:t>
            </a:fld>
            <a:endParaRPr lang="es-CO" sz="1741" dirty="0">
              <a:solidFill>
                <a:schemeClr val="tx1"/>
              </a:solidFill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13084" y="-334140"/>
            <a:ext cx="7517824" cy="11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45" tIns="44222" rIns="88445" bIns="8844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884408">
              <a:defRPr/>
            </a:pPr>
            <a:r>
              <a:rPr lang="en-US" altLang="en-US" sz="3869" dirty="0">
                <a:solidFill>
                  <a:srgbClr val="080808"/>
                </a:solidFill>
              </a:rPr>
              <a:t>UV-light based degradation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-20723" y="6569985"/>
            <a:ext cx="10613720" cy="30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4" dirty="0" err="1">
                <a:solidFill>
                  <a:srgbClr val="080808"/>
                </a:solidFill>
              </a:rPr>
              <a:t>Goslan</a:t>
            </a:r>
            <a:r>
              <a:rPr lang="en-US" sz="1354" dirty="0">
                <a:solidFill>
                  <a:srgbClr val="080808"/>
                </a:solidFill>
              </a:rPr>
              <a:t> </a:t>
            </a:r>
            <a:r>
              <a:rPr lang="en-US" sz="1354" i="1" dirty="0">
                <a:solidFill>
                  <a:srgbClr val="080808"/>
                </a:solidFill>
              </a:rPr>
              <a:t>et al</a:t>
            </a:r>
            <a:r>
              <a:rPr lang="en-US" sz="1354" dirty="0">
                <a:solidFill>
                  <a:srgbClr val="080808"/>
                </a:solidFill>
              </a:rPr>
              <a:t>. (2006). </a:t>
            </a:r>
            <a:r>
              <a:rPr lang="en-US" sz="1354" i="1" dirty="0">
                <a:solidFill>
                  <a:srgbClr val="080808"/>
                </a:solidFill>
              </a:rPr>
              <a:t>Chemosphere</a:t>
            </a:r>
            <a:r>
              <a:rPr lang="en-US" sz="1354" dirty="0">
                <a:solidFill>
                  <a:srgbClr val="080808"/>
                </a:solidFill>
              </a:rPr>
              <a:t> </a:t>
            </a:r>
            <a:r>
              <a:rPr lang="en-US" sz="1354" b="1" dirty="0">
                <a:solidFill>
                  <a:srgbClr val="080808"/>
                </a:solidFill>
              </a:rPr>
              <a:t>65, </a:t>
            </a:r>
            <a:r>
              <a:rPr lang="en-US" sz="1354" dirty="0">
                <a:solidFill>
                  <a:srgbClr val="080808"/>
                </a:solidFill>
              </a:rPr>
              <a:t>1113–1119.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14580" t="42650" r="48819" b="21209"/>
          <a:stretch/>
        </p:blipFill>
        <p:spPr>
          <a:xfrm>
            <a:off x="351926" y="1380421"/>
            <a:ext cx="5697709" cy="316318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69252" y="4484595"/>
            <a:ext cx="6036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80808"/>
                </a:solidFill>
              </a:rPr>
              <a:t>Figure 2</a:t>
            </a:r>
            <a:r>
              <a:rPr lang="en-US" sz="1600" dirty="0">
                <a:solidFill>
                  <a:srgbClr val="080808"/>
                </a:solidFill>
              </a:rPr>
              <a:t>. Treatment of reservoir water by UV-C photolysis (initial</a:t>
            </a:r>
          </a:p>
          <a:p>
            <a:r>
              <a:rPr lang="en-US" sz="1600" dirty="0">
                <a:solidFill>
                  <a:srgbClr val="080808"/>
                </a:solidFill>
              </a:rPr>
              <a:t>DOC = 17.4 mg L</a:t>
            </a:r>
            <a:r>
              <a:rPr lang="en-US" sz="1600" baseline="30000" dirty="0">
                <a:solidFill>
                  <a:srgbClr val="080808"/>
                </a:solidFill>
              </a:rPr>
              <a:t>-1</a:t>
            </a:r>
            <a:r>
              <a:rPr lang="en-US" sz="1600" dirty="0">
                <a:solidFill>
                  <a:srgbClr val="080808"/>
                </a:solidFill>
              </a:rPr>
              <a:t>, initial UV</a:t>
            </a:r>
            <a:r>
              <a:rPr lang="en-US" sz="1600" baseline="-25000" dirty="0">
                <a:solidFill>
                  <a:srgbClr val="080808"/>
                </a:solidFill>
              </a:rPr>
              <a:t>254</a:t>
            </a:r>
            <a:r>
              <a:rPr lang="en-US" sz="1600" dirty="0">
                <a:solidFill>
                  <a:srgbClr val="080808"/>
                </a:solidFill>
              </a:rPr>
              <a:t> = 53.58 m</a:t>
            </a:r>
            <a:r>
              <a:rPr lang="en-US" sz="1600" baseline="30000" dirty="0">
                <a:solidFill>
                  <a:srgbClr val="080808"/>
                </a:solidFill>
              </a:rPr>
              <a:t>-1</a:t>
            </a:r>
            <a:r>
              <a:rPr lang="en-US" sz="1600" dirty="0">
                <a:solidFill>
                  <a:srgbClr val="080808"/>
                </a:solidFill>
              </a:rPr>
              <a:t>).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8336" t="38589" r="65362" b="54575"/>
          <a:stretch/>
        </p:blipFill>
        <p:spPr>
          <a:xfrm>
            <a:off x="1852435" y="5633843"/>
            <a:ext cx="5432658" cy="7938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2067908" y="5092128"/>
            <a:ext cx="2812125" cy="4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321" b="1" dirty="0">
                <a:solidFill>
                  <a:srgbClr val="FF0000"/>
                </a:solidFill>
              </a:rPr>
              <a:t>UVC &lt; UV/H</a:t>
            </a:r>
            <a:r>
              <a:rPr lang="es-CO" sz="2321" b="1" baseline="-25000" dirty="0">
                <a:solidFill>
                  <a:srgbClr val="FF0000"/>
                </a:solidFill>
              </a:rPr>
              <a:t>2</a:t>
            </a:r>
            <a:r>
              <a:rPr lang="es-CO" sz="2321" b="1" dirty="0">
                <a:solidFill>
                  <a:srgbClr val="FF0000"/>
                </a:solidFill>
              </a:rPr>
              <a:t>O</a:t>
            </a:r>
            <a:r>
              <a:rPr lang="es-CO" sz="2321" b="1" baseline="-25000" dirty="0">
                <a:solidFill>
                  <a:srgbClr val="FF0000"/>
                </a:solidFill>
              </a:rPr>
              <a:t>2</a:t>
            </a:r>
            <a:endParaRPr lang="en-US" sz="2321" b="1" baseline="-25000" dirty="0">
              <a:solidFill>
                <a:srgbClr val="FF000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186512" y="984463"/>
            <a:ext cx="3732436" cy="4367060"/>
            <a:chOff x="1024921" y="0"/>
            <a:chExt cx="2477983" cy="45149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ectángulo: esquinas redondeadas 28"/>
            <p:cNvSpPr/>
            <p:nvPr/>
          </p:nvSpPr>
          <p:spPr>
            <a:xfrm>
              <a:off x="1024921" y="0"/>
              <a:ext cx="2477983" cy="4514942"/>
            </a:xfrm>
            <a:prstGeom prst="roundRect">
              <a:avLst>
                <a:gd name="adj" fmla="val 16670"/>
              </a:avLst>
            </a:prstGeom>
            <a:solidFill>
              <a:srgbClr val="5B9BD5"/>
            </a:solidFill>
            <a:ln>
              <a:solidFill>
                <a:srgbClr val="5B9BD5"/>
              </a:solidFill>
            </a:ln>
            <a:effectLst/>
            <a:sp3d z="-152400" extrusionH="63500" contourW="12700" prstMaterial="matte">
              <a:contourClr>
                <a:sysClr val="window" lastClr="FFFFFF"/>
              </a:contourClr>
            </a:sp3d>
          </p:spPr>
        </p:sp>
        <p:sp>
          <p:nvSpPr>
            <p:cNvPr id="31" name="Rectángulo: esquinas redondeadas 4"/>
            <p:cNvSpPr txBox="1"/>
            <p:nvPr/>
          </p:nvSpPr>
          <p:spPr>
            <a:xfrm>
              <a:off x="1145908" y="120987"/>
              <a:ext cx="2236009" cy="4272968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88445" tIns="147408" rIns="88445" bIns="147408" numCol="1" spcCol="1270" anchor="t" anchorCtr="0">
              <a:noAutofit/>
            </a:bodyPr>
            <a:lstStyle/>
            <a:p>
              <a:pPr defTabSz="1031809">
                <a:spcBef>
                  <a:spcPct val="0"/>
                </a:spcBef>
                <a:defRPr/>
              </a:pPr>
              <a:r>
                <a:rPr lang="es-ES" sz="2321" dirty="0">
                  <a:solidFill>
                    <a:srgbClr val="FFFF00"/>
                  </a:solidFill>
                  <a:latin typeface="+mj-lt"/>
                </a:rPr>
                <a:t>Target </a:t>
              </a:r>
              <a:r>
                <a:rPr lang="es-ES" sz="2321" dirty="0" err="1">
                  <a:solidFill>
                    <a:srgbClr val="FFFF00"/>
                  </a:solidFill>
                  <a:latin typeface="+mj-lt"/>
                </a:rPr>
                <a:t>compound</a:t>
              </a:r>
              <a:endParaRPr lang="es-ES" sz="2321" dirty="0">
                <a:solidFill>
                  <a:srgbClr val="FFFF00"/>
                </a:solidFill>
                <a:latin typeface="+mj-lt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2321" dirty="0">
                  <a:solidFill>
                    <a:sysClr val="window" lastClr="FFFFFF"/>
                  </a:solidFill>
                  <a:latin typeface="+mj-lt"/>
                </a:rPr>
                <a:t>NOM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2321" dirty="0" err="1">
                  <a:solidFill>
                    <a:srgbClr val="FFFF00"/>
                  </a:solidFill>
                  <a:latin typeface="+mj-lt"/>
                </a:rPr>
                <a:t>Matrix</a:t>
              </a:r>
              <a:endParaRPr lang="es-ES" sz="2321" dirty="0">
                <a:solidFill>
                  <a:srgbClr val="FFFF00"/>
                </a:solidFill>
                <a:latin typeface="+mj-lt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2321" dirty="0" err="1">
                  <a:solidFill>
                    <a:sysClr val="window" lastClr="FFFFFF"/>
                  </a:solidFill>
                  <a:latin typeface="+mj-lt"/>
                </a:rPr>
                <a:t>Raw</a:t>
              </a:r>
              <a:r>
                <a:rPr lang="es-ES" sz="2321" dirty="0">
                  <a:solidFill>
                    <a:sysClr val="window" lastClr="FFFFFF"/>
                  </a:solidFill>
                  <a:latin typeface="+mj-lt"/>
                </a:rPr>
                <a:t> </a:t>
              </a:r>
              <a:r>
                <a:rPr lang="es-ES" sz="2321" dirty="0" err="1">
                  <a:solidFill>
                    <a:sysClr val="window" lastClr="FFFFFF"/>
                  </a:solidFill>
                  <a:latin typeface="+mj-lt"/>
                </a:rPr>
                <a:t>water</a:t>
              </a:r>
              <a:r>
                <a:rPr lang="es-ES" sz="2321" dirty="0">
                  <a:solidFill>
                    <a:sysClr val="window" lastClr="FFFFFF"/>
                  </a:solidFill>
                  <a:latin typeface="+mj-lt"/>
                </a:rPr>
                <a:t>, </a:t>
              </a:r>
              <a:r>
                <a:rPr lang="en-US" sz="2321" kern="0" dirty="0">
                  <a:latin typeface="+mj-lt"/>
                </a:rPr>
                <a:t>[DOC]</a:t>
              </a:r>
              <a:r>
                <a:rPr lang="en-US" sz="2321" kern="0" baseline="-25000" dirty="0">
                  <a:latin typeface="+mj-lt"/>
                </a:rPr>
                <a:t>0 </a:t>
              </a:r>
              <a:r>
                <a:rPr lang="en-US" sz="2321" kern="0" dirty="0">
                  <a:latin typeface="+mj-lt"/>
                </a:rPr>
                <a:t>= 17.4 mg/L, UV</a:t>
              </a:r>
              <a:r>
                <a:rPr lang="en-US" sz="2321" kern="0" baseline="-25000" dirty="0">
                  <a:latin typeface="+mj-lt"/>
                </a:rPr>
                <a:t>254</a:t>
              </a:r>
              <a:r>
                <a:rPr lang="en-US" sz="2321" kern="0" dirty="0">
                  <a:latin typeface="+mj-lt"/>
                </a:rPr>
                <a:t>=53.58 m</a:t>
              </a:r>
              <a:r>
                <a:rPr lang="en-US" sz="2321" kern="0" baseline="30000" dirty="0">
                  <a:latin typeface="+mj-lt"/>
                </a:rPr>
                <a:t>-1</a:t>
              </a:r>
              <a:r>
                <a:rPr lang="en-US" sz="2321" kern="0" dirty="0">
                  <a:latin typeface="+mj-lt"/>
                </a:rPr>
                <a:t>,       pH: 4.54</a:t>
              </a:r>
              <a:endParaRPr lang="es-ES" sz="2321" dirty="0">
                <a:solidFill>
                  <a:sysClr val="window" lastClr="FFFFFF"/>
                </a:solidFill>
                <a:latin typeface="+mj-lt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2321" dirty="0">
                  <a:solidFill>
                    <a:srgbClr val="FFFF00"/>
                  </a:solidFill>
                  <a:latin typeface="+mj-lt"/>
                </a:rPr>
                <a:t>AOT </a:t>
              </a:r>
              <a:r>
                <a:rPr lang="es-ES" sz="2321" dirty="0" err="1">
                  <a:solidFill>
                    <a:srgbClr val="FFFF00"/>
                  </a:solidFill>
                  <a:latin typeface="+mj-lt"/>
                </a:rPr>
                <a:t>features</a:t>
              </a:r>
              <a:r>
                <a:rPr lang="es-ES" sz="2321" dirty="0">
                  <a:solidFill>
                    <a:srgbClr val="FFFF00"/>
                  </a:solidFill>
                  <a:latin typeface="+mj-lt"/>
                </a:rPr>
                <a:t> 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2321" dirty="0">
                  <a:solidFill>
                    <a:sysClr val="window" lastClr="FFFFFF"/>
                  </a:solidFill>
                  <a:latin typeface="+mj-lt"/>
                </a:rPr>
                <a:t>UV </a:t>
              </a:r>
              <a:r>
                <a:rPr lang="es-ES" sz="2321" dirty="0" err="1">
                  <a:solidFill>
                    <a:sysClr val="window" lastClr="FFFFFF"/>
                  </a:solidFill>
                  <a:latin typeface="+mj-lt"/>
                </a:rPr>
                <a:t>lamp</a:t>
              </a:r>
              <a:r>
                <a:rPr lang="es-ES" sz="2321" dirty="0">
                  <a:solidFill>
                    <a:sysClr val="window" lastClr="FFFFFF"/>
                  </a:solidFill>
                  <a:latin typeface="+mj-lt"/>
                </a:rPr>
                <a:t> at 254 nm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2321" dirty="0" err="1">
                  <a:solidFill>
                    <a:srgbClr val="FFFF00"/>
                  </a:solidFill>
                  <a:latin typeface="+mj-lt"/>
                </a:rPr>
                <a:t>Recorded</a:t>
              </a:r>
              <a:r>
                <a:rPr lang="es-ES" sz="232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s-ES" sz="2321" dirty="0" err="1">
                  <a:solidFill>
                    <a:srgbClr val="FFFF00"/>
                  </a:solidFill>
                  <a:latin typeface="+mj-lt"/>
                </a:rPr>
                <a:t>parameters</a:t>
              </a:r>
              <a:endParaRPr lang="es-ES" sz="2321" dirty="0">
                <a:solidFill>
                  <a:srgbClr val="FFFF00"/>
                </a:solidFill>
                <a:latin typeface="+mj-lt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2321" dirty="0">
                  <a:solidFill>
                    <a:sysClr val="window" lastClr="FFFFFF"/>
                  </a:solidFill>
                  <a:latin typeface="+mj-lt"/>
                </a:rPr>
                <a:t>DOC, UV</a:t>
              </a:r>
              <a:r>
                <a:rPr lang="es-ES" sz="2321" baseline="-25000" dirty="0">
                  <a:solidFill>
                    <a:sysClr val="window" lastClr="FFFFFF"/>
                  </a:solidFill>
                  <a:latin typeface="+mj-lt"/>
                </a:rPr>
                <a:t>254</a:t>
              </a:r>
              <a:r>
                <a:rPr lang="es-ES" sz="2321" dirty="0">
                  <a:solidFill>
                    <a:sysClr val="window" lastClr="FFFFFF"/>
                  </a:solidFill>
                  <a:latin typeface="+mj-lt"/>
                </a:rPr>
                <a:t>, HP-SEC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9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1590637" y="6378710"/>
            <a:ext cx="520289" cy="4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15" name="Marcador de número de diapositiva 15"/>
          <p:cNvSpPr txBox="1">
            <a:spLocks/>
          </p:cNvSpPr>
          <p:nvPr/>
        </p:nvSpPr>
        <p:spPr>
          <a:xfrm>
            <a:off x="10870094" y="6416191"/>
            <a:ext cx="1083951" cy="32986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741">
                <a:solidFill>
                  <a:schemeClr val="tx1"/>
                </a:solidFill>
              </a:rPr>
              <a:pPr/>
              <a:t>12</a:t>
            </a:fld>
            <a:endParaRPr lang="es-CO" sz="1741" dirty="0">
              <a:solidFill>
                <a:schemeClr val="tx1"/>
              </a:solidFill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13084" y="-334140"/>
            <a:ext cx="7517824" cy="11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45" tIns="44222" rIns="88445" bIns="8844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884408">
              <a:defRPr/>
            </a:pPr>
            <a:r>
              <a:rPr lang="en-US" altLang="en-US" sz="3869" dirty="0">
                <a:solidFill>
                  <a:srgbClr val="080808"/>
                </a:solidFill>
              </a:rPr>
              <a:t>UV-light based degradation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-20723" y="6569985"/>
            <a:ext cx="10613720" cy="30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4" dirty="0" err="1">
                <a:solidFill>
                  <a:srgbClr val="080808"/>
                </a:solidFill>
              </a:rPr>
              <a:t>Goslan</a:t>
            </a:r>
            <a:r>
              <a:rPr lang="en-US" sz="1354" dirty="0">
                <a:solidFill>
                  <a:srgbClr val="080808"/>
                </a:solidFill>
              </a:rPr>
              <a:t> </a:t>
            </a:r>
            <a:r>
              <a:rPr lang="en-US" sz="1354" i="1" dirty="0">
                <a:solidFill>
                  <a:srgbClr val="080808"/>
                </a:solidFill>
              </a:rPr>
              <a:t>et al</a:t>
            </a:r>
            <a:r>
              <a:rPr lang="en-US" sz="1354" dirty="0">
                <a:solidFill>
                  <a:srgbClr val="080808"/>
                </a:solidFill>
              </a:rPr>
              <a:t>. (2006). </a:t>
            </a:r>
            <a:r>
              <a:rPr lang="en-US" sz="1354" i="1" dirty="0">
                <a:solidFill>
                  <a:srgbClr val="080808"/>
                </a:solidFill>
              </a:rPr>
              <a:t>Chemosphere</a:t>
            </a:r>
            <a:r>
              <a:rPr lang="en-US" sz="1354" dirty="0">
                <a:solidFill>
                  <a:srgbClr val="080808"/>
                </a:solidFill>
              </a:rPr>
              <a:t> </a:t>
            </a:r>
            <a:r>
              <a:rPr lang="en-US" sz="1354" b="1" dirty="0">
                <a:solidFill>
                  <a:srgbClr val="080808"/>
                </a:solidFill>
              </a:rPr>
              <a:t>65, </a:t>
            </a:r>
            <a:r>
              <a:rPr lang="en-US" sz="1354" dirty="0">
                <a:solidFill>
                  <a:srgbClr val="080808"/>
                </a:solidFill>
              </a:rPr>
              <a:t>1113–1119.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14580" t="42650" r="48819" b="21209"/>
          <a:stretch/>
        </p:blipFill>
        <p:spPr>
          <a:xfrm>
            <a:off x="351926" y="1380421"/>
            <a:ext cx="5697709" cy="316318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69252" y="4484595"/>
            <a:ext cx="6036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80808"/>
                </a:solidFill>
              </a:rPr>
              <a:t>Figure 2</a:t>
            </a:r>
            <a:r>
              <a:rPr lang="en-US" sz="1600" dirty="0">
                <a:solidFill>
                  <a:srgbClr val="080808"/>
                </a:solidFill>
              </a:rPr>
              <a:t>. Treatment of reservoir water by UV-C photolysis (initial</a:t>
            </a:r>
          </a:p>
          <a:p>
            <a:r>
              <a:rPr lang="en-US" sz="1600" dirty="0">
                <a:solidFill>
                  <a:srgbClr val="080808"/>
                </a:solidFill>
              </a:rPr>
              <a:t>DOC = 17.4 mg L</a:t>
            </a:r>
            <a:r>
              <a:rPr lang="en-US" sz="1600" baseline="30000" dirty="0">
                <a:solidFill>
                  <a:srgbClr val="080808"/>
                </a:solidFill>
              </a:rPr>
              <a:t>-1</a:t>
            </a:r>
            <a:r>
              <a:rPr lang="en-US" sz="1600" dirty="0">
                <a:solidFill>
                  <a:srgbClr val="080808"/>
                </a:solidFill>
              </a:rPr>
              <a:t>, initial UV</a:t>
            </a:r>
            <a:r>
              <a:rPr lang="en-US" sz="1600" baseline="-25000" dirty="0">
                <a:solidFill>
                  <a:srgbClr val="080808"/>
                </a:solidFill>
              </a:rPr>
              <a:t>254</a:t>
            </a:r>
            <a:r>
              <a:rPr lang="en-US" sz="1600" dirty="0">
                <a:solidFill>
                  <a:srgbClr val="080808"/>
                </a:solidFill>
              </a:rPr>
              <a:t> = 53.58 m</a:t>
            </a:r>
            <a:r>
              <a:rPr lang="en-US" sz="1600" baseline="30000" dirty="0">
                <a:solidFill>
                  <a:srgbClr val="080808"/>
                </a:solidFill>
              </a:rPr>
              <a:t>-1</a:t>
            </a:r>
            <a:r>
              <a:rPr lang="en-US" sz="1600" dirty="0">
                <a:solidFill>
                  <a:srgbClr val="080808"/>
                </a:solidFill>
              </a:rPr>
              <a:t>).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8336" t="38589" r="65362" b="54575"/>
          <a:stretch/>
        </p:blipFill>
        <p:spPr>
          <a:xfrm>
            <a:off x="1852435" y="5633843"/>
            <a:ext cx="5432658" cy="7938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2067908" y="5092128"/>
            <a:ext cx="2812125" cy="4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321" b="1" dirty="0">
                <a:solidFill>
                  <a:srgbClr val="FF0000"/>
                </a:solidFill>
              </a:rPr>
              <a:t>UVC &lt; </a:t>
            </a:r>
            <a:r>
              <a:rPr lang="es-CO" sz="2321" b="1" dirty="0" smtClean="0">
                <a:solidFill>
                  <a:srgbClr val="FF0000"/>
                </a:solidFill>
              </a:rPr>
              <a:t>UVC/H</a:t>
            </a:r>
            <a:r>
              <a:rPr lang="es-CO" sz="2321" b="1" baseline="-25000" dirty="0" smtClean="0">
                <a:solidFill>
                  <a:srgbClr val="FF0000"/>
                </a:solidFill>
              </a:rPr>
              <a:t>2</a:t>
            </a:r>
            <a:r>
              <a:rPr lang="es-CO" sz="2321" b="1" dirty="0" smtClean="0">
                <a:solidFill>
                  <a:srgbClr val="FF0000"/>
                </a:solidFill>
              </a:rPr>
              <a:t>O</a:t>
            </a:r>
            <a:r>
              <a:rPr lang="es-CO" sz="2321" b="1" baseline="-25000" dirty="0" smtClean="0">
                <a:solidFill>
                  <a:srgbClr val="FF0000"/>
                </a:solidFill>
              </a:rPr>
              <a:t>2</a:t>
            </a:r>
            <a:endParaRPr lang="en-US" sz="2321" b="1" baseline="-25000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l="13400" t="40550" r="50589" b="22120"/>
          <a:stretch/>
        </p:blipFill>
        <p:spPr>
          <a:xfrm>
            <a:off x="6310014" y="811636"/>
            <a:ext cx="5634767" cy="3284177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6643610" y="4039787"/>
            <a:ext cx="5217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80808"/>
                </a:solidFill>
                <a:latin typeface="+mj-lt"/>
                <a:cs typeface="Arial" panose="020B0604020202020204" pitchFamily="34" charset="0"/>
              </a:rPr>
              <a:t>Figure 3</a:t>
            </a:r>
            <a:r>
              <a:rPr lang="en-US" sz="1600" dirty="0">
                <a:solidFill>
                  <a:srgbClr val="080808"/>
                </a:solidFill>
                <a:latin typeface="+mj-lt"/>
                <a:cs typeface="Arial" panose="020B0604020202020204" pitchFamily="34" charset="0"/>
              </a:rPr>
              <a:t>. HP-SEC molecular size distribution of reservoir water treated at optimum reaction conditions for each process</a:t>
            </a:r>
            <a:endParaRPr lang="en-US" sz="1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1353429" y="6145329"/>
            <a:ext cx="520289" cy="4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15" name="Marcador de número de diapositiva 15"/>
          <p:cNvSpPr txBox="1">
            <a:spLocks/>
          </p:cNvSpPr>
          <p:nvPr/>
        </p:nvSpPr>
        <p:spPr>
          <a:xfrm>
            <a:off x="10632886" y="6182810"/>
            <a:ext cx="1083951" cy="32986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741">
                <a:solidFill>
                  <a:schemeClr val="tx1"/>
                </a:solidFill>
              </a:rPr>
              <a:pPr/>
              <a:t>13</a:t>
            </a:fld>
            <a:endParaRPr lang="es-CO" sz="1741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7748" y="-339752"/>
            <a:ext cx="7517824" cy="11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45" tIns="44222" rIns="88445" bIns="8844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884408">
              <a:defRPr/>
            </a:pPr>
            <a:r>
              <a:rPr lang="en-US" altLang="en-US" sz="3869" dirty="0">
                <a:solidFill>
                  <a:srgbClr val="696464"/>
                </a:solidFill>
              </a:rPr>
              <a:t>Fenton processes: </a:t>
            </a:r>
            <a:r>
              <a:rPr lang="en-US" altLang="en-US" sz="3869" dirty="0">
                <a:solidFill>
                  <a:srgbClr val="080808"/>
                </a:solidFill>
              </a:rPr>
              <a:t>photo-Fenton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35243" t="23750" r="37602" b="46850"/>
          <a:stretch/>
        </p:blipFill>
        <p:spPr>
          <a:xfrm>
            <a:off x="2340835" y="1200217"/>
            <a:ext cx="5860795" cy="3567441"/>
          </a:xfrm>
          <a:prstGeom prst="rect">
            <a:avLst/>
          </a:prstGeom>
        </p:spPr>
      </p:pic>
      <p:pic>
        <p:nvPicPr>
          <p:cNvPr id="61442" name="Picture 2" descr="Resultado de imagen para Photofen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3323"/>
            <a:ext cx="2584618" cy="312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o 27"/>
          <p:cNvGrpSpPr/>
          <p:nvPr/>
        </p:nvGrpSpPr>
        <p:grpSpPr>
          <a:xfrm>
            <a:off x="7929997" y="1022921"/>
            <a:ext cx="4100011" cy="3545813"/>
            <a:chOff x="1024921" y="0"/>
            <a:chExt cx="2477983" cy="45149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ectángulo: esquinas redondeadas 28"/>
            <p:cNvSpPr/>
            <p:nvPr/>
          </p:nvSpPr>
          <p:spPr>
            <a:xfrm>
              <a:off x="1024921" y="0"/>
              <a:ext cx="2477983" cy="4514942"/>
            </a:xfrm>
            <a:prstGeom prst="roundRect">
              <a:avLst>
                <a:gd name="adj" fmla="val 16670"/>
              </a:avLst>
            </a:prstGeom>
            <a:solidFill>
              <a:srgbClr val="5B9BD5"/>
            </a:solidFill>
            <a:ln>
              <a:solidFill>
                <a:srgbClr val="5B9BD5"/>
              </a:solidFill>
            </a:ln>
            <a:effectLst/>
            <a:sp3d z="-152400" extrusionH="63500" contourW="12700" prstMaterial="matte">
              <a:contourClr>
                <a:sysClr val="window" lastClr="FFFFFF"/>
              </a:contourClr>
            </a:sp3d>
          </p:spPr>
        </p:sp>
        <p:sp>
          <p:nvSpPr>
            <p:cNvPr id="30" name="Rectángulo: esquinas redondeadas 4"/>
            <p:cNvSpPr txBox="1"/>
            <p:nvPr/>
          </p:nvSpPr>
          <p:spPr>
            <a:xfrm>
              <a:off x="1147860" y="120987"/>
              <a:ext cx="2268259" cy="354765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88445" tIns="147408" rIns="88445" bIns="147408" numCol="1" spcCol="1270" anchor="t" anchorCtr="0">
              <a:noAutofit/>
            </a:bodyPr>
            <a:lstStyle/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rgbClr val="FFFF00"/>
                  </a:solidFill>
                  <a:latin typeface="+mj-lt"/>
                </a:rPr>
                <a:t>Target </a:t>
              </a:r>
              <a:r>
                <a:rPr lang="es-ES" sz="1934" dirty="0" err="1">
                  <a:solidFill>
                    <a:srgbClr val="FFFF00"/>
                  </a:solidFill>
                  <a:latin typeface="+mj-lt"/>
                </a:rPr>
                <a:t>compound</a:t>
              </a:r>
              <a:endParaRPr lang="es-ES" sz="1934" dirty="0">
                <a:solidFill>
                  <a:srgbClr val="FFFF00"/>
                </a:solidFill>
                <a:latin typeface="+mj-lt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HA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 err="1">
                  <a:solidFill>
                    <a:srgbClr val="FFFF00"/>
                  </a:solidFill>
                  <a:latin typeface="+mj-lt"/>
                </a:rPr>
                <a:t>Matrix</a:t>
              </a:r>
              <a:endParaRPr lang="es-ES" sz="1934" dirty="0">
                <a:solidFill>
                  <a:srgbClr val="FFFF00"/>
                </a:solidFill>
                <a:latin typeface="+mj-lt"/>
              </a:endParaRPr>
            </a:p>
            <a:p>
              <a:r>
                <a:rPr lang="es-ES" sz="1934" dirty="0" err="1">
                  <a:solidFill>
                    <a:sysClr val="window" lastClr="FFFFFF"/>
                  </a:solidFill>
                  <a:latin typeface="+mj-lt"/>
                </a:rPr>
                <a:t>Synthetic</a:t>
              </a: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 HA </a:t>
              </a:r>
              <a:r>
                <a:rPr lang="es-ES" sz="1934" dirty="0" err="1">
                  <a:solidFill>
                    <a:sysClr val="window" lastClr="FFFFFF"/>
                  </a:solidFill>
                  <a:latin typeface="+mj-lt"/>
                </a:rPr>
                <a:t>solution</a:t>
              </a: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 (</a:t>
              </a:r>
              <a:r>
                <a:rPr lang="es-ES" sz="1934" dirty="0" err="1">
                  <a:solidFill>
                    <a:sysClr val="window" lastClr="FFFFFF"/>
                  </a:solidFill>
                  <a:latin typeface="+mj-lt"/>
                </a:rPr>
                <a:t>Fluka</a:t>
              </a:r>
              <a:endParaRPr lang="es-ES" sz="1934" dirty="0">
                <a:solidFill>
                  <a:sysClr val="window" lastClr="FFFFFF"/>
                </a:solidFill>
                <a:latin typeface="+mj-lt"/>
              </a:endParaRPr>
            </a:p>
            <a:p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HA)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rgbClr val="FFFF00"/>
                  </a:solidFill>
                  <a:latin typeface="+mj-lt"/>
                </a:rPr>
                <a:t>AOT </a:t>
              </a:r>
              <a:r>
                <a:rPr lang="es-ES" sz="1934" dirty="0" err="1">
                  <a:solidFill>
                    <a:srgbClr val="FFFF00"/>
                  </a:solidFill>
                  <a:latin typeface="+mj-lt"/>
                </a:rPr>
                <a:t>features</a:t>
              </a:r>
              <a:r>
                <a:rPr lang="es-ES" sz="1934" dirty="0">
                  <a:solidFill>
                    <a:srgbClr val="FFFF00"/>
                  </a:solidFill>
                  <a:latin typeface="+mj-lt"/>
                </a:rPr>
                <a:t> </a:t>
              </a:r>
            </a:p>
            <a:p>
              <a:r>
                <a:rPr lang="es-ES" sz="1934" dirty="0" err="1">
                  <a:solidFill>
                    <a:sysClr val="window" lastClr="FFFFFF"/>
                  </a:solidFill>
                  <a:latin typeface="+mj-lt"/>
                </a:rPr>
                <a:t>Fenton</a:t>
              </a: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 </a:t>
              </a:r>
              <a:r>
                <a:rPr lang="es-ES" sz="1934" dirty="0" err="1">
                  <a:solidFill>
                    <a:sysClr val="window" lastClr="FFFFFF"/>
                  </a:solidFill>
                  <a:latin typeface="+mj-lt"/>
                </a:rPr>
                <a:t>reagent</a:t>
              </a: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/UVA </a:t>
              </a:r>
              <a:r>
                <a:rPr lang="es-ES" sz="1934" dirty="0" err="1">
                  <a:solidFill>
                    <a:sysClr val="window" lastClr="FFFFFF"/>
                  </a:solidFill>
                  <a:latin typeface="+mj-lt"/>
                </a:rPr>
                <a:t>with</a:t>
              </a: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 máximum </a:t>
              </a:r>
              <a:r>
                <a:rPr lang="es-ES" sz="1934" dirty="0" err="1">
                  <a:solidFill>
                    <a:sysClr val="window" lastClr="FFFFFF"/>
                  </a:solidFill>
                  <a:latin typeface="+mj-lt"/>
                </a:rPr>
                <a:t>centered</a:t>
              </a: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 at 365 nm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 err="1">
                  <a:solidFill>
                    <a:srgbClr val="FFFF00"/>
                  </a:solidFill>
                  <a:latin typeface="+mj-lt"/>
                </a:rPr>
                <a:t>Recorded</a:t>
              </a:r>
              <a:r>
                <a:rPr lang="es-ES" sz="1934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s-ES" sz="1934" dirty="0" err="1">
                  <a:solidFill>
                    <a:srgbClr val="FFFF00"/>
                  </a:solidFill>
                  <a:latin typeface="+mj-lt"/>
                </a:rPr>
                <a:t>parameters</a:t>
              </a:r>
              <a:r>
                <a:rPr lang="es-ES" sz="1934" dirty="0">
                  <a:solidFill>
                    <a:srgbClr val="FFFF00"/>
                  </a:solidFill>
                  <a:latin typeface="+mj-lt"/>
                </a:rPr>
                <a:t> 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DOC, UV</a:t>
              </a:r>
              <a:r>
                <a:rPr lang="es-ES" sz="1934" baseline="-25000" dirty="0">
                  <a:solidFill>
                    <a:sysClr val="window" lastClr="FFFFFF"/>
                  </a:solidFill>
                  <a:latin typeface="+mj-lt"/>
                </a:rPr>
                <a:t>254</a:t>
              </a: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, HP-SEC, </a:t>
              </a:r>
              <a:r>
                <a:rPr lang="es-ES" sz="1934" dirty="0">
                  <a:latin typeface="+mj-lt"/>
                </a:rPr>
                <a:t>LCC </a:t>
              </a:r>
            </a:p>
            <a:p>
              <a:pPr defTabSz="1031809">
                <a:spcBef>
                  <a:spcPct val="0"/>
                </a:spcBef>
              </a:pPr>
              <a:r>
                <a:rPr lang="es-ES" sz="1934" dirty="0" err="1">
                  <a:latin typeface="+mj-lt"/>
                </a:rPr>
                <a:t>fractionation</a:t>
              </a:r>
              <a:endParaRPr lang="es-ES" sz="1934" dirty="0">
                <a:latin typeface="+mj-lt"/>
              </a:endParaRPr>
            </a:p>
            <a:p>
              <a:pPr defTabSz="1031809">
                <a:spcBef>
                  <a:spcPct val="0"/>
                </a:spcBef>
                <a:defRPr/>
              </a:pPr>
              <a:endParaRPr lang="es-ES" sz="2321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801053" y="4767658"/>
            <a:ext cx="9046425" cy="44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21" b="1" dirty="0">
                <a:solidFill>
                  <a:srgbClr val="080808"/>
                </a:solidFill>
              </a:rPr>
              <a:t>Figure 4</a:t>
            </a:r>
            <a:r>
              <a:rPr lang="en-US" sz="2321" dirty="0">
                <a:solidFill>
                  <a:srgbClr val="080808"/>
                </a:solidFill>
              </a:rPr>
              <a:t>. Removal of  UV</a:t>
            </a:r>
            <a:r>
              <a:rPr lang="en-US" sz="2321" baseline="-25000" dirty="0">
                <a:solidFill>
                  <a:srgbClr val="080808"/>
                </a:solidFill>
              </a:rPr>
              <a:t>254</a:t>
            </a:r>
            <a:r>
              <a:rPr lang="en-US" sz="2321" dirty="0">
                <a:solidFill>
                  <a:srgbClr val="080808"/>
                </a:solidFill>
              </a:rPr>
              <a:t> at different H</a:t>
            </a:r>
            <a:r>
              <a:rPr lang="en-US" sz="2321" baseline="-25000" dirty="0">
                <a:solidFill>
                  <a:srgbClr val="080808"/>
                </a:solidFill>
              </a:rPr>
              <a:t>2</a:t>
            </a:r>
            <a:r>
              <a:rPr lang="en-US" sz="2321" dirty="0">
                <a:solidFill>
                  <a:srgbClr val="080808"/>
                </a:solidFill>
              </a:rPr>
              <a:t>O</a:t>
            </a:r>
            <a:r>
              <a:rPr lang="en-US" sz="2321" baseline="-25000" dirty="0">
                <a:solidFill>
                  <a:srgbClr val="080808"/>
                </a:solidFill>
              </a:rPr>
              <a:t>2</a:t>
            </a:r>
            <a:r>
              <a:rPr lang="en-US" sz="2321" dirty="0">
                <a:solidFill>
                  <a:srgbClr val="080808"/>
                </a:solidFill>
              </a:rPr>
              <a:t> to Fe</a:t>
            </a:r>
            <a:r>
              <a:rPr lang="en-US" sz="2321" baseline="30000" dirty="0">
                <a:solidFill>
                  <a:srgbClr val="080808"/>
                </a:solidFill>
              </a:rPr>
              <a:t>3+</a:t>
            </a:r>
            <a:r>
              <a:rPr lang="en-US" sz="2321" dirty="0">
                <a:solidFill>
                  <a:srgbClr val="080808"/>
                </a:solidFill>
              </a:rPr>
              <a:t> molar ratios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-5351" y="6451259"/>
            <a:ext cx="6092877" cy="4494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321" dirty="0" err="1">
                <a:solidFill>
                  <a:srgbClr val="080808"/>
                </a:solidFill>
              </a:rPr>
              <a:t>S</a:t>
            </a:r>
            <a:r>
              <a:rPr lang="en-US" sz="1354" dirty="0" err="1">
                <a:solidFill>
                  <a:srgbClr val="080808"/>
                </a:solidFill>
              </a:rPr>
              <a:t>anly</a:t>
            </a:r>
            <a:r>
              <a:rPr lang="en-US" sz="1354" dirty="0">
                <a:solidFill>
                  <a:srgbClr val="080808"/>
                </a:solidFill>
              </a:rPr>
              <a:t> </a:t>
            </a:r>
            <a:r>
              <a:rPr lang="en-US" sz="1354" i="1" dirty="0">
                <a:solidFill>
                  <a:srgbClr val="080808"/>
                </a:solidFill>
              </a:rPr>
              <a:t>et al</a:t>
            </a:r>
            <a:r>
              <a:rPr lang="en-US" sz="1354" dirty="0">
                <a:solidFill>
                  <a:srgbClr val="080808"/>
                </a:solidFill>
              </a:rPr>
              <a:t>. (2007). </a:t>
            </a:r>
            <a:r>
              <a:rPr lang="en-US" sz="1354" i="1" dirty="0">
                <a:solidFill>
                  <a:srgbClr val="080808"/>
                </a:solidFill>
              </a:rPr>
              <a:t>Sep. Sci. Technol.</a:t>
            </a:r>
            <a:r>
              <a:rPr lang="en-US" sz="1354" dirty="0">
                <a:solidFill>
                  <a:srgbClr val="080808"/>
                </a:solidFill>
              </a:rPr>
              <a:t> </a:t>
            </a:r>
            <a:r>
              <a:rPr lang="en-US" sz="1354" b="1" dirty="0">
                <a:solidFill>
                  <a:srgbClr val="080808"/>
                </a:solidFill>
              </a:rPr>
              <a:t>42</a:t>
            </a:r>
            <a:r>
              <a:rPr lang="en-US" sz="1354" dirty="0">
                <a:solidFill>
                  <a:srgbClr val="080808"/>
                </a:solidFill>
              </a:rPr>
              <a:t>, 1391–1404.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927100" y="3641419"/>
            <a:ext cx="1880535" cy="4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321" dirty="0">
                <a:solidFill>
                  <a:srgbClr val="C00000"/>
                </a:solidFill>
              </a:rPr>
              <a:t>UVA/Fe</a:t>
            </a:r>
            <a:r>
              <a:rPr lang="es-CO" sz="2321" baseline="30000" dirty="0">
                <a:solidFill>
                  <a:srgbClr val="C00000"/>
                </a:solidFill>
              </a:rPr>
              <a:t>3+</a:t>
            </a:r>
            <a:endParaRPr lang="en-US" sz="2321" baseline="30000" dirty="0">
              <a:solidFill>
                <a:srgbClr val="C0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915102" y="2773747"/>
            <a:ext cx="3005540" cy="4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321" dirty="0">
                <a:solidFill>
                  <a:srgbClr val="C00000"/>
                </a:solidFill>
              </a:rPr>
              <a:t>UVA/Fe</a:t>
            </a:r>
            <a:r>
              <a:rPr lang="es-CO" sz="2321" baseline="30000" dirty="0">
                <a:solidFill>
                  <a:srgbClr val="C00000"/>
                </a:solidFill>
              </a:rPr>
              <a:t>3+</a:t>
            </a:r>
            <a:r>
              <a:rPr lang="es-CO" sz="2321" dirty="0">
                <a:solidFill>
                  <a:srgbClr val="C00000"/>
                </a:solidFill>
              </a:rPr>
              <a:t>:H</a:t>
            </a:r>
            <a:r>
              <a:rPr lang="es-CO" sz="2321" baseline="-25000" dirty="0">
                <a:solidFill>
                  <a:srgbClr val="C00000"/>
                </a:solidFill>
              </a:rPr>
              <a:t>2</a:t>
            </a:r>
            <a:r>
              <a:rPr lang="es-CO" sz="2321" dirty="0">
                <a:solidFill>
                  <a:srgbClr val="C00000"/>
                </a:solidFill>
              </a:rPr>
              <a:t>O</a:t>
            </a:r>
            <a:r>
              <a:rPr lang="es-CO" sz="2321" baseline="-25000" dirty="0">
                <a:solidFill>
                  <a:srgbClr val="C00000"/>
                </a:solidFill>
              </a:rPr>
              <a:t>2</a:t>
            </a:r>
            <a:r>
              <a:rPr lang="es-CO" sz="2321" dirty="0">
                <a:solidFill>
                  <a:srgbClr val="C00000"/>
                </a:solidFill>
              </a:rPr>
              <a:t>(1:1)</a:t>
            </a:r>
            <a:endParaRPr lang="en-US" sz="2321" baseline="30000" dirty="0">
              <a:solidFill>
                <a:srgbClr val="C0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913408" y="2346346"/>
            <a:ext cx="2705331" cy="4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321" dirty="0">
                <a:solidFill>
                  <a:srgbClr val="C00000"/>
                </a:solidFill>
              </a:rPr>
              <a:t>UVA/Fe</a:t>
            </a:r>
            <a:r>
              <a:rPr lang="es-CO" sz="2321" baseline="30000" dirty="0">
                <a:solidFill>
                  <a:srgbClr val="C00000"/>
                </a:solidFill>
              </a:rPr>
              <a:t>3+</a:t>
            </a:r>
            <a:r>
              <a:rPr lang="es-CO" sz="2321" dirty="0">
                <a:solidFill>
                  <a:srgbClr val="C00000"/>
                </a:solidFill>
              </a:rPr>
              <a:t>:H</a:t>
            </a:r>
            <a:r>
              <a:rPr lang="es-CO" sz="2321" baseline="-25000" dirty="0">
                <a:solidFill>
                  <a:srgbClr val="C00000"/>
                </a:solidFill>
              </a:rPr>
              <a:t>2</a:t>
            </a:r>
            <a:r>
              <a:rPr lang="es-CO" sz="2321" dirty="0">
                <a:solidFill>
                  <a:srgbClr val="C00000"/>
                </a:solidFill>
              </a:rPr>
              <a:t>O</a:t>
            </a:r>
            <a:r>
              <a:rPr lang="es-CO" sz="2321" baseline="-25000" dirty="0">
                <a:solidFill>
                  <a:srgbClr val="C00000"/>
                </a:solidFill>
              </a:rPr>
              <a:t>2</a:t>
            </a:r>
            <a:r>
              <a:rPr lang="es-CO" sz="2321" dirty="0">
                <a:solidFill>
                  <a:srgbClr val="C00000"/>
                </a:solidFill>
              </a:rPr>
              <a:t>(1:5)</a:t>
            </a:r>
            <a:endParaRPr lang="en-US" sz="2321" baseline="30000" dirty="0">
              <a:solidFill>
                <a:srgbClr val="C0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913408" y="2007893"/>
            <a:ext cx="2269547" cy="4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321" dirty="0">
                <a:solidFill>
                  <a:srgbClr val="080808"/>
                </a:solidFill>
              </a:rPr>
              <a:t>UVA/H</a:t>
            </a:r>
            <a:r>
              <a:rPr lang="es-CO" sz="2321" baseline="-25000" dirty="0">
                <a:solidFill>
                  <a:srgbClr val="080808"/>
                </a:solidFill>
              </a:rPr>
              <a:t>2</a:t>
            </a:r>
            <a:r>
              <a:rPr lang="es-CO" sz="2321" dirty="0">
                <a:solidFill>
                  <a:srgbClr val="080808"/>
                </a:solidFill>
              </a:rPr>
              <a:t>O</a:t>
            </a:r>
            <a:r>
              <a:rPr lang="es-CO" sz="2321" baseline="-25000" dirty="0">
                <a:solidFill>
                  <a:srgbClr val="080808"/>
                </a:solidFill>
              </a:rPr>
              <a:t>2</a:t>
            </a:r>
            <a:endParaRPr lang="en-US" sz="2321" baseline="30000" dirty="0">
              <a:solidFill>
                <a:srgbClr val="080808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869981" y="1213649"/>
            <a:ext cx="3174887" cy="4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321" dirty="0">
                <a:solidFill>
                  <a:srgbClr val="C00000"/>
                </a:solidFill>
              </a:rPr>
              <a:t>UVA/Fe</a:t>
            </a:r>
            <a:r>
              <a:rPr lang="es-CO" sz="2321" baseline="30000" dirty="0">
                <a:solidFill>
                  <a:srgbClr val="C00000"/>
                </a:solidFill>
              </a:rPr>
              <a:t>3+</a:t>
            </a:r>
            <a:r>
              <a:rPr lang="es-CO" sz="2321" dirty="0">
                <a:solidFill>
                  <a:srgbClr val="C00000"/>
                </a:solidFill>
              </a:rPr>
              <a:t>:H</a:t>
            </a:r>
            <a:r>
              <a:rPr lang="es-CO" sz="2321" baseline="-25000" dirty="0">
                <a:solidFill>
                  <a:srgbClr val="C00000"/>
                </a:solidFill>
              </a:rPr>
              <a:t>2</a:t>
            </a:r>
            <a:r>
              <a:rPr lang="es-CO" sz="2321" dirty="0">
                <a:solidFill>
                  <a:srgbClr val="C00000"/>
                </a:solidFill>
              </a:rPr>
              <a:t>O</a:t>
            </a:r>
            <a:r>
              <a:rPr lang="es-CO" sz="2321" baseline="-25000" dirty="0">
                <a:solidFill>
                  <a:srgbClr val="C00000"/>
                </a:solidFill>
              </a:rPr>
              <a:t>2</a:t>
            </a:r>
            <a:r>
              <a:rPr lang="es-CO" sz="2321" dirty="0">
                <a:solidFill>
                  <a:srgbClr val="C00000"/>
                </a:solidFill>
              </a:rPr>
              <a:t>(1:15)</a:t>
            </a:r>
            <a:endParaRPr lang="en-US" sz="2321" baseline="30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4366220" y="5570890"/>
                <a:ext cx="26281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800" b="0" i="1" smtClean="0">
                          <a:latin typeface="Cambria Math" panose="02040503050406030204" pitchFamily="18" charset="0"/>
                        </a:rPr>
                        <m:t>𝐹𝑒</m:t>
                      </m:r>
                      <m:d>
                        <m:dPr>
                          <m:ctrlPr>
                            <a:rPr lang="es-C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O" sz="2800" b="0" i="1" smtClean="0">
                              <a:latin typeface="Cambria Math" panose="02040503050406030204" pitchFamily="18" charset="0"/>
                            </a:rPr>
                            <m:t>𝐼𝐼𝐼</m:t>
                          </m:r>
                        </m:e>
                      </m:d>
                      <m:r>
                        <a:rPr lang="es-CO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O" sz="2800" b="0" i="1" smtClean="0"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es-CO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O" sz="2800" b="0" i="1" smtClean="0"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es-CO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20" y="5570890"/>
                <a:ext cx="26281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8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1423467" y="6309190"/>
            <a:ext cx="520289" cy="4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15" name="Marcador de número de diapositiva 15"/>
          <p:cNvSpPr txBox="1">
            <a:spLocks/>
          </p:cNvSpPr>
          <p:nvPr/>
        </p:nvSpPr>
        <p:spPr>
          <a:xfrm>
            <a:off x="10702924" y="6346671"/>
            <a:ext cx="1083951" cy="32986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741">
                <a:solidFill>
                  <a:schemeClr val="tx1"/>
                </a:solidFill>
              </a:rPr>
              <a:pPr/>
              <a:t>14</a:t>
            </a:fld>
            <a:endParaRPr lang="es-CO" sz="1741" dirty="0">
              <a:solidFill>
                <a:schemeClr val="tx1"/>
              </a:solidFill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 bwMode="auto">
          <a:xfrm>
            <a:off x="127448" y="146083"/>
            <a:ext cx="12951740" cy="7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45" tIns="44222" rIns="88445" bIns="8844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884408">
              <a:defRPr/>
            </a:pPr>
            <a:r>
              <a:rPr lang="en-US" altLang="en-US" dirty="0">
                <a:solidFill>
                  <a:srgbClr val="080808"/>
                </a:solidFill>
              </a:rPr>
              <a:t>Fenton heterogeneous processes: Al/Fe-PILC activated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32" y="1041713"/>
            <a:ext cx="8349446" cy="369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parte 2 arci 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9" y="5539068"/>
            <a:ext cx="3606167" cy="130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lum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09" y="5120071"/>
            <a:ext cx="406669" cy="57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OLUMNA PILAR MIX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4" y="4981335"/>
            <a:ext cx="564670" cy="6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LAR CON CLUST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04" y="5058397"/>
            <a:ext cx="424625" cy="5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arte 1arc t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8" y="4197171"/>
            <a:ext cx="3502928" cy="109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luster alumin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09" y="3880539"/>
            <a:ext cx="856430" cy="24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luster ceri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89" y="3914969"/>
            <a:ext cx="856430" cy="24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10 Grupo"/>
          <p:cNvGrpSpPr>
            <a:grpSpLocks/>
          </p:cNvGrpSpPr>
          <p:nvPr/>
        </p:nvGrpSpPr>
        <p:grpSpPr bwMode="auto">
          <a:xfrm>
            <a:off x="96651" y="5986215"/>
            <a:ext cx="911346" cy="840474"/>
            <a:chOff x="2643174" y="2143116"/>
            <a:chExt cx="3929090" cy="367573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1" r="16524" b="1517"/>
            <a:stretch>
              <a:fillRect/>
            </a:stretch>
          </p:blipFill>
          <p:spPr bwMode="auto">
            <a:xfrm>
              <a:off x="2643174" y="2143116"/>
              <a:ext cx="3929090" cy="367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22 Rectángulo"/>
            <p:cNvSpPr/>
            <p:nvPr/>
          </p:nvSpPr>
          <p:spPr>
            <a:xfrm>
              <a:off x="5785205" y="5430404"/>
              <a:ext cx="787059" cy="37105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884408">
                <a:defRPr/>
              </a:pPr>
              <a:endParaRPr lang="es-ES_tradnl" sz="1741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23 Rectángulo"/>
            <p:cNvSpPr/>
            <p:nvPr/>
          </p:nvSpPr>
          <p:spPr>
            <a:xfrm>
              <a:off x="5717036" y="2717088"/>
              <a:ext cx="855228" cy="63774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884408">
                <a:defRPr/>
              </a:pPr>
              <a:endParaRPr lang="es-ES_tradnl" sz="1741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24 Triángulo rectángulo"/>
            <p:cNvSpPr/>
            <p:nvPr/>
          </p:nvSpPr>
          <p:spPr>
            <a:xfrm rot="15650567">
              <a:off x="5103293" y="2960394"/>
              <a:ext cx="713113" cy="365643"/>
            </a:xfrm>
            <a:prstGeom prst="rtTriangle">
              <a:avLst/>
            </a:prstGeom>
            <a:solidFill>
              <a:srgbClr val="CDCDCD"/>
            </a:solidFill>
            <a:ln w="25400" cap="flat" cmpd="sng" algn="ctr">
              <a:solidFill>
                <a:srgbClr val="CDCDCD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884408">
                <a:defRPr/>
              </a:pPr>
              <a:endParaRPr lang="es-ES_tradnl" sz="1741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25 Triángulo rectángulo"/>
            <p:cNvSpPr/>
            <p:nvPr/>
          </p:nvSpPr>
          <p:spPr>
            <a:xfrm rot="15650567">
              <a:off x="5628161" y="4626033"/>
              <a:ext cx="747903" cy="582546"/>
            </a:xfrm>
            <a:prstGeom prst="rtTriangle">
              <a:avLst/>
            </a:prstGeom>
            <a:solidFill>
              <a:srgbClr val="CDCDCD"/>
            </a:solidFill>
            <a:ln w="25400" cap="flat" cmpd="sng" algn="ctr">
              <a:solidFill>
                <a:srgbClr val="CDCDCD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884408">
                <a:defRPr/>
              </a:pPr>
              <a:endParaRPr lang="es-ES_tradnl" sz="1741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26 Triángulo rectángulo"/>
            <p:cNvSpPr/>
            <p:nvPr/>
          </p:nvSpPr>
          <p:spPr>
            <a:xfrm rot="4639577">
              <a:off x="5655953" y="4684009"/>
              <a:ext cx="475410" cy="402823"/>
            </a:xfrm>
            <a:prstGeom prst="rtTriangle">
              <a:avLst/>
            </a:prstGeom>
            <a:solidFill>
              <a:srgbClr val="CDCDCD"/>
            </a:solidFill>
            <a:ln w="25400" cap="flat" cmpd="sng" algn="ctr">
              <a:solidFill>
                <a:srgbClr val="CDCDCD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884408">
                <a:defRPr/>
              </a:pPr>
              <a:endParaRPr lang="es-ES_tradnl" sz="1741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27 Rectángulo"/>
            <p:cNvSpPr/>
            <p:nvPr/>
          </p:nvSpPr>
          <p:spPr>
            <a:xfrm>
              <a:off x="5927745" y="5355032"/>
              <a:ext cx="278877" cy="37105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884408">
                <a:defRPr/>
              </a:pPr>
              <a:endParaRPr lang="es-ES_tradnl" sz="1741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" name="Flecha: doblada 25"/>
          <p:cNvSpPr/>
          <p:nvPr/>
        </p:nvSpPr>
        <p:spPr>
          <a:xfrm>
            <a:off x="629768" y="5430595"/>
            <a:ext cx="647941" cy="392159"/>
          </a:xfrm>
          <a:prstGeom prst="bentArrow">
            <a:avLst>
              <a:gd name="adj1" fmla="val 1148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7" name="4 CuadroTexto"/>
          <p:cNvSpPr txBox="1">
            <a:spLocks noChangeArrowheads="1"/>
          </p:cNvSpPr>
          <p:nvPr/>
        </p:nvSpPr>
        <p:spPr bwMode="auto">
          <a:xfrm>
            <a:off x="4464669" y="6521990"/>
            <a:ext cx="5205271" cy="30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884408" eaLnBrk="1" hangingPunct="1"/>
            <a:r>
              <a:rPr lang="es-ES" altLang="es-CO" sz="1354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Galeano 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s-ES" altLang="es-CO" sz="1354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(2012).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B: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1354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111-112</a:t>
            </a:r>
            <a:r>
              <a:rPr lang="es-ES" altLang="es-CO" sz="1354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527-535.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CO" sz="1354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95135" y="1412068"/>
            <a:ext cx="2426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Catalytic Wet Peroxide Oxidation (CWPO)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9945E-6 1.85185E-6 L -0.00117 -0.018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926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1353429" y="6145329"/>
            <a:ext cx="520289" cy="4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15" name="Marcador de número de diapositiva 15"/>
          <p:cNvSpPr txBox="1">
            <a:spLocks/>
          </p:cNvSpPr>
          <p:nvPr/>
        </p:nvSpPr>
        <p:spPr>
          <a:xfrm>
            <a:off x="10632886" y="6182810"/>
            <a:ext cx="1083951" cy="32986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741">
                <a:solidFill>
                  <a:schemeClr val="tx1"/>
                </a:solidFill>
              </a:rPr>
              <a:pPr/>
              <a:t>15</a:t>
            </a:fld>
            <a:endParaRPr lang="es-CO" sz="1741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7448" y="146083"/>
            <a:ext cx="10112931" cy="7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45" tIns="44222" rIns="88445" bIns="8844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884408">
              <a:defRPr/>
            </a:pPr>
            <a:r>
              <a:rPr lang="en-US" altLang="en-US" sz="3095" dirty="0">
                <a:solidFill>
                  <a:srgbClr val="080808"/>
                </a:solidFill>
              </a:rPr>
              <a:t>Catalytic Wet Peroxide Oxidation (CWPO): color removal </a:t>
            </a:r>
          </a:p>
        </p:txBody>
      </p:sp>
      <p:pic>
        <p:nvPicPr>
          <p:cNvPr id="22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r="12615" b="6699"/>
          <a:stretch/>
        </p:blipFill>
        <p:spPr>
          <a:xfrm>
            <a:off x="127448" y="728337"/>
            <a:ext cx="5943100" cy="5454473"/>
          </a:xfrm>
          <a:prstGeom prst="rect">
            <a:avLst/>
          </a:prstGeom>
        </p:spPr>
      </p:pic>
      <p:sp>
        <p:nvSpPr>
          <p:cNvPr id="24" name="8 CuadroTexto"/>
          <p:cNvSpPr txBox="1"/>
          <p:nvPr/>
        </p:nvSpPr>
        <p:spPr>
          <a:xfrm>
            <a:off x="3286100" y="5287261"/>
            <a:ext cx="2723348" cy="327465"/>
          </a:xfrm>
          <a:prstGeom prst="rect">
            <a:avLst/>
          </a:prstGeom>
          <a:solidFill>
            <a:srgbClr val="F79646">
              <a:lumMod val="75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defTabSz="884408">
              <a:defRPr/>
            </a:pPr>
            <a:r>
              <a:rPr lang="en-US" sz="1548" b="1" kern="0" dirty="0">
                <a:solidFill>
                  <a:prstClr val="white"/>
                </a:solidFill>
                <a:latin typeface="Georgia"/>
              </a:rPr>
              <a:t>[Fe]</a:t>
            </a:r>
            <a:r>
              <a:rPr lang="en-US" sz="1548" b="1" kern="0" baseline="-25000" dirty="0">
                <a:solidFill>
                  <a:prstClr val="white"/>
                </a:solidFill>
                <a:latin typeface="Georgia"/>
              </a:rPr>
              <a:t>leach.</a:t>
            </a:r>
            <a:r>
              <a:rPr lang="en-US" sz="1548" b="1" kern="0" dirty="0">
                <a:solidFill>
                  <a:prstClr val="white"/>
                </a:solidFill>
                <a:latin typeface="Georgia"/>
              </a:rPr>
              <a:t> ≤ 0.5 mg/dm</a:t>
            </a:r>
            <a:r>
              <a:rPr lang="en-US" sz="1548" b="1" kern="0" baseline="30000" dirty="0">
                <a:solidFill>
                  <a:prstClr val="white"/>
                </a:solidFill>
                <a:latin typeface="Georgia"/>
              </a:rPr>
              <a:t>3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6618779" y="1020028"/>
            <a:ext cx="5347258" cy="5094627"/>
            <a:chOff x="1024921" y="0"/>
            <a:chExt cx="2477983" cy="45149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ectángulo: esquinas redondeadas 9"/>
            <p:cNvSpPr/>
            <p:nvPr/>
          </p:nvSpPr>
          <p:spPr>
            <a:xfrm>
              <a:off x="1024921" y="0"/>
              <a:ext cx="2477983" cy="4514942"/>
            </a:xfrm>
            <a:prstGeom prst="roundRect">
              <a:avLst>
                <a:gd name="adj" fmla="val 16670"/>
              </a:avLst>
            </a:prstGeom>
            <a:solidFill>
              <a:srgbClr val="5B9BD5"/>
            </a:solidFill>
            <a:ln>
              <a:solidFill>
                <a:srgbClr val="5B9BD5"/>
              </a:solidFill>
            </a:ln>
            <a:effectLst/>
            <a:sp3d z="-152400" extrusionH="63500" contourW="12700" prstMaterial="matte">
              <a:contourClr>
                <a:sysClr val="window" lastClr="FFFFFF"/>
              </a:contourClr>
            </a:sp3d>
          </p:spPr>
        </p:sp>
        <p:sp>
          <p:nvSpPr>
            <p:cNvPr id="11" name="Rectángulo: esquinas redondeadas 4"/>
            <p:cNvSpPr txBox="1"/>
            <p:nvPr/>
          </p:nvSpPr>
          <p:spPr>
            <a:xfrm>
              <a:off x="1145908" y="120987"/>
              <a:ext cx="2268259" cy="354765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88445" tIns="147408" rIns="88445" bIns="147408" numCol="1" spcCol="1270" anchor="t" anchorCtr="0">
              <a:noAutofit/>
            </a:bodyPr>
            <a:lstStyle/>
            <a:p>
              <a:pPr defTabSz="1031809">
                <a:spcBef>
                  <a:spcPct val="0"/>
                </a:spcBef>
                <a:defRPr/>
              </a:pPr>
              <a:r>
                <a:rPr lang="es-ES" sz="2000" dirty="0">
                  <a:solidFill>
                    <a:srgbClr val="FFFF00"/>
                  </a:solidFill>
                  <a:latin typeface="Calibri" panose="020F0502020204030204"/>
                </a:rPr>
                <a:t>Target </a:t>
              </a:r>
              <a:r>
                <a:rPr lang="es-ES" sz="2000" dirty="0" err="1">
                  <a:solidFill>
                    <a:srgbClr val="FFFF00"/>
                  </a:solidFill>
                  <a:latin typeface="Calibri" panose="020F0502020204030204"/>
                </a:rPr>
                <a:t>compound</a:t>
              </a:r>
              <a:endParaRPr lang="es-ES" sz="2000" dirty="0">
                <a:solidFill>
                  <a:srgbClr val="FFFF00"/>
                </a:solidFill>
                <a:latin typeface="Calibri" panose="020F0502020204030204"/>
              </a:endParaRPr>
            </a:p>
            <a:p>
              <a:pPr defTabSz="1031809">
                <a:spcBef>
                  <a:spcPct val="0"/>
                </a:spcBef>
              </a:pPr>
              <a:r>
                <a:rPr lang="es-CO" sz="2000" dirty="0">
                  <a:solidFill>
                    <a:sysClr val="window" lastClr="FFFFFF"/>
                  </a:solidFill>
                  <a:latin typeface="Calibri" panose="020F0502020204030204"/>
                </a:rPr>
                <a:t>NOM</a:t>
              </a:r>
              <a:endParaRPr lang="es-ES" sz="2000" dirty="0">
                <a:latin typeface="Calibri" panose="020F0502020204030204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2000" dirty="0" err="1">
                  <a:solidFill>
                    <a:srgbClr val="FFFF00"/>
                  </a:solidFill>
                  <a:latin typeface="Calibri" panose="020F0502020204030204"/>
                </a:rPr>
                <a:t>Matrix</a:t>
              </a:r>
              <a:endParaRPr lang="es-ES" sz="2000" dirty="0">
                <a:solidFill>
                  <a:srgbClr val="FFFF00"/>
                </a:solidFill>
                <a:latin typeface="Calibri" panose="020F0502020204030204"/>
              </a:endParaRPr>
            </a:p>
            <a:p>
              <a:pPr defTabSz="1031809">
                <a:spcBef>
                  <a:spcPct val="0"/>
                </a:spcBef>
              </a:pPr>
              <a:r>
                <a:rPr lang="es-ES" sz="2000" dirty="0">
                  <a:latin typeface="Calibri" panose="020F0502020204030204"/>
                </a:rPr>
                <a:t>Surface </a:t>
              </a:r>
              <a:r>
                <a:rPr lang="es-ES" sz="2000" dirty="0" err="1">
                  <a:latin typeface="Calibri" panose="020F0502020204030204"/>
                </a:rPr>
                <a:t>water</a:t>
              </a:r>
              <a:r>
                <a:rPr lang="es-ES" sz="2000" dirty="0">
                  <a:latin typeface="Calibri" panose="020F0502020204030204"/>
                </a:rPr>
                <a:t>, </a:t>
              </a:r>
              <a:r>
                <a:rPr lang="en-US" sz="2000" kern="0" dirty="0"/>
                <a:t>[COD]</a:t>
              </a:r>
              <a:r>
                <a:rPr lang="en-US" sz="2000" kern="0" baseline="-25000" dirty="0"/>
                <a:t>0 </a:t>
              </a:r>
              <a:r>
                <a:rPr lang="en-US" sz="2000" kern="0" dirty="0"/>
                <a:t>= 40.14 mg O</a:t>
              </a:r>
              <a:r>
                <a:rPr lang="en-US" sz="2000" kern="0" baseline="-25000" dirty="0"/>
                <a:t>2</a:t>
              </a:r>
              <a:r>
                <a:rPr lang="en-US" sz="2000" kern="0" dirty="0"/>
                <a:t>/dm</a:t>
              </a:r>
              <a:r>
                <a:rPr lang="en-US" sz="2000" kern="0" baseline="30000" dirty="0"/>
                <a:t>3</a:t>
              </a:r>
              <a:r>
                <a:rPr lang="en-US" sz="2000" kern="0" dirty="0"/>
                <a:t> </a:t>
              </a:r>
            </a:p>
            <a:p>
              <a:pPr defTabSz="1031809">
                <a:spcBef>
                  <a:spcPct val="0"/>
                </a:spcBef>
              </a:pPr>
              <a:r>
                <a:rPr lang="en-US" sz="2000" kern="0" dirty="0"/>
                <a:t>[Color</a:t>
              </a:r>
              <a:r>
                <a:rPr lang="en-US" sz="2000" kern="0" baseline="-25000" dirty="0"/>
                <a:t>455</a:t>
              </a:r>
              <a:r>
                <a:rPr lang="en-US" sz="2000" kern="0" dirty="0"/>
                <a:t>]</a:t>
              </a:r>
              <a:r>
                <a:rPr lang="en-US" sz="2000" kern="0" baseline="-25000" dirty="0"/>
                <a:t>0</a:t>
              </a:r>
              <a:r>
                <a:rPr lang="en-US" sz="2000" kern="0" dirty="0"/>
                <a:t> = 42 PCU</a:t>
              </a:r>
              <a:endParaRPr lang="es-ES" sz="2000" dirty="0">
                <a:latin typeface="Calibri" panose="020F0502020204030204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2000" dirty="0">
                  <a:solidFill>
                    <a:srgbClr val="FFFF00"/>
                  </a:solidFill>
                  <a:latin typeface="Calibri" panose="020F0502020204030204"/>
                </a:rPr>
                <a:t>AOP </a:t>
              </a:r>
              <a:r>
                <a:rPr lang="es-ES" sz="2000" dirty="0" err="1">
                  <a:solidFill>
                    <a:srgbClr val="FFFF00"/>
                  </a:solidFill>
                  <a:latin typeface="Calibri" panose="020F0502020204030204"/>
                </a:rPr>
                <a:t>features</a:t>
              </a:r>
              <a:r>
                <a:rPr lang="es-ES" sz="2000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</a:p>
            <a:p>
              <a:pPr algn="just" defTabSz="884408">
                <a:defRPr/>
              </a:pPr>
              <a:r>
                <a:rPr lang="en-US" sz="2000" kern="0" dirty="0"/>
                <a:t>[Catalyst] = 0.5 g/dm</a:t>
              </a:r>
              <a:r>
                <a:rPr lang="en-US" sz="2000" kern="0" baseline="30000" dirty="0"/>
                <a:t>3</a:t>
              </a:r>
            </a:p>
            <a:p>
              <a:pPr algn="just" defTabSz="884408">
                <a:defRPr/>
              </a:pPr>
              <a:r>
                <a:rPr lang="en-US" sz="2000" kern="0" dirty="0"/>
                <a:t>[H</a:t>
              </a:r>
              <a:r>
                <a:rPr lang="en-US" sz="2000" kern="0" baseline="-25000" dirty="0"/>
                <a:t>2</a:t>
              </a:r>
              <a:r>
                <a:rPr lang="en-US" sz="2000" kern="0" dirty="0"/>
                <a:t>O</a:t>
              </a:r>
              <a:r>
                <a:rPr lang="en-US" sz="2000" kern="0" baseline="-25000" dirty="0"/>
                <a:t>2</a:t>
              </a:r>
              <a:r>
                <a:rPr lang="en-US" sz="2000" kern="0" dirty="0"/>
                <a:t>]</a:t>
              </a:r>
              <a:r>
                <a:rPr lang="en-US" sz="2000" kern="0" baseline="-25000" dirty="0"/>
                <a:t>ad. </a:t>
              </a:r>
              <a:r>
                <a:rPr lang="en-US" sz="2000" kern="0" dirty="0"/>
                <a:t>= 0.047 </a:t>
              </a:r>
              <a:r>
                <a:rPr lang="en-US" sz="2000" kern="0" dirty="0" err="1"/>
                <a:t>mol</a:t>
              </a:r>
              <a:r>
                <a:rPr lang="en-US" sz="2000" kern="0" dirty="0"/>
                <a:t>/dm</a:t>
              </a:r>
              <a:r>
                <a:rPr lang="en-US" sz="2000" kern="0" baseline="30000" dirty="0"/>
                <a:t>3</a:t>
              </a:r>
              <a:endParaRPr lang="en-US" sz="2000" kern="0" dirty="0"/>
            </a:p>
            <a:p>
              <a:pPr algn="just" defTabSz="884408">
                <a:defRPr/>
              </a:pPr>
              <a:r>
                <a:rPr lang="en-US" sz="2000" kern="0" dirty="0"/>
                <a:t>H</a:t>
              </a:r>
              <a:r>
                <a:rPr lang="en-US" sz="2000" kern="0" baseline="-25000" dirty="0"/>
                <a:t>2</a:t>
              </a:r>
              <a:r>
                <a:rPr lang="en-US" sz="2000" kern="0" dirty="0"/>
                <a:t>O</a:t>
              </a:r>
              <a:r>
                <a:rPr lang="en-US" sz="2000" kern="0" baseline="-25000" dirty="0"/>
                <a:t>2</a:t>
              </a:r>
              <a:r>
                <a:rPr lang="en-US" sz="2000" kern="0" dirty="0"/>
                <a:t> </a:t>
              </a:r>
              <a:r>
                <a:rPr lang="en-US" sz="2000" kern="0" dirty="0" err="1"/>
                <a:t>veloc</a:t>
              </a:r>
              <a:r>
                <a:rPr lang="en-US" sz="2000" kern="0" dirty="0"/>
                <a:t>. = 6.0 cm</a:t>
              </a:r>
              <a:r>
                <a:rPr lang="en-US" sz="2000" kern="0" baseline="30000" dirty="0"/>
                <a:t>3</a:t>
              </a:r>
              <a:r>
                <a:rPr lang="en-US" sz="2000" kern="0" dirty="0"/>
                <a:t>/h </a:t>
              </a:r>
            </a:p>
            <a:p>
              <a:pPr algn="just" defTabSz="884408">
                <a:defRPr/>
              </a:pPr>
              <a:r>
                <a:rPr lang="en-US" sz="2000" kern="0" dirty="0"/>
                <a:t>[H</a:t>
              </a:r>
              <a:r>
                <a:rPr lang="en-US" sz="2000" kern="0" baseline="-25000" dirty="0"/>
                <a:t>2</a:t>
              </a:r>
              <a:r>
                <a:rPr lang="en-US" sz="2000" kern="0" dirty="0"/>
                <a:t>O</a:t>
              </a:r>
              <a:r>
                <a:rPr lang="en-US" sz="2000" kern="0" baseline="-25000" dirty="0"/>
                <a:t>2</a:t>
              </a:r>
              <a:r>
                <a:rPr lang="en-US" sz="2000" kern="0" dirty="0"/>
                <a:t>]/[COD]</a:t>
              </a:r>
              <a:r>
                <a:rPr lang="en-US" sz="2000" kern="0" baseline="-25000" dirty="0"/>
                <a:t>0</a:t>
              </a:r>
              <a:r>
                <a:rPr lang="en-US" sz="2000" kern="0" dirty="0"/>
                <a:t> = 1.0</a:t>
              </a:r>
            </a:p>
            <a:p>
              <a:pPr algn="just" defTabSz="884408">
                <a:defRPr/>
              </a:pPr>
              <a:r>
                <a:rPr lang="en-US" sz="2000" kern="0" dirty="0"/>
                <a:t>pH = 3.7</a:t>
              </a:r>
            </a:p>
            <a:p>
              <a:pPr algn="just" defTabSz="884408">
                <a:defRPr/>
              </a:pPr>
              <a:r>
                <a:rPr lang="en-US" sz="2000" kern="0" dirty="0"/>
                <a:t>T = 291 ± 2.0 K</a:t>
              </a:r>
            </a:p>
            <a:p>
              <a:pPr algn="just" defTabSz="884408">
                <a:defRPr/>
              </a:pPr>
              <a:r>
                <a:rPr lang="en-US" sz="2000" kern="0" dirty="0"/>
                <a:t>P = 72 </a:t>
              </a:r>
              <a:r>
                <a:rPr lang="en-US" sz="2000" kern="0" dirty="0" err="1"/>
                <a:t>kPa</a:t>
              </a:r>
              <a:endParaRPr lang="en-US" sz="2000" kern="0" dirty="0"/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2000" dirty="0" err="1">
                  <a:solidFill>
                    <a:srgbClr val="FFFF00"/>
                  </a:solidFill>
                  <a:latin typeface="Calibri" panose="020F0502020204030204"/>
                </a:rPr>
                <a:t>Recorded</a:t>
              </a:r>
              <a:r>
                <a:rPr lang="es-ES" sz="2000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s-ES" sz="2000" dirty="0" err="1">
                  <a:solidFill>
                    <a:srgbClr val="FFFF00"/>
                  </a:solidFill>
                  <a:latin typeface="Calibri" panose="020F0502020204030204"/>
                </a:rPr>
                <a:t>parameters</a:t>
              </a:r>
              <a:endParaRPr lang="es-ES" sz="2000" dirty="0">
                <a:solidFill>
                  <a:srgbClr val="FFFF00"/>
                </a:solidFill>
                <a:latin typeface="Calibri" panose="020F0502020204030204"/>
              </a:endParaRPr>
            </a:p>
            <a:p>
              <a:pPr defTabSz="1031809">
                <a:spcBef>
                  <a:spcPct val="0"/>
                </a:spcBef>
              </a:pPr>
              <a:r>
                <a:rPr lang="es-ES" sz="2000" dirty="0">
                  <a:solidFill>
                    <a:sysClr val="window" lastClr="FFFFFF"/>
                  </a:solidFill>
                  <a:latin typeface="Calibri" panose="020F0502020204030204"/>
                </a:rPr>
                <a:t>COD, Color </a:t>
              </a:r>
              <a:r>
                <a:rPr lang="es-ES" sz="2000" dirty="0" err="1">
                  <a:solidFill>
                    <a:sysClr val="window" lastClr="FFFFFF"/>
                  </a:solidFill>
                  <a:latin typeface="Calibri" panose="020F0502020204030204"/>
                </a:rPr>
                <a:t>removal</a:t>
              </a:r>
              <a:endParaRPr lang="es-ES" sz="200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4 CuadroTexto"/>
          <p:cNvSpPr txBox="1">
            <a:spLocks noChangeArrowheads="1"/>
          </p:cNvSpPr>
          <p:nvPr/>
        </p:nvSpPr>
        <p:spPr bwMode="auto">
          <a:xfrm>
            <a:off x="6330927" y="6601924"/>
            <a:ext cx="5205271" cy="30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884408" eaLnBrk="1" hangingPunct="1"/>
            <a:r>
              <a:rPr lang="es-ES" altLang="es-CO" sz="1354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Galeano 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s-ES" altLang="es-CO" sz="1354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(2012).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B: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1354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111-112</a:t>
            </a:r>
            <a:r>
              <a:rPr lang="es-ES" altLang="es-CO" sz="1354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527-535.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CO" sz="1354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879858" y="6182810"/>
            <a:ext cx="2395207" cy="449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21" kern="0" dirty="0">
                <a:solidFill>
                  <a:srgbClr val="080808"/>
                </a:solidFill>
              </a:rPr>
              <a:t>PCU: Pt-Co units</a:t>
            </a:r>
            <a:endParaRPr lang="en-US" sz="2321" dirty="0">
              <a:solidFill>
                <a:srgbClr val="080808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8355" y="6071650"/>
            <a:ext cx="6397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Figure 5. </a:t>
            </a:r>
            <a:r>
              <a:rPr lang="en-US" dirty="0"/>
              <a:t>Color455 removals from raw surface water displayed by the clay catalysts.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47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0590" t="24800" r="18122" b="24800"/>
          <a:stretch/>
        </p:blipFill>
        <p:spPr>
          <a:xfrm>
            <a:off x="3352502" y="629601"/>
            <a:ext cx="5641606" cy="5109379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11353429" y="6145329"/>
            <a:ext cx="520289" cy="4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15" name="Marcador de número de diapositiva 15"/>
          <p:cNvSpPr txBox="1">
            <a:spLocks/>
          </p:cNvSpPr>
          <p:nvPr/>
        </p:nvSpPr>
        <p:spPr>
          <a:xfrm>
            <a:off x="10632886" y="6182810"/>
            <a:ext cx="1083951" cy="32986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741">
                <a:solidFill>
                  <a:schemeClr val="tx1"/>
                </a:solidFill>
              </a:rPr>
              <a:pPr/>
              <a:t>16</a:t>
            </a:fld>
            <a:endParaRPr lang="es-CO" sz="174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2914" y="146671"/>
            <a:ext cx="10043955" cy="68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44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n-US" sz="3869" dirty="0" err="1">
                <a:solidFill>
                  <a:srgbClr val="080808"/>
                </a:solidFill>
                <a:latin typeface="+mj-lt"/>
              </a:rPr>
              <a:t>Photocatalysis</a:t>
            </a:r>
            <a:endParaRPr lang="en-US" altLang="en-US" sz="3869" dirty="0">
              <a:solidFill>
                <a:srgbClr val="080808"/>
              </a:solidFill>
              <a:latin typeface="+mj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649546" y="1241609"/>
            <a:ext cx="3539279" cy="3277027"/>
            <a:chOff x="1024921" y="0"/>
            <a:chExt cx="2477983" cy="45149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ángulo: esquinas redondeadas 8"/>
            <p:cNvSpPr/>
            <p:nvPr/>
          </p:nvSpPr>
          <p:spPr>
            <a:xfrm>
              <a:off x="1024921" y="0"/>
              <a:ext cx="2477983" cy="4514942"/>
            </a:xfrm>
            <a:prstGeom prst="roundRect">
              <a:avLst>
                <a:gd name="adj" fmla="val 16670"/>
              </a:avLst>
            </a:prstGeom>
            <a:solidFill>
              <a:srgbClr val="5B9BD5"/>
            </a:solidFill>
            <a:ln>
              <a:solidFill>
                <a:srgbClr val="5B9BD5"/>
              </a:solidFill>
            </a:ln>
            <a:effectLst/>
            <a:sp3d z="-152400" extrusionH="63500" contourW="12700" prstMaterial="matte">
              <a:contourClr>
                <a:sysClr val="window" lastClr="FFFFFF"/>
              </a:contourClr>
            </a:sp3d>
          </p:spPr>
        </p:sp>
        <p:sp>
          <p:nvSpPr>
            <p:cNvPr id="10" name="Rectángulo: esquinas redondeadas 4"/>
            <p:cNvSpPr txBox="1"/>
            <p:nvPr/>
          </p:nvSpPr>
          <p:spPr>
            <a:xfrm>
              <a:off x="1145908" y="120987"/>
              <a:ext cx="2268259" cy="354765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88445" tIns="147408" rIns="88445" bIns="147408" numCol="1" spcCol="1270" anchor="t" anchorCtr="0">
              <a:noAutofit/>
            </a:bodyPr>
            <a:lstStyle/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rgbClr val="FFFF00"/>
                  </a:solidFill>
                  <a:latin typeface="Calibri" panose="020F0502020204030204"/>
                </a:rPr>
                <a:t>Target </a:t>
              </a:r>
              <a:r>
                <a:rPr lang="es-ES" sz="1934" dirty="0" err="1">
                  <a:solidFill>
                    <a:srgbClr val="FFFF00"/>
                  </a:solidFill>
                  <a:latin typeface="Calibri" panose="020F0502020204030204"/>
                </a:rPr>
                <a:t>compound</a:t>
              </a:r>
              <a:endParaRPr lang="es-ES" sz="1934" dirty="0">
                <a:solidFill>
                  <a:srgbClr val="FFFF00"/>
                </a:solidFill>
                <a:latin typeface="Calibri" panose="020F0502020204030204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ysClr val="window" lastClr="FFFFFF"/>
                  </a:solidFill>
                  <a:latin typeface="Calibri" panose="020F0502020204030204"/>
                </a:rPr>
                <a:t>NOM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 err="1">
                  <a:solidFill>
                    <a:srgbClr val="FFFF00"/>
                  </a:solidFill>
                  <a:latin typeface="Calibri" panose="020F0502020204030204"/>
                </a:rPr>
                <a:t>Matrix</a:t>
              </a:r>
              <a:endParaRPr lang="es-ES" sz="1934" dirty="0">
                <a:solidFill>
                  <a:srgbClr val="FFFF00"/>
                </a:solidFill>
                <a:latin typeface="Calibri" panose="020F0502020204030204"/>
              </a:endParaRPr>
            </a:p>
            <a:p>
              <a:r>
                <a:rPr lang="es-ES" sz="1934" dirty="0">
                  <a:solidFill>
                    <a:sysClr val="window" lastClr="FFFFFF"/>
                  </a:solidFill>
                  <a:latin typeface="Calibri" panose="020F0502020204030204"/>
                </a:rPr>
                <a:t>Surface </a:t>
              </a:r>
              <a:r>
                <a:rPr lang="es-ES" sz="1934" dirty="0" err="1">
                  <a:solidFill>
                    <a:sysClr val="window" lastClr="FFFFFF"/>
                  </a:solidFill>
                  <a:latin typeface="Calibri" panose="020F0502020204030204"/>
                </a:rPr>
                <a:t>water</a:t>
              </a:r>
              <a:r>
                <a:rPr lang="es-ES" sz="1934" dirty="0">
                  <a:solidFill>
                    <a:sysClr val="window" lastClr="FFFFFF"/>
                  </a:solidFill>
                  <a:latin typeface="Calibri" panose="020F0502020204030204"/>
                </a:rPr>
                <a:t>, </a:t>
              </a:r>
              <a:r>
                <a:rPr lang="en-US" sz="1934" kern="0" dirty="0">
                  <a:latin typeface="Calibri" panose="020F0502020204030204" pitchFamily="34" charset="0"/>
                </a:rPr>
                <a:t>[DOC]</a:t>
              </a:r>
              <a:r>
                <a:rPr lang="en-US" sz="1934" kern="0" baseline="-25000" dirty="0">
                  <a:latin typeface="Calibri" panose="020F0502020204030204" pitchFamily="34" charset="0"/>
                </a:rPr>
                <a:t>0 </a:t>
              </a:r>
              <a:r>
                <a:rPr lang="en-US" sz="1934" kern="0" dirty="0">
                  <a:latin typeface="Calibri" panose="020F0502020204030204" pitchFamily="34" charset="0"/>
                </a:rPr>
                <a:t>= 2 mg/L, UV</a:t>
              </a:r>
              <a:r>
                <a:rPr lang="en-US" sz="1934" kern="0" baseline="-25000" dirty="0">
                  <a:latin typeface="Calibri" panose="020F0502020204030204" pitchFamily="34" charset="0"/>
                </a:rPr>
                <a:t>254</a:t>
              </a:r>
              <a:r>
                <a:rPr lang="en-US" sz="1934" kern="0" dirty="0">
                  <a:latin typeface="Calibri" panose="020F0502020204030204" pitchFamily="34" charset="0"/>
                </a:rPr>
                <a:t>=0.081 cm</a:t>
              </a:r>
              <a:r>
                <a:rPr lang="en-US" sz="1934" kern="0" baseline="30000" dirty="0">
                  <a:latin typeface="Calibri" panose="020F0502020204030204" pitchFamily="34" charset="0"/>
                </a:rPr>
                <a:t>-1</a:t>
              </a:r>
              <a:r>
                <a:rPr lang="en-US" sz="1934" kern="0" dirty="0">
                  <a:latin typeface="Calibri" panose="020F0502020204030204" pitchFamily="34" charset="0"/>
                </a:rPr>
                <a:t>,       pH: 6.5</a:t>
              </a:r>
              <a:endParaRPr lang="es-ES" sz="1934" dirty="0">
                <a:solidFill>
                  <a:sysClr val="window" lastClr="FFFFFF"/>
                </a:solidFill>
                <a:latin typeface="Calibri" panose="020F0502020204030204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rgbClr val="FFFF00"/>
                  </a:solidFill>
                  <a:latin typeface="Calibri" panose="020F0502020204030204"/>
                </a:rPr>
                <a:t>AOT </a:t>
              </a:r>
              <a:r>
                <a:rPr lang="es-ES" sz="1934" dirty="0" err="1">
                  <a:solidFill>
                    <a:srgbClr val="FFFF00"/>
                  </a:solidFill>
                  <a:latin typeface="Calibri" panose="020F0502020204030204"/>
                </a:rPr>
                <a:t>features</a:t>
              </a:r>
              <a:r>
                <a:rPr lang="es-ES" sz="1934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</a:p>
            <a:p>
              <a:r>
                <a:rPr lang="es-ES" sz="1934" dirty="0" err="1">
                  <a:solidFill>
                    <a:sysClr val="window" lastClr="FFFFFF"/>
                  </a:solidFill>
                  <a:latin typeface="Calibri" panose="020F0502020204030204"/>
                </a:rPr>
                <a:t>Degussa</a:t>
              </a:r>
              <a:r>
                <a:rPr lang="es-ES" sz="1934" dirty="0">
                  <a:solidFill>
                    <a:sysClr val="window" lastClr="FFFFFF"/>
                  </a:solidFill>
                  <a:latin typeface="Calibri" panose="020F0502020204030204"/>
                </a:rPr>
                <a:t> Cu/TiO</a:t>
              </a:r>
              <a:r>
                <a:rPr lang="es-ES" sz="1934" baseline="-25000" dirty="0">
                  <a:solidFill>
                    <a:sysClr val="window" lastClr="FFFFFF"/>
                  </a:solidFill>
                  <a:latin typeface="Calibri" panose="020F0502020204030204"/>
                </a:rPr>
                <a:t>2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 err="1">
                  <a:solidFill>
                    <a:srgbClr val="FFFF00"/>
                  </a:solidFill>
                  <a:latin typeface="Calibri" panose="020F0502020204030204"/>
                </a:rPr>
                <a:t>Recorded</a:t>
              </a:r>
              <a:r>
                <a:rPr lang="es-ES" sz="1934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s-ES" sz="1934" dirty="0" err="1">
                  <a:solidFill>
                    <a:srgbClr val="FFFF00"/>
                  </a:solidFill>
                  <a:latin typeface="Calibri" panose="020F0502020204030204"/>
                </a:rPr>
                <a:t>parameters</a:t>
              </a:r>
              <a:endParaRPr lang="es-ES" sz="1934" dirty="0">
                <a:solidFill>
                  <a:srgbClr val="FFFF00"/>
                </a:solidFill>
                <a:latin typeface="Calibri" panose="020F0502020204030204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ysClr val="window" lastClr="FFFFFF"/>
                  </a:solidFill>
                  <a:latin typeface="Calibri" panose="020F0502020204030204"/>
                </a:rPr>
                <a:t>SEC, DOC</a:t>
              </a:r>
            </a:p>
            <a:p>
              <a:pPr defTabSz="1031809">
                <a:spcBef>
                  <a:spcPct val="0"/>
                </a:spcBef>
                <a:defRPr/>
              </a:pPr>
              <a:endParaRPr lang="es-ES" sz="232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3149345" y="5455549"/>
            <a:ext cx="8003780" cy="80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21" b="1" dirty="0">
                <a:solidFill>
                  <a:srgbClr val="080808"/>
                </a:solidFill>
              </a:rPr>
              <a:t>Figure 6.</a:t>
            </a:r>
            <a:r>
              <a:rPr lang="en-US" sz="2321" dirty="0">
                <a:solidFill>
                  <a:srgbClr val="080808"/>
                </a:solidFill>
              </a:rPr>
              <a:t> Control experiments for the inhibiting effect of added Cu</a:t>
            </a:r>
            <a:r>
              <a:rPr lang="en-US" sz="2321" baseline="30000" dirty="0">
                <a:solidFill>
                  <a:srgbClr val="080808"/>
                </a:solidFill>
              </a:rPr>
              <a:t>2+</a:t>
            </a:r>
            <a:r>
              <a:rPr lang="en-US" sz="2321" dirty="0">
                <a:solidFill>
                  <a:srgbClr val="080808"/>
                </a:solidFill>
              </a:rPr>
              <a:t>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6499734"/>
            <a:ext cx="6092877" cy="3007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4" dirty="0">
                <a:solidFill>
                  <a:srgbClr val="080808"/>
                </a:solidFill>
              </a:rPr>
              <a:t>Espinoza </a:t>
            </a:r>
            <a:r>
              <a:rPr lang="en-US" sz="1354" i="1" dirty="0">
                <a:solidFill>
                  <a:srgbClr val="080808"/>
                </a:solidFill>
              </a:rPr>
              <a:t>et al. </a:t>
            </a:r>
            <a:r>
              <a:rPr lang="en-US" sz="1354" dirty="0">
                <a:solidFill>
                  <a:srgbClr val="080808"/>
                </a:solidFill>
              </a:rPr>
              <a:t>(2011). </a:t>
            </a:r>
            <a:r>
              <a:rPr lang="en-US" sz="1354" i="1" dirty="0">
                <a:solidFill>
                  <a:srgbClr val="080808"/>
                </a:solidFill>
              </a:rPr>
              <a:t>Water Res.</a:t>
            </a:r>
            <a:r>
              <a:rPr lang="en-US" sz="1354" dirty="0">
                <a:solidFill>
                  <a:srgbClr val="080808"/>
                </a:solidFill>
              </a:rPr>
              <a:t> </a:t>
            </a:r>
            <a:r>
              <a:rPr lang="en-US" sz="1354" b="1" dirty="0">
                <a:solidFill>
                  <a:srgbClr val="080808"/>
                </a:solidFill>
              </a:rPr>
              <a:t>45,</a:t>
            </a:r>
            <a:r>
              <a:rPr lang="en-US" sz="1354" dirty="0">
                <a:solidFill>
                  <a:srgbClr val="080808"/>
                </a:solidFill>
              </a:rPr>
              <a:t> 1039–1048.</a:t>
            </a:r>
          </a:p>
        </p:txBody>
      </p:sp>
      <p:sp>
        <p:nvSpPr>
          <p:cNvPr id="20" name="Elipse 19"/>
          <p:cNvSpPr/>
          <p:nvPr/>
        </p:nvSpPr>
        <p:spPr>
          <a:xfrm>
            <a:off x="1063129" y="1563872"/>
            <a:ext cx="2346783" cy="2114989"/>
          </a:xfrm>
          <a:prstGeom prst="ellipse">
            <a:avLst/>
          </a:prstGeom>
          <a:gradFill rotWithShape="1">
            <a:gsLst>
              <a:gs pos="0">
                <a:srgbClr val="1CADE4">
                  <a:tint val="83000"/>
                  <a:satMod val="100000"/>
                  <a:lumMod val="100000"/>
                </a:srgbClr>
              </a:gs>
              <a:gs pos="100000">
                <a:srgbClr val="1CADE4">
                  <a:tint val="61000"/>
                  <a:satMod val="150000"/>
                  <a:lumMod val="1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1CADE4"/>
            </a:solidFill>
            <a:prstDash val="solid"/>
          </a:ln>
          <a:effectLst/>
        </p:spPr>
        <p:txBody>
          <a:bodyPr rtlCol="0" anchor="ctr"/>
          <a:lstStyle/>
          <a:p>
            <a:pPr algn="ctr" defTabSz="442204">
              <a:defRPr/>
            </a:pPr>
            <a:endParaRPr lang="es-CO" sz="1741" kern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1" name="Flecha: a la derecha con bandas 20"/>
          <p:cNvSpPr/>
          <p:nvPr/>
        </p:nvSpPr>
        <p:spPr>
          <a:xfrm>
            <a:off x="152914" y="2324626"/>
            <a:ext cx="1307577" cy="781905"/>
          </a:xfrm>
          <a:prstGeom prst="stripedRightArrow">
            <a:avLst/>
          </a:prstGeom>
          <a:gradFill rotWithShape="1">
            <a:gsLst>
              <a:gs pos="0">
                <a:sysClr val="windowText" lastClr="000000">
                  <a:tint val="83000"/>
                  <a:satMod val="100000"/>
                  <a:lumMod val="100000"/>
                </a:sysClr>
              </a:gs>
              <a:gs pos="100000">
                <a:sysClr val="windowText" lastClr="000000">
                  <a:tint val="61000"/>
                  <a:satMod val="150000"/>
                  <a:lumMod val="100000"/>
                </a:sys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42204">
              <a:defRPr/>
            </a:pPr>
            <a:r>
              <a:rPr lang="es-CO" sz="1741" kern="0" dirty="0" err="1">
                <a:solidFill>
                  <a:prstClr val="black"/>
                </a:solidFill>
                <a:latin typeface="Tw Cen MT" panose="020B0602020104020603"/>
              </a:rPr>
              <a:t>Photon</a:t>
            </a:r>
            <a:endParaRPr lang="es-CO" sz="1741" kern="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2" name="Forma libre: forma 21"/>
          <p:cNvSpPr/>
          <p:nvPr/>
        </p:nvSpPr>
        <p:spPr>
          <a:xfrm rot="270300">
            <a:off x="1247899" y="3062317"/>
            <a:ext cx="2008834" cy="335101"/>
          </a:xfrm>
          <a:custGeom>
            <a:avLst/>
            <a:gdLst>
              <a:gd name="connsiteX0" fmla="*/ 0 w 2186609"/>
              <a:gd name="connsiteY0" fmla="*/ 225287 h 379691"/>
              <a:gd name="connsiteX1" fmla="*/ 1139687 w 2186609"/>
              <a:gd name="connsiteY1" fmla="*/ 371061 h 379691"/>
              <a:gd name="connsiteX2" fmla="*/ 2186609 w 2186609"/>
              <a:gd name="connsiteY2" fmla="*/ 0 h 379691"/>
              <a:gd name="connsiteX3" fmla="*/ 2186609 w 2186609"/>
              <a:gd name="connsiteY3" fmla="*/ 0 h 37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609" h="379691">
                <a:moveTo>
                  <a:pt x="0" y="225287"/>
                </a:moveTo>
                <a:cubicBezTo>
                  <a:pt x="387626" y="316948"/>
                  <a:pt x="775252" y="408609"/>
                  <a:pt x="1139687" y="371061"/>
                </a:cubicBezTo>
                <a:cubicBezTo>
                  <a:pt x="1504122" y="333513"/>
                  <a:pt x="2186609" y="0"/>
                  <a:pt x="2186609" y="0"/>
                </a:cubicBezTo>
                <a:lnTo>
                  <a:pt x="2186609" y="0"/>
                </a:lnTo>
              </a:path>
            </a:pathLst>
          </a:cu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42204">
              <a:defRPr/>
            </a:pPr>
            <a:endParaRPr lang="es-CO" sz="1741" kern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3" name="Forma libre: forma 22"/>
          <p:cNvSpPr/>
          <p:nvPr/>
        </p:nvSpPr>
        <p:spPr>
          <a:xfrm rot="11288115">
            <a:off x="1251284" y="1912610"/>
            <a:ext cx="2040081" cy="335101"/>
          </a:xfrm>
          <a:custGeom>
            <a:avLst/>
            <a:gdLst>
              <a:gd name="connsiteX0" fmla="*/ 0 w 2186609"/>
              <a:gd name="connsiteY0" fmla="*/ 225287 h 379691"/>
              <a:gd name="connsiteX1" fmla="*/ 1139687 w 2186609"/>
              <a:gd name="connsiteY1" fmla="*/ 371061 h 379691"/>
              <a:gd name="connsiteX2" fmla="*/ 2186609 w 2186609"/>
              <a:gd name="connsiteY2" fmla="*/ 0 h 379691"/>
              <a:gd name="connsiteX3" fmla="*/ 2186609 w 2186609"/>
              <a:gd name="connsiteY3" fmla="*/ 0 h 37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609" h="379691">
                <a:moveTo>
                  <a:pt x="0" y="225287"/>
                </a:moveTo>
                <a:cubicBezTo>
                  <a:pt x="387626" y="316948"/>
                  <a:pt x="775252" y="408609"/>
                  <a:pt x="1139687" y="371061"/>
                </a:cubicBezTo>
                <a:cubicBezTo>
                  <a:pt x="1504122" y="333513"/>
                  <a:pt x="2186609" y="0"/>
                  <a:pt x="2186609" y="0"/>
                </a:cubicBezTo>
                <a:lnTo>
                  <a:pt x="2186609" y="0"/>
                </a:lnTo>
              </a:path>
            </a:pathLst>
          </a:cu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42204">
              <a:defRPr/>
            </a:pPr>
            <a:endParaRPr lang="es-CO" sz="1741" kern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562848" y="3196952"/>
            <a:ext cx="256363" cy="217908"/>
          </a:xfrm>
          <a:prstGeom prst="ellipse">
            <a:avLst/>
          </a:prstGeom>
          <a:solidFill>
            <a:srgbClr val="1CADE4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42204">
              <a:defRPr/>
            </a:pPr>
            <a:endParaRPr lang="es-CO" sz="1741" kern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806515" y="3016018"/>
            <a:ext cx="602451" cy="4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2204"/>
            <a:r>
              <a:rPr lang="es-CO" sz="2321" dirty="0">
                <a:solidFill>
                  <a:prstClr val="black"/>
                </a:solidFill>
                <a:latin typeface="Tw Cen MT" panose="020B0602020104020603"/>
              </a:rPr>
              <a:t>VB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806515" y="1944384"/>
            <a:ext cx="602451" cy="44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2204"/>
            <a:r>
              <a:rPr lang="es-CO" sz="2321" dirty="0">
                <a:solidFill>
                  <a:prstClr val="black"/>
                </a:solidFill>
                <a:latin typeface="Tw Cen MT" panose="020B0602020104020603"/>
              </a:rPr>
              <a:t>CB</a:t>
            </a: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408966" y="2080160"/>
            <a:ext cx="0" cy="114970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8" name="CuadroTexto 27"/>
          <p:cNvSpPr txBox="1"/>
          <p:nvPr/>
        </p:nvSpPr>
        <p:spPr>
          <a:xfrm>
            <a:off x="2567335" y="2261289"/>
            <a:ext cx="842578" cy="116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2204"/>
            <a:r>
              <a:rPr lang="es-CO" sz="2321" dirty="0">
                <a:solidFill>
                  <a:prstClr val="black"/>
                </a:solidFill>
                <a:latin typeface="Tw Cen MT" panose="020B0602020104020603"/>
              </a:rPr>
              <a:t>Band gap</a:t>
            </a:r>
          </a:p>
          <a:p>
            <a:pPr defTabSz="442204"/>
            <a:endParaRPr lang="es-CO" sz="232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562848" y="1889864"/>
            <a:ext cx="256363" cy="217908"/>
          </a:xfrm>
          <a:prstGeom prst="ellipse">
            <a:avLst/>
          </a:prstGeom>
          <a:solidFill>
            <a:srgbClr val="1CADE4"/>
          </a:solidFill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42204">
              <a:defRPr/>
            </a:pPr>
            <a:endParaRPr lang="es-CO" sz="1741" kern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562848" y="3196952"/>
            <a:ext cx="256363" cy="217908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algn="ctr" defTabSz="442204">
              <a:defRPr/>
            </a:pPr>
            <a:endParaRPr lang="es-CO" sz="1741" kern="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3292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1353429" y="6145329"/>
            <a:ext cx="520289" cy="4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15" name="Marcador de número de diapositiva 15"/>
          <p:cNvSpPr txBox="1">
            <a:spLocks/>
          </p:cNvSpPr>
          <p:nvPr/>
        </p:nvSpPr>
        <p:spPr>
          <a:xfrm>
            <a:off x="10632886" y="6182810"/>
            <a:ext cx="1083951" cy="32986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741">
                <a:solidFill>
                  <a:schemeClr val="tx1"/>
                </a:solidFill>
              </a:rPr>
              <a:pPr/>
              <a:t>17</a:t>
            </a:fld>
            <a:endParaRPr lang="es-CO" sz="174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r="12911" b="12069"/>
          <a:stretch/>
        </p:blipFill>
        <p:spPr bwMode="auto">
          <a:xfrm>
            <a:off x="1168664" y="883483"/>
            <a:ext cx="6240084" cy="3864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7600359" y="1063317"/>
            <a:ext cx="4116478" cy="3545813"/>
            <a:chOff x="1024921" y="0"/>
            <a:chExt cx="2477983" cy="45149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ángulo: esquinas redondeadas 6"/>
            <p:cNvSpPr/>
            <p:nvPr/>
          </p:nvSpPr>
          <p:spPr>
            <a:xfrm>
              <a:off x="1024921" y="0"/>
              <a:ext cx="2477983" cy="4514942"/>
            </a:xfrm>
            <a:prstGeom prst="roundRect">
              <a:avLst>
                <a:gd name="adj" fmla="val 16670"/>
              </a:avLst>
            </a:prstGeom>
            <a:solidFill>
              <a:srgbClr val="5B9BD5"/>
            </a:solidFill>
            <a:ln>
              <a:solidFill>
                <a:srgbClr val="5B9BD5"/>
              </a:solidFill>
            </a:ln>
            <a:effectLst/>
            <a:sp3d z="-152400" extrusionH="63500" contourW="12700" prstMaterial="matte">
              <a:contourClr>
                <a:sysClr val="window" lastClr="FFFFFF"/>
              </a:contourClr>
            </a:sp3d>
          </p:spPr>
        </p:sp>
        <p:sp>
          <p:nvSpPr>
            <p:cNvPr id="8" name="Rectángulo: esquinas redondeadas 4"/>
            <p:cNvSpPr txBox="1"/>
            <p:nvPr/>
          </p:nvSpPr>
          <p:spPr>
            <a:xfrm>
              <a:off x="1145908" y="120987"/>
              <a:ext cx="2268259" cy="354765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88445" tIns="147408" rIns="88445" bIns="147408" numCol="1" spcCol="1270" anchor="t" anchorCtr="0">
              <a:noAutofit/>
            </a:bodyPr>
            <a:lstStyle/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rgbClr val="FFFF00"/>
                  </a:solidFill>
                  <a:latin typeface="+mj-lt"/>
                </a:rPr>
                <a:t>Target </a:t>
              </a:r>
              <a:r>
                <a:rPr lang="es-ES" sz="1934" dirty="0" err="1">
                  <a:solidFill>
                    <a:srgbClr val="FFFF00"/>
                  </a:solidFill>
                  <a:latin typeface="+mj-lt"/>
                </a:rPr>
                <a:t>compound</a:t>
              </a:r>
              <a:endParaRPr lang="es-ES" sz="1934" dirty="0">
                <a:solidFill>
                  <a:srgbClr val="FFFF00"/>
                </a:solidFill>
                <a:latin typeface="+mj-lt"/>
              </a:endParaRPr>
            </a:p>
            <a:p>
              <a:pPr defTabSz="1031809">
                <a:spcBef>
                  <a:spcPct val="0"/>
                </a:spcBef>
              </a:pP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HA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 err="1">
                  <a:solidFill>
                    <a:srgbClr val="FFFF00"/>
                  </a:solidFill>
                  <a:latin typeface="+mj-lt"/>
                </a:rPr>
                <a:t>Matrix</a:t>
              </a:r>
              <a:endParaRPr lang="es-ES" sz="1934" dirty="0">
                <a:solidFill>
                  <a:srgbClr val="FFFF00"/>
                </a:solidFill>
                <a:latin typeface="+mj-lt"/>
              </a:endParaRPr>
            </a:p>
            <a:p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Surface </a:t>
              </a:r>
              <a:r>
                <a:rPr lang="es-ES" sz="1934" dirty="0" err="1">
                  <a:solidFill>
                    <a:sysClr val="window" lastClr="FFFFFF"/>
                  </a:solidFill>
                  <a:latin typeface="+mj-lt"/>
                </a:rPr>
                <a:t>water</a:t>
              </a:r>
              <a:r>
                <a:rPr lang="es-ES" sz="1934" dirty="0">
                  <a:solidFill>
                    <a:sysClr val="window" lastClr="FFFFFF"/>
                  </a:solidFill>
                  <a:latin typeface="+mj-lt"/>
                </a:rPr>
                <a:t>, , </a:t>
              </a:r>
              <a:r>
                <a:rPr lang="es-CO" sz="1934" dirty="0">
                  <a:latin typeface="+mj-lt"/>
                </a:rPr>
                <a:t>TOC</a:t>
              </a:r>
              <a:r>
                <a:rPr lang="es-CO" sz="1934" baseline="-25000" dirty="0">
                  <a:latin typeface="+mj-lt"/>
                </a:rPr>
                <a:t>0</a:t>
              </a:r>
              <a:r>
                <a:rPr lang="es-CO" sz="1934" dirty="0">
                  <a:latin typeface="+mj-lt"/>
                </a:rPr>
                <a:t>=16.2 mg/L</a:t>
              </a:r>
              <a:endParaRPr lang="es-ES" sz="1934" dirty="0">
                <a:solidFill>
                  <a:sysClr val="window" lastClr="FFFFFF"/>
                </a:solidFill>
                <a:latin typeface="+mj-lt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rgbClr val="FFFF00"/>
                  </a:solidFill>
                  <a:latin typeface="+mj-lt"/>
                </a:rPr>
                <a:t>AOT </a:t>
              </a:r>
              <a:r>
                <a:rPr lang="es-ES" sz="1934" dirty="0" err="1">
                  <a:solidFill>
                    <a:srgbClr val="FFFF00"/>
                  </a:solidFill>
                  <a:latin typeface="+mj-lt"/>
                </a:rPr>
                <a:t>features</a:t>
              </a:r>
              <a:r>
                <a:rPr lang="es-ES" sz="1934" dirty="0">
                  <a:solidFill>
                    <a:srgbClr val="FFFF00"/>
                  </a:solidFill>
                  <a:latin typeface="+mj-lt"/>
                </a:rPr>
                <a:t> </a:t>
              </a:r>
            </a:p>
            <a:p>
              <a:r>
                <a:rPr lang="es-CO" sz="1934" dirty="0" err="1">
                  <a:latin typeface="+mj-lt"/>
                </a:rPr>
                <a:t>Anode</a:t>
              </a:r>
              <a:r>
                <a:rPr lang="es-CO" sz="1934" dirty="0">
                  <a:latin typeface="+mj-lt"/>
                </a:rPr>
                <a:t>: Pt </a:t>
              </a:r>
              <a:r>
                <a:rPr lang="es-CO" sz="1934" dirty="0" err="1">
                  <a:latin typeface="+mj-lt"/>
                </a:rPr>
                <a:t>or</a:t>
              </a:r>
              <a:r>
                <a:rPr lang="es-CO" sz="1934" dirty="0">
                  <a:latin typeface="+mj-lt"/>
                </a:rPr>
                <a:t> BDD, </a:t>
              </a:r>
              <a:r>
                <a:rPr lang="es-CO" sz="1934" dirty="0" err="1">
                  <a:latin typeface="+mj-lt"/>
                </a:rPr>
                <a:t>Cathode</a:t>
              </a:r>
              <a:r>
                <a:rPr lang="es-CO" sz="1934" dirty="0">
                  <a:latin typeface="+mj-lt"/>
                </a:rPr>
                <a:t>: CS o SS, pH 3.0, EF:  0.1 </a:t>
              </a:r>
              <a:r>
                <a:rPr lang="es-CO" sz="1934" dirty="0" err="1">
                  <a:latin typeface="+mj-lt"/>
                </a:rPr>
                <a:t>mM</a:t>
              </a:r>
              <a:r>
                <a:rPr lang="es-CO" sz="1934" dirty="0">
                  <a:latin typeface="+mj-lt"/>
                </a:rPr>
                <a:t> Fe</a:t>
              </a:r>
              <a:r>
                <a:rPr lang="es-CO" sz="1934" baseline="30000" dirty="0">
                  <a:latin typeface="+mj-lt"/>
                </a:rPr>
                <a:t>2+</a:t>
              </a:r>
              <a:endParaRPr lang="es-CO" sz="1934" dirty="0">
                <a:latin typeface="+mj-lt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 err="1">
                  <a:solidFill>
                    <a:srgbClr val="FFFF00"/>
                  </a:solidFill>
                  <a:latin typeface="+mj-lt"/>
                </a:rPr>
                <a:t>Recorded</a:t>
              </a:r>
              <a:r>
                <a:rPr lang="es-ES" sz="1934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s-ES" sz="1934" dirty="0" err="1">
                  <a:solidFill>
                    <a:srgbClr val="FFFF00"/>
                  </a:solidFill>
                  <a:latin typeface="+mj-lt"/>
                </a:rPr>
                <a:t>parameters</a:t>
              </a:r>
              <a:endParaRPr lang="es-ES" sz="1934" dirty="0">
                <a:solidFill>
                  <a:srgbClr val="FFFF00"/>
                </a:solidFill>
                <a:latin typeface="+mj-lt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CO" sz="1934" dirty="0" err="1">
                  <a:latin typeface="+mj-lt"/>
                </a:rPr>
                <a:t>TOC</a:t>
              </a:r>
              <a:r>
                <a:rPr lang="es-CO" sz="1934" baseline="-25000" dirty="0" err="1">
                  <a:latin typeface="+mj-lt"/>
                </a:rPr>
                <a:t>tot</a:t>
              </a:r>
              <a:r>
                <a:rPr lang="es-CO" sz="1934" dirty="0">
                  <a:latin typeface="+mj-lt"/>
                </a:rPr>
                <a:t>= </a:t>
              </a:r>
              <a:r>
                <a:rPr lang="es-CO" sz="1934" dirty="0" err="1">
                  <a:latin typeface="+mj-lt"/>
                </a:rPr>
                <a:t>TOC</a:t>
              </a:r>
              <a:r>
                <a:rPr lang="es-CO" sz="1934" baseline="-25000" dirty="0" err="1">
                  <a:latin typeface="+mj-lt"/>
                </a:rPr>
                <a:t>sol</a:t>
              </a:r>
              <a:r>
                <a:rPr lang="es-CO" sz="1934" dirty="0">
                  <a:latin typeface="+mj-lt"/>
                </a:rPr>
                <a:t> + </a:t>
              </a:r>
              <a:r>
                <a:rPr lang="es-CO" sz="1934" dirty="0" err="1">
                  <a:latin typeface="+mj-lt"/>
                </a:rPr>
                <a:t>TOC</a:t>
              </a:r>
              <a:r>
                <a:rPr lang="es-CO" sz="1934" baseline="-25000" dirty="0" err="1">
                  <a:latin typeface="+mj-lt"/>
                </a:rPr>
                <a:t>ads</a:t>
              </a:r>
              <a:endParaRPr lang="es-CO" sz="1934" baseline="-25000" dirty="0">
                <a:latin typeface="+mj-lt"/>
              </a:endParaRPr>
            </a:p>
            <a:p>
              <a:r>
                <a:rPr lang="es-CO" sz="1934" dirty="0">
                  <a:latin typeface="+mj-lt"/>
                </a:rPr>
                <a:t>UV-vis</a:t>
              </a:r>
            </a:p>
            <a:p>
              <a:r>
                <a:rPr lang="es-CO" sz="1934" dirty="0">
                  <a:latin typeface="+mj-lt"/>
                </a:rPr>
                <a:t>ICP-OES: [Fe]</a:t>
              </a:r>
            </a:p>
            <a:p>
              <a:pPr defTabSz="1031809">
                <a:spcBef>
                  <a:spcPct val="0"/>
                </a:spcBef>
                <a:defRPr/>
              </a:pPr>
              <a:endParaRPr lang="es-ES" sz="2321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244596" y="112544"/>
            <a:ext cx="10473110" cy="68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44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n-US" sz="3869" dirty="0">
                <a:solidFill>
                  <a:srgbClr val="080808"/>
                </a:solidFill>
                <a:latin typeface="+mj-lt"/>
              </a:rPr>
              <a:t>Electro-Fenton (EF) and </a:t>
            </a:r>
            <a:r>
              <a:rPr lang="es-CO" altLang="en-US" sz="3869" dirty="0" err="1">
                <a:solidFill>
                  <a:srgbClr val="080808"/>
                </a:solidFill>
                <a:latin typeface="+mj-lt"/>
              </a:rPr>
              <a:t>anodic</a:t>
            </a:r>
            <a:r>
              <a:rPr lang="es-CO" altLang="en-US" sz="3869" dirty="0">
                <a:solidFill>
                  <a:srgbClr val="080808"/>
                </a:solidFill>
                <a:latin typeface="+mj-lt"/>
              </a:rPr>
              <a:t> oxidation (AO)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-13889" y="6531280"/>
            <a:ext cx="4561680" cy="3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4" dirty="0" err="1">
                <a:solidFill>
                  <a:srgbClr val="080808"/>
                </a:solidFill>
              </a:rPr>
              <a:t>Trellú</a:t>
            </a:r>
            <a:r>
              <a:rPr lang="es-CO" sz="1354" dirty="0">
                <a:solidFill>
                  <a:srgbClr val="080808"/>
                </a:solidFill>
              </a:rPr>
              <a:t> </a:t>
            </a:r>
            <a:r>
              <a:rPr lang="es-CO" sz="1354" i="1" dirty="0">
                <a:solidFill>
                  <a:srgbClr val="080808"/>
                </a:solidFill>
              </a:rPr>
              <a:t>et al. </a:t>
            </a:r>
            <a:r>
              <a:rPr lang="es-CO" sz="1354" dirty="0">
                <a:solidFill>
                  <a:srgbClr val="080808"/>
                </a:solidFill>
              </a:rPr>
              <a:t>(2016).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B: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1354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194,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32-41 </a:t>
            </a:r>
            <a:endParaRPr lang="en-US" sz="1354" dirty="0">
              <a:solidFill>
                <a:srgbClr val="080808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50435" t="32793" r="25652" b="61278"/>
          <a:stretch/>
        </p:blipFill>
        <p:spPr>
          <a:xfrm>
            <a:off x="65769" y="5516126"/>
            <a:ext cx="4401078" cy="6134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50725" t="77646" r="27826" b="16167"/>
          <a:stretch/>
        </p:blipFill>
        <p:spPr>
          <a:xfrm>
            <a:off x="4547791" y="5416482"/>
            <a:ext cx="4494563" cy="7288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7682" t="81771" r="66086" b="12300"/>
          <a:stretch/>
        </p:blipFill>
        <p:spPr>
          <a:xfrm>
            <a:off x="5400207" y="6145329"/>
            <a:ext cx="5014761" cy="6372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41885" y="485312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Figura 7. </a:t>
            </a:r>
            <a:r>
              <a:rPr lang="es-CO" sz="1600" dirty="0" err="1"/>
              <a:t>Scheme</a:t>
            </a:r>
            <a:r>
              <a:rPr lang="es-CO" sz="1600" dirty="0"/>
              <a:t> of </a:t>
            </a:r>
            <a:r>
              <a:rPr lang="en-US" sz="1600" dirty="0"/>
              <a:t>removal of </a:t>
            </a:r>
            <a:r>
              <a:rPr lang="en-US" sz="1600" dirty="0" err="1"/>
              <a:t>humic</a:t>
            </a:r>
            <a:r>
              <a:rPr lang="en-US" sz="1600" dirty="0"/>
              <a:t> acids from drinking water by anodic oxidation and electro-Fenton processes</a:t>
            </a:r>
            <a:r>
              <a:rPr lang="es-CO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52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1353429" y="6145329"/>
            <a:ext cx="520289" cy="4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15" name="Marcador de número de diapositiva 15"/>
          <p:cNvSpPr txBox="1">
            <a:spLocks/>
          </p:cNvSpPr>
          <p:nvPr/>
        </p:nvSpPr>
        <p:spPr>
          <a:xfrm>
            <a:off x="10632886" y="6182810"/>
            <a:ext cx="1083951" cy="32986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741">
                <a:solidFill>
                  <a:schemeClr val="tx1"/>
                </a:solidFill>
              </a:rPr>
              <a:pPr/>
              <a:t>18</a:t>
            </a:fld>
            <a:endParaRPr lang="es-CO" sz="174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4755" y="174668"/>
            <a:ext cx="10578131" cy="68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44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n-US" sz="3869" dirty="0">
                <a:solidFill>
                  <a:srgbClr val="080808"/>
                </a:solidFill>
                <a:latin typeface="+mj-lt"/>
              </a:rPr>
              <a:t>Electro-Fenton (EF) and </a:t>
            </a:r>
            <a:r>
              <a:rPr lang="es-CO" altLang="en-US" sz="3869" dirty="0" err="1">
                <a:solidFill>
                  <a:srgbClr val="080808"/>
                </a:solidFill>
                <a:latin typeface="+mj-lt"/>
              </a:rPr>
              <a:t>anodic</a:t>
            </a:r>
            <a:r>
              <a:rPr lang="es-CO" altLang="en-US" sz="3869" dirty="0">
                <a:solidFill>
                  <a:srgbClr val="080808"/>
                </a:solidFill>
                <a:latin typeface="+mj-lt"/>
              </a:rPr>
              <a:t> oxidation (AO)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8094083" y="1052644"/>
            <a:ext cx="3901729" cy="3545813"/>
            <a:chOff x="1024921" y="0"/>
            <a:chExt cx="2477983" cy="45149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ectángulo: esquinas redondeadas 20"/>
            <p:cNvSpPr/>
            <p:nvPr/>
          </p:nvSpPr>
          <p:spPr>
            <a:xfrm>
              <a:off x="1024921" y="0"/>
              <a:ext cx="2477983" cy="4514942"/>
            </a:xfrm>
            <a:prstGeom prst="roundRect">
              <a:avLst>
                <a:gd name="adj" fmla="val 16670"/>
              </a:avLst>
            </a:prstGeom>
            <a:solidFill>
              <a:srgbClr val="5B9BD5"/>
            </a:solidFill>
            <a:ln>
              <a:solidFill>
                <a:srgbClr val="5B9BD5"/>
              </a:solidFill>
            </a:ln>
            <a:effectLst/>
            <a:sp3d z="-152400" extrusionH="63500" contourW="12700" prstMaterial="matte">
              <a:contourClr>
                <a:sysClr val="window" lastClr="FFFFFF"/>
              </a:contourClr>
            </a:sp3d>
          </p:spPr>
        </p:sp>
        <p:sp>
          <p:nvSpPr>
            <p:cNvPr id="22" name="Rectángulo: esquinas redondeadas 4"/>
            <p:cNvSpPr txBox="1"/>
            <p:nvPr/>
          </p:nvSpPr>
          <p:spPr>
            <a:xfrm>
              <a:off x="1145908" y="120987"/>
              <a:ext cx="2268259" cy="3547650"/>
            </a:xfrm>
            <a:prstGeom prst="rect">
              <a:avLst/>
            </a:prstGeom>
            <a:noFill/>
            <a:ln>
              <a:noFill/>
            </a:ln>
            <a:effectLst/>
            <a:sp3d z="-152400"/>
          </p:spPr>
          <p:txBody>
            <a:bodyPr spcFirstLastPara="0" vert="horz" wrap="square" lIns="88445" tIns="147408" rIns="88445" bIns="147408" numCol="1" spcCol="1270" anchor="t" anchorCtr="0">
              <a:noAutofit/>
            </a:bodyPr>
            <a:lstStyle/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rgbClr val="FFFF00"/>
                  </a:solidFill>
                  <a:latin typeface="Calibri" panose="020F0502020204030204"/>
                </a:rPr>
                <a:t>Target </a:t>
              </a:r>
              <a:r>
                <a:rPr lang="es-ES" sz="1934" dirty="0" err="1">
                  <a:solidFill>
                    <a:srgbClr val="FFFF00"/>
                  </a:solidFill>
                  <a:latin typeface="Calibri" panose="020F0502020204030204"/>
                </a:rPr>
                <a:t>compound</a:t>
              </a:r>
              <a:endParaRPr lang="es-ES" sz="1934" dirty="0">
                <a:solidFill>
                  <a:srgbClr val="FFFF00"/>
                </a:solidFill>
                <a:latin typeface="Calibri" panose="020F0502020204030204"/>
              </a:endParaRPr>
            </a:p>
            <a:p>
              <a:pPr defTabSz="1031809">
                <a:spcBef>
                  <a:spcPct val="0"/>
                </a:spcBef>
              </a:pPr>
              <a:r>
                <a:rPr lang="es-ES" sz="1934" dirty="0">
                  <a:solidFill>
                    <a:sysClr val="window" lastClr="FFFFFF"/>
                  </a:solidFill>
                  <a:latin typeface="Calibri" panose="020F0502020204030204"/>
                </a:rPr>
                <a:t>HA</a:t>
              </a: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 err="1">
                  <a:solidFill>
                    <a:srgbClr val="FFFF00"/>
                  </a:solidFill>
                  <a:latin typeface="Calibri" panose="020F0502020204030204"/>
                </a:rPr>
                <a:t>Matrix</a:t>
              </a:r>
              <a:endParaRPr lang="es-ES" sz="1934" dirty="0">
                <a:solidFill>
                  <a:srgbClr val="FFFF00"/>
                </a:solidFill>
                <a:latin typeface="Calibri" panose="020F0502020204030204"/>
              </a:endParaRPr>
            </a:p>
            <a:p>
              <a:r>
                <a:rPr lang="es-ES" sz="1934" dirty="0">
                  <a:solidFill>
                    <a:sysClr val="window" lastClr="FFFFFF"/>
                  </a:solidFill>
                  <a:latin typeface="Calibri" panose="020F0502020204030204"/>
                </a:rPr>
                <a:t>Surface </a:t>
              </a:r>
              <a:r>
                <a:rPr lang="es-ES" sz="1934" dirty="0" err="1">
                  <a:solidFill>
                    <a:sysClr val="window" lastClr="FFFFFF"/>
                  </a:solidFill>
                  <a:latin typeface="Calibri" panose="020F0502020204030204"/>
                </a:rPr>
                <a:t>water</a:t>
              </a:r>
              <a:r>
                <a:rPr lang="es-ES" sz="1934" dirty="0">
                  <a:solidFill>
                    <a:sysClr val="window" lastClr="FFFFFF"/>
                  </a:solidFill>
                  <a:latin typeface="Calibri" panose="020F0502020204030204"/>
                </a:rPr>
                <a:t>, , </a:t>
              </a:r>
              <a:r>
                <a:rPr lang="es-CO" sz="1934" dirty="0">
                  <a:latin typeface="Cambria" panose="02040503050406030204" pitchFamily="18" charset="0"/>
                </a:rPr>
                <a:t>TOC</a:t>
              </a:r>
              <a:r>
                <a:rPr lang="es-CO" sz="1934" baseline="-25000" dirty="0">
                  <a:latin typeface="Cambria" panose="02040503050406030204" pitchFamily="18" charset="0"/>
                </a:rPr>
                <a:t>0</a:t>
              </a:r>
              <a:r>
                <a:rPr lang="es-CO" sz="1934" dirty="0">
                  <a:latin typeface="Cambria" panose="02040503050406030204" pitchFamily="18" charset="0"/>
                </a:rPr>
                <a:t>=16.2 mg/L</a:t>
              </a:r>
              <a:endParaRPr lang="es-ES" sz="1934" dirty="0">
                <a:solidFill>
                  <a:sysClr val="window" lastClr="FFFFFF"/>
                </a:solidFill>
                <a:latin typeface="Calibri" panose="020F0502020204030204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>
                  <a:solidFill>
                    <a:srgbClr val="FFFF00"/>
                  </a:solidFill>
                  <a:latin typeface="Calibri" panose="020F0502020204030204"/>
                </a:rPr>
                <a:t>AOT </a:t>
              </a:r>
              <a:r>
                <a:rPr lang="es-ES" sz="1934" dirty="0" err="1">
                  <a:solidFill>
                    <a:srgbClr val="FFFF00"/>
                  </a:solidFill>
                  <a:latin typeface="Calibri" panose="020F0502020204030204"/>
                </a:rPr>
                <a:t>features</a:t>
              </a:r>
              <a:r>
                <a:rPr lang="es-ES" sz="1934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</a:p>
            <a:p>
              <a:r>
                <a:rPr lang="es-CO" sz="1934" dirty="0" err="1">
                  <a:latin typeface="Cambria" panose="02040503050406030204" pitchFamily="18" charset="0"/>
                </a:rPr>
                <a:t>Anode</a:t>
              </a:r>
              <a:r>
                <a:rPr lang="es-CO" sz="1934" dirty="0">
                  <a:latin typeface="Cambria" panose="02040503050406030204" pitchFamily="18" charset="0"/>
                </a:rPr>
                <a:t>: Pt </a:t>
              </a:r>
              <a:r>
                <a:rPr lang="es-CO" sz="1934" dirty="0" err="1">
                  <a:latin typeface="Cambria" panose="02040503050406030204" pitchFamily="18" charset="0"/>
                </a:rPr>
                <a:t>or</a:t>
              </a:r>
              <a:r>
                <a:rPr lang="es-CO" sz="1934" dirty="0">
                  <a:latin typeface="Cambria" panose="02040503050406030204" pitchFamily="18" charset="0"/>
                </a:rPr>
                <a:t> BDD, </a:t>
              </a:r>
              <a:r>
                <a:rPr lang="es-CO" sz="1934" dirty="0" err="1">
                  <a:latin typeface="Cambria" panose="02040503050406030204" pitchFamily="18" charset="0"/>
                </a:rPr>
                <a:t>Cathode</a:t>
              </a:r>
              <a:r>
                <a:rPr lang="es-CO" sz="1934" dirty="0">
                  <a:latin typeface="Cambria" panose="02040503050406030204" pitchFamily="18" charset="0"/>
                </a:rPr>
                <a:t>: CS, pH 3.0, EF:  0.1 </a:t>
              </a:r>
              <a:r>
                <a:rPr lang="es-CO" sz="1934" dirty="0" err="1">
                  <a:latin typeface="Cambria" panose="02040503050406030204" pitchFamily="18" charset="0"/>
                </a:rPr>
                <a:t>mM</a:t>
              </a:r>
              <a:r>
                <a:rPr lang="es-CO" sz="1934" dirty="0">
                  <a:latin typeface="Cambria" panose="02040503050406030204" pitchFamily="18" charset="0"/>
                </a:rPr>
                <a:t> Fe</a:t>
              </a:r>
              <a:r>
                <a:rPr lang="es-CO" sz="1934" baseline="30000" dirty="0">
                  <a:latin typeface="Cambria" panose="02040503050406030204" pitchFamily="18" charset="0"/>
                </a:rPr>
                <a:t>2+</a:t>
              </a:r>
              <a:endParaRPr lang="es-CO" sz="1934" dirty="0">
                <a:latin typeface="Cambria" panose="02040503050406030204" pitchFamily="18" charset="0"/>
              </a:endParaRPr>
            </a:p>
            <a:p>
              <a:pPr defTabSz="1031809">
                <a:spcBef>
                  <a:spcPct val="0"/>
                </a:spcBef>
                <a:defRPr/>
              </a:pPr>
              <a:r>
                <a:rPr lang="es-ES" sz="1934" dirty="0" err="1">
                  <a:solidFill>
                    <a:srgbClr val="FFFF00"/>
                  </a:solidFill>
                  <a:latin typeface="Calibri" panose="020F0502020204030204"/>
                </a:rPr>
                <a:t>Recorded</a:t>
              </a:r>
              <a:r>
                <a:rPr lang="es-ES" sz="1934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s-ES" sz="1934" dirty="0" err="1">
                  <a:solidFill>
                    <a:srgbClr val="FFFF00"/>
                  </a:solidFill>
                  <a:latin typeface="Calibri" panose="020F0502020204030204"/>
                </a:rPr>
                <a:t>parameters</a:t>
              </a:r>
              <a:endParaRPr lang="es-ES" sz="1934" dirty="0">
                <a:solidFill>
                  <a:srgbClr val="FFFF00"/>
                </a:solidFill>
                <a:latin typeface="Calibri" panose="020F0502020204030204"/>
              </a:endParaRPr>
            </a:p>
            <a:p>
              <a:r>
                <a:rPr lang="es-CO" sz="1934" dirty="0" err="1">
                  <a:latin typeface="Cambria" panose="02040503050406030204" pitchFamily="18" charset="0"/>
                </a:rPr>
                <a:t>TOC</a:t>
              </a:r>
              <a:r>
                <a:rPr lang="es-CO" sz="1934" baseline="-25000" dirty="0" err="1">
                  <a:latin typeface="Cambria" panose="02040503050406030204" pitchFamily="18" charset="0"/>
                </a:rPr>
                <a:t>tot</a:t>
              </a:r>
              <a:r>
                <a:rPr lang="es-CO" sz="1934" dirty="0">
                  <a:latin typeface="Cambria" panose="02040503050406030204" pitchFamily="18" charset="0"/>
                </a:rPr>
                <a:t>= </a:t>
              </a:r>
              <a:r>
                <a:rPr lang="es-CO" sz="1934" dirty="0" err="1">
                  <a:latin typeface="Cambria" panose="02040503050406030204" pitchFamily="18" charset="0"/>
                </a:rPr>
                <a:t>TOC</a:t>
              </a:r>
              <a:r>
                <a:rPr lang="es-CO" sz="1934" baseline="-25000" dirty="0" err="1">
                  <a:latin typeface="Cambria" panose="02040503050406030204" pitchFamily="18" charset="0"/>
                </a:rPr>
                <a:t>sol</a:t>
              </a:r>
              <a:r>
                <a:rPr lang="es-CO" sz="1934" dirty="0">
                  <a:latin typeface="Cambria" panose="02040503050406030204" pitchFamily="18" charset="0"/>
                </a:rPr>
                <a:t> + </a:t>
              </a:r>
              <a:r>
                <a:rPr lang="es-CO" sz="1934" dirty="0" err="1">
                  <a:latin typeface="Cambria" panose="02040503050406030204" pitchFamily="18" charset="0"/>
                </a:rPr>
                <a:t>TOC</a:t>
              </a:r>
              <a:r>
                <a:rPr lang="es-CO" sz="1934" baseline="-25000" dirty="0" err="1">
                  <a:latin typeface="Cambria" panose="02040503050406030204" pitchFamily="18" charset="0"/>
                </a:rPr>
                <a:t>ads</a:t>
              </a:r>
              <a:endParaRPr lang="es-CO" sz="1934" baseline="-25000" dirty="0">
                <a:latin typeface="Cambria" panose="02040503050406030204" pitchFamily="18" charset="0"/>
              </a:endParaRPr>
            </a:p>
            <a:p>
              <a:r>
                <a:rPr lang="es-CO" sz="1934" dirty="0">
                  <a:latin typeface="Cambria" panose="02040503050406030204" pitchFamily="18" charset="0"/>
                </a:rPr>
                <a:t>UV-vis</a:t>
              </a:r>
            </a:p>
            <a:p>
              <a:r>
                <a:rPr lang="es-CO" sz="1934" dirty="0">
                  <a:latin typeface="Cambria" panose="02040503050406030204" pitchFamily="18" charset="0"/>
                </a:rPr>
                <a:t>ICP-OES: [Fe]</a:t>
              </a:r>
            </a:p>
            <a:p>
              <a:pPr defTabSz="1031809">
                <a:spcBef>
                  <a:spcPct val="0"/>
                </a:spcBef>
                <a:defRPr/>
              </a:pPr>
              <a:endParaRPr lang="es-ES" sz="232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167764" y="977685"/>
            <a:ext cx="994179" cy="5060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O" sz="2708" dirty="0">
                <a:latin typeface="Cambria" panose="02040503050406030204" pitchFamily="18" charset="0"/>
              </a:rPr>
              <a:t>EF-Pt</a:t>
            </a:r>
            <a:endParaRPr lang="es-CO" sz="2708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25000" t="16836" r="20729" b="18132"/>
          <a:stretch/>
        </p:blipFill>
        <p:spPr>
          <a:xfrm>
            <a:off x="1800923" y="1230727"/>
            <a:ext cx="5730498" cy="38606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167764" y="5222857"/>
            <a:ext cx="8607414" cy="80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48" b="1" dirty="0">
                <a:solidFill>
                  <a:srgbClr val="000000"/>
                </a:solidFill>
                <a:latin typeface="Cambria" panose="02040503050406030204" pitchFamily="18" charset="0"/>
              </a:rPr>
              <a:t>Figure 8</a:t>
            </a:r>
            <a:r>
              <a:rPr lang="en-US" sz="1548" dirty="0">
                <a:solidFill>
                  <a:srgbClr val="000000"/>
                </a:solidFill>
                <a:latin typeface="Cambria" panose="02040503050406030204" pitchFamily="18" charset="0"/>
              </a:rPr>
              <a:t>. Evolution of </a:t>
            </a:r>
            <a:r>
              <a:rPr lang="en-US" sz="1548" dirty="0" err="1">
                <a:solidFill>
                  <a:srgbClr val="000000"/>
                </a:solidFill>
                <a:latin typeface="Cambria" panose="02040503050406030204" pitchFamily="18" charset="0"/>
              </a:rPr>
              <a:t>TOCsol</a:t>
            </a:r>
            <a:r>
              <a:rPr lang="en-US" sz="1548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sz="1548" dirty="0" err="1">
                <a:solidFill>
                  <a:srgbClr val="000000"/>
                </a:solidFill>
                <a:latin typeface="Cambria" panose="02040503050406030204" pitchFamily="18" charset="0"/>
              </a:rPr>
              <a:t>TOCads</a:t>
            </a:r>
            <a:r>
              <a:rPr lang="en-US" sz="1548" dirty="0">
                <a:solidFill>
                  <a:srgbClr val="000000"/>
                </a:solidFill>
                <a:latin typeface="Cambria" panose="02040503050406030204" pitchFamily="18" charset="0"/>
              </a:rPr>
              <a:t> during the electrolysis of HAs solution (TOC</a:t>
            </a:r>
            <a:r>
              <a:rPr lang="en-US" sz="1548" baseline="-25000" dirty="0">
                <a:solidFill>
                  <a:srgbClr val="000000"/>
                </a:solidFill>
                <a:latin typeface="Cambria" panose="02040503050406030204" pitchFamily="18" charset="0"/>
              </a:rPr>
              <a:t>0</a:t>
            </a:r>
            <a:r>
              <a:rPr lang="en-US" sz="1548" dirty="0">
                <a:solidFill>
                  <a:srgbClr val="000000"/>
                </a:solidFill>
                <a:latin typeface="Cambria" panose="02040503050406030204" pitchFamily="18" charset="0"/>
              </a:rPr>
              <a:t>= 16.2 mg L</a:t>
            </a:r>
            <a:r>
              <a:rPr lang="en-US" sz="1548" baseline="30000" dirty="0">
                <a:solidFill>
                  <a:srgbClr val="000000"/>
                </a:solidFill>
                <a:latin typeface="Cambria" panose="02040503050406030204" pitchFamily="18" charset="0"/>
              </a:rPr>
              <a:t>−1</a:t>
            </a:r>
            <a:r>
              <a:rPr lang="en-US" sz="1548" dirty="0">
                <a:solidFill>
                  <a:srgbClr val="000000"/>
                </a:solidFill>
                <a:latin typeface="Cambria" panose="02040503050406030204" pitchFamily="18" charset="0"/>
              </a:rPr>
              <a:t>) by EF-Pt process </a:t>
            </a:r>
            <a:r>
              <a:rPr lang="en-US" sz="1548" dirty="0">
                <a:solidFill>
                  <a:srgbClr val="080808"/>
                </a:solidFill>
                <a:latin typeface="Cambria" panose="02040503050406030204" pitchFamily="18" charset="0"/>
              </a:rPr>
              <a:t>at 300 mA </a:t>
            </a:r>
            <a:r>
              <a:rPr lang="en-US" sz="1548" dirty="0">
                <a:solidFill>
                  <a:srgbClr val="000000"/>
                </a:solidFill>
                <a:latin typeface="Cambria" panose="02040503050406030204" pitchFamily="18" charset="0"/>
              </a:rPr>
              <a:t>(0.05 M Na</a:t>
            </a:r>
            <a:r>
              <a:rPr lang="en-US" sz="1548" baseline="-25000" dirty="0">
                <a:solidFill>
                  <a:srgbClr val="000000"/>
                </a:solidFill>
                <a:latin typeface="Cambria" panose="02040503050406030204" pitchFamily="18" charset="0"/>
              </a:rPr>
              <a:t>2</a:t>
            </a:r>
            <a:r>
              <a:rPr lang="en-US" sz="1548" dirty="0">
                <a:solidFill>
                  <a:srgbClr val="000000"/>
                </a:solidFill>
                <a:latin typeface="Cambria" panose="02040503050406030204" pitchFamily="18" charset="0"/>
              </a:rPr>
              <a:t>SO</a:t>
            </a:r>
            <a:r>
              <a:rPr lang="en-US" sz="1548" baseline="-25000" dirty="0">
                <a:solidFill>
                  <a:srgbClr val="000000"/>
                </a:solidFill>
                <a:latin typeface="Cambria" panose="02040503050406030204" pitchFamily="18" charset="0"/>
              </a:rPr>
              <a:t>4</a:t>
            </a:r>
            <a:r>
              <a:rPr lang="en-US" sz="1548" dirty="0">
                <a:solidFill>
                  <a:srgbClr val="000000"/>
                </a:solidFill>
                <a:latin typeface="Cambria" panose="02040503050406030204" pitchFamily="18" charset="0"/>
              </a:rPr>
              <a:t>; 0.1 </a:t>
            </a:r>
            <a:r>
              <a:rPr lang="en-US" sz="1548" dirty="0" err="1">
                <a:solidFill>
                  <a:srgbClr val="000000"/>
                </a:solidFill>
                <a:latin typeface="Cambria" panose="02040503050406030204" pitchFamily="18" charset="0"/>
              </a:rPr>
              <a:t>mM</a:t>
            </a:r>
            <a:r>
              <a:rPr lang="en-US" sz="1548" dirty="0">
                <a:solidFill>
                  <a:srgbClr val="000000"/>
                </a:solidFill>
                <a:latin typeface="Cambria" panose="02040503050406030204" pitchFamily="18" charset="0"/>
              </a:rPr>
              <a:t> Fe</a:t>
            </a:r>
            <a:r>
              <a:rPr lang="en-US" sz="1548" baseline="30000" dirty="0">
                <a:solidFill>
                  <a:srgbClr val="000000"/>
                </a:solidFill>
                <a:latin typeface="Cambria" panose="02040503050406030204" pitchFamily="18" charset="0"/>
              </a:rPr>
              <a:t>2+</a:t>
            </a:r>
            <a:r>
              <a:rPr lang="en-US" sz="1548" dirty="0">
                <a:solidFill>
                  <a:srgbClr val="000000"/>
                </a:solidFill>
                <a:latin typeface="Cambria" panose="02040503050406030204" pitchFamily="18" charset="0"/>
              </a:rPr>
              <a:t>). Symbols report experimental results. Error bars refer to triplicate experiments. Lines report model results.</a:t>
            </a:r>
            <a:endParaRPr lang="en-US" sz="4256" dirty="0">
              <a:latin typeface="Cambria" panose="020405030504060302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7103" y="1736803"/>
            <a:ext cx="1483296" cy="128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48" dirty="0">
                <a:solidFill>
                  <a:srgbClr val="080808"/>
                </a:solidFill>
              </a:rPr>
              <a:t>40 min, </a:t>
            </a:r>
            <a:r>
              <a:rPr lang="es-CO" sz="1548" dirty="0" err="1">
                <a:solidFill>
                  <a:srgbClr val="080808"/>
                </a:solidFill>
              </a:rPr>
              <a:t>Promotes</a:t>
            </a:r>
            <a:r>
              <a:rPr lang="es-CO" sz="1548" dirty="0">
                <a:solidFill>
                  <a:srgbClr val="080808"/>
                </a:solidFill>
              </a:rPr>
              <a:t> </a:t>
            </a:r>
            <a:r>
              <a:rPr lang="es-CO" sz="1548" dirty="0" err="1">
                <a:solidFill>
                  <a:srgbClr val="080808"/>
                </a:solidFill>
              </a:rPr>
              <a:t>sorption</a:t>
            </a:r>
            <a:r>
              <a:rPr lang="es-CO" sz="1548" dirty="0">
                <a:solidFill>
                  <a:srgbClr val="080808"/>
                </a:solidFill>
              </a:rPr>
              <a:t>: </a:t>
            </a:r>
            <a:r>
              <a:rPr lang="es-CO" sz="1548" dirty="0" err="1">
                <a:solidFill>
                  <a:srgbClr val="080808"/>
                </a:solidFill>
              </a:rPr>
              <a:t>complexation</a:t>
            </a:r>
            <a:r>
              <a:rPr lang="es-CO" sz="1548" dirty="0">
                <a:solidFill>
                  <a:srgbClr val="080808"/>
                </a:solidFill>
              </a:rPr>
              <a:t> </a:t>
            </a:r>
            <a:r>
              <a:rPr lang="es-CO" sz="1548" dirty="0" err="1">
                <a:solidFill>
                  <a:srgbClr val="080808"/>
                </a:solidFill>
              </a:rPr>
              <a:t>HAs</a:t>
            </a:r>
            <a:r>
              <a:rPr lang="es-CO" sz="1548" dirty="0">
                <a:solidFill>
                  <a:srgbClr val="080808"/>
                </a:solidFill>
              </a:rPr>
              <a:t> + Fe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4571" y="6512673"/>
            <a:ext cx="4561680" cy="3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4" dirty="0" err="1">
                <a:solidFill>
                  <a:srgbClr val="080808"/>
                </a:solidFill>
              </a:rPr>
              <a:t>Trellú</a:t>
            </a:r>
            <a:r>
              <a:rPr lang="es-CO" sz="1354" dirty="0">
                <a:solidFill>
                  <a:srgbClr val="080808"/>
                </a:solidFill>
              </a:rPr>
              <a:t> </a:t>
            </a:r>
            <a:r>
              <a:rPr lang="es-CO" sz="1354" i="1" dirty="0">
                <a:solidFill>
                  <a:srgbClr val="080808"/>
                </a:solidFill>
              </a:rPr>
              <a:t>et al. </a:t>
            </a:r>
            <a:r>
              <a:rPr lang="es-CO" sz="1354" dirty="0">
                <a:solidFill>
                  <a:srgbClr val="080808"/>
                </a:solidFill>
              </a:rPr>
              <a:t>(2016).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B: </a:t>
            </a:r>
            <a:r>
              <a:rPr lang="es-ES" altLang="es-CO" sz="1354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CO" sz="1354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194,</a:t>
            </a:r>
            <a:r>
              <a:rPr lang="es-ES" altLang="es-CO" sz="1354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32-41 </a:t>
            </a:r>
            <a:endParaRPr lang="en-US" sz="1354" dirty="0">
              <a:solidFill>
                <a:srgbClr val="080808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983732" y="2796751"/>
            <a:ext cx="748923" cy="369332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080808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276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38 % 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2678557" y="1233230"/>
            <a:ext cx="748923" cy="369332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080808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276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85 % </a:t>
            </a:r>
          </a:p>
        </p:txBody>
      </p:sp>
    </p:spTree>
    <p:extLst>
      <p:ext uri="{BB962C8B-B14F-4D97-AF65-F5344CB8AC3E}">
        <p14:creationId xmlns:p14="http://schemas.microsoft.com/office/powerpoint/2010/main" val="33659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080808"/>
                </a:solidFill>
              </a:rPr>
              <a:t>THANK YOU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INTRODUCTION</a:t>
            </a:r>
            <a:endParaRPr lang="en-US" dirty="0"/>
          </a:p>
        </p:txBody>
      </p:sp>
      <p:pic>
        <p:nvPicPr>
          <p:cNvPr id="4" name="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9363" r="8487" b="6586"/>
          <a:stretch/>
        </p:blipFill>
        <p:spPr>
          <a:xfrm>
            <a:off x="9915313" y="188640"/>
            <a:ext cx="2109260" cy="100584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>
                <a:latin typeface="Caibri"/>
              </a:rPr>
              <a:t>2</a:t>
            </a:fld>
            <a:endParaRPr lang="en-US" dirty="0">
              <a:latin typeface="Ca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1704" t="29468" r="43501" b="61706"/>
          <a:stretch/>
        </p:blipFill>
        <p:spPr>
          <a:xfrm>
            <a:off x="25042" y="389153"/>
            <a:ext cx="1803282" cy="6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692417"/>
            <a:ext cx="11493190" cy="594296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81562" y="3110"/>
            <a:ext cx="9520187" cy="82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0" defTabSz="914400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80808"/>
                </a:solidFill>
              </a:rPr>
              <a:t>NOM composition</a:t>
            </a:r>
          </a:p>
        </p:txBody>
      </p:sp>
      <p:sp>
        <p:nvSpPr>
          <p:cNvPr id="9" name="Flecha: hacia la izquierda 8"/>
          <p:cNvSpPr/>
          <p:nvPr/>
        </p:nvSpPr>
        <p:spPr>
          <a:xfrm rot="14106005">
            <a:off x="4483055" y="2366526"/>
            <a:ext cx="720080" cy="288032"/>
          </a:xfrm>
          <a:prstGeom prst="leftArrow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183068" y="1391750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CO" sz="24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50 %</m:t>
                      </m:r>
                    </m:oMath>
                  </m:oMathPara>
                </a14:m>
                <a:endParaRPr lang="en-US" sz="24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068" y="1391750"/>
                <a:ext cx="15121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Bocadillo: rectángulo 10"/>
          <p:cNvSpPr/>
          <p:nvPr/>
        </p:nvSpPr>
        <p:spPr>
          <a:xfrm>
            <a:off x="1543919" y="1853415"/>
            <a:ext cx="2880319" cy="1942815"/>
          </a:xfrm>
          <a:prstGeom prst="wedgeRectCallout">
            <a:avLst>
              <a:gd name="adj1" fmla="val -29681"/>
              <a:gd name="adj2" fmla="val 67828"/>
            </a:avLst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 err="1">
                <a:solidFill>
                  <a:srgbClr val="080808"/>
                </a:solidFill>
              </a:rPr>
              <a:t>Humic</a:t>
            </a:r>
            <a:r>
              <a:rPr lang="es-CO" sz="2400" dirty="0">
                <a:solidFill>
                  <a:srgbClr val="080808"/>
                </a:solidFill>
              </a:rPr>
              <a:t> </a:t>
            </a:r>
            <a:r>
              <a:rPr lang="es-CO" sz="2400" dirty="0" err="1">
                <a:solidFill>
                  <a:srgbClr val="080808"/>
                </a:solidFill>
              </a:rPr>
              <a:t>acid</a:t>
            </a:r>
            <a:r>
              <a:rPr lang="en-US" sz="2400" dirty="0">
                <a:solidFill>
                  <a:srgbClr val="080808"/>
                </a:solidFill>
              </a:rPr>
              <a:t>s</a:t>
            </a:r>
            <a:r>
              <a:rPr lang="es-CO" sz="2400" dirty="0">
                <a:solidFill>
                  <a:srgbClr val="080808"/>
                </a:solidFill>
              </a:rPr>
              <a:t> (HA)</a:t>
            </a:r>
          </a:p>
          <a:p>
            <a:pPr algn="ctr"/>
            <a:r>
              <a:rPr lang="es-CO" sz="2400" dirty="0" err="1">
                <a:solidFill>
                  <a:srgbClr val="00CC00"/>
                </a:solidFill>
              </a:rPr>
              <a:t>Fulvic</a:t>
            </a:r>
            <a:r>
              <a:rPr lang="es-CO" sz="2400" dirty="0">
                <a:solidFill>
                  <a:srgbClr val="00CC00"/>
                </a:solidFill>
              </a:rPr>
              <a:t> </a:t>
            </a:r>
            <a:r>
              <a:rPr lang="es-CO" sz="2400" dirty="0" err="1">
                <a:solidFill>
                  <a:srgbClr val="00CC00"/>
                </a:solidFill>
              </a:rPr>
              <a:t>acids</a:t>
            </a:r>
            <a:r>
              <a:rPr lang="es-CO" sz="2400" dirty="0">
                <a:solidFill>
                  <a:srgbClr val="00CC00"/>
                </a:solidFill>
              </a:rPr>
              <a:t> (FA)</a:t>
            </a:r>
          </a:p>
          <a:p>
            <a:pPr algn="ctr"/>
            <a:r>
              <a:rPr lang="es-CO" sz="2400" dirty="0" err="1">
                <a:solidFill>
                  <a:srgbClr val="080808"/>
                </a:solidFill>
              </a:rPr>
              <a:t>humins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6490137"/>
            <a:ext cx="1057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80808"/>
                </a:solidFill>
              </a:rPr>
              <a:t>Leenheer</a:t>
            </a:r>
            <a:r>
              <a:rPr lang="en-US" sz="1400" dirty="0">
                <a:solidFill>
                  <a:srgbClr val="080808"/>
                </a:solidFill>
              </a:rPr>
              <a:t> </a:t>
            </a:r>
            <a:r>
              <a:rPr lang="en-US" sz="1400" i="1" dirty="0">
                <a:solidFill>
                  <a:srgbClr val="080808"/>
                </a:solidFill>
              </a:rPr>
              <a:t>et al. </a:t>
            </a:r>
            <a:r>
              <a:rPr lang="en-US" sz="1400" dirty="0">
                <a:solidFill>
                  <a:srgbClr val="080808"/>
                </a:solidFill>
              </a:rPr>
              <a:t>(2003). </a:t>
            </a:r>
            <a:r>
              <a:rPr lang="fr-FR" sz="1400" i="1" dirty="0" err="1">
                <a:solidFill>
                  <a:srgbClr val="080808"/>
                </a:solidFill>
              </a:rPr>
              <a:t>Sci</a:t>
            </a:r>
            <a:r>
              <a:rPr lang="fr-FR" sz="1400" i="1" dirty="0">
                <a:solidFill>
                  <a:srgbClr val="080808"/>
                </a:solidFill>
              </a:rPr>
              <a:t>. </a:t>
            </a:r>
            <a:r>
              <a:rPr lang="fr-FR" sz="1400" i="1" dirty="0" err="1">
                <a:solidFill>
                  <a:srgbClr val="080808"/>
                </a:solidFill>
              </a:rPr>
              <a:t>Technol</a:t>
            </a:r>
            <a:r>
              <a:rPr lang="fr-FR" sz="1400" i="1" dirty="0">
                <a:solidFill>
                  <a:srgbClr val="080808"/>
                </a:solidFill>
              </a:rPr>
              <a:t>.</a:t>
            </a:r>
            <a:r>
              <a:rPr lang="fr-FR" sz="1400" dirty="0">
                <a:solidFill>
                  <a:srgbClr val="080808"/>
                </a:solidFill>
              </a:rPr>
              <a:t> </a:t>
            </a:r>
            <a:r>
              <a:rPr lang="fr-FR" sz="1400" b="1" dirty="0">
                <a:solidFill>
                  <a:srgbClr val="080808"/>
                </a:solidFill>
              </a:rPr>
              <a:t>37</a:t>
            </a:r>
            <a:r>
              <a:rPr lang="fr-FR" sz="1400" dirty="0">
                <a:solidFill>
                  <a:srgbClr val="080808"/>
                </a:solidFill>
              </a:rPr>
              <a:t>, 18A–26A.</a:t>
            </a:r>
            <a:endParaRPr lang="en-US" sz="1400" dirty="0">
              <a:solidFill>
                <a:srgbClr val="080808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1311881" y="6310368"/>
            <a:ext cx="487546" cy="4875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14" name="Marcador de número de diapositiva 15"/>
          <p:cNvSpPr txBox="1">
            <a:spLocks/>
          </p:cNvSpPr>
          <p:nvPr/>
        </p:nvSpPr>
        <p:spPr>
          <a:xfrm>
            <a:off x="10601818" y="6316194"/>
            <a:ext cx="1015735" cy="353166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741">
                <a:solidFill>
                  <a:schemeClr val="tx1"/>
                </a:solidFill>
              </a:rPr>
              <a:pPr/>
              <a:t>3</a:t>
            </a:fld>
            <a:endParaRPr lang="es-CO" sz="174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100D-1508-46E8-BD68-9295C1011F47}" type="slidenum">
              <a:rPr lang="es-CO" smtClean="0">
                <a:solidFill>
                  <a:srgbClr val="A2E3FE">
                    <a:shade val="50000"/>
                  </a:srgbClr>
                </a:solidFill>
              </a:rPr>
              <a:pPr/>
              <a:t>4</a:t>
            </a:fld>
            <a:endParaRPr lang="es-CO" dirty="0">
              <a:solidFill>
                <a:srgbClr val="A2E3FE">
                  <a:shade val="50000"/>
                </a:srgb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3" y="3519580"/>
            <a:ext cx="4497238" cy="2580965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/>
          </p:nvPr>
        </p:nvGraphicFramePr>
        <p:xfrm>
          <a:off x="120033" y="1200217"/>
          <a:ext cx="4922843" cy="208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lipse 11"/>
          <p:cNvSpPr/>
          <p:nvPr/>
        </p:nvSpPr>
        <p:spPr>
          <a:xfrm>
            <a:off x="90312" y="6304526"/>
            <a:ext cx="487546" cy="4875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13" name="Marcador de número de diapositiva 15"/>
          <p:cNvSpPr txBox="1">
            <a:spLocks/>
          </p:cNvSpPr>
          <p:nvPr/>
        </p:nvSpPr>
        <p:spPr>
          <a:xfrm>
            <a:off x="-616034" y="6285962"/>
            <a:ext cx="1015735" cy="353166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741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4779857" y="970338"/>
          <a:ext cx="7408968" cy="5783325"/>
        </p:xfrm>
        <a:graphic>
          <a:graphicData uri="http://schemas.openxmlformats.org/drawingml/2006/table">
            <a:tbl>
              <a:tblPr firstRow="1" bandRow="1"/>
              <a:tblGrid>
                <a:gridCol w="2469656">
                  <a:extLst>
                    <a:ext uri="{9D8B030D-6E8A-4147-A177-3AD203B41FA5}">
                      <a16:colId xmlns:a16="http://schemas.microsoft.com/office/drawing/2014/main" xmlns="" val="4240919178"/>
                    </a:ext>
                  </a:extLst>
                </a:gridCol>
                <a:gridCol w="2469656">
                  <a:extLst>
                    <a:ext uri="{9D8B030D-6E8A-4147-A177-3AD203B41FA5}">
                      <a16:colId xmlns:a16="http://schemas.microsoft.com/office/drawing/2014/main" xmlns="" val="2760101667"/>
                    </a:ext>
                  </a:extLst>
                </a:gridCol>
                <a:gridCol w="2469656">
                  <a:extLst>
                    <a:ext uri="{9D8B030D-6E8A-4147-A177-3AD203B41FA5}">
                      <a16:colId xmlns:a16="http://schemas.microsoft.com/office/drawing/2014/main" xmlns="" val="1968863004"/>
                    </a:ext>
                  </a:extLst>
                </a:gridCol>
              </a:tblGrid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6935068"/>
                  </a:ext>
                </a:extLst>
              </a:tr>
              <a:tr h="358694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Elemental composition (Weight %)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4091709"/>
                  </a:ext>
                </a:extLst>
              </a:tr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50–60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40–50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982961"/>
                  </a:ext>
                </a:extLst>
              </a:tr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4–6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4–6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898349"/>
                  </a:ext>
                </a:extLst>
              </a:tr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 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30–35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44–50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518985"/>
                  </a:ext>
                </a:extLst>
              </a:tr>
              <a:tr h="3242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2–4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&lt;1–3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8376879"/>
                  </a:ext>
                </a:extLst>
              </a:tr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Sulfur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1–2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0–2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170116"/>
                  </a:ext>
                </a:extLst>
              </a:tr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Solubility below pH 2.0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soluble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257636"/>
                  </a:ext>
                </a:extLst>
              </a:tr>
              <a:tr h="7960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Apparent molecular weight range</a:t>
                      </a:r>
                    </a:p>
                    <a:p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(atomic mass units)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 hundreds to several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millions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180–10,000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243563"/>
                  </a:ext>
                </a:extLst>
              </a:tr>
              <a:tr h="358694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 group distribution </a:t>
                      </a:r>
                      <a:endParaRPr lang="en-US" sz="1500" b="1" i="0" u="none" strike="noStrik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2864085"/>
                  </a:ext>
                </a:extLst>
              </a:tr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Carboxyl (–COOH)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14–45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58–65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831994"/>
                  </a:ext>
                </a:extLst>
              </a:tr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Phenol (–Ph)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10–38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9–19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268797"/>
                  </a:ext>
                </a:extLst>
              </a:tr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(–R–OH)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13–15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11–16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674617"/>
                  </a:ext>
                </a:extLst>
              </a:tr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Carbonyl (–C=O)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4–23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4–11</a:t>
                      </a: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3233127"/>
                  </a:ext>
                </a:extLst>
              </a:tr>
              <a:tr h="3586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Methoxyl</a:t>
                      </a:r>
                      <a:r>
                        <a:rPr lang="en-US" sz="15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b="0" i="0" u="none" strike="noStrike" kern="1200" baseline="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–O–CH</a:t>
                      </a:r>
                      <a:r>
                        <a:rPr lang="en-US" sz="1500" b="0" i="0" u="none" strike="noStrike" kern="1200" baseline="-250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500" b="0" i="0" u="none" strike="noStrike" kern="1200" baseline="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1–5</a:t>
                      </a:r>
                      <a:endParaRPr lang="en-US" sz="150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2657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5314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7972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10629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63286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5944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8601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21259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1–2</a:t>
                      </a:r>
                      <a:endParaRPr lang="en-US" sz="150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445" marR="88445" marT="44222" marB="4422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229488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709511" y="6488767"/>
            <a:ext cx="4295373" cy="30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354" dirty="0">
                <a:solidFill>
                  <a:srgbClr val="080808"/>
                </a:solidFill>
              </a:rPr>
              <a:t>Matilainen </a:t>
            </a:r>
            <a:r>
              <a:rPr lang="fi-FI" sz="1354" i="1" dirty="0">
                <a:solidFill>
                  <a:srgbClr val="080808"/>
                </a:solidFill>
              </a:rPr>
              <a:t>et al. </a:t>
            </a:r>
            <a:r>
              <a:rPr lang="fi-FI" sz="1354" dirty="0">
                <a:solidFill>
                  <a:srgbClr val="080808"/>
                </a:solidFill>
              </a:rPr>
              <a:t>(2011). </a:t>
            </a:r>
            <a:r>
              <a:rPr lang="en-US" sz="1354" dirty="0">
                <a:solidFill>
                  <a:srgbClr val="080808"/>
                </a:solidFill>
              </a:rPr>
              <a:t>Chemosphere </a:t>
            </a:r>
            <a:r>
              <a:rPr lang="en-US" sz="1354" b="1" dirty="0">
                <a:solidFill>
                  <a:srgbClr val="080808"/>
                </a:solidFill>
              </a:rPr>
              <a:t>83</a:t>
            </a:r>
            <a:r>
              <a:rPr lang="en-US" sz="1354" dirty="0">
                <a:solidFill>
                  <a:srgbClr val="080808"/>
                </a:solidFill>
              </a:rPr>
              <a:t>, 1431–1442.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38694" y="89320"/>
            <a:ext cx="9208364" cy="7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45" tIns="44222" rIns="88445" bIns="88445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884408" eaLnBrk="1" fontAlgn="auto" hangingPunct="1">
              <a:spcAft>
                <a:spcPts val="0"/>
              </a:spcAft>
              <a:defRPr/>
            </a:pPr>
            <a:r>
              <a:rPr lang="fr-FR" sz="3869" dirty="0">
                <a:solidFill>
                  <a:srgbClr val="080808"/>
                </a:solidFill>
              </a:rPr>
              <a:t>NOM composition</a:t>
            </a:r>
          </a:p>
        </p:txBody>
      </p:sp>
    </p:spTree>
    <p:extLst>
      <p:ext uri="{BB962C8B-B14F-4D97-AF65-F5344CB8AC3E}">
        <p14:creationId xmlns:p14="http://schemas.microsoft.com/office/powerpoint/2010/main" val="3510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9167" y="-237549"/>
            <a:ext cx="10499851" cy="106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45" tIns="44222" rIns="88445" bIns="88445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884408" eaLnBrk="1" fontAlgn="auto" hangingPunct="1">
              <a:spcAft>
                <a:spcPts val="0"/>
              </a:spcAft>
              <a:defRPr/>
            </a:pPr>
            <a:r>
              <a:rPr lang="fr-FR" sz="3869" dirty="0" err="1">
                <a:solidFill>
                  <a:srgbClr val="080808"/>
                </a:solidFill>
              </a:rPr>
              <a:t>Some</a:t>
            </a:r>
            <a:r>
              <a:rPr lang="fr-FR" sz="3869" dirty="0">
                <a:solidFill>
                  <a:srgbClr val="080808"/>
                </a:solidFill>
              </a:rPr>
              <a:t> </a:t>
            </a:r>
            <a:r>
              <a:rPr lang="fr-FR" sz="3869" dirty="0" err="1">
                <a:solidFill>
                  <a:srgbClr val="080808"/>
                </a:solidFill>
              </a:rPr>
              <a:t>other</a:t>
            </a:r>
            <a:r>
              <a:rPr lang="fr-FR" sz="3869" dirty="0">
                <a:solidFill>
                  <a:srgbClr val="080808"/>
                </a:solidFill>
              </a:rPr>
              <a:t> aspects to </a:t>
            </a:r>
            <a:r>
              <a:rPr lang="fr-FR" sz="3869" dirty="0" err="1">
                <a:solidFill>
                  <a:srgbClr val="080808"/>
                </a:solidFill>
              </a:rPr>
              <a:t>take</a:t>
            </a:r>
            <a:r>
              <a:rPr lang="fr-FR" sz="3869" dirty="0">
                <a:solidFill>
                  <a:srgbClr val="080808"/>
                </a:solidFill>
              </a:rPr>
              <a:t> </a:t>
            </a:r>
            <a:r>
              <a:rPr lang="fr-FR" sz="3869" dirty="0" err="1">
                <a:solidFill>
                  <a:srgbClr val="080808"/>
                </a:solidFill>
              </a:rPr>
              <a:t>into</a:t>
            </a:r>
            <a:r>
              <a:rPr lang="fr-FR" sz="3869" dirty="0">
                <a:solidFill>
                  <a:srgbClr val="080808"/>
                </a:solidFill>
              </a:rPr>
              <a:t> </a:t>
            </a:r>
            <a:r>
              <a:rPr lang="fr-FR" sz="3869" dirty="0" err="1">
                <a:solidFill>
                  <a:srgbClr val="080808"/>
                </a:solidFill>
              </a:rPr>
              <a:t>account</a:t>
            </a:r>
            <a:r>
              <a:rPr lang="fr-FR" sz="3869" dirty="0">
                <a:solidFill>
                  <a:srgbClr val="080808"/>
                </a:solidFill>
              </a:rPr>
              <a:t>….</a:t>
            </a:r>
          </a:p>
        </p:txBody>
      </p:sp>
      <p:sp>
        <p:nvSpPr>
          <p:cNvPr id="7" name="Elipse 6"/>
          <p:cNvSpPr/>
          <p:nvPr/>
        </p:nvSpPr>
        <p:spPr>
          <a:xfrm>
            <a:off x="11406224" y="6309632"/>
            <a:ext cx="520289" cy="4553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 dirty="0"/>
          </a:p>
        </p:txBody>
      </p:sp>
      <p:sp>
        <p:nvSpPr>
          <p:cNvPr id="9" name="Marcador de número de diapositiva 15"/>
          <p:cNvSpPr txBox="1">
            <a:spLocks/>
          </p:cNvSpPr>
          <p:nvPr/>
        </p:nvSpPr>
        <p:spPr>
          <a:xfrm>
            <a:off x="10635213" y="6309632"/>
            <a:ext cx="1083951" cy="32986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741">
                <a:solidFill>
                  <a:schemeClr val="tx1"/>
                </a:solidFill>
              </a:rPr>
              <a:pPr/>
              <a:t>5</a:t>
            </a:fld>
            <a:endParaRPr lang="es-CO" sz="1741" dirty="0">
              <a:solidFill>
                <a:schemeClr val="tx1"/>
              </a:solidFill>
            </a:endParaRPr>
          </a:p>
        </p:txBody>
      </p:sp>
      <p:pic>
        <p:nvPicPr>
          <p:cNvPr id="61442" name="Picture 2" descr="Resultado de imagen para agua su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8" y="1220936"/>
            <a:ext cx="2415051" cy="18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351608" y="3460543"/>
            <a:ext cx="3830720" cy="1878078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321" dirty="0" err="1">
                <a:solidFill>
                  <a:srgbClr val="080808"/>
                </a:solidFill>
              </a:rPr>
              <a:t>Saturation</a:t>
            </a:r>
            <a:r>
              <a:rPr lang="es-CO" sz="2321" dirty="0">
                <a:solidFill>
                  <a:srgbClr val="080808"/>
                </a:solidFill>
              </a:rPr>
              <a:t> of </a:t>
            </a:r>
            <a:r>
              <a:rPr lang="es-CO" sz="2321" dirty="0" err="1">
                <a:solidFill>
                  <a:srgbClr val="080808"/>
                </a:solidFill>
              </a:rPr>
              <a:t>activated</a:t>
            </a:r>
            <a:r>
              <a:rPr lang="es-CO" sz="2321" dirty="0">
                <a:solidFill>
                  <a:srgbClr val="080808"/>
                </a:solidFill>
              </a:rPr>
              <a:t> </a:t>
            </a:r>
            <a:r>
              <a:rPr lang="es-CO" sz="2321" dirty="0" err="1">
                <a:solidFill>
                  <a:srgbClr val="080808"/>
                </a:solidFill>
              </a:rPr>
              <a:t>carbon</a:t>
            </a:r>
            <a:endParaRPr lang="es-CO" sz="2321" dirty="0">
              <a:solidFill>
                <a:srgbClr val="080808"/>
              </a:solidFill>
            </a:endParaRPr>
          </a:p>
          <a:p>
            <a:pPr algn="ctr"/>
            <a:r>
              <a:rPr lang="es-CO" sz="2321" dirty="0" err="1">
                <a:solidFill>
                  <a:srgbClr val="080808"/>
                </a:solidFill>
              </a:rPr>
              <a:t>Fouling</a:t>
            </a:r>
            <a:r>
              <a:rPr lang="es-CO" sz="2321" dirty="0">
                <a:solidFill>
                  <a:srgbClr val="080808"/>
                </a:solidFill>
              </a:rPr>
              <a:t> of </a:t>
            </a:r>
            <a:r>
              <a:rPr lang="es-CO" sz="2321" dirty="0" err="1">
                <a:solidFill>
                  <a:srgbClr val="080808"/>
                </a:solidFill>
              </a:rPr>
              <a:t>membranes</a:t>
            </a:r>
            <a:endParaRPr lang="es-CO" sz="2321" dirty="0">
              <a:solidFill>
                <a:srgbClr val="080808"/>
              </a:solidFill>
            </a:endParaRPr>
          </a:p>
          <a:p>
            <a:pPr algn="ctr"/>
            <a:r>
              <a:rPr lang="es-CO" sz="2321" dirty="0" err="1">
                <a:solidFill>
                  <a:srgbClr val="080808"/>
                </a:solidFill>
              </a:rPr>
              <a:t>Substrate</a:t>
            </a:r>
            <a:r>
              <a:rPr lang="es-CO" sz="2321" dirty="0">
                <a:solidFill>
                  <a:srgbClr val="080808"/>
                </a:solidFill>
              </a:rPr>
              <a:t> for </a:t>
            </a:r>
            <a:r>
              <a:rPr lang="es-CO" sz="2321" dirty="0" err="1">
                <a:solidFill>
                  <a:srgbClr val="080808"/>
                </a:solidFill>
              </a:rPr>
              <a:t>bacterial</a:t>
            </a:r>
            <a:r>
              <a:rPr lang="es-CO" sz="2321" dirty="0">
                <a:solidFill>
                  <a:srgbClr val="080808"/>
                </a:solidFill>
              </a:rPr>
              <a:t> </a:t>
            </a:r>
            <a:r>
              <a:rPr lang="es-CO" sz="2321" dirty="0" err="1">
                <a:solidFill>
                  <a:srgbClr val="080808"/>
                </a:solidFill>
              </a:rPr>
              <a:t>growth</a:t>
            </a:r>
            <a:endParaRPr lang="en-US" sz="2321" dirty="0">
              <a:solidFill>
                <a:srgbClr val="080808"/>
              </a:solidFill>
            </a:endParaRPr>
          </a:p>
        </p:txBody>
      </p:sp>
      <p:pic>
        <p:nvPicPr>
          <p:cNvPr id="32" name="Picture 7" descr="https://transcalet.files.wordpress.com/2011/04/agu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"/>
          <a:stretch/>
        </p:blipFill>
        <p:spPr bwMode="auto">
          <a:xfrm>
            <a:off x="7908481" y="3861529"/>
            <a:ext cx="2362894" cy="284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2" descr="Resultado de imagen para decreto animado"/>
          <p:cNvSpPr>
            <a:spLocks noChangeAspect="1" noChangeArrowheads="1"/>
          </p:cNvSpPr>
          <p:nvPr/>
        </p:nvSpPr>
        <p:spPr bwMode="auto">
          <a:xfrm>
            <a:off x="3633528" y="-69716"/>
            <a:ext cx="294817" cy="29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8445" tIns="44222" rIns="88445" bIns="44222" numCol="1" anchor="t" anchorCtr="0" compatLnSpc="1">
            <a:prstTxWarp prst="textNoShape">
              <a:avLst/>
            </a:prstTxWarp>
          </a:bodyPr>
          <a:lstStyle/>
          <a:p>
            <a:pPr defTabSz="884408"/>
            <a:endParaRPr lang="es-CO" sz="232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6447991"/>
            <a:ext cx="6092877" cy="3007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4" dirty="0">
                <a:solidFill>
                  <a:srgbClr val="080808"/>
                </a:solidFill>
              </a:rPr>
              <a:t>Gough </a:t>
            </a:r>
            <a:r>
              <a:rPr lang="en-US" sz="1354" i="1" dirty="0">
                <a:solidFill>
                  <a:srgbClr val="080808"/>
                </a:solidFill>
              </a:rPr>
              <a:t>et al. </a:t>
            </a:r>
            <a:r>
              <a:rPr lang="en-US" sz="1354" dirty="0">
                <a:solidFill>
                  <a:srgbClr val="080808"/>
                </a:solidFill>
              </a:rPr>
              <a:t>(2014). </a:t>
            </a:r>
            <a:r>
              <a:rPr lang="en-US" sz="1354" i="1" dirty="0">
                <a:solidFill>
                  <a:srgbClr val="080808"/>
                </a:solidFill>
              </a:rPr>
              <a:t>Sci. Total Environ. </a:t>
            </a:r>
            <a:r>
              <a:rPr lang="en-US" sz="1354" b="1" dirty="0">
                <a:solidFill>
                  <a:srgbClr val="080808"/>
                </a:solidFill>
              </a:rPr>
              <a:t>468–469</a:t>
            </a:r>
            <a:r>
              <a:rPr lang="en-US" sz="1354" dirty="0">
                <a:solidFill>
                  <a:srgbClr val="080808"/>
                </a:solidFill>
              </a:rPr>
              <a:t>, 228–239.</a:t>
            </a:r>
          </a:p>
        </p:txBody>
      </p:sp>
      <p:graphicFrame>
        <p:nvGraphicFramePr>
          <p:cNvPr id="24" name="2 Diagrama"/>
          <p:cNvGraphicFramePr/>
          <p:nvPr>
            <p:extLst/>
          </p:nvPr>
        </p:nvGraphicFramePr>
        <p:xfrm>
          <a:off x="9577367" y="492866"/>
          <a:ext cx="3552123" cy="174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4 CuadroTexto"/>
          <p:cNvSpPr txBox="1"/>
          <p:nvPr/>
        </p:nvSpPr>
        <p:spPr>
          <a:xfrm>
            <a:off x="7833644" y="898333"/>
            <a:ext cx="2437731" cy="89308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884408">
              <a:defRPr/>
            </a:pPr>
            <a:r>
              <a:rPr lang="es-CO" sz="5223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NOM</a:t>
            </a:r>
          </a:p>
        </p:txBody>
      </p:sp>
      <p:sp>
        <p:nvSpPr>
          <p:cNvPr id="26" name="5 Flecha abajo"/>
          <p:cNvSpPr/>
          <p:nvPr/>
        </p:nvSpPr>
        <p:spPr>
          <a:xfrm>
            <a:off x="8950629" y="1834532"/>
            <a:ext cx="351488" cy="57707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884408">
              <a:defRPr/>
            </a:pPr>
            <a:endParaRPr lang="es-CO" sz="1741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10 CuadroTexto"/>
          <p:cNvSpPr txBox="1"/>
          <p:nvPr/>
        </p:nvSpPr>
        <p:spPr>
          <a:xfrm>
            <a:off x="8349436" y="2475897"/>
            <a:ext cx="1608053" cy="625161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884408">
              <a:defRPr/>
            </a:pPr>
            <a:r>
              <a:rPr lang="es-CO" sz="3482" kern="0" dirty="0" err="1">
                <a:solidFill>
                  <a:prstClr val="white"/>
                </a:solidFill>
                <a:latin typeface="Calibri"/>
              </a:rPr>
              <a:t>DBPs</a:t>
            </a:r>
            <a:endParaRPr lang="es-CO" sz="3482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7 Cerrar llave"/>
          <p:cNvSpPr/>
          <p:nvPr/>
        </p:nvSpPr>
        <p:spPr>
          <a:xfrm rot="16200000">
            <a:off x="8557227" y="1977267"/>
            <a:ext cx="1071518" cy="3418939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884408">
              <a:defRPr/>
            </a:pPr>
            <a:endParaRPr lang="es-CO" sz="1741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8 CuadroTexto"/>
          <p:cNvSpPr txBox="1"/>
          <p:nvPr/>
        </p:nvSpPr>
        <p:spPr>
          <a:xfrm>
            <a:off x="6417662" y="4333000"/>
            <a:ext cx="1801648" cy="62516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884408">
              <a:defRPr/>
            </a:pPr>
            <a:r>
              <a:rPr lang="es-CO" sz="1741" kern="0" dirty="0" err="1">
                <a:solidFill>
                  <a:schemeClr val="bg1"/>
                </a:solidFill>
                <a:latin typeface="Calibri"/>
              </a:rPr>
              <a:t>Trihalomethanes</a:t>
            </a:r>
            <a:r>
              <a:rPr lang="es-CO" sz="1741" kern="0" dirty="0">
                <a:solidFill>
                  <a:schemeClr val="bg1"/>
                </a:solidFill>
                <a:latin typeface="Calibri"/>
              </a:rPr>
              <a:t> </a:t>
            </a:r>
          </a:p>
          <a:p>
            <a:pPr algn="ctr" defTabSz="884408">
              <a:defRPr/>
            </a:pPr>
            <a:r>
              <a:rPr lang="es-CO" sz="1741" kern="0" dirty="0">
                <a:solidFill>
                  <a:schemeClr val="bg1"/>
                </a:solidFill>
                <a:latin typeface="Calibri"/>
              </a:rPr>
              <a:t>THMs</a:t>
            </a:r>
          </a:p>
        </p:txBody>
      </p:sp>
      <p:sp>
        <p:nvSpPr>
          <p:cNvPr id="42" name="14 CuadroTexto"/>
          <p:cNvSpPr txBox="1"/>
          <p:nvPr/>
        </p:nvSpPr>
        <p:spPr>
          <a:xfrm>
            <a:off x="9473000" y="4282868"/>
            <a:ext cx="2193369" cy="6847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884408">
              <a:defRPr/>
            </a:pPr>
            <a:r>
              <a:rPr lang="es-CO" sz="1934" kern="0" dirty="0" err="1">
                <a:solidFill>
                  <a:schemeClr val="bg1"/>
                </a:solidFill>
                <a:latin typeface="Calibri"/>
              </a:rPr>
              <a:t>Haloacetic</a:t>
            </a:r>
            <a:r>
              <a:rPr lang="es-CO" sz="1934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CO" sz="1934" kern="0" dirty="0" err="1">
                <a:solidFill>
                  <a:schemeClr val="bg1"/>
                </a:solidFill>
                <a:latin typeface="Calibri"/>
              </a:rPr>
              <a:t>acids</a:t>
            </a:r>
            <a:endParaRPr lang="es-CO" sz="1934" kern="0" dirty="0">
              <a:solidFill>
                <a:schemeClr val="bg1"/>
              </a:solidFill>
              <a:latin typeface="Calibri"/>
            </a:endParaRPr>
          </a:p>
          <a:p>
            <a:pPr algn="ctr" defTabSz="884408">
              <a:defRPr/>
            </a:pPr>
            <a:r>
              <a:rPr lang="es-CO" sz="1934" kern="0" dirty="0" err="1">
                <a:solidFill>
                  <a:schemeClr val="bg1"/>
                </a:solidFill>
                <a:latin typeface="Calibri"/>
              </a:rPr>
              <a:t>HAAs</a:t>
            </a:r>
            <a:endParaRPr lang="es-CO" sz="1934" kern="0" dirty="0">
              <a:solidFill>
                <a:schemeClr val="bg1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/>
              <p:cNvSpPr txBox="1"/>
              <p:nvPr/>
            </p:nvSpPr>
            <p:spPr>
              <a:xfrm>
                <a:off x="4566349" y="1782956"/>
                <a:ext cx="2752136" cy="565621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095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095" dirty="0">
                    <a:solidFill>
                      <a:srgbClr val="080808"/>
                    </a:solidFill>
                  </a:rPr>
                  <a:t> 700 DBPs</a:t>
                </a:r>
              </a:p>
            </p:txBody>
          </p:sp>
        </mc:Choice>
        <mc:Fallback xmlns="">
          <p:sp>
            <p:nvSpPr>
              <p:cNvPr id="43" name="Cuadro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349" y="1782956"/>
                <a:ext cx="2752136" cy="5656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uadroTexto 43"/>
          <p:cNvSpPr txBox="1"/>
          <p:nvPr/>
        </p:nvSpPr>
        <p:spPr>
          <a:xfrm>
            <a:off x="4976035" y="2549931"/>
            <a:ext cx="1876400" cy="1518248"/>
          </a:xfrm>
          <a:prstGeom prst="rect">
            <a:avLst/>
          </a:prstGeom>
          <a:ln>
            <a:solidFill>
              <a:srgbClr val="0808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095" dirty="0">
                <a:solidFill>
                  <a:srgbClr val="080808"/>
                </a:solidFill>
              </a:rPr>
              <a:t>color </a:t>
            </a:r>
          </a:p>
          <a:p>
            <a:pPr algn="ctr"/>
            <a:r>
              <a:rPr lang="es-CO" sz="3095" dirty="0">
                <a:solidFill>
                  <a:srgbClr val="080808"/>
                </a:solidFill>
              </a:rPr>
              <a:t>taste </a:t>
            </a:r>
          </a:p>
          <a:p>
            <a:pPr algn="ctr"/>
            <a:r>
              <a:rPr lang="es-CO" sz="3095" dirty="0">
                <a:solidFill>
                  <a:srgbClr val="080808"/>
                </a:solidFill>
              </a:rPr>
              <a:t>odor</a:t>
            </a:r>
            <a:endParaRPr lang="en-US" sz="3095" dirty="0">
              <a:solidFill>
                <a:srgbClr val="080808"/>
              </a:solidFill>
            </a:endParaRPr>
          </a:p>
        </p:txBody>
      </p:sp>
      <p:sp>
        <p:nvSpPr>
          <p:cNvPr id="3" name="Flecha: hacia abajo 2"/>
          <p:cNvSpPr/>
          <p:nvPr/>
        </p:nvSpPr>
        <p:spPr>
          <a:xfrm rot="18069045">
            <a:off x="3991682" y="2275584"/>
            <a:ext cx="368979" cy="11894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1"/>
          </a:p>
        </p:txBody>
      </p:sp>
    </p:spTree>
    <p:extLst>
      <p:ext uri="{BB962C8B-B14F-4D97-AF65-F5344CB8AC3E}">
        <p14:creationId xmlns:p14="http://schemas.microsoft.com/office/powerpoint/2010/main" val="38225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3887" y="-260521"/>
            <a:ext cx="1161379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80808"/>
                </a:solidFill>
              </a:rPr>
              <a:t>Typical NOM concentrations in real water sources</a:t>
            </a:r>
            <a:endParaRPr lang="fr-FR" dirty="0">
              <a:solidFill>
                <a:srgbClr val="080808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1574513" y="6411163"/>
            <a:ext cx="537908" cy="4707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arcador de número de diapositiva 15"/>
          <p:cNvSpPr txBox="1">
            <a:spLocks/>
          </p:cNvSpPr>
          <p:nvPr/>
        </p:nvSpPr>
        <p:spPr>
          <a:xfrm>
            <a:off x="10809112" y="6426210"/>
            <a:ext cx="1120657" cy="34103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800" smtClean="0">
                <a:solidFill>
                  <a:schemeClr val="tx1"/>
                </a:solidFill>
              </a:rPr>
              <a:pPr/>
              <a:t>6</a:t>
            </a:fld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9" name="AutoShape 2" descr="Resultado de imagen para decreto animado"/>
          <p:cNvSpPr>
            <a:spLocks noChangeAspect="1" noChangeArrowheads="1"/>
          </p:cNvSpPr>
          <p:nvPr/>
        </p:nvSpPr>
        <p:spPr bwMode="auto">
          <a:xfrm>
            <a:off x="3593193" y="-143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s-CO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66617584"/>
              </p:ext>
            </p:extLst>
          </p:nvPr>
        </p:nvGraphicFramePr>
        <p:xfrm>
          <a:off x="-122400" y="598945"/>
          <a:ext cx="4804119" cy="297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16450779"/>
              </p:ext>
            </p:extLst>
          </p:nvPr>
        </p:nvGraphicFramePr>
        <p:xfrm>
          <a:off x="4152098" y="435650"/>
          <a:ext cx="4485243" cy="253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051611566"/>
              </p:ext>
            </p:extLst>
          </p:nvPr>
        </p:nvGraphicFramePr>
        <p:xfrm>
          <a:off x="653719" y="3290780"/>
          <a:ext cx="4206764" cy="243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383664240"/>
              </p:ext>
            </p:extLst>
          </p:nvPr>
        </p:nvGraphicFramePr>
        <p:xfrm>
          <a:off x="3908161" y="3131708"/>
          <a:ext cx="4806248" cy="228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1256691" y="2647924"/>
            <a:ext cx="3172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Effluent of wastewater treatment plant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872391" y="2612673"/>
            <a:ext cx="2858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Effluent of aeration followed by activated sludge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099740" y="4752374"/>
            <a:ext cx="3854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77777"/>
                </a:solidFill>
                <a:latin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777777"/>
                </a:solidFill>
                <a:latin typeface="arial" panose="020B0604020202020204" pitchFamily="34" charset="0"/>
              </a:rPr>
            </a:br>
            <a:endParaRPr lang="en-US" sz="2000" dirty="0">
              <a:solidFill>
                <a:srgbClr val="777777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80808"/>
                </a:solidFill>
                <a:latin typeface="+mj-lt"/>
              </a:rPr>
              <a:t>Secondary effluent from a water regeneration plant</a:t>
            </a:r>
            <a:endParaRPr lang="en-US" sz="2000" b="0" i="0" dirty="0">
              <a:solidFill>
                <a:srgbClr val="080808"/>
              </a:solidFill>
              <a:effectLst/>
              <a:latin typeface="+mj-l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872391" y="5294836"/>
            <a:ext cx="4224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Effluent of pre-treatment with activated sludge, coagulation and sand filtration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/>
              <p:cNvSpPr txBox="1"/>
              <p:nvPr/>
            </p:nvSpPr>
            <p:spPr>
              <a:xfrm>
                <a:off x="8098819" y="2657076"/>
                <a:ext cx="422880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80808"/>
                    </a:solidFill>
                  </a:rPr>
                  <a:t>Wastewater</a:t>
                </a:r>
                <a14:m>
                  <m:oMath xmlns:m="http://schemas.openxmlformats.org/officeDocument/2006/math">
                    <m:r>
                      <a:rPr lang="es-CO" sz="2800" b="0" i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CO" sz="28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</a:rPr>
                  <a:t> 20</a:t>
                </a:r>
              </a:p>
              <a:p>
                <a:r>
                  <a:rPr lang="en-US" sz="2800" dirty="0">
                    <a:solidFill>
                      <a:srgbClr val="080808"/>
                    </a:solidFill>
                  </a:rPr>
                  <a:t>Surface water:</a:t>
                </a:r>
                <a:r>
                  <a:rPr lang="en-US" sz="2800" dirty="0">
                    <a:solidFill>
                      <a:srgbClr val="080808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</a:rPr>
                  <a:t> 2 - 20</a:t>
                </a:r>
              </a:p>
              <a:p>
                <a:r>
                  <a:rPr lang="en-US" sz="2800" dirty="0">
                    <a:solidFill>
                      <a:srgbClr val="080808"/>
                    </a:solidFill>
                  </a:rPr>
                  <a:t>Groundwater: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>
                    <a:solidFill>
                      <a:srgbClr val="080808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80808"/>
                    </a:solidFill>
                  </a:rPr>
                  <a:t>0.5 </a:t>
                </a:r>
                <a:r>
                  <a:rPr lang="en-US" sz="2800" dirty="0">
                    <a:solidFill>
                      <a:srgbClr val="080808"/>
                    </a:solidFill>
                  </a:rPr>
                  <a:t>– 2.0</a:t>
                </a:r>
              </a:p>
              <a:p>
                <a:endParaRPr lang="en-US" sz="1600" dirty="0">
                  <a:solidFill>
                    <a:srgbClr val="080808"/>
                  </a:solidFill>
                </a:endParaRPr>
              </a:p>
            </p:txBody>
          </p:sp>
        </mc:Choice>
        <mc:Fallback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819" y="2657076"/>
                <a:ext cx="4228805" cy="1631216"/>
              </a:xfrm>
              <a:prstGeom prst="rect">
                <a:avLst/>
              </a:prstGeom>
              <a:blipFill rotWithShape="0">
                <a:blip r:embed="rId6"/>
                <a:stretch>
                  <a:fillRect l="-3030" t="-374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ángulo 19"/>
          <p:cNvSpPr/>
          <p:nvPr/>
        </p:nvSpPr>
        <p:spPr>
          <a:xfrm>
            <a:off x="-122400" y="6306833"/>
            <a:ext cx="62992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Gong </a:t>
            </a:r>
            <a:r>
              <a:rPr lang="en-US" sz="1400" i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(2008). </a:t>
            </a:r>
            <a:r>
              <a:rPr lang="en-US" sz="1400" i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Water Res. </a:t>
            </a:r>
            <a:r>
              <a:rPr lang="en-US" sz="1400" b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1238-1244.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Jarusutthirak</a:t>
            </a: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(2002). </a:t>
            </a:r>
            <a:r>
              <a:rPr lang="en-US" sz="1400" i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Desalination</a:t>
            </a: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145, </a:t>
            </a: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247-255..</a:t>
            </a:r>
            <a:endParaRPr lang="en-US" sz="1400" dirty="0">
              <a:solidFill>
                <a:srgbClr val="08080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535384" y="6343577"/>
            <a:ext cx="62992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Hu </a:t>
            </a:r>
            <a:r>
              <a:rPr lang="en-US" sz="1400" i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(2003). </a:t>
            </a:r>
            <a:r>
              <a:rPr lang="en-US" sz="1400" i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Water Res. </a:t>
            </a:r>
            <a:r>
              <a:rPr lang="en-US" sz="1400" b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37, </a:t>
            </a: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4801-4809.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Zhang </a:t>
            </a:r>
            <a:r>
              <a:rPr lang="es-CO" sz="1400" i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s-CO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(2009) </a:t>
            </a:r>
            <a:r>
              <a:rPr lang="en-US" sz="1400" i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J. Hazard. Mater.</a:t>
            </a: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164, </a:t>
            </a:r>
            <a:r>
              <a:rPr lang="en-US" sz="1400" dirty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1433-1438</a:t>
            </a:r>
            <a:endParaRPr lang="en-US" sz="1400" dirty="0"/>
          </a:p>
        </p:txBody>
      </p:sp>
      <p:sp>
        <p:nvSpPr>
          <p:cNvPr id="22" name="Rectángulo 21"/>
          <p:cNvSpPr/>
          <p:nvPr/>
        </p:nvSpPr>
        <p:spPr>
          <a:xfrm>
            <a:off x="8218253" y="4213272"/>
            <a:ext cx="3671689" cy="1015663"/>
          </a:xfrm>
          <a:prstGeom prst="rect">
            <a:avLst/>
          </a:prstGeom>
          <a:ln>
            <a:solidFill>
              <a:srgbClr val="080808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HPI:  Hydrophilic fraction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HPO: Hydrophobic fraction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TPI: </a:t>
            </a:r>
            <a:r>
              <a:rPr lang="en-US" sz="2000" dirty="0" err="1">
                <a:solidFill>
                  <a:srgbClr val="000000"/>
                </a:solidFill>
              </a:rPr>
              <a:t>Transphilic</a:t>
            </a:r>
            <a:r>
              <a:rPr lang="en-US" sz="2000" dirty="0">
                <a:solidFill>
                  <a:srgbClr val="000000"/>
                </a:solidFill>
              </a:rPr>
              <a:t> fraction</a:t>
            </a:r>
            <a:endParaRPr lang="en-US" sz="2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626893" y="1809547"/>
            <a:ext cx="2905855" cy="584775"/>
          </a:xfrm>
          <a:prstGeom prst="rect">
            <a:avLst/>
          </a:prstGeom>
          <a:gradFill rotWithShape="1">
            <a:gsLst>
              <a:gs pos="0">
                <a:srgbClr val="92D050">
                  <a:tint val="73000"/>
                  <a:satMod val="150000"/>
                </a:srgbClr>
              </a:gs>
              <a:gs pos="25000">
                <a:srgbClr val="92D050">
                  <a:tint val="96000"/>
                  <a:shade val="80000"/>
                  <a:satMod val="105000"/>
                </a:srgbClr>
              </a:gs>
              <a:gs pos="38000">
                <a:srgbClr val="92D050">
                  <a:tint val="96000"/>
                  <a:shade val="59000"/>
                  <a:satMod val="120000"/>
                </a:srgbClr>
              </a:gs>
              <a:gs pos="55000">
                <a:srgbClr val="92D050">
                  <a:shade val="57000"/>
                  <a:satMod val="120000"/>
                </a:srgbClr>
              </a:gs>
              <a:gs pos="80000">
                <a:srgbClr val="92D050">
                  <a:shade val="56000"/>
                  <a:satMod val="145000"/>
                </a:srgbClr>
              </a:gs>
              <a:gs pos="88000">
                <a:srgbClr val="92D050">
                  <a:shade val="63000"/>
                  <a:satMod val="160000"/>
                </a:srgbClr>
              </a:gs>
              <a:gs pos="100000">
                <a:srgbClr val="92D050">
                  <a:tint val="99555"/>
                  <a:satMod val="155000"/>
                </a:srgbClr>
              </a:gs>
            </a:gsLst>
            <a:lin ang="5400000" scaled="1"/>
          </a:gradFill>
          <a:ln>
            <a:noFill/>
          </a:ln>
          <a:effectLst>
            <a:glow rad="76200">
              <a:srgbClr val="92D050">
                <a:tint val="30000"/>
                <a:shade val="95000"/>
                <a:satMod val="300000"/>
                <a:alpha val="50000"/>
              </a:srgb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rgbClr val="92D050">
                <a:shade val="30000"/>
                <a:satMod val="20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276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TOC (mg/L)</a:t>
            </a:r>
          </a:p>
        </p:txBody>
      </p:sp>
    </p:spTree>
    <p:extLst>
      <p:ext uri="{BB962C8B-B14F-4D97-AF65-F5344CB8AC3E}">
        <p14:creationId xmlns:p14="http://schemas.microsoft.com/office/powerpoint/2010/main" val="38129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7</a:t>
            </a:fld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1468936" y="6316324"/>
            <a:ext cx="537908" cy="4707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arcador de número de diapositiva 15"/>
          <p:cNvSpPr txBox="1">
            <a:spLocks/>
          </p:cNvSpPr>
          <p:nvPr/>
        </p:nvSpPr>
        <p:spPr>
          <a:xfrm>
            <a:off x="10723993" y="6355074"/>
            <a:ext cx="1120657" cy="34103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800" smtClean="0">
                <a:solidFill>
                  <a:schemeClr val="tx1"/>
                </a:solidFill>
              </a:rPr>
              <a:pPr/>
              <a:t>7</a:t>
            </a:fld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60136" y="184163"/>
            <a:ext cx="1031767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ea typeface="+mj-ea"/>
                <a:cs typeface="+mj-cs"/>
              </a:rPr>
              <a:t>Typical treatment stages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ea typeface="+mj-ea"/>
                <a:cs typeface="+mj-cs"/>
              </a:rPr>
              <a:t>at drinking water facilities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93812" y="791659"/>
            <a:ext cx="10909842" cy="3609505"/>
            <a:chOff x="624" y="1392"/>
            <a:chExt cx="5136" cy="1434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440" y="2160"/>
              <a:ext cx="288" cy="288"/>
            </a:xfrm>
            <a:prstGeom prst="rect">
              <a:avLst/>
            </a:prstGeom>
            <a:solidFill>
              <a:srgbClr val="996633"/>
            </a:solidFill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736" y="1968"/>
              <a:ext cx="864" cy="480"/>
            </a:xfrm>
            <a:prstGeom prst="rect">
              <a:avLst/>
            </a:prstGeom>
            <a:solidFill>
              <a:srgbClr val="E9E5DC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Oval 7" descr="Large grid"/>
            <p:cNvSpPr>
              <a:spLocks noChangeArrowheads="1"/>
            </p:cNvSpPr>
            <p:nvPr/>
          </p:nvSpPr>
          <p:spPr bwMode="auto">
            <a:xfrm>
              <a:off x="5280" y="1632"/>
              <a:ext cx="480" cy="1008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Dist.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Sys.</a:t>
              </a:r>
            </a:p>
          </p:txBody>
        </p:sp>
        <p:sp>
          <p:nvSpPr>
            <p:cNvPr id="12" name="Rectangle 8" descr="Large confetti"/>
            <p:cNvSpPr>
              <a:spLocks noChangeArrowheads="1"/>
            </p:cNvSpPr>
            <p:nvPr/>
          </p:nvSpPr>
          <p:spPr bwMode="auto">
            <a:xfrm>
              <a:off x="1872" y="2064"/>
              <a:ext cx="576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064" y="2064"/>
              <a:ext cx="0" cy="2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2256" y="2208"/>
              <a:ext cx="0" cy="24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920" y="1920"/>
              <a:ext cx="96" cy="480"/>
              <a:chOff x="1728" y="3600"/>
              <a:chExt cx="96" cy="480"/>
            </a:xfrm>
          </p:grpSpPr>
          <p:sp>
            <p:nvSpPr>
              <p:cNvPr id="57" name="Rectangle 12" descr="Dark vertical"/>
              <p:cNvSpPr>
                <a:spLocks noChangeArrowheads="1"/>
              </p:cNvSpPr>
              <p:nvPr/>
            </p:nvSpPr>
            <p:spPr bwMode="auto">
              <a:xfrm>
                <a:off x="1728" y="3984"/>
                <a:ext cx="96" cy="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V="1">
                <a:off x="1776" y="3696"/>
                <a:ext cx="0" cy="2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96" cy="96"/>
              </a:xfrm>
              <a:prstGeom prst="rect">
                <a:avLst/>
              </a:prstGeom>
              <a:solidFill>
                <a:srgbClr val="96A9A9"/>
              </a:solid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1728" y="360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112" y="1920"/>
              <a:ext cx="96" cy="480"/>
              <a:chOff x="1728" y="3600"/>
              <a:chExt cx="96" cy="480"/>
            </a:xfrm>
          </p:grpSpPr>
          <p:sp>
            <p:nvSpPr>
              <p:cNvPr id="53" name="Rectangle 17" descr="Dark vertical"/>
              <p:cNvSpPr>
                <a:spLocks noChangeArrowheads="1"/>
              </p:cNvSpPr>
              <p:nvPr/>
            </p:nvSpPr>
            <p:spPr bwMode="auto">
              <a:xfrm>
                <a:off x="1728" y="3984"/>
                <a:ext cx="96" cy="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 flipV="1">
                <a:off x="1776" y="3696"/>
                <a:ext cx="0" cy="2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96" cy="96"/>
              </a:xfrm>
              <a:prstGeom prst="rect">
                <a:avLst/>
              </a:prstGeom>
              <a:solidFill>
                <a:srgbClr val="96A9A9"/>
              </a:solid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20"/>
              <p:cNvSpPr>
                <a:spLocks noChangeArrowheads="1"/>
              </p:cNvSpPr>
              <p:nvPr/>
            </p:nvSpPr>
            <p:spPr bwMode="auto">
              <a:xfrm>
                <a:off x="1728" y="360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2304" y="1920"/>
              <a:ext cx="96" cy="480"/>
              <a:chOff x="1728" y="3600"/>
              <a:chExt cx="96" cy="480"/>
            </a:xfrm>
          </p:grpSpPr>
          <p:sp>
            <p:nvSpPr>
              <p:cNvPr id="49" name="Rectangle 22" descr="Dark vertical"/>
              <p:cNvSpPr>
                <a:spLocks noChangeArrowheads="1"/>
              </p:cNvSpPr>
              <p:nvPr/>
            </p:nvSpPr>
            <p:spPr bwMode="auto">
              <a:xfrm>
                <a:off x="1728" y="3984"/>
                <a:ext cx="96" cy="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 flipV="1">
                <a:off x="1776" y="3696"/>
                <a:ext cx="0" cy="2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24"/>
              <p:cNvSpPr>
                <a:spLocks noChangeArrowheads="1"/>
              </p:cNvSpPr>
              <p:nvPr/>
            </p:nvSpPr>
            <p:spPr bwMode="auto">
              <a:xfrm>
                <a:off x="1728" y="3648"/>
                <a:ext cx="96" cy="96"/>
              </a:xfrm>
              <a:prstGeom prst="rect">
                <a:avLst/>
              </a:prstGeom>
              <a:solidFill>
                <a:srgbClr val="96A9A9"/>
              </a:solid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1728" y="3600"/>
                <a:ext cx="48" cy="4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ysClr val="windowText" lastClr="000000"/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1488" y="2016"/>
              <a:ext cx="240" cy="336"/>
              <a:chOff x="1392" y="3744"/>
              <a:chExt cx="240" cy="336"/>
            </a:xfrm>
          </p:grpSpPr>
          <p:sp>
            <p:nvSpPr>
              <p:cNvPr id="46" name="Oval 27"/>
              <p:cNvSpPr>
                <a:spLocks noChangeArrowheads="1"/>
              </p:cNvSpPr>
              <p:nvPr/>
            </p:nvSpPr>
            <p:spPr bwMode="auto">
              <a:xfrm rot="1711947">
                <a:off x="1392" y="3984"/>
                <a:ext cx="96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28"/>
              <p:cNvSpPr>
                <a:spLocks noChangeArrowheads="1"/>
              </p:cNvSpPr>
              <p:nvPr/>
            </p:nvSpPr>
            <p:spPr bwMode="auto">
              <a:xfrm rot="1711947">
                <a:off x="1488" y="4032"/>
                <a:ext cx="96" cy="4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lg" len="med"/>
              </a:ln>
            </p:spPr>
            <p:txBody>
              <a:bodyPr wrap="none" anchor="ctr"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 flipV="1">
                <a:off x="1488" y="3744"/>
                <a:ext cx="144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Rectangle 30" descr="Sphere"/>
            <p:cNvSpPr>
              <a:spLocks noChangeArrowheads="1"/>
            </p:cNvSpPr>
            <p:nvPr/>
          </p:nvSpPr>
          <p:spPr bwMode="auto">
            <a:xfrm>
              <a:off x="3936" y="2352"/>
              <a:ext cx="432" cy="4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" name="Rectangle 31" descr="Large confetti"/>
            <p:cNvSpPr>
              <a:spLocks noChangeArrowheads="1"/>
            </p:cNvSpPr>
            <p:nvPr/>
          </p:nvSpPr>
          <p:spPr bwMode="auto">
            <a:xfrm>
              <a:off x="3936" y="2208"/>
              <a:ext cx="432" cy="144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3175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3936" y="2064"/>
              <a:ext cx="432" cy="3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4560" y="2064"/>
              <a:ext cx="528" cy="432"/>
            </a:xfrm>
            <a:prstGeom prst="can">
              <a:avLst>
                <a:gd name="adj" fmla="val 25000"/>
              </a:avLst>
            </a:prstGeom>
            <a:solidFill>
              <a:srgbClr val="3399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Clear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well</a:t>
              </a: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624" y="1872"/>
              <a:ext cx="336" cy="576"/>
            </a:xfrm>
            <a:custGeom>
              <a:avLst/>
              <a:gdLst>
                <a:gd name="T0" fmla="*/ 336 w 336"/>
                <a:gd name="T1" fmla="*/ 0 h 576"/>
                <a:gd name="T2" fmla="*/ 240 w 336"/>
                <a:gd name="T3" fmla="*/ 576 h 576"/>
                <a:gd name="T4" fmla="*/ 0 w 336"/>
                <a:gd name="T5" fmla="*/ 576 h 576"/>
                <a:gd name="T6" fmla="*/ 0 w 336"/>
                <a:gd name="T7" fmla="*/ 0 h 576"/>
                <a:gd name="T8" fmla="*/ 336 w 336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576"/>
                <a:gd name="T17" fmla="*/ 336 w 336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576">
                  <a:moveTo>
                    <a:pt x="336" y="0"/>
                  </a:moveTo>
                  <a:lnTo>
                    <a:pt x="240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96633"/>
            </a:solidFill>
            <a:ln w="12700" cap="flat" cmpd="sng">
              <a:solidFill>
                <a:srgbClr val="996633"/>
              </a:solidFill>
              <a:prstDash val="solid"/>
              <a:round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4" name="AutoShape 35" descr="Large confetti"/>
            <p:cNvSpPr>
              <a:spLocks noChangeArrowheads="1"/>
            </p:cNvSpPr>
            <p:nvPr/>
          </p:nvSpPr>
          <p:spPr bwMode="auto">
            <a:xfrm>
              <a:off x="2736" y="1968"/>
              <a:ext cx="864" cy="480"/>
            </a:xfrm>
            <a:prstGeom prst="rtTriangl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12700">
              <a:solidFill>
                <a:srgbClr val="E9E5DC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" name="AutoShape 36"/>
            <p:cNvSpPr>
              <a:spLocks noChangeArrowheads="1"/>
            </p:cNvSpPr>
            <p:nvPr/>
          </p:nvSpPr>
          <p:spPr bwMode="auto">
            <a:xfrm>
              <a:off x="2736" y="2400"/>
              <a:ext cx="864" cy="48"/>
            </a:xfrm>
            <a:prstGeom prst="rtTriangle">
              <a:avLst/>
            </a:pr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3936" y="2400"/>
              <a:ext cx="432" cy="4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1392" y="1776"/>
              <a:ext cx="480" cy="144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Coagulant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" name="AutoShape 39"/>
            <p:cNvSpPr>
              <a:spLocks noChangeArrowheads="1"/>
            </p:cNvSpPr>
            <p:nvPr/>
          </p:nvSpPr>
          <p:spPr bwMode="auto">
            <a:xfrm>
              <a:off x="1488" y="1920"/>
              <a:ext cx="48" cy="240"/>
            </a:xfrm>
            <a:prstGeom prst="downArrow">
              <a:avLst>
                <a:gd name="adj1" fmla="val 50000"/>
                <a:gd name="adj2" fmla="val 125000"/>
              </a:avLst>
            </a:prstGeom>
            <a:noFill/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4464" y="1776"/>
              <a:ext cx="672" cy="192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Disinfectant</a:t>
              </a: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0" name="AutoShape 41"/>
            <p:cNvSpPr>
              <a:spLocks noChangeArrowheads="1"/>
            </p:cNvSpPr>
            <p:nvPr/>
          </p:nvSpPr>
          <p:spPr bwMode="auto">
            <a:xfrm>
              <a:off x="4464" y="1968"/>
              <a:ext cx="48" cy="432"/>
            </a:xfrm>
            <a:prstGeom prst="downArrow">
              <a:avLst>
                <a:gd name="adj1" fmla="val 50000"/>
                <a:gd name="adj2" fmla="val 225000"/>
              </a:avLst>
            </a:prstGeom>
            <a:noFill/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" name="AutoShape 42"/>
            <p:cNvSpPr>
              <a:spLocks noChangeArrowheads="1"/>
            </p:cNvSpPr>
            <p:nvPr/>
          </p:nvSpPr>
          <p:spPr bwMode="auto">
            <a:xfrm>
              <a:off x="5088" y="196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noFill/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2" name="AutoShape 43" descr="Horizontal brick"/>
            <p:cNvSpPr>
              <a:spLocks noChangeArrowheads="1"/>
            </p:cNvSpPr>
            <p:nvPr/>
          </p:nvSpPr>
          <p:spPr bwMode="auto">
            <a:xfrm flipV="1">
              <a:off x="864" y="1824"/>
              <a:ext cx="384" cy="624"/>
            </a:xfrm>
            <a:custGeom>
              <a:avLst/>
              <a:gdLst>
                <a:gd name="T0" fmla="*/ 6 w 21600"/>
                <a:gd name="T1" fmla="*/ 9 h 21600"/>
                <a:gd name="T2" fmla="*/ 3 w 21600"/>
                <a:gd name="T3" fmla="*/ 18 h 21600"/>
                <a:gd name="T4" fmla="*/ 1 w 21600"/>
                <a:gd name="T5" fmla="*/ 9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33" name="Rectangle 44"/>
            <p:cNvSpPr>
              <a:spLocks noChangeArrowheads="1"/>
            </p:cNvSpPr>
            <p:nvPr/>
          </p:nvSpPr>
          <p:spPr bwMode="auto">
            <a:xfrm>
              <a:off x="1248" y="2352"/>
              <a:ext cx="192" cy="48"/>
            </a:xfrm>
            <a:prstGeom prst="rect">
              <a:avLst/>
            </a:prstGeom>
            <a:solidFill>
              <a:srgbClr val="996633"/>
            </a:solidFill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1728" y="2208"/>
              <a:ext cx="144" cy="48"/>
            </a:xfrm>
            <a:prstGeom prst="rect">
              <a:avLst/>
            </a:prstGeom>
            <a:solidFill>
              <a:srgbClr val="996633"/>
            </a:solidFill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5" name="Rectangle 46" descr="Large confetti"/>
            <p:cNvSpPr>
              <a:spLocks noChangeArrowheads="1"/>
            </p:cNvSpPr>
            <p:nvPr/>
          </p:nvSpPr>
          <p:spPr bwMode="auto">
            <a:xfrm>
              <a:off x="2448" y="2112"/>
              <a:ext cx="288" cy="48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3600" y="2064"/>
              <a:ext cx="336" cy="4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4368" y="2400"/>
              <a:ext cx="192" cy="4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5088" y="2112"/>
              <a:ext cx="192" cy="4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lg" len="med"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9" name="Text Box 50"/>
            <p:cNvSpPr txBox="1">
              <a:spLocks noChangeArrowheads="1"/>
            </p:cNvSpPr>
            <p:nvPr/>
          </p:nvSpPr>
          <p:spPr bwMode="auto">
            <a:xfrm>
              <a:off x="2928" y="2496"/>
              <a:ext cx="5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Settling</a:t>
              </a:r>
            </a:p>
          </p:txBody>
        </p:sp>
        <p:sp>
          <p:nvSpPr>
            <p:cNvPr id="40" name="AutoShape 51"/>
            <p:cNvSpPr>
              <a:spLocks noChangeArrowheads="1"/>
            </p:cNvSpPr>
            <p:nvPr/>
          </p:nvSpPr>
          <p:spPr bwMode="auto">
            <a:xfrm>
              <a:off x="5184" y="1632"/>
              <a:ext cx="48" cy="480"/>
            </a:xfrm>
            <a:prstGeom prst="downArrow">
              <a:avLst>
                <a:gd name="adj1" fmla="val 50000"/>
                <a:gd name="adj2" fmla="val 250000"/>
              </a:avLst>
            </a:prstGeom>
            <a:noFill/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1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816" cy="240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Corrosion Control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 Fluoride</a:t>
              </a:r>
            </a:p>
          </p:txBody>
        </p:sp>
        <p:sp>
          <p:nvSpPr>
            <p:cNvPr id="42" name="Text Box 53"/>
            <p:cNvSpPr txBox="1">
              <a:spLocks noChangeArrowheads="1"/>
            </p:cNvSpPr>
            <p:nvPr/>
          </p:nvSpPr>
          <p:spPr bwMode="auto">
            <a:xfrm>
              <a:off x="624" y="2496"/>
              <a:ext cx="6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raw water</a:t>
              </a:r>
            </a:p>
          </p:txBody>
        </p:sp>
        <p:sp>
          <p:nvSpPr>
            <p:cNvPr id="43" name="Text Box 54"/>
            <p:cNvSpPr txBox="1">
              <a:spLocks noChangeArrowheads="1"/>
            </p:cNvSpPr>
            <p:nvPr/>
          </p:nvSpPr>
          <p:spPr bwMode="auto">
            <a:xfrm>
              <a:off x="1824" y="2496"/>
              <a:ext cx="82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flocculation</a:t>
              </a:r>
            </a:p>
          </p:txBody>
        </p:sp>
        <p:sp>
          <p:nvSpPr>
            <p:cNvPr id="44" name="Text Box 55"/>
            <p:cNvSpPr txBox="1">
              <a:spLocks noChangeArrowheads="1"/>
            </p:cNvSpPr>
            <p:nvPr/>
          </p:nvSpPr>
          <p:spPr bwMode="auto">
            <a:xfrm>
              <a:off x="1344" y="2496"/>
              <a:ext cx="46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rapid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mix</a:t>
              </a:r>
            </a:p>
          </p:txBody>
        </p:sp>
        <p:sp>
          <p:nvSpPr>
            <p:cNvPr id="45" name="Text Box 56"/>
            <p:cNvSpPr txBox="1">
              <a:spLocks noChangeArrowheads="1"/>
            </p:cNvSpPr>
            <p:nvPr/>
          </p:nvSpPr>
          <p:spPr bwMode="auto">
            <a:xfrm>
              <a:off x="3840" y="2496"/>
              <a:ext cx="5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Filtration</a:t>
              </a:r>
            </a:p>
          </p:txBody>
        </p:sp>
      </p:grpSp>
      <p:sp>
        <p:nvSpPr>
          <p:cNvPr id="61" name="Right Brace 6"/>
          <p:cNvSpPr/>
          <p:nvPr/>
        </p:nvSpPr>
        <p:spPr>
          <a:xfrm rot="5400000">
            <a:off x="5228973" y="1380813"/>
            <a:ext cx="646082" cy="6189537"/>
          </a:xfrm>
          <a:prstGeom prst="rightBrace">
            <a:avLst/>
          </a:prstGeom>
          <a:noFill/>
          <a:ln w="9525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2" name="Right Brace 7"/>
          <p:cNvSpPr/>
          <p:nvPr/>
        </p:nvSpPr>
        <p:spPr>
          <a:xfrm rot="5400000">
            <a:off x="9864323" y="3338986"/>
            <a:ext cx="505370" cy="2132475"/>
          </a:xfrm>
          <a:prstGeom prst="rightBrace">
            <a:avLst/>
          </a:prstGeom>
          <a:noFill/>
          <a:ln w="9525" cap="flat" cmpd="sng" algn="ctr">
            <a:solidFill>
              <a:srgbClr val="D34817">
                <a:shade val="60000"/>
                <a:satMod val="11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3" name="TextBox 8"/>
          <p:cNvSpPr txBox="1">
            <a:spLocks noChangeArrowheads="1"/>
          </p:cNvSpPr>
          <p:nvPr/>
        </p:nvSpPr>
        <p:spPr bwMode="auto">
          <a:xfrm>
            <a:off x="3616971" y="4798623"/>
            <a:ext cx="4543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Remove some of the NOM &amp; suspended particles</a:t>
            </a:r>
          </a:p>
        </p:txBody>
      </p:sp>
      <p:sp>
        <p:nvSpPr>
          <p:cNvPr id="64" name="TextBox 64"/>
          <p:cNvSpPr txBox="1">
            <a:spLocks noChangeArrowheads="1"/>
          </p:cNvSpPr>
          <p:nvPr/>
        </p:nvSpPr>
        <p:spPr bwMode="auto">
          <a:xfrm>
            <a:off x="8595597" y="4725689"/>
            <a:ext cx="31612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Kills or inactivates pathogenic organisms</a:t>
            </a:r>
          </a:p>
        </p:txBody>
      </p:sp>
    </p:spTree>
    <p:extLst>
      <p:ext uri="{BB962C8B-B14F-4D97-AF65-F5344CB8AC3E}">
        <p14:creationId xmlns:p14="http://schemas.microsoft.com/office/powerpoint/2010/main" val="36723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8</a:t>
            </a:fld>
            <a:endParaRPr lang="en-US"/>
          </a:p>
        </p:txBody>
      </p:sp>
      <p:sp>
        <p:nvSpPr>
          <p:cNvPr id="41" name="Elipse 40"/>
          <p:cNvSpPr/>
          <p:nvPr/>
        </p:nvSpPr>
        <p:spPr>
          <a:xfrm>
            <a:off x="11441329" y="6301336"/>
            <a:ext cx="537908" cy="4707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Marcador de número de diapositiva 15"/>
          <p:cNvSpPr txBox="1">
            <a:spLocks/>
          </p:cNvSpPr>
          <p:nvPr/>
        </p:nvSpPr>
        <p:spPr>
          <a:xfrm>
            <a:off x="10696386" y="6340086"/>
            <a:ext cx="1120657" cy="341033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s-CO"/>
            </a:defPPr>
            <a:lvl1pPr marL="0" algn="r" defTabSz="927623" rtl="0" eaLnBrk="1" latinLnBrk="0" hangingPunct="1">
              <a:defRPr kumimoji="0" sz="1100" kern="12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81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7623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1434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245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9056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2868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6680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0492" algn="l" defTabSz="92762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47100D-1508-46E8-BD68-9295C1011F47}" type="slidenum">
              <a:rPr lang="es-CO" sz="1800" smtClean="0">
                <a:solidFill>
                  <a:schemeClr val="tx1"/>
                </a:solidFill>
              </a:rPr>
              <a:pPr/>
              <a:t>8</a:t>
            </a:fld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0" y="-38154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ea typeface="+mj-ea"/>
                <a:cs typeface="+mj-cs"/>
              </a:rPr>
              <a:t>AOTs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pSp>
        <p:nvGrpSpPr>
          <p:cNvPr id="46" name="2 Grupo"/>
          <p:cNvGrpSpPr>
            <a:grpSpLocks/>
          </p:cNvGrpSpPr>
          <p:nvPr/>
        </p:nvGrpSpPr>
        <p:grpSpPr bwMode="auto">
          <a:xfrm>
            <a:off x="948360" y="2030498"/>
            <a:ext cx="9304338" cy="3409950"/>
            <a:chOff x="54496" y="2852377"/>
            <a:chExt cx="9303850" cy="3410087"/>
          </a:xfrm>
        </p:grpSpPr>
        <p:grpSp>
          <p:nvGrpSpPr>
            <p:cNvPr id="47" name="1 Grupo"/>
            <p:cNvGrpSpPr>
              <a:grpSpLocks/>
            </p:cNvGrpSpPr>
            <p:nvPr/>
          </p:nvGrpSpPr>
          <p:grpSpPr bwMode="auto">
            <a:xfrm>
              <a:off x="3275365" y="2852377"/>
              <a:ext cx="2628762" cy="2803638"/>
              <a:chOff x="3275365" y="2852377"/>
              <a:chExt cx="2628762" cy="2803638"/>
            </a:xfrm>
          </p:grpSpPr>
          <p:sp>
            <p:nvSpPr>
              <p:cNvPr id="56" name="AutoShape 23"/>
              <p:cNvSpPr>
                <a:spLocks noChangeArrowheads="1"/>
              </p:cNvSpPr>
              <p:nvPr/>
            </p:nvSpPr>
            <p:spPr bwMode="auto">
              <a:xfrm>
                <a:off x="3850010" y="3381036"/>
                <a:ext cx="1592178" cy="1619315"/>
              </a:xfrm>
              <a:prstGeom prst="star8">
                <a:avLst>
                  <a:gd name="adj" fmla="val 38250"/>
                </a:avLst>
              </a:prstGeom>
              <a:noFill/>
              <a:ln w="9525">
                <a:solidFill>
                  <a:srgbClr val="4F81BD">
                    <a:lumMod val="75000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 flipV="1">
                <a:off x="4643718" y="5071791"/>
                <a:ext cx="1587" cy="584224"/>
              </a:xfrm>
              <a:prstGeom prst="line">
                <a:avLst/>
              </a:prstGeom>
              <a:noFill/>
              <a:ln w="9525">
                <a:solidFill>
                  <a:srgbClr val="4F81BD">
                    <a:lumMod val="75000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 flipV="1">
                <a:off x="3527764" y="4833657"/>
                <a:ext cx="492099" cy="290525"/>
              </a:xfrm>
              <a:prstGeom prst="line">
                <a:avLst/>
              </a:prstGeom>
              <a:noFill/>
              <a:ln w="9525">
                <a:solidFill>
                  <a:srgbClr val="4F81BD">
                    <a:lumMod val="75000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9" name="Line 33"/>
              <p:cNvSpPr>
                <a:spLocks noChangeShapeType="1"/>
              </p:cNvSpPr>
              <p:nvPr/>
            </p:nvSpPr>
            <p:spPr bwMode="auto">
              <a:xfrm flipH="1" flipV="1">
                <a:off x="5291384" y="4833657"/>
                <a:ext cx="512735" cy="290525"/>
              </a:xfrm>
              <a:prstGeom prst="line">
                <a:avLst/>
              </a:prstGeom>
              <a:noFill/>
              <a:ln w="9525">
                <a:solidFill>
                  <a:srgbClr val="4F81BD">
                    <a:lumMod val="75000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>
                <a:off x="3500778" y="3284194"/>
                <a:ext cx="495274" cy="288937"/>
              </a:xfrm>
              <a:prstGeom prst="line">
                <a:avLst/>
              </a:prstGeom>
              <a:noFill/>
              <a:ln w="9525">
                <a:solidFill>
                  <a:srgbClr val="4F81BD">
                    <a:lumMod val="75000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>
                <a:off x="3275365" y="4195456"/>
                <a:ext cx="493686" cy="4763"/>
              </a:xfrm>
              <a:prstGeom prst="line">
                <a:avLst/>
              </a:prstGeom>
              <a:noFill/>
              <a:ln w="9525">
                <a:solidFill>
                  <a:srgbClr val="4F81BD">
                    <a:lumMod val="75000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 flipH="1">
                <a:off x="5531084" y="4195456"/>
                <a:ext cx="373043" cy="4763"/>
              </a:xfrm>
              <a:prstGeom prst="line">
                <a:avLst/>
              </a:prstGeom>
              <a:noFill/>
              <a:ln w="9525">
                <a:solidFill>
                  <a:srgbClr val="4F81BD">
                    <a:lumMod val="75000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rot="-300000" flipH="1">
                <a:off x="5331069" y="3319121"/>
                <a:ext cx="490512" cy="219084"/>
              </a:xfrm>
              <a:prstGeom prst="line">
                <a:avLst/>
              </a:prstGeom>
              <a:noFill/>
              <a:ln w="9525">
                <a:solidFill>
                  <a:srgbClr val="4F81BD">
                    <a:lumMod val="75000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4" name="Line 38"/>
              <p:cNvSpPr>
                <a:spLocks noChangeShapeType="1"/>
              </p:cNvSpPr>
              <p:nvPr/>
            </p:nvSpPr>
            <p:spPr bwMode="auto">
              <a:xfrm>
                <a:off x="4640543" y="2852377"/>
                <a:ext cx="3175" cy="434993"/>
              </a:xfrm>
              <a:prstGeom prst="line">
                <a:avLst/>
              </a:prstGeom>
              <a:noFill/>
              <a:ln w="9525">
                <a:solidFill>
                  <a:srgbClr val="4F81BD">
                    <a:lumMod val="75000"/>
                  </a:srgb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5" name="27 CuadroTexto"/>
              <p:cNvSpPr txBox="1">
                <a:spLocks noChangeArrowheads="1"/>
              </p:cNvSpPr>
              <p:nvPr/>
            </p:nvSpPr>
            <p:spPr bwMode="auto">
              <a:xfrm>
                <a:off x="4271335" y="3929066"/>
                <a:ext cx="982770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CO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rPr>
                  <a:t>HO•</a:t>
                </a:r>
                <a:endParaRPr kumimoji="0" lang="es-ES" altLang="es-CO" sz="3600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5853146" y="2924944"/>
              <a:ext cx="3505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H</a:t>
              </a:r>
              <a:r>
                <a:rPr kumimoji="0" lang="en-US" altLang="es-CO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O</a:t>
              </a:r>
              <a:r>
                <a:rPr kumimoji="0" lang="en-US" altLang="es-CO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/Fe</a:t>
              </a:r>
              <a:r>
                <a:rPr kumimoji="0" lang="en-US" altLang="es-CO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3+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 (Fenton - like)</a:t>
              </a:r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5929322" y="3789040"/>
              <a:ext cx="297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H</a:t>
              </a:r>
              <a:r>
                <a:rPr kumimoji="0" lang="en-US" altLang="es-CO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O</a:t>
              </a:r>
              <a:r>
                <a:rPr kumimoji="0" lang="en-US" altLang="es-CO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/Fe</a:t>
              </a:r>
              <a:r>
                <a:rPr kumimoji="0" lang="en-US" altLang="es-CO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2+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 (Fe</a:t>
              </a:r>
              <a:r>
                <a:rPr kumimoji="0" lang="en-US" altLang="es-CO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3+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) /UV  (</a:t>
              </a:r>
              <a:r>
                <a:rPr kumimoji="0" lang="en-US" altLang="es-CO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Photoassisted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 Fenton)</a:t>
              </a: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985830" y="4965880"/>
              <a:ext cx="2514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H</a:t>
              </a:r>
              <a:r>
                <a:rPr kumimoji="0" lang="en-US" altLang="es-CO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r>
                <a:rPr kumimoji="0" lang="en-US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O</a:t>
              </a:r>
              <a:r>
                <a:rPr kumimoji="0" lang="en-US" altLang="es-CO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r>
                <a:rPr kumimoji="0" lang="en-US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/Fe</a:t>
              </a:r>
              <a:r>
                <a:rPr kumimoji="0" lang="en-US" altLang="es-CO" sz="2400" b="0" i="0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3+</a:t>
              </a:r>
              <a:r>
                <a:rPr kumimoji="0" lang="en-US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- oxalate </a:t>
              </a:r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248052" y="3969370"/>
              <a:ext cx="31718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Mn</a:t>
              </a:r>
              <a:r>
                <a:rPr kumimoji="0" lang="es-MX" altLang="es-CO" sz="2400" b="0" i="0" u="none" strike="noStrike" kern="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2+</a:t>
              </a: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/</a:t>
              </a:r>
              <a:r>
                <a:rPr kumimoji="0" lang="en-US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Oxalic acid</a:t>
              </a: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/O</a:t>
              </a:r>
              <a:r>
                <a:rPr kumimoji="0" lang="es-MX" altLang="es-CO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3</a:t>
              </a: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 </a:t>
              </a:r>
              <a:endParaRPr kumimoji="0" lang="es-ES" altLang="es-CO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54496" y="2924944"/>
              <a:ext cx="3581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TiO</a:t>
              </a:r>
              <a:r>
                <a:rPr kumimoji="0" lang="en-US" altLang="es-CO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/</a:t>
              </a:r>
              <a:r>
                <a:rPr kumimoji="0" lang="en-US" altLang="es-CO" sz="24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h</a:t>
              </a:r>
              <a:r>
                <a:rPr kumimoji="0" lang="en-US" altLang="es-CO" sz="24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cs typeface="Arial" charset="0"/>
                </a:rPr>
                <a:t>n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/O</a:t>
              </a:r>
              <a:r>
                <a:rPr kumimoji="0" lang="en-US" altLang="es-CO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  </a:t>
              </a:r>
              <a:r>
                <a:rPr kumimoji="0" lang="en-US" altLang="es-CO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Photocatalytic</a:t>
              </a:r>
              <a:endParaRPr kumimoji="0" lang="en-US" altLang="es-CO" sz="2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3995936" y="5805264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O</a:t>
              </a:r>
              <a:r>
                <a:rPr kumimoji="0" lang="es-MX" altLang="es-CO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3</a:t>
              </a: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/H</a:t>
              </a:r>
              <a:r>
                <a:rPr kumimoji="0" lang="es-MX" altLang="es-CO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O</a:t>
              </a:r>
              <a:r>
                <a:rPr kumimoji="0" lang="es-MX" altLang="es-CO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endParaRPr kumimoji="0" lang="es-ES" altLang="es-CO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7605746" y="496588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O</a:t>
              </a:r>
              <a:r>
                <a:rPr kumimoji="0" lang="es-MX" altLang="es-CO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3</a:t>
              </a: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/UV</a:t>
              </a:r>
              <a:endParaRPr kumimoji="0" lang="es-ES" altLang="es-CO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5981252" y="4965880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H</a:t>
              </a:r>
              <a:r>
                <a:rPr kumimoji="0" lang="es-MX" altLang="es-CO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O</a:t>
              </a:r>
              <a:r>
                <a:rPr kumimoji="0" lang="es-MX" altLang="es-CO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2</a:t>
              </a:r>
              <a:r>
                <a:rPr kumimoji="0" lang="es-MX" altLang="es-CO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/UV</a:t>
              </a:r>
              <a:endParaRPr kumimoji="0" lang="es-ES" altLang="es-CO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6" name="1 Flecha derecha"/>
          <p:cNvSpPr>
            <a:spLocks noChangeArrowheads="1"/>
          </p:cNvSpPr>
          <p:nvPr/>
        </p:nvSpPr>
        <p:spPr bwMode="auto">
          <a:xfrm rot="19790535">
            <a:off x="6722472" y="1298285"/>
            <a:ext cx="833437" cy="223837"/>
          </a:xfrm>
          <a:prstGeom prst="rightArrow">
            <a:avLst>
              <a:gd name="adj1" fmla="val 50000"/>
              <a:gd name="adj2" fmla="val 50042"/>
            </a:avLst>
          </a:prstGeom>
          <a:solidFill>
            <a:srgbClr val="1F497D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4273978" y="1662679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ct val="50000"/>
              </a:spcBef>
              <a:defRPr/>
            </a:pPr>
            <a:r>
              <a:rPr lang="en-US" altLang="es-CO" sz="2400" kern="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s-CO" sz="2400" kern="0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s-CO" sz="2400" kern="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</a:t>
            </a:r>
            <a:r>
              <a:rPr lang="en-US" altLang="es-CO" sz="2400" kern="0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s-CO" sz="2400" kern="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/Fe</a:t>
            </a:r>
            <a:r>
              <a:rPr lang="en-US" altLang="es-CO" sz="2400" kern="0" baseline="30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2+</a:t>
            </a:r>
            <a:r>
              <a:rPr lang="en-US" altLang="es-CO" sz="2400" kern="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(Fenton)</a:t>
            </a:r>
            <a:endParaRPr lang="en-US" altLang="es-CO" sz="2400" kern="0" baseline="-25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6722650" y="432006"/>
            <a:ext cx="3153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altLang="es-CO" sz="2000" kern="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CWPO</a:t>
            </a:r>
          </a:p>
          <a:p>
            <a:pPr lvl="0" algn="ctr" defTabSz="914400">
              <a:defRPr/>
            </a:pPr>
            <a:r>
              <a:rPr lang="es-CO" altLang="es-CO" sz="2000" kern="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Fe,Cu-catalysts</a:t>
            </a:r>
            <a:endParaRPr lang="en-US" altLang="es-CO" sz="2000" kern="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0" name="4 Rectángulo"/>
          <p:cNvSpPr/>
          <p:nvPr/>
        </p:nvSpPr>
        <p:spPr>
          <a:xfrm>
            <a:off x="6964100" y="5883576"/>
            <a:ext cx="396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CO" dirty="0">
                <a:solidFill>
                  <a:srgbClr val="000000"/>
                </a:solidFill>
              </a:rPr>
              <a:t> CO</a:t>
            </a:r>
            <a:r>
              <a:rPr lang="es-CO" baseline="-25000" dirty="0">
                <a:solidFill>
                  <a:srgbClr val="000000"/>
                </a:solidFill>
              </a:rPr>
              <a:t>2</a:t>
            </a:r>
            <a:r>
              <a:rPr lang="es-CO" dirty="0">
                <a:solidFill>
                  <a:srgbClr val="000000"/>
                </a:solidFill>
              </a:rPr>
              <a:t> + H</a:t>
            </a:r>
            <a:r>
              <a:rPr lang="es-CO" baseline="-25000" dirty="0">
                <a:solidFill>
                  <a:srgbClr val="000000"/>
                </a:solidFill>
              </a:rPr>
              <a:t>2</a:t>
            </a:r>
            <a:r>
              <a:rPr lang="es-CO" dirty="0">
                <a:solidFill>
                  <a:srgbClr val="000000"/>
                </a:solidFill>
              </a:rPr>
              <a:t>O and </a:t>
            </a:r>
            <a:r>
              <a:rPr lang="es-CO" dirty="0" err="1">
                <a:solidFill>
                  <a:srgbClr val="000000"/>
                </a:solidFill>
              </a:rPr>
              <a:t>by-products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71" name="5 Flecha derecha"/>
          <p:cNvSpPr/>
          <p:nvPr/>
        </p:nvSpPr>
        <p:spPr>
          <a:xfrm>
            <a:off x="5310857" y="6098155"/>
            <a:ext cx="1407555" cy="184666"/>
          </a:xfrm>
          <a:prstGeom prst="rightArrow">
            <a:avLst/>
          </a:prstGeom>
          <a:solidFill>
            <a:srgbClr val="000000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7 Rectángulo"/>
          <p:cNvSpPr/>
          <p:nvPr/>
        </p:nvSpPr>
        <p:spPr>
          <a:xfrm>
            <a:off x="3778293" y="6021753"/>
            <a:ext cx="1519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CO" dirty="0">
                <a:solidFill>
                  <a:srgbClr val="000000"/>
                </a:solidFill>
              </a:rPr>
              <a:t>+    H</a:t>
            </a:r>
            <a:r>
              <a:rPr lang="es-CO" baseline="-25000" dirty="0">
                <a:solidFill>
                  <a:srgbClr val="000000"/>
                </a:solidFill>
              </a:rPr>
              <a:t>2</a:t>
            </a:r>
            <a:r>
              <a:rPr lang="es-CO" dirty="0">
                <a:solidFill>
                  <a:srgbClr val="000000"/>
                </a:solidFill>
              </a:rPr>
              <a:t>O</a:t>
            </a:r>
            <a:r>
              <a:rPr lang="es-CO" baseline="-25000" dirty="0">
                <a:solidFill>
                  <a:srgbClr val="000000"/>
                </a:solidFill>
              </a:rPr>
              <a:t>2</a:t>
            </a: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73" name="9 CuadroTexto"/>
          <p:cNvSpPr txBox="1"/>
          <p:nvPr/>
        </p:nvSpPr>
        <p:spPr>
          <a:xfrm>
            <a:off x="5216564" y="5868188"/>
            <a:ext cx="1596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AR" sz="1000" b="1" dirty="0">
                <a:solidFill>
                  <a:srgbClr val="000000"/>
                </a:solidFill>
                <a:latin typeface="Calibri" panose="020F0502020204030204"/>
              </a:rPr>
              <a:t>MINERALIZATION</a:t>
            </a:r>
            <a:endParaRPr lang="es-CO" sz="1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7139189" y="5067808"/>
            <a:ext cx="292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solidFill>
                  <a:srgbClr val="FF0000"/>
                </a:solidFill>
                <a:latin typeface="Georgia"/>
              </a:rPr>
              <a:t>HO</a:t>
            </a:r>
            <a:r>
              <a:rPr lang="es-ES" sz="4400" b="1" baseline="30000" dirty="0">
                <a:solidFill>
                  <a:srgbClr val="FF0000"/>
                </a:solidFill>
                <a:latin typeface="Georgia"/>
              </a:rPr>
              <a:t>.</a:t>
            </a:r>
            <a:r>
              <a:rPr lang="es-ES" sz="3200" dirty="0">
                <a:solidFill>
                  <a:srgbClr val="FF0000"/>
                </a:solidFill>
                <a:latin typeface="Georgia"/>
              </a:rPr>
              <a:t>  </a:t>
            </a:r>
            <a:r>
              <a:rPr lang="es-ES" sz="3200" dirty="0" err="1">
                <a:solidFill>
                  <a:srgbClr val="FF0000"/>
                </a:solidFill>
                <a:latin typeface="Georgia"/>
              </a:rPr>
              <a:t>Eº</a:t>
            </a:r>
            <a:r>
              <a:rPr lang="es-ES" sz="3200" dirty="0">
                <a:solidFill>
                  <a:srgbClr val="FF0000"/>
                </a:solidFill>
                <a:latin typeface="Georgia"/>
              </a:rPr>
              <a:t> = 2,80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197789" y="595965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80808"/>
                </a:solidFill>
              </a:rPr>
              <a:t>GOAL</a:t>
            </a:r>
            <a:endParaRPr lang="en-US" sz="2400" b="1" dirty="0">
              <a:solidFill>
                <a:srgbClr val="080808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31033" y="6039726"/>
            <a:ext cx="208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NOM</a:t>
            </a:r>
            <a:endParaRPr lang="en-US" sz="2800" dirty="0"/>
          </a:p>
        </p:txBody>
      </p:sp>
      <p:sp>
        <p:nvSpPr>
          <p:cNvPr id="4" name="Rectángulo 3"/>
          <p:cNvSpPr/>
          <p:nvPr/>
        </p:nvSpPr>
        <p:spPr>
          <a:xfrm>
            <a:off x="1879742" y="5773215"/>
            <a:ext cx="9191773" cy="896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534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/>
      <p:bldP spid="70" grpId="0"/>
      <p:bldP spid="71" grpId="0" animBg="1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80808"/>
                </a:solidFill>
              </a:rPr>
              <a:t>2. AOTs</a:t>
            </a:r>
            <a:r>
              <a:rPr lang="es-CO" b="1" dirty="0">
                <a:solidFill>
                  <a:srgbClr val="080808"/>
                </a:solidFill>
              </a:rPr>
              <a:t> FOR NOM </a:t>
            </a:r>
            <a:r>
              <a:rPr lang="en-US" b="1" dirty="0">
                <a:solidFill>
                  <a:srgbClr val="080808"/>
                </a:solidFill>
              </a:rPr>
              <a:t>DEGRADATION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9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9363" r="8487" b="6586"/>
          <a:stretch/>
        </p:blipFill>
        <p:spPr>
          <a:xfrm>
            <a:off x="9915313" y="188640"/>
            <a:ext cx="2109260" cy="10058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41704" t="29468" r="43501" b="61706"/>
          <a:stretch/>
        </p:blipFill>
        <p:spPr>
          <a:xfrm>
            <a:off x="25042" y="389153"/>
            <a:ext cx="1803282" cy="60481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229" y="3575773"/>
            <a:ext cx="3905250" cy="2400300"/>
          </a:xfrm>
          <a:prstGeom prst="rect">
            <a:avLst/>
          </a:prstGeom>
        </p:spPr>
      </p:pic>
      <p:sp>
        <p:nvSpPr>
          <p:cNvPr id="29" name="Diagrama de flujo: preparación 28"/>
          <p:cNvSpPr/>
          <p:nvPr/>
        </p:nvSpPr>
        <p:spPr>
          <a:xfrm>
            <a:off x="8224680" y="4263725"/>
            <a:ext cx="1512168" cy="720080"/>
          </a:xfrm>
          <a:prstGeom prst="flowChartPreparation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grama de flujo: preparación 29"/>
          <p:cNvSpPr/>
          <p:nvPr/>
        </p:nvSpPr>
        <p:spPr>
          <a:xfrm>
            <a:off x="8728736" y="3831677"/>
            <a:ext cx="1728192" cy="748703"/>
          </a:xfrm>
          <a:prstGeom prst="flowChartPreparation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grama de flujo: preparación 30"/>
          <p:cNvSpPr/>
          <p:nvPr/>
        </p:nvSpPr>
        <p:spPr>
          <a:xfrm>
            <a:off x="9340804" y="4456838"/>
            <a:ext cx="1512168" cy="720080"/>
          </a:xfrm>
          <a:prstGeom prst="flowChartPreparation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grama de flujo: preparación 31"/>
          <p:cNvSpPr/>
          <p:nvPr/>
        </p:nvSpPr>
        <p:spPr>
          <a:xfrm>
            <a:off x="8278686" y="4845501"/>
            <a:ext cx="1512168" cy="720080"/>
          </a:xfrm>
          <a:prstGeom prst="flowChartPreparation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grama de flujo: preparación 32"/>
          <p:cNvSpPr/>
          <p:nvPr/>
        </p:nvSpPr>
        <p:spPr>
          <a:xfrm>
            <a:off x="9898866" y="4070708"/>
            <a:ext cx="1512168" cy="720080"/>
          </a:xfrm>
          <a:prstGeom prst="flowChartPreparation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grama de flujo: preparación 33"/>
          <p:cNvSpPr/>
          <p:nvPr/>
        </p:nvSpPr>
        <p:spPr>
          <a:xfrm>
            <a:off x="9802323" y="4606470"/>
            <a:ext cx="1512168" cy="720080"/>
          </a:xfrm>
          <a:prstGeom prst="flowChartPreparation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ipse 34"/>
          <p:cNvSpPr/>
          <p:nvPr/>
        </p:nvSpPr>
        <p:spPr>
          <a:xfrm>
            <a:off x="5637173" y="4059710"/>
            <a:ext cx="445287" cy="460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ipse 35"/>
          <p:cNvSpPr/>
          <p:nvPr/>
        </p:nvSpPr>
        <p:spPr>
          <a:xfrm>
            <a:off x="6082460" y="4188977"/>
            <a:ext cx="274793" cy="236485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adroTexto 36"/>
          <p:cNvSpPr txBox="1"/>
          <p:nvPr/>
        </p:nvSpPr>
        <p:spPr>
          <a:xfrm>
            <a:off x="5656107" y="3675715"/>
            <a:ext cx="177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dirty="0"/>
              <a:t>O  </a:t>
            </a:r>
            <a:r>
              <a:rPr lang="es-CO" dirty="0">
                <a:solidFill>
                  <a:srgbClr val="080808"/>
                </a:solidFill>
              </a:rPr>
              <a:t>H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6656176" y="3878034"/>
            <a:ext cx="445287" cy="460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ipse 38"/>
          <p:cNvSpPr/>
          <p:nvPr/>
        </p:nvSpPr>
        <p:spPr>
          <a:xfrm>
            <a:off x="7101463" y="4007301"/>
            <a:ext cx="274793" cy="236485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adroTexto 39"/>
          <p:cNvSpPr txBox="1"/>
          <p:nvPr/>
        </p:nvSpPr>
        <p:spPr>
          <a:xfrm>
            <a:off x="6678730" y="3509258"/>
            <a:ext cx="177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dirty="0"/>
              <a:t>O  </a:t>
            </a:r>
            <a:r>
              <a:rPr lang="es-CO" dirty="0">
                <a:solidFill>
                  <a:srgbClr val="080808"/>
                </a:solidFill>
              </a:rPr>
              <a:t>H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6392873" y="4753633"/>
            <a:ext cx="445287" cy="460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/>
          <p:cNvSpPr/>
          <p:nvPr/>
        </p:nvSpPr>
        <p:spPr>
          <a:xfrm>
            <a:off x="6838160" y="4882900"/>
            <a:ext cx="274793" cy="236485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adroTexto 42"/>
          <p:cNvSpPr txBox="1"/>
          <p:nvPr/>
        </p:nvSpPr>
        <p:spPr>
          <a:xfrm>
            <a:off x="6414377" y="4385303"/>
            <a:ext cx="177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dirty="0"/>
              <a:t>O  </a:t>
            </a:r>
            <a:r>
              <a:rPr lang="es-CO" dirty="0">
                <a:solidFill>
                  <a:srgbClr val="080808"/>
                </a:solidFill>
              </a:rPr>
              <a:t>H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7317784" y="4902392"/>
            <a:ext cx="445287" cy="460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ipse 44"/>
          <p:cNvSpPr/>
          <p:nvPr/>
        </p:nvSpPr>
        <p:spPr>
          <a:xfrm>
            <a:off x="7763071" y="5031659"/>
            <a:ext cx="274793" cy="236485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adroTexto 45"/>
          <p:cNvSpPr txBox="1"/>
          <p:nvPr/>
        </p:nvSpPr>
        <p:spPr>
          <a:xfrm>
            <a:off x="7337814" y="4549064"/>
            <a:ext cx="177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dirty="0"/>
              <a:t>O  </a:t>
            </a:r>
            <a:r>
              <a:rPr lang="es-CO" dirty="0">
                <a:solidFill>
                  <a:srgbClr val="080808"/>
                </a:solidFill>
              </a:rPr>
              <a:t>H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5205674" y="5052361"/>
            <a:ext cx="445287" cy="4606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ipse 47"/>
          <p:cNvSpPr/>
          <p:nvPr/>
        </p:nvSpPr>
        <p:spPr>
          <a:xfrm>
            <a:off x="5650961" y="5181628"/>
            <a:ext cx="274793" cy="236485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adroTexto 48"/>
          <p:cNvSpPr txBox="1"/>
          <p:nvPr/>
        </p:nvSpPr>
        <p:spPr>
          <a:xfrm>
            <a:off x="5214886" y="4687569"/>
            <a:ext cx="177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dirty="0"/>
              <a:t>O  </a:t>
            </a:r>
            <a:r>
              <a:rPr lang="es-CO" dirty="0">
                <a:solidFill>
                  <a:srgbClr val="080808"/>
                </a:solidFill>
              </a:rPr>
              <a:t>H</a:t>
            </a:r>
            <a:endParaRPr lang="en-U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931E-6 3.7037E-6 C 0.00202 0.06296 0.00895 0.1081 0.016 0.1081 C 0.02306 0.1081 0.02898 0.06296 0.03099 3.7037E-6 C 0.03402 0.06296 0.04007 0.1081 0.04699 0.1081 C 0.05392 0.1081 0.05997 0.06296 0.06186 3.7037E-6 C 0.06501 0.06296 0.07106 0.1081 0.07798 0.1081 C 0.08504 0.1081 0.09184 0.06296 0.09398 3.7037E-6 C 0.096 0.06296 0.10205 0.1081 0.10998 0.1081 C 0.11603 0.1081 0.12296 0.06296 0.12497 3.7037E-6 C 0.12699 0.06296 0.13404 0.1081 0.14085 0.1081 C 0.14803 0.1081 0.15395 0.06296 0.15596 3.7037E-6 C 0.15899 0.06296 0.16503 0.1081 0.17196 0.1081 C 0.17889 0.1081 0.18506 0.06296 0.18796 3.7037E-6 C 0.18998 0.06296 0.19602 0.1081 0.20283 0.1081 C 0.21001 0.1081 0.21706 0.06296 0.21895 3.7037E-6 C 0.22097 0.06296 0.22701 0.1081 0.23495 0.1081 C 0.24201 0.1081 0.24805 0.06296 0.25007 3.7037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9" y="5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7314E-6 -1.11111E-6 C 0.00202 0.06296 0.00895 0.1081 0.016 0.1081 C 0.02293 0.1081 0.02885 0.06296 0.03087 -1.11111E-6 C 0.03389 0.06296 0.04006 0.1081 0.04699 0.1081 C 0.05392 0.1081 0.05997 0.06296 0.06186 -1.11111E-6 C 0.06501 0.06296 0.07105 0.1081 0.07798 0.1081 C 0.08504 0.1081 0.09184 0.06296 0.09398 -1.11111E-6 C 0.096 0.06296 0.10204 0.1081 0.10998 0.1081 C 0.11603 0.1081 0.12295 0.06296 0.12497 -1.11111E-6 C 0.12699 0.06296 0.13404 0.1081 0.14084 0.1081 C 0.14802 0.1081 0.15394 0.06296 0.15596 -1.11111E-6 C 0.15898 0.06296 0.16503 0.1081 0.17196 0.1081 C 0.17889 0.1081 0.18506 0.06296 0.18796 -1.11111E-6 C 0.18997 0.06296 0.19602 0.1081 0.20282 0.1081 C 0.21 0.1081 0.21706 0.06296 0.21895 -1.11111E-6 C 0.22096 0.06296 0.22701 0.1081 0.23495 0.1081 C 0.242 0.1081 0.24805 0.06296 0.25006 -1.11111E-6 " pathEditMode="relative" rAng="0" ptsTypes="AAAAAAAAAAAAAAA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7" y="5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3639E-7 -3.7037E-6 C 0.00208 0.06297 0.00899 0.10811 0.01602 0.10811 C 0.02305 0.10811 0.02904 0.06297 0.031 -3.7037E-6 C 0.03386 0.06297 0.04012 0.10811 0.04702 0.10811 C 0.05405 0.10811 0.05991 0.06297 0.06174 -3.7037E-6 C 0.06499 0.06297 0.07111 0.10811 0.07802 0.10811 C 0.08505 0.10811 0.09182 0.06297 0.09404 -3.7037E-6 C 0.09599 0.06297 0.10185 0.10811 0.10993 0.10811 C 0.11605 0.10811 0.12295 0.06297 0.12503 -3.7037E-6 C 0.12699 0.06297 0.13402 0.10811 0.14079 0.10811 C 0.14809 0.10811 0.15395 0.06297 0.1559 -3.7037E-6 C 0.15903 0.06297 0.16502 0.10811 0.17192 0.10811 C 0.17895 0.10811 0.18508 0.06297 0.18794 -3.7037E-6 C 0.19002 0.06297 0.19602 0.10811 0.20279 0.10811 C 0.20995 0.10811 0.21711 0.06297 0.21894 -3.7037E-6 C 0.22102 0.06297 0.22701 0.10811 0.23496 0.10811 C 0.24199 0.10811 0.24811 0.06297 0.25007 -3.7037E-6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3" y="5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447E-6 4.07407E-6 C 0.00202 0.06296 0.00895 0.1081 0.016 0.1081 C 0.02306 0.1081 0.02898 0.06296 0.03099 4.07407E-6 C 0.03402 0.06296 0.04006 0.1081 0.04699 0.1081 C 0.05354 0.1081 0.05997 0.06296 0.06148 4.07407E-6 C 0.06501 0.06296 0.07105 0.1081 0.07798 0.1081 C 0.08504 0.1081 0.09184 0.06296 0.09398 4.07407E-6 C 0.096 0.06296 0.10204 0.1081 0.10998 0.1081 C 0.11603 0.1081 0.12295 0.06296 0.12497 4.07407E-6 C 0.12699 0.06296 0.13404 0.1081 0.14084 0.1081 C 0.14802 0.1081 0.15394 0.06296 0.15596 4.07407E-6 C 0.15898 0.06296 0.16503 0.1081 0.17196 0.1081 C 0.17889 0.1081 0.18506 0.06296 0.18796 4.07407E-6 C 0.18997 0.06296 0.19602 0.1081 0.20282 0.1081 C 0.21 0.1081 0.21706 0.06296 0.21895 4.07407E-6 C 0.22096 0.06296 0.22701 0.1081 0.23495 0.1081 C 0.242 0.1081 0.24805 0.06296 0.25006 4.07407E-6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7" y="5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17E-6 -2.22222E-6 C 0.00201 0.06297 0.00894 0.1081 0.016 0.1081 C 0.0228 0.1081 0.02872 0.06297 0.03074 -2.22222E-6 C 0.03376 0.06297 0.04006 0.1081 0.04699 0.1081 C 0.05354 0.1081 0.05996 0.06297 0.06147 -2.22222E-6 C 0.065 0.06297 0.07105 0.1081 0.07798 0.1081 C 0.08503 0.1081 0.09183 0.06297 0.09398 -2.22222E-6 C 0.09599 0.06297 0.10204 0.1081 0.10998 0.1081 C 0.11602 0.1081 0.12295 0.06297 0.12497 -2.22222E-6 C 0.12698 0.06297 0.13404 0.1081 0.14084 0.1081 C 0.14802 0.1081 0.15394 0.06297 0.15596 -2.22222E-6 C 0.15898 0.06297 0.16503 0.1081 0.17196 0.1081 C 0.17888 0.1081 0.18506 0.06297 0.18795 -2.22222E-6 C 0.18997 0.06297 0.19602 0.1081 0.20282 0.1081 C 0.21 0.1081 0.21706 0.06297 0.21895 -2.22222E-6 C 0.22096 0.06297 0.22701 0.1081 0.23494 0.1081 C 0.242 0.1081 0.24805 0.06297 0.25006 -2.22222E-6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7" y="5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923E-6 1.85185E-6 C 0.00208 0.06296 0.00898 0.1081 0.01602 0.1081 C 0.02279 0.1081 0.02878 0.06296 0.03073 1.85185E-6 C 0.03373 0.06296 0.04011 0.1081 0.04701 0.1081 C 0.05353 0.1081 0.05991 0.06296 0.06186 1.85185E-6 C 0.06499 0.06296 0.07111 0.1081 0.07801 0.1081 C 0.08504 0.1081 0.09182 0.06296 0.09403 1.85185E-6 C 0.09599 0.06296 0.10185 0.1081 0.10992 0.1081 C 0.11604 0.1081 0.12295 0.06296 0.12503 1.85185E-6 C 0.12698 0.06296 0.13402 0.1081 0.14079 0.1081 C 0.14808 0.1081 0.15394 0.06296 0.1559 1.85185E-6 C 0.15902 0.06296 0.16501 0.1081 0.17192 0.1081 C 0.17895 0.1081 0.18507 0.06296 0.18794 1.85185E-6 C 0.19002 0.06296 0.19601 0.1081 0.20278 0.1081 C 0.20995 0.1081 0.21711 0.06296 0.21893 1.85185E-6 C 0.22102 0.06296 0.22701 0.1081 0.23495 0.1081 C 0.24199 0.1081 0.24811 0.06296 0.25006 1.85185E-6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3" y="5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4061E-7 -3.7037E-6 C 0.00202 0.06297 0.00894 0.10811 0.016 0.10811 C 0.02305 0.10811 0.02897 0.06297 0.03099 -3.7037E-6 C 0.03389 0.06297 0.04006 0.10811 0.04699 0.10811 C 0.05404 0.10811 0.05996 0.06297 0.06185 -3.7037E-6 C 0.065 0.06297 0.07105 0.10811 0.07798 0.10811 C 0.08503 0.10811 0.09184 0.06297 0.09398 -3.7037E-6 C 0.09599 0.06297 0.10204 0.10811 0.10998 0.10811 C 0.11602 0.10811 0.12295 0.06297 0.12497 -3.7037E-6 C 0.12698 0.06297 0.13404 0.10811 0.14084 0.10811 C 0.14802 0.10811 0.15394 0.06297 0.15596 -3.7037E-6 C 0.15898 0.06297 0.16503 0.10811 0.17196 0.10811 C 0.17889 0.10811 0.18506 0.06297 0.18796 -3.7037E-6 C 0.18997 0.06297 0.19602 0.10811 0.20282 0.10811 C 0.21 0.10811 0.21706 0.06297 0.21895 -3.7037E-6 C 0.22096 0.06297 0.22701 0.10811 0.23495 0.10811 C 0.242 0.10811 0.24805 0.06297 0.25006 -3.7037E-6 " pathEditMode="relative" rAng="0" ptsTypes="AAAAAAAAAAAAAAA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7" y="53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023E-6 1.48148E-6 C 0.00201 0.06296 0.00894 0.1081 0.016 0.1081 C 0.02305 0.1081 0.02897 0.06296 0.03086 1.48148E-6 C 0.03388 0.06296 0.04006 0.1081 0.04699 0.1081 C 0.05354 0.1081 0.05996 0.06296 0.06147 1.48148E-6 C 0.065 0.06296 0.07105 0.1081 0.07798 0.1081 C 0.08503 0.1081 0.09183 0.06296 0.09397 1.48148E-6 C 0.09599 0.06296 0.10204 0.1081 0.10997 0.1081 C 0.11602 0.1081 0.12295 0.06296 0.12496 1.48148E-6 C 0.12698 0.06296 0.13403 0.1081 0.14084 0.1081 C 0.14802 0.1081 0.15394 0.06296 0.15595 1.48148E-6 C 0.15898 0.06296 0.16503 0.1081 0.17195 0.1081 C 0.17888 0.1081 0.18506 0.06296 0.18795 1.48148E-6 C 0.18997 0.06296 0.19602 0.1081 0.20282 0.1081 C 0.21 0.1081 0.21705 0.06296 0.21894 1.48148E-6 C 0.22096 0.06296 0.22701 0.1081 0.23494 0.1081 C 0.242 0.1081 0.24804 0.06296 0.25006 1.48148E-6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7" y="53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058E-6 4.07407E-6 C 0.00195 0.06296 0.00898 0.1081 0.01602 0.1081 C 0.02279 0.1081 0.02878 0.06296 0.03073 4.07407E-6 C 0.03373 0.06296 0.04011 0.1081 0.04701 0.1081 C 0.05353 0.1081 0.05991 0.06296 0.06147 4.07407E-6 C 0.06499 0.06296 0.07111 0.1081 0.07801 0.1081 C 0.08504 0.1081 0.09182 0.06296 0.09403 4.07407E-6 C 0.09599 0.06296 0.10185 0.1081 0.10992 0.1081 C 0.11604 0.1081 0.12295 0.06296 0.12503 4.07407E-6 C 0.12698 0.06296 0.13402 0.1081 0.14079 0.1081 C 0.14795 0.1081 0.15394 0.06296 0.1559 4.07407E-6 C 0.15902 0.06296 0.16501 0.1081 0.17192 0.1081 C 0.17882 0.1081 0.18507 0.06296 0.18794 4.07407E-6 C 0.19002 0.06296 0.19601 0.1081 0.20278 0.1081 C 0.20995 0.1081 0.21711 0.06296 0.21893 4.07407E-6 C 0.22102 0.06296 0.22701 0.1081 0.23495 0.1081 C 0.24199 0.1081 0.24811 0.06296 0.25006 4.07407E-6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3" y="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89E-6 -1.48148E-6 C 0.00201 0.06296 0.00894 0.1081 0.016 0.1081 C 0.0228 0.1081 0.02872 0.06296 0.03074 -1.48148E-6 C 0.03376 0.06296 0.04006 0.1081 0.04699 0.1081 C 0.05354 0.1081 0.05996 0.06296 0.06147 -1.48148E-6 C 0.065 0.06296 0.07105 0.1081 0.07798 0.1081 C 0.08503 0.1081 0.09183 0.06296 0.09398 -1.48148E-6 C 0.09599 0.06296 0.10204 0.1081 0.10998 0.1081 C 0.11602 0.1081 0.12295 0.06296 0.12497 -1.48148E-6 C 0.12698 0.06296 0.13404 0.1081 0.14084 0.1081 C 0.14802 0.1081 0.15394 0.06296 0.15596 -1.48148E-6 C 0.15898 0.06296 0.16503 0.1081 0.17196 0.1081 C 0.17888 0.1081 0.18506 0.06296 0.18795 -1.48148E-6 C 0.18997 0.06296 0.19602 0.1081 0.20282 0.1081 C 0.21 0.1081 0.21705 0.06296 0.21894 -1.48148E-6 C 0.22096 0.06296 0.22701 0.1081 0.23494 0.1081 C 0.242 0.1081 0.24805 0.06296 0.25006 -1.48148E-6 " pathEditMode="relative" rAng="0" ptsTypes="AAAAAAAAAAAAAAA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7" y="5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037E-6 2.22222E-6 C 0.00201 0.06296 0.00894 0.1081 0.016 0.1081 C 0.02305 0.1081 0.02897 0.06296 0.03099 2.22222E-6 C 0.03376 0.06296 0.04006 0.1081 0.04699 0.1081 C 0.05404 0.1081 0.05996 0.06296 0.06198 2.22222E-6 C 0.065 0.06296 0.07105 0.1081 0.07798 0.1081 C 0.08503 0.1081 0.09184 0.06296 0.09398 2.22222E-6 C 0.09599 0.06296 0.10204 0.1081 0.10998 0.1081 C 0.11602 0.1081 0.12295 0.06296 0.12497 2.22222E-6 C 0.12698 0.06296 0.13404 0.1081 0.14084 0.1081 C 0.14802 0.1081 0.15394 0.06296 0.15596 2.22222E-6 C 0.15898 0.06296 0.16503 0.1081 0.17196 0.1081 C 0.17888 0.1081 0.18506 0.06296 0.18796 2.22222E-6 C 0.18997 0.06296 0.19602 0.1081 0.20282 0.1081 C 0.21 0.1081 0.21706 0.06296 0.21895 2.22222E-6 C 0.22096 0.06296 0.22701 0.1081 0.23494 0.1081 C 0.242 0.1081 0.24805 0.06296 0.25006 2.22222E-6 " pathEditMode="relative" rAng="0" ptsTypes="AAAAAAAAAAAAAAA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7" y="53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8299E-6 1.48148E-6 C 0.00195 0.06296 0.00898 0.1081 0.01602 0.1081 C 0.02305 0.1081 0.02891 0.06296 0.03099 1.48148E-6 C 0.03399 0.06296 0.04011 0.1081 0.04701 0.1081 C 0.05405 0.1081 0.05991 0.06296 0.06199 1.48148E-6 C 0.06499 0.06296 0.07111 0.1081 0.07801 0.1081 C 0.08505 0.1081 0.09195 0.06296 0.09403 1.48148E-6 C 0.09599 0.06296 0.10198 0.1081 0.10992 0.1081 C 0.11604 0.1081 0.12295 0.06296 0.1249 1.48148E-6 C 0.12698 0.06296 0.13402 0.1081 0.14079 0.1081 C 0.14795 0.1081 0.15394 0.06296 0.1559 1.48148E-6 C 0.15902 0.06296 0.16501 0.1081 0.17192 0.1081 C 0.17882 0.1081 0.18507 0.06296 0.18794 1.48148E-6 C 0.19002 0.06296 0.19601 0.1081 0.20278 0.1081 C 0.20995 0.1081 0.21711 0.06296 0.21893 1.48148E-6 C 0.22102 0.06296 0.22701 0.1081 0.23495 0.1081 C 0.24199 0.1081 0.24798 0.06296 0.25006 1.48148E-6 " pathEditMode="relative" rAng="0" ptsTypes="AAAAAAAAAAAAAAA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3" y="5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8768E-7 -2.22222E-6 C 0.00201 0.06297 0.00894 0.1081 0.016 0.1081 C 0.02305 0.1081 0.02897 0.06297 0.03099 -2.22222E-6 C 0.03376 0.06297 0.04006 0.1081 0.04699 0.1081 C 0.05404 0.1081 0.05996 0.06297 0.06198 -2.22222E-6 C 0.065 0.06297 0.07105 0.1081 0.07798 0.1081 C 0.08503 0.1081 0.09184 0.06297 0.09398 -2.22222E-6 C 0.09599 0.06297 0.10204 0.1081 0.10998 0.1081 C 0.11602 0.1081 0.12295 0.06297 0.12497 -2.22222E-6 C 0.12698 0.06297 0.13404 0.1081 0.14084 0.1081 C 0.14802 0.1081 0.15394 0.06297 0.15596 -2.22222E-6 C 0.15898 0.06297 0.16503 0.1081 0.17196 0.1081 C 0.17889 0.1081 0.18506 0.06297 0.18796 -2.22222E-6 C 0.18997 0.06297 0.19602 0.1081 0.20282 0.1081 C 0.21 0.1081 0.21706 0.06297 0.21895 -2.22222E-6 C 0.22096 0.06297 0.22701 0.1081 0.23495 0.1081 C 0.242 0.1081 0.24805 0.06297 0.25006 -2.22222E-6 " pathEditMode="relative" rAng="0" ptsTypes="AAAAAAAAAAAAAAA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9" y="53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493E-6 2.96296E-6 C 0.00201 0.06296 0.00894 0.1081 0.01599 0.1081 C 0.02305 0.1081 0.02897 0.06296 0.03099 2.96296E-6 C 0.03401 0.06296 0.04006 0.1081 0.04698 0.1081 C 0.05391 0.1081 0.05996 0.06296 0.06185 2.96296E-6 C 0.065 0.06296 0.07105 0.1081 0.07798 0.1081 C 0.08503 0.1081 0.09183 0.06296 0.09397 2.96296E-6 C 0.09599 0.06296 0.10204 0.1081 0.10997 0.1081 C 0.11602 0.1081 0.12295 0.06296 0.12496 2.96296E-6 C 0.12698 0.06296 0.13403 0.1081 0.14084 0.1081 C 0.14802 0.1081 0.15394 0.06296 0.15595 2.96296E-6 C 0.15898 0.06296 0.16502 0.1081 0.17195 0.1081 C 0.17888 0.1081 0.18506 0.06296 0.18795 2.96296E-6 C 0.18997 0.06296 0.19601 0.1081 0.20282 0.1081 C 0.21 0.1081 0.21705 0.06296 0.21894 2.96296E-6 C 0.22096 0.06296 0.22701 0.1081 0.23494 0.1081 C 0.242 0.1081 0.24804 0.06296 0.25006 2.96296E-6 " pathEditMode="relative" rAng="0" ptsTypes="AAAAAAAAAAAAAAA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9" y="53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798E-6 2.59259E-6 C 0.00196 0.06296 0.00899 0.1081 0.01602 0.1081 C 0.0228 0.1081 0.02892 0.06296 0.03087 2.59259E-6 C 0.03374 0.06296 0.04012 0.1081 0.04702 0.1081 C 0.05379 0.1081 0.05991 0.06296 0.06187 2.59259E-6 C 0.06499 0.06296 0.07112 0.1081 0.07802 0.1081 C 0.08505 0.1081 0.09182 0.06296 0.09404 2.59259E-6 C 0.09599 0.06296 0.10198 0.1081 0.10993 0.1081 C 0.11605 0.1081 0.12295 0.06296 0.12504 2.59259E-6 C 0.12699 0.06296 0.13402 0.1081 0.1408 0.1081 C 0.14796 0.1081 0.15395 0.06296 0.1559 2.59259E-6 C 0.15903 0.06296 0.16502 0.1081 0.17192 0.1081 C 0.17883 0.1081 0.18508 0.06296 0.18794 2.59259E-6 C 0.19003 0.06296 0.19602 0.1081 0.20279 0.1081 C 0.20995 0.1081 0.21712 0.06296 0.21894 2.59259E-6 C 0.22102 0.06296 0.22702 0.1081 0.23496 0.1081 C 0.24199 0.1081 0.24798 0.06296 0.25007 2.59259E-6 " pathEditMode="relative" rAng="0" ptsTypes="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3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  <p:bldP spid="49" grpId="0"/>
    </p:bldLst>
  </p:timing>
</p:sld>
</file>

<file path=ppt/theme/theme1.xml><?xml version="1.0" encoding="utf-8"?>
<a:theme xmlns:a="http://schemas.openxmlformats.org/drawingml/2006/main" name="Cooking_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A6D6EA-8785-46C0-9991-D6E6CF4AA8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alimentos frescos (pantalla panorámica)</Template>
  <TotalTime>0</TotalTime>
  <Words>1332</Words>
  <Application>Microsoft Office PowerPoint</Application>
  <PresentationFormat>Personalizado</PresentationFormat>
  <Paragraphs>302</Paragraphs>
  <Slides>19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3" baseType="lpstr">
      <vt:lpstr>Arial</vt:lpstr>
      <vt:lpstr>Arial</vt:lpstr>
      <vt:lpstr>Caibri</vt:lpstr>
      <vt:lpstr>Calibri</vt:lpstr>
      <vt:lpstr>Cambria</vt:lpstr>
      <vt:lpstr>Cambria Math</vt:lpstr>
      <vt:lpstr>Constantia</vt:lpstr>
      <vt:lpstr>Georgia</vt:lpstr>
      <vt:lpstr>MyriadPro-It</vt:lpstr>
      <vt:lpstr>Perpetua</vt:lpstr>
      <vt:lpstr>Symbol</vt:lpstr>
      <vt:lpstr>Times New Roman</vt:lpstr>
      <vt:lpstr>Tw Cen MT</vt:lpstr>
      <vt:lpstr>Cooking_16x9</vt:lpstr>
      <vt:lpstr>Catalytic degradation of Natural Organic Matter (NOM) by Advanced Oxidation Technologies</vt:lpstr>
      <vt:lpstr>INTRODUCTION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AOTs FOR NOM DEGRADATION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2017-02-15T03:04:10Z</dcterms:created>
  <dcterms:modified xsi:type="dcterms:W3CDTF">2017-02-19T03:13:19Z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