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4199513" cy="44999275"/>
  <p:notesSz cx="6858000" cy="9144000"/>
  <p:defaultTextStyle>
    <a:defPPr>
      <a:defRPr lang="es-419"/>
    </a:defPPr>
    <a:lvl1pPr marL="0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763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527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290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053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3816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580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343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106" algn="l" defTabSz="3801527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20B"/>
    <a:srgbClr val="FFFFFF"/>
    <a:srgbClr val="33A9E0"/>
    <a:srgbClr val="652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6" autoAdjust="0"/>
    <p:restoredTop sz="94537" autoAdjust="0"/>
  </p:normalViewPr>
  <p:slideViewPr>
    <p:cSldViewPr snapToGrid="0">
      <p:cViewPr>
        <p:scale>
          <a:sx n="40" d="100"/>
          <a:sy n="40" d="100"/>
        </p:scale>
        <p:origin x="144" y="-4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02191-ED23-497D-A2E9-0C0266D0D2A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1D5C35E-F3EF-4A04-8F58-3B16BC043882}">
      <dgm:prSet phldrT="[Texto]" custT="1"/>
      <dgm:spPr/>
      <dgm:t>
        <a:bodyPr/>
        <a:lstStyle/>
        <a:p>
          <a:r>
            <a:rPr lang="en-US" sz="2400" noProof="0" dirty="0" smtClean="0">
              <a:latin typeface="Cambria" panose="02040503050406030204" pitchFamily="18" charset="0"/>
              <a:cs typeface="Arial" panose="020B0604020202020204" pitchFamily="34" charset="0"/>
            </a:rPr>
            <a:t>NOM </a:t>
          </a:r>
          <a:r>
            <a:rPr lang="en-US" sz="2400" noProof="0" dirty="0" err="1" smtClean="0">
              <a:latin typeface="Cambria" panose="02040503050406030204" pitchFamily="18" charset="0"/>
              <a:cs typeface="Arial" panose="020B0604020202020204" pitchFamily="34" charset="0"/>
            </a:rPr>
            <a:t>decolourization</a:t>
          </a:r>
          <a:r>
            <a:rPr lang="en-US" sz="2800" noProof="0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endParaRPr lang="en-US" sz="2800" noProof="0" dirty="0" smtClean="0">
            <a:latin typeface="Cambria" panose="02040503050406030204" pitchFamily="18" charset="0"/>
            <a:cs typeface="Arial" panose="020B0604020202020204" pitchFamily="34" charset="0"/>
          </a:endParaRPr>
        </a:p>
        <a:p>
          <a:r>
            <a:rPr lang="es-CO" sz="20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(%) (</a:t>
          </a:r>
          <a:r>
            <a:rPr lang="en-US" sz="2000" noProof="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Spectrophotometric</a:t>
          </a:r>
          <a:r>
            <a:rPr lang="es-CO" sz="20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)</a:t>
          </a:r>
          <a:endParaRPr lang="en-US" sz="2000" noProof="0" dirty="0"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36DB2086-1480-43F0-90FC-D61F6529DBC8}" type="parTrans" cxnId="{0CB49904-B1AA-4024-8BC7-7769534C90BB}">
      <dgm:prSet/>
      <dgm:spPr/>
      <dgm:t>
        <a:bodyPr/>
        <a:lstStyle/>
        <a:p>
          <a:endParaRPr lang="en-US" sz="3200" noProof="0" dirty="0">
            <a:latin typeface="Cambria" panose="02040503050406030204" pitchFamily="18" charset="0"/>
          </a:endParaRPr>
        </a:p>
      </dgm:t>
    </dgm:pt>
    <dgm:pt modelId="{844E8EFC-B120-4C0F-AB0C-1F386ABE3E92}" type="sibTrans" cxnId="{0CB49904-B1AA-4024-8BC7-7769534C90BB}">
      <dgm:prSet/>
      <dgm:spPr/>
      <dgm:t>
        <a:bodyPr/>
        <a:lstStyle/>
        <a:p>
          <a:endParaRPr lang="en-US" sz="3200" noProof="0" dirty="0">
            <a:latin typeface="Cambria" panose="02040503050406030204" pitchFamily="18" charset="0"/>
          </a:endParaRPr>
        </a:p>
      </dgm:t>
    </dgm:pt>
    <dgm:pt modelId="{736F4F71-1141-4C0A-959B-710A3AC40F25}">
      <dgm:prSet phldrT="[Texto]" custT="1"/>
      <dgm:spPr/>
      <dgm:t>
        <a:bodyPr/>
        <a:lstStyle/>
        <a:p>
          <a:r>
            <a:rPr lang="en-US" sz="2800" noProof="0" dirty="0" smtClean="0">
              <a:latin typeface="Cambria" panose="02040503050406030204" pitchFamily="18" charset="0"/>
            </a:rPr>
            <a:t>H</a:t>
          </a:r>
          <a:r>
            <a:rPr lang="en-US" sz="2800" baseline="-25000" noProof="0" dirty="0" smtClean="0">
              <a:latin typeface="Cambria" panose="02040503050406030204" pitchFamily="18" charset="0"/>
            </a:rPr>
            <a:t>2</a:t>
          </a:r>
          <a:r>
            <a:rPr lang="en-US" sz="2800" noProof="0" dirty="0" smtClean="0">
              <a:latin typeface="Cambria" panose="02040503050406030204" pitchFamily="18" charset="0"/>
            </a:rPr>
            <a:t>O</a:t>
          </a:r>
          <a:r>
            <a:rPr lang="en-US" sz="2800" baseline="-25000" noProof="0" dirty="0" smtClean="0">
              <a:latin typeface="Cambria" panose="02040503050406030204" pitchFamily="18" charset="0"/>
            </a:rPr>
            <a:t>2</a:t>
          </a:r>
          <a:r>
            <a:rPr lang="en-US" sz="2800" noProof="0" dirty="0" smtClean="0">
              <a:latin typeface="Cambria" panose="02040503050406030204" pitchFamily="18" charset="0"/>
            </a:rPr>
            <a:t> reacted: </a:t>
          </a:r>
          <a:r>
            <a:rPr lang="es-CO" sz="2800" dirty="0" smtClean="0">
              <a:latin typeface="Cambria" panose="02040503050406030204" pitchFamily="18" charset="0"/>
            </a:rPr>
            <a:t>[H</a:t>
          </a:r>
          <a:r>
            <a:rPr lang="es-CO" sz="2800" baseline="-25000" dirty="0" smtClean="0">
              <a:latin typeface="Cambria" panose="02040503050406030204" pitchFamily="18" charset="0"/>
            </a:rPr>
            <a:t>2</a:t>
          </a:r>
          <a:r>
            <a:rPr lang="es-CO" sz="2800" dirty="0" smtClean="0">
              <a:latin typeface="Cambria" panose="02040503050406030204" pitchFamily="18" charset="0"/>
            </a:rPr>
            <a:t>O</a:t>
          </a:r>
          <a:r>
            <a:rPr lang="es-CO" sz="2800" baseline="-25000" dirty="0" smtClean="0">
              <a:latin typeface="Cambria" panose="02040503050406030204" pitchFamily="18" charset="0"/>
            </a:rPr>
            <a:t>2</a:t>
          </a:r>
          <a:r>
            <a:rPr lang="es-CO" sz="2800" dirty="0" smtClean="0">
              <a:latin typeface="Cambria" panose="02040503050406030204" pitchFamily="18" charset="0"/>
            </a:rPr>
            <a:t>]</a:t>
          </a:r>
          <a:r>
            <a:rPr lang="es-CO" sz="2800" baseline="-25000" dirty="0" smtClean="0">
              <a:latin typeface="Cambria" panose="02040503050406030204" pitchFamily="18" charset="0"/>
            </a:rPr>
            <a:t>r  </a:t>
          </a:r>
          <a:r>
            <a:rPr lang="es-CO" sz="2000" baseline="0" dirty="0" smtClean="0">
              <a:solidFill>
                <a:schemeClr val="tx1"/>
              </a:solidFill>
              <a:latin typeface="Cambria" panose="02040503050406030204" pitchFamily="18" charset="0"/>
            </a:rPr>
            <a:t>(%) </a:t>
          </a:r>
          <a:r>
            <a:rPr lang="es-CO" sz="2000" dirty="0" smtClean="0">
              <a:solidFill>
                <a:schemeClr val="tx1"/>
              </a:solidFill>
              <a:latin typeface="Cambria" panose="02040503050406030204" pitchFamily="18" charset="0"/>
            </a:rPr>
            <a:t>(</a:t>
          </a:r>
          <a:r>
            <a:rPr lang="en-US" sz="2000" noProof="0" dirty="0" smtClean="0">
              <a:solidFill>
                <a:schemeClr val="tx1"/>
              </a:solidFill>
              <a:latin typeface="Cambria" panose="02040503050406030204" pitchFamily="18" charset="0"/>
            </a:rPr>
            <a:t>Spectrophotometric</a:t>
          </a:r>
          <a:r>
            <a:rPr lang="es-CO" sz="2000" dirty="0" smtClean="0">
              <a:solidFill>
                <a:schemeClr val="tx1"/>
              </a:solidFill>
              <a:latin typeface="Cambria" panose="02040503050406030204" pitchFamily="18" charset="0"/>
            </a:rPr>
            <a:t>) </a:t>
          </a:r>
          <a:endParaRPr lang="en-US" sz="2000" noProof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A94C1416-3FE3-4553-A193-371BCF146848}" type="parTrans" cxnId="{2922466B-0EB7-4012-A677-844B869ECD02}">
      <dgm:prSet/>
      <dgm:spPr/>
      <dgm:t>
        <a:bodyPr/>
        <a:lstStyle/>
        <a:p>
          <a:endParaRPr lang="en-US" sz="3200" noProof="0" dirty="0">
            <a:latin typeface="Cambria" panose="02040503050406030204" pitchFamily="18" charset="0"/>
          </a:endParaRPr>
        </a:p>
      </dgm:t>
    </dgm:pt>
    <dgm:pt modelId="{8C2D5861-9459-4A32-A0C2-A2C3C79602C6}" type="sibTrans" cxnId="{2922466B-0EB7-4012-A677-844B869ECD02}">
      <dgm:prSet/>
      <dgm:spPr/>
      <dgm:t>
        <a:bodyPr/>
        <a:lstStyle/>
        <a:p>
          <a:endParaRPr lang="en-US" sz="3200" noProof="0" dirty="0">
            <a:latin typeface="Cambria" panose="02040503050406030204" pitchFamily="18" charset="0"/>
          </a:endParaRPr>
        </a:p>
      </dgm:t>
    </dgm:pt>
    <dgm:pt modelId="{EF59F84F-1816-4067-BBF9-5D72AE6C88AA}">
      <dgm:prSet phldrT="[Texto]" custT="1"/>
      <dgm:spPr/>
      <dgm:t>
        <a:bodyPr/>
        <a:lstStyle/>
        <a:p>
          <a:r>
            <a:rPr lang="en-US" sz="2800" noProof="0" dirty="0" smtClean="0">
              <a:latin typeface="Cambria" panose="02040503050406030204" pitchFamily="18" charset="0"/>
            </a:rPr>
            <a:t>NOM mineralization </a:t>
          </a:r>
          <a:r>
            <a:rPr lang="es-CO" sz="2000" dirty="0" smtClean="0">
              <a:solidFill>
                <a:schemeClr val="tx1"/>
              </a:solidFill>
              <a:latin typeface="Cambria" panose="02040503050406030204" pitchFamily="18" charset="0"/>
            </a:rPr>
            <a:t>TOC </a:t>
          </a:r>
          <a:r>
            <a:rPr lang="en-US" sz="2000" noProof="0" dirty="0" smtClean="0">
              <a:solidFill>
                <a:schemeClr val="tx1"/>
              </a:solidFill>
              <a:latin typeface="Cambria" panose="02040503050406030204" pitchFamily="18" charset="0"/>
            </a:rPr>
            <a:t>removal</a:t>
          </a:r>
          <a:r>
            <a:rPr lang="es-CO" sz="2000" dirty="0" smtClean="0">
              <a:solidFill>
                <a:schemeClr val="tx1"/>
              </a:solidFill>
              <a:latin typeface="Cambria" panose="02040503050406030204" pitchFamily="18" charset="0"/>
            </a:rPr>
            <a:t> (%) </a:t>
          </a:r>
          <a:endParaRPr lang="en-US" sz="2400" noProof="0" dirty="0">
            <a:latin typeface="Cambria" panose="02040503050406030204" pitchFamily="18" charset="0"/>
          </a:endParaRPr>
        </a:p>
      </dgm:t>
    </dgm:pt>
    <dgm:pt modelId="{F3227A7E-4490-4BA7-8E37-F4D61DEAA360}" type="parTrans" cxnId="{999E3BEA-7E14-47AF-AB52-3F55B7E5F3DA}">
      <dgm:prSet/>
      <dgm:spPr/>
      <dgm:t>
        <a:bodyPr/>
        <a:lstStyle/>
        <a:p>
          <a:endParaRPr lang="en-US" sz="3200" noProof="0" dirty="0">
            <a:latin typeface="Cambria" panose="02040503050406030204" pitchFamily="18" charset="0"/>
          </a:endParaRPr>
        </a:p>
      </dgm:t>
    </dgm:pt>
    <dgm:pt modelId="{0E9A5954-93D5-48F0-A4C4-7B676DA8A7C9}" type="sibTrans" cxnId="{999E3BEA-7E14-47AF-AB52-3F55B7E5F3DA}">
      <dgm:prSet/>
      <dgm:spPr/>
      <dgm:t>
        <a:bodyPr/>
        <a:lstStyle/>
        <a:p>
          <a:endParaRPr lang="en-US" sz="3200" noProof="0" dirty="0">
            <a:latin typeface="Cambria" panose="02040503050406030204" pitchFamily="18" charset="0"/>
          </a:endParaRPr>
        </a:p>
      </dgm:t>
    </dgm:pt>
    <dgm:pt modelId="{F15C27BD-985E-4524-8295-56263EC314E4}" type="pres">
      <dgm:prSet presAssocID="{51202191-ED23-497D-A2E9-0C0266D0D2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3666834-2AE6-4AB8-8DA0-74E2A5093A97}" type="pres">
      <dgm:prSet presAssocID="{B1D5C35E-F3EF-4A04-8F58-3B16BC043882}" presName="composite" presStyleCnt="0"/>
      <dgm:spPr/>
    </dgm:pt>
    <dgm:pt modelId="{27016D23-96E1-450B-BA71-0B81B0ADE275}" type="pres">
      <dgm:prSet presAssocID="{B1D5C35E-F3EF-4A04-8F58-3B16BC043882}" presName="LShape" presStyleLbl="alignNode1" presStyleIdx="0" presStyleCnt="5"/>
      <dgm:spPr/>
    </dgm:pt>
    <dgm:pt modelId="{7082C863-E969-4DB6-B9FA-ABCA2CE7CCB7}" type="pres">
      <dgm:prSet presAssocID="{B1D5C35E-F3EF-4A04-8F58-3B16BC043882}" presName="ParentText" presStyleLbl="revTx" presStyleIdx="0" presStyleCnt="3" custScaleX="127434" custLinFactNeighborX="12179" custLinFactNeighborY="-3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831E1-70D2-4255-B106-159468AB463B}" type="pres">
      <dgm:prSet presAssocID="{B1D5C35E-F3EF-4A04-8F58-3B16BC043882}" presName="Triangle" presStyleLbl="alignNode1" presStyleIdx="1" presStyleCnt="5"/>
      <dgm:spPr/>
    </dgm:pt>
    <dgm:pt modelId="{91B56650-4ED5-4686-BE70-E591AFE708FC}" type="pres">
      <dgm:prSet presAssocID="{844E8EFC-B120-4C0F-AB0C-1F386ABE3E92}" presName="sibTrans" presStyleCnt="0"/>
      <dgm:spPr/>
    </dgm:pt>
    <dgm:pt modelId="{34818E5F-843F-4676-AF8F-57B242BFCAB0}" type="pres">
      <dgm:prSet presAssocID="{844E8EFC-B120-4C0F-AB0C-1F386ABE3E92}" presName="space" presStyleCnt="0"/>
      <dgm:spPr/>
    </dgm:pt>
    <dgm:pt modelId="{F64642C8-6B35-4315-9F56-5CE736FF40D3}" type="pres">
      <dgm:prSet presAssocID="{736F4F71-1141-4C0A-959B-710A3AC40F25}" presName="composite" presStyleCnt="0"/>
      <dgm:spPr/>
    </dgm:pt>
    <dgm:pt modelId="{2B8983DF-6DBF-496B-BCF5-C1E14E73DC24}" type="pres">
      <dgm:prSet presAssocID="{736F4F71-1141-4C0A-959B-710A3AC40F25}" presName="LShape" presStyleLbl="alignNode1" presStyleIdx="2" presStyleCnt="5" custLinFactNeighborX="-16553" custLinFactNeighborY="310"/>
      <dgm:spPr/>
    </dgm:pt>
    <dgm:pt modelId="{A303E296-D646-4AA2-81BD-32F650EE4619}" type="pres">
      <dgm:prSet presAssocID="{736F4F71-1141-4C0A-959B-710A3AC40F25}" presName="ParentText" presStyleLbl="revTx" presStyleIdx="1" presStyleCnt="3" custScaleX="147437" custLinFactNeighborX="2310" custLinFactNeighborY="-1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9DCC09-82AA-44BC-89EB-3E045523CA29}" type="pres">
      <dgm:prSet presAssocID="{736F4F71-1141-4C0A-959B-710A3AC40F25}" presName="Triangle" presStyleLbl="alignNode1" presStyleIdx="3" presStyleCnt="5"/>
      <dgm:spPr/>
    </dgm:pt>
    <dgm:pt modelId="{274DDCC8-01A4-4876-B628-A67C3D7316F2}" type="pres">
      <dgm:prSet presAssocID="{8C2D5861-9459-4A32-A0C2-A2C3C79602C6}" presName="sibTrans" presStyleCnt="0"/>
      <dgm:spPr/>
    </dgm:pt>
    <dgm:pt modelId="{1D716005-3BF5-4742-97A5-D7A862CE3ACE}" type="pres">
      <dgm:prSet presAssocID="{8C2D5861-9459-4A32-A0C2-A2C3C79602C6}" presName="space" presStyleCnt="0"/>
      <dgm:spPr/>
    </dgm:pt>
    <dgm:pt modelId="{ABD3C424-D37B-431F-B98E-F277A5EE7450}" type="pres">
      <dgm:prSet presAssocID="{EF59F84F-1816-4067-BBF9-5D72AE6C88AA}" presName="composite" presStyleCnt="0"/>
      <dgm:spPr/>
    </dgm:pt>
    <dgm:pt modelId="{CC74ABF9-3DA3-498B-8E59-D26D4718CFC9}" type="pres">
      <dgm:prSet presAssocID="{EF59F84F-1816-4067-BBF9-5D72AE6C88AA}" presName="LShape" presStyleLbl="alignNode1" presStyleIdx="4" presStyleCnt="5"/>
      <dgm:spPr/>
    </dgm:pt>
    <dgm:pt modelId="{F25F3850-39F4-4258-9773-1C8C877004CB}" type="pres">
      <dgm:prSet presAssocID="{EF59F84F-1816-4067-BBF9-5D72AE6C88A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DD5D2F-B1E3-42E3-B822-CAB35D39873D}" type="presOf" srcId="{51202191-ED23-497D-A2E9-0C0266D0D2AB}" destId="{F15C27BD-985E-4524-8295-56263EC314E4}" srcOrd="0" destOrd="0" presId="urn:microsoft.com/office/officeart/2009/3/layout/StepUpProcess"/>
    <dgm:cxn modelId="{0CB49904-B1AA-4024-8BC7-7769534C90BB}" srcId="{51202191-ED23-497D-A2E9-0C0266D0D2AB}" destId="{B1D5C35E-F3EF-4A04-8F58-3B16BC043882}" srcOrd="0" destOrd="0" parTransId="{36DB2086-1480-43F0-90FC-D61F6529DBC8}" sibTransId="{844E8EFC-B120-4C0F-AB0C-1F386ABE3E92}"/>
    <dgm:cxn modelId="{0CB88D5E-5E9C-4AF5-AA7B-E3EF63094E3D}" type="presOf" srcId="{736F4F71-1141-4C0A-959B-710A3AC40F25}" destId="{A303E296-D646-4AA2-81BD-32F650EE4619}" srcOrd="0" destOrd="0" presId="urn:microsoft.com/office/officeart/2009/3/layout/StepUpProcess"/>
    <dgm:cxn modelId="{9AF33583-E4E6-446B-9E1E-3BC96A4C30C2}" type="presOf" srcId="{EF59F84F-1816-4067-BBF9-5D72AE6C88AA}" destId="{F25F3850-39F4-4258-9773-1C8C877004CB}" srcOrd="0" destOrd="0" presId="urn:microsoft.com/office/officeart/2009/3/layout/StepUpProcess"/>
    <dgm:cxn modelId="{A738B989-5674-4F60-8931-D2657DE6A59E}" type="presOf" srcId="{B1D5C35E-F3EF-4A04-8F58-3B16BC043882}" destId="{7082C863-E969-4DB6-B9FA-ABCA2CE7CCB7}" srcOrd="0" destOrd="0" presId="urn:microsoft.com/office/officeart/2009/3/layout/StepUpProcess"/>
    <dgm:cxn modelId="{2922466B-0EB7-4012-A677-844B869ECD02}" srcId="{51202191-ED23-497D-A2E9-0C0266D0D2AB}" destId="{736F4F71-1141-4C0A-959B-710A3AC40F25}" srcOrd="1" destOrd="0" parTransId="{A94C1416-3FE3-4553-A193-371BCF146848}" sibTransId="{8C2D5861-9459-4A32-A0C2-A2C3C79602C6}"/>
    <dgm:cxn modelId="{999E3BEA-7E14-47AF-AB52-3F55B7E5F3DA}" srcId="{51202191-ED23-497D-A2E9-0C0266D0D2AB}" destId="{EF59F84F-1816-4067-BBF9-5D72AE6C88AA}" srcOrd="2" destOrd="0" parTransId="{F3227A7E-4490-4BA7-8E37-F4D61DEAA360}" sibTransId="{0E9A5954-93D5-48F0-A4C4-7B676DA8A7C9}"/>
    <dgm:cxn modelId="{03D5A09C-224D-4ADD-85CE-56546018B25B}" type="presParOf" srcId="{F15C27BD-985E-4524-8295-56263EC314E4}" destId="{D3666834-2AE6-4AB8-8DA0-74E2A5093A97}" srcOrd="0" destOrd="0" presId="urn:microsoft.com/office/officeart/2009/3/layout/StepUpProcess"/>
    <dgm:cxn modelId="{6A911CAB-D83C-4413-A163-74C97C1DF014}" type="presParOf" srcId="{D3666834-2AE6-4AB8-8DA0-74E2A5093A97}" destId="{27016D23-96E1-450B-BA71-0B81B0ADE275}" srcOrd="0" destOrd="0" presId="urn:microsoft.com/office/officeart/2009/3/layout/StepUpProcess"/>
    <dgm:cxn modelId="{1E5F30A5-2E77-4314-A900-19B00013A9B0}" type="presParOf" srcId="{D3666834-2AE6-4AB8-8DA0-74E2A5093A97}" destId="{7082C863-E969-4DB6-B9FA-ABCA2CE7CCB7}" srcOrd="1" destOrd="0" presId="urn:microsoft.com/office/officeart/2009/3/layout/StepUpProcess"/>
    <dgm:cxn modelId="{48895D3B-8A66-400B-8A89-E1A83D9C0CAD}" type="presParOf" srcId="{D3666834-2AE6-4AB8-8DA0-74E2A5093A97}" destId="{D2D831E1-70D2-4255-B106-159468AB463B}" srcOrd="2" destOrd="0" presId="urn:microsoft.com/office/officeart/2009/3/layout/StepUpProcess"/>
    <dgm:cxn modelId="{3B988654-561F-4A99-B9F0-964432B4BB77}" type="presParOf" srcId="{F15C27BD-985E-4524-8295-56263EC314E4}" destId="{91B56650-4ED5-4686-BE70-E591AFE708FC}" srcOrd="1" destOrd="0" presId="urn:microsoft.com/office/officeart/2009/3/layout/StepUpProcess"/>
    <dgm:cxn modelId="{7C39D6ED-0E70-424C-8009-1AC35C58A5E2}" type="presParOf" srcId="{91B56650-4ED5-4686-BE70-E591AFE708FC}" destId="{34818E5F-843F-4676-AF8F-57B242BFCAB0}" srcOrd="0" destOrd="0" presId="urn:microsoft.com/office/officeart/2009/3/layout/StepUpProcess"/>
    <dgm:cxn modelId="{0FB55943-CB31-442F-985C-7109A04DAF2D}" type="presParOf" srcId="{F15C27BD-985E-4524-8295-56263EC314E4}" destId="{F64642C8-6B35-4315-9F56-5CE736FF40D3}" srcOrd="2" destOrd="0" presId="urn:microsoft.com/office/officeart/2009/3/layout/StepUpProcess"/>
    <dgm:cxn modelId="{B3AD63E1-387E-44A5-AC61-CC7944B298CB}" type="presParOf" srcId="{F64642C8-6B35-4315-9F56-5CE736FF40D3}" destId="{2B8983DF-6DBF-496B-BCF5-C1E14E73DC24}" srcOrd="0" destOrd="0" presId="urn:microsoft.com/office/officeart/2009/3/layout/StepUpProcess"/>
    <dgm:cxn modelId="{2B5BB2E3-403D-4807-A614-98DD26A937A2}" type="presParOf" srcId="{F64642C8-6B35-4315-9F56-5CE736FF40D3}" destId="{A303E296-D646-4AA2-81BD-32F650EE4619}" srcOrd="1" destOrd="0" presId="urn:microsoft.com/office/officeart/2009/3/layout/StepUpProcess"/>
    <dgm:cxn modelId="{455B7821-B0FD-4424-8B06-E0A6CBD84F3F}" type="presParOf" srcId="{F64642C8-6B35-4315-9F56-5CE736FF40D3}" destId="{179DCC09-82AA-44BC-89EB-3E045523CA29}" srcOrd="2" destOrd="0" presId="urn:microsoft.com/office/officeart/2009/3/layout/StepUpProcess"/>
    <dgm:cxn modelId="{F3515FB8-FE40-4E4D-A748-D98844719879}" type="presParOf" srcId="{F15C27BD-985E-4524-8295-56263EC314E4}" destId="{274DDCC8-01A4-4876-B628-A67C3D7316F2}" srcOrd="3" destOrd="0" presId="urn:microsoft.com/office/officeart/2009/3/layout/StepUpProcess"/>
    <dgm:cxn modelId="{BE989256-6105-4654-9725-8F018016A6BA}" type="presParOf" srcId="{274DDCC8-01A4-4876-B628-A67C3D7316F2}" destId="{1D716005-3BF5-4742-97A5-D7A862CE3ACE}" srcOrd="0" destOrd="0" presId="urn:microsoft.com/office/officeart/2009/3/layout/StepUpProcess"/>
    <dgm:cxn modelId="{E165311D-A899-4936-9805-E7029528C7B7}" type="presParOf" srcId="{F15C27BD-985E-4524-8295-56263EC314E4}" destId="{ABD3C424-D37B-431F-B98E-F277A5EE7450}" srcOrd="4" destOrd="0" presId="urn:microsoft.com/office/officeart/2009/3/layout/StepUpProcess"/>
    <dgm:cxn modelId="{BC6260CA-6E9A-43E6-A4D5-A4F094279F4F}" type="presParOf" srcId="{ABD3C424-D37B-431F-B98E-F277A5EE7450}" destId="{CC74ABF9-3DA3-498B-8E59-D26D4718CFC9}" srcOrd="0" destOrd="0" presId="urn:microsoft.com/office/officeart/2009/3/layout/StepUpProcess"/>
    <dgm:cxn modelId="{1D17D46D-7A03-4374-A976-37F6739DECF6}" type="presParOf" srcId="{ABD3C424-D37B-431F-B98E-F277A5EE7450}" destId="{F25F3850-39F4-4258-9773-1C8C877004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16D23-96E1-450B-BA71-0B81B0ADE275}">
      <dsp:nvSpPr>
        <dsp:cNvPr id="0" name=""/>
        <dsp:cNvSpPr/>
      </dsp:nvSpPr>
      <dsp:spPr>
        <a:xfrm rot="5400000">
          <a:off x="615892" y="3415248"/>
          <a:ext cx="1644850" cy="273699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2C863-E969-4DB6-B9FA-ABCA2CE7CCB7}">
      <dsp:nvSpPr>
        <dsp:cNvPr id="0" name=""/>
        <dsp:cNvSpPr/>
      </dsp:nvSpPr>
      <dsp:spPr>
        <a:xfrm>
          <a:off x="303322" y="4150865"/>
          <a:ext cx="3148861" cy="216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Cambria" panose="02040503050406030204" pitchFamily="18" charset="0"/>
              <a:cs typeface="Arial" panose="020B0604020202020204" pitchFamily="34" charset="0"/>
            </a:rPr>
            <a:t>NOM </a:t>
          </a:r>
          <a:r>
            <a:rPr lang="en-US" sz="2400" kern="1200" noProof="0" dirty="0" err="1" smtClean="0">
              <a:latin typeface="Cambria" panose="02040503050406030204" pitchFamily="18" charset="0"/>
              <a:cs typeface="Arial" panose="020B0604020202020204" pitchFamily="34" charset="0"/>
            </a:rPr>
            <a:t>decolourization</a:t>
          </a:r>
          <a:r>
            <a:rPr lang="en-US" sz="2800" kern="1200" noProof="0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endParaRPr lang="en-US" sz="2800" kern="1200" noProof="0" dirty="0" smtClean="0">
            <a:latin typeface="Cambria" panose="020405030504060302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(%) (</a:t>
          </a:r>
          <a:r>
            <a:rPr lang="en-US" sz="2000" kern="1200" noProof="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Spectrophotometric</a:t>
          </a:r>
          <a:r>
            <a:rPr lang="es-CO" sz="2000" kern="12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)</a:t>
          </a:r>
          <a:endParaRPr lang="en-US" sz="2000" kern="1200" noProof="0" dirty="0"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303322" y="4150865"/>
        <a:ext cx="3148861" cy="2165953"/>
      </dsp:txXfrm>
    </dsp:sp>
    <dsp:sp modelId="{D2D831E1-70D2-4255-B106-159468AB463B}">
      <dsp:nvSpPr>
        <dsp:cNvPr id="0" name=""/>
        <dsp:cNvSpPr/>
      </dsp:nvSpPr>
      <dsp:spPr>
        <a:xfrm>
          <a:off x="2346079" y="3213747"/>
          <a:ext cx="466221" cy="466221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983DF-6DBF-496B-BCF5-C1E14E73DC24}">
      <dsp:nvSpPr>
        <dsp:cNvPr id="0" name=""/>
        <dsp:cNvSpPr/>
      </dsp:nvSpPr>
      <dsp:spPr>
        <a:xfrm rot="5400000">
          <a:off x="3841309" y="2671819"/>
          <a:ext cx="1644850" cy="273699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3E296-D646-4AA2-81BD-32F650EE4619}">
      <dsp:nvSpPr>
        <dsp:cNvPr id="0" name=""/>
        <dsp:cNvSpPr/>
      </dsp:nvSpPr>
      <dsp:spPr>
        <a:xfrm>
          <a:off x="3490799" y="3453518"/>
          <a:ext cx="3643130" cy="216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latin typeface="Cambria" panose="02040503050406030204" pitchFamily="18" charset="0"/>
            </a:rPr>
            <a:t>H</a:t>
          </a:r>
          <a:r>
            <a:rPr lang="en-US" sz="2800" kern="1200" baseline="-25000" noProof="0" dirty="0" smtClean="0">
              <a:latin typeface="Cambria" panose="02040503050406030204" pitchFamily="18" charset="0"/>
            </a:rPr>
            <a:t>2</a:t>
          </a:r>
          <a:r>
            <a:rPr lang="en-US" sz="2800" kern="1200" noProof="0" dirty="0" smtClean="0">
              <a:latin typeface="Cambria" panose="02040503050406030204" pitchFamily="18" charset="0"/>
            </a:rPr>
            <a:t>O</a:t>
          </a:r>
          <a:r>
            <a:rPr lang="en-US" sz="2800" kern="1200" baseline="-25000" noProof="0" dirty="0" smtClean="0">
              <a:latin typeface="Cambria" panose="02040503050406030204" pitchFamily="18" charset="0"/>
            </a:rPr>
            <a:t>2</a:t>
          </a:r>
          <a:r>
            <a:rPr lang="en-US" sz="2800" kern="1200" noProof="0" dirty="0" smtClean="0">
              <a:latin typeface="Cambria" panose="02040503050406030204" pitchFamily="18" charset="0"/>
            </a:rPr>
            <a:t> reacted: </a:t>
          </a:r>
          <a:r>
            <a:rPr lang="es-CO" sz="2800" kern="1200" dirty="0" smtClean="0">
              <a:latin typeface="Cambria" panose="02040503050406030204" pitchFamily="18" charset="0"/>
            </a:rPr>
            <a:t>[H</a:t>
          </a:r>
          <a:r>
            <a:rPr lang="es-CO" sz="2800" kern="1200" baseline="-25000" dirty="0" smtClean="0">
              <a:latin typeface="Cambria" panose="02040503050406030204" pitchFamily="18" charset="0"/>
            </a:rPr>
            <a:t>2</a:t>
          </a:r>
          <a:r>
            <a:rPr lang="es-CO" sz="2800" kern="1200" dirty="0" smtClean="0">
              <a:latin typeface="Cambria" panose="02040503050406030204" pitchFamily="18" charset="0"/>
            </a:rPr>
            <a:t>O</a:t>
          </a:r>
          <a:r>
            <a:rPr lang="es-CO" sz="2800" kern="1200" baseline="-25000" dirty="0" smtClean="0">
              <a:latin typeface="Cambria" panose="02040503050406030204" pitchFamily="18" charset="0"/>
            </a:rPr>
            <a:t>2</a:t>
          </a:r>
          <a:r>
            <a:rPr lang="es-CO" sz="2800" kern="1200" dirty="0" smtClean="0">
              <a:latin typeface="Cambria" panose="02040503050406030204" pitchFamily="18" charset="0"/>
            </a:rPr>
            <a:t>]</a:t>
          </a:r>
          <a:r>
            <a:rPr lang="es-CO" sz="2800" kern="1200" baseline="-25000" dirty="0" smtClean="0">
              <a:latin typeface="Cambria" panose="02040503050406030204" pitchFamily="18" charset="0"/>
            </a:rPr>
            <a:t>r  </a:t>
          </a:r>
          <a:r>
            <a:rPr lang="es-CO" sz="2000" kern="1200" baseline="0" dirty="0" smtClean="0">
              <a:solidFill>
                <a:schemeClr val="tx1"/>
              </a:solidFill>
              <a:latin typeface="Cambria" panose="02040503050406030204" pitchFamily="18" charset="0"/>
            </a:rPr>
            <a:t>(%) </a:t>
          </a:r>
          <a:r>
            <a:rPr lang="es-CO" sz="2000" kern="1200" dirty="0" smtClean="0">
              <a:solidFill>
                <a:schemeClr val="tx1"/>
              </a:solidFill>
              <a:latin typeface="Cambria" panose="02040503050406030204" pitchFamily="18" charset="0"/>
            </a:rPr>
            <a:t>(</a:t>
          </a:r>
          <a:r>
            <a:rPr lang="en-US" sz="2000" kern="1200" noProof="0" dirty="0" smtClean="0">
              <a:solidFill>
                <a:schemeClr val="tx1"/>
              </a:solidFill>
              <a:latin typeface="Cambria" panose="02040503050406030204" pitchFamily="18" charset="0"/>
            </a:rPr>
            <a:t>Spectrophotometric</a:t>
          </a:r>
          <a:r>
            <a:rPr lang="es-CO" sz="2000" kern="1200" dirty="0" smtClean="0">
              <a:solidFill>
                <a:schemeClr val="tx1"/>
              </a:solidFill>
              <a:latin typeface="Cambria" panose="02040503050406030204" pitchFamily="18" charset="0"/>
            </a:rPr>
            <a:t>) </a:t>
          </a:r>
          <a:endParaRPr lang="en-US" sz="2000" kern="1200" noProof="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490799" y="3453518"/>
        <a:ext cx="3643130" cy="2165953"/>
      </dsp:txXfrm>
    </dsp:sp>
    <dsp:sp modelId="{179DCC09-82AA-44BC-89EB-3E045523CA29}">
      <dsp:nvSpPr>
        <dsp:cNvPr id="0" name=""/>
        <dsp:cNvSpPr/>
      </dsp:nvSpPr>
      <dsp:spPr>
        <a:xfrm>
          <a:off x="6024550" y="2465219"/>
          <a:ext cx="466221" cy="466221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4ABF9-3DA3-498B-8E59-D26D4718CFC9}">
      <dsp:nvSpPr>
        <dsp:cNvPr id="0" name=""/>
        <dsp:cNvSpPr/>
      </dsp:nvSpPr>
      <dsp:spPr>
        <a:xfrm rot="5400000">
          <a:off x="7411128" y="1918192"/>
          <a:ext cx="1644850" cy="273699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F3850-39F4-4258-9773-1C8C877004CB}">
      <dsp:nvSpPr>
        <dsp:cNvPr id="0" name=""/>
        <dsp:cNvSpPr/>
      </dsp:nvSpPr>
      <dsp:spPr>
        <a:xfrm>
          <a:off x="7136561" y="2735963"/>
          <a:ext cx="2470974" cy="216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latin typeface="Cambria" panose="02040503050406030204" pitchFamily="18" charset="0"/>
            </a:rPr>
            <a:t>NOM mineralization </a:t>
          </a:r>
          <a:r>
            <a:rPr lang="es-CO" sz="2000" kern="1200" dirty="0" smtClean="0">
              <a:solidFill>
                <a:schemeClr val="tx1"/>
              </a:solidFill>
              <a:latin typeface="Cambria" panose="02040503050406030204" pitchFamily="18" charset="0"/>
            </a:rPr>
            <a:t>TOC </a:t>
          </a:r>
          <a:r>
            <a:rPr lang="en-US" sz="2000" kern="1200" noProof="0" dirty="0" smtClean="0">
              <a:solidFill>
                <a:schemeClr val="tx1"/>
              </a:solidFill>
              <a:latin typeface="Cambria" panose="02040503050406030204" pitchFamily="18" charset="0"/>
            </a:rPr>
            <a:t>removal</a:t>
          </a:r>
          <a:r>
            <a:rPr lang="es-CO" sz="2000" kern="1200" dirty="0" smtClean="0">
              <a:solidFill>
                <a:schemeClr val="tx1"/>
              </a:solidFill>
              <a:latin typeface="Cambria" panose="02040503050406030204" pitchFamily="18" charset="0"/>
            </a:rPr>
            <a:t> (%) </a:t>
          </a:r>
          <a:endParaRPr lang="en-US" sz="2400" kern="1200" noProof="0" dirty="0">
            <a:latin typeface="Cambria" panose="02040503050406030204" pitchFamily="18" charset="0"/>
          </a:endParaRPr>
        </a:p>
      </dsp:txBody>
      <dsp:txXfrm>
        <a:off x="7136561" y="2735963"/>
        <a:ext cx="2470974" cy="216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B499-16C7-4824-B604-D4CAB3E58F6F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1143000"/>
            <a:ext cx="2346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47C2-1A77-45EE-9157-9FBC0BA93D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47C2-1A77-45EE-9157-9FBC0BA93D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7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964" y="7364468"/>
            <a:ext cx="29069586" cy="15666414"/>
          </a:xfrm>
        </p:spPr>
        <p:txBody>
          <a:bodyPr anchor="b"/>
          <a:lstStyle>
            <a:lvl1pPr algn="ctr">
              <a:defRPr sz="2244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4939" y="23635039"/>
            <a:ext cx="25649635" cy="10864405"/>
          </a:xfrm>
        </p:spPr>
        <p:txBody>
          <a:bodyPr/>
          <a:lstStyle>
            <a:lvl1pPr marL="0" indent="0" algn="ctr">
              <a:buNone/>
              <a:defRPr sz="8976"/>
            </a:lvl1pPr>
            <a:lvl2pPr marL="1709974" indent="0" algn="ctr">
              <a:buNone/>
              <a:defRPr sz="7480"/>
            </a:lvl2pPr>
            <a:lvl3pPr marL="3419947" indent="0" algn="ctr">
              <a:buNone/>
              <a:defRPr sz="6732"/>
            </a:lvl3pPr>
            <a:lvl4pPr marL="5129921" indent="0" algn="ctr">
              <a:buNone/>
              <a:defRPr sz="5984"/>
            </a:lvl4pPr>
            <a:lvl5pPr marL="6839895" indent="0" algn="ctr">
              <a:buNone/>
              <a:defRPr sz="5984"/>
            </a:lvl5pPr>
            <a:lvl6pPr marL="8549869" indent="0" algn="ctr">
              <a:buNone/>
              <a:defRPr sz="5984"/>
            </a:lvl6pPr>
            <a:lvl7pPr marL="10259842" indent="0" algn="ctr">
              <a:buNone/>
              <a:defRPr sz="5984"/>
            </a:lvl7pPr>
            <a:lvl8pPr marL="11969816" indent="0" algn="ctr">
              <a:buNone/>
              <a:defRPr sz="5984"/>
            </a:lvl8pPr>
            <a:lvl9pPr marL="13679790" indent="0" algn="ctr">
              <a:buNone/>
              <a:defRPr sz="598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760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7654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74028" y="2395795"/>
            <a:ext cx="7374270" cy="3813480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218" y="2395795"/>
            <a:ext cx="21695316" cy="3813480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3914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2683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406" y="11218582"/>
            <a:ext cx="29497080" cy="18718445"/>
          </a:xfrm>
        </p:spPr>
        <p:txBody>
          <a:bodyPr anchor="b"/>
          <a:lstStyle>
            <a:lvl1pPr>
              <a:defRPr sz="2244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406" y="30114111"/>
            <a:ext cx="29497080" cy="9843588"/>
          </a:xfrm>
        </p:spPr>
        <p:txBody>
          <a:bodyPr/>
          <a:lstStyle>
            <a:lvl1pPr marL="0" indent="0">
              <a:buNone/>
              <a:defRPr sz="8976">
                <a:solidFill>
                  <a:schemeClr val="tx1"/>
                </a:solidFill>
              </a:defRPr>
            </a:lvl1pPr>
            <a:lvl2pPr marL="1709974" indent="0">
              <a:buNone/>
              <a:defRPr sz="7480">
                <a:solidFill>
                  <a:schemeClr val="tx1">
                    <a:tint val="75000"/>
                  </a:schemeClr>
                </a:solidFill>
              </a:defRPr>
            </a:lvl2pPr>
            <a:lvl3pPr marL="3419947" indent="0">
              <a:buNone/>
              <a:defRPr sz="6732">
                <a:solidFill>
                  <a:schemeClr val="tx1">
                    <a:tint val="75000"/>
                  </a:schemeClr>
                </a:solidFill>
              </a:defRPr>
            </a:lvl3pPr>
            <a:lvl4pPr marL="5129921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4pPr>
            <a:lvl5pPr marL="6839895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5pPr>
            <a:lvl6pPr marL="8549869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6pPr>
            <a:lvl7pPr marL="10259842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7pPr>
            <a:lvl8pPr marL="11969816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8pPr>
            <a:lvl9pPr marL="13679790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975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217" y="11978973"/>
            <a:ext cx="14534793" cy="2855162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13503" y="11978973"/>
            <a:ext cx="14534793" cy="2855162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4106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2395804"/>
            <a:ext cx="29497080" cy="86977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5675" y="11031075"/>
            <a:ext cx="14467995" cy="5406160"/>
          </a:xfrm>
        </p:spPr>
        <p:txBody>
          <a:bodyPr anchor="b"/>
          <a:lstStyle>
            <a:lvl1pPr marL="0" indent="0">
              <a:buNone/>
              <a:defRPr sz="8976" b="1"/>
            </a:lvl1pPr>
            <a:lvl2pPr marL="1709974" indent="0">
              <a:buNone/>
              <a:defRPr sz="7480" b="1"/>
            </a:lvl2pPr>
            <a:lvl3pPr marL="3419947" indent="0">
              <a:buNone/>
              <a:defRPr sz="6732" b="1"/>
            </a:lvl3pPr>
            <a:lvl4pPr marL="5129921" indent="0">
              <a:buNone/>
              <a:defRPr sz="5984" b="1"/>
            </a:lvl4pPr>
            <a:lvl5pPr marL="6839895" indent="0">
              <a:buNone/>
              <a:defRPr sz="5984" b="1"/>
            </a:lvl5pPr>
            <a:lvl6pPr marL="8549869" indent="0">
              <a:buNone/>
              <a:defRPr sz="5984" b="1"/>
            </a:lvl6pPr>
            <a:lvl7pPr marL="10259842" indent="0">
              <a:buNone/>
              <a:defRPr sz="5984" b="1"/>
            </a:lvl7pPr>
            <a:lvl8pPr marL="11969816" indent="0">
              <a:buNone/>
              <a:defRPr sz="5984" b="1"/>
            </a:lvl8pPr>
            <a:lvl9pPr marL="13679790" indent="0">
              <a:buNone/>
              <a:defRPr sz="598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5675" y="16437235"/>
            <a:ext cx="14467995" cy="2417669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13506" y="11031075"/>
            <a:ext cx="14539247" cy="5406160"/>
          </a:xfrm>
        </p:spPr>
        <p:txBody>
          <a:bodyPr anchor="b"/>
          <a:lstStyle>
            <a:lvl1pPr marL="0" indent="0">
              <a:buNone/>
              <a:defRPr sz="8976" b="1"/>
            </a:lvl1pPr>
            <a:lvl2pPr marL="1709974" indent="0">
              <a:buNone/>
              <a:defRPr sz="7480" b="1"/>
            </a:lvl2pPr>
            <a:lvl3pPr marL="3419947" indent="0">
              <a:buNone/>
              <a:defRPr sz="6732" b="1"/>
            </a:lvl3pPr>
            <a:lvl4pPr marL="5129921" indent="0">
              <a:buNone/>
              <a:defRPr sz="5984" b="1"/>
            </a:lvl4pPr>
            <a:lvl5pPr marL="6839895" indent="0">
              <a:buNone/>
              <a:defRPr sz="5984" b="1"/>
            </a:lvl5pPr>
            <a:lvl6pPr marL="8549869" indent="0">
              <a:buNone/>
              <a:defRPr sz="5984" b="1"/>
            </a:lvl6pPr>
            <a:lvl7pPr marL="10259842" indent="0">
              <a:buNone/>
              <a:defRPr sz="5984" b="1"/>
            </a:lvl7pPr>
            <a:lvl8pPr marL="11969816" indent="0">
              <a:buNone/>
              <a:defRPr sz="5984" b="1"/>
            </a:lvl8pPr>
            <a:lvl9pPr marL="13679790" indent="0">
              <a:buNone/>
              <a:defRPr sz="598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13506" y="16437235"/>
            <a:ext cx="14539247" cy="2417669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474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3683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3796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2999952"/>
            <a:ext cx="11030233" cy="10499831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9248" y="6479072"/>
            <a:ext cx="17313503" cy="31978651"/>
          </a:xfrm>
        </p:spPr>
        <p:txBody>
          <a:bodyPr/>
          <a:lstStyle>
            <a:lvl1pPr>
              <a:defRPr sz="11968"/>
            </a:lvl1pPr>
            <a:lvl2pPr>
              <a:defRPr sz="10472"/>
            </a:lvl2pPr>
            <a:lvl3pPr>
              <a:defRPr sz="8976"/>
            </a:lvl3pPr>
            <a:lvl4pPr>
              <a:defRPr sz="7480"/>
            </a:lvl4pPr>
            <a:lvl5pPr>
              <a:defRPr sz="7480"/>
            </a:lvl5pPr>
            <a:lvl6pPr>
              <a:defRPr sz="7480"/>
            </a:lvl6pPr>
            <a:lvl7pPr>
              <a:defRPr sz="7480"/>
            </a:lvl7pPr>
            <a:lvl8pPr>
              <a:defRPr sz="7480"/>
            </a:lvl8pPr>
            <a:lvl9pPr>
              <a:defRPr sz="748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1" y="13499783"/>
            <a:ext cx="11030233" cy="25010017"/>
          </a:xfrm>
        </p:spPr>
        <p:txBody>
          <a:bodyPr/>
          <a:lstStyle>
            <a:lvl1pPr marL="0" indent="0">
              <a:buNone/>
              <a:defRPr sz="5984"/>
            </a:lvl1pPr>
            <a:lvl2pPr marL="1709974" indent="0">
              <a:buNone/>
              <a:defRPr sz="5236"/>
            </a:lvl2pPr>
            <a:lvl3pPr marL="3419947" indent="0">
              <a:buNone/>
              <a:defRPr sz="4488"/>
            </a:lvl3pPr>
            <a:lvl4pPr marL="5129921" indent="0">
              <a:buNone/>
              <a:defRPr sz="3740"/>
            </a:lvl4pPr>
            <a:lvl5pPr marL="6839895" indent="0">
              <a:buNone/>
              <a:defRPr sz="3740"/>
            </a:lvl5pPr>
            <a:lvl6pPr marL="8549869" indent="0">
              <a:buNone/>
              <a:defRPr sz="3740"/>
            </a:lvl6pPr>
            <a:lvl7pPr marL="10259842" indent="0">
              <a:buNone/>
              <a:defRPr sz="3740"/>
            </a:lvl7pPr>
            <a:lvl8pPr marL="11969816" indent="0">
              <a:buNone/>
              <a:defRPr sz="3740"/>
            </a:lvl8pPr>
            <a:lvl9pPr marL="13679790" indent="0">
              <a:buNone/>
              <a:defRPr sz="374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361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2999952"/>
            <a:ext cx="11030233" cy="10499831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39248" y="6479072"/>
            <a:ext cx="17313503" cy="31978651"/>
          </a:xfrm>
        </p:spPr>
        <p:txBody>
          <a:bodyPr anchor="t"/>
          <a:lstStyle>
            <a:lvl1pPr marL="0" indent="0">
              <a:buNone/>
              <a:defRPr sz="11968"/>
            </a:lvl1pPr>
            <a:lvl2pPr marL="1709974" indent="0">
              <a:buNone/>
              <a:defRPr sz="10472"/>
            </a:lvl2pPr>
            <a:lvl3pPr marL="3419947" indent="0">
              <a:buNone/>
              <a:defRPr sz="8976"/>
            </a:lvl3pPr>
            <a:lvl4pPr marL="5129921" indent="0">
              <a:buNone/>
              <a:defRPr sz="7480"/>
            </a:lvl4pPr>
            <a:lvl5pPr marL="6839895" indent="0">
              <a:buNone/>
              <a:defRPr sz="7480"/>
            </a:lvl5pPr>
            <a:lvl6pPr marL="8549869" indent="0">
              <a:buNone/>
              <a:defRPr sz="7480"/>
            </a:lvl6pPr>
            <a:lvl7pPr marL="10259842" indent="0">
              <a:buNone/>
              <a:defRPr sz="7480"/>
            </a:lvl7pPr>
            <a:lvl8pPr marL="11969816" indent="0">
              <a:buNone/>
              <a:defRPr sz="7480"/>
            </a:lvl8pPr>
            <a:lvl9pPr marL="13679790" indent="0">
              <a:buNone/>
              <a:defRPr sz="74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1" y="13499783"/>
            <a:ext cx="11030233" cy="25010017"/>
          </a:xfrm>
        </p:spPr>
        <p:txBody>
          <a:bodyPr/>
          <a:lstStyle>
            <a:lvl1pPr marL="0" indent="0">
              <a:buNone/>
              <a:defRPr sz="5984"/>
            </a:lvl1pPr>
            <a:lvl2pPr marL="1709974" indent="0">
              <a:buNone/>
              <a:defRPr sz="5236"/>
            </a:lvl2pPr>
            <a:lvl3pPr marL="3419947" indent="0">
              <a:buNone/>
              <a:defRPr sz="4488"/>
            </a:lvl3pPr>
            <a:lvl4pPr marL="5129921" indent="0">
              <a:buNone/>
              <a:defRPr sz="3740"/>
            </a:lvl4pPr>
            <a:lvl5pPr marL="6839895" indent="0">
              <a:buNone/>
              <a:defRPr sz="3740"/>
            </a:lvl5pPr>
            <a:lvl6pPr marL="8549869" indent="0">
              <a:buNone/>
              <a:defRPr sz="3740"/>
            </a:lvl6pPr>
            <a:lvl7pPr marL="10259842" indent="0">
              <a:buNone/>
              <a:defRPr sz="3740"/>
            </a:lvl7pPr>
            <a:lvl8pPr marL="11969816" indent="0">
              <a:buNone/>
              <a:defRPr sz="3740"/>
            </a:lvl8pPr>
            <a:lvl9pPr marL="13679790" indent="0">
              <a:buNone/>
              <a:defRPr sz="374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389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1217" y="2395804"/>
            <a:ext cx="29497080" cy="869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217" y="11978973"/>
            <a:ext cx="29497080" cy="2855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217" y="41707671"/>
            <a:ext cx="7694890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327D-861A-4FA6-B0CD-867D8011C9FA}" type="datetimeFigureOut">
              <a:rPr lang="es-419" smtClean="0"/>
              <a:t>14/11/2017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8589" y="41707671"/>
            <a:ext cx="11542336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53406" y="41707671"/>
            <a:ext cx="7694890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A917-F9B1-4D74-BC89-3E28F30069E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190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19947" rtl="0" eaLnBrk="1" latinLnBrk="0" hangingPunct="1">
        <a:lnSpc>
          <a:spcPct val="90000"/>
        </a:lnSpc>
        <a:spcBef>
          <a:spcPct val="0"/>
        </a:spcBef>
        <a:buNone/>
        <a:defRPr sz="16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4987" indent="-854987" algn="l" defTabSz="3419947" rtl="0" eaLnBrk="1" latinLnBrk="0" hangingPunct="1">
        <a:lnSpc>
          <a:spcPct val="90000"/>
        </a:lnSpc>
        <a:spcBef>
          <a:spcPts val="3740"/>
        </a:spcBef>
        <a:buFont typeface="Arial" panose="020B0604020202020204" pitchFamily="34" charset="0"/>
        <a:buChar char="•"/>
        <a:defRPr sz="10472" kern="1200">
          <a:solidFill>
            <a:schemeClr val="tx1"/>
          </a:solidFill>
          <a:latin typeface="+mn-lt"/>
          <a:ea typeface="+mn-ea"/>
          <a:cs typeface="+mn-cs"/>
        </a:defRPr>
      </a:lvl1pPr>
      <a:lvl2pPr marL="2564961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8976" kern="1200">
          <a:solidFill>
            <a:schemeClr val="tx1"/>
          </a:solidFill>
          <a:latin typeface="+mn-lt"/>
          <a:ea typeface="+mn-ea"/>
          <a:cs typeface="+mn-cs"/>
        </a:defRPr>
      </a:lvl2pPr>
      <a:lvl3pPr marL="4274934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7480" kern="1200">
          <a:solidFill>
            <a:schemeClr val="tx1"/>
          </a:solidFill>
          <a:latin typeface="+mn-lt"/>
          <a:ea typeface="+mn-ea"/>
          <a:cs typeface="+mn-cs"/>
        </a:defRPr>
      </a:lvl3pPr>
      <a:lvl4pPr marL="5984908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4pPr>
      <a:lvl5pPr marL="7694882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5pPr>
      <a:lvl6pPr marL="9404855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6pPr>
      <a:lvl7pPr marL="11114829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7pPr>
      <a:lvl8pPr marL="12824803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8pPr>
      <a:lvl9pPr marL="14534777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1pPr>
      <a:lvl2pPr marL="1709974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2pPr>
      <a:lvl3pPr marL="3419947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3pPr>
      <a:lvl4pPr marL="5129921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4pPr>
      <a:lvl5pPr marL="6839895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5pPr>
      <a:lvl6pPr marL="8549869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6pPr>
      <a:lvl7pPr marL="10259842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7pPr>
      <a:lvl8pPr marL="11969816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8pPr>
      <a:lvl9pPr marL="13679790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diagramQuickStyle" Target="../diagrams/quickStyle1.xml"/><Relationship Id="rId21" Type="http://schemas.openxmlformats.org/officeDocument/2006/relationships/image" Target="../media/image17.png"/><Relationship Id="rId34" Type="http://schemas.openxmlformats.org/officeDocument/2006/relationships/image" Target="../media/image23.emf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5" Type="http://schemas.openxmlformats.org/officeDocument/2006/relationships/diagramLayout" Target="../diagrams/layout1.xml"/><Relationship Id="rId3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29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diagramData" Target="../diagrams/data1.xml"/><Relationship Id="rId32" Type="http://schemas.openxmlformats.org/officeDocument/2006/relationships/image" Target="../media/image23.png"/><Relationship Id="rId37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microsoft.com/office/2007/relationships/diagramDrawing" Target="../diagrams/drawing1.xml"/><Relationship Id="rId36" Type="http://schemas.openxmlformats.org/officeDocument/2006/relationships/image" Target="../media/image25.png"/><Relationship Id="rId10" Type="http://schemas.openxmlformats.org/officeDocument/2006/relationships/hyperlink" Target="mailto:ana.garcia11@udea.edu.co" TargetMode="External"/><Relationship Id="rId19" Type="http://schemas.openxmlformats.org/officeDocument/2006/relationships/image" Target="../media/image15.jpeg"/><Relationship Id="rId31" Type="http://schemas.openxmlformats.org/officeDocument/2006/relationships/image" Target="../media/image22.emf"/><Relationship Id="rId4" Type="http://schemas.openxmlformats.org/officeDocument/2006/relationships/image" Target="../media/image2.png"/><Relationship Id="rId9" Type="http://schemas.openxmlformats.org/officeDocument/2006/relationships/hyperlink" Target="mailto:anamariagarcia@udenar.edu.co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8.jpg"/><Relationship Id="rId27" Type="http://schemas.openxmlformats.org/officeDocument/2006/relationships/diagramColors" Target="../diagrams/colors1.xml"/><Relationship Id="rId30" Type="http://schemas.openxmlformats.org/officeDocument/2006/relationships/image" Target="../media/image21.emf"/><Relationship Id="rId35" Type="http://schemas.openxmlformats.org/officeDocument/2006/relationships/image" Target="../media/image24.emf"/><Relationship Id="rId8" Type="http://schemas.openxmlformats.org/officeDocument/2006/relationships/image" Target="../media/image6.jpeg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/>
          <p:cNvGrpSpPr/>
          <p:nvPr/>
        </p:nvGrpSpPr>
        <p:grpSpPr>
          <a:xfrm>
            <a:off x="24801628" y="23995036"/>
            <a:ext cx="9257600" cy="4191453"/>
            <a:chOff x="6089588" y="3779426"/>
            <a:chExt cx="4389875" cy="1745761"/>
          </a:xfrm>
        </p:grpSpPr>
        <p:pic>
          <p:nvPicPr>
            <p:cNvPr id="162" name="Imagen 161"/>
            <p:cNvPicPr>
              <a:picLocks noChangeAspect="1"/>
            </p:cNvPicPr>
            <p:nvPr/>
          </p:nvPicPr>
          <p:blipFill rotWithShape="1">
            <a:blip r:embed="rId3"/>
            <a:srcRect l="8967" t="12335" r="63785" b="60867"/>
            <a:stretch/>
          </p:blipFill>
          <p:spPr>
            <a:xfrm>
              <a:off x="6279138" y="3820285"/>
              <a:ext cx="4083801" cy="1697785"/>
            </a:xfrm>
            <a:prstGeom prst="rect">
              <a:avLst/>
            </a:prstGeom>
          </p:spPr>
        </p:pic>
        <p:sp>
          <p:nvSpPr>
            <p:cNvPr id="163" name="Cuadro de texto 2"/>
            <p:cNvSpPr txBox="1">
              <a:spLocks noChangeArrowheads="1"/>
            </p:cNvSpPr>
            <p:nvPr/>
          </p:nvSpPr>
          <p:spPr bwMode="auto">
            <a:xfrm>
              <a:off x="9099990" y="5197750"/>
              <a:ext cx="1278976" cy="1410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[Al/Fe-PILC] (g/dm</a:t>
              </a:r>
              <a:r>
                <a: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64" name="Cuadro de texto 2"/>
            <p:cNvSpPr txBox="1">
              <a:spLocks noChangeArrowheads="1"/>
            </p:cNvSpPr>
            <p:nvPr/>
          </p:nvSpPr>
          <p:spPr bwMode="auto">
            <a:xfrm rot="16200000">
              <a:off x="5310228" y="4585288"/>
              <a:ext cx="1719259" cy="160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Desirability</a:t>
              </a:r>
              <a:endParaRPr lang="es-CO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5" name="Cuadro de texto 2"/>
            <p:cNvSpPr txBox="1">
              <a:spLocks noChangeArrowheads="1"/>
            </p:cNvSpPr>
            <p:nvPr/>
          </p:nvSpPr>
          <p:spPr bwMode="auto">
            <a:xfrm>
              <a:off x="9439726" y="3779426"/>
              <a:ext cx="1039737" cy="1410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Desirability</a:t>
              </a:r>
              <a:endParaRPr lang="es-CO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6" name="Cuadro de texto 2"/>
            <p:cNvSpPr txBox="1">
              <a:spLocks noChangeArrowheads="1"/>
            </p:cNvSpPr>
            <p:nvPr/>
          </p:nvSpPr>
          <p:spPr bwMode="auto">
            <a:xfrm>
              <a:off x="7165532" y="5326016"/>
              <a:ext cx="975401" cy="1410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[H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]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(%)</a:t>
              </a:r>
            </a:p>
          </p:txBody>
        </p:sp>
      </p:grpSp>
      <p:pic>
        <p:nvPicPr>
          <p:cNvPr id="201" name="Imagen 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59" y="37246370"/>
            <a:ext cx="3693884" cy="2339460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179" y="15954701"/>
            <a:ext cx="3699442" cy="2125877"/>
          </a:xfrm>
          <a:prstGeom prst="rect">
            <a:avLst/>
          </a:prstGeom>
        </p:spPr>
      </p:pic>
      <p:sp>
        <p:nvSpPr>
          <p:cNvPr id="8" name="Conector fuera de página 7"/>
          <p:cNvSpPr/>
          <p:nvPr/>
        </p:nvSpPr>
        <p:spPr>
          <a:xfrm rot="16200000">
            <a:off x="28184465" y="-1124997"/>
            <a:ext cx="4890052" cy="7140048"/>
          </a:xfrm>
          <a:prstGeom prst="flowChartOffpageConnector">
            <a:avLst/>
          </a:prstGeom>
          <a:solidFill>
            <a:srgbClr val="33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Rectángulo 9"/>
          <p:cNvSpPr/>
          <p:nvPr/>
        </p:nvSpPr>
        <p:spPr>
          <a:xfrm>
            <a:off x="18321862" y="-22086"/>
            <a:ext cx="9313333" cy="4912139"/>
          </a:xfrm>
          <a:prstGeom prst="rect">
            <a:avLst/>
          </a:prstGeom>
          <a:solidFill>
            <a:srgbClr val="33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0" name="Conector fuera de página 19"/>
          <p:cNvSpPr/>
          <p:nvPr/>
        </p:nvSpPr>
        <p:spPr>
          <a:xfrm rot="16200000">
            <a:off x="14825870" y="581253"/>
            <a:ext cx="4892265" cy="3725333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Rectángulo 21"/>
          <p:cNvSpPr/>
          <p:nvPr/>
        </p:nvSpPr>
        <p:spPr>
          <a:xfrm>
            <a:off x="0" y="5091411"/>
            <a:ext cx="33680400" cy="2554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4" name="Rectángulo 23"/>
          <p:cNvSpPr/>
          <p:nvPr/>
        </p:nvSpPr>
        <p:spPr>
          <a:xfrm>
            <a:off x="78847" y="5091410"/>
            <a:ext cx="32297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RSM optimization of natural organic matter degradation by Catalytic Wet Peroxide Oxidation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9335654" y="226808"/>
            <a:ext cx="13989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3rd Iberoamerican Conference on Advanced Oxidation Technologies (III </a:t>
            </a:r>
            <a:r>
              <a:rPr lang="en-US" sz="4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CIPOA) </a:t>
            </a:r>
            <a:endParaRPr lang="en-US" sz="4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2nd Colombian Conference on Advanced Oxidation Processes (II Ccpaox)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November 14 – 17, 2017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Medellín (Guatapé), Colombia</a:t>
            </a:r>
            <a:endParaRPr lang="en-US" sz="4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17796932" y="393329"/>
            <a:ext cx="389467" cy="419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ipse 33"/>
          <p:cNvSpPr/>
          <p:nvPr/>
        </p:nvSpPr>
        <p:spPr>
          <a:xfrm>
            <a:off x="17796932" y="2222219"/>
            <a:ext cx="389467" cy="419471"/>
          </a:xfrm>
          <a:prstGeom prst="ellipse">
            <a:avLst/>
          </a:prstGeom>
          <a:solidFill>
            <a:srgbClr val="F292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e 34"/>
          <p:cNvSpPr/>
          <p:nvPr/>
        </p:nvSpPr>
        <p:spPr>
          <a:xfrm>
            <a:off x="17796932" y="4437903"/>
            <a:ext cx="389467" cy="419471"/>
          </a:xfrm>
          <a:prstGeom prst="ellipse">
            <a:avLst/>
          </a:prstGeom>
          <a:solidFill>
            <a:srgbClr val="652682"/>
          </a:solidFill>
          <a:ln>
            <a:solidFill>
              <a:srgbClr val="652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ector fuera de página 3"/>
          <p:cNvSpPr/>
          <p:nvPr/>
        </p:nvSpPr>
        <p:spPr>
          <a:xfrm rot="16200000">
            <a:off x="12491282" y="-19880"/>
            <a:ext cx="4890051" cy="4929809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25" name="Shape 93"/>
          <p:cNvPicPr preferRelativeResize="0"/>
          <p:nvPr/>
        </p:nvPicPr>
        <p:blipFill rotWithShape="1">
          <a:blip r:embed="rId6">
            <a:alphaModFix/>
          </a:blip>
          <a:srcRect l="2123" t="14487" r="75625" b="13079"/>
          <a:stretch/>
        </p:blipFill>
        <p:spPr>
          <a:xfrm>
            <a:off x="12211146" y="492077"/>
            <a:ext cx="5450323" cy="369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1 Imagen" descr="final logo.jpg"/>
          <p:cNvPicPr/>
          <p:nvPr/>
        </p:nvPicPr>
        <p:blipFill rotWithShape="1">
          <a:blip r:embed="rId7" cstate="print"/>
          <a:srcRect r="2087" b="8429"/>
          <a:stretch/>
        </p:blipFill>
        <p:spPr>
          <a:xfrm>
            <a:off x="7207767" y="1230278"/>
            <a:ext cx="5209218" cy="3600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7480" r="9657" b="7311"/>
          <a:stretch/>
        </p:blipFill>
        <p:spPr>
          <a:xfrm>
            <a:off x="248753" y="1230278"/>
            <a:ext cx="7388481" cy="3600000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254000" y="7847313"/>
            <a:ext cx="33426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36880" algn="l"/>
              </a:tabLst>
            </a:pPr>
            <a:r>
              <a:rPr lang="es-CO" sz="4800" b="1" i="1" dirty="0" smtClean="0">
                <a:effectLst/>
                <a:ea typeface="MS Mincho"/>
                <a:cs typeface="Times New Roman" panose="02020603050405020304" pitchFamily="18" charset="0"/>
              </a:rPr>
              <a:t>A.M. Garcia-Mora</a:t>
            </a:r>
            <a:r>
              <a:rPr lang="es-CO" sz="4800" i="1" baseline="30000" dirty="0" smtClean="0">
                <a:effectLst/>
                <a:ea typeface="MS Mincho"/>
                <a:cs typeface="Times New Roman" panose="02020603050405020304" pitchFamily="18" charset="0"/>
              </a:rPr>
              <a:t>1,2</a:t>
            </a:r>
            <a:r>
              <a:rPr lang="es-CO" sz="4800" i="1" dirty="0" smtClean="0">
                <a:effectLst/>
                <a:ea typeface="MS Mincho"/>
                <a:cs typeface="Times New Roman" panose="02020603050405020304" pitchFamily="18" charset="0"/>
              </a:rPr>
              <a:t>, R. Torres-Palma</a:t>
            </a:r>
            <a:r>
              <a:rPr lang="es-CO" sz="4800" i="1" baseline="30000" dirty="0" smtClean="0">
                <a:effectLst/>
                <a:ea typeface="MS Mincho"/>
                <a:cs typeface="Times New Roman" panose="02020603050405020304" pitchFamily="18" charset="0"/>
              </a:rPr>
              <a:t>2</a:t>
            </a:r>
            <a:r>
              <a:rPr lang="es-CO" sz="4800" i="1" dirty="0" smtClean="0">
                <a:effectLst/>
                <a:ea typeface="MS Mincho"/>
                <a:cs typeface="Times New Roman" panose="02020603050405020304" pitchFamily="18" charset="0"/>
              </a:rPr>
              <a:t>, L.A.Galeano</a:t>
            </a:r>
            <a:r>
              <a:rPr lang="es-CO" sz="4800" i="1" baseline="30000" dirty="0" smtClean="0">
                <a:effectLst/>
                <a:ea typeface="MS Mincho"/>
                <a:cs typeface="Times New Roman" panose="02020603050405020304" pitchFamily="18" charset="0"/>
              </a:rPr>
              <a:t>1</a:t>
            </a:r>
            <a:r>
              <a:rPr lang="es-CO" sz="4800" i="1" dirty="0" smtClean="0">
                <a:effectLst/>
                <a:ea typeface="MS Mincho"/>
                <a:cs typeface="Times New Roman" panose="02020603050405020304" pitchFamily="18" charset="0"/>
              </a:rPr>
              <a:t>. </a:t>
            </a:r>
            <a:endParaRPr lang="es-419" sz="4800" dirty="0" smtClean="0">
              <a:effectLst/>
              <a:ea typeface="MS Mincho"/>
            </a:endParaRPr>
          </a:p>
          <a:p>
            <a:pPr algn="just">
              <a:spcAft>
                <a:spcPts val="0"/>
              </a:spcAft>
              <a:tabLst>
                <a:tab pos="436880" algn="l"/>
              </a:tabLst>
            </a:pPr>
            <a:r>
              <a:rPr lang="es-CO" sz="4000" i="1" dirty="0" smtClean="0">
                <a:effectLst/>
                <a:ea typeface="MS Mincho"/>
                <a:cs typeface="Times New Roman" panose="02020603050405020304" pitchFamily="18" charset="0"/>
              </a:rPr>
              <a:t>(1) Grupo de Investigación en Materiales Funcionales y Catálisis, Departamento de Química, Universidad de Nariño, Calle 18, </a:t>
            </a:r>
            <a:r>
              <a:rPr lang="es-CO" sz="4000" i="1" dirty="0" err="1" smtClean="0">
                <a:effectLst/>
                <a:ea typeface="MS Mincho"/>
                <a:cs typeface="Times New Roman" panose="02020603050405020304" pitchFamily="18" charset="0"/>
              </a:rPr>
              <a:t>Cra</a:t>
            </a:r>
            <a:r>
              <a:rPr lang="es-CO" sz="4000" i="1" dirty="0" smtClean="0">
                <a:effectLst/>
                <a:ea typeface="MS Mincho"/>
                <a:cs typeface="Times New Roman" panose="02020603050405020304" pitchFamily="18" charset="0"/>
              </a:rPr>
              <a:t> 50 Campus </a:t>
            </a:r>
            <a:r>
              <a:rPr lang="es-CO" sz="4000" i="1" dirty="0" err="1" smtClean="0">
                <a:effectLst/>
                <a:ea typeface="MS Mincho"/>
                <a:cs typeface="Times New Roman" panose="02020603050405020304" pitchFamily="18" charset="0"/>
              </a:rPr>
              <a:t>Torobajo</a:t>
            </a:r>
            <a:r>
              <a:rPr lang="es-CO" sz="4000" i="1" dirty="0" smtClean="0">
                <a:effectLst/>
                <a:ea typeface="MS Mincho"/>
                <a:cs typeface="Times New Roman" panose="02020603050405020304" pitchFamily="18" charset="0"/>
              </a:rPr>
              <a:t>, Pasto, Colombia, Email</a:t>
            </a:r>
            <a:r>
              <a:rPr lang="es-CO" sz="4000" i="1" dirty="0" smtClean="0">
                <a:effectLst/>
                <a:ea typeface="MS Mincho"/>
                <a:cs typeface="Times New Roman" panose="02020603050405020304" pitchFamily="18" charset="0"/>
              </a:rPr>
              <a:t>: </a:t>
            </a:r>
            <a:r>
              <a:rPr lang="es-CO" sz="4000" dirty="0" smtClean="0">
                <a:ea typeface="MS Mincho"/>
                <a:cs typeface="Times New Roman" panose="02020603050405020304" pitchFamily="18" charset="0"/>
                <a:hlinkClick r:id="rId9"/>
              </a:rPr>
              <a:t>anamariagarcia@udenar.edu.co</a:t>
            </a:r>
            <a:r>
              <a:rPr lang="es-CO" sz="4000" dirty="0" smtClean="0">
                <a:ea typeface="MS Mincho"/>
                <a:cs typeface="Times New Roman" panose="02020603050405020304" pitchFamily="18" charset="0"/>
              </a:rPr>
              <a:t>; </a:t>
            </a:r>
            <a:r>
              <a:rPr lang="es-CO" sz="4000" strike="noStrike" dirty="0" smtClean="0">
                <a:ea typeface="MS Mincho"/>
                <a:cs typeface="Times New Roman" panose="02020603050405020304" pitchFamily="18" charset="0"/>
                <a:hlinkClick r:id="rId10"/>
              </a:rPr>
              <a:t>ana.garcia11@udea.edu.co</a:t>
            </a:r>
            <a:endParaRPr lang="es-419" sz="4000" dirty="0" smtClean="0">
              <a:ea typeface="MS Mincho"/>
            </a:endParaRPr>
          </a:p>
          <a:p>
            <a:pPr algn="just">
              <a:spcAft>
                <a:spcPts val="0"/>
              </a:spcAft>
              <a:tabLst>
                <a:tab pos="436880" algn="l"/>
              </a:tabLst>
            </a:pPr>
            <a:r>
              <a:rPr lang="es-CO" sz="4000" i="1" dirty="0" smtClean="0">
                <a:effectLst/>
                <a:ea typeface="MS Mincho"/>
                <a:cs typeface="Times New Roman" panose="02020603050405020304" pitchFamily="18" charset="0"/>
              </a:rPr>
              <a:t>(2) Grupo de Investigación en Remediación Ambiental y </a:t>
            </a:r>
            <a:r>
              <a:rPr lang="es-CO" sz="4000" i="1" dirty="0" err="1" smtClean="0">
                <a:effectLst/>
                <a:ea typeface="MS Mincho"/>
                <a:cs typeface="Times New Roman" panose="02020603050405020304" pitchFamily="18" charset="0"/>
              </a:rPr>
              <a:t>Biocatálisis</a:t>
            </a:r>
            <a:r>
              <a:rPr lang="es-CO" sz="4000" i="1" dirty="0" smtClean="0">
                <a:effectLst/>
                <a:ea typeface="MS Mincho"/>
                <a:cs typeface="Times New Roman" panose="02020603050405020304" pitchFamily="18" charset="0"/>
              </a:rPr>
              <a:t>, Instituto de Química, Facultad de Ciencias Exactas y Naturales, Universidad de Antioquia </a:t>
            </a:r>
            <a:r>
              <a:rPr lang="es-CO" sz="4000" i="1" dirty="0" err="1" smtClean="0">
                <a:effectLst/>
                <a:ea typeface="MS Mincho"/>
                <a:cs typeface="Times New Roman" panose="02020603050405020304" pitchFamily="18" charset="0"/>
              </a:rPr>
              <a:t>UdeA</a:t>
            </a:r>
            <a:r>
              <a:rPr lang="es-CO" sz="4000" i="1" dirty="0" smtClean="0">
                <a:effectLst/>
                <a:ea typeface="MS Mincho"/>
                <a:cs typeface="Times New Roman" panose="02020603050405020304" pitchFamily="18" charset="0"/>
              </a:rPr>
              <a:t>, Calle 70 No. 52-21, Medellín, Colombia.</a:t>
            </a:r>
            <a:endParaRPr lang="es-419" sz="4000" dirty="0">
              <a:effectLst/>
              <a:ea typeface="MS Mincho"/>
            </a:endParaRPr>
          </a:p>
        </p:txBody>
      </p:sp>
      <p:sp>
        <p:nvSpPr>
          <p:cNvPr id="16" name="Rectángulo 20"/>
          <p:cNvSpPr>
            <a:spLocks noChangeArrowheads="1"/>
          </p:cNvSpPr>
          <p:nvPr/>
        </p:nvSpPr>
        <p:spPr bwMode="auto">
          <a:xfrm>
            <a:off x="17699524" y="11140521"/>
            <a:ext cx="5607489" cy="1015663"/>
          </a:xfrm>
          <a:custGeom>
            <a:avLst/>
            <a:gdLst>
              <a:gd name="connsiteX0" fmla="*/ 0 w 4000934"/>
              <a:gd name="connsiteY0" fmla="*/ 0 h 769938"/>
              <a:gd name="connsiteX1" fmla="*/ 4000934 w 4000934"/>
              <a:gd name="connsiteY1" fmla="*/ 0 h 769938"/>
              <a:gd name="connsiteX2" fmla="*/ 4000934 w 4000934"/>
              <a:gd name="connsiteY2" fmla="*/ 769938 h 769938"/>
              <a:gd name="connsiteX3" fmla="*/ 0 w 4000934"/>
              <a:gd name="connsiteY3" fmla="*/ 769938 h 769938"/>
              <a:gd name="connsiteX4" fmla="*/ 0 w 4000934"/>
              <a:gd name="connsiteY4" fmla="*/ 0 h 769938"/>
              <a:gd name="connsiteX0" fmla="*/ 0 w 4000934"/>
              <a:gd name="connsiteY0" fmla="*/ 0 h 769938"/>
              <a:gd name="connsiteX1" fmla="*/ 4000934 w 4000934"/>
              <a:gd name="connsiteY1" fmla="*/ 0 h 769938"/>
              <a:gd name="connsiteX2" fmla="*/ 4000934 w 4000934"/>
              <a:gd name="connsiteY2" fmla="*/ 769938 h 769938"/>
              <a:gd name="connsiteX3" fmla="*/ 276225 w 4000934"/>
              <a:gd name="connsiteY3" fmla="*/ 750888 h 769938"/>
              <a:gd name="connsiteX4" fmla="*/ 0 w 4000934"/>
              <a:gd name="connsiteY4" fmla="*/ 0 h 769938"/>
              <a:gd name="connsiteX0" fmla="*/ 0 w 4000934"/>
              <a:gd name="connsiteY0" fmla="*/ 0 h 750888"/>
              <a:gd name="connsiteX1" fmla="*/ 4000934 w 4000934"/>
              <a:gd name="connsiteY1" fmla="*/ 0 h 750888"/>
              <a:gd name="connsiteX2" fmla="*/ 3686609 w 4000934"/>
              <a:gd name="connsiteY2" fmla="*/ 750888 h 750888"/>
              <a:gd name="connsiteX3" fmla="*/ 276225 w 4000934"/>
              <a:gd name="connsiteY3" fmla="*/ 750888 h 750888"/>
              <a:gd name="connsiteX4" fmla="*/ 0 w 4000934"/>
              <a:gd name="connsiteY4" fmla="*/ 0 h 75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934" h="750888">
                <a:moveTo>
                  <a:pt x="0" y="0"/>
                </a:moveTo>
                <a:lnTo>
                  <a:pt x="4000934" y="0"/>
                </a:lnTo>
                <a:lnTo>
                  <a:pt x="3686609" y="750888"/>
                </a:lnTo>
                <a:lnTo>
                  <a:pt x="276225" y="750888"/>
                </a:lnTo>
                <a:lnTo>
                  <a:pt x="0" y="0"/>
                </a:lnTo>
                <a:close/>
              </a:path>
            </a:pathLst>
          </a:custGeom>
          <a:solidFill>
            <a:srgbClr val="33A9E0"/>
          </a:solidFill>
          <a:ln>
            <a:solidFill>
              <a:srgbClr val="33A9E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chemeClr val="bg1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Results</a:t>
            </a:r>
            <a:endParaRPr lang="en-US" sz="8000" b="1" dirty="0">
              <a:solidFill>
                <a:schemeClr val="bg1"/>
              </a:solidFill>
              <a:latin typeface="Cambria" panose="020405030504060302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999" y="17138128"/>
            <a:ext cx="3332156" cy="288734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2" name="Line 37"/>
          <p:cNvSpPr>
            <a:spLocks noChangeShapeType="1"/>
          </p:cNvSpPr>
          <p:nvPr/>
        </p:nvSpPr>
        <p:spPr bwMode="auto">
          <a:xfrm rot="21300000" flipV="1">
            <a:off x="1811374" y="16038820"/>
            <a:ext cx="65007" cy="1005549"/>
          </a:xfrm>
          <a:prstGeom prst="line">
            <a:avLst/>
          </a:prstGeom>
          <a:noFill/>
          <a:ln w="57150">
            <a:solidFill>
              <a:srgbClr val="33A9E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-62369" y="14779271"/>
            <a:ext cx="37635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H</a:t>
            </a:r>
            <a:r>
              <a:rPr kumimoji="0" lang="en-US" altLang="es-CO" sz="4000" b="1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2</a:t>
            </a:r>
            <a:r>
              <a:rPr kumimoji="0" lang="en-US" alt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O</a:t>
            </a:r>
            <a:r>
              <a:rPr kumimoji="0" lang="en-US" altLang="es-CO" sz="4000" b="1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2</a:t>
            </a:r>
            <a:r>
              <a:rPr kumimoji="0" lang="en-US" alt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/Fe</a:t>
            </a:r>
            <a:r>
              <a:rPr kumimoji="0" lang="en-US" altLang="es-CO" sz="4000" b="1" i="0" u="none" strike="noStrike" kern="0" cap="none" spc="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3+</a:t>
            </a:r>
            <a:r>
              <a:rPr kumimoji="0" lang="en-US" alt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altLang="es-CO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/>
            </a:r>
            <a:br>
              <a:rPr kumimoji="0" lang="en-US" altLang="es-CO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s-CO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(</a:t>
            </a:r>
            <a:r>
              <a:rPr kumimoji="0" lang="en-US" altLang="es-CO" sz="4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Fenton - like)</a:t>
            </a:r>
          </a:p>
        </p:txBody>
      </p:sp>
      <p:sp>
        <p:nvSpPr>
          <p:cNvPr id="55" name="1 Flecha derecha"/>
          <p:cNvSpPr>
            <a:spLocks noChangeArrowheads="1"/>
          </p:cNvSpPr>
          <p:nvPr/>
        </p:nvSpPr>
        <p:spPr bwMode="auto">
          <a:xfrm rot="16200000">
            <a:off x="1427560" y="14441361"/>
            <a:ext cx="770123" cy="207514"/>
          </a:xfrm>
          <a:prstGeom prst="rightArrow">
            <a:avLst>
              <a:gd name="adj1" fmla="val 50000"/>
              <a:gd name="adj2" fmla="val 50042"/>
            </a:avLst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21392" y="12720378"/>
            <a:ext cx="4140221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altLang="es-CO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CWPO</a:t>
            </a:r>
          </a:p>
          <a:p>
            <a:pPr lvl="0" algn="ctr" defTabSz="914400">
              <a:defRPr/>
            </a:pPr>
            <a:r>
              <a:rPr lang="es-CO" altLang="es-CO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Fe,Cu-catalysts</a:t>
            </a:r>
            <a:endParaRPr lang="en-US" altLang="es-CO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218883" y="20380773"/>
            <a:ext cx="4047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HO</a:t>
            </a:r>
            <a:r>
              <a:rPr lang="es-ES" sz="4800" b="1" baseline="30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.</a:t>
            </a:r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 </a:t>
            </a:r>
            <a:r>
              <a:rPr lang="es-E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Eº</a:t>
            </a:r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=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2.80 V</a:t>
            </a:r>
            <a:endParaRPr lang="es-E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2"/>
          <a:srcRect l="3898" t="22275" r="67046" b="43651"/>
          <a:stretch/>
        </p:blipFill>
        <p:spPr>
          <a:xfrm>
            <a:off x="13341835" y="18048180"/>
            <a:ext cx="3904746" cy="2575789"/>
          </a:xfrm>
          <a:prstGeom prst="rect">
            <a:avLst/>
          </a:prstGeom>
        </p:spPr>
      </p:pic>
      <p:sp>
        <p:nvSpPr>
          <p:cNvPr id="12" name="Flecha a la derecha con bandas 11"/>
          <p:cNvSpPr/>
          <p:nvPr/>
        </p:nvSpPr>
        <p:spPr>
          <a:xfrm>
            <a:off x="5048787" y="12765592"/>
            <a:ext cx="2387749" cy="1138851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adroTexto 28"/>
          <p:cNvSpPr txBox="1"/>
          <p:nvPr/>
        </p:nvSpPr>
        <p:spPr>
          <a:xfrm>
            <a:off x="8108534" y="20596279"/>
            <a:ext cx="3385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4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NOM-mineral </a:t>
            </a:r>
            <a:endParaRPr lang="es-CO" sz="40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4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es-CO" sz="40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8333584" y="16761264"/>
            <a:ext cx="4332207" cy="3942675"/>
            <a:chOff x="18499791" y="11230820"/>
            <a:chExt cx="4332207" cy="3942675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5" t="60852" r="65225" b="8656"/>
            <a:stretch/>
          </p:blipFill>
          <p:spPr bwMode="auto">
            <a:xfrm>
              <a:off x="18499791" y="13563250"/>
              <a:ext cx="2935044" cy="1610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CuadroTexto 30"/>
            <p:cNvSpPr txBox="1"/>
            <p:nvPr/>
          </p:nvSpPr>
          <p:spPr>
            <a:xfrm>
              <a:off x="20790045" y="13915394"/>
              <a:ext cx="2041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3600" b="1" kern="1200" dirty="0">
                  <a:solidFill>
                    <a:srgbClr val="C55A1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–NOM</a:t>
              </a:r>
              <a:endParaRPr lang="es-CO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9" name="CuadroTexto 30"/>
            <p:cNvSpPr txBox="1"/>
            <p:nvPr/>
          </p:nvSpPr>
          <p:spPr>
            <a:xfrm rot="16200000">
              <a:off x="18865482" y="12042847"/>
              <a:ext cx="2270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3600" b="1" kern="1200" dirty="0">
                  <a:solidFill>
                    <a:srgbClr val="C55A1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s-CO" sz="3600" b="1" kern="1200" dirty="0" err="1" smtClean="0">
                  <a:solidFill>
                    <a:srgbClr val="C55A1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NOM</a:t>
              </a:r>
              <a:r>
                <a:rPr lang="es-CO" sz="3600" b="1" kern="1200" baseline="-25000" dirty="0" err="1" smtClean="0">
                  <a:solidFill>
                    <a:srgbClr val="C55A1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ads</a:t>
              </a:r>
              <a:endParaRPr lang="es-CO" sz="3600" baseline="-25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7387374" y="11713065"/>
            <a:ext cx="9626513" cy="5042791"/>
            <a:chOff x="16620631" y="11757446"/>
            <a:chExt cx="9626513" cy="5042791"/>
          </a:xfrm>
        </p:grpSpPr>
        <p:sp>
          <p:nvSpPr>
            <p:cNvPr id="67" name="CuadroTexto 12"/>
            <p:cNvSpPr txBox="1"/>
            <p:nvPr/>
          </p:nvSpPr>
          <p:spPr>
            <a:xfrm>
              <a:off x="17875648" y="12007546"/>
              <a:ext cx="24856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4400" kern="12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CO" sz="4400" kern="1200" baseline="-250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CO" sz="4400" kern="12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s-CO" sz="4400" kern="1200" baseline="-250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2(</a:t>
              </a:r>
              <a:r>
                <a:rPr lang="es-CO" sz="4400" kern="1200" baseline="-25000" dirty="0" err="1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aq</a:t>
              </a:r>
              <a:r>
                <a:rPr lang="es-CO" sz="4400" kern="1200" baseline="-250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CO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23188711" y="15745811"/>
              <a:ext cx="2719014" cy="76944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4400" kern="12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chemeClr val="tx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HO•+HO</a:t>
              </a:r>
              <a:r>
                <a:rPr lang="es-CO" sz="4400" kern="1200" baseline="-250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chemeClr val="tx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CO" sz="4400" kern="1200" dirty="0">
                  <a:ln w="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chemeClr val="tx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•</a:t>
              </a:r>
              <a:endParaRPr lang="es-CO" sz="4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17839955" y="11757446"/>
              <a:ext cx="8407189" cy="5042791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858534" y="14230643"/>
              <a:ext cx="3330177" cy="184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183232" y="11837192"/>
              <a:ext cx="3330177" cy="184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7" descr="COLUMNA PILAR MIXTO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4746" y="13551714"/>
              <a:ext cx="998538" cy="91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 Box 12"/>
            <p:cNvSpPr txBox="1">
              <a:spLocks noChangeArrowheads="1"/>
            </p:cNvSpPr>
            <p:nvPr/>
          </p:nvSpPr>
          <p:spPr bwMode="auto">
            <a:xfrm>
              <a:off x="23546056" y="12790350"/>
              <a:ext cx="2567347" cy="95410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>
                    <a:lumMod val="75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MX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cs typeface="Times New Roman" pitchFamily="18" charset="0"/>
                </a:rPr>
                <a:t>Mixed pillar Al/Fe</a:t>
              </a:r>
              <a:endPara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 rot="10800000" flipV="1">
              <a:off x="22814906" y="13406494"/>
              <a:ext cx="1017912" cy="3988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" name="Picture 7" descr="COLUMNA PILAR MIXTO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7451" y="13551714"/>
              <a:ext cx="998538" cy="91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lecha curvada hacia arriba 10"/>
            <p:cNvSpPr/>
            <p:nvPr/>
          </p:nvSpPr>
          <p:spPr>
            <a:xfrm rot="1604489">
              <a:off x="18117257" y="13391010"/>
              <a:ext cx="2811778" cy="639602"/>
            </a:xfrm>
            <a:prstGeom prst="curvedUpArrow">
              <a:avLst/>
            </a:prstGeom>
            <a:solidFill>
              <a:srgbClr val="F2920B"/>
            </a:solidFill>
            <a:ln>
              <a:solidFill>
                <a:srgbClr val="F292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lecha curvada hacia arriba 77"/>
            <p:cNvSpPr/>
            <p:nvPr/>
          </p:nvSpPr>
          <p:spPr>
            <a:xfrm rot="3076662" flipV="1">
              <a:off x="22727328" y="14314511"/>
              <a:ext cx="2334447" cy="969706"/>
            </a:xfrm>
            <a:prstGeom prst="curvedUpArrow">
              <a:avLst/>
            </a:prstGeom>
            <a:solidFill>
              <a:srgbClr val="F2920B"/>
            </a:solidFill>
            <a:ln>
              <a:solidFill>
                <a:srgbClr val="F292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16620631" y="14588363"/>
              <a:ext cx="2535659" cy="19879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5" t="60852" r="65225" b="8656"/>
            <a:stretch/>
          </p:blipFill>
          <p:spPr bwMode="auto">
            <a:xfrm>
              <a:off x="16954970" y="14966176"/>
              <a:ext cx="1944104" cy="106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CuadroTexto 90"/>
            <p:cNvSpPr txBox="1"/>
            <p:nvPr/>
          </p:nvSpPr>
          <p:spPr>
            <a:xfrm>
              <a:off x="17092580" y="15961922"/>
              <a:ext cx="1443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mbria" panose="02040503050406030204" pitchFamily="18" charset="0"/>
                </a:rPr>
                <a:t>Al/Fe-pillared clay catalyst</a:t>
              </a:r>
              <a:endParaRPr 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04" name="Rectángulo 20"/>
          <p:cNvSpPr>
            <a:spLocks noChangeArrowheads="1"/>
          </p:cNvSpPr>
          <p:nvPr/>
        </p:nvSpPr>
        <p:spPr bwMode="auto">
          <a:xfrm>
            <a:off x="77918" y="22187205"/>
            <a:ext cx="5607489" cy="1015663"/>
          </a:xfrm>
          <a:custGeom>
            <a:avLst/>
            <a:gdLst>
              <a:gd name="connsiteX0" fmla="*/ 0 w 4000934"/>
              <a:gd name="connsiteY0" fmla="*/ 0 h 769938"/>
              <a:gd name="connsiteX1" fmla="*/ 4000934 w 4000934"/>
              <a:gd name="connsiteY1" fmla="*/ 0 h 769938"/>
              <a:gd name="connsiteX2" fmla="*/ 4000934 w 4000934"/>
              <a:gd name="connsiteY2" fmla="*/ 769938 h 769938"/>
              <a:gd name="connsiteX3" fmla="*/ 0 w 4000934"/>
              <a:gd name="connsiteY3" fmla="*/ 769938 h 769938"/>
              <a:gd name="connsiteX4" fmla="*/ 0 w 4000934"/>
              <a:gd name="connsiteY4" fmla="*/ 0 h 769938"/>
              <a:gd name="connsiteX0" fmla="*/ 0 w 4000934"/>
              <a:gd name="connsiteY0" fmla="*/ 0 h 769938"/>
              <a:gd name="connsiteX1" fmla="*/ 4000934 w 4000934"/>
              <a:gd name="connsiteY1" fmla="*/ 0 h 769938"/>
              <a:gd name="connsiteX2" fmla="*/ 4000934 w 4000934"/>
              <a:gd name="connsiteY2" fmla="*/ 769938 h 769938"/>
              <a:gd name="connsiteX3" fmla="*/ 276225 w 4000934"/>
              <a:gd name="connsiteY3" fmla="*/ 750888 h 769938"/>
              <a:gd name="connsiteX4" fmla="*/ 0 w 4000934"/>
              <a:gd name="connsiteY4" fmla="*/ 0 h 769938"/>
              <a:gd name="connsiteX0" fmla="*/ 0 w 4000934"/>
              <a:gd name="connsiteY0" fmla="*/ 0 h 750888"/>
              <a:gd name="connsiteX1" fmla="*/ 4000934 w 4000934"/>
              <a:gd name="connsiteY1" fmla="*/ 0 h 750888"/>
              <a:gd name="connsiteX2" fmla="*/ 3686609 w 4000934"/>
              <a:gd name="connsiteY2" fmla="*/ 750888 h 750888"/>
              <a:gd name="connsiteX3" fmla="*/ 276225 w 4000934"/>
              <a:gd name="connsiteY3" fmla="*/ 750888 h 750888"/>
              <a:gd name="connsiteX4" fmla="*/ 0 w 4000934"/>
              <a:gd name="connsiteY4" fmla="*/ 0 h 75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934" h="750888">
                <a:moveTo>
                  <a:pt x="0" y="0"/>
                </a:moveTo>
                <a:lnTo>
                  <a:pt x="4000934" y="0"/>
                </a:lnTo>
                <a:lnTo>
                  <a:pt x="3686609" y="750888"/>
                </a:lnTo>
                <a:lnTo>
                  <a:pt x="276225" y="750888"/>
                </a:lnTo>
                <a:lnTo>
                  <a:pt x="0" y="0"/>
                </a:lnTo>
                <a:close/>
              </a:path>
            </a:pathLst>
          </a:custGeom>
          <a:solidFill>
            <a:srgbClr val="33A9E0"/>
          </a:solidFill>
          <a:ln>
            <a:solidFill>
              <a:srgbClr val="33A9E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chemeClr val="bg1"/>
                </a:solidFill>
                <a:latin typeface="Cambria" panose="02040503050406030204" pitchFamily="18" charset="0"/>
                <a:sym typeface="Calibri"/>
              </a:rPr>
              <a:t>Methodology</a:t>
            </a:r>
            <a:endParaRPr lang="en-US" sz="8000" b="1" dirty="0">
              <a:solidFill>
                <a:schemeClr val="bg1"/>
              </a:solidFill>
              <a:latin typeface="Cambria" panose="020405030504060302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Flecha curvada hacia abajo 124"/>
          <p:cNvSpPr/>
          <p:nvPr/>
        </p:nvSpPr>
        <p:spPr>
          <a:xfrm rot="19631503">
            <a:off x="5161077" y="14992661"/>
            <a:ext cx="2449314" cy="832549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Flecha curvada hacia abajo 125"/>
          <p:cNvSpPr/>
          <p:nvPr/>
        </p:nvSpPr>
        <p:spPr>
          <a:xfrm rot="5400000" flipV="1">
            <a:off x="6542675" y="17269212"/>
            <a:ext cx="2449314" cy="832549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Flecha a la derecha con bandas 126"/>
          <p:cNvSpPr/>
          <p:nvPr/>
        </p:nvSpPr>
        <p:spPr>
          <a:xfrm>
            <a:off x="11749155" y="18351392"/>
            <a:ext cx="1707154" cy="962779"/>
          </a:xfrm>
          <a:prstGeom prst="striped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ángulo 135"/>
          <p:cNvSpPr/>
          <p:nvPr/>
        </p:nvSpPr>
        <p:spPr>
          <a:xfrm>
            <a:off x="0" y="11174027"/>
            <a:ext cx="17246581" cy="107802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2" descr="Resultado de imagen para agua suc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04" y="19789854"/>
            <a:ext cx="2496832" cy="18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lecha a la derecha con bandas 138"/>
          <p:cNvSpPr/>
          <p:nvPr/>
        </p:nvSpPr>
        <p:spPr>
          <a:xfrm rot="16200000">
            <a:off x="5031079" y="18792486"/>
            <a:ext cx="1085126" cy="561525"/>
          </a:xfrm>
          <a:prstGeom prst="striped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ángulo 140"/>
          <p:cNvSpPr/>
          <p:nvPr/>
        </p:nvSpPr>
        <p:spPr>
          <a:xfrm>
            <a:off x="17695789" y="10985909"/>
            <a:ext cx="16485145" cy="278035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ángulo 141"/>
          <p:cNvSpPr/>
          <p:nvPr/>
        </p:nvSpPr>
        <p:spPr>
          <a:xfrm>
            <a:off x="-1" y="22187205"/>
            <a:ext cx="17246581" cy="189344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CuadroTexto 142"/>
          <p:cNvSpPr txBox="1"/>
          <p:nvPr/>
        </p:nvSpPr>
        <p:spPr>
          <a:xfrm>
            <a:off x="196086" y="234875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Table 1. </a:t>
            </a:r>
            <a:r>
              <a:rPr lang="en-US" sz="2400" dirty="0">
                <a:latin typeface="Cambria" panose="02040503050406030204" pitchFamily="18" charset="0"/>
              </a:rPr>
              <a:t>Preparation of </a:t>
            </a:r>
            <a:r>
              <a:rPr lang="en-US" sz="2400" dirty="0" smtClean="0">
                <a:latin typeface="Cambria" panose="02040503050406030204" pitchFamily="18" charset="0"/>
              </a:rPr>
              <a:t>synthetic </a:t>
            </a:r>
            <a:r>
              <a:rPr lang="en-US" sz="2400" dirty="0" smtClean="0">
                <a:latin typeface="Cambria" panose="02040503050406030204" pitchFamily="18" charset="0"/>
              </a:rPr>
              <a:t>NOM </a:t>
            </a:r>
            <a:r>
              <a:rPr lang="en-US" sz="2400" dirty="0" smtClean="0">
                <a:latin typeface="Cambria" panose="02040503050406030204" pitchFamily="18" charset="0"/>
              </a:rPr>
              <a:t>surrogate based </a:t>
            </a:r>
            <a:r>
              <a:rPr lang="en-US" sz="2400" dirty="0">
                <a:latin typeface="Cambria" panose="02040503050406030204" pitchFamily="18" charset="0"/>
              </a:rPr>
              <a:t>on standards </a:t>
            </a:r>
            <a:r>
              <a:rPr lang="en-US" sz="2400" dirty="0" smtClean="0">
                <a:latin typeface="Cambria" panose="02040503050406030204" pitchFamily="18" charset="0"/>
              </a:rPr>
              <a:t> of different polarity.</a:t>
            </a:r>
            <a:endParaRPr lang="en-US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144" name="Tabla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42518"/>
              </p:ext>
            </p:extLst>
          </p:nvPr>
        </p:nvGraphicFramePr>
        <p:xfrm>
          <a:off x="196086" y="24300319"/>
          <a:ext cx="8247100" cy="37099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87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23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409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Reagent</a:t>
                      </a:r>
                      <a:r>
                        <a:rPr lang="es-CO" sz="2200" baseline="30000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s-CO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effectLst/>
                          <a:latin typeface="Cambria" panose="02040503050406030204" pitchFamily="18" charset="0"/>
                        </a:rPr>
                        <a:t>NOM-fraction</a:t>
                      </a: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 modelled</a:t>
                      </a:r>
                      <a:r>
                        <a:rPr lang="es-CO" sz="2200" baseline="300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s-CO" sz="2200" baseline="30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Molecular</a:t>
                      </a:r>
                      <a:r>
                        <a:rPr lang="es-CO" sz="2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200" baseline="0" noProof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weight</a:t>
                      </a:r>
                      <a:r>
                        <a:rPr lang="es-CO" sz="2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 (Da)</a:t>
                      </a:r>
                      <a:endParaRPr lang="es-CO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Abundance</a:t>
                      </a:r>
                      <a:r>
                        <a:rPr lang="es-CO" sz="2200" noProof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s-CO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 </a:t>
                      </a:r>
                      <a:r>
                        <a:rPr lang="en-US" sz="2200" noProof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synthetic</a:t>
                      </a:r>
                      <a:r>
                        <a:rPr lang="es-CO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water</a:t>
                      </a:r>
                      <a:r>
                        <a:rPr lang="es-CO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(TOC %)</a:t>
                      </a:r>
                      <a:endParaRPr lang="es-CO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  <a:latin typeface="Cambria" panose="02040503050406030204" pitchFamily="18" charset="0"/>
                        </a:rPr>
                        <a:t>Polyacrylic acid (PAA)</a:t>
                      </a:r>
                      <a:endParaRPr lang="es-CO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TPI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Cambria" panose="02040503050406030204" pitchFamily="18" charset="0"/>
                        </a:rPr>
                        <a:t>130.000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kern="1200" dirty="0" smtClean="0">
                          <a:effectLst/>
                          <a:latin typeface="Cambria" panose="02040503050406030204" pitchFamily="18" charset="0"/>
                        </a:rPr>
                        <a:t>Polystyrene sulfonate</a:t>
                      </a: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  (PSS)</a:t>
                      </a:r>
                      <a:endParaRPr lang="es-CO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PSS-1</a:t>
                      </a:r>
                      <a:endParaRPr lang="es-CO" sz="2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HPO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Cambria" panose="02040503050406030204" pitchFamily="18" charset="0"/>
                        </a:rPr>
                        <a:t>1´000.000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12.5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PSS-2</a:t>
                      </a:r>
                      <a:endParaRPr lang="es-CO" sz="22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HPO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Cambria" panose="02040503050406030204" pitchFamily="18" charset="0"/>
                        </a:rPr>
                        <a:t>200.000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12.5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1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noProof="0" dirty="0" err="1" smtClean="0">
                          <a:effectLst/>
                          <a:latin typeface="Cambria" panose="02040503050406030204" pitchFamily="18" charset="0"/>
                        </a:rPr>
                        <a:t>Polygalacturonic</a:t>
                      </a: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smtClean="0">
                          <a:effectLst/>
                          <a:latin typeface="Cambria" panose="02040503050406030204" pitchFamily="18" charset="0"/>
                        </a:rPr>
                        <a:t>acid</a:t>
                      </a: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 (PGUA)</a:t>
                      </a:r>
                      <a:endParaRPr lang="es-CO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HPI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Cambria" panose="02040503050406030204" pitchFamily="18" charset="0"/>
                        </a:rPr>
                        <a:t>25.000-50.000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err="1" smtClean="0">
                          <a:effectLst/>
                          <a:latin typeface="Cambria" panose="02040503050406030204" pitchFamily="18" charset="0"/>
                        </a:rPr>
                        <a:t>Humic</a:t>
                      </a: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smtClean="0">
                          <a:effectLst/>
                          <a:latin typeface="Cambria" panose="02040503050406030204" pitchFamily="18" charset="0"/>
                        </a:rPr>
                        <a:t>acids</a:t>
                      </a: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 (HA)</a:t>
                      </a:r>
                      <a:endParaRPr lang="es-CO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HPO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 smtClean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es-CO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5" name="Imagen 144" descr="IMG_20160714_16125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58" y="23653435"/>
            <a:ext cx="2642617" cy="4154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Rectángulo 145"/>
          <p:cNvSpPr/>
          <p:nvPr/>
        </p:nvSpPr>
        <p:spPr>
          <a:xfrm>
            <a:off x="8549014" y="27898653"/>
            <a:ext cx="2698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Fig. 1</a:t>
            </a:r>
            <a:r>
              <a:rPr lang="en-US" sz="2400" dirty="0" smtClean="0">
                <a:latin typeface="Cambria" panose="02040503050406030204" pitchFamily="18" charset="0"/>
              </a:rPr>
              <a:t> Preparation </a:t>
            </a:r>
            <a:r>
              <a:rPr lang="en-US" sz="2400" dirty="0">
                <a:latin typeface="Cambria" panose="02040503050406030204" pitchFamily="18" charset="0"/>
              </a:rPr>
              <a:t>of synthetic </a:t>
            </a:r>
            <a:r>
              <a:rPr lang="en-US" sz="2400" dirty="0" smtClean="0">
                <a:latin typeface="Cambria" panose="02040503050406030204" pitchFamily="18" charset="0"/>
              </a:rPr>
              <a:t>water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47" name="CuadroTexto 146"/>
          <p:cNvSpPr txBox="1"/>
          <p:nvPr/>
        </p:nvSpPr>
        <p:spPr>
          <a:xfrm>
            <a:off x="120116" y="280385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latin typeface="Cambria" panose="02040503050406030204" pitchFamily="18" charset="0"/>
              </a:rPr>
              <a:t>1</a:t>
            </a:r>
            <a:r>
              <a:rPr lang="de-DE" sz="2000" dirty="0" smtClean="0">
                <a:latin typeface="Cambria" panose="02040503050406030204" pitchFamily="18" charset="0"/>
              </a:rPr>
              <a:t>All </a:t>
            </a:r>
            <a:r>
              <a:rPr lang="de-DE" sz="2000" dirty="0">
                <a:latin typeface="Cambria" panose="02040503050406030204" pitchFamily="18" charset="0"/>
              </a:rPr>
              <a:t>reagents </a:t>
            </a:r>
            <a:r>
              <a:rPr lang="de-DE" sz="2000" dirty="0" smtClean="0">
                <a:latin typeface="Cambria" panose="02040503050406030204" pitchFamily="18" charset="0"/>
              </a:rPr>
              <a:t>Sigma-Aldrich used as received</a:t>
            </a:r>
          </a:p>
          <a:p>
            <a:r>
              <a:rPr lang="de-DE" sz="2000" baseline="30000" dirty="0" smtClean="0">
                <a:latin typeface="Cambria" panose="02040503050406030204" pitchFamily="18" charset="0"/>
              </a:rPr>
              <a:t>2</a:t>
            </a:r>
            <a:r>
              <a:rPr lang="de-DE" sz="2000" dirty="0" smtClean="0">
                <a:latin typeface="Cambria" panose="02040503050406030204" pitchFamily="18" charset="0"/>
              </a:rPr>
              <a:t>HPI: hydrophilic; TPI: transphilic; HPO: hydrophobic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84598" y="23650765"/>
            <a:ext cx="5195548" cy="412765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604194" y="27896609"/>
            <a:ext cx="5130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latin typeface="Cambria" panose="02040503050406030204" pitchFamily="18" charset="0"/>
              </a:rPr>
              <a:t>Fig. 2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smtClean="0">
                <a:latin typeface="Cambria" panose="02040503050406030204" pitchFamily="18" charset="0"/>
              </a:rPr>
              <a:t>Relationships </a:t>
            </a:r>
            <a:r>
              <a:rPr lang="en-GB" sz="2400" dirty="0" smtClean="0">
                <a:latin typeface="Cambria" panose="02040503050406030204" pitchFamily="18" charset="0"/>
              </a:rPr>
              <a:t>between </a:t>
            </a:r>
            <a:r>
              <a:rPr lang="en-GB" sz="2400" dirty="0" smtClean="0">
                <a:latin typeface="Cambria" panose="02040503050406030204" pitchFamily="18" charset="0"/>
              </a:rPr>
              <a:t>three most influencing CWPO factors.</a:t>
            </a:r>
            <a:endParaRPr lang="es-CO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64" name="Tab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87365"/>
              </p:ext>
            </p:extLst>
          </p:nvPr>
        </p:nvGraphicFramePr>
        <p:xfrm>
          <a:off x="172289" y="28997912"/>
          <a:ext cx="8650957" cy="1843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96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4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4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effectLst/>
                        </a:rPr>
                        <a:t>Type of </a:t>
                      </a:r>
                      <a:r>
                        <a:rPr lang="es-CO" sz="3200" dirty="0" err="1">
                          <a:effectLst/>
                        </a:rPr>
                        <a:t>design</a:t>
                      </a:r>
                      <a:endParaRPr lang="es-CO" sz="3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200" dirty="0">
                          <a:effectLst/>
                        </a:rPr>
                        <a:t>2</a:t>
                      </a:r>
                      <a:r>
                        <a:rPr lang="es-CO" sz="3200" baseline="30000" dirty="0">
                          <a:effectLst/>
                        </a:rPr>
                        <a:t>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effectLst/>
                        </a:rPr>
                        <a:t>Optimization 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effectLst/>
                        </a:rPr>
                        <a:t>Central </a:t>
                      </a:r>
                      <a:r>
                        <a:rPr lang="en-US" sz="3200" noProof="0" dirty="0" smtClean="0">
                          <a:effectLst/>
                        </a:rPr>
                        <a:t>Composite</a:t>
                      </a:r>
                      <a:endParaRPr lang="en-US" sz="3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effectLst/>
                        </a:rPr>
                        <a:t>Number of runs</a:t>
                      </a:r>
                      <a:endParaRPr lang="es-CO" sz="3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837623" y="35923176"/>
            <a:ext cx="836334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latin typeface="Cambria" panose="02040503050406030204" pitchFamily="18" charset="0"/>
              </a:rPr>
              <a:t>Fig. 3</a:t>
            </a:r>
            <a:r>
              <a:rPr lang="en-US" sz="2900" dirty="0">
                <a:latin typeface="Cambria" panose="02040503050406030204" pitchFamily="18" charset="0"/>
              </a:rPr>
              <a:t> </a:t>
            </a:r>
            <a:r>
              <a:rPr lang="en-US" sz="2900" dirty="0" smtClean="0">
                <a:latin typeface="Cambria" panose="02040503050406030204" pitchFamily="18" charset="0"/>
              </a:rPr>
              <a:t>Real </a:t>
            </a:r>
            <a:r>
              <a:rPr lang="en-US" sz="2900" dirty="0">
                <a:latin typeface="Cambria" panose="02040503050406030204" pitchFamily="18" charset="0"/>
              </a:rPr>
              <a:t>laboratory </a:t>
            </a:r>
            <a:r>
              <a:rPr lang="en-US" sz="2900" dirty="0" smtClean="0">
                <a:latin typeface="Cambria" panose="02040503050406030204" pitchFamily="18" charset="0"/>
              </a:rPr>
              <a:t>set-up </a:t>
            </a:r>
            <a:r>
              <a:rPr lang="en-US" sz="2900" dirty="0">
                <a:latin typeface="Cambria" panose="02040503050406030204" pitchFamily="18" charset="0"/>
              </a:rPr>
              <a:t>for CWPO-degradation of NOM. Experimental parameters: 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Peroxide</a:t>
            </a:r>
            <a:r>
              <a:rPr lang="es-CO" sz="2900" baseline="-25000" dirty="0">
                <a:latin typeface="Cambria" panose="02040503050406030204" pitchFamily="18" charset="0"/>
                <a:cs typeface="HELVETICA" panose="020B0604020202020204" pitchFamily="34" charset="0"/>
              </a:rPr>
              <a:t> 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Dose</a:t>
            </a:r>
            <a:r>
              <a:rPr lang="es-CO" sz="2900" dirty="0">
                <a:latin typeface="Cambria" panose="02040503050406030204" pitchFamily="18" charset="0"/>
                <a:cs typeface="HELVETICA" panose="020B0604020202020204" pitchFamily="34" charset="0"/>
              </a:rPr>
              <a:t> </a:t>
            </a:r>
            <a:r>
              <a:rPr lang="es-CO" sz="2900" b="1" dirty="0">
                <a:latin typeface="Cambria" panose="02040503050406030204" pitchFamily="18" charset="0"/>
                <a:cs typeface="HELVETICA" panose="020B0604020202020204" pitchFamily="34" charset="0"/>
              </a:rPr>
              <a:t>[H</a:t>
            </a:r>
            <a:r>
              <a:rPr lang="es-CO" sz="2900" b="1" baseline="-25000" dirty="0">
                <a:latin typeface="Cambria" panose="02040503050406030204" pitchFamily="18" charset="0"/>
                <a:cs typeface="HELVETICA" panose="020B0604020202020204" pitchFamily="34" charset="0"/>
              </a:rPr>
              <a:t>2</a:t>
            </a:r>
            <a:r>
              <a:rPr lang="es-CO" sz="2900" b="1" dirty="0">
                <a:latin typeface="Cambria" panose="02040503050406030204" pitchFamily="18" charset="0"/>
                <a:cs typeface="HELVETICA" panose="020B0604020202020204" pitchFamily="34" charset="0"/>
              </a:rPr>
              <a:t>O</a:t>
            </a:r>
            <a:r>
              <a:rPr lang="es-CO" sz="2900" b="1" baseline="-25000" dirty="0">
                <a:latin typeface="Cambria" panose="02040503050406030204" pitchFamily="18" charset="0"/>
                <a:cs typeface="HELVETICA" panose="020B0604020202020204" pitchFamily="34" charset="0"/>
              </a:rPr>
              <a:t>2</a:t>
            </a:r>
            <a:r>
              <a:rPr lang="es-CO" sz="2900" b="1" dirty="0">
                <a:latin typeface="Cambria" panose="02040503050406030204" pitchFamily="18" charset="0"/>
                <a:cs typeface="HELVETICA" panose="020B0604020202020204" pitchFamily="34" charset="0"/>
              </a:rPr>
              <a:t>]</a:t>
            </a:r>
            <a:r>
              <a:rPr lang="es-CO" sz="2900" b="1" baseline="-25000" dirty="0">
                <a:latin typeface="Cambria" panose="02040503050406030204" pitchFamily="18" charset="0"/>
                <a:cs typeface="HELVETICA" panose="020B0604020202020204" pitchFamily="34" charset="0"/>
              </a:rPr>
              <a:t>d</a:t>
            </a:r>
            <a:r>
              <a:rPr lang="es-ES" sz="2900" dirty="0">
                <a:latin typeface="Cambria" panose="02040503050406030204" pitchFamily="18" charset="0"/>
                <a:cs typeface="HELVETICA" panose="020B0604020202020204" pitchFamily="34" charset="0"/>
              </a:rPr>
              <a:t>= </a:t>
            </a:r>
            <a:r>
              <a:rPr lang="es-ES" sz="2900" dirty="0" smtClean="0">
                <a:latin typeface="Cambria" panose="02040503050406030204" pitchFamily="18" charset="0"/>
                <a:cs typeface="HELVETICA" panose="020B0604020202020204" pitchFamily="34" charset="0"/>
              </a:rPr>
              <a:t>13.1 </a:t>
            </a:r>
            <a:r>
              <a:rPr lang="es-ES" sz="2900" dirty="0">
                <a:latin typeface="Cambria" panose="02040503050406030204" pitchFamily="18" charset="0"/>
                <a:cs typeface="HELVETICA" panose="020B0604020202020204" pitchFamily="34" charset="0"/>
              </a:rPr>
              <a:t>% 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stoichiometric</a:t>
            </a:r>
            <a:r>
              <a:rPr lang="es-ES" sz="2900" dirty="0">
                <a:latin typeface="Cambria" panose="02040503050406030204" pitchFamily="18" charset="0"/>
                <a:cs typeface="HELVETICA" panose="020B0604020202020204" pitchFamily="34" charset="0"/>
              </a:rPr>
              <a:t> (SW: 87 mg/L, RW: 50 mg/L); 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Catalyst concentration </a:t>
            </a:r>
            <a:r>
              <a:rPr lang="en-US" sz="2900" b="1" dirty="0">
                <a:latin typeface="Cambria" panose="02040503050406030204" pitchFamily="18" charset="0"/>
                <a:cs typeface="HELVETICA" panose="020B0604020202020204" pitchFamily="34" charset="0"/>
              </a:rPr>
              <a:t>[Al/Fe-PILC]*: </a:t>
            </a:r>
            <a:r>
              <a:rPr lang="en-US" sz="2900" dirty="0" smtClean="0">
                <a:latin typeface="Cambria" panose="02040503050406030204" pitchFamily="18" charset="0"/>
                <a:cs typeface="HELVETICA" panose="020B0604020202020204" pitchFamily="34" charset="0"/>
              </a:rPr>
              <a:t>6.0 g/dm</a:t>
            </a:r>
            <a:r>
              <a:rPr lang="en-US" sz="2900" baseline="30000" dirty="0" smtClean="0">
                <a:latin typeface="Cambria" panose="02040503050406030204" pitchFamily="18" charset="0"/>
                <a:cs typeface="HELVETICA" panose="020B0604020202020204" pitchFamily="34" charset="0"/>
              </a:rPr>
              <a:t>3</a:t>
            </a:r>
            <a:r>
              <a:rPr lang="en-US" sz="2900" dirty="0" smtClean="0">
                <a:latin typeface="Cambria" panose="02040503050406030204" pitchFamily="18" charset="0"/>
                <a:cs typeface="HELVETICA" panose="020B0604020202020204" pitchFamily="34" charset="0"/>
              </a:rPr>
              <a:t>; </a:t>
            </a:r>
            <a:r>
              <a:rPr lang="en-US" sz="2900" dirty="0" err="1">
                <a:latin typeface="Cambria" panose="02040503050406030204" pitchFamily="18" charset="0"/>
                <a:cs typeface="HELVETICA" panose="020B0604020202020204" pitchFamily="34" charset="0"/>
              </a:rPr>
              <a:t>pH</a:t>
            </a:r>
            <a:r>
              <a:rPr lang="en-US" sz="2900" baseline="-25000" dirty="0" err="1">
                <a:latin typeface="Cambria" panose="02040503050406030204" pitchFamily="18" charset="0"/>
                <a:cs typeface="HELVETICA" panose="020B0604020202020204" pitchFamily="34" charset="0"/>
              </a:rPr>
              <a:t>SW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 7.0 and </a:t>
            </a:r>
            <a:r>
              <a:rPr lang="en-US" sz="2900" dirty="0" err="1">
                <a:latin typeface="Cambria" panose="02040503050406030204" pitchFamily="18" charset="0"/>
                <a:cs typeface="HELVETICA" panose="020B0604020202020204" pitchFamily="34" charset="0"/>
              </a:rPr>
              <a:t>pH</a:t>
            </a:r>
            <a:r>
              <a:rPr lang="en-US" sz="2900" baseline="-25000" dirty="0" err="1">
                <a:latin typeface="Cambria" panose="02040503050406030204" pitchFamily="18" charset="0"/>
                <a:cs typeface="HELVETICA" panose="020B0604020202020204" pitchFamily="34" charset="0"/>
              </a:rPr>
              <a:t>RW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 7.3; </a:t>
            </a:r>
            <a:r>
              <a:rPr lang="en-US" sz="2900" dirty="0" err="1">
                <a:latin typeface="Cambria" panose="02040503050406030204" pitchFamily="18" charset="0"/>
                <a:cs typeface="HELVETICA" panose="020B0604020202020204" pitchFamily="34" charset="0"/>
              </a:rPr>
              <a:t>Temperature</a:t>
            </a:r>
            <a:r>
              <a:rPr lang="en-US" sz="2900" baseline="-25000" dirty="0" err="1">
                <a:latin typeface="Cambria" panose="02040503050406030204" pitchFamily="18" charset="0"/>
                <a:cs typeface="HELVETICA" panose="020B0604020202020204" pitchFamily="34" charset="0"/>
              </a:rPr>
              <a:t>SW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: 25 °C and </a:t>
            </a:r>
            <a:r>
              <a:rPr lang="en-US" sz="2900" dirty="0" err="1">
                <a:latin typeface="Cambria" panose="02040503050406030204" pitchFamily="18" charset="0"/>
                <a:cs typeface="HELVETICA" panose="020B0604020202020204" pitchFamily="34" charset="0"/>
              </a:rPr>
              <a:t>Temperature</a:t>
            </a:r>
            <a:r>
              <a:rPr lang="en-US" sz="2900" baseline="-25000" dirty="0" err="1">
                <a:latin typeface="Cambria" panose="02040503050406030204" pitchFamily="18" charset="0"/>
                <a:cs typeface="HELVETICA" panose="020B0604020202020204" pitchFamily="34" charset="0"/>
              </a:rPr>
              <a:t>RW</a:t>
            </a:r>
            <a:r>
              <a:rPr lang="en-US" sz="2900" dirty="0">
                <a:latin typeface="Cambria" panose="02040503050406030204" pitchFamily="18" charset="0"/>
                <a:cs typeface="HELVETICA" panose="020B0604020202020204" pitchFamily="34" charset="0"/>
              </a:rPr>
              <a:t>: 14 °C (RT on sampling); full reaction time: 180 min; full recorded time: 240 min.  </a:t>
            </a:r>
            <a:endParaRPr lang="en-US" sz="2900" dirty="0"/>
          </a:p>
        </p:txBody>
      </p:sp>
      <p:grpSp>
        <p:nvGrpSpPr>
          <p:cNvPr id="7" name="Grupo 6"/>
          <p:cNvGrpSpPr/>
          <p:nvPr/>
        </p:nvGrpSpPr>
        <p:grpSpPr>
          <a:xfrm>
            <a:off x="8958134" y="29332405"/>
            <a:ext cx="8095877" cy="6171856"/>
            <a:chOff x="8958134" y="29809489"/>
            <a:chExt cx="8095877" cy="6171856"/>
          </a:xfrm>
        </p:grpSpPr>
        <p:pic>
          <p:nvPicPr>
            <p:cNvPr id="68" name="Imagen 6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216" y="29810858"/>
              <a:ext cx="8092794" cy="6170487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999878" y="32983381"/>
              <a:ext cx="1376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Synthetic water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Proceso alternativo 13"/>
            <p:cNvSpPr/>
            <p:nvPr/>
          </p:nvSpPr>
          <p:spPr>
            <a:xfrm>
              <a:off x="9568545" y="35014263"/>
              <a:ext cx="633974" cy="352837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9487522" y="34937272"/>
              <a:ext cx="805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81" name="CuadroTexto 80"/>
            <p:cNvSpPr txBox="1"/>
            <p:nvPr/>
          </p:nvSpPr>
          <p:spPr>
            <a:xfrm>
              <a:off x="12415250" y="32228744"/>
              <a:ext cx="12080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pH control</a:t>
              </a:r>
              <a:endParaRPr lang="en-US" sz="1800" b="1" dirty="0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10529761" y="32228744"/>
              <a:ext cx="132478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a</a:t>
              </a:r>
              <a:r>
                <a:rPr lang="en-US" sz="1800" b="1" dirty="0" smtClean="0"/>
                <a:t>ir bubbling</a:t>
              </a:r>
              <a:endParaRPr lang="en-US" sz="1800" b="1" dirty="0"/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11592781" y="34116764"/>
              <a:ext cx="13247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NOM</a:t>
              </a:r>
            </a:p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8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-Exp-PILC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16014502" y="35300546"/>
              <a:ext cx="90709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Sample</a:t>
              </a:r>
              <a:endParaRPr lang="en-US" sz="1800" b="1" dirty="0"/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10840649" y="35532232"/>
              <a:ext cx="12080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T control</a:t>
              </a:r>
              <a:endParaRPr lang="en-US" sz="1800" b="1" dirty="0"/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>
              <a:off x="11434058" y="32598076"/>
              <a:ext cx="420488" cy="75463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de flecha 91"/>
            <p:cNvCxnSpPr/>
            <p:nvPr/>
          </p:nvCxnSpPr>
          <p:spPr>
            <a:xfrm flipH="1">
              <a:off x="12224393" y="32545132"/>
              <a:ext cx="414943" cy="76293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uadroTexto 92"/>
            <p:cNvSpPr txBox="1"/>
            <p:nvPr/>
          </p:nvSpPr>
          <p:spPr>
            <a:xfrm>
              <a:off x="10889345" y="33207938"/>
              <a:ext cx="6622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H</a:t>
              </a:r>
              <a:r>
                <a:rPr lang="en-US" sz="1800" b="1" baseline="-25000" dirty="0" smtClean="0"/>
                <a:t>2</a:t>
              </a:r>
              <a:r>
                <a:rPr lang="en-US" sz="1800" b="1" dirty="0" smtClean="0"/>
                <a:t>O</a:t>
              </a:r>
              <a:r>
                <a:rPr lang="en-US" sz="1800" b="1" baseline="-25000" dirty="0" smtClean="0"/>
                <a:t>2</a:t>
              </a:r>
              <a:endParaRPr lang="en-US" sz="1800" b="1" baseline="-25000" dirty="0"/>
            </a:p>
          </p:txBody>
        </p:sp>
        <p:cxnSp>
          <p:nvCxnSpPr>
            <p:cNvPr id="94" name="Conector recto de flecha 93"/>
            <p:cNvCxnSpPr/>
            <p:nvPr/>
          </p:nvCxnSpPr>
          <p:spPr>
            <a:xfrm>
              <a:off x="11503099" y="33331666"/>
              <a:ext cx="593160" cy="14056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de flecha 94"/>
            <p:cNvCxnSpPr/>
            <p:nvPr/>
          </p:nvCxnSpPr>
          <p:spPr>
            <a:xfrm flipH="1">
              <a:off x="12523074" y="33082293"/>
              <a:ext cx="199924" cy="38866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Imagen 98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5" t="37114" b="52555"/>
            <a:stretch/>
          </p:blipFill>
          <p:spPr>
            <a:xfrm>
              <a:off x="12517159" y="31211452"/>
              <a:ext cx="4524039" cy="1017291"/>
            </a:xfrm>
            <a:prstGeom prst="rect">
              <a:avLst/>
            </a:prstGeom>
          </p:spPr>
        </p:pic>
        <p:pic>
          <p:nvPicPr>
            <p:cNvPr id="100" name="Imagen 99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5" t="37114" b="52555"/>
            <a:stretch/>
          </p:blipFill>
          <p:spPr>
            <a:xfrm>
              <a:off x="13570533" y="29810858"/>
              <a:ext cx="3483478" cy="2931077"/>
            </a:xfrm>
            <a:prstGeom prst="rect">
              <a:avLst/>
            </a:prstGeom>
          </p:spPr>
        </p:pic>
        <p:sp>
          <p:nvSpPr>
            <p:cNvPr id="97" name="CuadroTexto 96"/>
            <p:cNvSpPr txBox="1"/>
            <p:nvPr/>
          </p:nvSpPr>
          <p:spPr>
            <a:xfrm>
              <a:off x="12679570" y="32741935"/>
              <a:ext cx="10827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sampling</a:t>
              </a:r>
              <a:endParaRPr lang="en-US" sz="1800" b="1" dirty="0"/>
            </a:p>
          </p:txBody>
        </p:sp>
        <p:pic>
          <p:nvPicPr>
            <p:cNvPr id="101" name="Imagen 100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5" t="37114" b="52555"/>
            <a:stretch/>
          </p:blipFill>
          <p:spPr>
            <a:xfrm>
              <a:off x="12710013" y="29810858"/>
              <a:ext cx="937835" cy="2417885"/>
            </a:xfrm>
            <a:prstGeom prst="rect">
              <a:avLst/>
            </a:prstGeom>
          </p:spPr>
        </p:pic>
        <p:pic>
          <p:nvPicPr>
            <p:cNvPr id="102" name="Imagen 101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5" t="37114" b="52555"/>
            <a:stretch/>
          </p:blipFill>
          <p:spPr>
            <a:xfrm>
              <a:off x="8958134" y="29810858"/>
              <a:ext cx="2904345" cy="1294991"/>
            </a:xfrm>
            <a:prstGeom prst="rect">
              <a:avLst/>
            </a:prstGeom>
          </p:spPr>
        </p:pic>
        <p:cxnSp>
          <p:nvCxnSpPr>
            <p:cNvPr id="90" name="Conector recto de flecha 89"/>
            <p:cNvCxnSpPr/>
            <p:nvPr/>
          </p:nvCxnSpPr>
          <p:spPr>
            <a:xfrm flipV="1">
              <a:off x="11055427" y="30913134"/>
              <a:ext cx="778534" cy="51327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uadroTexto 87"/>
            <p:cNvSpPr txBox="1"/>
            <p:nvPr/>
          </p:nvSpPr>
          <p:spPr>
            <a:xfrm>
              <a:off x="9945174" y="31405272"/>
              <a:ext cx="210999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Mechanical stirring</a:t>
              </a:r>
              <a:endParaRPr lang="en-US" sz="1800" b="1" dirty="0"/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5" t="26643" r="26905" b="7278"/>
            <a:stretch/>
          </p:blipFill>
          <p:spPr>
            <a:xfrm>
              <a:off x="15067037" y="29809489"/>
              <a:ext cx="1950494" cy="4760528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21"/>
            <a:srcRect l="25230" t="14101" r="49705" b="70625"/>
            <a:stretch/>
          </p:blipFill>
          <p:spPr>
            <a:xfrm flipH="1">
              <a:off x="12986365" y="30573930"/>
              <a:ext cx="1925392" cy="1217055"/>
            </a:xfrm>
            <a:prstGeom prst="rect">
              <a:avLst/>
            </a:prstGeom>
          </p:spPr>
        </p:pic>
        <p:sp>
          <p:nvSpPr>
            <p:cNvPr id="103" name="CuadroTexto 102"/>
            <p:cNvSpPr txBox="1"/>
            <p:nvPr/>
          </p:nvSpPr>
          <p:spPr>
            <a:xfrm>
              <a:off x="13345015" y="30228940"/>
              <a:ext cx="12080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zoom</a:t>
              </a:r>
              <a:endParaRPr lang="en-US" sz="1800" b="1" dirty="0"/>
            </a:p>
          </p:txBody>
        </p:sp>
        <p:sp>
          <p:nvSpPr>
            <p:cNvPr id="105" name="CuadroTexto 104"/>
            <p:cNvSpPr txBox="1"/>
            <p:nvPr/>
          </p:nvSpPr>
          <p:spPr>
            <a:xfrm>
              <a:off x="15438238" y="32224675"/>
              <a:ext cx="12080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T control</a:t>
              </a:r>
              <a:endParaRPr lang="en-US" sz="1800" b="1" dirty="0"/>
            </a:p>
          </p:txBody>
        </p:sp>
      </p:grpSp>
      <p:sp>
        <p:nvSpPr>
          <p:cNvPr id="106" name="Rectángulo 105"/>
          <p:cNvSpPr/>
          <p:nvPr/>
        </p:nvSpPr>
        <p:spPr>
          <a:xfrm>
            <a:off x="109747" y="35582483"/>
            <a:ext cx="8780719" cy="584775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dirty="0">
                <a:latin typeface="Cambria" panose="02040503050406030204" pitchFamily="18" charset="0"/>
                <a:cs typeface="HELVETICA" panose="020B0604020202020204" pitchFamily="34" charset="0"/>
              </a:rPr>
              <a:t>% Stoichiometric dose: </a:t>
            </a:r>
            <a:r>
              <a:rPr lang="es-ES" sz="3200" dirty="0" smtClean="0">
                <a:latin typeface="Cambria" panose="02040503050406030204" pitchFamily="18" charset="0"/>
                <a:cs typeface="HELVETICA" panose="020B0604020202020204" pitchFamily="34" charset="0"/>
              </a:rPr>
              <a:t>7.08 </a:t>
            </a:r>
            <a:r>
              <a:rPr lang="es-ES" sz="3200" dirty="0">
                <a:latin typeface="Cambria" panose="02040503050406030204" pitchFamily="18" charset="0"/>
                <a:cs typeface="HELVETICA" panose="020B0604020202020204" pitchFamily="34" charset="0"/>
              </a:rPr>
              <a:t>mg H</a:t>
            </a:r>
            <a:r>
              <a:rPr lang="es-ES" sz="3200" baseline="-25000" dirty="0">
                <a:latin typeface="Cambria" panose="02040503050406030204" pitchFamily="18" charset="0"/>
                <a:cs typeface="HELVETICA" panose="020B0604020202020204" pitchFamily="34" charset="0"/>
              </a:rPr>
              <a:t>2</a:t>
            </a:r>
            <a:r>
              <a:rPr lang="es-ES" sz="3200" dirty="0">
                <a:latin typeface="Cambria" panose="02040503050406030204" pitchFamily="18" charset="0"/>
                <a:cs typeface="HELVETICA" panose="020B0604020202020204" pitchFamily="34" charset="0"/>
              </a:rPr>
              <a:t>O</a:t>
            </a:r>
            <a:r>
              <a:rPr lang="es-ES" sz="3200" baseline="-25000" dirty="0">
                <a:latin typeface="Cambria" panose="02040503050406030204" pitchFamily="18" charset="0"/>
                <a:cs typeface="HELVETICA" panose="020B0604020202020204" pitchFamily="34" charset="0"/>
              </a:rPr>
              <a:t>2</a:t>
            </a:r>
            <a:r>
              <a:rPr lang="es-ES" sz="3200" dirty="0">
                <a:latin typeface="Cambria" panose="02040503050406030204" pitchFamily="18" charset="0"/>
                <a:cs typeface="HELVETICA" panose="020B0604020202020204" pitchFamily="34" charset="0"/>
              </a:rPr>
              <a:t>/mg </a:t>
            </a:r>
            <a:r>
              <a:rPr lang="es-ES" sz="3200" dirty="0" smtClean="0">
                <a:latin typeface="Cambria" panose="02040503050406030204" pitchFamily="18" charset="0"/>
                <a:cs typeface="HELVETICA" panose="020B0604020202020204" pitchFamily="34" charset="0"/>
              </a:rPr>
              <a:t>COT [1] 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77918" y="36452161"/>
            <a:ext cx="4258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atin typeface="Cambria" panose="02040503050406030204" pitchFamily="18" charset="0"/>
              </a:rPr>
              <a:t>Analytical methods</a:t>
            </a:r>
            <a:endParaRPr lang="en-US" sz="3600" b="1" u="sng" dirty="0"/>
          </a:p>
        </p:txBody>
      </p:sp>
      <p:sp>
        <p:nvSpPr>
          <p:cNvPr id="43" name="Rectángulo 42"/>
          <p:cNvSpPr/>
          <p:nvPr/>
        </p:nvSpPr>
        <p:spPr>
          <a:xfrm>
            <a:off x="196085" y="39535348"/>
            <a:ext cx="3615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</a:rPr>
              <a:t>Fig. </a:t>
            </a:r>
            <a:r>
              <a:rPr lang="en-US" sz="2400" b="1" dirty="0" smtClean="0">
                <a:latin typeface="Cambria" panose="02040503050406030204" pitchFamily="18" charset="0"/>
              </a:rPr>
              <a:t>4 </a:t>
            </a:r>
            <a:r>
              <a:rPr lang="en-US" sz="2400" dirty="0" smtClean="0">
                <a:latin typeface="Cambria" panose="02040503050406030204" pitchFamily="18" charset="0"/>
              </a:rPr>
              <a:t>Spectrophotometer UV-2600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09747" y="40396313"/>
            <a:ext cx="17091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</a:rPr>
              <a:t>* </a:t>
            </a:r>
            <a:r>
              <a:rPr lang="en-US" sz="2000" dirty="0" smtClean="0">
                <a:latin typeface="Cambria" panose="02040503050406030204" pitchFamily="18" charset="0"/>
              </a:rPr>
              <a:t>Al/Fe-PILC</a:t>
            </a:r>
            <a:r>
              <a:rPr lang="en-US" sz="2000" dirty="0">
                <a:latin typeface="Cambria" panose="02040503050406030204" pitchFamily="18" charset="0"/>
              </a:rPr>
              <a:t>: Atomic Metal Ratio </a:t>
            </a:r>
            <a:r>
              <a:rPr lang="en-US" sz="2000" dirty="0" smtClean="0">
                <a:latin typeface="Cambria" panose="02040503050406030204" pitchFamily="18" charset="0"/>
              </a:rPr>
              <a:t>AMR (</a:t>
            </a:r>
            <a:r>
              <a:rPr lang="en-US" sz="2000" dirty="0">
                <a:latin typeface="Cambria" panose="02040503050406030204" pitchFamily="18" charset="0"/>
              </a:rPr>
              <a:t>Fe) = 3.17 %; Total Metal Concentration (TMC) = 5.73 </a:t>
            </a:r>
            <a:r>
              <a:rPr lang="en-US" sz="2000" dirty="0" err="1" smtClean="0">
                <a:latin typeface="Cambria" panose="02040503050406030204" pitchFamily="18" charset="0"/>
              </a:rPr>
              <a:t>mol</a:t>
            </a:r>
            <a:r>
              <a:rPr lang="en-US" sz="2000" dirty="0" smtClean="0">
                <a:latin typeface="Cambria" panose="02040503050406030204" pitchFamily="18" charset="0"/>
              </a:rPr>
              <a:t>/</a:t>
            </a:r>
            <a:r>
              <a:rPr lang="en-US" sz="2000" dirty="0">
                <a:latin typeface="Cambria" panose="02040503050406030204" pitchFamily="18" charset="0"/>
                <a:cs typeface="HELVETICA" panose="020B0604020202020204" pitchFamily="34" charset="0"/>
              </a:rPr>
              <a:t>dm</a:t>
            </a:r>
            <a:r>
              <a:rPr lang="en-US" sz="2000" baseline="30000" dirty="0">
                <a:latin typeface="Cambria" panose="02040503050406030204" pitchFamily="18" charset="0"/>
                <a:cs typeface="HELVETICA" panose="020B0604020202020204" pitchFamily="34" charset="0"/>
              </a:rPr>
              <a:t>3</a:t>
            </a:r>
            <a:r>
              <a:rPr lang="en-US" sz="2000" dirty="0" smtClean="0">
                <a:latin typeface="Cambria" panose="02040503050406030204" pitchFamily="18" charset="0"/>
              </a:rPr>
              <a:t>; </a:t>
            </a:r>
            <a:r>
              <a:rPr lang="en-US" sz="2000" dirty="0">
                <a:latin typeface="Cambria" panose="02040503050406030204" pitchFamily="18" charset="0"/>
              </a:rPr>
              <a:t>Interlayering solution: </a:t>
            </a:r>
            <a:r>
              <a:rPr lang="en-US" sz="2000" dirty="0" smtClean="0">
                <a:latin typeface="Cambria" panose="02040503050406030204" pitchFamily="18" charset="0"/>
              </a:rPr>
              <a:t>Auto-hydrolysis </a:t>
            </a:r>
            <a:r>
              <a:rPr lang="en-US" sz="2000" dirty="0" smtClean="0">
                <a:latin typeface="Cambria" panose="02040503050406030204" pitchFamily="18" charset="0"/>
              </a:rPr>
              <a:t>with </a:t>
            </a:r>
            <a:r>
              <a:rPr lang="en-US" sz="2000" dirty="0">
                <a:latin typeface="Cambria" panose="02040503050406030204" pitchFamily="18" charset="0"/>
              </a:rPr>
              <a:t>starting ratio (Al</a:t>
            </a:r>
            <a:r>
              <a:rPr lang="en-US" sz="2000" baseline="30000" dirty="0">
                <a:latin typeface="Cambria" panose="02040503050406030204" pitchFamily="18" charset="0"/>
              </a:rPr>
              <a:t>3+</a:t>
            </a:r>
            <a:r>
              <a:rPr lang="en-US" sz="2000" dirty="0">
                <a:latin typeface="Cambria" panose="02040503050406030204" pitchFamily="18" charset="0"/>
              </a:rPr>
              <a:t>/Al</a:t>
            </a:r>
            <a:r>
              <a:rPr lang="en-US" sz="2000" baseline="30000" dirty="0">
                <a:latin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</a:rPr>
              <a:t>) = </a:t>
            </a:r>
            <a:r>
              <a:rPr lang="en-US" sz="2000" dirty="0">
                <a:latin typeface="Cambria" panose="02040503050406030204" pitchFamily="18" charset="0"/>
              </a:rPr>
              <a:t>14/86 [2</a:t>
            </a:r>
            <a:r>
              <a:rPr lang="en-US" sz="2000" dirty="0" smtClean="0">
                <a:latin typeface="Cambria" panose="02040503050406030204" pitchFamily="18" charset="0"/>
              </a:rPr>
              <a:t>];  </a:t>
            </a:r>
            <a:r>
              <a:rPr lang="en-US" sz="2000" dirty="0">
                <a:latin typeface="Cambria" panose="02040503050406030204" pitchFamily="18" charset="0"/>
              </a:rPr>
              <a:t>Final heating: 400 °C/2 h). </a:t>
            </a:r>
            <a:r>
              <a:rPr lang="en-US" sz="2000" dirty="0" smtClean="0">
                <a:latin typeface="Cambria" panose="02040503050406030204" pitchFamily="18" charset="0"/>
              </a:rPr>
              <a:t>Final </a:t>
            </a:r>
            <a:r>
              <a:rPr lang="en-US" sz="2000" dirty="0" err="1" smtClean="0">
                <a:latin typeface="Cambria" panose="02040503050406030204" pitchFamily="18" charset="0"/>
              </a:rPr>
              <a:t>Fe</a:t>
            </a:r>
            <a:r>
              <a:rPr lang="en-US" sz="2000" baseline="-25000" dirty="0" err="1" smtClean="0">
                <a:latin typeface="Cambria" panose="02040503050406030204" pitchFamily="18" charset="0"/>
              </a:rPr>
              <a:t>active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content: 0.62 wt. %.</a:t>
            </a:r>
          </a:p>
        </p:txBody>
      </p:sp>
      <p:sp>
        <p:nvSpPr>
          <p:cNvPr id="109" name="Rectángulo 108"/>
          <p:cNvSpPr/>
          <p:nvPr/>
        </p:nvSpPr>
        <p:spPr>
          <a:xfrm>
            <a:off x="4353388" y="39504479"/>
            <a:ext cx="4212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</a:rPr>
              <a:t>Fig. </a:t>
            </a:r>
            <a:r>
              <a:rPr lang="en-US" sz="2400" b="1" dirty="0" smtClean="0">
                <a:latin typeface="Cambria" panose="02040503050406030204" pitchFamily="18" charset="0"/>
              </a:rPr>
              <a:t>5 </a:t>
            </a:r>
            <a:r>
              <a:rPr lang="en-US" sz="2400" dirty="0" smtClean="0">
                <a:latin typeface="Cambria" panose="02040503050406030204" pitchFamily="18" charset="0"/>
              </a:rPr>
              <a:t>Dissolved organic carbon. 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159355" y="31106567"/>
            <a:ext cx="860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Table </a:t>
            </a:r>
            <a:r>
              <a:rPr lang="en-US" sz="2400" b="1" dirty="0" smtClean="0">
                <a:latin typeface="Cambria" panose="02040503050406030204" pitchFamily="18" charset="0"/>
              </a:rPr>
              <a:t>2. </a:t>
            </a:r>
            <a:r>
              <a:rPr lang="en-US" sz="2400" dirty="0" smtClean="0">
                <a:latin typeface="Cambria" panose="02040503050406030204" pitchFamily="18" charset="0"/>
              </a:rPr>
              <a:t>First and second experimental designs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(DOEs)</a:t>
            </a:r>
            <a:r>
              <a:rPr lang="en-US" sz="2400" dirty="0" smtClean="0">
                <a:latin typeface="Cambria" panose="02040503050406030204" pitchFamily="18" charset="0"/>
              </a:rPr>
              <a:t> used to </a:t>
            </a:r>
            <a:r>
              <a:rPr lang="en-US" sz="2400" dirty="0">
                <a:latin typeface="Cambria" panose="02040503050406030204" pitchFamily="18" charset="0"/>
              </a:rPr>
              <a:t>optimize </a:t>
            </a:r>
            <a:r>
              <a:rPr lang="en-US" sz="2400" dirty="0" smtClean="0">
                <a:latin typeface="Cambria" panose="02040503050406030204" pitchFamily="18" charset="0"/>
              </a:rPr>
              <a:t>main </a:t>
            </a:r>
            <a:r>
              <a:rPr lang="en-US" sz="2400" dirty="0">
                <a:latin typeface="Cambria" panose="02040503050406030204" pitchFamily="18" charset="0"/>
              </a:rPr>
              <a:t>operating parameters of </a:t>
            </a:r>
            <a:r>
              <a:rPr lang="en-US" sz="2400" dirty="0" smtClean="0">
                <a:latin typeface="Cambria" panose="02040503050406030204" pitchFamily="18" charset="0"/>
              </a:rPr>
              <a:t>CWPO. </a:t>
            </a:r>
            <a:endParaRPr lang="es-CO" sz="2400" dirty="0">
              <a:latin typeface="Cambria" panose="02040503050406030204" pitchFamily="18" charset="0"/>
            </a:endParaRPr>
          </a:p>
        </p:txBody>
      </p:sp>
      <p:sp>
        <p:nvSpPr>
          <p:cNvPr id="111" name="Rectángulo 20"/>
          <p:cNvSpPr>
            <a:spLocks noChangeArrowheads="1"/>
          </p:cNvSpPr>
          <p:nvPr/>
        </p:nvSpPr>
        <p:spPr bwMode="auto">
          <a:xfrm>
            <a:off x="-14260" y="11180686"/>
            <a:ext cx="5607489" cy="1015663"/>
          </a:xfrm>
          <a:custGeom>
            <a:avLst/>
            <a:gdLst>
              <a:gd name="connsiteX0" fmla="*/ 0 w 4000934"/>
              <a:gd name="connsiteY0" fmla="*/ 0 h 769938"/>
              <a:gd name="connsiteX1" fmla="*/ 4000934 w 4000934"/>
              <a:gd name="connsiteY1" fmla="*/ 0 h 769938"/>
              <a:gd name="connsiteX2" fmla="*/ 4000934 w 4000934"/>
              <a:gd name="connsiteY2" fmla="*/ 769938 h 769938"/>
              <a:gd name="connsiteX3" fmla="*/ 0 w 4000934"/>
              <a:gd name="connsiteY3" fmla="*/ 769938 h 769938"/>
              <a:gd name="connsiteX4" fmla="*/ 0 w 4000934"/>
              <a:gd name="connsiteY4" fmla="*/ 0 h 769938"/>
              <a:gd name="connsiteX0" fmla="*/ 0 w 4000934"/>
              <a:gd name="connsiteY0" fmla="*/ 0 h 769938"/>
              <a:gd name="connsiteX1" fmla="*/ 4000934 w 4000934"/>
              <a:gd name="connsiteY1" fmla="*/ 0 h 769938"/>
              <a:gd name="connsiteX2" fmla="*/ 4000934 w 4000934"/>
              <a:gd name="connsiteY2" fmla="*/ 769938 h 769938"/>
              <a:gd name="connsiteX3" fmla="*/ 276225 w 4000934"/>
              <a:gd name="connsiteY3" fmla="*/ 750888 h 769938"/>
              <a:gd name="connsiteX4" fmla="*/ 0 w 4000934"/>
              <a:gd name="connsiteY4" fmla="*/ 0 h 769938"/>
              <a:gd name="connsiteX0" fmla="*/ 0 w 4000934"/>
              <a:gd name="connsiteY0" fmla="*/ 0 h 750888"/>
              <a:gd name="connsiteX1" fmla="*/ 4000934 w 4000934"/>
              <a:gd name="connsiteY1" fmla="*/ 0 h 750888"/>
              <a:gd name="connsiteX2" fmla="*/ 3686609 w 4000934"/>
              <a:gd name="connsiteY2" fmla="*/ 750888 h 750888"/>
              <a:gd name="connsiteX3" fmla="*/ 276225 w 4000934"/>
              <a:gd name="connsiteY3" fmla="*/ 750888 h 750888"/>
              <a:gd name="connsiteX4" fmla="*/ 0 w 4000934"/>
              <a:gd name="connsiteY4" fmla="*/ 0 h 75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934" h="750888">
                <a:moveTo>
                  <a:pt x="0" y="0"/>
                </a:moveTo>
                <a:lnTo>
                  <a:pt x="4000934" y="0"/>
                </a:lnTo>
                <a:lnTo>
                  <a:pt x="3686609" y="750888"/>
                </a:lnTo>
                <a:lnTo>
                  <a:pt x="276225" y="750888"/>
                </a:lnTo>
                <a:lnTo>
                  <a:pt x="0" y="0"/>
                </a:lnTo>
                <a:close/>
              </a:path>
            </a:pathLst>
          </a:custGeom>
          <a:solidFill>
            <a:srgbClr val="33A9E0"/>
          </a:solidFill>
          <a:ln>
            <a:solidFill>
              <a:srgbClr val="33A9E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chemeClr val="bg1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Introduction</a:t>
            </a:r>
            <a:endParaRPr lang="en-US" sz="8000" b="1" dirty="0">
              <a:solidFill>
                <a:schemeClr val="bg1"/>
              </a:solidFill>
              <a:latin typeface="Cambria" panose="020405030504060302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25240" r="8899" b="11016"/>
          <a:stretch/>
        </p:blipFill>
        <p:spPr>
          <a:xfrm>
            <a:off x="4443374" y="37453583"/>
            <a:ext cx="3849239" cy="2031465"/>
          </a:xfrm>
          <a:prstGeom prst="rect">
            <a:avLst/>
          </a:prstGeom>
        </p:spPr>
      </p:pic>
      <p:sp>
        <p:nvSpPr>
          <p:cNvPr id="113" name="Rectángulo 112"/>
          <p:cNvSpPr/>
          <p:nvPr/>
        </p:nvSpPr>
        <p:spPr>
          <a:xfrm>
            <a:off x="17699524" y="14949986"/>
            <a:ext cx="414022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419" altLang="es-CO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DOE1-NOM</a:t>
            </a:r>
            <a:endParaRPr lang="en-US" altLang="es-CO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8275" y="31939038"/>
            <a:ext cx="8537291" cy="3251043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132154562"/>
              </p:ext>
            </p:extLst>
          </p:nvPr>
        </p:nvGraphicFramePr>
        <p:xfrm>
          <a:off x="24028400" y="9202529"/>
          <a:ext cx="9609919" cy="886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7682106" y="12444517"/>
            <a:ext cx="245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Optimization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1" name="Igual que 20"/>
          <p:cNvSpPr/>
          <p:nvPr/>
        </p:nvSpPr>
        <p:spPr>
          <a:xfrm>
            <a:off x="20059823" y="12559177"/>
            <a:ext cx="961352" cy="443533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CuadroTexto 117"/>
          <p:cNvSpPr txBox="1"/>
          <p:nvPr/>
        </p:nvSpPr>
        <p:spPr>
          <a:xfrm>
            <a:off x="21055821" y="12451697"/>
            <a:ext cx="2393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Optimal response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19" name="Igual que 118"/>
          <p:cNvSpPr/>
          <p:nvPr/>
        </p:nvSpPr>
        <p:spPr>
          <a:xfrm>
            <a:off x="22717364" y="12524377"/>
            <a:ext cx="961352" cy="443533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25558407" y="14467953"/>
            <a:ext cx="804212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ambria" panose="02040503050406030204" pitchFamily="18" charset="0"/>
              </a:rPr>
              <a:t>Goal: </a:t>
            </a:r>
            <a:r>
              <a:rPr lang="en-US" sz="4400" dirty="0" smtClean="0">
                <a:latin typeface="Cambria" panose="02040503050406030204" pitchFamily="18" charset="0"/>
              </a:rPr>
              <a:t>maximize </a:t>
            </a:r>
            <a:r>
              <a:rPr lang="en-US" sz="4400" dirty="0" smtClean="0">
                <a:latin typeface="Cambria" panose="02040503050406030204" pitchFamily="18" charset="0"/>
              </a:rPr>
              <a:t>all responses</a:t>
            </a:r>
            <a:endParaRPr lang="en-US" sz="4400" dirty="0">
              <a:latin typeface="Cambria" panose="02040503050406030204" pitchFamily="18" charset="0"/>
            </a:endParaRPr>
          </a:p>
        </p:txBody>
      </p:sp>
      <p:grpSp>
        <p:nvGrpSpPr>
          <p:cNvPr id="121" name="Grupo 120"/>
          <p:cNvGrpSpPr/>
          <p:nvPr/>
        </p:nvGrpSpPr>
        <p:grpSpPr>
          <a:xfrm>
            <a:off x="18122592" y="20383333"/>
            <a:ext cx="8207634" cy="3580808"/>
            <a:chOff x="6193111" y="3665921"/>
            <a:chExt cx="4762051" cy="2002564"/>
          </a:xfrm>
        </p:grpSpPr>
        <p:pic>
          <p:nvPicPr>
            <p:cNvPr id="122" name="Imagen 121"/>
            <p:cNvPicPr>
              <a:picLocks noChangeAspect="1"/>
            </p:cNvPicPr>
            <p:nvPr/>
          </p:nvPicPr>
          <p:blipFill rotWithShape="1">
            <a:blip r:embed="rId29"/>
            <a:srcRect l="8053" t="8607" r="64375" b="66730"/>
            <a:stretch/>
          </p:blipFill>
          <p:spPr>
            <a:xfrm>
              <a:off x="6282683" y="3808719"/>
              <a:ext cx="4494839" cy="1735535"/>
            </a:xfrm>
            <a:prstGeom prst="rect">
              <a:avLst/>
            </a:prstGeom>
          </p:spPr>
        </p:pic>
        <p:sp>
          <p:nvSpPr>
            <p:cNvPr id="123" name="Cuadro de texto 2"/>
            <p:cNvSpPr txBox="1">
              <a:spLocks noChangeArrowheads="1"/>
            </p:cNvSpPr>
            <p:nvPr/>
          </p:nvSpPr>
          <p:spPr bwMode="auto">
            <a:xfrm>
              <a:off x="9528532" y="5322622"/>
              <a:ext cx="1278976" cy="189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[Al/Fe-PILC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] (g/dm</a:t>
              </a:r>
              <a:r>
                <a: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24" name="Cuadro de texto 2"/>
            <p:cNvSpPr txBox="1">
              <a:spLocks noChangeArrowheads="1"/>
            </p:cNvSpPr>
            <p:nvPr/>
          </p:nvSpPr>
          <p:spPr bwMode="auto">
            <a:xfrm rot="16200000">
              <a:off x="5442751" y="4559079"/>
              <a:ext cx="1719259" cy="218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60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Desirability</a:t>
              </a:r>
              <a:endParaRPr lang="es-CO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Cuadro de texto 2"/>
            <p:cNvSpPr txBox="1">
              <a:spLocks noChangeArrowheads="1"/>
            </p:cNvSpPr>
            <p:nvPr/>
          </p:nvSpPr>
          <p:spPr bwMode="auto">
            <a:xfrm>
              <a:off x="9915425" y="3665921"/>
              <a:ext cx="1039737" cy="205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Desirability</a:t>
              </a:r>
              <a:endParaRPr lang="es-CO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Cuadro de texto 2"/>
            <p:cNvSpPr txBox="1">
              <a:spLocks noChangeArrowheads="1"/>
            </p:cNvSpPr>
            <p:nvPr/>
          </p:nvSpPr>
          <p:spPr bwMode="auto">
            <a:xfrm>
              <a:off x="7178417" y="5462895"/>
              <a:ext cx="975401" cy="205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[H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]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(%)</a:t>
              </a:r>
            </a:p>
          </p:txBody>
        </p:sp>
      </p:grpSp>
      <p:sp>
        <p:nvSpPr>
          <p:cNvPr id="26" name="Rectángulo 25"/>
          <p:cNvSpPr/>
          <p:nvPr/>
        </p:nvSpPr>
        <p:spPr>
          <a:xfrm>
            <a:off x="17819769" y="13669493"/>
            <a:ext cx="6132248" cy="954107"/>
          </a:xfrm>
          <a:prstGeom prst="rect">
            <a:avLst/>
          </a:prstGeom>
          <a:ln w="28575">
            <a:solidFill>
              <a:srgbClr val="F2920B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Desirability:</a:t>
            </a:r>
            <a:r>
              <a:rPr lang="en-US" sz="2800" dirty="0" smtClean="0">
                <a:latin typeface="Cambria" panose="02040503050406030204" pitchFamily="18" charset="0"/>
              </a:rPr>
              <a:t> NOM </a:t>
            </a:r>
            <a:r>
              <a:rPr lang="en-US" sz="2800" dirty="0" err="1" smtClean="0">
                <a:latin typeface="Cambria" panose="02040503050406030204" pitchFamily="18" charset="0"/>
              </a:rPr>
              <a:t>decolourization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+</a:t>
            </a:r>
            <a:r>
              <a:rPr lang="en-US" sz="2800" dirty="0" smtClean="0">
                <a:latin typeface="Cambria" panose="02040503050406030204" pitchFamily="18" charset="0"/>
              </a:rPr>
              <a:t> [H</a:t>
            </a:r>
            <a:r>
              <a:rPr lang="en-US" sz="2800" baseline="-25000" dirty="0" smtClean="0">
                <a:latin typeface="Cambria" panose="02040503050406030204" pitchFamily="18" charset="0"/>
              </a:rPr>
              <a:t>2</a:t>
            </a:r>
            <a:r>
              <a:rPr lang="en-US" sz="2800" dirty="0" smtClean="0">
                <a:latin typeface="Cambria" panose="02040503050406030204" pitchFamily="18" charset="0"/>
              </a:rPr>
              <a:t>O</a:t>
            </a:r>
            <a:r>
              <a:rPr lang="en-US" sz="2800" baseline="-25000" dirty="0" smtClean="0">
                <a:latin typeface="Cambria" panose="02040503050406030204" pitchFamily="18" charset="0"/>
              </a:rPr>
              <a:t>2 </a:t>
            </a:r>
            <a:r>
              <a:rPr lang="en-US" sz="2800" dirty="0" smtClean="0">
                <a:latin typeface="Cambria" panose="02040503050406030204" pitchFamily="18" charset="0"/>
              </a:rPr>
              <a:t>]</a:t>
            </a:r>
            <a:r>
              <a:rPr lang="en-US" sz="2800" baseline="-25000" dirty="0">
                <a:latin typeface="Cambria" panose="02040503050406030204" pitchFamily="18" charset="0"/>
              </a:rPr>
              <a:t>r</a:t>
            </a:r>
            <a:r>
              <a:rPr lang="en-US" sz="2800" baseline="-25000" dirty="0" smtClean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+</a:t>
            </a:r>
            <a:r>
              <a:rPr lang="en-US" sz="2800" dirty="0" smtClean="0">
                <a:latin typeface="Cambria" panose="02040503050406030204" pitchFamily="18" charset="0"/>
              </a:rPr>
              <a:t> NOM mineralization   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7869132" y="19742939"/>
            <a:ext cx="8546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latin typeface="Cambria" panose="02040503050406030204" pitchFamily="18" charset="0"/>
              </a:rPr>
              <a:t>Fig. 6 </a:t>
            </a:r>
            <a:r>
              <a:rPr lang="es-CO" sz="2400" dirty="0">
                <a:latin typeface="Cambria" panose="02040503050406030204" pitchFamily="18" charset="0"/>
              </a:rPr>
              <a:t>Response </a:t>
            </a:r>
            <a:r>
              <a:rPr lang="es-CO" sz="2400" dirty="0" err="1">
                <a:latin typeface="Cambria" panose="02040503050406030204" pitchFamily="18" charset="0"/>
              </a:rPr>
              <a:t>surface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err="1">
                <a:latin typeface="Cambria" panose="02040503050406030204" pitchFamily="18" charset="0"/>
              </a:rPr>
              <a:t>for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smtClean="0">
                <a:latin typeface="Cambria" panose="02040503050406030204" pitchFamily="18" charset="0"/>
              </a:rPr>
              <a:t>NOM  </a:t>
            </a:r>
            <a:r>
              <a:rPr lang="es-CO" sz="2400" dirty="0" err="1">
                <a:latin typeface="Cambria" panose="02040503050406030204" pitchFamily="18" charset="0"/>
              </a:rPr>
              <a:t>mineralization</a:t>
            </a:r>
            <a:r>
              <a:rPr lang="es-CO" sz="2400" dirty="0">
                <a:latin typeface="Cambria" panose="02040503050406030204" pitchFamily="18" charset="0"/>
              </a:rPr>
              <a:t> (TOC </a:t>
            </a:r>
            <a:r>
              <a:rPr lang="es-CO" sz="2400" dirty="0" err="1">
                <a:latin typeface="Cambria" panose="02040503050406030204" pitchFamily="18" charset="0"/>
              </a:rPr>
              <a:t>removal</a:t>
            </a:r>
            <a:r>
              <a:rPr lang="es-CO" sz="2400" dirty="0" smtClean="0">
                <a:latin typeface="Cambria" panose="02040503050406030204" pitchFamily="18" charset="0"/>
              </a:rPr>
              <a:t>).</a:t>
            </a:r>
            <a:endParaRPr lang="es-CO" sz="2400" dirty="0">
              <a:latin typeface="Cambria" panose="02040503050406030204" pitchFamily="18" charset="0"/>
            </a:endParaRPr>
          </a:p>
        </p:txBody>
      </p:sp>
      <p:sp>
        <p:nvSpPr>
          <p:cNvPr id="134" name="Rectángulo 133"/>
          <p:cNvSpPr/>
          <p:nvPr/>
        </p:nvSpPr>
        <p:spPr>
          <a:xfrm>
            <a:off x="18004462" y="23986900"/>
            <a:ext cx="8546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latin typeface="Cambria" panose="02040503050406030204" pitchFamily="18" charset="0"/>
              </a:rPr>
              <a:t>Fig. 8 </a:t>
            </a:r>
            <a:r>
              <a:rPr lang="pt-BR" sz="2400" dirty="0" err="1">
                <a:latin typeface="Cambria" panose="02040503050406030204" pitchFamily="18" charset="0"/>
              </a:rPr>
              <a:t>Multivariate</a:t>
            </a:r>
            <a:r>
              <a:rPr lang="pt-BR" sz="2400" dirty="0">
                <a:latin typeface="Cambria" panose="02040503050406030204" pitchFamily="18" charset="0"/>
              </a:rPr>
              <a:t> Response </a:t>
            </a:r>
            <a:r>
              <a:rPr lang="pt-BR" sz="2400" dirty="0" err="1">
                <a:latin typeface="Cambria" panose="02040503050406030204" pitchFamily="18" charset="0"/>
              </a:rPr>
              <a:t>surface</a:t>
            </a:r>
            <a:r>
              <a:rPr lang="pt-BR" sz="2400" dirty="0">
                <a:latin typeface="Cambria" panose="02040503050406030204" pitchFamily="18" charset="0"/>
              </a:rPr>
              <a:t> </a:t>
            </a:r>
            <a:r>
              <a:rPr lang="pt-BR" sz="2400" dirty="0" smtClean="0">
                <a:latin typeface="Cambria" panose="02040503050406030204" pitchFamily="18" charset="0"/>
              </a:rPr>
              <a:t>– </a:t>
            </a:r>
            <a:r>
              <a:rPr lang="pt-BR" sz="2400" dirty="0" err="1" smtClean="0">
                <a:latin typeface="Cambria" panose="02040503050406030204" pitchFamily="18" charset="0"/>
              </a:rPr>
              <a:t>Desirability</a:t>
            </a:r>
            <a:r>
              <a:rPr lang="pt-BR" sz="2400" dirty="0" smtClean="0">
                <a:latin typeface="Cambria" panose="02040503050406030204" pitchFamily="18" charset="0"/>
              </a:rPr>
              <a:t> DOE1-NOM.</a:t>
            </a:r>
            <a:endParaRPr lang="es-CO" sz="2400" dirty="0">
              <a:latin typeface="Cambria" panose="02040503050406030204" pitchFamily="18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27356339" y="18346112"/>
            <a:ext cx="667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Cambria" panose="02040503050406030204" pitchFamily="18" charset="0"/>
              </a:rPr>
              <a:t>Fig. </a:t>
            </a:r>
            <a:r>
              <a:rPr lang="es-CO" sz="2400" b="1" dirty="0" smtClean="0">
                <a:latin typeface="Cambria" panose="02040503050406030204" pitchFamily="18" charset="0"/>
              </a:rPr>
              <a:t>7 </a:t>
            </a:r>
            <a:r>
              <a:rPr lang="es-CO" sz="2400" dirty="0" err="1">
                <a:latin typeface="Cambria" panose="02040503050406030204" pitchFamily="18" charset="0"/>
              </a:rPr>
              <a:t>Pareto’s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err="1">
                <a:latin typeface="Cambria" panose="02040503050406030204" pitchFamily="18" charset="0"/>
              </a:rPr>
              <a:t>diagram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err="1">
                <a:latin typeface="Cambria" panose="02040503050406030204" pitchFamily="18" charset="0"/>
              </a:rPr>
              <a:t>for</a:t>
            </a:r>
            <a:r>
              <a:rPr lang="es-CO" sz="2400" dirty="0">
                <a:latin typeface="Cambria" panose="02040503050406030204" pitchFamily="18" charset="0"/>
              </a:rPr>
              <a:t> TOC </a:t>
            </a:r>
            <a:r>
              <a:rPr lang="es-CO" sz="2400" dirty="0" err="1" smtClean="0">
                <a:latin typeface="Cambria" panose="02040503050406030204" pitchFamily="18" charset="0"/>
              </a:rPr>
              <a:t>removal</a:t>
            </a:r>
            <a:r>
              <a:rPr lang="es-CO" sz="2400" dirty="0" smtClean="0">
                <a:latin typeface="Cambria" panose="02040503050406030204" pitchFamily="18" charset="0"/>
              </a:rPr>
              <a:t>.</a:t>
            </a:r>
            <a:endParaRPr lang="es-CO" sz="2400" dirty="0">
              <a:latin typeface="Cambria" panose="02040503050406030204" pitchFamily="18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27330887" y="15602373"/>
            <a:ext cx="6657178" cy="2594425"/>
            <a:chOff x="27243708" y="16783365"/>
            <a:chExt cx="6657178" cy="2594425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30"/>
            <a:srcRect l="5264" t="6590" r="63716" b="62357"/>
            <a:stretch/>
          </p:blipFill>
          <p:spPr>
            <a:xfrm>
              <a:off x="27793866" y="16783365"/>
              <a:ext cx="6107020" cy="2594425"/>
            </a:xfrm>
            <a:prstGeom prst="rect">
              <a:avLst/>
            </a:prstGeom>
          </p:spPr>
        </p:pic>
        <p:sp>
          <p:nvSpPr>
            <p:cNvPr id="45" name="Rectángulo 44"/>
            <p:cNvSpPr/>
            <p:nvPr/>
          </p:nvSpPr>
          <p:spPr>
            <a:xfrm>
              <a:off x="27243708" y="17144476"/>
              <a:ext cx="12715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B: [Al/Fe-PILC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200" dirty="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27572866" y="17895075"/>
              <a:ext cx="94448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A: [H</a:t>
              </a:r>
              <a:r>
                <a:rPr lang="es-CO" sz="1200" b="1" baseline="-25000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r>
                <a:rPr lang="es-CO" sz="1200" b="1" baseline="-25000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]</a:t>
              </a:r>
              <a:r>
                <a:rPr lang="es-CO" sz="1200" b="1" baseline="-25000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1200" dirty="0"/>
            </a:p>
          </p:txBody>
        </p:sp>
        <p:pic>
          <p:nvPicPr>
            <p:cNvPr id="135" name="Imagen 134"/>
            <p:cNvPicPr>
              <a:picLocks noChangeAspect="1"/>
            </p:cNvPicPr>
            <p:nvPr/>
          </p:nvPicPr>
          <p:blipFill rotWithShape="1">
            <a:blip r:embed="rId30"/>
            <a:srcRect l="35339" t="9721" r="60612" b="84847"/>
            <a:stretch/>
          </p:blipFill>
          <p:spPr>
            <a:xfrm>
              <a:off x="31348977" y="17956318"/>
              <a:ext cx="1539587" cy="876570"/>
            </a:xfrm>
            <a:prstGeom prst="rect">
              <a:avLst/>
            </a:prstGeom>
          </p:spPr>
        </p:pic>
        <p:sp>
          <p:nvSpPr>
            <p:cNvPr id="50" name="Rectángulo redondeado 49"/>
            <p:cNvSpPr/>
            <p:nvPr/>
          </p:nvSpPr>
          <p:spPr>
            <a:xfrm>
              <a:off x="31422624" y="18048180"/>
              <a:ext cx="1369990" cy="34642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Rectángulo 136"/>
          <p:cNvSpPr/>
          <p:nvPr/>
        </p:nvSpPr>
        <p:spPr>
          <a:xfrm>
            <a:off x="26946541" y="19516272"/>
            <a:ext cx="6995037" cy="181588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Optimized desirability =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0.97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[Al/Fe-PILC]optimal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6.01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g/dm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[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]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optimal = 7.72 % </a:t>
            </a:r>
          </a:p>
        </p:txBody>
      </p:sp>
      <p:grpSp>
        <p:nvGrpSpPr>
          <p:cNvPr id="140" name="Grupo 139"/>
          <p:cNvGrpSpPr/>
          <p:nvPr/>
        </p:nvGrpSpPr>
        <p:grpSpPr>
          <a:xfrm>
            <a:off x="17809138" y="15858914"/>
            <a:ext cx="9467429" cy="3747918"/>
            <a:chOff x="18079061" y="16848361"/>
            <a:chExt cx="9467429" cy="3747918"/>
          </a:xfrm>
        </p:grpSpPr>
        <p:pic>
          <p:nvPicPr>
            <p:cNvPr id="148" name="Imagen 147"/>
            <p:cNvPicPr>
              <a:picLocks noChangeAspect="1"/>
            </p:cNvPicPr>
            <p:nvPr/>
          </p:nvPicPr>
          <p:blipFill rotWithShape="1">
            <a:blip r:embed="rId31"/>
            <a:srcRect l="10213" t="9846" r="60085" b="63166"/>
            <a:stretch/>
          </p:blipFill>
          <p:spPr>
            <a:xfrm>
              <a:off x="18574276" y="17093169"/>
              <a:ext cx="8815552" cy="3251848"/>
            </a:xfrm>
            <a:prstGeom prst="rect">
              <a:avLst/>
            </a:prstGeom>
          </p:spPr>
        </p:pic>
        <p:sp>
          <p:nvSpPr>
            <p:cNvPr id="150" name="Cuadro de texto 2"/>
            <p:cNvSpPr txBox="1">
              <a:spLocks noChangeArrowheads="1"/>
            </p:cNvSpPr>
            <p:nvPr/>
          </p:nvSpPr>
          <p:spPr bwMode="auto">
            <a:xfrm>
              <a:off x="25935761" y="16848361"/>
              <a:ext cx="1610729" cy="338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6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TOC </a:t>
              </a:r>
              <a:r>
                <a:rPr lang="es-CO" sz="1600" b="1" dirty="0" err="1" smtClean="0">
                  <a:latin typeface="Arial" panose="020B0604020202020204" pitchFamily="34" charset="0"/>
                  <a:ea typeface="Times New Roman" panose="02020603050405020304" pitchFamily="18" charset="0"/>
                </a:rPr>
                <a:t>removal</a:t>
              </a:r>
              <a:endParaRPr lang="es-CO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1" name="Cuadro de texto 2"/>
            <p:cNvSpPr txBox="1">
              <a:spLocks noChangeArrowheads="1"/>
            </p:cNvSpPr>
            <p:nvPr/>
          </p:nvSpPr>
          <p:spPr bwMode="auto">
            <a:xfrm>
              <a:off x="24601642" y="19938243"/>
              <a:ext cx="1981350" cy="584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[Al/Fe-PILC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] (g/dm</a:t>
              </a:r>
              <a:r>
                <a:rPr 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2" name="Cuadro de texto 2"/>
            <p:cNvSpPr txBox="1">
              <a:spLocks noChangeArrowheads="1"/>
            </p:cNvSpPr>
            <p:nvPr/>
          </p:nvSpPr>
          <p:spPr bwMode="auto">
            <a:xfrm>
              <a:off x="20503268" y="20257724"/>
              <a:ext cx="1511061" cy="338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[H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]</a:t>
              </a:r>
              <a:r>
                <a:rPr lang="es-CO" sz="16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lang="es-CO" sz="16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(%)</a:t>
              </a:r>
            </a:p>
          </p:txBody>
        </p:sp>
        <p:sp>
          <p:nvSpPr>
            <p:cNvPr id="153" name="Cuadro de texto 2"/>
            <p:cNvSpPr txBox="1">
              <a:spLocks noChangeArrowheads="1"/>
            </p:cNvSpPr>
            <p:nvPr/>
          </p:nvSpPr>
          <p:spPr bwMode="auto">
            <a:xfrm rot="16200000">
              <a:off x="16832745" y="18769559"/>
              <a:ext cx="2831185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6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TOC </a:t>
              </a:r>
              <a:r>
                <a:rPr lang="es-CO" sz="1600" b="1" dirty="0" err="1" smtClean="0">
                  <a:latin typeface="Arial" panose="020B0604020202020204" pitchFamily="34" charset="0"/>
                  <a:ea typeface="Times New Roman" panose="02020603050405020304" pitchFamily="18" charset="0"/>
                </a:rPr>
                <a:t>removal</a:t>
              </a:r>
              <a:endParaRPr lang="es-CO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0" name="Rectángulo 159"/>
          <p:cNvSpPr/>
          <p:nvPr/>
        </p:nvSpPr>
        <p:spPr>
          <a:xfrm>
            <a:off x="29003956" y="22637240"/>
            <a:ext cx="414022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419" altLang="es-CO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DOE2-NOM</a:t>
            </a:r>
            <a:endParaRPr lang="en-US" altLang="es-CO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3" name="Flecha abajo 52"/>
          <p:cNvSpPr/>
          <p:nvPr/>
        </p:nvSpPr>
        <p:spPr>
          <a:xfrm>
            <a:off x="27310429" y="21868400"/>
            <a:ext cx="605278" cy="2006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ángulo 166"/>
          <p:cNvSpPr/>
          <p:nvPr/>
        </p:nvSpPr>
        <p:spPr>
          <a:xfrm>
            <a:off x="24730465" y="28416977"/>
            <a:ext cx="8546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latin typeface="Cambria" panose="02040503050406030204" pitchFamily="18" charset="0"/>
              </a:rPr>
              <a:t>Fig. 9 </a:t>
            </a:r>
            <a:r>
              <a:rPr lang="pt-BR" sz="2400" dirty="0" err="1">
                <a:latin typeface="Cambria" panose="02040503050406030204" pitchFamily="18" charset="0"/>
              </a:rPr>
              <a:t>Multivariate</a:t>
            </a:r>
            <a:r>
              <a:rPr lang="pt-BR" sz="2400" dirty="0">
                <a:latin typeface="Cambria" panose="02040503050406030204" pitchFamily="18" charset="0"/>
              </a:rPr>
              <a:t> Response </a:t>
            </a:r>
            <a:r>
              <a:rPr lang="pt-BR" sz="2400" dirty="0" err="1">
                <a:latin typeface="Cambria" panose="02040503050406030204" pitchFamily="18" charset="0"/>
              </a:rPr>
              <a:t>surface</a:t>
            </a:r>
            <a:r>
              <a:rPr lang="pt-BR" sz="2400" dirty="0">
                <a:latin typeface="Cambria" panose="02040503050406030204" pitchFamily="18" charset="0"/>
              </a:rPr>
              <a:t> </a:t>
            </a:r>
            <a:r>
              <a:rPr lang="pt-BR" sz="2400" dirty="0" smtClean="0">
                <a:latin typeface="Cambria" panose="02040503050406030204" pitchFamily="18" charset="0"/>
              </a:rPr>
              <a:t>– </a:t>
            </a:r>
            <a:r>
              <a:rPr lang="pt-BR" sz="2400" dirty="0" err="1" smtClean="0">
                <a:latin typeface="Cambria" panose="02040503050406030204" pitchFamily="18" charset="0"/>
              </a:rPr>
              <a:t>Desirability</a:t>
            </a:r>
            <a:r>
              <a:rPr lang="pt-BR" sz="2400" dirty="0" smtClean="0">
                <a:latin typeface="Cambria" panose="02040503050406030204" pitchFamily="18" charset="0"/>
              </a:rPr>
              <a:t> DOE2-NOM.</a:t>
            </a:r>
            <a:endParaRPr lang="es-CO" sz="2400" dirty="0">
              <a:latin typeface="Cambria" panose="02040503050406030204" pitchFamily="18" charset="0"/>
            </a:endParaRPr>
          </a:p>
        </p:txBody>
      </p:sp>
      <p:sp>
        <p:nvSpPr>
          <p:cNvPr id="168" name="Rectángulo 167"/>
          <p:cNvSpPr/>
          <p:nvPr/>
        </p:nvSpPr>
        <p:spPr>
          <a:xfrm>
            <a:off x="17869132" y="25404139"/>
            <a:ext cx="6669055" cy="175432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Optimized desirability = 0.85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[Al/Fe-PILC]optimal = 6.0 g/dm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[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]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optimal = 13.1 % 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18107806" y="27622572"/>
            <a:ext cx="1857168" cy="1315202"/>
            <a:chOff x="18276975" y="28032605"/>
            <a:chExt cx="1857168" cy="1315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CuadroTexto 172"/>
                <p:cNvSpPr txBox="1"/>
                <p:nvPr/>
              </p:nvSpPr>
              <p:spPr>
                <a:xfrm>
                  <a:off x="18336118" y="28203657"/>
                  <a:ext cx="748623" cy="4507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CO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CO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CO" sz="3200" i="1">
                                    <a:latin typeface="Cambria Math" panose="02040503050406030204" pitchFamily="18" charset="0"/>
                                  </a:rPr>
                                  <m:t>𝑎𝑐𝑡𝑖𝑣𝑒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s-CO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s-CO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es-CO" sz="3200" dirty="0"/>
                </a:p>
              </p:txBody>
            </p:sp>
          </mc:Choice>
          <mc:Fallback xmlns="">
            <p:sp>
              <p:nvSpPr>
                <p:cNvPr id="173" name="CuadroTexto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6118" y="28203657"/>
                  <a:ext cx="748623" cy="450703"/>
                </a:xfrm>
                <a:prstGeom prst="rect">
                  <a:avLst/>
                </a:prstGeom>
                <a:blipFill>
                  <a:blip r:embed="rId32"/>
                  <a:stretch>
                    <a:fillRect r="-120000" b="-12500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" name="Rectángulo 173"/>
            <p:cNvSpPr/>
            <p:nvPr/>
          </p:nvSpPr>
          <p:spPr>
            <a:xfrm>
              <a:off x="18276975" y="28032605"/>
              <a:ext cx="1857168" cy="1315202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lecha derecha 55"/>
          <p:cNvSpPr/>
          <p:nvPr/>
        </p:nvSpPr>
        <p:spPr>
          <a:xfrm>
            <a:off x="20105887" y="28309683"/>
            <a:ext cx="552553" cy="442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/>
              <p:cNvSpPr txBox="1"/>
              <p:nvPr/>
            </p:nvSpPr>
            <p:spPr>
              <a:xfrm>
                <a:off x="20795845" y="27602856"/>
                <a:ext cx="387344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" panose="02040503050406030204" pitchFamily="18" charset="0"/>
                  </a:rPr>
                  <a:t>2.432 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mmol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Fe/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mmol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H</a:t>
                </a:r>
                <a:r>
                  <a:rPr lang="en-US" sz="2800" baseline="-25000" dirty="0" smtClean="0">
                    <a:latin typeface="Cambria" panose="02040503050406030204" pitchFamily="18" charset="0"/>
                  </a:rPr>
                  <a:t>2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O</a:t>
                </a:r>
                <a:r>
                  <a:rPr lang="en-US" sz="2800" baseline="-25000" dirty="0" smtClean="0">
                    <a:latin typeface="Cambria" panose="02040503050406030204" pitchFamily="18" charset="0"/>
                  </a:rPr>
                  <a:t>2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added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419" sz="1600" i="1">
                              <a:latin typeface="Cambria Math" panose="02040503050406030204" pitchFamily="18" charset="0"/>
                            </a:rPr>
                            <m:t>𝑁𝑂𝑀</m:t>
                          </m:r>
                        </m:e>
                      </m:d>
                      <m:r>
                        <a:rPr lang="es-419" sz="1600" i="1">
                          <a:latin typeface="Cambria Math" panose="02040503050406030204" pitchFamily="18" charset="0"/>
                        </a:rPr>
                        <m:t>:10 </m:t>
                      </m:r>
                      <m:r>
                        <a:rPr lang="es-419" sz="16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s-419" sz="16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s-419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419" sz="16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s-419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419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1600" i="1">
                          <a:latin typeface="Cambria Math" panose="02040503050406030204" pitchFamily="18" charset="0"/>
                        </a:rPr>
                        <m:t>𝑇𝑂𝐶</m:t>
                      </m:r>
                    </m:oMath>
                  </m:oMathPara>
                </a14:m>
                <a:endParaRPr lang="en-US" sz="1600" dirty="0">
                  <a:latin typeface="Cambria" panose="02040503050406030204" pitchFamily="18" charset="0"/>
                </a:endParaRPr>
              </a:p>
              <a:p>
                <a:endParaRPr lang="en-US" sz="40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5845" y="27602856"/>
                <a:ext cx="3873441" cy="1846659"/>
              </a:xfrm>
              <a:prstGeom prst="rect">
                <a:avLst/>
              </a:prstGeom>
              <a:blipFill>
                <a:blip r:embed="rId33"/>
                <a:stretch>
                  <a:fillRect l="-3145" t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Imagen 175"/>
          <p:cNvPicPr>
            <a:picLocks noChangeAspect="1"/>
          </p:cNvPicPr>
          <p:nvPr/>
        </p:nvPicPr>
        <p:blipFill rotWithShape="1">
          <a:blip r:embed="rId34"/>
          <a:srcRect l="5583" t="5714" r="65394" b="66204"/>
          <a:stretch/>
        </p:blipFill>
        <p:spPr>
          <a:xfrm>
            <a:off x="18609727" y="29108316"/>
            <a:ext cx="5963281" cy="2490763"/>
          </a:xfrm>
          <a:prstGeom prst="rect">
            <a:avLst/>
          </a:prstGeom>
        </p:spPr>
      </p:pic>
      <p:sp>
        <p:nvSpPr>
          <p:cNvPr id="60" name="Elipse 59"/>
          <p:cNvSpPr/>
          <p:nvPr/>
        </p:nvSpPr>
        <p:spPr>
          <a:xfrm>
            <a:off x="23160867" y="29354286"/>
            <a:ext cx="737648" cy="6841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ángulo 60"/>
          <p:cNvSpPr/>
          <p:nvPr/>
        </p:nvSpPr>
        <p:spPr>
          <a:xfrm>
            <a:off x="21938666" y="30828493"/>
            <a:ext cx="2888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[Al/Fe-PILC] </a:t>
            </a:r>
            <a:endParaRPr lang="es-CO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/>
              <a:t>p-value: 0.0184</a:t>
            </a:r>
          </a:p>
        </p:txBody>
      </p:sp>
      <p:cxnSp>
        <p:nvCxnSpPr>
          <p:cNvPr id="69" name="Conector recto de flecha 68"/>
          <p:cNvCxnSpPr/>
          <p:nvPr/>
        </p:nvCxnSpPr>
        <p:spPr>
          <a:xfrm flipH="1">
            <a:off x="22999645" y="30158234"/>
            <a:ext cx="335416" cy="713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ángulo 185"/>
          <p:cNvSpPr/>
          <p:nvPr/>
        </p:nvSpPr>
        <p:spPr>
          <a:xfrm>
            <a:off x="17804652" y="29445199"/>
            <a:ext cx="127150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B: [Al/Fe-PILC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200" dirty="0"/>
          </a:p>
        </p:txBody>
      </p:sp>
      <p:sp>
        <p:nvSpPr>
          <p:cNvPr id="187" name="Rectángulo 186"/>
          <p:cNvSpPr/>
          <p:nvPr/>
        </p:nvSpPr>
        <p:spPr>
          <a:xfrm>
            <a:off x="18166581" y="30622951"/>
            <a:ext cx="94448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A: [H</a:t>
            </a:r>
            <a:r>
              <a:rPr lang="es-CO" sz="1200" b="1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s-CO" sz="1200" b="1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]</a:t>
            </a:r>
            <a:r>
              <a:rPr lang="es-CO" sz="1200" b="1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s-CO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/>
          </a:p>
        </p:txBody>
      </p:sp>
      <p:grpSp>
        <p:nvGrpSpPr>
          <p:cNvPr id="204" name="Grupo 203"/>
          <p:cNvGrpSpPr/>
          <p:nvPr/>
        </p:nvGrpSpPr>
        <p:grpSpPr>
          <a:xfrm>
            <a:off x="24922656" y="29241602"/>
            <a:ext cx="6540675" cy="2612106"/>
            <a:chOff x="24922656" y="30116256"/>
            <a:chExt cx="6540675" cy="2612106"/>
          </a:xfrm>
        </p:grpSpPr>
        <p:pic>
          <p:nvPicPr>
            <p:cNvPr id="177" name="Imagen 176"/>
            <p:cNvPicPr>
              <a:picLocks noChangeAspect="1"/>
            </p:cNvPicPr>
            <p:nvPr/>
          </p:nvPicPr>
          <p:blipFill rotWithShape="1">
            <a:blip r:embed="rId35"/>
            <a:srcRect l="5532" t="7910" r="64350" b="66256"/>
            <a:stretch/>
          </p:blipFill>
          <p:spPr>
            <a:xfrm>
              <a:off x="25707098" y="30170774"/>
              <a:ext cx="5756233" cy="2131407"/>
            </a:xfrm>
            <a:prstGeom prst="rect">
              <a:avLst/>
            </a:prstGeom>
          </p:spPr>
        </p:pic>
        <p:sp>
          <p:nvSpPr>
            <p:cNvPr id="181" name="Elipse 180"/>
            <p:cNvSpPr/>
            <p:nvPr/>
          </p:nvSpPr>
          <p:spPr>
            <a:xfrm>
              <a:off x="29260293" y="30116256"/>
              <a:ext cx="737648" cy="6841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ángulo 181"/>
            <p:cNvSpPr/>
            <p:nvPr/>
          </p:nvSpPr>
          <p:spPr>
            <a:xfrm>
              <a:off x="28659701" y="31651144"/>
              <a:ext cx="280363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32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CO" sz="3200" b="1" baseline="-25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CO" sz="32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s-CO" sz="3200" b="1" baseline="-25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CO" sz="32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sz="32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Dose</a:t>
              </a:r>
              <a:r>
                <a:rPr lang="es-CO" sz="32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dirty="0"/>
                <a:t>p-value: 0.0375</a:t>
              </a:r>
            </a:p>
          </p:txBody>
        </p:sp>
        <p:cxnSp>
          <p:nvCxnSpPr>
            <p:cNvPr id="183" name="Conector recto de flecha 182"/>
            <p:cNvCxnSpPr/>
            <p:nvPr/>
          </p:nvCxnSpPr>
          <p:spPr>
            <a:xfrm>
              <a:off x="29629117" y="30985392"/>
              <a:ext cx="185096" cy="7347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ángulo 187"/>
            <p:cNvSpPr/>
            <p:nvPr/>
          </p:nvSpPr>
          <p:spPr>
            <a:xfrm>
              <a:off x="25253181" y="31417814"/>
              <a:ext cx="94448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A: [H</a:t>
              </a:r>
              <a:r>
                <a:rPr lang="es-CO" sz="1200" b="1" baseline="-25000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r>
                <a:rPr lang="es-CO" sz="1200" b="1" baseline="-25000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]</a:t>
              </a:r>
              <a:r>
                <a:rPr lang="es-CO" sz="1200" b="1" baseline="-25000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lang="es-CO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1200" dirty="0"/>
            </a:p>
          </p:txBody>
        </p:sp>
        <p:sp>
          <p:nvSpPr>
            <p:cNvPr id="189" name="Rectángulo 188"/>
            <p:cNvSpPr/>
            <p:nvPr/>
          </p:nvSpPr>
          <p:spPr>
            <a:xfrm>
              <a:off x="24922656" y="30999397"/>
              <a:ext cx="12715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B: [Al/Fe-PILC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200" dirty="0"/>
            </a:p>
          </p:txBody>
        </p:sp>
      </p:grpSp>
      <p:sp>
        <p:nvSpPr>
          <p:cNvPr id="190" name="Rectángulo 189"/>
          <p:cNvSpPr/>
          <p:nvPr/>
        </p:nvSpPr>
        <p:spPr>
          <a:xfrm>
            <a:off x="18552269" y="31845049"/>
            <a:ext cx="667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Cambria" panose="02040503050406030204" pitchFamily="18" charset="0"/>
              </a:rPr>
              <a:t>Fig. </a:t>
            </a:r>
            <a:r>
              <a:rPr lang="es-CO" sz="2400" b="1" dirty="0" smtClean="0">
                <a:latin typeface="Cambria" panose="02040503050406030204" pitchFamily="18" charset="0"/>
              </a:rPr>
              <a:t>10 </a:t>
            </a:r>
            <a:r>
              <a:rPr lang="es-CO" sz="2400" dirty="0" err="1">
                <a:latin typeface="Cambria" panose="02040503050406030204" pitchFamily="18" charset="0"/>
              </a:rPr>
              <a:t>Pareto’s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err="1">
                <a:latin typeface="Cambria" panose="02040503050406030204" pitchFamily="18" charset="0"/>
              </a:rPr>
              <a:t>diagram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err="1">
                <a:latin typeface="Cambria" panose="02040503050406030204" pitchFamily="18" charset="0"/>
              </a:rPr>
              <a:t>for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smtClean="0">
                <a:latin typeface="Cambria" panose="02040503050406030204" pitchFamily="18" charset="0"/>
              </a:rPr>
              <a:t>H</a:t>
            </a:r>
            <a:r>
              <a:rPr lang="es-CO" sz="2400" baseline="-25000" dirty="0" smtClean="0">
                <a:latin typeface="Cambria" panose="02040503050406030204" pitchFamily="18" charset="0"/>
              </a:rPr>
              <a:t>2</a:t>
            </a:r>
            <a:r>
              <a:rPr lang="es-CO" sz="2400" dirty="0" smtClean="0">
                <a:latin typeface="Cambria" panose="02040503050406030204" pitchFamily="18" charset="0"/>
              </a:rPr>
              <a:t>O</a:t>
            </a:r>
            <a:r>
              <a:rPr lang="es-CO" sz="2400" baseline="-25000" dirty="0" smtClean="0">
                <a:latin typeface="Cambria" panose="02040503050406030204" pitchFamily="18" charset="0"/>
              </a:rPr>
              <a:t>2</a:t>
            </a:r>
            <a:r>
              <a:rPr lang="es-CO" sz="2400" dirty="0" smtClean="0">
                <a:latin typeface="Cambria" panose="02040503050406030204" pitchFamily="18" charset="0"/>
              </a:rPr>
              <a:t> </a:t>
            </a:r>
            <a:r>
              <a:rPr lang="es-CO" sz="2400" dirty="0" err="1" smtClean="0">
                <a:latin typeface="Cambria" panose="02040503050406030204" pitchFamily="18" charset="0"/>
              </a:rPr>
              <a:t>reacted</a:t>
            </a:r>
            <a:r>
              <a:rPr lang="es-CO" sz="2400" dirty="0" smtClean="0">
                <a:latin typeface="Cambria" panose="02040503050406030204" pitchFamily="18" charset="0"/>
              </a:rPr>
              <a:t>.</a:t>
            </a:r>
            <a:endParaRPr lang="es-CO" sz="2400" dirty="0">
              <a:latin typeface="Cambria" panose="02040503050406030204" pitchFamily="18" charset="0"/>
            </a:endParaRPr>
          </a:p>
        </p:txBody>
      </p:sp>
      <p:sp>
        <p:nvSpPr>
          <p:cNvPr id="191" name="Rectángulo 190"/>
          <p:cNvSpPr/>
          <p:nvPr/>
        </p:nvSpPr>
        <p:spPr>
          <a:xfrm>
            <a:off x="25866706" y="31864124"/>
            <a:ext cx="6673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Cambria" panose="02040503050406030204" pitchFamily="18" charset="0"/>
              </a:rPr>
              <a:t>Fig. </a:t>
            </a:r>
            <a:r>
              <a:rPr lang="es-CO" sz="2400" b="1" dirty="0" smtClean="0">
                <a:latin typeface="Cambria" panose="02040503050406030204" pitchFamily="18" charset="0"/>
              </a:rPr>
              <a:t>11 </a:t>
            </a:r>
            <a:r>
              <a:rPr lang="es-CO" sz="2400" dirty="0" err="1">
                <a:latin typeface="Cambria" panose="02040503050406030204" pitchFamily="18" charset="0"/>
              </a:rPr>
              <a:t>Pareto’s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err="1">
                <a:latin typeface="Cambria" panose="02040503050406030204" pitchFamily="18" charset="0"/>
              </a:rPr>
              <a:t>diagram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err="1">
                <a:latin typeface="Cambria" panose="02040503050406030204" pitchFamily="18" charset="0"/>
              </a:rPr>
              <a:t>for</a:t>
            </a:r>
            <a:r>
              <a:rPr lang="es-CO" sz="2400" dirty="0">
                <a:latin typeface="Cambria" panose="02040503050406030204" pitchFamily="18" charset="0"/>
              </a:rPr>
              <a:t> </a:t>
            </a:r>
            <a:r>
              <a:rPr lang="es-CO" sz="2400" dirty="0" smtClean="0">
                <a:latin typeface="Cambria" panose="02040503050406030204" pitchFamily="18" charset="0"/>
              </a:rPr>
              <a:t>NOM </a:t>
            </a:r>
            <a:r>
              <a:rPr lang="es-CO" sz="2400" dirty="0" err="1" smtClean="0">
                <a:latin typeface="Cambria" panose="02040503050406030204" pitchFamily="18" charset="0"/>
              </a:rPr>
              <a:t>removal</a:t>
            </a:r>
            <a:r>
              <a:rPr lang="es-CO" sz="2400" dirty="0" smtClean="0">
                <a:latin typeface="Cambria" panose="02040503050406030204" pitchFamily="18" charset="0"/>
              </a:rPr>
              <a:t>.</a:t>
            </a:r>
            <a:endParaRPr lang="es-CO" sz="2400" dirty="0">
              <a:latin typeface="Cambria" panose="02040503050406030204" pitchFamily="18" charset="0"/>
            </a:endParaRPr>
          </a:p>
        </p:txBody>
      </p:sp>
      <p:sp>
        <p:nvSpPr>
          <p:cNvPr id="192" name="Rectángulo 191"/>
          <p:cNvSpPr/>
          <p:nvPr/>
        </p:nvSpPr>
        <p:spPr>
          <a:xfrm>
            <a:off x="18304353" y="37037913"/>
            <a:ext cx="6921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12 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CWPO 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 of NOM: organic color 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removed 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456 nm (2120C-Standard Methods) and DOC mineralization (TOC-L Analyzer Shimadzu) to Synthetic and raw 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water*.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94" name="Imagen 193"/>
          <p:cNvPicPr>
            <a:picLocks noChangeAspect="1"/>
          </p:cNvPicPr>
          <p:nvPr/>
        </p:nvPicPr>
        <p:blipFill rotWithShape="1">
          <a:blip r:embed="rId36"/>
          <a:srcRect l="1519" t="9787" r="8514" b="5129"/>
          <a:stretch/>
        </p:blipFill>
        <p:spPr>
          <a:xfrm>
            <a:off x="18011452" y="33302312"/>
            <a:ext cx="7205371" cy="3803243"/>
          </a:xfrm>
          <a:prstGeom prst="rect">
            <a:avLst/>
          </a:prstGeom>
        </p:spPr>
      </p:pic>
      <p:pic>
        <p:nvPicPr>
          <p:cNvPr id="193" name="Imagen 19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4" t="77592" r="2" b="6352"/>
          <a:stretch/>
        </p:blipFill>
        <p:spPr>
          <a:xfrm>
            <a:off x="21707830" y="32445490"/>
            <a:ext cx="1553110" cy="1060760"/>
          </a:xfrm>
          <a:prstGeom prst="rect">
            <a:avLst/>
          </a:prstGeom>
        </p:spPr>
      </p:pic>
      <p:cxnSp>
        <p:nvCxnSpPr>
          <p:cNvPr id="195" name="Conector recto de flecha 194"/>
          <p:cNvCxnSpPr/>
          <p:nvPr/>
        </p:nvCxnSpPr>
        <p:spPr>
          <a:xfrm>
            <a:off x="22978528" y="33046951"/>
            <a:ext cx="679073" cy="82299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ángulo 197"/>
          <p:cNvSpPr/>
          <p:nvPr/>
        </p:nvSpPr>
        <p:spPr>
          <a:xfrm>
            <a:off x="26119297" y="37188104"/>
            <a:ext cx="7087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13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Fraction of </a:t>
            </a:r>
            <a:r>
              <a:rPr lang="en-US" sz="2400" dirty="0" smtClean="0">
                <a:latin typeface="Cambria" panose="02040503050406030204" pitchFamily="18" charset="0"/>
              </a:rPr>
              <a:t>hydrogen </a:t>
            </a:r>
            <a:r>
              <a:rPr lang="en-US" sz="2400" dirty="0">
                <a:latin typeface="Cambria" panose="02040503050406030204" pitchFamily="18" charset="0"/>
              </a:rPr>
              <a:t>peroxide reacted vs. added through </a:t>
            </a:r>
            <a:r>
              <a:rPr lang="en-US" sz="2400" dirty="0" smtClean="0">
                <a:latin typeface="Cambria" panose="02040503050406030204" pitchFamily="18" charset="0"/>
              </a:rPr>
              <a:t>the CWPO catalytic tests.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99" name="Imagen 198"/>
          <p:cNvPicPr>
            <a:picLocks noChangeAspect="1"/>
          </p:cNvPicPr>
          <p:nvPr/>
        </p:nvPicPr>
        <p:blipFill rotWithShape="1">
          <a:blip r:embed="rId37"/>
          <a:srcRect l="2000" b="8332"/>
          <a:stretch/>
        </p:blipFill>
        <p:spPr>
          <a:xfrm>
            <a:off x="26119297" y="32702616"/>
            <a:ext cx="7087574" cy="4219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0" name="Rectángulo 199"/>
          <p:cNvSpPr/>
          <p:nvPr/>
        </p:nvSpPr>
        <p:spPr>
          <a:xfrm>
            <a:off x="22745700" y="38308684"/>
            <a:ext cx="11348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</a:rPr>
              <a:t>* Raw </a:t>
            </a:r>
            <a:r>
              <a:rPr lang="en-US" sz="2000" dirty="0">
                <a:latin typeface="Cambria" panose="02040503050406030204" pitchFamily="18" charset="0"/>
              </a:rPr>
              <a:t>water </a:t>
            </a:r>
            <a:r>
              <a:rPr lang="en-US" sz="2000" dirty="0" smtClean="0">
                <a:latin typeface="Cambria" panose="02040503050406030204" pitchFamily="18" charset="0"/>
              </a:rPr>
              <a:t>collected in </a:t>
            </a:r>
            <a:r>
              <a:rPr lang="en-US" sz="2000" dirty="0" err="1" smtClean="0">
                <a:latin typeface="Cambria" panose="02040503050406030204" pitchFamily="18" charset="0"/>
              </a:rPr>
              <a:t>Vereda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Charandú</a:t>
            </a:r>
            <a:r>
              <a:rPr lang="en-US" sz="2000" dirty="0">
                <a:latin typeface="Cambria" panose="02040503050406030204" pitchFamily="18" charset="0"/>
              </a:rPr>
              <a:t> surface </a:t>
            </a:r>
            <a:r>
              <a:rPr lang="en-US" sz="2000" dirty="0" smtClean="0">
                <a:latin typeface="Cambria" panose="02040503050406030204" pitchFamily="18" charset="0"/>
              </a:rPr>
              <a:t>source. </a:t>
            </a:r>
            <a:r>
              <a:rPr lang="en-US" sz="2000" dirty="0" smtClean="0">
                <a:latin typeface="Cambria" panose="02040503050406030204" pitchFamily="18" charset="0"/>
              </a:rPr>
              <a:t>Surrounding of </a:t>
            </a:r>
            <a:r>
              <a:rPr lang="en-US" sz="2000" dirty="0" err="1" smtClean="0">
                <a:latin typeface="Cambria" panose="02040503050406030204" pitchFamily="18" charset="0"/>
              </a:rPr>
              <a:t>I</a:t>
            </a:r>
            <a:r>
              <a:rPr lang="en-US" sz="2000" dirty="0" err="1" smtClean="0">
                <a:latin typeface="Cambria" panose="02040503050406030204" pitchFamily="18" charset="0"/>
              </a:rPr>
              <a:t>piales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– Nariño, Colombia</a:t>
            </a:r>
          </a:p>
        </p:txBody>
      </p:sp>
      <p:sp>
        <p:nvSpPr>
          <p:cNvPr id="205" name="Rectángulo 204"/>
          <p:cNvSpPr/>
          <p:nvPr/>
        </p:nvSpPr>
        <p:spPr>
          <a:xfrm>
            <a:off x="-14260" y="41034593"/>
            <a:ext cx="5718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Acknowledgment</a:t>
            </a:r>
          </a:p>
        </p:txBody>
      </p:sp>
      <p:sp>
        <p:nvSpPr>
          <p:cNvPr id="206" name="Rectángulo 205"/>
          <p:cNvSpPr/>
          <p:nvPr/>
        </p:nvSpPr>
        <p:spPr>
          <a:xfrm>
            <a:off x="-14260" y="41826138"/>
            <a:ext cx="172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support from </a:t>
            </a:r>
            <a:r>
              <a:rPr lang="en-US" sz="24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CWPO </a:t>
            </a:r>
            <a:r>
              <a:rPr lang="en-US" sz="24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enhanced Drinking Water Quality in Nariño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(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BPIN 2014000100020), CT&amp;I Fund of the SGR – Colombia is gratefully acknowledged. AMG also thanks PhD Scholarship granted From Nariño Department Program (BPIN 2013000100092).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07" name="Rectángulo 206"/>
          <p:cNvSpPr/>
          <p:nvPr/>
        </p:nvSpPr>
        <p:spPr>
          <a:xfrm>
            <a:off x="36459" y="42874148"/>
            <a:ext cx="36906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08" name="Rectángulo 207"/>
          <p:cNvSpPr/>
          <p:nvPr/>
        </p:nvSpPr>
        <p:spPr>
          <a:xfrm>
            <a:off x="326" y="43643479"/>
            <a:ext cx="17097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400" baseline="30000" dirty="0" smtClean="0">
                <a:latin typeface="Cambria" panose="02040503050406030204" pitchFamily="18" charset="0"/>
              </a:rPr>
              <a:t>[1] </a:t>
            </a:r>
            <a:r>
              <a:rPr lang="es-CO" sz="2400" dirty="0" err="1">
                <a:latin typeface="Cambria" panose="02040503050406030204" pitchFamily="18" charset="0"/>
              </a:rPr>
              <a:t>Deng</a:t>
            </a:r>
            <a:r>
              <a:rPr lang="es-CO" sz="2400" dirty="0">
                <a:latin typeface="Cambria" panose="02040503050406030204" pitchFamily="18" charset="0"/>
              </a:rPr>
              <a:t> Y., </a:t>
            </a:r>
            <a:r>
              <a:rPr lang="es-CO" sz="2400" dirty="0" err="1">
                <a:latin typeface="Cambria" panose="02040503050406030204" pitchFamily="18" charset="0"/>
              </a:rPr>
              <a:t>Englehardt</a:t>
            </a:r>
            <a:r>
              <a:rPr lang="es-CO" sz="2400" dirty="0">
                <a:latin typeface="Cambria" panose="02040503050406030204" pitchFamily="18" charset="0"/>
              </a:rPr>
              <a:t> J., </a:t>
            </a:r>
            <a:r>
              <a:rPr lang="nl-NL" sz="2400" i="1" dirty="0">
                <a:latin typeface="Cambria" panose="02040503050406030204" pitchFamily="18" charset="0"/>
              </a:rPr>
              <a:t>Water Res. </a:t>
            </a:r>
            <a:r>
              <a:rPr lang="nl-NL" sz="2400" dirty="0">
                <a:latin typeface="Cambria" panose="02040503050406030204" pitchFamily="18" charset="0"/>
              </a:rPr>
              <a:t>40 </a:t>
            </a:r>
            <a:r>
              <a:rPr lang="nl-NL" sz="2400" b="1" dirty="0">
                <a:latin typeface="Cambria" panose="02040503050406030204" pitchFamily="18" charset="0"/>
              </a:rPr>
              <a:t>(2006)</a:t>
            </a:r>
            <a:r>
              <a:rPr lang="nl-NL" sz="2400" dirty="0">
                <a:latin typeface="Cambria" panose="02040503050406030204" pitchFamily="18" charset="0"/>
              </a:rPr>
              <a:t>, 3683– 3694.</a:t>
            </a:r>
          </a:p>
          <a:p>
            <a:pPr algn="just"/>
            <a:r>
              <a:rPr lang="de-DE" sz="2400" baseline="30000" dirty="0" smtClean="0">
                <a:latin typeface="Cambria" panose="02040503050406030204" pitchFamily="18" charset="0"/>
              </a:rPr>
              <a:t>[</a:t>
            </a:r>
            <a:r>
              <a:rPr lang="de-DE" sz="2400" baseline="30000" dirty="0">
                <a:latin typeface="Cambria" panose="02040503050406030204" pitchFamily="18" charset="0"/>
              </a:rPr>
              <a:t>2] </a:t>
            </a:r>
            <a:r>
              <a:rPr lang="es-CO" sz="2400" dirty="0" err="1">
                <a:latin typeface="Cambria" panose="02040503050406030204" pitchFamily="18" charset="0"/>
              </a:rPr>
              <a:t>Akitt</a:t>
            </a:r>
            <a:r>
              <a:rPr lang="es-CO" sz="2400" dirty="0">
                <a:latin typeface="Cambria" panose="02040503050406030204" pitchFamily="18" charset="0"/>
              </a:rPr>
              <a:t> W. J, </a:t>
            </a:r>
            <a:r>
              <a:rPr lang="es-CO" sz="2400" dirty="0" err="1">
                <a:latin typeface="Cambria" panose="02040503050406030204" pitchFamily="18" charset="0"/>
              </a:rPr>
              <a:t>Farthing</a:t>
            </a:r>
            <a:r>
              <a:rPr lang="es-CO" sz="2400" dirty="0">
                <a:latin typeface="Cambria" panose="02040503050406030204" pitchFamily="18" charset="0"/>
              </a:rPr>
              <a:t> A., </a:t>
            </a:r>
            <a:r>
              <a:rPr lang="es-CO" sz="2400" i="1" dirty="0">
                <a:latin typeface="Cambria" panose="02040503050406030204" pitchFamily="18" charset="0"/>
              </a:rPr>
              <a:t>J. </a:t>
            </a:r>
            <a:r>
              <a:rPr lang="es-CO" sz="2400" i="1" dirty="0" err="1">
                <a:latin typeface="Cambria" panose="02040503050406030204" pitchFamily="18" charset="0"/>
              </a:rPr>
              <a:t>Chem</a:t>
            </a:r>
            <a:r>
              <a:rPr lang="es-CO" sz="2400" i="1" dirty="0">
                <a:latin typeface="Cambria" panose="02040503050406030204" pitchFamily="18" charset="0"/>
              </a:rPr>
              <a:t>. Soc., Dalton </a:t>
            </a:r>
            <a:r>
              <a:rPr lang="es-CO" sz="2400" i="1" dirty="0" err="1">
                <a:latin typeface="Cambria" panose="02040503050406030204" pitchFamily="18" charset="0"/>
              </a:rPr>
              <a:t>Trans</a:t>
            </a:r>
            <a:r>
              <a:rPr lang="es-CO" sz="2400" dirty="0">
                <a:latin typeface="Cambria" panose="02040503050406030204" pitchFamily="18" charset="0"/>
              </a:rPr>
              <a:t>. </a:t>
            </a:r>
            <a:r>
              <a:rPr lang="es-CO" sz="2400" b="1" dirty="0">
                <a:latin typeface="Cambria" panose="02040503050406030204" pitchFamily="18" charset="0"/>
              </a:rPr>
              <a:t>(1981)</a:t>
            </a:r>
            <a:r>
              <a:rPr lang="es-CO" sz="2400" dirty="0">
                <a:latin typeface="Cambria" panose="02040503050406030204" pitchFamily="18" charset="0"/>
              </a:rPr>
              <a:t>, 1624-1628.</a:t>
            </a:r>
            <a:endParaRPr lang="es-CO" sz="2400" baseline="30000" dirty="0">
              <a:latin typeface="Cambria" panose="02040503050406030204" pitchFamily="18" charset="0"/>
            </a:endParaRPr>
          </a:p>
          <a:p>
            <a:pPr algn="just"/>
            <a:r>
              <a:rPr lang="de-DE" sz="2400" baseline="30000" dirty="0" smtClean="0">
                <a:latin typeface="Cambria" panose="02040503050406030204" pitchFamily="18" charset="0"/>
              </a:rPr>
              <a:t>[</a:t>
            </a:r>
            <a:r>
              <a:rPr lang="de-DE" sz="2400" baseline="30000" dirty="0">
                <a:latin typeface="Cambria" panose="02040503050406030204" pitchFamily="18" charset="0"/>
              </a:rPr>
              <a:t>3] </a:t>
            </a:r>
            <a:r>
              <a:rPr lang="de-DE" sz="2400" dirty="0">
                <a:latin typeface="Cambria" panose="02040503050406030204" pitchFamily="18" charset="0"/>
              </a:rPr>
              <a:t>Galeano L.A., Bravo P.F., Luna C.D., Vicente M.A, Gil A., </a:t>
            </a:r>
            <a:r>
              <a:rPr lang="de-DE" sz="2400" i="1" dirty="0">
                <a:latin typeface="Cambria" panose="02040503050406030204" pitchFamily="18" charset="0"/>
              </a:rPr>
              <a:t>App. Catal. B </a:t>
            </a:r>
            <a:r>
              <a:rPr lang="de-DE" sz="2400" dirty="0">
                <a:latin typeface="Cambria" panose="02040503050406030204" pitchFamily="18" charset="0"/>
              </a:rPr>
              <a:t>111–112 </a:t>
            </a:r>
            <a:r>
              <a:rPr lang="de-DE" sz="2400" b="1" dirty="0">
                <a:latin typeface="Cambria" panose="02040503050406030204" pitchFamily="18" charset="0"/>
              </a:rPr>
              <a:t>(2012)</a:t>
            </a:r>
            <a:r>
              <a:rPr lang="de-DE" sz="2400" dirty="0">
                <a:latin typeface="Cambria" panose="02040503050406030204" pitchFamily="18" charset="0"/>
              </a:rPr>
              <a:t>, 527-535.</a:t>
            </a:r>
            <a:endParaRPr lang="es-CO" sz="2400" dirty="0">
              <a:latin typeface="Cambria" panose="02040503050406030204" pitchFamily="18" charset="0"/>
            </a:endParaRPr>
          </a:p>
        </p:txBody>
      </p:sp>
      <p:sp>
        <p:nvSpPr>
          <p:cNvPr id="209" name="Rectángulo 208"/>
          <p:cNvSpPr/>
          <p:nvPr/>
        </p:nvSpPr>
        <p:spPr>
          <a:xfrm>
            <a:off x="17620306" y="39945964"/>
            <a:ext cx="162259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Cambria" panose="02040503050406030204" pitchFamily="18" charset="0"/>
              </a:rPr>
              <a:t>The removal </a:t>
            </a:r>
            <a:r>
              <a:rPr lang="en-US" sz="3400" dirty="0">
                <a:latin typeface="Cambria" panose="02040503050406030204" pitchFamily="18" charset="0"/>
              </a:rPr>
              <a:t>of natural organic matter from aqueous solutions using Catalytic Wet Peroxide Oxidation activated by Al/Fe-PILC catalyst was </a:t>
            </a:r>
            <a:r>
              <a:rPr lang="en-US" sz="3400" dirty="0" smtClean="0">
                <a:latin typeface="Cambria" panose="02040503050406030204" pitchFamily="18" charset="0"/>
              </a:rPr>
              <a:t>successfully optimized by using statistical tools. Optimal </a:t>
            </a:r>
            <a:r>
              <a:rPr lang="en-US" sz="3400" dirty="0">
                <a:latin typeface="Cambria" panose="02040503050406030204" pitchFamily="18" charset="0"/>
              </a:rPr>
              <a:t>operating conditions </a:t>
            </a:r>
            <a:r>
              <a:rPr lang="en-US" sz="3400" dirty="0">
                <a:latin typeface="Cambria" panose="02040503050406030204" pitchFamily="18" charset="0"/>
              </a:rPr>
              <a:t>at neutral </a:t>
            </a:r>
            <a:r>
              <a:rPr lang="en-US" sz="3400" dirty="0" smtClean="0">
                <a:latin typeface="Cambria" panose="02040503050406030204" pitchFamily="18" charset="0"/>
              </a:rPr>
              <a:t>starting pH were </a:t>
            </a:r>
            <a:r>
              <a:rPr lang="en-US" sz="3400" dirty="0" smtClean="0">
                <a:latin typeface="Cambria" panose="02040503050406030204" pitchFamily="18" charset="0"/>
              </a:rPr>
              <a:t>found to be: </a:t>
            </a:r>
            <a:r>
              <a:rPr lang="en-US" sz="3400" dirty="0">
                <a:latin typeface="Cambria" panose="02040503050406030204" pitchFamily="18" charset="0"/>
              </a:rPr>
              <a:t>[</a:t>
            </a:r>
            <a:r>
              <a:rPr lang="en-US" sz="3400" dirty="0" smtClean="0">
                <a:latin typeface="Cambria" panose="02040503050406030204" pitchFamily="18" charset="0"/>
              </a:rPr>
              <a:t>H</a:t>
            </a:r>
            <a:r>
              <a:rPr lang="en-US" sz="3400" baseline="-25000" dirty="0" smtClean="0">
                <a:latin typeface="Cambria" panose="02040503050406030204" pitchFamily="18" charset="0"/>
              </a:rPr>
              <a:t>2</a:t>
            </a:r>
            <a:r>
              <a:rPr lang="en-US" sz="3400" dirty="0" smtClean="0">
                <a:latin typeface="Cambria" panose="02040503050406030204" pitchFamily="18" charset="0"/>
              </a:rPr>
              <a:t>O</a:t>
            </a:r>
            <a:r>
              <a:rPr lang="en-US" sz="3400" baseline="-25000" dirty="0" smtClean="0">
                <a:latin typeface="Cambria" panose="02040503050406030204" pitchFamily="18" charset="0"/>
              </a:rPr>
              <a:t>2</a:t>
            </a:r>
            <a:r>
              <a:rPr lang="en-US" sz="3400" dirty="0" smtClean="0">
                <a:latin typeface="Cambria" panose="02040503050406030204" pitchFamily="18" charset="0"/>
              </a:rPr>
              <a:t>]</a:t>
            </a:r>
            <a:r>
              <a:rPr lang="en-US" sz="3400" baseline="-25000" dirty="0" smtClean="0">
                <a:latin typeface="Cambria" panose="02040503050406030204" pitchFamily="18" charset="0"/>
              </a:rPr>
              <a:t>d</a:t>
            </a:r>
            <a:r>
              <a:rPr lang="en-US" sz="3400" dirty="0">
                <a:latin typeface="Cambria" panose="02040503050406030204" pitchFamily="18" charset="0"/>
              </a:rPr>
              <a:t> </a:t>
            </a:r>
            <a:r>
              <a:rPr lang="en-US" sz="3400" dirty="0" smtClean="0">
                <a:latin typeface="Cambria" panose="02040503050406030204" pitchFamily="18" charset="0"/>
              </a:rPr>
              <a:t>13.1 </a:t>
            </a:r>
            <a:r>
              <a:rPr lang="en-US" sz="3400" dirty="0">
                <a:latin typeface="Cambria" panose="02040503050406030204" pitchFamily="18" charset="0"/>
              </a:rPr>
              <a:t>%; [Al/Fe-PILC</a:t>
            </a:r>
            <a:r>
              <a:rPr lang="en-US" sz="3400" dirty="0" smtClean="0">
                <a:latin typeface="Cambria" panose="02040503050406030204" pitchFamily="18" charset="0"/>
              </a:rPr>
              <a:t>] </a:t>
            </a:r>
            <a:r>
              <a:rPr lang="en-US" sz="3400" dirty="0" smtClean="0">
                <a:latin typeface="Cambria" panose="02040503050406030204" pitchFamily="18" charset="0"/>
              </a:rPr>
              <a:t>6.0 </a:t>
            </a:r>
            <a:r>
              <a:rPr lang="en-US" sz="3400" dirty="0" smtClean="0">
                <a:latin typeface="Cambria" panose="02040503050406030204" pitchFamily="18" charset="0"/>
              </a:rPr>
              <a:t>g/L </a:t>
            </a:r>
            <a:r>
              <a:rPr lang="en-US" sz="3400" dirty="0" smtClean="0">
                <a:latin typeface="Cambria" panose="02040503050406030204" pitchFamily="18" charset="0"/>
              </a:rPr>
              <a:t>within a range of starting TOC concentrations (</a:t>
            </a:r>
            <a:r>
              <a:rPr lang="en-US" sz="3400" dirty="0" smtClean="0">
                <a:latin typeface="Cambria" panose="02040503050406030204" pitchFamily="18" charset="0"/>
              </a:rPr>
              <a:t>0 </a:t>
            </a:r>
            <a:r>
              <a:rPr lang="en-US" sz="3400" dirty="0" smtClean="0">
                <a:latin typeface="Cambria" panose="02040503050406030204" pitchFamily="18" charset="0"/>
              </a:rPr>
              <a:t>– 20 mg </a:t>
            </a:r>
            <a:r>
              <a:rPr lang="en-US" sz="3400" dirty="0" smtClean="0">
                <a:latin typeface="Cambria" panose="02040503050406030204" pitchFamily="18" charset="0"/>
              </a:rPr>
              <a:t>C/L) and controlled temperatures (5.0 - 25 </a:t>
            </a:r>
            <a:r>
              <a:rPr lang="en-US" sz="3400" dirty="0">
                <a:latin typeface="Cambria" panose="02040503050406030204" pitchFamily="18" charset="0"/>
              </a:rPr>
              <a:t>°</a:t>
            </a:r>
            <a:r>
              <a:rPr lang="en-US" sz="3400" dirty="0" smtClean="0">
                <a:latin typeface="Cambria" panose="02040503050406030204" pitchFamily="18" charset="0"/>
              </a:rPr>
              <a:t>C). Catalytic </a:t>
            </a:r>
            <a:r>
              <a:rPr lang="en-US" sz="3400" dirty="0" smtClean="0">
                <a:latin typeface="Cambria" panose="02040503050406030204" pitchFamily="18" charset="0"/>
              </a:rPr>
              <a:t>tests </a:t>
            </a:r>
            <a:r>
              <a:rPr lang="en-US" sz="3400" dirty="0" smtClean="0">
                <a:latin typeface="Cambria" panose="02040503050406030204" pitchFamily="18" charset="0"/>
              </a:rPr>
              <a:t>under optimal conditions achieved higher </a:t>
            </a:r>
            <a:r>
              <a:rPr lang="en-US" sz="3400" dirty="0">
                <a:latin typeface="Cambria" panose="02040503050406030204" pitchFamily="18" charset="0"/>
              </a:rPr>
              <a:t>percentage of color removal </a:t>
            </a:r>
            <a:r>
              <a:rPr lang="en-US" sz="3400" b="1" dirty="0">
                <a:latin typeface="Cambria" panose="02040503050406030204" pitchFamily="18" charset="0"/>
              </a:rPr>
              <a:t>(~ 93 </a:t>
            </a:r>
            <a:r>
              <a:rPr lang="en-US" sz="3400" b="1" dirty="0" smtClean="0">
                <a:latin typeface="Cambria" panose="02040503050406030204" pitchFamily="18" charset="0"/>
              </a:rPr>
              <a:t>%)</a:t>
            </a:r>
            <a:r>
              <a:rPr lang="en-US" sz="3400" dirty="0" smtClean="0">
                <a:latin typeface="Cambria" panose="02040503050406030204" pitchFamily="18" charset="0"/>
              </a:rPr>
              <a:t> </a:t>
            </a:r>
            <a:r>
              <a:rPr lang="en-US" sz="3400" dirty="0" smtClean="0">
                <a:latin typeface="Cambria" panose="02040503050406030204" pitchFamily="18" charset="0"/>
              </a:rPr>
              <a:t>on </a:t>
            </a:r>
            <a:r>
              <a:rPr lang="en-US" sz="3400" dirty="0" smtClean="0">
                <a:latin typeface="Cambria" panose="02040503050406030204" pitchFamily="18" charset="0"/>
              </a:rPr>
              <a:t>raw water </a:t>
            </a:r>
            <a:r>
              <a:rPr lang="en-US" sz="3400" dirty="0" smtClean="0">
                <a:latin typeface="Cambria" panose="02040503050406030204" pitchFamily="18" charset="0"/>
              </a:rPr>
              <a:t>than on synthetic </a:t>
            </a:r>
            <a:r>
              <a:rPr lang="en-US" sz="3400" dirty="0" smtClean="0">
                <a:latin typeface="Cambria" panose="02040503050406030204" pitchFamily="18" charset="0"/>
              </a:rPr>
              <a:t>water </a:t>
            </a:r>
            <a:r>
              <a:rPr lang="en-US" sz="3400" b="1" dirty="0">
                <a:latin typeface="Cambria" panose="02040503050406030204" pitchFamily="18" charset="0"/>
              </a:rPr>
              <a:t>(~ </a:t>
            </a:r>
            <a:r>
              <a:rPr lang="en-US" sz="3400" b="1" dirty="0" smtClean="0">
                <a:latin typeface="Cambria" panose="02040503050406030204" pitchFamily="18" charset="0"/>
              </a:rPr>
              <a:t>50 %)</a:t>
            </a:r>
            <a:r>
              <a:rPr lang="en-US" sz="3400" dirty="0" smtClean="0">
                <a:latin typeface="Cambria" panose="02040503050406030204" pitchFamily="18" charset="0"/>
              </a:rPr>
              <a:t>; h</a:t>
            </a:r>
            <a:r>
              <a:rPr lang="en-US" sz="3400" dirty="0" smtClean="0">
                <a:latin typeface="Cambria" panose="02040503050406030204" pitchFamily="18" charset="0"/>
              </a:rPr>
              <a:t>owever, NOM mineralization was </a:t>
            </a:r>
            <a:r>
              <a:rPr lang="en-US" sz="3400" dirty="0">
                <a:latin typeface="Cambria" panose="02040503050406030204" pitchFamily="18" charset="0"/>
              </a:rPr>
              <a:t>significantly higher </a:t>
            </a:r>
            <a:r>
              <a:rPr lang="en-US" sz="3400" b="1" dirty="0">
                <a:latin typeface="Cambria" panose="02040503050406030204" pitchFamily="18" charset="0"/>
              </a:rPr>
              <a:t>(75 %)</a:t>
            </a:r>
            <a:r>
              <a:rPr lang="en-US" sz="3400" dirty="0">
                <a:latin typeface="Cambria" panose="02040503050406030204" pitchFamily="18" charset="0"/>
              </a:rPr>
              <a:t> on </a:t>
            </a:r>
            <a:r>
              <a:rPr lang="en-US" sz="3400" dirty="0" smtClean="0">
                <a:latin typeface="Cambria" panose="02040503050406030204" pitchFamily="18" charset="0"/>
              </a:rPr>
              <a:t>synthetic </a:t>
            </a:r>
            <a:r>
              <a:rPr lang="en-US" sz="3400" dirty="0">
                <a:latin typeface="Cambria" panose="02040503050406030204" pitchFamily="18" charset="0"/>
              </a:rPr>
              <a:t>water </a:t>
            </a:r>
            <a:r>
              <a:rPr lang="en-US" sz="3400" dirty="0" smtClean="0">
                <a:latin typeface="Cambria" panose="02040503050406030204" pitchFamily="18" charset="0"/>
              </a:rPr>
              <a:t>vs. </a:t>
            </a:r>
            <a:r>
              <a:rPr lang="en-US" sz="3400" dirty="0">
                <a:latin typeface="Cambria" panose="02040503050406030204" pitchFamily="18" charset="0"/>
              </a:rPr>
              <a:t>real water </a:t>
            </a:r>
            <a:r>
              <a:rPr lang="en-US" sz="3400" b="1" dirty="0">
                <a:latin typeface="Cambria" panose="02040503050406030204" pitchFamily="18" charset="0"/>
              </a:rPr>
              <a:t>(37 </a:t>
            </a:r>
            <a:r>
              <a:rPr lang="en-US" sz="3400" b="1" dirty="0" smtClean="0">
                <a:latin typeface="Cambria" panose="02040503050406030204" pitchFamily="18" charset="0"/>
              </a:rPr>
              <a:t>%)</a:t>
            </a:r>
            <a:r>
              <a:rPr lang="en-US" sz="3400" dirty="0" smtClean="0">
                <a:latin typeface="Cambria" panose="02040503050406030204" pitchFamily="18" charset="0"/>
              </a:rPr>
              <a:t>, probably because of formation </a:t>
            </a:r>
            <a:r>
              <a:rPr lang="en-US" sz="3400" dirty="0">
                <a:latin typeface="Cambria" panose="02040503050406030204" pitchFamily="18" charset="0"/>
              </a:rPr>
              <a:t>of more refractory hydrophilic substances along </a:t>
            </a:r>
            <a:r>
              <a:rPr lang="en-US" sz="3400" dirty="0" smtClean="0">
                <a:latin typeface="Cambria" panose="02040503050406030204" pitchFamily="18" charset="0"/>
              </a:rPr>
              <a:t>process </a:t>
            </a:r>
            <a:r>
              <a:rPr lang="en-US" sz="3400" dirty="0">
                <a:latin typeface="Cambria" panose="02040503050406030204" pitchFamily="18" charset="0"/>
              </a:rPr>
              <a:t>on </a:t>
            </a:r>
            <a:r>
              <a:rPr lang="en-US" sz="3400" dirty="0" smtClean="0">
                <a:latin typeface="Cambria" panose="02040503050406030204" pitchFamily="18" charset="0"/>
              </a:rPr>
              <a:t>real water</a:t>
            </a:r>
            <a:r>
              <a:rPr lang="en-US" sz="3400" dirty="0" smtClean="0">
                <a:latin typeface="Cambria" panose="02040503050406030204" pitchFamily="18" charset="0"/>
              </a:rPr>
              <a:t>. </a:t>
            </a:r>
            <a:endParaRPr lang="en-US" sz="3400" dirty="0">
              <a:latin typeface="Cambria" panose="02040503050406030204" pitchFamily="18" charset="0"/>
            </a:endParaRPr>
          </a:p>
        </p:txBody>
      </p:sp>
      <p:sp>
        <p:nvSpPr>
          <p:cNvPr id="210" name="Rectángulo 209"/>
          <p:cNvSpPr/>
          <p:nvPr/>
        </p:nvSpPr>
        <p:spPr>
          <a:xfrm>
            <a:off x="17646196" y="39005867"/>
            <a:ext cx="40078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Conclusions</a:t>
            </a:r>
            <a:endParaRPr lang="en-US" sz="5400" b="1" dirty="0">
              <a:latin typeface="Cambria" panose="020405030504060302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859872" y="21236145"/>
            <a:ext cx="4404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NOM: Natural organic matter</a:t>
            </a:r>
          </a:p>
          <a:p>
            <a:r>
              <a:rPr lang="en-US" sz="2000" dirty="0" smtClean="0"/>
              <a:t>CWPO: Catalytic wet peroxide oxidation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7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1009</Words>
  <Application>Microsoft Office PowerPoint</Application>
  <PresentationFormat>Personalizado</PresentationFormat>
  <Paragraphs>141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Cambria Math</vt:lpstr>
      <vt:lpstr>Candara</vt:lpstr>
      <vt:lpstr>Georgia</vt:lpstr>
      <vt:lpstr>HELVETICA</vt:lpstr>
      <vt:lpstr>MS Mincho</vt:lpstr>
      <vt:lpstr>Segoe UI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Garcia</dc:creator>
  <cp:lastModifiedBy>Luis Alejandro Galeano</cp:lastModifiedBy>
  <cp:revision>75</cp:revision>
  <dcterms:created xsi:type="dcterms:W3CDTF">2017-11-13T17:06:49Z</dcterms:created>
  <dcterms:modified xsi:type="dcterms:W3CDTF">2017-11-14T14:33:01Z</dcterms:modified>
</cp:coreProperties>
</file>