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sldIdLst>
    <p:sldId id="256" r:id="rId2"/>
    <p:sldId id="257" r:id="rId3"/>
    <p:sldId id="260" r:id="rId4"/>
    <p:sldId id="261" r:id="rId5"/>
    <p:sldId id="262" r:id="rId6"/>
    <p:sldId id="263" r:id="rId7"/>
    <p:sldId id="264" r:id="rId8"/>
    <p:sldId id="292" r:id="rId9"/>
    <p:sldId id="293" r:id="rId10"/>
    <p:sldId id="267" r:id="rId11"/>
    <p:sldId id="268" r:id="rId12"/>
    <p:sldId id="269" r:id="rId13"/>
    <p:sldId id="266" r:id="rId14"/>
    <p:sldId id="290" r:id="rId15"/>
    <p:sldId id="265" r:id="rId16"/>
    <p:sldId id="291" r:id="rId17"/>
    <p:sldId id="284" r:id="rId18"/>
    <p:sldId id="285" r:id="rId19"/>
    <p:sldId id="270" r:id="rId20"/>
    <p:sldId id="271" r:id="rId21"/>
    <p:sldId id="272" r:id="rId22"/>
    <p:sldId id="273" r:id="rId23"/>
    <p:sldId id="286" r:id="rId24"/>
    <p:sldId id="287" r:id="rId25"/>
    <p:sldId id="274" r:id="rId26"/>
    <p:sldId id="295" r:id="rId27"/>
    <p:sldId id="276" r:id="rId28"/>
    <p:sldId id="277" r:id="rId29"/>
    <p:sldId id="278" r:id="rId30"/>
    <p:sldId id="282" r:id="rId31"/>
    <p:sldId id="294" r:id="rId32"/>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jandro G" initials="A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25" autoAdjust="0"/>
    <p:restoredTop sz="85080" autoAdjust="0"/>
  </p:normalViewPr>
  <p:slideViewPr>
    <p:cSldViewPr>
      <p:cViewPr>
        <p:scale>
          <a:sx n="60" d="100"/>
          <a:sy n="60" d="100"/>
        </p:scale>
        <p:origin x="-1740" y="-1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DEDBB5-F4E0-4C57-A216-F25DF20E44C3}" type="doc">
      <dgm:prSet loTypeId="urn:microsoft.com/office/officeart/2005/8/layout/chart3" loCatId="cycle" qsTypeId="urn:microsoft.com/office/officeart/2005/8/quickstyle/3d2" qsCatId="3D" csTypeId="urn:microsoft.com/office/officeart/2005/8/colors/colorful3" csCatId="colorful" phldr="1"/>
      <dgm:spPr/>
    </dgm:pt>
    <dgm:pt modelId="{451BDD6C-C820-41C3-A7A4-64E67792A400}">
      <dgm:prSet phldrT="[Texto]" custT="1"/>
      <dgm:spPr/>
      <dgm:t>
        <a:bodyPr/>
        <a:lstStyle/>
        <a:p>
          <a:r>
            <a:rPr lang="en-US" sz="2200" b="1" noProof="0" dirty="0" smtClean="0"/>
            <a:t>Reagent in catalyzed reactions</a:t>
          </a:r>
          <a:endParaRPr lang="en-US" sz="2200" b="1" noProof="0" dirty="0"/>
        </a:p>
      </dgm:t>
    </dgm:pt>
    <dgm:pt modelId="{AAA7449F-D4E4-4DA8-AE6A-3A258850139D}" type="parTrans" cxnId="{407AA756-A424-4F34-BA6A-7978C1C36BC6}">
      <dgm:prSet/>
      <dgm:spPr/>
      <dgm:t>
        <a:bodyPr/>
        <a:lstStyle/>
        <a:p>
          <a:endParaRPr lang="es-CO"/>
        </a:p>
      </dgm:t>
    </dgm:pt>
    <dgm:pt modelId="{F856D6D7-11C9-4A90-9418-B0CDBAD5484E}" type="sibTrans" cxnId="{407AA756-A424-4F34-BA6A-7978C1C36BC6}">
      <dgm:prSet/>
      <dgm:spPr/>
      <dgm:t>
        <a:bodyPr/>
        <a:lstStyle/>
        <a:p>
          <a:endParaRPr lang="es-CO"/>
        </a:p>
      </dgm:t>
    </dgm:pt>
    <dgm:pt modelId="{79E5B4CA-89AC-4600-BE7D-7DD259334FAF}">
      <dgm:prSet phldrT="[Texto]" custT="1"/>
      <dgm:spPr/>
      <dgm:t>
        <a:bodyPr/>
        <a:lstStyle/>
        <a:p>
          <a:r>
            <a:rPr lang="en-US" sz="2200" b="1" noProof="0" dirty="0" smtClean="0"/>
            <a:t>Solvent for synthesis of catalysts</a:t>
          </a:r>
          <a:endParaRPr lang="en-US" sz="2200" b="1" noProof="0" dirty="0"/>
        </a:p>
      </dgm:t>
    </dgm:pt>
    <dgm:pt modelId="{D87FD49A-5876-455A-93E6-856D04D6A4B8}" type="parTrans" cxnId="{0B372203-04A8-47B9-9AAF-E992EBBF6D72}">
      <dgm:prSet/>
      <dgm:spPr/>
      <dgm:t>
        <a:bodyPr/>
        <a:lstStyle/>
        <a:p>
          <a:endParaRPr lang="es-CO"/>
        </a:p>
      </dgm:t>
    </dgm:pt>
    <dgm:pt modelId="{38984EBC-9108-41B0-AE44-198FDA4A63C4}" type="sibTrans" cxnId="{0B372203-04A8-47B9-9AAF-E992EBBF6D72}">
      <dgm:prSet/>
      <dgm:spPr/>
      <dgm:t>
        <a:bodyPr/>
        <a:lstStyle/>
        <a:p>
          <a:endParaRPr lang="es-CO"/>
        </a:p>
      </dgm:t>
    </dgm:pt>
    <dgm:pt modelId="{40BE4503-1C73-47D8-8BA2-B16B11A0F361}">
      <dgm:prSet phldrT="[Texto]"/>
      <dgm:spPr/>
      <dgm:t>
        <a:bodyPr/>
        <a:lstStyle/>
        <a:p>
          <a:r>
            <a:rPr lang="en-US" b="1" noProof="0" dirty="0" smtClean="0"/>
            <a:t>Solvent of catalytic reactions </a:t>
          </a:r>
          <a:endParaRPr lang="en-US" b="1" noProof="0" dirty="0"/>
        </a:p>
      </dgm:t>
    </dgm:pt>
    <dgm:pt modelId="{50B1A998-1EC8-4F7F-8ABA-EFDD905E4144}" type="parTrans" cxnId="{60C5C770-351B-4987-9C53-7B7E6905CDC8}">
      <dgm:prSet/>
      <dgm:spPr/>
      <dgm:t>
        <a:bodyPr/>
        <a:lstStyle/>
        <a:p>
          <a:endParaRPr lang="es-CO"/>
        </a:p>
      </dgm:t>
    </dgm:pt>
    <dgm:pt modelId="{8CC885A7-7177-47EC-9871-8C6C821293E7}" type="sibTrans" cxnId="{60C5C770-351B-4987-9C53-7B7E6905CDC8}">
      <dgm:prSet/>
      <dgm:spPr/>
      <dgm:t>
        <a:bodyPr/>
        <a:lstStyle/>
        <a:p>
          <a:endParaRPr lang="es-CO"/>
        </a:p>
      </dgm:t>
    </dgm:pt>
    <dgm:pt modelId="{A9F970E0-B9C9-4B8A-A282-8C9391A2A73D}" type="pres">
      <dgm:prSet presAssocID="{0EDEDBB5-F4E0-4C57-A216-F25DF20E44C3}" presName="compositeShape" presStyleCnt="0">
        <dgm:presLayoutVars>
          <dgm:chMax val="7"/>
          <dgm:dir/>
          <dgm:resizeHandles val="exact"/>
        </dgm:presLayoutVars>
      </dgm:prSet>
      <dgm:spPr/>
    </dgm:pt>
    <dgm:pt modelId="{1AC58AED-F9EF-4A6A-ADA8-BC57344163F1}" type="pres">
      <dgm:prSet presAssocID="{0EDEDBB5-F4E0-4C57-A216-F25DF20E44C3}" presName="wedge1" presStyleLbl="node1" presStyleIdx="0" presStyleCnt="3" custScaleX="112034" custScaleY="110027"/>
      <dgm:spPr/>
      <dgm:t>
        <a:bodyPr/>
        <a:lstStyle/>
        <a:p>
          <a:endParaRPr lang="es-CO"/>
        </a:p>
      </dgm:t>
    </dgm:pt>
    <dgm:pt modelId="{570665A5-6400-4846-9695-3CD528553F1A}" type="pres">
      <dgm:prSet presAssocID="{0EDEDBB5-F4E0-4C57-A216-F25DF20E44C3}" presName="wedge1Tx" presStyleLbl="node1" presStyleIdx="0" presStyleCnt="3">
        <dgm:presLayoutVars>
          <dgm:chMax val="0"/>
          <dgm:chPref val="0"/>
          <dgm:bulletEnabled val="1"/>
        </dgm:presLayoutVars>
      </dgm:prSet>
      <dgm:spPr/>
      <dgm:t>
        <a:bodyPr/>
        <a:lstStyle/>
        <a:p>
          <a:endParaRPr lang="es-CO"/>
        </a:p>
      </dgm:t>
    </dgm:pt>
    <dgm:pt modelId="{19311798-0A35-4291-B32D-E295AD0447FE}" type="pres">
      <dgm:prSet presAssocID="{0EDEDBB5-F4E0-4C57-A216-F25DF20E44C3}" presName="wedge2" presStyleLbl="node1" presStyleIdx="1" presStyleCnt="3" custScaleX="112034" custScaleY="110027"/>
      <dgm:spPr/>
      <dgm:t>
        <a:bodyPr/>
        <a:lstStyle/>
        <a:p>
          <a:endParaRPr lang="es-CO"/>
        </a:p>
      </dgm:t>
    </dgm:pt>
    <dgm:pt modelId="{03F640F6-E2FA-4670-B78F-B1211CF60F5F}" type="pres">
      <dgm:prSet presAssocID="{0EDEDBB5-F4E0-4C57-A216-F25DF20E44C3}" presName="wedge2Tx" presStyleLbl="node1" presStyleIdx="1" presStyleCnt="3">
        <dgm:presLayoutVars>
          <dgm:chMax val="0"/>
          <dgm:chPref val="0"/>
          <dgm:bulletEnabled val="1"/>
        </dgm:presLayoutVars>
      </dgm:prSet>
      <dgm:spPr/>
      <dgm:t>
        <a:bodyPr/>
        <a:lstStyle/>
        <a:p>
          <a:endParaRPr lang="es-CO"/>
        </a:p>
      </dgm:t>
    </dgm:pt>
    <dgm:pt modelId="{32933E5E-ED27-4D9F-9F6C-D89CBEFBBF85}" type="pres">
      <dgm:prSet presAssocID="{0EDEDBB5-F4E0-4C57-A216-F25DF20E44C3}" presName="wedge3" presStyleLbl="node1" presStyleIdx="2" presStyleCnt="3" custScaleX="112034" custScaleY="110027"/>
      <dgm:spPr/>
      <dgm:t>
        <a:bodyPr/>
        <a:lstStyle/>
        <a:p>
          <a:endParaRPr lang="es-CO"/>
        </a:p>
      </dgm:t>
    </dgm:pt>
    <dgm:pt modelId="{51A9B3D7-F49F-4873-BFC2-040EA1F9F438}" type="pres">
      <dgm:prSet presAssocID="{0EDEDBB5-F4E0-4C57-A216-F25DF20E44C3}" presName="wedge3Tx" presStyleLbl="node1" presStyleIdx="2" presStyleCnt="3">
        <dgm:presLayoutVars>
          <dgm:chMax val="0"/>
          <dgm:chPref val="0"/>
          <dgm:bulletEnabled val="1"/>
        </dgm:presLayoutVars>
      </dgm:prSet>
      <dgm:spPr/>
      <dgm:t>
        <a:bodyPr/>
        <a:lstStyle/>
        <a:p>
          <a:endParaRPr lang="es-CO"/>
        </a:p>
      </dgm:t>
    </dgm:pt>
  </dgm:ptLst>
  <dgm:cxnLst>
    <dgm:cxn modelId="{4A327443-78E2-4AC2-A8DF-40BF278ED3E7}" type="presOf" srcId="{0EDEDBB5-F4E0-4C57-A216-F25DF20E44C3}" destId="{A9F970E0-B9C9-4B8A-A282-8C9391A2A73D}" srcOrd="0" destOrd="0" presId="urn:microsoft.com/office/officeart/2005/8/layout/chart3"/>
    <dgm:cxn modelId="{E392F32F-1B19-4E6D-B623-03B00AEB3BCF}" type="presOf" srcId="{40BE4503-1C73-47D8-8BA2-B16B11A0F361}" destId="{51A9B3D7-F49F-4873-BFC2-040EA1F9F438}" srcOrd="1" destOrd="0" presId="urn:microsoft.com/office/officeart/2005/8/layout/chart3"/>
    <dgm:cxn modelId="{81E04722-A3F2-4309-BB3B-C8CB0D629402}" type="presOf" srcId="{451BDD6C-C820-41C3-A7A4-64E67792A400}" destId="{1AC58AED-F9EF-4A6A-ADA8-BC57344163F1}" srcOrd="0" destOrd="0" presId="urn:microsoft.com/office/officeart/2005/8/layout/chart3"/>
    <dgm:cxn modelId="{E162231F-2B4F-4525-86DC-BE799B0E62AF}" type="presOf" srcId="{451BDD6C-C820-41C3-A7A4-64E67792A400}" destId="{570665A5-6400-4846-9695-3CD528553F1A}" srcOrd="1" destOrd="0" presId="urn:microsoft.com/office/officeart/2005/8/layout/chart3"/>
    <dgm:cxn modelId="{8F9B801B-B3D2-41A7-9B23-5913C3C63437}" type="presOf" srcId="{40BE4503-1C73-47D8-8BA2-B16B11A0F361}" destId="{32933E5E-ED27-4D9F-9F6C-D89CBEFBBF85}" srcOrd="0" destOrd="0" presId="urn:microsoft.com/office/officeart/2005/8/layout/chart3"/>
    <dgm:cxn modelId="{B9CB39F4-71A0-4F74-8F54-B98010FFB468}" type="presOf" srcId="{79E5B4CA-89AC-4600-BE7D-7DD259334FAF}" destId="{03F640F6-E2FA-4670-B78F-B1211CF60F5F}" srcOrd="1" destOrd="0" presId="urn:microsoft.com/office/officeart/2005/8/layout/chart3"/>
    <dgm:cxn modelId="{0B372203-04A8-47B9-9AAF-E992EBBF6D72}" srcId="{0EDEDBB5-F4E0-4C57-A216-F25DF20E44C3}" destId="{79E5B4CA-89AC-4600-BE7D-7DD259334FAF}" srcOrd="1" destOrd="0" parTransId="{D87FD49A-5876-455A-93E6-856D04D6A4B8}" sibTransId="{38984EBC-9108-41B0-AE44-198FDA4A63C4}"/>
    <dgm:cxn modelId="{407AA756-A424-4F34-BA6A-7978C1C36BC6}" srcId="{0EDEDBB5-F4E0-4C57-A216-F25DF20E44C3}" destId="{451BDD6C-C820-41C3-A7A4-64E67792A400}" srcOrd="0" destOrd="0" parTransId="{AAA7449F-D4E4-4DA8-AE6A-3A258850139D}" sibTransId="{F856D6D7-11C9-4A90-9418-B0CDBAD5484E}"/>
    <dgm:cxn modelId="{D1869CE6-D905-4121-ADDA-E9480763236D}" type="presOf" srcId="{79E5B4CA-89AC-4600-BE7D-7DD259334FAF}" destId="{19311798-0A35-4291-B32D-E295AD0447FE}" srcOrd="0" destOrd="0" presId="urn:microsoft.com/office/officeart/2005/8/layout/chart3"/>
    <dgm:cxn modelId="{60C5C770-351B-4987-9C53-7B7E6905CDC8}" srcId="{0EDEDBB5-F4E0-4C57-A216-F25DF20E44C3}" destId="{40BE4503-1C73-47D8-8BA2-B16B11A0F361}" srcOrd="2" destOrd="0" parTransId="{50B1A998-1EC8-4F7F-8ABA-EFDD905E4144}" sibTransId="{8CC885A7-7177-47EC-9871-8C6C821293E7}"/>
    <dgm:cxn modelId="{213ACED5-C7B2-4A6C-A693-8A4F25F653F0}" type="presParOf" srcId="{A9F970E0-B9C9-4B8A-A282-8C9391A2A73D}" destId="{1AC58AED-F9EF-4A6A-ADA8-BC57344163F1}" srcOrd="0" destOrd="0" presId="urn:microsoft.com/office/officeart/2005/8/layout/chart3"/>
    <dgm:cxn modelId="{C94A003F-2EFC-4745-94A6-27AEB02F8818}" type="presParOf" srcId="{A9F970E0-B9C9-4B8A-A282-8C9391A2A73D}" destId="{570665A5-6400-4846-9695-3CD528553F1A}" srcOrd="1" destOrd="0" presId="urn:microsoft.com/office/officeart/2005/8/layout/chart3"/>
    <dgm:cxn modelId="{B7FFAE76-8167-4A4C-8E71-66BC2E76ACE9}" type="presParOf" srcId="{A9F970E0-B9C9-4B8A-A282-8C9391A2A73D}" destId="{19311798-0A35-4291-B32D-E295AD0447FE}" srcOrd="2" destOrd="0" presId="urn:microsoft.com/office/officeart/2005/8/layout/chart3"/>
    <dgm:cxn modelId="{DA90C0C3-550C-4A67-9128-6AE4ACF8E928}" type="presParOf" srcId="{A9F970E0-B9C9-4B8A-A282-8C9391A2A73D}" destId="{03F640F6-E2FA-4670-B78F-B1211CF60F5F}" srcOrd="3" destOrd="0" presId="urn:microsoft.com/office/officeart/2005/8/layout/chart3"/>
    <dgm:cxn modelId="{2D6D45DA-67C4-4403-BCAE-FF6F3DD567B8}" type="presParOf" srcId="{A9F970E0-B9C9-4B8A-A282-8C9391A2A73D}" destId="{32933E5E-ED27-4D9F-9F6C-D89CBEFBBF85}" srcOrd="4" destOrd="0" presId="urn:microsoft.com/office/officeart/2005/8/layout/chart3"/>
    <dgm:cxn modelId="{526689E7-3CA2-4155-AAA5-771B534AA042}" type="presParOf" srcId="{A9F970E0-B9C9-4B8A-A282-8C9391A2A73D}" destId="{51A9B3D7-F49F-4873-BFC2-040EA1F9F438}"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C58AED-F9EF-4A6A-ADA8-BC57344163F1}">
      <dsp:nvSpPr>
        <dsp:cNvPr id="0" name=""/>
        <dsp:cNvSpPr/>
      </dsp:nvSpPr>
      <dsp:spPr>
        <a:xfrm>
          <a:off x="1223699" y="103171"/>
          <a:ext cx="3824571" cy="3756057"/>
        </a:xfrm>
        <a:prstGeom prst="pie">
          <a:avLst>
            <a:gd name="adj1" fmla="val 16200000"/>
            <a:gd name="adj2" fmla="val 180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noProof="0" dirty="0" smtClean="0"/>
            <a:t>Reagent in catalyzed reactions</a:t>
          </a:r>
          <a:endParaRPr lang="en-US" sz="2200" b="1" kern="1200" noProof="0" dirty="0"/>
        </a:p>
      </dsp:txBody>
      <dsp:txXfrm>
        <a:off x="3303082" y="796253"/>
        <a:ext cx="1297622" cy="1252019"/>
      </dsp:txXfrm>
    </dsp:sp>
    <dsp:sp modelId="{19311798-0A35-4291-B32D-E295AD0447FE}">
      <dsp:nvSpPr>
        <dsp:cNvPr id="0" name=""/>
        <dsp:cNvSpPr/>
      </dsp:nvSpPr>
      <dsp:spPr>
        <a:xfrm>
          <a:off x="1047728" y="204771"/>
          <a:ext cx="3824571" cy="3756057"/>
        </a:xfrm>
        <a:prstGeom prst="pie">
          <a:avLst>
            <a:gd name="adj1" fmla="val 1800000"/>
            <a:gd name="adj2" fmla="val 9000000"/>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noProof="0" dirty="0" smtClean="0"/>
            <a:t>Solvent for synthesis of catalysts</a:t>
          </a:r>
          <a:endParaRPr lang="en-US" sz="2200" b="1" kern="1200" noProof="0" dirty="0"/>
        </a:p>
      </dsp:txBody>
      <dsp:txXfrm>
        <a:off x="2094932" y="2574664"/>
        <a:ext cx="1730163" cy="1162589"/>
      </dsp:txXfrm>
    </dsp:sp>
    <dsp:sp modelId="{32933E5E-ED27-4D9F-9F6C-D89CBEFBBF85}">
      <dsp:nvSpPr>
        <dsp:cNvPr id="0" name=""/>
        <dsp:cNvSpPr/>
      </dsp:nvSpPr>
      <dsp:spPr>
        <a:xfrm>
          <a:off x="1047728" y="204771"/>
          <a:ext cx="3824571" cy="3756057"/>
        </a:xfrm>
        <a:prstGeom prst="pie">
          <a:avLst>
            <a:gd name="adj1" fmla="val 9000000"/>
            <a:gd name="adj2" fmla="val 16200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noProof="0" dirty="0" smtClean="0"/>
            <a:t>Solvent of catalytic reactions </a:t>
          </a:r>
          <a:endParaRPr lang="en-US" sz="2200" b="1" kern="1200" noProof="0" dirty="0"/>
        </a:p>
      </dsp:txBody>
      <dsp:txXfrm>
        <a:off x="1457504" y="942568"/>
        <a:ext cx="1297622" cy="1252019"/>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image" Target="../media/image17.emf"/><Relationship Id="rId4"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21.emf"/><Relationship Id="rId5" Type="http://schemas.openxmlformats.org/officeDocument/2006/relationships/image" Target="../media/image25.emf"/><Relationship Id="rId4" Type="http://schemas.openxmlformats.org/officeDocument/2006/relationships/image" Target="../media/image2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EBDDAA-CEEB-4E88-B357-3B43272B8DB0}" type="datetimeFigureOut">
              <a:rPr lang="en-US" smtClean="0"/>
              <a:t>9/4/2012</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828346-434E-4029-A765-A13477E7D47C}" type="slidenum">
              <a:rPr lang="en-US" smtClean="0"/>
              <a:t>‹Nº›</a:t>
            </a:fld>
            <a:endParaRPr lang="en-US"/>
          </a:p>
        </p:txBody>
      </p:sp>
    </p:spTree>
    <p:extLst>
      <p:ext uri="{BB962C8B-B14F-4D97-AF65-F5344CB8AC3E}">
        <p14:creationId xmlns:p14="http://schemas.microsoft.com/office/powerpoint/2010/main" val="2546653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fld id="{0E828346-434E-4029-A765-A13477E7D47C}" type="slidenum">
              <a:rPr lang="en-US" smtClean="0"/>
              <a:t>1</a:t>
            </a:fld>
            <a:endParaRPr lang="en-US"/>
          </a:p>
        </p:txBody>
      </p:sp>
    </p:spTree>
    <p:extLst>
      <p:ext uri="{BB962C8B-B14F-4D97-AF65-F5344CB8AC3E}">
        <p14:creationId xmlns:p14="http://schemas.microsoft.com/office/powerpoint/2010/main" val="1389922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Hydroformylation</a:t>
            </a:r>
            <a:r>
              <a:rPr lang="en-US" sz="1200" b="0" i="0" u="none" strike="noStrike" kern="1200" baseline="0" dirty="0" smtClean="0">
                <a:solidFill>
                  <a:schemeClr val="tx1"/>
                </a:solidFill>
                <a:latin typeface="+mn-lt"/>
                <a:ea typeface="+mn-ea"/>
                <a:cs typeface="+mn-cs"/>
              </a:rPr>
              <a:t> of alkenes using homogeneous catalysts has been successfully operated commercially for decades. The catalysts are </a:t>
            </a:r>
            <a:r>
              <a:rPr lang="en-US" sz="1200" b="0" i="0" u="none" strike="noStrike" kern="1200" baseline="0" dirty="0" smtClean="0">
                <a:solidFill>
                  <a:schemeClr val="tx1"/>
                </a:solidFill>
                <a:latin typeface="+mn-lt"/>
                <a:ea typeface="+mn-ea"/>
                <a:cs typeface="+mn-cs"/>
              </a:rPr>
              <a:t>organometallic-complexes </a:t>
            </a:r>
            <a:r>
              <a:rPr lang="en-US" sz="1200" b="0" i="0" u="none" strike="noStrike" kern="1200" baseline="0" dirty="0" smtClean="0">
                <a:solidFill>
                  <a:schemeClr val="tx1"/>
                </a:solidFill>
                <a:latin typeface="+mn-lt"/>
                <a:ea typeface="+mn-ea"/>
                <a:cs typeface="+mn-cs"/>
              </a:rPr>
              <a:t>of rhodium or cobalt, commonly with </a:t>
            </a:r>
            <a:r>
              <a:rPr lang="en-US" sz="1200" b="0" i="0" u="none" strike="noStrike" kern="1200" baseline="0" dirty="0" err="1" smtClean="0">
                <a:solidFill>
                  <a:schemeClr val="tx1"/>
                </a:solidFill>
                <a:latin typeface="+mn-lt"/>
                <a:ea typeface="+mn-ea"/>
                <a:cs typeface="+mn-cs"/>
              </a:rPr>
              <a:t>phosphines</a:t>
            </a:r>
            <a:r>
              <a:rPr lang="en-US" sz="1200" b="0" i="0" u="none" strike="noStrike" kern="1200" baseline="0" dirty="0" smtClean="0">
                <a:solidFill>
                  <a:schemeClr val="tx1"/>
                </a:solidFill>
                <a:latin typeface="+mn-lt"/>
                <a:ea typeface="+mn-ea"/>
                <a:cs typeface="+mn-cs"/>
              </a:rPr>
              <a:t> or </a:t>
            </a:r>
            <a:r>
              <a:rPr lang="en-US" sz="1200" b="0" i="0" u="none" strike="noStrike" kern="1200" baseline="0" dirty="0" err="1" smtClean="0">
                <a:solidFill>
                  <a:schemeClr val="tx1"/>
                </a:solidFill>
                <a:latin typeface="+mn-lt"/>
                <a:ea typeface="+mn-ea"/>
                <a:cs typeface="+mn-cs"/>
              </a:rPr>
              <a:t>phosphites</a:t>
            </a:r>
            <a:r>
              <a:rPr lang="en-US" sz="1200" b="0" i="0" u="none" strike="noStrike" kern="1200" baseline="0" dirty="0" smtClean="0">
                <a:solidFill>
                  <a:schemeClr val="tx1"/>
                </a:solidFill>
                <a:latin typeface="+mn-lt"/>
                <a:ea typeface="+mn-ea"/>
                <a:cs typeface="+mn-cs"/>
              </a:rPr>
              <a:t> as modifying ligands, which are used to convert an alkene, hydrogen, and carbon monoxide into</a:t>
            </a:r>
          </a:p>
          <a:p>
            <a:r>
              <a:rPr lang="en-US" sz="1200" b="0" i="0" u="none" strike="noStrike" kern="1200" baseline="0" dirty="0" smtClean="0">
                <a:solidFill>
                  <a:schemeClr val="tx1"/>
                </a:solidFill>
                <a:latin typeface="+mn-lt"/>
                <a:ea typeface="+mn-ea"/>
                <a:cs typeface="+mn-cs"/>
              </a:rPr>
              <a:t>an aldehyde product.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use of supercritical fluids in homogeneously metal catalyzed reactions can offer advantages over commonly applied organic solvents including, a high solubility of reactant gases like hydrogen, carbon monoxide and oxygen, the possibility to create a one phase system resulting in the absence of phase boundaries, and “</a:t>
            </a:r>
            <a:r>
              <a:rPr lang="en-US" sz="1200" b="0" i="0" u="none" strike="noStrike" kern="1200" baseline="0" dirty="0" err="1" smtClean="0">
                <a:solidFill>
                  <a:schemeClr val="tx1"/>
                </a:solidFill>
                <a:latin typeface="+mn-lt"/>
                <a:ea typeface="+mn-ea"/>
                <a:cs typeface="+mn-cs"/>
              </a:rPr>
              <a:t>tunability</a:t>
            </a:r>
            <a:r>
              <a:rPr lang="en-US" sz="1200" b="0" i="0" u="none" strike="noStrike" kern="1200" baseline="0" dirty="0" smtClean="0">
                <a:solidFill>
                  <a:schemeClr val="tx1"/>
                </a:solidFill>
                <a:latin typeface="+mn-lt"/>
                <a:ea typeface="+mn-ea"/>
                <a:cs typeface="+mn-cs"/>
              </a:rPr>
              <a:t>” of solvent characteristics.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Hydroformylation</a:t>
            </a:r>
            <a:r>
              <a:rPr lang="en-US" sz="1200" b="0" i="0" u="none" strike="noStrike" kern="1200" baseline="0" dirty="0" smtClean="0">
                <a:solidFill>
                  <a:schemeClr val="tx1"/>
                </a:solidFill>
                <a:latin typeface="+mn-lt"/>
                <a:ea typeface="+mn-ea"/>
                <a:cs typeface="+mn-cs"/>
              </a:rPr>
              <a:t> performed in carbon dioxide rich supercritical media has been studied extensively during the past decade [2d] with the </a:t>
            </a:r>
            <a:r>
              <a:rPr lang="en-US" sz="1200" b="0" i="0" u="none" strike="noStrike" kern="1200" baseline="0" dirty="0" err="1" smtClean="0">
                <a:solidFill>
                  <a:schemeClr val="tx1"/>
                </a:solidFill>
                <a:latin typeface="+mn-lt"/>
                <a:ea typeface="+mn-ea"/>
                <a:cs typeface="+mn-cs"/>
              </a:rPr>
              <a:t>hydroformylation</a:t>
            </a:r>
            <a:r>
              <a:rPr lang="en-US" sz="1200" b="0" i="0" u="none" strike="noStrike" kern="1200" baseline="0" dirty="0" smtClean="0">
                <a:solidFill>
                  <a:schemeClr val="tx1"/>
                </a:solidFill>
                <a:latin typeface="+mn-lt"/>
                <a:ea typeface="+mn-ea"/>
                <a:cs typeface="+mn-cs"/>
              </a:rPr>
              <a:t> of propene among the earliest examples [5a,9].</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this work, the relation between the reaction progress obtained by sampling the reaction mixture and the online measured pressure is investigated for the </a:t>
            </a:r>
            <a:r>
              <a:rPr lang="en-US" sz="1200" b="0" i="0" u="none" strike="noStrike" kern="1200" baseline="0" dirty="0" err="1" smtClean="0">
                <a:solidFill>
                  <a:schemeClr val="tx1"/>
                </a:solidFill>
                <a:latin typeface="+mn-lt"/>
                <a:ea typeface="+mn-ea"/>
                <a:cs typeface="+mn-cs"/>
              </a:rPr>
              <a:t>hydroformylation</a:t>
            </a:r>
            <a:r>
              <a:rPr lang="en-US" sz="1200" b="0" i="0" u="none" strike="noStrike" kern="1200" baseline="0" dirty="0" smtClean="0">
                <a:solidFill>
                  <a:schemeClr val="tx1"/>
                </a:solidFill>
                <a:latin typeface="+mn-lt"/>
                <a:ea typeface="+mn-ea"/>
                <a:cs typeface="+mn-cs"/>
              </a:rPr>
              <a:t> of 1-octene in scCO2 using an </a:t>
            </a:r>
            <a:r>
              <a:rPr lang="en-US" sz="1200" b="1" i="0" u="sng" strike="noStrike" kern="1200" baseline="0" dirty="0" smtClean="0">
                <a:solidFill>
                  <a:schemeClr val="tx1"/>
                </a:solidFill>
                <a:effectLst>
                  <a:outerShdw blurRad="38100" dist="38100" dir="2700000" algn="tl">
                    <a:srgbClr val="000000">
                      <a:alpha val="43137"/>
                    </a:srgbClr>
                  </a:outerShdw>
                </a:effectLst>
                <a:latin typeface="+mn-lt"/>
                <a:ea typeface="+mn-ea"/>
                <a:cs typeface="+mn-cs"/>
              </a:rPr>
              <a:t>in situ prepared catalyst based on rhodium(I) </a:t>
            </a:r>
            <a:r>
              <a:rPr lang="en-US" sz="1200" b="1" i="0" u="sng" strike="noStrike" kern="1200" baseline="0" dirty="0" err="1" smtClean="0">
                <a:solidFill>
                  <a:schemeClr val="tx1"/>
                </a:solidFill>
                <a:effectLst>
                  <a:outerShdw blurRad="38100" dist="38100" dir="2700000" algn="tl">
                    <a:srgbClr val="000000">
                      <a:alpha val="43137"/>
                    </a:srgbClr>
                  </a:outerShdw>
                </a:effectLst>
                <a:latin typeface="+mn-lt"/>
                <a:ea typeface="+mn-ea"/>
                <a:cs typeface="+mn-cs"/>
              </a:rPr>
              <a:t>dicarbonyl</a:t>
            </a:r>
            <a:r>
              <a:rPr lang="en-US" sz="1200" b="1" i="0" u="sng" strike="noStrike" kern="1200" baseline="0" dirty="0" smtClean="0">
                <a:solidFill>
                  <a:schemeClr val="tx1"/>
                </a:solidFill>
                <a:effectLst>
                  <a:outerShdw blurRad="38100" dist="38100" dir="2700000" algn="tl">
                    <a:srgbClr val="000000">
                      <a:alpha val="43137"/>
                    </a:srgbClr>
                  </a:outerShdw>
                </a:effectLst>
                <a:latin typeface="+mn-lt"/>
                <a:ea typeface="+mn-ea"/>
                <a:cs typeface="+mn-cs"/>
              </a:rPr>
              <a:t> </a:t>
            </a:r>
            <a:r>
              <a:rPr lang="en-US" sz="1200" b="1" i="0" u="sng" strike="noStrike" kern="1200" baseline="0" dirty="0" err="1" smtClean="0">
                <a:solidFill>
                  <a:schemeClr val="tx1"/>
                </a:solidFill>
                <a:effectLst>
                  <a:outerShdw blurRad="38100" dist="38100" dir="2700000" algn="tl">
                    <a:srgbClr val="000000">
                      <a:alpha val="43137"/>
                    </a:srgbClr>
                  </a:outerShdw>
                </a:effectLst>
                <a:latin typeface="+mn-lt"/>
                <a:ea typeface="+mn-ea"/>
                <a:cs typeface="+mn-cs"/>
              </a:rPr>
              <a:t>acetylacetonate</a:t>
            </a:r>
            <a:r>
              <a:rPr lang="en-US" sz="1200" b="1" i="0" u="sng" strike="noStrike" kern="1200" baseline="0" dirty="0" smtClean="0">
                <a:solidFill>
                  <a:schemeClr val="tx1"/>
                </a:solidFill>
                <a:effectLst>
                  <a:outerShdw blurRad="38100" dist="38100" dir="2700000" algn="tl">
                    <a:srgbClr val="000000">
                      <a:alpha val="43137"/>
                    </a:srgbClr>
                  </a:outerShdw>
                </a:effectLst>
                <a:latin typeface="+mn-lt"/>
                <a:ea typeface="+mn-ea"/>
                <a:cs typeface="+mn-cs"/>
              </a:rPr>
              <a:t> and </a:t>
            </a:r>
            <a:r>
              <a:rPr lang="en-US" sz="1200" b="1" i="0" u="sng" strike="noStrike" kern="1200" baseline="0" dirty="0" err="1" smtClean="0">
                <a:solidFill>
                  <a:schemeClr val="tx1"/>
                </a:solidFill>
                <a:effectLst>
                  <a:outerShdw blurRad="38100" dist="38100" dir="2700000" algn="tl">
                    <a:srgbClr val="000000">
                      <a:alpha val="43137"/>
                    </a:srgbClr>
                  </a:outerShdw>
                </a:effectLst>
                <a:latin typeface="+mn-lt"/>
                <a:ea typeface="+mn-ea"/>
                <a:cs typeface="+mn-cs"/>
              </a:rPr>
              <a:t>tris</a:t>
            </a:r>
            <a:r>
              <a:rPr lang="en-US" sz="1200" b="1" i="0" u="sng" strike="noStrike" kern="1200" baseline="0" dirty="0" smtClean="0">
                <a:solidFill>
                  <a:schemeClr val="tx1"/>
                </a:solidFill>
                <a:effectLst>
                  <a:outerShdw blurRad="38100" dist="38100" dir="2700000" algn="tl">
                    <a:srgbClr val="000000">
                      <a:alpha val="43137"/>
                    </a:srgbClr>
                  </a:outerShdw>
                </a:effectLst>
                <a:latin typeface="+mn-lt"/>
                <a:ea typeface="+mn-ea"/>
                <a:cs typeface="+mn-cs"/>
              </a:rPr>
              <a:t>(3,5- </a:t>
            </a:r>
            <a:r>
              <a:rPr lang="en-US" sz="1200" b="1" i="0" u="sng" strike="noStrike" kern="1200" baseline="0" dirty="0" err="1" smtClean="0">
                <a:solidFill>
                  <a:schemeClr val="tx1"/>
                </a:solidFill>
                <a:effectLst>
                  <a:outerShdw blurRad="38100" dist="38100" dir="2700000" algn="tl">
                    <a:srgbClr val="000000">
                      <a:alpha val="43137"/>
                    </a:srgbClr>
                  </a:outerShdw>
                </a:effectLst>
                <a:latin typeface="+mn-lt"/>
                <a:ea typeface="+mn-ea"/>
                <a:cs typeface="+mn-cs"/>
              </a:rPr>
              <a:t>bis</a:t>
            </a:r>
            <a:r>
              <a:rPr lang="en-US" sz="1200" b="1" i="0" u="sng" strike="noStrike" kern="1200" baseline="0" dirty="0" smtClean="0">
                <a:solidFill>
                  <a:schemeClr val="tx1"/>
                </a:solidFill>
                <a:effectLst>
                  <a:outerShdw blurRad="38100" dist="38100" dir="2700000" algn="tl">
                    <a:srgbClr val="000000">
                      <a:alpha val="43137"/>
                    </a:srgbClr>
                  </a:outerShdw>
                </a:effectLst>
                <a:latin typeface="+mn-lt"/>
                <a:ea typeface="+mn-ea"/>
                <a:cs typeface="+mn-cs"/>
              </a:rPr>
              <a:t>(</a:t>
            </a:r>
            <a:r>
              <a:rPr lang="en-US" sz="1200" b="1" i="0" u="sng" strike="noStrike" kern="1200" baseline="0" dirty="0" err="1" smtClean="0">
                <a:solidFill>
                  <a:schemeClr val="tx1"/>
                </a:solidFill>
                <a:effectLst>
                  <a:outerShdw blurRad="38100" dist="38100" dir="2700000" algn="tl">
                    <a:srgbClr val="000000">
                      <a:alpha val="43137"/>
                    </a:srgbClr>
                  </a:outerShdw>
                </a:effectLst>
                <a:latin typeface="+mn-lt"/>
                <a:ea typeface="+mn-ea"/>
                <a:cs typeface="+mn-cs"/>
              </a:rPr>
              <a:t>trifluoromethyl</a:t>
            </a:r>
            <a:r>
              <a:rPr lang="en-US" sz="1200" b="1" i="0" u="sng" strike="noStrike" kern="1200" baseline="0" dirty="0" smtClean="0">
                <a:solidFill>
                  <a:schemeClr val="tx1"/>
                </a:solidFill>
                <a:effectLst>
                  <a:outerShdw blurRad="38100" dist="38100" dir="2700000" algn="tl">
                    <a:srgbClr val="000000">
                      <a:alpha val="43137"/>
                    </a:srgbClr>
                  </a:outerShdw>
                </a:effectLst>
                <a:latin typeface="+mn-lt"/>
                <a:ea typeface="+mn-ea"/>
                <a:cs typeface="+mn-cs"/>
              </a:rPr>
              <a:t>)phenyl)phosphine.</a:t>
            </a:r>
          </a:p>
          <a:p>
            <a:endParaRPr lang="en-US" sz="1200" b="1" i="0" u="sng" strike="noStrike" kern="1200" baseline="0" dirty="0" smtClean="0">
              <a:solidFill>
                <a:schemeClr val="tx1"/>
              </a:solidFill>
              <a:effectLst>
                <a:outerShdw blurRad="38100" dist="38100" dir="2700000" algn="tl">
                  <a:srgbClr val="000000">
                    <a:alpha val="43137"/>
                  </a:srgbClr>
                </a:outerShdw>
              </a:effectLst>
              <a:latin typeface="+mn-lt"/>
              <a:ea typeface="+mn-ea"/>
              <a:cs typeface="+mn-cs"/>
            </a:endParaRPr>
          </a:p>
          <a:p>
            <a:r>
              <a:rPr lang="en-US" sz="1200" b="0" i="0" u="none" strike="noStrike" kern="1200" baseline="0" dirty="0" smtClean="0">
                <a:solidFill>
                  <a:schemeClr val="tx1"/>
                </a:solidFill>
                <a:latin typeface="+mn-lt"/>
                <a:ea typeface="+mn-ea"/>
                <a:cs typeface="+mn-cs"/>
              </a:rPr>
              <a:t>for the </a:t>
            </a:r>
            <a:r>
              <a:rPr lang="en-US" sz="1200" b="0" i="0" u="none" strike="noStrike" kern="1200" baseline="0" dirty="0" err="1" smtClean="0">
                <a:solidFill>
                  <a:schemeClr val="tx1"/>
                </a:solidFill>
                <a:latin typeface="+mn-lt"/>
                <a:ea typeface="+mn-ea"/>
                <a:cs typeface="+mn-cs"/>
              </a:rPr>
              <a:t>triphenylphosphine</a:t>
            </a:r>
            <a:r>
              <a:rPr lang="en-US" sz="1200" b="0" i="0" u="none" strike="noStrike" kern="1200" baseline="0" dirty="0" smtClean="0">
                <a:solidFill>
                  <a:schemeClr val="tx1"/>
                </a:solidFill>
                <a:latin typeface="+mn-lt"/>
                <a:ea typeface="+mn-ea"/>
                <a:cs typeface="+mn-cs"/>
              </a:rPr>
              <a:t>-Rh catalyst usually a decrease in activity is observed when the L:Rh ratio is increased. In this case, increasing the ligand to rhodium ratio results in a clear increase of the initial aldehyde formation rate and an increase in </a:t>
            </a:r>
            <a:r>
              <a:rPr lang="en-US" sz="1200" b="0" i="0" u="none" strike="noStrike" kern="1200" baseline="0" dirty="0" err="1" smtClean="0">
                <a:solidFill>
                  <a:schemeClr val="tx1"/>
                </a:solidFill>
                <a:latin typeface="+mn-lt"/>
                <a:ea typeface="+mn-ea"/>
                <a:cs typeface="+mn-cs"/>
              </a:rPr>
              <a:t>regioselectivity</a:t>
            </a:r>
            <a:r>
              <a:rPr lang="en-US" sz="1200" b="0" i="0" u="none" strike="noStrike" kern="1200" baseline="0" dirty="0" smtClean="0">
                <a:solidFill>
                  <a:schemeClr val="tx1"/>
                </a:solidFill>
                <a:latin typeface="+mn-lt"/>
                <a:ea typeface="+mn-ea"/>
                <a:cs typeface="+mn-cs"/>
              </a:rPr>
              <a:t> in terms of </a:t>
            </a:r>
            <a:r>
              <a:rPr lang="en-US" sz="1200" b="0" i="1" u="none" strike="noStrike" kern="1200" baseline="0" dirty="0" smtClean="0">
                <a:solidFill>
                  <a:schemeClr val="tx1"/>
                </a:solidFill>
                <a:latin typeface="+mn-lt"/>
                <a:ea typeface="+mn-ea"/>
                <a:cs typeface="+mn-cs"/>
              </a:rPr>
              <a:t>n</a:t>
            </a:r>
            <a:r>
              <a:rPr lang="en-US" sz="1200" b="0" i="0" u="none" strike="noStrike" kern="1200" baseline="0" dirty="0" smtClean="0">
                <a:solidFill>
                  <a:schemeClr val="tx1"/>
                </a:solidFill>
                <a:latin typeface="+mn-lt"/>
                <a:ea typeface="+mn-ea"/>
                <a:cs typeface="+mn-cs"/>
              </a:rPr>
              <a:t>:</a:t>
            </a:r>
            <a:r>
              <a:rPr lang="en-US" sz="1200" b="0" i="1" u="none" strike="noStrike" kern="1200" baseline="0" dirty="0" smtClean="0">
                <a:solidFill>
                  <a:schemeClr val="tx1"/>
                </a:solidFill>
                <a:latin typeface="+mn-lt"/>
                <a:ea typeface="+mn-ea"/>
                <a:cs typeface="+mn-cs"/>
              </a:rPr>
              <a:t>iso </a:t>
            </a:r>
            <a:r>
              <a:rPr lang="en-US" sz="1200" b="0" i="0" u="none" strike="noStrike" kern="1200" baseline="0" dirty="0" smtClean="0">
                <a:solidFill>
                  <a:schemeClr val="tx1"/>
                </a:solidFill>
                <a:latin typeface="+mn-lt"/>
                <a:ea typeface="+mn-ea"/>
                <a:cs typeface="+mn-cs"/>
              </a:rPr>
              <a:t>ratio </a:t>
            </a:r>
            <a:r>
              <a:rPr lang="en-US" sz="1200" b="1" i="0" u="none" strike="noStrike" kern="1200" baseline="0" dirty="0" smtClean="0">
                <a:solidFill>
                  <a:schemeClr val="tx1"/>
                </a:solidFill>
                <a:latin typeface="+mn-lt"/>
                <a:ea typeface="+mn-ea"/>
                <a:cs typeface="+mn-cs"/>
              </a:rPr>
              <a:t>(plot!!)</a:t>
            </a:r>
            <a:r>
              <a:rPr lang="en-US" sz="1200" b="0" i="0" u="none" strike="noStrike" kern="1200" baseline="0" dirty="0" smtClean="0">
                <a:solidFill>
                  <a:schemeClr val="tx1"/>
                </a:solidFill>
                <a:latin typeface="+mn-lt"/>
                <a:ea typeface="+mn-ea"/>
                <a:cs typeface="+mn-cs"/>
              </a:rPr>
              <a:t>. This demonstrates clearly the advantage of using phosphine-modified catalysts. Increasing the L:Rh ratio from 10:1 to 50:1 gives an increase in aldehyde production rate that is less pronounced. The profiles for L:Rh = 10:1 and L:Rh = 50:1 almost coincide with each other.</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dependence of the reaction rate on the L:Rh ratio observed for the </a:t>
            </a:r>
            <a:r>
              <a:rPr lang="en-US" sz="1200" b="1" i="0" u="none" strike="noStrike" kern="1200" baseline="0" dirty="0" smtClean="0">
                <a:solidFill>
                  <a:schemeClr val="tx1"/>
                </a:solidFill>
                <a:latin typeface="+mn-lt"/>
                <a:ea typeface="+mn-ea"/>
                <a:cs typeface="+mn-cs"/>
              </a:rPr>
              <a:t>I</a:t>
            </a:r>
            <a:r>
              <a:rPr lang="en-US" sz="1200" b="0" i="0" u="none" strike="noStrike" kern="1200" baseline="0" dirty="0" smtClean="0">
                <a:solidFill>
                  <a:schemeClr val="tx1"/>
                </a:solidFill>
                <a:latin typeface="+mn-lt"/>
                <a:ea typeface="+mn-ea"/>
                <a:cs typeface="+mn-cs"/>
              </a:rPr>
              <a:t>-Rh catalyst is remarkably different from the results reported in literature on the </a:t>
            </a:r>
            <a:r>
              <a:rPr lang="en-US" sz="1200" b="0" i="0" u="none" strike="noStrike" kern="1200" baseline="0" dirty="0" err="1" smtClean="0">
                <a:solidFill>
                  <a:schemeClr val="tx1"/>
                </a:solidFill>
                <a:latin typeface="+mn-lt"/>
                <a:ea typeface="+mn-ea"/>
                <a:cs typeface="+mn-cs"/>
              </a:rPr>
              <a:t>hydroformylation</a:t>
            </a:r>
            <a:r>
              <a:rPr lang="en-US" sz="1200" b="0" i="0" u="none" strike="noStrike" kern="1200" baseline="0" dirty="0" smtClean="0">
                <a:solidFill>
                  <a:schemeClr val="tx1"/>
                </a:solidFill>
                <a:latin typeface="+mn-lt"/>
                <a:ea typeface="+mn-ea"/>
                <a:cs typeface="+mn-cs"/>
              </a:rPr>
              <a:t> of linear alkenes with the well-known </a:t>
            </a:r>
            <a:r>
              <a:rPr lang="en-US" sz="1200" b="0" i="0" u="none" strike="noStrike" kern="1200" baseline="0" dirty="0" err="1" smtClean="0">
                <a:solidFill>
                  <a:schemeClr val="tx1"/>
                </a:solidFill>
                <a:latin typeface="+mn-lt"/>
                <a:ea typeface="+mn-ea"/>
                <a:cs typeface="+mn-cs"/>
              </a:rPr>
              <a:t>triphenylphosphine</a:t>
            </a:r>
            <a:r>
              <a:rPr lang="en-US" sz="1200" b="0" i="0" u="none" strike="noStrike" kern="1200" baseline="0" dirty="0" smtClean="0">
                <a:solidFill>
                  <a:schemeClr val="tx1"/>
                </a:solidFill>
                <a:latin typeface="+mn-lt"/>
                <a:ea typeface="+mn-ea"/>
                <a:cs typeface="+mn-cs"/>
              </a:rPr>
              <a:t>-Rh catalyst system [16,18,19]. </a:t>
            </a:r>
            <a:r>
              <a:rPr lang="en-US" sz="1200" b="0" i="0" u="sng" strike="noStrike" kern="1200" baseline="0" dirty="0" smtClean="0">
                <a:solidFill>
                  <a:schemeClr val="tx1"/>
                </a:solidFill>
                <a:latin typeface="+mn-lt"/>
                <a:ea typeface="+mn-ea"/>
                <a:cs typeface="+mn-cs"/>
              </a:rPr>
              <a:t>In our work, the increase in reaction rate is combined with an enhancement of selectivity. </a:t>
            </a:r>
            <a:r>
              <a:rPr lang="en-US" sz="1200" b="0" i="0" u="none" strike="noStrike" kern="1200" baseline="0" dirty="0" smtClean="0">
                <a:solidFill>
                  <a:schemeClr val="tx1"/>
                </a:solidFill>
                <a:latin typeface="+mn-lt"/>
                <a:ea typeface="+mn-ea"/>
                <a:cs typeface="+mn-cs"/>
              </a:rPr>
              <a:t>A possible explanation for this phenomenon can be given when a part of the involved </a:t>
            </a:r>
            <a:r>
              <a:rPr lang="en-US" sz="1200" b="0" i="0" u="none" strike="noStrike" kern="1200" baseline="0" dirty="0" err="1" smtClean="0">
                <a:solidFill>
                  <a:schemeClr val="tx1"/>
                </a:solidFill>
                <a:latin typeface="+mn-lt"/>
                <a:ea typeface="+mn-ea"/>
                <a:cs typeface="+mn-cs"/>
              </a:rPr>
              <a:t>equilibria</a:t>
            </a:r>
            <a:r>
              <a:rPr lang="en-US" sz="1200" b="0" i="0" u="none" strike="noStrike" kern="1200" baseline="0" dirty="0" smtClean="0">
                <a:solidFill>
                  <a:schemeClr val="tx1"/>
                </a:solidFill>
                <a:latin typeface="+mn-lt"/>
                <a:ea typeface="+mn-ea"/>
                <a:cs typeface="+mn-cs"/>
              </a:rPr>
              <a:t> of the different complexes, </a:t>
            </a:r>
            <a:r>
              <a:rPr lang="en-US" sz="1200" b="1" i="0" u="none" strike="noStrike" kern="1200" baseline="0" dirty="0" smtClean="0">
                <a:solidFill>
                  <a:schemeClr val="tx1"/>
                </a:solidFill>
                <a:latin typeface="+mn-lt"/>
                <a:ea typeface="+mn-ea"/>
                <a:cs typeface="+mn-cs"/>
              </a:rPr>
              <a:t>C1 </a:t>
            </a:r>
            <a:r>
              <a:rPr lang="en-US" sz="1200" b="0" i="0" u="none" strike="noStrike" kern="1200" baseline="0" dirty="0" smtClean="0">
                <a:solidFill>
                  <a:schemeClr val="tx1"/>
                </a:solidFill>
                <a:latin typeface="+mn-lt"/>
                <a:ea typeface="+mn-ea"/>
                <a:cs typeface="+mn-cs"/>
              </a:rPr>
              <a:t>to </a:t>
            </a:r>
            <a:r>
              <a:rPr lang="en-US" sz="1200" b="1" i="0" u="none" strike="noStrike" kern="1200" baseline="0" dirty="0" smtClean="0">
                <a:solidFill>
                  <a:schemeClr val="tx1"/>
                </a:solidFill>
                <a:latin typeface="+mn-lt"/>
                <a:ea typeface="+mn-ea"/>
                <a:cs typeface="+mn-cs"/>
              </a:rPr>
              <a:t>C4</a:t>
            </a:r>
            <a:r>
              <a:rPr lang="en-US" sz="1200" b="0" i="0" u="none" strike="noStrike" kern="1200" baseline="0" dirty="0" smtClean="0">
                <a:solidFill>
                  <a:schemeClr val="tx1"/>
                </a:solidFill>
                <a:latin typeface="+mn-lt"/>
                <a:ea typeface="+mn-ea"/>
                <a:cs typeface="+mn-cs"/>
              </a:rPr>
              <a:t>, are considered as depicted in Fig. 7. It has been observed by Haji and </a:t>
            </a:r>
            <a:r>
              <a:rPr lang="en-US" sz="1200" b="0" i="0" u="none" strike="noStrike" kern="1200" baseline="0" dirty="0" err="1" smtClean="0">
                <a:solidFill>
                  <a:schemeClr val="tx1"/>
                </a:solidFill>
                <a:latin typeface="+mn-lt"/>
                <a:ea typeface="+mn-ea"/>
                <a:cs typeface="+mn-cs"/>
              </a:rPr>
              <a:t>Erkey</a:t>
            </a:r>
            <a:r>
              <a:rPr lang="en-US" sz="1200" b="0" i="0" u="none" strike="noStrike" kern="1200" baseline="0" dirty="0" smtClean="0">
                <a:solidFill>
                  <a:schemeClr val="tx1"/>
                </a:solidFill>
                <a:latin typeface="+mn-lt"/>
                <a:ea typeface="+mn-ea"/>
                <a:cs typeface="+mn-cs"/>
              </a:rPr>
              <a:t> that in the presence of an </a:t>
            </a:r>
            <a:r>
              <a:rPr lang="en-US" sz="1200" b="0" i="0" u="none" strike="noStrike" kern="1200" baseline="0" dirty="0" err="1" smtClean="0">
                <a:solidFill>
                  <a:schemeClr val="tx1"/>
                </a:solidFill>
                <a:latin typeface="+mn-lt"/>
                <a:ea typeface="+mn-ea"/>
                <a:cs typeface="+mn-cs"/>
              </a:rPr>
              <a:t>equimolar</a:t>
            </a:r>
            <a:r>
              <a:rPr lang="en-US" sz="1200" b="0" i="0" u="none" strike="noStrike" kern="1200" baseline="0" dirty="0" smtClean="0">
                <a:solidFill>
                  <a:schemeClr val="tx1"/>
                </a:solidFill>
                <a:latin typeface="+mn-lt"/>
                <a:ea typeface="+mn-ea"/>
                <a:cs typeface="+mn-cs"/>
              </a:rPr>
              <a:t> mixture of syngas (CO/H2) </a:t>
            </a:r>
            <a:r>
              <a:rPr lang="en-US" sz="1200" b="1" i="0" u="none" strike="noStrike" kern="1200" baseline="0" dirty="0" smtClean="0">
                <a:solidFill>
                  <a:schemeClr val="tx1"/>
                </a:solidFill>
                <a:latin typeface="+mn-lt"/>
                <a:ea typeface="+mn-ea"/>
                <a:cs typeface="+mn-cs"/>
              </a:rPr>
              <a:t>C1 d</a:t>
            </a:r>
            <a:r>
              <a:rPr lang="en-US" sz="1200" b="0" i="0" u="none" strike="noStrike" kern="1200" baseline="0" dirty="0" smtClean="0">
                <a:solidFill>
                  <a:schemeClr val="tx1"/>
                </a:solidFill>
                <a:latin typeface="+mn-lt"/>
                <a:ea typeface="+mn-ea"/>
                <a:cs typeface="+mn-cs"/>
              </a:rPr>
              <a:t>issociates to yield mainly </a:t>
            </a:r>
            <a:r>
              <a:rPr lang="en-US" sz="1200" b="1" i="0" u="none" strike="noStrike" kern="1200" baseline="0" dirty="0" smtClean="0">
                <a:solidFill>
                  <a:schemeClr val="tx1"/>
                </a:solidFill>
                <a:latin typeface="+mn-lt"/>
                <a:ea typeface="+mn-ea"/>
                <a:cs typeface="+mn-cs"/>
              </a:rPr>
              <a:t>C2</a:t>
            </a:r>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C3</a:t>
            </a:r>
            <a:r>
              <a:rPr lang="en-US" sz="1200" b="0" i="0" u="none" strike="noStrike" kern="1200" baseline="0" dirty="0" smtClean="0">
                <a:solidFill>
                  <a:schemeClr val="tx1"/>
                </a:solidFill>
                <a:latin typeface="+mn-lt"/>
                <a:ea typeface="+mn-ea"/>
                <a:cs typeface="+mn-cs"/>
              </a:rPr>
              <a:t>, and the dimer [RhCOL2]2 [20]. They did not observe </a:t>
            </a:r>
            <a:r>
              <a:rPr lang="en-US" sz="1200" b="1" i="0" u="none" strike="noStrike" kern="1200" baseline="0" dirty="0" smtClean="0">
                <a:solidFill>
                  <a:schemeClr val="tx1"/>
                </a:solidFill>
                <a:latin typeface="+mn-lt"/>
                <a:ea typeface="+mn-ea"/>
                <a:cs typeface="+mn-cs"/>
              </a:rPr>
              <a:t>C1 </a:t>
            </a:r>
            <a:r>
              <a:rPr lang="en-US" sz="1200" b="0" i="0" u="none" strike="noStrike" kern="1200" baseline="0" dirty="0" smtClean="0">
                <a:solidFill>
                  <a:schemeClr val="tx1"/>
                </a:solidFill>
                <a:latin typeface="+mn-lt"/>
                <a:ea typeface="+mn-ea"/>
                <a:cs typeface="+mn-cs"/>
              </a:rPr>
              <a:t>under those conditions. Also at 70 ◦C it can be assumed that some </a:t>
            </a:r>
            <a:r>
              <a:rPr lang="en-US" sz="1200" b="1" i="0" u="none" strike="noStrike" kern="1200" baseline="0" dirty="0" smtClean="0">
                <a:solidFill>
                  <a:schemeClr val="tx1"/>
                </a:solidFill>
                <a:latin typeface="+mn-lt"/>
                <a:ea typeface="+mn-ea"/>
                <a:cs typeface="+mn-cs"/>
              </a:rPr>
              <a:t>C4 </a:t>
            </a:r>
            <a:r>
              <a:rPr lang="en-US" sz="1200" b="0" i="0" u="none" strike="noStrike" kern="1200" baseline="0" dirty="0" smtClean="0">
                <a:solidFill>
                  <a:schemeClr val="tx1"/>
                </a:solidFill>
                <a:latin typeface="+mn-lt"/>
                <a:ea typeface="+mn-ea"/>
                <a:cs typeface="+mn-cs"/>
              </a:rPr>
              <a:t>will formed, certainly, because we applied a higher concentration of CO than Haji and </a:t>
            </a:r>
            <a:r>
              <a:rPr lang="en-US" sz="1200" b="0" i="0" u="none" strike="noStrike" kern="1200" baseline="0" dirty="0" err="1" smtClean="0">
                <a:solidFill>
                  <a:schemeClr val="tx1"/>
                </a:solidFill>
                <a:latin typeface="+mn-lt"/>
                <a:ea typeface="+mn-ea"/>
                <a:cs typeface="+mn-cs"/>
              </a:rPr>
              <a:t>Erkey</a:t>
            </a:r>
            <a:r>
              <a:rPr lang="en-US" sz="1200" b="0" i="0" u="none" strike="noStrike" kern="1200" baseline="0" dirty="0" smtClean="0">
                <a:solidFill>
                  <a:schemeClr val="tx1"/>
                </a:solidFill>
                <a:latin typeface="+mn-lt"/>
                <a:ea typeface="+mn-ea"/>
                <a:cs typeface="+mn-cs"/>
              </a:rPr>
              <a:t> used in their work [20]. The intermediates </a:t>
            </a:r>
            <a:r>
              <a:rPr lang="en-US" sz="1200" b="1" i="0" u="none" strike="noStrike" kern="1200" baseline="0" dirty="0" smtClean="0">
                <a:solidFill>
                  <a:schemeClr val="tx1"/>
                </a:solidFill>
                <a:latin typeface="+mn-lt"/>
                <a:ea typeface="+mn-ea"/>
                <a:cs typeface="+mn-cs"/>
              </a:rPr>
              <a:t>C2 </a:t>
            </a:r>
            <a:r>
              <a:rPr lang="en-US" sz="1200" b="0" i="0" u="none" strike="noStrike" kern="1200" baseline="0" dirty="0" smtClean="0">
                <a:solidFill>
                  <a:schemeClr val="tx1"/>
                </a:solidFill>
                <a:latin typeface="+mn-lt"/>
                <a:ea typeface="+mn-ea"/>
                <a:cs typeface="+mn-cs"/>
              </a:rPr>
              <a:t>and </a:t>
            </a:r>
            <a:r>
              <a:rPr lang="en-US" sz="1200" b="1" i="0" u="none" strike="noStrike" kern="1200" baseline="0" dirty="0" smtClean="0">
                <a:solidFill>
                  <a:schemeClr val="tx1"/>
                </a:solidFill>
                <a:latin typeface="+mn-lt"/>
                <a:ea typeface="+mn-ea"/>
                <a:cs typeface="+mn-cs"/>
              </a:rPr>
              <a:t>C4 </a:t>
            </a:r>
            <a:r>
              <a:rPr lang="en-US" sz="1200" b="0" i="0" u="none" strike="noStrike" kern="1200" baseline="0" dirty="0" smtClean="0">
                <a:solidFill>
                  <a:schemeClr val="tx1"/>
                </a:solidFill>
                <a:latin typeface="+mn-lt"/>
                <a:ea typeface="+mn-ea"/>
                <a:cs typeface="+mn-cs"/>
              </a:rPr>
              <a:t>can be considered to be the starting species in the so-called dissociative catalytic </a:t>
            </a:r>
            <a:r>
              <a:rPr lang="en-US" sz="1200" b="0" i="0" u="none" strike="noStrike" kern="1200" baseline="0" dirty="0" err="1" smtClean="0">
                <a:solidFill>
                  <a:schemeClr val="tx1"/>
                </a:solidFill>
                <a:latin typeface="+mn-lt"/>
                <a:ea typeface="+mn-ea"/>
                <a:cs typeface="+mn-cs"/>
              </a:rPr>
              <a:t>hydroformylation</a:t>
            </a:r>
            <a:r>
              <a:rPr lang="en-US" sz="1200" b="0" i="0" u="none" strike="noStrike" kern="1200" baseline="0" dirty="0" smtClean="0">
                <a:solidFill>
                  <a:schemeClr val="tx1"/>
                </a:solidFill>
                <a:latin typeface="+mn-lt"/>
                <a:ea typeface="+mn-ea"/>
                <a:cs typeface="+mn-cs"/>
              </a:rPr>
              <a:t> cycle [21]. The use of </a:t>
            </a:r>
            <a:r>
              <a:rPr lang="en-US" sz="1200" b="1" i="0" u="none" strike="noStrike" kern="1200" baseline="0" dirty="0" smtClean="0">
                <a:solidFill>
                  <a:schemeClr val="tx1"/>
                </a:solidFill>
                <a:latin typeface="+mn-lt"/>
                <a:ea typeface="+mn-ea"/>
                <a:cs typeface="+mn-cs"/>
              </a:rPr>
              <a:t>I </a:t>
            </a:r>
            <a:r>
              <a:rPr lang="en-US" sz="1200" b="0" i="0" u="none" strike="noStrike" kern="1200" baseline="0" dirty="0" smtClean="0">
                <a:solidFill>
                  <a:schemeClr val="tx1"/>
                </a:solidFill>
                <a:latin typeface="+mn-lt"/>
                <a:ea typeface="+mn-ea"/>
                <a:cs typeface="+mn-cs"/>
              </a:rPr>
              <a:t>leads to a considerably faster  </a:t>
            </a:r>
            <a:r>
              <a:rPr lang="en-US" sz="1200" b="0" i="0" u="none" strike="noStrike" kern="1200" baseline="0" dirty="0" err="1" smtClean="0">
                <a:solidFill>
                  <a:schemeClr val="tx1"/>
                </a:solidFill>
                <a:latin typeface="+mn-lt"/>
                <a:ea typeface="+mn-ea"/>
                <a:cs typeface="+mn-cs"/>
              </a:rPr>
              <a:t>hydroformylation</a:t>
            </a:r>
            <a:r>
              <a:rPr lang="en-US" sz="1200" b="0" i="0" u="none" strike="noStrike" kern="1200" baseline="0" dirty="0" smtClean="0">
                <a:solidFill>
                  <a:schemeClr val="tx1"/>
                </a:solidFill>
                <a:latin typeface="+mn-lt"/>
                <a:ea typeface="+mn-ea"/>
                <a:cs typeface="+mn-cs"/>
              </a:rPr>
              <a:t> than the use of the rhodium precursor alone. The increase in </a:t>
            </a:r>
            <a:r>
              <a:rPr lang="en-US" sz="1200" b="0" i="0" u="none" strike="noStrike" kern="1200" baseline="0" dirty="0" err="1" smtClean="0">
                <a:solidFill>
                  <a:schemeClr val="tx1"/>
                </a:solidFill>
                <a:latin typeface="+mn-lt"/>
                <a:ea typeface="+mn-ea"/>
                <a:cs typeface="+mn-cs"/>
              </a:rPr>
              <a:t>regioselectivity</a:t>
            </a:r>
            <a:r>
              <a:rPr lang="en-US" sz="1200" b="0" i="0" u="none" strike="noStrike" kern="1200" baseline="0" dirty="0" smtClean="0">
                <a:solidFill>
                  <a:schemeClr val="tx1"/>
                </a:solidFill>
                <a:latin typeface="+mn-lt"/>
                <a:ea typeface="+mn-ea"/>
                <a:cs typeface="+mn-cs"/>
              </a:rPr>
              <a:t> and reaction rate could then be explained by a shift from a relatively lower concentration of intermediate </a:t>
            </a:r>
            <a:r>
              <a:rPr lang="en-US" sz="1200" b="1" i="0" u="none" strike="noStrike" kern="1200" baseline="0" dirty="0" smtClean="0">
                <a:solidFill>
                  <a:schemeClr val="tx1"/>
                </a:solidFill>
                <a:latin typeface="+mn-lt"/>
                <a:ea typeface="+mn-ea"/>
                <a:cs typeface="+mn-cs"/>
              </a:rPr>
              <a:t>C2 </a:t>
            </a:r>
            <a:r>
              <a:rPr lang="en-US" sz="1200" b="0" i="0" u="none" strike="noStrike" kern="1200" baseline="0" dirty="0" smtClean="0">
                <a:solidFill>
                  <a:schemeClr val="tx1"/>
                </a:solidFill>
                <a:latin typeface="+mn-lt"/>
                <a:ea typeface="+mn-ea"/>
                <a:cs typeface="+mn-cs"/>
              </a:rPr>
              <a:t>(and relatively larger concentration of </a:t>
            </a:r>
            <a:r>
              <a:rPr lang="en-US" sz="1200" b="1" i="0" u="none" strike="noStrike" kern="1200" baseline="0" dirty="0" smtClean="0">
                <a:solidFill>
                  <a:schemeClr val="tx1"/>
                </a:solidFill>
                <a:latin typeface="+mn-lt"/>
                <a:ea typeface="+mn-ea"/>
                <a:cs typeface="+mn-cs"/>
              </a:rPr>
              <a:t>C4</a:t>
            </a:r>
            <a:r>
              <a:rPr lang="en-US" sz="1200" b="0" i="0" u="none" strike="noStrike" kern="1200" baseline="0" dirty="0" smtClean="0">
                <a:solidFill>
                  <a:schemeClr val="tx1"/>
                </a:solidFill>
                <a:latin typeface="+mn-lt"/>
                <a:ea typeface="+mn-ea"/>
                <a:cs typeface="+mn-cs"/>
              </a:rPr>
              <a:t>) at the lower </a:t>
            </a:r>
            <a:r>
              <a:rPr lang="en-US" sz="1200" b="1" i="0" u="none" strike="noStrike" kern="1200" baseline="0" dirty="0" smtClean="0">
                <a:solidFill>
                  <a:schemeClr val="tx1"/>
                </a:solidFill>
                <a:latin typeface="+mn-lt"/>
                <a:ea typeface="+mn-ea"/>
                <a:cs typeface="+mn-cs"/>
              </a:rPr>
              <a:t>I </a:t>
            </a:r>
            <a:r>
              <a:rPr lang="en-US" sz="1200" b="0" i="0" u="none" strike="noStrike" kern="1200" baseline="0" dirty="0" smtClean="0">
                <a:solidFill>
                  <a:schemeClr val="tx1"/>
                </a:solidFill>
                <a:latin typeface="+mn-lt"/>
                <a:ea typeface="+mn-ea"/>
                <a:cs typeface="+mn-cs"/>
              </a:rPr>
              <a:t>concentration to a relatively higher</a:t>
            </a:r>
          </a:p>
          <a:p>
            <a:r>
              <a:rPr lang="en-US" sz="1200" b="0" i="0" u="none" strike="noStrike" kern="1200" baseline="0" dirty="0" smtClean="0">
                <a:solidFill>
                  <a:schemeClr val="tx1"/>
                </a:solidFill>
                <a:latin typeface="+mn-lt"/>
                <a:ea typeface="+mn-ea"/>
                <a:cs typeface="+mn-cs"/>
              </a:rPr>
              <a:t>concentration of </a:t>
            </a:r>
            <a:r>
              <a:rPr lang="en-US" sz="1200" b="1" i="0" u="none" strike="noStrike" kern="1200" baseline="0" dirty="0" smtClean="0">
                <a:solidFill>
                  <a:schemeClr val="tx1"/>
                </a:solidFill>
                <a:latin typeface="+mn-lt"/>
                <a:ea typeface="+mn-ea"/>
                <a:cs typeface="+mn-cs"/>
              </a:rPr>
              <a:t>C2 </a:t>
            </a:r>
            <a:r>
              <a:rPr lang="en-US" sz="1200" b="0" i="0" u="none" strike="noStrike" kern="1200" baseline="0" dirty="0" smtClean="0">
                <a:solidFill>
                  <a:schemeClr val="tx1"/>
                </a:solidFill>
                <a:latin typeface="+mn-lt"/>
                <a:ea typeface="+mn-ea"/>
                <a:cs typeface="+mn-cs"/>
              </a:rPr>
              <a:t>at a higher </a:t>
            </a:r>
            <a:r>
              <a:rPr lang="en-US" sz="1200" b="1" i="0" u="none" strike="noStrike" kern="1200" baseline="0" dirty="0" smtClean="0">
                <a:solidFill>
                  <a:schemeClr val="tx1"/>
                </a:solidFill>
                <a:latin typeface="+mn-lt"/>
                <a:ea typeface="+mn-ea"/>
                <a:cs typeface="+mn-cs"/>
              </a:rPr>
              <a:t>I </a:t>
            </a:r>
            <a:r>
              <a:rPr lang="en-US" sz="1200" b="0" i="0" u="none" strike="noStrike" kern="1200" baseline="0" dirty="0" smtClean="0">
                <a:solidFill>
                  <a:schemeClr val="tx1"/>
                </a:solidFill>
                <a:latin typeface="+mn-lt"/>
                <a:ea typeface="+mn-ea"/>
                <a:cs typeface="+mn-cs"/>
              </a:rPr>
              <a:t>concentration, while the concentration of </a:t>
            </a:r>
            <a:r>
              <a:rPr lang="en-US" sz="1200" b="1" i="0" u="none" strike="noStrike" kern="1200" baseline="0" dirty="0" smtClean="0">
                <a:solidFill>
                  <a:schemeClr val="tx1"/>
                </a:solidFill>
                <a:latin typeface="+mn-lt"/>
                <a:ea typeface="+mn-ea"/>
                <a:cs typeface="+mn-cs"/>
              </a:rPr>
              <a:t>C1 </a:t>
            </a:r>
            <a:r>
              <a:rPr lang="en-US" sz="1200" b="0" i="0" u="none" strike="noStrike" kern="1200" baseline="0" dirty="0" smtClean="0">
                <a:solidFill>
                  <a:schemeClr val="tx1"/>
                </a:solidFill>
                <a:latin typeface="+mn-lt"/>
                <a:ea typeface="+mn-ea"/>
                <a:cs typeface="+mn-cs"/>
              </a:rPr>
              <a:t>(inactive in </a:t>
            </a:r>
            <a:r>
              <a:rPr lang="en-US" sz="1200" b="0" i="0" u="none" strike="noStrike" kern="1200" baseline="0" dirty="0" err="1" smtClean="0">
                <a:solidFill>
                  <a:schemeClr val="tx1"/>
                </a:solidFill>
                <a:latin typeface="+mn-lt"/>
                <a:ea typeface="+mn-ea"/>
                <a:cs typeface="+mn-cs"/>
              </a:rPr>
              <a:t>hydroformylation</a:t>
            </a:r>
            <a:r>
              <a:rPr lang="en-US" sz="1200" b="0" i="0" u="none" strike="noStrike" kern="1200" baseline="0" dirty="0" smtClean="0">
                <a:solidFill>
                  <a:schemeClr val="tx1"/>
                </a:solidFill>
                <a:latin typeface="+mn-lt"/>
                <a:ea typeface="+mn-ea"/>
                <a:cs typeface="+mn-cs"/>
              </a:rPr>
              <a:t>) remains negligible. In the case of </a:t>
            </a:r>
            <a:r>
              <a:rPr lang="en-US" sz="1200" b="0" i="0" u="none" strike="noStrike" kern="1200" baseline="0" dirty="0" err="1" smtClean="0">
                <a:solidFill>
                  <a:schemeClr val="tx1"/>
                </a:solidFill>
                <a:latin typeface="+mn-lt"/>
                <a:ea typeface="+mn-ea"/>
                <a:cs typeface="+mn-cs"/>
              </a:rPr>
              <a:t>triphenylphosphine</a:t>
            </a:r>
            <a:r>
              <a:rPr lang="en-US" sz="1200" b="0" i="0" u="none" strike="noStrike" kern="1200" baseline="0" dirty="0" smtClean="0">
                <a:solidFill>
                  <a:schemeClr val="tx1"/>
                </a:solidFill>
                <a:latin typeface="+mn-lt"/>
                <a:ea typeface="+mn-ea"/>
                <a:cs typeface="+mn-cs"/>
              </a:rPr>
              <a:t> (PPh3) a higher concentration of intermediate </a:t>
            </a:r>
            <a:r>
              <a:rPr lang="en-US" sz="1200" b="1" i="0" u="none" strike="noStrike" kern="1200" baseline="0" dirty="0" smtClean="0">
                <a:solidFill>
                  <a:schemeClr val="tx1"/>
                </a:solidFill>
                <a:latin typeface="+mn-lt"/>
                <a:ea typeface="+mn-ea"/>
                <a:cs typeface="+mn-cs"/>
              </a:rPr>
              <a:t>C2 </a:t>
            </a:r>
            <a:r>
              <a:rPr lang="en-US" sz="1200" b="0" i="0" u="none" strike="noStrike" kern="1200" baseline="0" dirty="0" smtClean="0">
                <a:solidFill>
                  <a:schemeClr val="tx1"/>
                </a:solidFill>
                <a:latin typeface="+mn-lt"/>
                <a:ea typeface="+mn-ea"/>
                <a:cs typeface="+mn-cs"/>
              </a:rPr>
              <a:t>than intermediate </a:t>
            </a:r>
            <a:r>
              <a:rPr lang="en-US" sz="1200" b="1" i="0" u="none" strike="noStrike" kern="1200" baseline="0" dirty="0" smtClean="0">
                <a:solidFill>
                  <a:schemeClr val="tx1"/>
                </a:solidFill>
                <a:latin typeface="+mn-lt"/>
                <a:ea typeface="+mn-ea"/>
                <a:cs typeface="+mn-cs"/>
              </a:rPr>
              <a:t>C4 </a:t>
            </a:r>
            <a:r>
              <a:rPr lang="en-US" sz="1200" b="0" i="0" u="none" strike="noStrike" kern="1200" baseline="0" dirty="0" smtClean="0">
                <a:solidFill>
                  <a:schemeClr val="tx1"/>
                </a:solidFill>
                <a:latin typeface="+mn-lt"/>
                <a:ea typeface="+mn-ea"/>
                <a:cs typeface="+mn-cs"/>
              </a:rPr>
              <a:t>induces a higher selectivity [21]. For [</a:t>
            </a:r>
            <a:r>
              <a:rPr lang="en-US" sz="1200" b="0" i="0" u="none" strike="noStrike" kern="1200" baseline="0" dirty="0" err="1" smtClean="0">
                <a:solidFill>
                  <a:schemeClr val="tx1"/>
                </a:solidFill>
                <a:latin typeface="+mn-lt"/>
                <a:ea typeface="+mn-ea"/>
                <a:cs typeface="+mn-cs"/>
              </a:rPr>
              <a:t>HRh</a:t>
            </a:r>
            <a:r>
              <a:rPr lang="en-US" sz="1200" b="0" i="0" u="none" strike="noStrike" kern="1200" baseline="0" dirty="0" smtClean="0">
                <a:solidFill>
                  <a:schemeClr val="tx1"/>
                </a:solidFill>
                <a:latin typeface="+mn-lt"/>
                <a:ea typeface="+mn-ea"/>
                <a:cs typeface="+mn-cs"/>
              </a:rPr>
              <a:t>(CO)</a:t>
            </a:r>
            <a:r>
              <a:rPr lang="en-US" sz="1200" b="0" i="1" u="none" strike="noStrike" kern="1200" baseline="0" dirty="0" smtClean="0">
                <a:solidFill>
                  <a:schemeClr val="tx1"/>
                </a:solidFill>
                <a:latin typeface="+mn-lt"/>
                <a:ea typeface="+mn-ea"/>
                <a:cs typeface="+mn-cs"/>
              </a:rPr>
              <a:t>n</a:t>
            </a:r>
            <a:r>
              <a:rPr lang="en-US" sz="1200" b="0" i="0" u="none" strike="noStrike" kern="1200" baseline="0" dirty="0" smtClean="0">
                <a:solidFill>
                  <a:schemeClr val="tx1"/>
                </a:solidFill>
                <a:latin typeface="+mn-lt"/>
                <a:ea typeface="+mn-ea"/>
                <a:cs typeface="+mn-cs"/>
              </a:rPr>
              <a:t>(PPh3)4−</a:t>
            </a:r>
            <a:r>
              <a:rPr lang="en-US" sz="1200" b="0" i="1" u="none" strike="noStrike" kern="1200" baseline="0" dirty="0" smtClean="0">
                <a:solidFill>
                  <a:schemeClr val="tx1"/>
                </a:solidFill>
                <a:latin typeface="+mn-lt"/>
                <a:ea typeface="+mn-ea"/>
                <a:cs typeface="+mn-cs"/>
              </a:rPr>
              <a:t>n</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n </a:t>
            </a:r>
            <a:r>
              <a:rPr lang="en-US" sz="1200" b="0" i="0" u="none" strike="noStrike" kern="1200" baseline="0" dirty="0" smtClean="0">
                <a:solidFill>
                  <a:schemeClr val="tx1"/>
                </a:solidFill>
                <a:latin typeface="+mn-lt"/>
                <a:ea typeface="+mn-ea"/>
                <a:cs typeface="+mn-cs"/>
              </a:rPr>
              <a:t>= 1, 2) type of catalysts it is known that an excess of </a:t>
            </a:r>
            <a:r>
              <a:rPr lang="en-US" sz="1200" b="0" i="0" u="none" strike="noStrike" kern="1200" baseline="0" dirty="0" err="1" smtClean="0">
                <a:solidFill>
                  <a:schemeClr val="tx1"/>
                </a:solidFill>
                <a:latin typeface="+mn-lt"/>
                <a:ea typeface="+mn-ea"/>
                <a:cs typeface="+mn-cs"/>
              </a:rPr>
              <a:t>triphenylphosphine</a:t>
            </a:r>
            <a:r>
              <a:rPr lang="en-US" sz="1200" b="0" i="0" u="none" strike="noStrike" kern="1200" baseline="0" dirty="0" smtClean="0">
                <a:solidFill>
                  <a:schemeClr val="tx1"/>
                </a:solidFill>
                <a:latin typeface="+mn-lt"/>
                <a:ea typeface="+mn-ea"/>
                <a:cs typeface="+mn-cs"/>
              </a:rPr>
              <a:t> leads to the formation of [</a:t>
            </a:r>
            <a:r>
              <a:rPr lang="en-US" sz="1200" b="0" i="0" u="none" strike="noStrike" kern="1200" baseline="0" dirty="0" err="1" smtClean="0">
                <a:solidFill>
                  <a:schemeClr val="tx1"/>
                </a:solidFill>
                <a:latin typeface="+mn-lt"/>
                <a:ea typeface="+mn-ea"/>
                <a:cs typeface="+mn-cs"/>
              </a:rPr>
              <a:t>HRhCO</a:t>
            </a:r>
            <a:r>
              <a:rPr lang="en-US" sz="1200" b="0" i="0" u="none" strike="noStrike" kern="1200" baseline="0" dirty="0" smtClean="0">
                <a:solidFill>
                  <a:schemeClr val="tx1"/>
                </a:solidFill>
                <a:latin typeface="+mn-lt"/>
                <a:ea typeface="+mn-ea"/>
                <a:cs typeface="+mn-cs"/>
              </a:rPr>
              <a:t>(PPh3)3], which is not active in </a:t>
            </a:r>
            <a:r>
              <a:rPr lang="en-US" sz="1200" b="0" i="0" u="none" strike="noStrike" kern="1200" baseline="0" dirty="0" err="1" smtClean="0">
                <a:solidFill>
                  <a:schemeClr val="tx1"/>
                </a:solidFill>
                <a:latin typeface="+mn-lt"/>
                <a:ea typeface="+mn-ea"/>
                <a:cs typeface="+mn-cs"/>
              </a:rPr>
              <a:t>hydroformylation</a:t>
            </a:r>
            <a:r>
              <a:rPr lang="en-US" sz="1200" b="0" i="0" u="none" strike="noStrike" kern="1200" baseline="0" dirty="0" smtClean="0">
                <a:solidFill>
                  <a:schemeClr val="tx1"/>
                </a:solidFill>
                <a:latin typeface="+mn-lt"/>
                <a:ea typeface="+mn-ea"/>
                <a:cs typeface="+mn-cs"/>
              </a:rPr>
              <a:t>. For </a:t>
            </a:r>
            <a:r>
              <a:rPr lang="en-US" sz="1200" b="1" i="0" u="none" strike="noStrike" kern="1200" baseline="0" dirty="0" smtClean="0">
                <a:solidFill>
                  <a:schemeClr val="tx1"/>
                </a:solidFill>
                <a:latin typeface="+mn-lt"/>
                <a:ea typeface="+mn-ea"/>
                <a:cs typeface="+mn-cs"/>
              </a:rPr>
              <a:t>I </a:t>
            </a:r>
            <a:r>
              <a:rPr lang="en-US" sz="1200" b="0" i="0" u="none" strike="noStrike" kern="1200" baseline="0" dirty="0" smtClean="0">
                <a:solidFill>
                  <a:schemeClr val="tx1"/>
                </a:solidFill>
                <a:latin typeface="+mn-lt"/>
                <a:ea typeface="+mn-ea"/>
                <a:cs typeface="+mn-cs"/>
              </a:rPr>
              <a:t>it</a:t>
            </a:r>
          </a:p>
          <a:p>
            <a:r>
              <a:rPr lang="en-US" sz="1200" b="0" i="0" u="none" strike="noStrike" kern="1200" baseline="0" dirty="0" smtClean="0">
                <a:solidFill>
                  <a:schemeClr val="tx1"/>
                </a:solidFill>
                <a:latin typeface="+mn-lt"/>
                <a:ea typeface="+mn-ea"/>
                <a:cs typeface="+mn-cs"/>
              </a:rPr>
              <a:t>is plausible that a higher concentration of </a:t>
            </a:r>
            <a:r>
              <a:rPr lang="en-US" sz="1200" b="1" i="0" u="none" strike="noStrike" kern="1200" baseline="0" dirty="0" smtClean="0">
                <a:solidFill>
                  <a:schemeClr val="tx1"/>
                </a:solidFill>
                <a:latin typeface="+mn-lt"/>
                <a:ea typeface="+mn-ea"/>
                <a:cs typeface="+mn-cs"/>
              </a:rPr>
              <a:t>C2 </a:t>
            </a:r>
            <a:r>
              <a:rPr lang="en-US" sz="1200" b="0" i="0" u="none" strike="noStrike" kern="1200" baseline="0" dirty="0" smtClean="0">
                <a:solidFill>
                  <a:schemeClr val="tx1"/>
                </a:solidFill>
                <a:latin typeface="+mn-lt"/>
                <a:ea typeface="+mn-ea"/>
                <a:cs typeface="+mn-cs"/>
              </a:rPr>
              <a:t>also can give rise to a higher reaction rate.</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The increase of reaction rate with the L:Rh ratio for the </a:t>
            </a:r>
            <a:r>
              <a:rPr lang="en-US" sz="1200" b="1" i="0" u="none" strike="noStrike" kern="1200" baseline="0" dirty="0" err="1" smtClean="0">
                <a:solidFill>
                  <a:schemeClr val="tx1"/>
                </a:solidFill>
                <a:latin typeface="+mn-lt"/>
                <a:ea typeface="+mn-ea"/>
                <a:cs typeface="+mn-cs"/>
              </a:rPr>
              <a:t>hydroformylation</a:t>
            </a:r>
            <a:r>
              <a:rPr lang="en-US" sz="1200" b="1" i="0" u="none" strike="noStrike" kern="1200" baseline="0" dirty="0" smtClean="0">
                <a:solidFill>
                  <a:schemeClr val="tx1"/>
                </a:solidFill>
                <a:latin typeface="+mn-lt"/>
                <a:ea typeface="+mn-ea"/>
                <a:cs typeface="+mn-cs"/>
              </a:rPr>
              <a:t> in scCO2 at the conditions applied here is different from the general trend reported in literature in which the reaction rate decreases with increasing L:Rh ratio. </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effectLst>
                <a:outerShdw blurRad="38100" dist="38100" dir="2700000" algn="tl">
                  <a:srgbClr val="000000">
                    <a:alpha val="43137"/>
                  </a:srgbClr>
                </a:outerShdw>
              </a:effectLst>
              <a:latin typeface="+mn-lt"/>
              <a:ea typeface="+mn-ea"/>
              <a:cs typeface="+mn-cs"/>
            </a:endParaRPr>
          </a:p>
          <a:p>
            <a:endParaRPr lang="en-US" sz="1200" b="1" i="0" u="sng" strike="noStrike" kern="1200" baseline="0" dirty="0" smtClean="0">
              <a:solidFill>
                <a:schemeClr val="tx1"/>
              </a:solidFill>
              <a:effectLst>
                <a:outerShdw blurRad="38100" dist="38100" dir="2700000" algn="tl">
                  <a:srgbClr val="000000">
                    <a:alpha val="43137"/>
                  </a:srgbClr>
                </a:outerShdw>
              </a:effectLst>
              <a:latin typeface="+mn-lt"/>
              <a:ea typeface="+mn-ea"/>
              <a:cs typeface="+mn-cs"/>
            </a:endParaRPr>
          </a:p>
          <a:p>
            <a:endParaRPr lang="en-US" sz="1200" b="1" i="0" u="sng" strike="noStrike" kern="1200" baseline="0" dirty="0" smtClean="0">
              <a:solidFill>
                <a:schemeClr val="tx1"/>
              </a:solidFill>
              <a:effectLst>
                <a:outerShdw blurRad="38100" dist="38100" dir="2700000" algn="tl">
                  <a:srgbClr val="000000">
                    <a:alpha val="43137"/>
                  </a:srgbClr>
                </a:outerShdw>
              </a:effectLst>
              <a:latin typeface="+mn-lt"/>
              <a:ea typeface="+mn-ea"/>
              <a:cs typeface="+mn-cs"/>
            </a:endParaRPr>
          </a:p>
          <a:p>
            <a:endParaRPr lang="en-US" dirty="0"/>
          </a:p>
        </p:txBody>
      </p:sp>
      <p:sp>
        <p:nvSpPr>
          <p:cNvPr id="4" name="3 Marcador de número de diapositiva"/>
          <p:cNvSpPr>
            <a:spLocks noGrp="1"/>
          </p:cNvSpPr>
          <p:nvPr>
            <p:ph type="sldNum" sz="quarter" idx="10"/>
          </p:nvPr>
        </p:nvSpPr>
        <p:spPr/>
        <p:txBody>
          <a:bodyPr/>
          <a:lstStyle/>
          <a:p>
            <a:fld id="{0E828346-434E-4029-A765-A13477E7D47C}" type="slidenum">
              <a:rPr lang="en-US" smtClean="0"/>
              <a:t>11</a:t>
            </a:fld>
            <a:endParaRPr lang="en-US"/>
          </a:p>
        </p:txBody>
      </p:sp>
    </p:spTree>
    <p:extLst>
      <p:ext uri="{BB962C8B-B14F-4D97-AF65-F5344CB8AC3E}">
        <p14:creationId xmlns:p14="http://schemas.microsoft.com/office/powerpoint/2010/main" val="3566826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Since the </a:t>
            </a:r>
            <a:r>
              <a:rPr lang="en-US" sz="1200" b="0" i="0" u="none" strike="noStrike" kern="1200" baseline="0" dirty="0" err="1" smtClean="0">
                <a:solidFill>
                  <a:schemeClr val="tx1"/>
                </a:solidFill>
                <a:latin typeface="+mn-lt"/>
                <a:ea typeface="+mn-ea"/>
                <a:cs typeface="+mn-cs"/>
              </a:rPr>
              <a:t>Salen-Mn</a:t>
            </a:r>
            <a:r>
              <a:rPr lang="en-US" sz="1200" b="0" i="0" u="none" strike="noStrike" kern="1200" baseline="0" dirty="0" smtClean="0">
                <a:solidFill>
                  <a:schemeClr val="tx1"/>
                </a:solidFill>
                <a:latin typeface="+mn-lt"/>
                <a:ea typeface="+mn-ea"/>
                <a:cs typeface="+mn-cs"/>
              </a:rPr>
              <a:t>(III) catalyzed epoxidation has been recognized as one of the most useful reactions to synthesize chiral epoxides,7-9 which are versatile synthetic intermediates for the syntheses of biologically and pharmaceutically important molecules, with high levels of </a:t>
            </a:r>
            <a:r>
              <a:rPr lang="en-US" sz="1200" b="0" i="0" u="none" strike="noStrike" kern="1200" baseline="0" dirty="0" err="1" smtClean="0">
                <a:solidFill>
                  <a:schemeClr val="tx1"/>
                </a:solidFill>
                <a:latin typeface="+mn-lt"/>
                <a:ea typeface="+mn-ea"/>
                <a:cs typeface="+mn-cs"/>
              </a:rPr>
              <a:t>enantioselectivity</a:t>
            </a:r>
            <a:r>
              <a:rPr lang="en-US" sz="1200" b="0" i="0" u="none" strike="noStrike" kern="1200" baseline="0" dirty="0" smtClean="0">
                <a:solidFill>
                  <a:schemeClr val="tx1"/>
                </a:solidFill>
                <a:latin typeface="+mn-lt"/>
                <a:ea typeface="+mn-ea"/>
                <a:cs typeface="+mn-cs"/>
              </a:rPr>
              <a:t>, it will be interesting to see the effect of scCO2 to the </a:t>
            </a:r>
            <a:r>
              <a:rPr lang="en-US" sz="1200" b="0" i="0" u="none" strike="noStrike" kern="1200" baseline="0" dirty="0" err="1" smtClean="0">
                <a:solidFill>
                  <a:schemeClr val="tx1"/>
                </a:solidFill>
                <a:latin typeface="+mn-lt"/>
                <a:ea typeface="+mn-ea"/>
                <a:cs typeface="+mn-cs"/>
              </a:rPr>
              <a:t>enantioselectivity</a:t>
            </a:r>
            <a:r>
              <a:rPr lang="en-US" sz="1200" b="0" i="0" u="none" strike="noStrike" kern="1200" baseline="0" dirty="0" smtClean="0">
                <a:solidFill>
                  <a:schemeClr val="tx1"/>
                </a:solidFill>
                <a:latin typeface="+mn-lt"/>
                <a:ea typeface="+mn-ea"/>
                <a:cs typeface="+mn-cs"/>
              </a:rPr>
              <a:t> of the reaction.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Perfluorinated</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Salen-Mn</a:t>
            </a:r>
            <a:r>
              <a:rPr lang="en-US" sz="1200" b="0" i="0" u="none" strike="noStrike" kern="1200" baseline="0" dirty="0" smtClean="0">
                <a:solidFill>
                  <a:schemeClr val="tx1"/>
                </a:solidFill>
                <a:latin typeface="+mn-lt"/>
                <a:ea typeface="+mn-ea"/>
                <a:cs typeface="+mn-cs"/>
              </a:rPr>
              <a:t>(III) complexes and found that </a:t>
            </a:r>
            <a:r>
              <a:rPr lang="en-US" sz="1200" b="0" i="0" u="none" strike="noStrike" kern="1200" baseline="0" dirty="0" err="1" smtClean="0">
                <a:solidFill>
                  <a:schemeClr val="tx1"/>
                </a:solidFill>
                <a:latin typeface="+mn-lt"/>
                <a:ea typeface="+mn-ea"/>
                <a:cs typeface="+mn-cs"/>
              </a:rPr>
              <a:t>Salen-Mn</a:t>
            </a:r>
            <a:r>
              <a:rPr lang="en-US" sz="1200" b="0" i="0" u="none" strike="noStrike" kern="1200" baseline="0" dirty="0" smtClean="0">
                <a:solidFill>
                  <a:schemeClr val="tx1"/>
                </a:solidFill>
                <a:latin typeface="+mn-lt"/>
                <a:ea typeface="+mn-ea"/>
                <a:cs typeface="+mn-cs"/>
              </a:rPr>
              <a:t>(III) complexes such as </a:t>
            </a:r>
            <a:r>
              <a:rPr lang="en-US" sz="1200" b="1" i="0" u="none" strike="noStrike" kern="1200" baseline="0" dirty="0" smtClean="0">
                <a:solidFill>
                  <a:schemeClr val="tx1"/>
                </a:solidFill>
                <a:latin typeface="+mn-lt"/>
                <a:ea typeface="+mn-ea"/>
                <a:cs typeface="+mn-cs"/>
              </a:rPr>
              <a:t>1 </a:t>
            </a:r>
            <a:r>
              <a:rPr lang="en-US" sz="1200" b="0" i="0" u="none" strike="noStrike" kern="1200" baseline="0" dirty="0" smtClean="0">
                <a:solidFill>
                  <a:schemeClr val="tx1"/>
                </a:solidFill>
                <a:latin typeface="+mn-lt"/>
                <a:ea typeface="+mn-ea"/>
                <a:cs typeface="+mn-cs"/>
              </a:rPr>
              <a:t>and </a:t>
            </a:r>
            <a:r>
              <a:rPr lang="en-US" sz="1200" b="1" i="0" u="none" strike="noStrike" kern="1200" baseline="0" dirty="0" smtClean="0">
                <a:solidFill>
                  <a:schemeClr val="tx1"/>
                </a:solidFill>
                <a:latin typeface="+mn-lt"/>
                <a:ea typeface="+mn-ea"/>
                <a:cs typeface="+mn-cs"/>
              </a:rPr>
              <a:t>2</a:t>
            </a:r>
            <a:r>
              <a:rPr lang="en-US" sz="1200" b="0" i="0" u="none" strike="noStrike" kern="1200" baseline="0" dirty="0" smtClean="0">
                <a:solidFill>
                  <a:schemeClr val="tx1"/>
                </a:solidFill>
                <a:latin typeface="+mn-lt"/>
                <a:ea typeface="+mn-ea"/>
                <a:cs typeface="+mn-cs"/>
              </a:rPr>
              <a:t>, containing the </a:t>
            </a:r>
            <a:r>
              <a:rPr lang="en-US" sz="1200" b="0" i="0" u="none" strike="noStrike" kern="1200" baseline="0" dirty="0" err="1" smtClean="0">
                <a:solidFill>
                  <a:schemeClr val="tx1"/>
                </a:solidFill>
                <a:latin typeface="+mn-lt"/>
                <a:ea typeface="+mn-ea"/>
                <a:cs typeface="+mn-cs"/>
              </a:rPr>
              <a:t>sterically</a:t>
            </a:r>
            <a:r>
              <a:rPr lang="en-US" sz="1200" b="0" i="0" u="none" strike="noStrike" kern="1200" baseline="0" dirty="0" smtClean="0">
                <a:solidFill>
                  <a:schemeClr val="tx1"/>
                </a:solidFill>
                <a:latin typeface="+mn-lt"/>
                <a:ea typeface="+mn-ea"/>
                <a:cs typeface="+mn-cs"/>
              </a:rPr>
              <a:t> hindered </a:t>
            </a:r>
            <a:r>
              <a:rPr lang="en-US" sz="1200" b="0" i="1" u="none" strike="noStrike" kern="1200" baseline="0" dirty="0" smtClean="0">
                <a:solidFill>
                  <a:schemeClr val="tx1"/>
                </a:solidFill>
                <a:latin typeface="+mn-lt"/>
                <a:ea typeface="+mn-ea"/>
                <a:cs typeface="+mn-cs"/>
              </a:rPr>
              <a:t>t</a:t>
            </a:r>
            <a:r>
              <a:rPr lang="en-US" sz="1200" b="0" i="0" u="none" strike="noStrike" kern="1200" baseline="0" dirty="0" smtClean="0">
                <a:solidFill>
                  <a:schemeClr val="tx1"/>
                </a:solidFill>
                <a:latin typeface="+mn-lt"/>
                <a:ea typeface="+mn-ea"/>
                <a:cs typeface="+mn-cs"/>
              </a:rPr>
              <a:t>-butyl group at C3 and C3’ positions that is required to obtain the high degree of </a:t>
            </a:r>
            <a:r>
              <a:rPr lang="en-US" sz="1200" b="0" i="0" u="none" strike="noStrike" kern="1200" baseline="0" dirty="0" err="1" smtClean="0">
                <a:solidFill>
                  <a:schemeClr val="tx1"/>
                </a:solidFill>
                <a:latin typeface="+mn-lt"/>
                <a:ea typeface="+mn-ea"/>
                <a:cs typeface="+mn-cs"/>
              </a:rPr>
              <a:t>enantioselectivity</a:t>
            </a:r>
            <a:r>
              <a:rPr lang="en-US" sz="1200" b="0" i="0" u="none" strike="noStrike" kern="1200" baseline="0" dirty="0" smtClean="0">
                <a:solidFill>
                  <a:schemeClr val="tx1"/>
                </a:solidFill>
                <a:latin typeface="+mn-lt"/>
                <a:ea typeface="+mn-ea"/>
                <a:cs typeface="+mn-cs"/>
              </a:rPr>
              <a:t> in chiral </a:t>
            </a:r>
            <a:r>
              <a:rPr lang="en-US" sz="1200" b="0" i="0" u="none" strike="noStrike" kern="1200" baseline="0" dirty="0" err="1" smtClean="0">
                <a:solidFill>
                  <a:schemeClr val="tx1"/>
                </a:solidFill>
                <a:latin typeface="+mn-lt"/>
                <a:ea typeface="+mn-ea"/>
                <a:cs typeface="+mn-cs"/>
              </a:rPr>
              <a:t>Salen-Mn</a:t>
            </a:r>
            <a:r>
              <a:rPr lang="en-US" sz="1200" b="0" i="0" u="none" strike="noStrike" kern="1200" baseline="0" dirty="0" smtClean="0">
                <a:solidFill>
                  <a:schemeClr val="tx1"/>
                </a:solidFill>
                <a:latin typeface="+mn-lt"/>
                <a:ea typeface="+mn-ea"/>
                <a:cs typeface="+mn-cs"/>
              </a:rPr>
              <a:t>(III) complex catalyzed </a:t>
            </a:r>
            <a:r>
              <a:rPr lang="en-US" sz="1200" b="0" i="0" u="none" strike="noStrike" kern="1200" baseline="0" dirty="0" err="1" smtClean="0">
                <a:solidFill>
                  <a:schemeClr val="tx1"/>
                </a:solidFill>
                <a:latin typeface="+mn-lt"/>
                <a:ea typeface="+mn-ea"/>
                <a:cs typeface="+mn-cs"/>
              </a:rPr>
              <a:t>epoxidations</a:t>
            </a:r>
            <a:r>
              <a:rPr lang="en-US" sz="1200" b="0" i="0" u="none" strike="noStrike" kern="1200" baseline="0" dirty="0" smtClean="0">
                <a:solidFill>
                  <a:schemeClr val="tx1"/>
                </a:solidFill>
                <a:latin typeface="+mn-lt"/>
                <a:ea typeface="+mn-ea"/>
                <a:cs typeface="+mn-cs"/>
              </a:rPr>
              <a:t> of alkenes and the </a:t>
            </a:r>
            <a:r>
              <a:rPr lang="en-US" sz="1200" b="0" i="0" u="none" strike="noStrike" kern="1200" baseline="0" dirty="0" err="1" smtClean="0">
                <a:solidFill>
                  <a:schemeClr val="tx1"/>
                </a:solidFill>
                <a:latin typeface="+mn-lt"/>
                <a:ea typeface="+mn-ea"/>
                <a:cs typeface="+mn-cs"/>
              </a:rPr>
              <a:t>perfluorinated</a:t>
            </a:r>
            <a:r>
              <a:rPr lang="en-US" sz="1200" b="0" i="0" u="none" strike="noStrike" kern="1200" baseline="0" dirty="0" smtClean="0">
                <a:solidFill>
                  <a:schemeClr val="tx1"/>
                </a:solidFill>
                <a:latin typeface="+mn-lt"/>
                <a:ea typeface="+mn-ea"/>
                <a:cs typeface="+mn-cs"/>
              </a:rPr>
              <a:t> alkyl group at C5 and C5’ positions.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Salen</a:t>
            </a:r>
            <a:r>
              <a:rPr lang="en-US" sz="1200" b="0" i="0" u="none" strike="noStrike" kern="1200" baseline="0" dirty="0" smtClean="0">
                <a:solidFill>
                  <a:schemeClr val="tx1"/>
                </a:solidFill>
                <a:latin typeface="+mn-lt"/>
                <a:ea typeface="+mn-ea"/>
                <a:cs typeface="+mn-cs"/>
              </a:rPr>
              <a:t> ligand showed a good solubility in CO2 at 40 °C below 100 bar. At 60 °C, a higher CO2 pressure was required to dissolve the ligand. </a:t>
            </a:r>
            <a:r>
              <a:rPr lang="en-US" sz="1200" b="0" i="0" u="sng" strike="noStrike" kern="1200" baseline="0" dirty="0" smtClean="0">
                <a:solidFill>
                  <a:schemeClr val="tx1"/>
                </a:solidFill>
                <a:effectLst>
                  <a:outerShdw blurRad="38100" dist="38100" dir="2700000" algn="tl">
                    <a:srgbClr val="000000">
                      <a:alpha val="43137"/>
                    </a:srgbClr>
                  </a:outerShdw>
                </a:effectLst>
                <a:latin typeface="+mn-lt"/>
                <a:ea typeface="+mn-ea"/>
                <a:cs typeface="+mn-cs"/>
              </a:rPr>
              <a:t>The solubility of </a:t>
            </a:r>
            <a:r>
              <a:rPr lang="en-US" sz="1200" b="0" i="0" u="sng" strike="noStrike" kern="1200" baseline="0" dirty="0" err="1" smtClean="0">
                <a:solidFill>
                  <a:schemeClr val="tx1"/>
                </a:solidFill>
                <a:effectLst>
                  <a:outerShdw blurRad="38100" dist="38100" dir="2700000" algn="tl">
                    <a:srgbClr val="000000">
                      <a:alpha val="43137"/>
                    </a:srgbClr>
                  </a:outerShdw>
                </a:effectLst>
                <a:latin typeface="+mn-lt"/>
                <a:ea typeface="+mn-ea"/>
                <a:cs typeface="+mn-cs"/>
              </a:rPr>
              <a:t>Salen-Mn</a:t>
            </a:r>
            <a:r>
              <a:rPr lang="en-US" sz="1200" b="0" i="0" u="sng" strike="noStrike" kern="1200" baseline="0" dirty="0" smtClean="0">
                <a:solidFill>
                  <a:schemeClr val="tx1"/>
                </a:solidFill>
                <a:effectLst>
                  <a:outerShdw blurRad="38100" dist="38100" dir="2700000" algn="tl">
                    <a:srgbClr val="000000">
                      <a:alpha val="43137"/>
                    </a:srgbClr>
                  </a:outerShdw>
                </a:effectLst>
                <a:latin typeface="+mn-lt"/>
                <a:ea typeface="+mn-ea"/>
                <a:cs typeface="+mn-cs"/>
              </a:rPr>
              <a:t>(III) complexes was found to be low compared with that of the </a:t>
            </a:r>
            <a:r>
              <a:rPr lang="en-US" sz="1200" b="0" i="0" u="sng" strike="noStrike" kern="1200" baseline="0" dirty="0" err="1" smtClean="0">
                <a:solidFill>
                  <a:schemeClr val="tx1"/>
                </a:solidFill>
                <a:effectLst>
                  <a:outerShdw blurRad="38100" dist="38100" dir="2700000" algn="tl">
                    <a:srgbClr val="000000">
                      <a:alpha val="43137"/>
                    </a:srgbClr>
                  </a:outerShdw>
                </a:effectLst>
                <a:latin typeface="+mn-lt"/>
                <a:ea typeface="+mn-ea"/>
                <a:cs typeface="+mn-cs"/>
              </a:rPr>
              <a:t>Salen</a:t>
            </a:r>
            <a:r>
              <a:rPr lang="en-US" sz="1200" b="0" i="0" u="sng" strike="noStrike" kern="1200" baseline="0" dirty="0" smtClean="0">
                <a:solidFill>
                  <a:schemeClr val="tx1"/>
                </a:solidFill>
                <a:effectLst>
                  <a:outerShdw blurRad="38100" dist="38100" dir="2700000" algn="tl">
                    <a:srgbClr val="000000">
                      <a:alpha val="43137"/>
                    </a:srgbClr>
                  </a:outerShdw>
                </a:effectLst>
                <a:latin typeface="+mn-lt"/>
                <a:ea typeface="+mn-ea"/>
                <a:cs typeface="+mn-cs"/>
              </a:rPr>
              <a:t> ligand.</a:t>
            </a:r>
            <a:r>
              <a:rPr lang="en-US" sz="1200" b="0" i="0" u="none" strike="noStrike" kern="1200" baseline="0" dirty="0" smtClean="0">
                <a:solidFill>
                  <a:schemeClr val="tx1"/>
                </a:solidFill>
                <a:latin typeface="+mn-lt"/>
                <a:ea typeface="+mn-ea"/>
                <a:cs typeface="+mn-cs"/>
              </a:rPr>
              <a:t> However, both complexes </a:t>
            </a:r>
            <a:r>
              <a:rPr lang="en-US" sz="1200" b="1" i="0" u="none" strike="noStrike" kern="1200" baseline="0" dirty="0" smtClean="0">
                <a:solidFill>
                  <a:schemeClr val="tx1"/>
                </a:solidFill>
                <a:latin typeface="+mn-lt"/>
                <a:ea typeface="+mn-ea"/>
                <a:cs typeface="+mn-cs"/>
              </a:rPr>
              <a:t>1 </a:t>
            </a:r>
            <a:r>
              <a:rPr lang="en-US" sz="1200" b="0" i="0" u="none" strike="noStrike" kern="1200" baseline="0" dirty="0" smtClean="0">
                <a:solidFill>
                  <a:schemeClr val="tx1"/>
                </a:solidFill>
                <a:latin typeface="+mn-lt"/>
                <a:ea typeface="+mn-ea"/>
                <a:cs typeface="+mn-cs"/>
              </a:rPr>
              <a:t>and </a:t>
            </a:r>
            <a:r>
              <a:rPr lang="en-US" sz="1200" b="1" i="0" u="none" strike="noStrike" kern="1200" baseline="0" dirty="0" smtClean="0">
                <a:solidFill>
                  <a:schemeClr val="tx1"/>
                </a:solidFill>
                <a:latin typeface="+mn-lt"/>
                <a:ea typeface="+mn-ea"/>
                <a:cs typeface="+mn-cs"/>
              </a:rPr>
              <a:t>2 </a:t>
            </a:r>
            <a:r>
              <a:rPr lang="en-US" sz="1200" b="0" i="0" u="none" strike="noStrike" kern="1200" baseline="0" dirty="0" smtClean="0">
                <a:solidFill>
                  <a:schemeClr val="tx1"/>
                </a:solidFill>
                <a:latin typeface="+mn-lt"/>
                <a:ea typeface="+mn-ea"/>
                <a:cs typeface="+mn-cs"/>
              </a:rPr>
              <a:t>were soluble in CO2 at 250 bar and 40 °C. Since the </a:t>
            </a:r>
            <a:r>
              <a:rPr lang="en-US" sz="1200" b="0" i="0" u="none" strike="noStrike" kern="1200" baseline="0" dirty="0" err="1" smtClean="0">
                <a:solidFill>
                  <a:schemeClr val="tx1"/>
                </a:solidFill>
                <a:latin typeface="+mn-lt"/>
                <a:ea typeface="+mn-ea"/>
                <a:cs typeface="+mn-cs"/>
              </a:rPr>
              <a:t>enantioselectivity</a:t>
            </a:r>
            <a:r>
              <a:rPr lang="en-US" sz="1200" b="0" i="0" u="none" strike="noStrike" kern="1200" baseline="0" dirty="0" smtClean="0">
                <a:solidFill>
                  <a:schemeClr val="tx1"/>
                </a:solidFill>
                <a:latin typeface="+mn-lt"/>
                <a:ea typeface="+mn-ea"/>
                <a:cs typeface="+mn-cs"/>
              </a:rPr>
              <a:t> obtained in a catalytic asymmetric reaction is increased, in general, at a low reaction temperature, 35 </a:t>
            </a:r>
            <a:r>
              <a:rPr lang="en-US" sz="1200" b="0" i="0" u="none" strike="noStrike" kern="1200" baseline="0" dirty="0" err="1" smtClean="0">
                <a:solidFill>
                  <a:schemeClr val="tx1"/>
                </a:solidFill>
                <a:latin typeface="+mn-lt"/>
                <a:ea typeface="+mn-ea"/>
                <a:cs typeface="+mn-cs"/>
              </a:rPr>
              <a:t>oC</a:t>
            </a:r>
            <a:r>
              <a:rPr lang="en-US" sz="1200" b="0" i="0" u="none" strike="noStrike" kern="1200" baseline="0" dirty="0" smtClean="0">
                <a:solidFill>
                  <a:schemeClr val="tx1"/>
                </a:solidFill>
                <a:latin typeface="+mn-lt"/>
                <a:ea typeface="+mn-ea"/>
                <a:cs typeface="+mn-cs"/>
              </a:rPr>
              <a:t> instead of 40 </a:t>
            </a:r>
            <a:r>
              <a:rPr lang="en-US" sz="1200" b="0" i="0" u="none" strike="noStrike" kern="1200" baseline="0" dirty="0" err="1" smtClean="0">
                <a:solidFill>
                  <a:schemeClr val="tx1"/>
                </a:solidFill>
                <a:latin typeface="+mn-lt"/>
                <a:ea typeface="+mn-ea"/>
                <a:cs typeface="+mn-cs"/>
              </a:rPr>
              <a:t>oC</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was used as the reaction temperature.</a:t>
            </a:r>
          </a:p>
          <a:p>
            <a:r>
              <a:rPr lang="en-US"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The reaction was not proceed when H2O2 was used as oxidant, even in the presence of additives such as NMO and </a:t>
            </a:r>
            <a:r>
              <a:rPr lang="en-US" sz="1200" b="0" i="1" u="none" strike="noStrike" kern="1200" baseline="0" dirty="0" smtClean="0">
                <a:solidFill>
                  <a:schemeClr val="tx1"/>
                </a:solidFill>
                <a:latin typeface="+mn-lt"/>
                <a:ea typeface="+mn-ea"/>
                <a:cs typeface="+mn-cs"/>
              </a:rPr>
              <a:t>N</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methylimidazole</a:t>
            </a:r>
            <a:r>
              <a:rPr lang="en-US" sz="1200" b="0" i="0" u="none" strike="noStrike" kern="1200" baseline="0" dirty="0" smtClean="0">
                <a:solidFill>
                  <a:schemeClr val="tx1"/>
                </a:solidFill>
                <a:latin typeface="+mn-lt"/>
                <a:ea typeface="+mn-ea"/>
                <a:cs typeface="+mn-cs"/>
              </a:rPr>
              <a:t>. Overall, the moderate </a:t>
            </a:r>
            <a:r>
              <a:rPr lang="en-US" sz="1200" b="0" i="0" u="none" strike="noStrike" kern="1200" baseline="0" dirty="0" err="1" smtClean="0">
                <a:solidFill>
                  <a:schemeClr val="tx1"/>
                </a:solidFill>
                <a:latin typeface="+mn-lt"/>
                <a:ea typeface="+mn-ea"/>
                <a:cs typeface="+mn-cs"/>
              </a:rPr>
              <a:t>enantioselectivity</a:t>
            </a:r>
            <a:r>
              <a:rPr lang="en-US" sz="1200" b="0" i="0" u="none" strike="noStrike" kern="1200" baseline="0" dirty="0" smtClean="0">
                <a:solidFill>
                  <a:schemeClr val="tx1"/>
                </a:solidFill>
                <a:latin typeface="+mn-lt"/>
                <a:ea typeface="+mn-ea"/>
                <a:cs typeface="+mn-cs"/>
              </a:rPr>
              <a:t> values were obtained in scCO2, and these values are slightly lower than the result with organic solvent.12,14 However, our attempts made</a:t>
            </a:r>
          </a:p>
          <a:p>
            <a:r>
              <a:rPr lang="en-US" sz="1200" b="0" i="0" u="none" strike="noStrike" kern="1200" baseline="0" dirty="0" smtClean="0">
                <a:solidFill>
                  <a:schemeClr val="tx1"/>
                </a:solidFill>
                <a:latin typeface="+mn-lt"/>
                <a:ea typeface="+mn-ea"/>
                <a:cs typeface="+mn-cs"/>
              </a:rPr>
              <a:t>us to proceed to a clean and green method. Another important feature of this procedure is the stability of a variety of epoxides under these reaction conditions. </a:t>
            </a:r>
            <a:r>
              <a:rPr lang="en-US" sz="1200" b="0" i="0" u="sng" strike="noStrike" kern="1200" baseline="0" dirty="0" smtClean="0">
                <a:solidFill>
                  <a:schemeClr val="tx1"/>
                </a:solidFill>
                <a:effectLst>
                  <a:outerShdw blurRad="38100" dist="38100" dir="2700000" algn="tl">
                    <a:srgbClr val="000000">
                      <a:alpha val="43137"/>
                    </a:srgbClr>
                  </a:outerShdw>
                </a:effectLst>
                <a:latin typeface="+mn-lt"/>
                <a:ea typeface="+mn-ea"/>
                <a:cs typeface="+mn-cs"/>
              </a:rPr>
              <a:t>Epoxides did not react with CO2 and were isolated after completion of the reaction</a:t>
            </a:r>
            <a:r>
              <a:rPr lang="en-US" sz="1200" b="0" i="0" u="none" strike="noStrike" kern="1200" baseline="0" dirty="0" smtClean="0">
                <a:solidFill>
                  <a:schemeClr val="tx1"/>
                </a:solidFill>
                <a:latin typeface="+mn-lt"/>
                <a:ea typeface="+mn-ea"/>
                <a:cs typeface="+mn-cs"/>
              </a:rPr>
              <a:t>. This procedure not only preserves the simplicity of the reaction but also produces chiral epoxides in good yields with moderate % </a:t>
            </a:r>
            <a:r>
              <a:rPr lang="en-US" sz="1200" b="0" i="0" u="none" strike="noStrike" kern="1200" baseline="0" dirty="0" err="1" smtClean="0">
                <a:solidFill>
                  <a:schemeClr val="tx1"/>
                </a:solidFill>
                <a:latin typeface="+mn-lt"/>
                <a:ea typeface="+mn-ea"/>
                <a:cs typeface="+mn-cs"/>
              </a:rPr>
              <a:t>ee</a:t>
            </a:r>
            <a:r>
              <a:rPr lang="en-US" sz="1200" b="0" i="0" u="none" strike="noStrike" kern="1200" baseline="0" dirty="0" smtClean="0">
                <a:solidFill>
                  <a:schemeClr val="tx1"/>
                </a:solidFill>
                <a:latin typeface="+mn-lt"/>
                <a:ea typeface="+mn-ea"/>
                <a:cs typeface="+mn-cs"/>
              </a:rPr>
              <a:t> values.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summary, we demonstrated that the </a:t>
            </a:r>
            <a:r>
              <a:rPr lang="en-US" sz="1200" b="0" i="0" u="none" strike="noStrike" kern="1200" baseline="0" dirty="0" err="1" smtClean="0">
                <a:solidFill>
                  <a:schemeClr val="tx1"/>
                </a:solidFill>
                <a:latin typeface="+mn-lt"/>
                <a:ea typeface="+mn-ea"/>
                <a:cs typeface="+mn-cs"/>
              </a:rPr>
              <a:t>perfluorinated</a:t>
            </a:r>
            <a:r>
              <a:rPr lang="en-US" sz="1200" b="0" i="0" u="none" strike="noStrike" kern="1200" baseline="0" dirty="0" smtClean="0">
                <a:solidFill>
                  <a:schemeClr val="tx1"/>
                </a:solidFill>
                <a:latin typeface="+mn-lt"/>
                <a:ea typeface="+mn-ea"/>
                <a:cs typeface="+mn-cs"/>
              </a:rPr>
              <a:t> chiral</a:t>
            </a:r>
          </a:p>
          <a:p>
            <a:r>
              <a:rPr lang="en-US" sz="1200" b="0" i="0" u="none" strike="noStrike" kern="1200" baseline="0" dirty="0" err="1" smtClean="0">
                <a:solidFill>
                  <a:schemeClr val="tx1"/>
                </a:solidFill>
                <a:latin typeface="+mn-lt"/>
                <a:ea typeface="+mn-ea"/>
                <a:cs typeface="+mn-cs"/>
              </a:rPr>
              <a:t>Salen-Mn</a:t>
            </a:r>
            <a:r>
              <a:rPr lang="en-US" sz="1200" b="0" i="0" u="none" strike="noStrike" kern="1200" baseline="0" dirty="0" smtClean="0">
                <a:solidFill>
                  <a:schemeClr val="tx1"/>
                </a:solidFill>
                <a:latin typeface="+mn-lt"/>
                <a:ea typeface="+mn-ea"/>
                <a:cs typeface="+mn-cs"/>
              </a:rPr>
              <a:t>(III) complexes were soluble in scCO2 and served as efficient catalysts in the asymmetric epoxidation of olefins with </a:t>
            </a:r>
            <a:r>
              <a:rPr lang="en-US" sz="1200" b="0" i="0" u="none" strike="noStrike" kern="1200" baseline="0" dirty="0" err="1" smtClean="0">
                <a:solidFill>
                  <a:schemeClr val="tx1"/>
                </a:solidFill>
                <a:latin typeface="+mn-lt"/>
                <a:ea typeface="+mn-ea"/>
                <a:cs typeface="+mn-cs"/>
              </a:rPr>
              <a:t>PhIO</a:t>
            </a:r>
            <a:r>
              <a:rPr lang="en-US" sz="1200" b="0" i="0" u="none" strike="noStrike" kern="1200" baseline="0" dirty="0" smtClean="0">
                <a:solidFill>
                  <a:schemeClr val="tx1"/>
                </a:solidFill>
                <a:latin typeface="+mn-lt"/>
                <a:ea typeface="+mn-ea"/>
                <a:cs typeface="+mn-cs"/>
              </a:rPr>
              <a:t> in scCO2. This result revealed the great potential of supercritical CO2 as a green solvent and was, to our knowledge, </a:t>
            </a:r>
            <a:r>
              <a:rPr lang="en-US" sz="1200" b="0" i="0" u="sng" strike="noStrike" kern="1200" baseline="0" dirty="0" smtClean="0">
                <a:solidFill>
                  <a:schemeClr val="tx1"/>
                </a:solidFill>
                <a:latin typeface="+mn-lt"/>
                <a:ea typeface="+mn-ea"/>
                <a:cs typeface="+mn-cs"/>
              </a:rPr>
              <a:t>the first report regarding the catalytic </a:t>
            </a:r>
            <a:r>
              <a:rPr lang="en-US" sz="1200" b="0" i="0" u="sng" strike="noStrike" kern="1200" baseline="0" dirty="0" err="1" smtClean="0">
                <a:solidFill>
                  <a:schemeClr val="tx1"/>
                </a:solidFill>
                <a:latin typeface="+mn-lt"/>
                <a:ea typeface="+mn-ea"/>
                <a:cs typeface="+mn-cs"/>
              </a:rPr>
              <a:t>enantioselective</a:t>
            </a:r>
            <a:r>
              <a:rPr lang="en-US" sz="1200" b="0" i="0" u="sng" strike="noStrike" kern="1200" baseline="0" dirty="0" smtClean="0">
                <a:solidFill>
                  <a:schemeClr val="tx1"/>
                </a:solidFill>
                <a:latin typeface="+mn-lt"/>
                <a:ea typeface="+mn-ea"/>
                <a:cs typeface="+mn-cs"/>
              </a:rPr>
              <a:t> epoxidation of olefins in scCO2.</a:t>
            </a: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3 Marcador de número de diapositiva"/>
          <p:cNvSpPr>
            <a:spLocks noGrp="1"/>
          </p:cNvSpPr>
          <p:nvPr>
            <p:ph type="sldNum" sz="quarter" idx="10"/>
          </p:nvPr>
        </p:nvSpPr>
        <p:spPr/>
        <p:txBody>
          <a:bodyPr/>
          <a:lstStyle/>
          <a:p>
            <a:fld id="{0E828346-434E-4029-A765-A13477E7D47C}" type="slidenum">
              <a:rPr lang="en-US" smtClean="0"/>
              <a:t>12</a:t>
            </a:fld>
            <a:endParaRPr lang="en-US"/>
          </a:p>
        </p:txBody>
      </p:sp>
    </p:spTree>
    <p:extLst>
      <p:ext uri="{BB962C8B-B14F-4D97-AF65-F5344CB8AC3E}">
        <p14:creationId xmlns:p14="http://schemas.microsoft.com/office/powerpoint/2010/main" val="609888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Of the 154 systems studied in scCO2,fully 42 concern hydrogenation and </a:t>
            </a:r>
            <a:r>
              <a:rPr lang="en-US" sz="1200" b="0" i="0" u="none" strike="noStrike" kern="1200" baseline="0" dirty="0" err="1" smtClean="0">
                <a:solidFill>
                  <a:schemeClr val="tx1"/>
                </a:solidFill>
                <a:latin typeface="+mn-lt"/>
                <a:ea typeface="+mn-ea"/>
                <a:cs typeface="+mn-cs"/>
              </a:rPr>
              <a:t>hydroformylation</a:t>
            </a:r>
            <a:r>
              <a:rPr lang="en-US" sz="1200" b="0" i="0" u="none" strike="noStrike" kern="1200" baseline="0" dirty="0" smtClean="0">
                <a:solidFill>
                  <a:schemeClr val="tx1"/>
                </a:solidFill>
                <a:latin typeface="+mn-lt"/>
                <a:ea typeface="+mn-ea"/>
                <a:cs typeface="+mn-cs"/>
              </a:rPr>
              <a:t>, two reactions which have been constantly </a:t>
            </a:r>
            <a:r>
              <a:rPr lang="en-US" sz="1200" b="0" i="0" u="none" strike="noStrike" kern="1200" baseline="0" dirty="0" err="1" smtClean="0">
                <a:solidFill>
                  <a:schemeClr val="tx1"/>
                </a:solidFill>
                <a:latin typeface="+mn-lt"/>
                <a:ea typeface="+mn-ea"/>
                <a:cs typeface="+mn-cs"/>
              </a:rPr>
              <a:t>emphasised</a:t>
            </a:r>
            <a:r>
              <a:rPr lang="en-US" sz="1200" b="0" i="0" u="none" strike="noStrike" kern="1200" baseline="0" dirty="0" smtClean="0">
                <a:solidFill>
                  <a:schemeClr val="tx1"/>
                </a:solidFill>
                <a:latin typeface="+mn-lt"/>
                <a:ea typeface="+mn-ea"/>
                <a:cs typeface="+mn-cs"/>
              </a:rPr>
              <a:t> over this time</a:t>
            </a:r>
          </a:p>
          <a:p>
            <a:r>
              <a:rPr lang="en-US" sz="1200" b="0" i="0" u="none" strike="noStrike" kern="1200" baseline="0" dirty="0" smtClean="0">
                <a:solidFill>
                  <a:schemeClr val="tx1"/>
                </a:solidFill>
                <a:latin typeface="+mn-lt"/>
                <a:ea typeface="+mn-ea"/>
                <a:cs typeface="+mn-cs"/>
              </a:rPr>
              <a:t>period.</a:t>
            </a:r>
            <a:endParaRPr lang="en-US" dirty="0"/>
          </a:p>
        </p:txBody>
      </p:sp>
      <p:sp>
        <p:nvSpPr>
          <p:cNvPr id="4" name="3 Marcador de número de diapositiva"/>
          <p:cNvSpPr>
            <a:spLocks noGrp="1"/>
          </p:cNvSpPr>
          <p:nvPr>
            <p:ph type="sldNum" sz="quarter" idx="10"/>
          </p:nvPr>
        </p:nvSpPr>
        <p:spPr/>
        <p:txBody>
          <a:bodyPr/>
          <a:lstStyle/>
          <a:p>
            <a:fld id="{0E828346-434E-4029-A765-A13477E7D47C}" type="slidenum">
              <a:rPr lang="en-US" smtClean="0"/>
              <a:t>13</a:t>
            </a:fld>
            <a:endParaRPr lang="en-US"/>
          </a:p>
        </p:txBody>
      </p:sp>
    </p:spTree>
    <p:extLst>
      <p:ext uri="{BB962C8B-B14F-4D97-AF65-F5344CB8AC3E}">
        <p14:creationId xmlns:p14="http://schemas.microsoft.com/office/powerpoint/2010/main" val="498590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0E828346-434E-4029-A765-A13477E7D47C}" type="slidenum">
              <a:rPr lang="en-US" smtClean="0"/>
              <a:t>14</a:t>
            </a:fld>
            <a:endParaRPr lang="en-US"/>
          </a:p>
        </p:txBody>
      </p:sp>
    </p:spTree>
    <p:extLst>
      <p:ext uri="{BB962C8B-B14F-4D97-AF65-F5344CB8AC3E}">
        <p14:creationId xmlns:p14="http://schemas.microsoft.com/office/powerpoint/2010/main" val="3150058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171450" indent="-171450">
              <a:buFontTx/>
              <a:buChar char="-"/>
            </a:pPr>
            <a:r>
              <a:rPr lang="en-US" sz="1200" b="0" i="0" u="none" strike="noStrike" kern="1200" baseline="0" dirty="0" smtClean="0">
                <a:solidFill>
                  <a:schemeClr val="tx1"/>
                </a:solidFill>
                <a:latin typeface="+mn-lt"/>
                <a:ea typeface="+mn-ea"/>
                <a:cs typeface="+mn-cs"/>
              </a:rPr>
              <a:t>Since then, one could be forgiven for thinking that almost every kind of reaction imaginable has been studied in at least one SCF (Tables 1–3). However, </a:t>
            </a:r>
            <a:r>
              <a:rPr lang="en-US" sz="1200" b="0" i="0" u="sng" strike="noStrike" kern="1200" baseline="0" dirty="0" smtClean="0">
                <a:solidFill>
                  <a:schemeClr val="tx1"/>
                </a:solidFill>
                <a:latin typeface="+mn-lt"/>
                <a:ea typeface="+mn-ea"/>
                <a:cs typeface="+mn-cs"/>
              </a:rPr>
              <a:t>there are still many important reaction types that have not yet been tested in SCFs</a:t>
            </a:r>
            <a:r>
              <a:rPr lang="en-US" sz="1200" b="0"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carbonylation</a:t>
            </a:r>
            <a:r>
              <a:rPr lang="en-US" sz="1200" b="1" i="0" u="none" strike="noStrike" kern="1200" baseline="0" dirty="0" smtClean="0">
                <a:solidFill>
                  <a:schemeClr val="tx1"/>
                </a:solidFill>
                <a:latin typeface="+mn-lt"/>
                <a:ea typeface="+mn-ea"/>
                <a:cs typeface="+mn-cs"/>
              </a:rPr>
              <a:t> of alcohols or alkyl halides [26], </a:t>
            </a:r>
            <a:r>
              <a:rPr lang="en-US" sz="1200" b="1" i="0" u="none" strike="noStrike" kern="1200" baseline="0" dirty="0" err="1" smtClean="0">
                <a:solidFill>
                  <a:schemeClr val="tx1"/>
                </a:solidFill>
                <a:latin typeface="+mn-lt"/>
                <a:ea typeface="+mn-ea"/>
                <a:cs typeface="+mn-cs"/>
              </a:rPr>
              <a:t>carbonylation</a:t>
            </a:r>
            <a:r>
              <a:rPr lang="en-US" sz="1200" b="1" i="0" u="none" strike="noStrike" kern="1200" baseline="0" dirty="0" smtClean="0">
                <a:solidFill>
                  <a:schemeClr val="tx1"/>
                </a:solidFill>
                <a:latin typeface="+mn-lt"/>
                <a:ea typeface="+mn-ea"/>
                <a:cs typeface="+mn-cs"/>
              </a:rPr>
              <a:t> of </a:t>
            </a:r>
            <a:r>
              <a:rPr lang="en-US" sz="1200" b="1" i="0" u="none" strike="noStrike" kern="1200" baseline="0" dirty="0" err="1" smtClean="0">
                <a:solidFill>
                  <a:schemeClr val="tx1"/>
                </a:solidFill>
                <a:latin typeface="+mn-lt"/>
                <a:ea typeface="+mn-ea"/>
                <a:cs typeface="+mn-cs"/>
              </a:rPr>
              <a:t>nitroarenes</a:t>
            </a:r>
            <a:r>
              <a:rPr lang="en-US" sz="1200" b="1" i="0" u="none" strike="noStrike" kern="1200" baseline="0" dirty="0" smtClean="0">
                <a:solidFill>
                  <a:schemeClr val="tx1"/>
                </a:solidFill>
                <a:latin typeface="+mn-lt"/>
                <a:ea typeface="+mn-ea"/>
                <a:cs typeface="+mn-cs"/>
              </a:rPr>
              <a:t> to </a:t>
            </a:r>
            <a:r>
              <a:rPr lang="en-US" sz="1200" b="1" i="0" u="none" strike="noStrike" kern="1200" baseline="0" dirty="0" err="1" smtClean="0">
                <a:solidFill>
                  <a:schemeClr val="tx1"/>
                </a:solidFill>
                <a:latin typeface="+mn-lt"/>
                <a:ea typeface="+mn-ea"/>
                <a:cs typeface="+mn-cs"/>
              </a:rPr>
              <a:t>isocyanates</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hydrocyanation</a:t>
            </a:r>
            <a:r>
              <a:rPr lang="en-US" sz="1200" b="1" i="0" u="none" strike="noStrike" kern="1200" baseline="0" dirty="0" smtClean="0">
                <a:solidFill>
                  <a:schemeClr val="tx1"/>
                </a:solidFill>
                <a:latin typeface="+mn-lt"/>
                <a:ea typeface="+mn-ea"/>
                <a:cs typeface="+mn-cs"/>
              </a:rPr>
              <a:t> of olefins, hydrogenation of CO, hydrogenation of </a:t>
            </a:r>
            <a:r>
              <a:rPr lang="en-US" sz="1200" b="1" i="0" u="none" strike="noStrike" kern="1200" baseline="0" dirty="0" err="1" smtClean="0">
                <a:solidFill>
                  <a:schemeClr val="tx1"/>
                </a:solidFill>
                <a:latin typeface="+mn-lt"/>
                <a:ea typeface="+mn-ea"/>
                <a:cs typeface="+mn-cs"/>
              </a:rPr>
              <a:t>arenes</a:t>
            </a:r>
            <a:r>
              <a:rPr lang="en-US" sz="1200" b="1" i="0" u="none" strike="noStrike" kern="1200" baseline="0" dirty="0" smtClean="0">
                <a:solidFill>
                  <a:schemeClr val="tx1"/>
                </a:solidFill>
                <a:latin typeface="+mn-lt"/>
                <a:ea typeface="+mn-ea"/>
                <a:cs typeface="+mn-cs"/>
              </a:rPr>
              <a:t> [27], chlorination of alkenes, reactions involving very strong bases (e.g. </a:t>
            </a:r>
            <a:r>
              <a:rPr lang="en-US" sz="1200" b="1" i="0" u="none" strike="noStrike" kern="1200" baseline="0" dirty="0" err="1" smtClean="0">
                <a:solidFill>
                  <a:schemeClr val="tx1"/>
                </a:solidFill>
                <a:latin typeface="+mn-lt"/>
                <a:ea typeface="+mn-ea"/>
                <a:cs typeface="+mn-cs"/>
              </a:rPr>
              <a:t>Grignards</a:t>
            </a:r>
            <a:r>
              <a:rPr lang="en-US" sz="1200" b="1" i="0" u="none" strike="noStrike" kern="1200" baseline="0" dirty="0" smtClean="0">
                <a:solidFill>
                  <a:schemeClr val="tx1"/>
                </a:solidFill>
                <a:latin typeface="+mn-lt"/>
                <a:ea typeface="+mn-ea"/>
                <a:cs typeface="+mn-cs"/>
              </a:rPr>
              <a:t>), and key </a:t>
            </a:r>
            <a:r>
              <a:rPr lang="en-US" sz="1200" b="1" i="0" u="none" strike="noStrike" kern="1200" baseline="0" dirty="0" err="1" smtClean="0">
                <a:solidFill>
                  <a:schemeClr val="tx1"/>
                </a:solidFill>
                <a:latin typeface="+mn-lt"/>
                <a:ea typeface="+mn-ea"/>
                <a:cs typeface="+mn-cs"/>
              </a:rPr>
              <a:t>enantioselective</a:t>
            </a:r>
            <a:r>
              <a:rPr lang="en-US" sz="1200" b="1" i="0" u="none" strike="noStrike" kern="1200" baseline="0" dirty="0" smtClean="0">
                <a:solidFill>
                  <a:schemeClr val="tx1"/>
                </a:solidFill>
                <a:latin typeface="+mn-lt"/>
                <a:ea typeface="+mn-ea"/>
                <a:cs typeface="+mn-cs"/>
              </a:rPr>
              <a:t> reactions such as isomerization and </a:t>
            </a:r>
            <a:r>
              <a:rPr lang="en-US" sz="1200" b="1" i="0" u="none" strike="noStrike" kern="1200" baseline="0" dirty="0" err="1" smtClean="0">
                <a:solidFill>
                  <a:schemeClr val="tx1"/>
                </a:solidFill>
                <a:latin typeface="+mn-lt"/>
                <a:ea typeface="+mn-ea"/>
                <a:cs typeface="+mn-cs"/>
              </a:rPr>
              <a:t>dihydroxylation</a:t>
            </a:r>
            <a:r>
              <a:rPr lang="en-US" sz="1200" b="1" i="0"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 Some of these reactions have been avoided for good reasons.  </a:t>
            </a:r>
            <a:r>
              <a:rPr lang="en-US" sz="1200" b="0" i="0" u="none" strike="noStrike" kern="1200" baseline="0" dirty="0" err="1" smtClean="0">
                <a:solidFill>
                  <a:schemeClr val="tx1"/>
                </a:solidFill>
                <a:latin typeface="+mn-lt"/>
                <a:ea typeface="+mn-ea"/>
                <a:cs typeface="+mn-cs"/>
              </a:rPr>
              <a:t>Hydrocyanations</a:t>
            </a:r>
            <a:r>
              <a:rPr lang="en-US" sz="1200" b="0" i="0" u="none" strike="noStrike" kern="1200" baseline="0" dirty="0" smtClean="0">
                <a:solidFill>
                  <a:schemeClr val="tx1"/>
                </a:solidFill>
                <a:latin typeface="+mn-lt"/>
                <a:ea typeface="+mn-ea"/>
                <a:cs typeface="+mn-cs"/>
              </a:rPr>
              <a:t> and the preparation of </a:t>
            </a:r>
            <a:r>
              <a:rPr lang="en-US" sz="1200" b="0" i="0" u="none" strike="noStrike" kern="1200" baseline="0" dirty="0" err="1" smtClean="0">
                <a:solidFill>
                  <a:schemeClr val="tx1"/>
                </a:solidFill>
                <a:latin typeface="+mn-lt"/>
                <a:ea typeface="+mn-ea"/>
                <a:cs typeface="+mn-cs"/>
              </a:rPr>
              <a:t>isocyanates</a:t>
            </a:r>
            <a:r>
              <a:rPr lang="en-US" sz="1200" b="0" i="0" u="none" strike="noStrike" kern="1200" baseline="0" dirty="0" smtClean="0">
                <a:solidFill>
                  <a:schemeClr val="tx1"/>
                </a:solidFill>
                <a:latin typeface="+mn-lt"/>
                <a:ea typeface="+mn-ea"/>
                <a:cs typeface="+mn-cs"/>
              </a:rPr>
              <a:t> involve solutions of toxic species in SCFs, a situation that can only be safely handled in very specialized facilities. Because the pressure of SCFs rises rapidly with increasing temperature, exothermic reactions such as the chlorination of alkenes would present a significant explosion risk if performed in SCFs.</a:t>
            </a:r>
          </a:p>
        </p:txBody>
      </p:sp>
      <p:sp>
        <p:nvSpPr>
          <p:cNvPr id="4" name="3 Marcador de número de diapositiva"/>
          <p:cNvSpPr>
            <a:spLocks noGrp="1"/>
          </p:cNvSpPr>
          <p:nvPr>
            <p:ph type="sldNum" sz="quarter" idx="10"/>
          </p:nvPr>
        </p:nvSpPr>
        <p:spPr/>
        <p:txBody>
          <a:bodyPr/>
          <a:lstStyle/>
          <a:p>
            <a:fld id="{0E828346-434E-4029-A765-A13477E7D47C}" type="slidenum">
              <a:rPr lang="en-US" smtClean="0"/>
              <a:t>15</a:t>
            </a:fld>
            <a:endParaRPr lang="en-US"/>
          </a:p>
        </p:txBody>
      </p:sp>
    </p:spTree>
    <p:extLst>
      <p:ext uri="{BB962C8B-B14F-4D97-AF65-F5344CB8AC3E}">
        <p14:creationId xmlns:p14="http://schemas.microsoft.com/office/powerpoint/2010/main" val="2779373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Traditional routes for the preparation of supported metal nanoparticles:</a:t>
            </a:r>
          </a:p>
          <a:p>
            <a:r>
              <a:rPr lang="en-US" sz="1200" b="0" i="0" u="none" strike="noStrike" kern="1200" baseline="0" dirty="0" smtClean="0">
                <a:solidFill>
                  <a:schemeClr val="tx1"/>
                </a:solidFill>
                <a:latin typeface="+mn-lt"/>
                <a:ea typeface="+mn-ea"/>
                <a:cs typeface="+mn-cs"/>
              </a:rPr>
              <a:t>Wet impregnation, co-precipitation, deposition–precipitation, sol–gel, </a:t>
            </a:r>
            <a:r>
              <a:rPr lang="en-US" sz="1200" b="0" i="0" u="none" strike="noStrike" kern="1200" baseline="0" dirty="0" err="1" smtClean="0">
                <a:solidFill>
                  <a:schemeClr val="tx1"/>
                </a:solidFill>
                <a:latin typeface="+mn-lt"/>
                <a:ea typeface="+mn-ea"/>
                <a:cs typeface="+mn-cs"/>
              </a:rPr>
              <a:t>microemulsions</a:t>
            </a:r>
            <a:r>
              <a:rPr lang="en-US" sz="1200" b="0" i="0" u="none" strike="noStrike" kern="1200" baseline="0" dirty="0" smtClean="0">
                <a:solidFill>
                  <a:schemeClr val="tx1"/>
                </a:solidFill>
                <a:latin typeface="+mn-lt"/>
                <a:ea typeface="+mn-ea"/>
                <a:cs typeface="+mn-cs"/>
              </a:rPr>
              <a:t> and chemical vapor impregnation.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All of these methods have some limitations : Poor control of the nanoparticle size, distribution and metal loading.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None of these methods can be easily applied to polymers or materials such as aerogels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SCFs have been used to deposit and incorporate metallic particles into different inorganic and organic substrates for catalytic applications. They have also been investigated in synthesizing carbon supported </a:t>
            </a:r>
            <a:r>
              <a:rPr lang="en-US" sz="1200" b="0" i="0" u="none" strike="noStrike" kern="1200" baseline="0" dirty="0" err="1" smtClean="0">
                <a:solidFill>
                  <a:schemeClr val="tx1"/>
                </a:solidFill>
                <a:latin typeface="+mn-lt"/>
                <a:ea typeface="+mn-ea"/>
                <a:cs typeface="+mn-cs"/>
              </a:rPr>
              <a:t>electrocatalysts</a:t>
            </a:r>
            <a:r>
              <a:rPr lang="en-US" sz="1200" b="0" i="0" u="none" strike="noStrike" kern="1200" baseline="0" dirty="0" smtClean="0">
                <a:solidFill>
                  <a:schemeClr val="tx1"/>
                </a:solidFill>
                <a:latin typeface="+mn-lt"/>
                <a:ea typeface="+mn-ea"/>
                <a:cs typeface="+mn-cs"/>
              </a:rPr>
              <a:t> for FCs.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t>
            </a:r>
            <a:endParaRPr lang="en-US" dirty="0"/>
          </a:p>
        </p:txBody>
      </p:sp>
      <p:sp>
        <p:nvSpPr>
          <p:cNvPr id="4" name="3 Marcador de número de diapositiva"/>
          <p:cNvSpPr>
            <a:spLocks noGrp="1"/>
          </p:cNvSpPr>
          <p:nvPr>
            <p:ph type="sldNum" sz="quarter" idx="10"/>
          </p:nvPr>
        </p:nvSpPr>
        <p:spPr/>
        <p:txBody>
          <a:bodyPr/>
          <a:lstStyle/>
          <a:p>
            <a:fld id="{0E828346-434E-4029-A765-A13477E7D47C}" type="slidenum">
              <a:rPr lang="en-US" smtClean="0"/>
              <a:t>16</a:t>
            </a:fld>
            <a:endParaRPr lang="en-US"/>
          </a:p>
        </p:txBody>
      </p:sp>
    </p:spTree>
    <p:extLst>
      <p:ext uri="{BB962C8B-B14F-4D97-AF65-F5344CB8AC3E}">
        <p14:creationId xmlns:p14="http://schemas.microsoft.com/office/powerpoint/2010/main" val="5692508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SCD involves: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baseline="0" dirty="0" smtClean="0">
                <a:solidFill>
                  <a:schemeClr val="tx1"/>
                </a:solidFill>
                <a:latin typeface="+mn-lt"/>
                <a:ea typeface="+mn-ea"/>
                <a:cs typeface="+mn-cs"/>
              </a:rPr>
              <a:t>Dissolution of a metallic precursor in a SCF.</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baseline="0" dirty="0" smtClean="0">
                <a:solidFill>
                  <a:schemeClr val="tx1"/>
                </a:solidFill>
                <a:latin typeface="+mn-lt"/>
                <a:ea typeface="+mn-ea"/>
                <a:cs typeface="+mn-cs"/>
              </a:rPr>
              <a:t>Exposure of a substrate to the solution.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baseline="0" dirty="0" smtClean="0">
                <a:solidFill>
                  <a:schemeClr val="tx1"/>
                </a:solidFill>
                <a:latin typeface="+mn-lt"/>
                <a:ea typeface="+mn-ea"/>
                <a:cs typeface="+mn-cs"/>
              </a:rPr>
              <a:t>After incorporation of the precursor with the substrate, the metallic precursor is converted to its metal form by a wide variety of methods resulting in particles or films.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baseline="0" dirty="0" smtClean="0">
                <a:solidFill>
                  <a:schemeClr val="tx1"/>
                </a:solidFill>
                <a:latin typeface="+mn-lt"/>
                <a:ea typeface="+mn-ea"/>
                <a:cs typeface="+mn-cs"/>
              </a:rPr>
              <a:t>Several precursor conversion techniques have been reported in the literature, including: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a:t>
            </a:r>
            <a:r>
              <a:rPr lang="en-US" sz="1200" b="0" i="0" u="none" strike="noStrike" kern="1200" baseline="0" dirty="0" smtClean="0">
                <a:solidFill>
                  <a:schemeClr val="tx1"/>
                </a:solidFill>
                <a:latin typeface="+mn-lt"/>
                <a:ea typeface="+mn-ea"/>
                <a:cs typeface="+mn-cs"/>
              </a:rPr>
              <a:t>) chemical decomposition in the SCF with a reducing agent, such as hydrogen and alcohols,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	(ii) thermal conversion in the SCF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	(iii) thermal decomposition in an inert atmosphere or chemical conversion with hydrogen or air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baseline="0" dirty="0" smtClean="0">
                <a:solidFill>
                  <a:schemeClr val="tx1"/>
                </a:solidFill>
                <a:latin typeface="+mn-lt"/>
                <a:ea typeface="+mn-ea"/>
                <a:cs typeface="+mn-cs"/>
              </a:rPr>
              <a:t>The process offers controllable nanoparticle size, uniform and narrow size distribution and adjustable metal loading. </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1200" b="0" i="0" u="none" strike="noStrike" kern="1200" baseline="0" dirty="0" smtClean="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baseline="0" dirty="0" err="1" smtClean="0">
                <a:solidFill>
                  <a:schemeClr val="tx1"/>
                </a:solidFill>
                <a:latin typeface="+mn-lt"/>
                <a:ea typeface="+mn-ea"/>
                <a:cs typeface="+mn-cs"/>
              </a:rPr>
              <a:t>Electrocatalysts</a:t>
            </a:r>
            <a:r>
              <a:rPr lang="en-US" sz="1200" b="0" i="0" u="none" strike="noStrike" kern="1200" baseline="0" dirty="0" smtClean="0">
                <a:solidFill>
                  <a:schemeClr val="tx1"/>
                </a:solidFill>
                <a:latin typeface="+mn-lt"/>
                <a:ea typeface="+mn-ea"/>
                <a:cs typeface="+mn-cs"/>
              </a:rPr>
              <a:t> prepared via SCD can be potentially applied in </a:t>
            </a:r>
            <a:r>
              <a:rPr lang="en-US" sz="1200" b="0" i="0" u="none" strike="noStrike" kern="1200" baseline="0" dirty="0" err="1" smtClean="0">
                <a:solidFill>
                  <a:schemeClr val="tx1"/>
                </a:solidFill>
                <a:latin typeface="+mn-lt"/>
                <a:ea typeface="+mn-ea"/>
                <a:cs typeface="+mn-cs"/>
              </a:rPr>
              <a:t>Fuell</a:t>
            </a:r>
            <a:r>
              <a:rPr lang="en-US" sz="1200" b="0" i="0" u="none" strike="noStrike" kern="1200" baseline="0" dirty="0" smtClean="0">
                <a:solidFill>
                  <a:schemeClr val="tx1"/>
                </a:solidFill>
                <a:latin typeface="+mn-lt"/>
                <a:ea typeface="+mn-ea"/>
                <a:cs typeface="+mn-cs"/>
              </a:rPr>
              <a:t> Cells.</a:t>
            </a:r>
            <a:endParaRPr lang="en-US" dirty="0" smtClean="0"/>
          </a:p>
          <a:p>
            <a:endParaRPr lang="en-US" dirty="0"/>
          </a:p>
        </p:txBody>
      </p:sp>
      <p:sp>
        <p:nvSpPr>
          <p:cNvPr id="4" name="3 Marcador de número de diapositiva"/>
          <p:cNvSpPr>
            <a:spLocks noGrp="1"/>
          </p:cNvSpPr>
          <p:nvPr>
            <p:ph type="sldNum" sz="quarter" idx="10"/>
          </p:nvPr>
        </p:nvSpPr>
        <p:spPr/>
        <p:txBody>
          <a:bodyPr/>
          <a:lstStyle/>
          <a:p>
            <a:fld id="{0E828346-434E-4029-A765-A13477E7D47C}" type="slidenum">
              <a:rPr lang="en-US" smtClean="0"/>
              <a:t>17</a:t>
            </a:fld>
            <a:endParaRPr lang="en-US"/>
          </a:p>
        </p:txBody>
      </p:sp>
    </p:spTree>
    <p:extLst>
      <p:ext uri="{BB962C8B-B14F-4D97-AF65-F5344CB8AC3E}">
        <p14:creationId xmlns:p14="http://schemas.microsoft.com/office/powerpoint/2010/main" val="2979116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err="1" smtClean="0">
                <a:solidFill>
                  <a:schemeClr val="tx1"/>
                </a:solidFill>
                <a:latin typeface="+mn-lt"/>
                <a:ea typeface="+mn-ea"/>
                <a:cs typeface="+mn-cs"/>
              </a:rPr>
              <a:t>Electrocatalysts</a:t>
            </a:r>
            <a:r>
              <a:rPr lang="en-US" sz="1200" b="0" i="0" u="none" strike="noStrike" kern="1200" baseline="0" dirty="0" smtClean="0">
                <a:solidFill>
                  <a:schemeClr val="tx1"/>
                </a:solidFill>
                <a:latin typeface="+mn-lt"/>
                <a:ea typeface="+mn-ea"/>
                <a:cs typeface="+mn-cs"/>
              </a:rPr>
              <a:t> prepared via SCD can be potentially applied in </a:t>
            </a:r>
            <a:r>
              <a:rPr lang="en-US" sz="1200" b="0" i="0" u="none" strike="noStrike" kern="1200" baseline="0" dirty="0" err="1" smtClean="0">
                <a:solidFill>
                  <a:schemeClr val="tx1"/>
                </a:solidFill>
                <a:latin typeface="+mn-lt"/>
                <a:ea typeface="+mn-ea"/>
                <a:cs typeface="+mn-cs"/>
              </a:rPr>
              <a:t>Fuell</a:t>
            </a:r>
            <a:r>
              <a:rPr lang="en-US" sz="1200" b="0" i="0" u="none" strike="noStrike" kern="1200" baseline="0" dirty="0" smtClean="0">
                <a:solidFill>
                  <a:schemeClr val="tx1"/>
                </a:solidFill>
                <a:latin typeface="+mn-lt"/>
                <a:ea typeface="+mn-ea"/>
                <a:cs typeface="+mn-cs"/>
              </a:rPr>
              <a:t> Cells.</a:t>
            </a:r>
            <a:endParaRPr lang="en-US" dirty="0" smtClean="0"/>
          </a:p>
          <a:p>
            <a:endParaRPr lang="en-US" dirty="0" smtClean="0"/>
          </a:p>
          <a:p>
            <a:endParaRPr lang="en-US" dirty="0" smtClean="0"/>
          </a:p>
          <a:p>
            <a:r>
              <a:rPr lang="en-US" sz="1200" b="0" i="0" u="none" strike="noStrike" kern="1200" baseline="0" dirty="0" smtClean="0">
                <a:solidFill>
                  <a:schemeClr val="tx1"/>
                </a:solidFill>
                <a:latin typeface="+mn-lt"/>
                <a:ea typeface="+mn-ea"/>
                <a:cs typeface="+mn-cs"/>
              </a:rPr>
              <a:t>Carbon nanotube (CNT)-supported </a:t>
            </a:r>
            <a:r>
              <a:rPr lang="en-US" sz="1200" b="0" i="0" u="none" strike="noStrike" kern="1200" baseline="0" dirty="0" err="1" smtClean="0">
                <a:solidFill>
                  <a:schemeClr val="tx1"/>
                </a:solidFill>
                <a:latin typeface="+mn-lt"/>
                <a:ea typeface="+mn-ea"/>
                <a:cs typeface="+mn-cs"/>
              </a:rPr>
              <a:t>Pt</a:t>
            </a:r>
            <a:r>
              <a:rPr lang="en-US" sz="1200" b="0" i="0" u="none" strike="noStrike" kern="1200" baseline="0" dirty="0" smtClean="0">
                <a:solidFill>
                  <a:schemeClr val="tx1"/>
                </a:solidFill>
                <a:latin typeface="+mn-lt"/>
                <a:ea typeface="+mn-ea"/>
                <a:cs typeface="+mn-cs"/>
              </a:rPr>
              <a:t> nanoparticle catalysts have been synthesized in supercritical carbon dioxide (scCO2) using platinum(II) </a:t>
            </a:r>
            <a:r>
              <a:rPr lang="en-US" sz="1200" b="0" i="0" u="none" strike="noStrike" kern="1200" baseline="0" dirty="0" err="1" smtClean="0">
                <a:solidFill>
                  <a:schemeClr val="tx1"/>
                </a:solidFill>
                <a:latin typeface="+mn-lt"/>
                <a:ea typeface="+mn-ea"/>
                <a:cs typeface="+mn-cs"/>
              </a:rPr>
              <a:t>acetylacetonate</a:t>
            </a:r>
            <a:r>
              <a:rPr lang="en-US" sz="1200" b="0" i="0" u="none" strike="noStrike" kern="1200" baseline="0" dirty="0" smtClean="0">
                <a:solidFill>
                  <a:schemeClr val="tx1"/>
                </a:solidFill>
                <a:latin typeface="+mn-lt"/>
                <a:ea typeface="+mn-ea"/>
                <a:cs typeface="+mn-cs"/>
              </a:rPr>
              <a:t> as metal precursor. The structure of the catalysts has been characterized with transmission electron micrograph (TEM) and X-ray photoelectron spectroscopy (XPS).</a:t>
            </a:r>
          </a:p>
          <a:p>
            <a:r>
              <a:rPr lang="en-US" sz="1200" b="0" i="0" u="none" strike="noStrike" kern="1200" baseline="0" dirty="0" smtClean="0">
                <a:solidFill>
                  <a:schemeClr val="tx1"/>
                </a:solidFill>
                <a:latin typeface="+mn-lt"/>
                <a:ea typeface="+mn-ea"/>
                <a:cs typeface="+mn-cs"/>
              </a:rPr>
              <a:t>TEM images show that the platinum particles’ size is in the range of 5-10 nm. XPS analysis indicates the presence of zero-valence platinum. The </a:t>
            </a:r>
            <a:r>
              <a:rPr lang="en-US" sz="1200" b="0" i="0" u="none" strike="noStrike" kern="1200" baseline="0" dirty="0" err="1" smtClean="0">
                <a:solidFill>
                  <a:schemeClr val="tx1"/>
                </a:solidFill>
                <a:latin typeface="+mn-lt"/>
                <a:ea typeface="+mn-ea"/>
                <a:cs typeface="+mn-cs"/>
              </a:rPr>
              <a:t>Pt</a:t>
            </a:r>
            <a:r>
              <a:rPr lang="en-US" sz="1200" b="0" i="0" u="none" strike="noStrike" kern="1200" baseline="0" dirty="0" smtClean="0">
                <a:solidFill>
                  <a:schemeClr val="tx1"/>
                </a:solidFill>
                <a:latin typeface="+mn-lt"/>
                <a:ea typeface="+mn-ea"/>
                <a:cs typeface="+mn-cs"/>
              </a:rPr>
              <a:t>-CNT exhibited high catalytic activity both for methanol oxidation and oxygen reduction reaction.</a:t>
            </a:r>
            <a:endParaRPr lang="en-US" dirty="0"/>
          </a:p>
        </p:txBody>
      </p:sp>
      <p:sp>
        <p:nvSpPr>
          <p:cNvPr id="4" name="3 Marcador de número de diapositiva"/>
          <p:cNvSpPr>
            <a:spLocks noGrp="1"/>
          </p:cNvSpPr>
          <p:nvPr>
            <p:ph type="sldNum" sz="quarter" idx="10"/>
          </p:nvPr>
        </p:nvSpPr>
        <p:spPr/>
        <p:txBody>
          <a:bodyPr/>
          <a:lstStyle/>
          <a:p>
            <a:fld id="{0E828346-434E-4029-A765-A13477E7D47C}" type="slidenum">
              <a:rPr lang="en-US" smtClean="0"/>
              <a:t>18</a:t>
            </a:fld>
            <a:endParaRPr lang="en-US"/>
          </a:p>
        </p:txBody>
      </p:sp>
    </p:spTree>
    <p:extLst>
      <p:ext uri="{BB962C8B-B14F-4D97-AF65-F5344CB8AC3E}">
        <p14:creationId xmlns:p14="http://schemas.microsoft.com/office/powerpoint/2010/main" val="17400418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171450" indent="-171450">
              <a:buFontTx/>
              <a:buChar char="-"/>
            </a:pPr>
            <a:r>
              <a:rPr lang="en-US" sz="1200" b="0" i="0" u="none" strike="noStrike" kern="1200" baseline="0" dirty="0" smtClean="0">
                <a:solidFill>
                  <a:schemeClr val="tx1"/>
                </a:solidFill>
                <a:latin typeface="+mn-lt"/>
                <a:ea typeface="+mn-ea"/>
                <a:cs typeface="+mn-cs"/>
              </a:rPr>
              <a:t>CO2 has been used in the synthesis of urea, cyclic carbonates, salicylic acid and methanol. An increased use of CO2 would only be possible </a:t>
            </a:r>
            <a:r>
              <a:rPr lang="en-US" sz="1200" b="0" i="0" u="sng" strike="noStrike" kern="1200" baseline="0" dirty="0" smtClean="0">
                <a:solidFill>
                  <a:schemeClr val="tx1"/>
                </a:solidFill>
                <a:latin typeface="+mn-lt"/>
                <a:ea typeface="+mn-ea"/>
                <a:cs typeface="+mn-cs"/>
              </a:rPr>
              <a:t>if the relatively inert CO2 molecule could be activated</a:t>
            </a:r>
            <a:r>
              <a:rPr lang="en-US" sz="1200" b="0" i="0" u="none" strike="noStrike" kern="1200" baseline="0" dirty="0" smtClean="0">
                <a:solidFill>
                  <a:schemeClr val="tx1"/>
                </a:solidFill>
                <a:latin typeface="+mn-lt"/>
                <a:ea typeface="+mn-ea"/>
                <a:cs typeface="+mn-cs"/>
              </a:rPr>
              <a:t>.</a:t>
            </a:r>
          </a:p>
          <a:p>
            <a:pPr marL="171450" indent="-171450">
              <a:buFontTx/>
              <a:buChar char="-"/>
            </a:pPr>
            <a:endParaRPr lang="en-US" sz="1200" b="0" i="0" u="none" strike="noStrike" kern="1200" baseline="0" dirty="0" smtClean="0">
              <a:solidFill>
                <a:schemeClr val="tx1"/>
              </a:solidFill>
              <a:latin typeface="+mn-lt"/>
              <a:ea typeface="+mn-ea"/>
              <a:cs typeface="+mn-cs"/>
            </a:endParaRPr>
          </a:p>
          <a:p>
            <a:pPr marL="171450" indent="-171450">
              <a:buFontTx/>
              <a:buChar char="-"/>
            </a:pPr>
            <a:r>
              <a:rPr lang="en-US" sz="1200" b="0" i="0" u="none" strike="noStrike" kern="1200" baseline="0" dirty="0" smtClean="0">
                <a:solidFill>
                  <a:schemeClr val="tx1"/>
                </a:solidFill>
                <a:latin typeface="+mn-lt"/>
                <a:ea typeface="+mn-ea"/>
                <a:cs typeface="+mn-cs"/>
              </a:rPr>
              <a:t>CO2 is the most oxidized state of carbon, the biggest obstacle for establishing industrial processes based on CO2 as a raw material is its low energy level. In</a:t>
            </a:r>
          </a:p>
          <a:p>
            <a:r>
              <a:rPr lang="en-US" sz="1200" b="0" i="0" u="none" strike="noStrike" kern="1200" baseline="0" dirty="0" smtClean="0">
                <a:solidFill>
                  <a:schemeClr val="tx1"/>
                </a:solidFill>
                <a:latin typeface="+mn-lt"/>
                <a:ea typeface="+mn-ea"/>
                <a:cs typeface="+mn-cs"/>
              </a:rPr>
              <a:t>other words, a large energy input is required to transform CO2.</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There are four main methodologies to transform CO2 into useful chemicals:</a:t>
            </a:r>
          </a:p>
          <a:p>
            <a:endParaRPr lang="en-US" sz="1200" b="0" i="0" u="none" strike="noStrike" kern="1200" baseline="0" dirty="0" smtClean="0">
              <a:solidFill>
                <a:schemeClr val="tx1"/>
              </a:solidFill>
              <a:latin typeface="+mn-lt"/>
              <a:ea typeface="+mn-ea"/>
              <a:cs typeface="+mn-cs"/>
            </a:endParaRPr>
          </a:p>
          <a:p>
            <a:pPr marL="285750" indent="-285750">
              <a:buAutoNum type="romanLcParenBoth"/>
            </a:pPr>
            <a:r>
              <a:rPr lang="en-US" sz="1200" b="0" i="0" u="none" strike="noStrike" kern="1200" baseline="0" dirty="0" smtClean="0">
                <a:solidFill>
                  <a:schemeClr val="tx1"/>
                </a:solidFill>
                <a:latin typeface="+mn-lt"/>
                <a:ea typeface="+mn-ea"/>
                <a:cs typeface="+mn-cs"/>
              </a:rPr>
              <a:t>To use high-energy starting materials such as hydrogen, unsaturated compounds, small-membered ring compounds, and organometallics.</a:t>
            </a:r>
          </a:p>
          <a:p>
            <a:pPr marL="285750" indent="-285750">
              <a:buAutoNum type="romanLcParenBoth"/>
            </a:pP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(ii) To choose oxidized low-energy synthetic targets such as organic carbonates.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(iii) To shift the equilibrium to the product side by removing a particular compound.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(iv) To supply physical energy such as light or electricity. Selecting appropriate reactions can lead to a negative Gibbs free energy of the reaction.</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3 Marcador de número de diapositiva"/>
          <p:cNvSpPr>
            <a:spLocks noGrp="1"/>
          </p:cNvSpPr>
          <p:nvPr>
            <p:ph type="sldNum" sz="quarter" idx="10"/>
          </p:nvPr>
        </p:nvSpPr>
        <p:spPr/>
        <p:txBody>
          <a:bodyPr/>
          <a:lstStyle/>
          <a:p>
            <a:fld id="{0E828346-434E-4029-A765-A13477E7D47C}" type="slidenum">
              <a:rPr lang="en-US" smtClean="0"/>
              <a:t>19</a:t>
            </a:fld>
            <a:endParaRPr lang="en-US"/>
          </a:p>
        </p:txBody>
      </p:sp>
    </p:spTree>
    <p:extLst>
      <p:ext uri="{BB962C8B-B14F-4D97-AF65-F5344CB8AC3E}">
        <p14:creationId xmlns:p14="http://schemas.microsoft.com/office/powerpoint/2010/main" val="14317161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dirty="0" smtClean="0"/>
              <a:t>- </a:t>
            </a:r>
            <a:r>
              <a:rPr lang="en-US" dirty="0" err="1" smtClean="0"/>
              <a:t>Glycecol</a:t>
            </a:r>
            <a:r>
              <a:rPr lang="en-US" baseline="0" dirty="0" smtClean="0"/>
              <a:t> carbonate from glycerol and carbon dioxide</a:t>
            </a:r>
          </a:p>
          <a:p>
            <a:endParaRPr lang="en-US" baseline="0" dirty="0" smtClean="0"/>
          </a:p>
          <a:p>
            <a:r>
              <a:rPr lang="en-US" sz="1200" b="0" i="0" u="none" strike="noStrike" kern="1200" baseline="0" dirty="0" smtClean="0">
                <a:solidFill>
                  <a:schemeClr val="tx1"/>
                </a:solidFill>
                <a:latin typeface="+mn-lt"/>
                <a:ea typeface="+mn-ea"/>
                <a:cs typeface="+mn-cs"/>
              </a:rPr>
              <a:t>- Catalyst = (</a:t>
            </a:r>
            <a:r>
              <a:rPr lang="en-US" sz="1200" b="0" i="0" u="none" strike="noStrike" kern="1200" baseline="0" dirty="0" err="1" smtClean="0">
                <a:solidFill>
                  <a:schemeClr val="tx1"/>
                </a:solidFill>
                <a:latin typeface="+mn-lt"/>
                <a:ea typeface="+mn-ea"/>
                <a:cs typeface="+mn-cs"/>
              </a:rPr>
              <a:t>dibutyltin</a:t>
            </a:r>
            <a:r>
              <a:rPr lang="en-US" sz="1200" b="0" i="0" u="none" strike="noStrike" kern="1200" baseline="0" dirty="0" smtClean="0">
                <a:solidFill>
                  <a:schemeClr val="tx1"/>
                </a:solidFill>
                <a:latin typeface="+mn-lt"/>
                <a:ea typeface="+mn-ea"/>
                <a:cs typeface="+mn-cs"/>
              </a:rPr>
              <a:t>(IV)oxide)</a:t>
            </a:r>
          </a:p>
          <a:p>
            <a:endParaRPr lang="en-US" sz="1200" b="0" i="0" u="none" strike="noStrike" kern="1200" baseline="0" dirty="0" smtClean="0">
              <a:solidFill>
                <a:schemeClr val="tx1"/>
              </a:solidFill>
              <a:latin typeface="+mn-lt"/>
              <a:ea typeface="+mn-ea"/>
              <a:cs typeface="+mn-cs"/>
            </a:endParaRPr>
          </a:p>
          <a:p>
            <a:pPr marL="171450" indent="-171450">
              <a:buFontTx/>
              <a:buChar char="-"/>
            </a:pPr>
            <a:r>
              <a:rPr lang="en-US" sz="1200" b="0" i="0" u="none" strike="noStrike" kern="1200" baseline="0" dirty="0" smtClean="0">
                <a:solidFill>
                  <a:schemeClr val="tx1"/>
                </a:solidFill>
                <a:latin typeface="+mn-lt"/>
                <a:ea typeface="+mn-ea"/>
                <a:cs typeface="+mn-cs"/>
              </a:rPr>
              <a:t>The reaction attained equilibrium in 4 h and the yield of 1,2-glycerol carbonate obtained was as high as 35%.</a:t>
            </a:r>
          </a:p>
          <a:p>
            <a:pPr marL="171450" indent="-171450">
              <a:buFontTx/>
              <a:buChar char="-"/>
            </a:pPr>
            <a:endParaRPr lang="en-US" sz="1200" b="0" i="0" u="none" strike="noStrike" kern="1200" baseline="0" dirty="0" smtClean="0">
              <a:solidFill>
                <a:schemeClr val="tx1"/>
              </a:solidFill>
              <a:latin typeface="+mn-lt"/>
              <a:ea typeface="+mn-ea"/>
              <a:cs typeface="+mn-cs"/>
            </a:endParaRPr>
          </a:p>
          <a:p>
            <a:pPr marL="171450" indent="-171450">
              <a:buFontTx/>
              <a:buChar char="-"/>
            </a:pPr>
            <a:r>
              <a:rPr lang="en-US" sz="1200" b="0" i="0" u="none" strike="noStrike" kern="1200" baseline="0" dirty="0" smtClean="0">
                <a:solidFill>
                  <a:schemeClr val="tx1"/>
                </a:solidFill>
                <a:latin typeface="+mn-lt"/>
                <a:ea typeface="+mn-ea"/>
                <a:cs typeface="+mn-cs"/>
              </a:rPr>
              <a:t>The reaction proceeds upon activation of </a:t>
            </a:r>
            <a:r>
              <a:rPr lang="en-US" sz="1200" b="1" i="0" u="none" strike="noStrike" kern="1200" baseline="0" dirty="0" smtClean="0">
                <a:solidFill>
                  <a:schemeClr val="tx1"/>
                </a:solidFill>
                <a:latin typeface="+mn-lt"/>
                <a:ea typeface="+mn-ea"/>
                <a:cs typeface="+mn-cs"/>
              </a:rPr>
              <a:t>1 </a:t>
            </a:r>
            <a:r>
              <a:rPr lang="en-US" sz="1200" b="0" i="0" u="none" strike="noStrike" kern="1200" baseline="0" dirty="0" err="1" smtClean="0">
                <a:solidFill>
                  <a:schemeClr val="tx1"/>
                </a:solidFill>
                <a:latin typeface="+mn-lt"/>
                <a:ea typeface="+mn-ea"/>
                <a:cs typeface="+mn-cs"/>
              </a:rPr>
              <a:t>bymethanol</a:t>
            </a:r>
            <a:r>
              <a:rPr lang="en-US" sz="1200" b="0" i="0" u="none" strike="noStrike" kern="1200" baseline="0" dirty="0" smtClean="0">
                <a:solidFill>
                  <a:schemeClr val="tx1"/>
                </a:solidFill>
                <a:latin typeface="+mn-lt"/>
                <a:ea typeface="+mn-ea"/>
                <a:cs typeface="+mn-cs"/>
              </a:rPr>
              <a:t> forming </a:t>
            </a:r>
            <a:r>
              <a:rPr lang="en-US" sz="1200" b="0" i="0" u="none" strike="noStrike" kern="1200" baseline="0" dirty="0" err="1" smtClean="0">
                <a:solidFill>
                  <a:schemeClr val="tx1"/>
                </a:solidFill>
                <a:latin typeface="+mn-lt"/>
                <a:ea typeface="+mn-ea"/>
                <a:cs typeface="+mn-cs"/>
              </a:rPr>
              <a:t>dibutyltindimethoxide</a:t>
            </a:r>
            <a:r>
              <a:rPr lang="en-US" sz="1200" b="0" i="0" u="none" strike="noStrike" kern="1200" baseline="0" dirty="0" smtClean="0">
                <a:solidFill>
                  <a:schemeClr val="tx1"/>
                </a:solidFill>
                <a:latin typeface="+mn-lt"/>
                <a:ea typeface="+mn-ea"/>
                <a:cs typeface="+mn-cs"/>
              </a:rPr>
              <a:t> followed by </a:t>
            </a:r>
            <a:r>
              <a:rPr lang="en-US" sz="1200" b="0" i="0" u="none" strike="noStrike" kern="1200" baseline="0" dirty="0" err="1" smtClean="0">
                <a:solidFill>
                  <a:schemeClr val="tx1"/>
                </a:solidFill>
                <a:latin typeface="+mn-lt"/>
                <a:ea typeface="+mn-ea"/>
                <a:cs typeface="+mn-cs"/>
              </a:rPr>
              <a:t>dibutyltinglycerate</a:t>
            </a:r>
            <a:r>
              <a:rPr lang="en-US" sz="1200" b="0" i="0" u="none" strike="noStrike" kern="1200" baseline="0" dirty="0" smtClean="0">
                <a:solidFill>
                  <a:schemeClr val="tx1"/>
                </a:solidFill>
                <a:latin typeface="+mn-lt"/>
                <a:ea typeface="+mn-ea"/>
                <a:cs typeface="+mn-cs"/>
              </a:rPr>
              <a:t>, which undergoes CO2 insertion to produce non-isolable 7-membered tin–</a:t>
            </a:r>
            <a:r>
              <a:rPr lang="en-US" sz="1200" b="0" i="0" u="none" strike="noStrike" kern="1200" baseline="0" dirty="0" err="1" smtClean="0">
                <a:solidFill>
                  <a:schemeClr val="tx1"/>
                </a:solidFill>
                <a:latin typeface="+mn-lt"/>
                <a:ea typeface="+mn-ea"/>
                <a:cs typeface="+mn-cs"/>
              </a:rPr>
              <a:t>glycerolcarbonato</a:t>
            </a:r>
            <a:r>
              <a:rPr lang="en-US" sz="1200" b="0" i="0" u="none" strike="noStrike" kern="1200" baseline="0" dirty="0" smtClean="0">
                <a:solidFill>
                  <a:schemeClr val="tx1"/>
                </a:solidFill>
                <a:latin typeface="+mn-lt"/>
                <a:ea typeface="+mn-ea"/>
                <a:cs typeface="+mn-cs"/>
              </a:rPr>
              <a:t> complex that finally yield glycerol carbonate. Catalyst </a:t>
            </a:r>
            <a:r>
              <a:rPr lang="en-US" sz="1200" b="1" i="0" u="none" strike="noStrike" kern="1200" baseline="0" dirty="0" smtClean="0">
                <a:solidFill>
                  <a:schemeClr val="tx1"/>
                </a:solidFill>
                <a:latin typeface="+mn-lt"/>
                <a:ea typeface="+mn-ea"/>
                <a:cs typeface="+mn-cs"/>
              </a:rPr>
              <a:t>1 </a:t>
            </a:r>
            <a:r>
              <a:rPr lang="en-US" sz="1200" b="0" i="0" u="none" strike="noStrike" kern="1200" baseline="0" dirty="0" smtClean="0">
                <a:solidFill>
                  <a:schemeClr val="tx1"/>
                </a:solidFill>
                <a:latin typeface="+mn-lt"/>
                <a:ea typeface="+mn-ea"/>
                <a:cs typeface="+mn-cs"/>
              </a:rPr>
              <a:t>was found to be successful even with 1,2-propanediol and ethylene glycol yielding the corresponding cyclic carbonates.</a:t>
            </a: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3 Marcador de número de diapositiva"/>
          <p:cNvSpPr>
            <a:spLocks noGrp="1"/>
          </p:cNvSpPr>
          <p:nvPr>
            <p:ph type="sldNum" sz="quarter" idx="10"/>
          </p:nvPr>
        </p:nvSpPr>
        <p:spPr/>
        <p:txBody>
          <a:bodyPr/>
          <a:lstStyle/>
          <a:p>
            <a:fld id="{0E828346-434E-4029-A765-A13477E7D47C}" type="slidenum">
              <a:rPr lang="en-US" smtClean="0"/>
              <a:t>27</a:t>
            </a:fld>
            <a:endParaRPr lang="en-US"/>
          </a:p>
        </p:txBody>
      </p:sp>
    </p:spTree>
    <p:extLst>
      <p:ext uri="{BB962C8B-B14F-4D97-AF65-F5344CB8AC3E}">
        <p14:creationId xmlns:p14="http://schemas.microsoft.com/office/powerpoint/2010/main" val="58313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Tx/>
              <a:buNone/>
            </a:pPr>
            <a:r>
              <a:rPr lang="en-US" sz="1100" b="1" i="0" u="none" strike="noStrike" kern="1200" baseline="0" dirty="0" smtClean="0">
                <a:solidFill>
                  <a:schemeClr val="tx1"/>
                </a:solidFill>
                <a:latin typeface="+mn-lt"/>
                <a:ea typeface="+mn-ea"/>
                <a:cs typeface="+mn-cs"/>
              </a:rPr>
              <a:t>EMISSIONS</a:t>
            </a:r>
          </a:p>
          <a:p>
            <a:pPr marL="171450" indent="-171450">
              <a:buFontTx/>
              <a:buChar char="-"/>
            </a:pPr>
            <a:r>
              <a:rPr lang="en-US" sz="1200" b="0" i="0" u="none" strike="noStrike" kern="1200" baseline="0" dirty="0" smtClean="0">
                <a:solidFill>
                  <a:schemeClr val="tx1"/>
                </a:solidFill>
                <a:latin typeface="+mn-lt"/>
                <a:ea typeface="+mn-ea"/>
                <a:cs typeface="+mn-cs"/>
              </a:rPr>
              <a:t>The concentration of CO2 in the atmosphere at the present time is greater than at any other time in modern history, exceeding 390 ppm in 2011.</a:t>
            </a:r>
          </a:p>
          <a:p>
            <a:pPr marL="171450" indent="-171450">
              <a:buFontTx/>
              <a:buChar char="-"/>
            </a:pPr>
            <a:r>
              <a:rPr lang="en-US" sz="1200" b="0" i="0" u="none" strike="noStrike" kern="1200" baseline="0" dirty="0" smtClean="0">
                <a:solidFill>
                  <a:schemeClr val="tx1"/>
                </a:solidFill>
                <a:latin typeface="+mn-lt"/>
                <a:ea typeface="+mn-ea"/>
                <a:cs typeface="+mn-cs"/>
              </a:rPr>
              <a:t>Global CO2 emissions have increased by approximately 80% over the period 1970 - 2004 (from 21 to 38 </a:t>
            </a:r>
            <a:r>
              <a:rPr lang="en-US" sz="1200" b="0" i="0" u="none" strike="noStrike" kern="1200" baseline="0" dirty="0" err="1" smtClean="0">
                <a:solidFill>
                  <a:schemeClr val="tx1"/>
                </a:solidFill>
                <a:latin typeface="+mn-lt"/>
                <a:ea typeface="+mn-ea"/>
                <a:cs typeface="+mn-cs"/>
              </a:rPr>
              <a:t>Gt</a:t>
            </a:r>
            <a:r>
              <a:rPr lang="en-US" sz="1200" b="0" i="0" u="none" strike="noStrike" kern="1200" baseline="0" dirty="0" smtClean="0">
                <a:solidFill>
                  <a:schemeClr val="tx1"/>
                </a:solidFill>
                <a:latin typeface="+mn-lt"/>
                <a:ea typeface="+mn-ea"/>
                <a:cs typeface="+mn-cs"/>
              </a:rPr>
              <a:t>/year).</a:t>
            </a:r>
          </a:p>
          <a:p>
            <a:pPr marL="171450" indent="-171450">
              <a:buFontTx/>
              <a:buChar char="-"/>
            </a:pP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The utilization of CO2 as an alternative source of carbon has several advantages, such as:</a:t>
            </a:r>
          </a:p>
          <a:p>
            <a:r>
              <a:rPr lang="en-US" sz="1200" b="0" i="0" u="none" strike="noStrike" kern="1200" baseline="0" dirty="0" smtClean="0">
                <a:solidFill>
                  <a:schemeClr val="tx1"/>
                </a:solidFill>
                <a:latin typeface="+mn-lt"/>
                <a:ea typeface="+mn-ea"/>
                <a:cs typeface="+mn-cs"/>
              </a:rPr>
              <a:t>1. Alleviating global climate change caused in part by the increasing CO2 emissions; </a:t>
            </a:r>
          </a:p>
          <a:p>
            <a:r>
              <a:rPr lang="en-US" sz="1200" b="0" i="0" u="none" strike="noStrike" kern="1200" baseline="0" dirty="0" smtClean="0">
                <a:solidFill>
                  <a:schemeClr val="tx1"/>
                </a:solidFill>
                <a:latin typeface="+mn-lt"/>
                <a:ea typeface="+mn-ea"/>
                <a:cs typeface="+mn-cs"/>
              </a:rPr>
              <a:t>2. </a:t>
            </a:r>
            <a:r>
              <a:rPr lang="en-US" sz="1200" b="0" i="0" u="sng" strike="noStrike" kern="1200" baseline="0" dirty="0" smtClean="0">
                <a:solidFill>
                  <a:schemeClr val="tx1"/>
                </a:solidFill>
                <a:latin typeface="+mn-lt"/>
                <a:ea typeface="+mn-ea"/>
                <a:cs typeface="+mn-cs"/>
              </a:rPr>
              <a:t>Extending the present limited carbon resources</a:t>
            </a:r>
            <a:r>
              <a:rPr lang="en-US" sz="1200" b="0" i="0" u="none" strike="noStrike" kern="1200" baseline="0" dirty="0" smtClean="0">
                <a:solidFill>
                  <a:schemeClr val="tx1"/>
                </a:solidFill>
                <a:latin typeface="+mn-lt"/>
                <a:ea typeface="+mn-ea"/>
                <a:cs typeface="+mn-cs"/>
              </a:rPr>
              <a:t> (coal, petroleum and natural gas) into an environmentally friendly and easily obtainable carbon source, i.e. CO2; and</a:t>
            </a:r>
          </a:p>
          <a:p>
            <a:r>
              <a:rPr lang="en-US" sz="1200" b="0" i="0" u="none" strike="noStrike" kern="1200" baseline="0" dirty="0" smtClean="0">
                <a:solidFill>
                  <a:schemeClr val="tx1"/>
                </a:solidFill>
                <a:latin typeface="+mn-lt"/>
                <a:ea typeface="+mn-ea"/>
                <a:cs typeface="+mn-cs"/>
              </a:rPr>
              <a:t>3. </a:t>
            </a:r>
            <a:r>
              <a:rPr lang="en-US" sz="1200" b="0" i="0" u="sng" strike="noStrike" kern="1200" baseline="0" dirty="0" smtClean="0">
                <a:solidFill>
                  <a:schemeClr val="tx1"/>
                </a:solidFill>
                <a:latin typeface="+mn-lt"/>
                <a:ea typeface="+mn-ea"/>
                <a:cs typeface="+mn-cs"/>
              </a:rPr>
              <a:t>Simulating photosynthesis and enzyme-catalyzed reactions in the laboratory</a:t>
            </a:r>
            <a:r>
              <a:rPr lang="en-US" sz="1200" b="0" i="0" u="none" strike="noStrike" kern="1200" baseline="0" dirty="0" smtClean="0">
                <a:solidFill>
                  <a:schemeClr val="tx1"/>
                </a:solidFill>
                <a:latin typeface="+mn-lt"/>
                <a:ea typeface="+mn-ea"/>
                <a:cs typeface="+mn-cs"/>
              </a:rPr>
              <a:t> would be helpful in understanding the photosynthetic process in Nature and in</a:t>
            </a:r>
          </a:p>
          <a:p>
            <a:r>
              <a:rPr lang="en-US" sz="1200" b="0" i="0" u="none" strike="noStrike" kern="1200" baseline="0" dirty="0" smtClean="0">
                <a:solidFill>
                  <a:schemeClr val="tx1"/>
                </a:solidFill>
                <a:latin typeface="+mn-lt"/>
                <a:ea typeface="+mn-ea"/>
                <a:cs typeface="+mn-cs"/>
              </a:rPr>
              <a:t>utilizing enzyme-analogous reactions for chemical syntheses.</a:t>
            </a:r>
            <a:endParaRPr lang="en-US" dirty="0" smtClean="0"/>
          </a:p>
        </p:txBody>
      </p:sp>
      <p:sp>
        <p:nvSpPr>
          <p:cNvPr id="4" name="3 Marcador de número de diapositiva"/>
          <p:cNvSpPr>
            <a:spLocks noGrp="1"/>
          </p:cNvSpPr>
          <p:nvPr>
            <p:ph type="sldNum" sz="quarter" idx="10"/>
          </p:nvPr>
        </p:nvSpPr>
        <p:spPr/>
        <p:txBody>
          <a:bodyPr/>
          <a:lstStyle/>
          <a:p>
            <a:fld id="{0E828346-434E-4029-A765-A13477E7D47C}" type="slidenum">
              <a:rPr lang="en-US" smtClean="0"/>
              <a:t>2</a:t>
            </a:fld>
            <a:endParaRPr lang="en-US"/>
          </a:p>
        </p:txBody>
      </p:sp>
    </p:spTree>
    <p:extLst>
      <p:ext uri="{BB962C8B-B14F-4D97-AF65-F5344CB8AC3E}">
        <p14:creationId xmlns:p14="http://schemas.microsoft.com/office/powerpoint/2010/main" val="9284495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dirty="0" smtClean="0"/>
              <a:t>- Yields consistently</a:t>
            </a:r>
            <a:r>
              <a:rPr lang="en-US" baseline="0" dirty="0" smtClean="0"/>
              <a:t> higher against time of reaction, and pretty high </a:t>
            </a:r>
            <a:r>
              <a:rPr lang="en-US" baseline="0" dirty="0" err="1" smtClean="0"/>
              <a:t>selectivities</a:t>
            </a:r>
            <a:r>
              <a:rPr lang="en-US" baseline="0" dirty="0" smtClean="0"/>
              <a:t> in all the cases.</a:t>
            </a:r>
          </a:p>
          <a:p>
            <a:endParaRPr lang="en-US" baseline="0" dirty="0" smtClean="0"/>
          </a:p>
          <a:p>
            <a:r>
              <a:rPr lang="en-US" baseline="0" dirty="0" smtClean="0"/>
              <a:t>- Catalysts: </a:t>
            </a:r>
            <a:r>
              <a:rPr lang="en-US" sz="1200" b="0" i="0" u="none" strike="noStrike" kern="1200" baseline="0" dirty="0" smtClean="0">
                <a:solidFill>
                  <a:schemeClr val="tx1"/>
                </a:solidFill>
                <a:latin typeface="+mn-lt"/>
                <a:ea typeface="+mn-ea"/>
                <a:cs typeface="+mn-cs"/>
              </a:rPr>
              <a:t>(R,R)-</a:t>
            </a:r>
            <a:r>
              <a:rPr lang="en-US" sz="1200" b="0" i="0" u="none" strike="noStrike" kern="1200" baseline="0" dirty="0" err="1" smtClean="0">
                <a:solidFill>
                  <a:schemeClr val="tx1"/>
                </a:solidFill>
                <a:latin typeface="+mn-lt"/>
                <a:ea typeface="+mn-ea"/>
                <a:cs typeface="+mn-cs"/>
              </a:rPr>
              <a:t>SalenCoIIIX</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Salen</a:t>
            </a:r>
            <a:r>
              <a:rPr lang="en-US" sz="1200" b="0" i="0" u="none" strike="noStrike" kern="1200" baseline="0" dirty="0" smtClean="0">
                <a:solidFill>
                  <a:schemeClr val="tx1"/>
                </a:solidFill>
                <a:latin typeface="+mn-lt"/>
                <a:ea typeface="+mn-ea"/>
                <a:cs typeface="+mn-cs"/>
              </a:rPr>
              <a:t> = N,N’-</a:t>
            </a:r>
            <a:r>
              <a:rPr lang="en-US" sz="1200" b="0" i="0" u="none" strike="noStrike" kern="1200" baseline="0" dirty="0" err="1" smtClean="0">
                <a:solidFill>
                  <a:schemeClr val="tx1"/>
                </a:solidFill>
                <a:latin typeface="+mn-lt"/>
                <a:ea typeface="+mn-ea"/>
                <a:cs typeface="+mn-cs"/>
              </a:rPr>
              <a:t>bis</a:t>
            </a:r>
            <a:r>
              <a:rPr lang="en-US" sz="1200" b="0" i="0" u="none" strike="noStrike" kern="1200" baseline="0" dirty="0" smtClean="0">
                <a:solidFill>
                  <a:schemeClr val="tx1"/>
                </a:solidFill>
                <a:latin typeface="+mn-lt"/>
                <a:ea typeface="+mn-ea"/>
                <a:cs typeface="+mn-cs"/>
              </a:rPr>
              <a:t>(3,5-di-tert-butylsalicylidene)- 1,2-di-phenylethylenediimine; X = OOCCF3 (1), OOCCCl3 (2), and OOCCH3 (3)]</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-Alternating copolymerization of carbon dioxide with racemic propylene oxide.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reaction produces poly(propylene carbonate) and propylene carbonate.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complex 1/[PPN]</a:t>
            </a:r>
            <a:r>
              <a:rPr lang="en-US" sz="1200" b="0" i="0" u="none" strike="noStrike" kern="1200" baseline="0" dirty="0" err="1" smtClean="0">
                <a:solidFill>
                  <a:schemeClr val="tx1"/>
                </a:solidFill>
                <a:latin typeface="+mn-lt"/>
                <a:ea typeface="+mn-ea"/>
                <a:cs typeface="+mn-cs"/>
              </a:rPr>
              <a:t>Cl</a:t>
            </a:r>
            <a:r>
              <a:rPr lang="en-US" sz="1200" b="0" i="0" u="none" strike="noStrike" kern="1200" baseline="0" dirty="0" smtClean="0">
                <a:solidFill>
                  <a:schemeClr val="tx1"/>
                </a:solidFill>
                <a:latin typeface="+mn-lt"/>
                <a:ea typeface="+mn-ea"/>
                <a:cs typeface="+mn-cs"/>
              </a:rPr>
              <a:t> catalyst system exhibited high catalytic activity, high PPC/PC selectivity, and produced completely alternating copolymers with as high as 95% head-to-tail linkages. Additionally, a high molecular weight of 72.5 kg mol1 for the copolymer was achieved.</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baseline="0" dirty="0" smtClean="0"/>
          </a:p>
          <a:p>
            <a:endParaRPr lang="en-US" baseline="0" dirty="0" smtClean="0"/>
          </a:p>
          <a:p>
            <a:endParaRPr lang="en-US" dirty="0"/>
          </a:p>
        </p:txBody>
      </p:sp>
      <p:sp>
        <p:nvSpPr>
          <p:cNvPr id="4" name="3 Marcador de número de diapositiva"/>
          <p:cNvSpPr>
            <a:spLocks noGrp="1"/>
          </p:cNvSpPr>
          <p:nvPr>
            <p:ph type="sldNum" sz="quarter" idx="10"/>
          </p:nvPr>
        </p:nvSpPr>
        <p:spPr/>
        <p:txBody>
          <a:bodyPr/>
          <a:lstStyle/>
          <a:p>
            <a:fld id="{0E828346-434E-4029-A765-A13477E7D47C}" type="slidenum">
              <a:rPr lang="en-US" smtClean="0"/>
              <a:t>28</a:t>
            </a:fld>
            <a:endParaRPr lang="en-US"/>
          </a:p>
        </p:txBody>
      </p:sp>
    </p:spTree>
    <p:extLst>
      <p:ext uri="{BB962C8B-B14F-4D97-AF65-F5344CB8AC3E}">
        <p14:creationId xmlns:p14="http://schemas.microsoft.com/office/powerpoint/2010/main" val="38167987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Hydroformylation</a:t>
            </a:r>
            <a:r>
              <a:rPr lang="en-US" sz="1200" b="0" i="0" u="none" strike="noStrike" kern="1200" baseline="0" dirty="0" smtClean="0">
                <a:solidFill>
                  <a:schemeClr val="tx1"/>
                </a:solidFill>
                <a:latin typeface="+mn-lt"/>
                <a:ea typeface="+mn-ea"/>
                <a:cs typeface="+mn-cs"/>
              </a:rPr>
              <a:t> of 1-hexene using carbon dioxide as a reactant by a One-dimensional metal atom chain [</a:t>
            </a:r>
            <a:r>
              <a:rPr lang="en-US" sz="1200" b="0" i="0" u="none" strike="noStrike" kern="1200" baseline="0" dirty="0" err="1" smtClean="0">
                <a:solidFill>
                  <a:schemeClr val="tx1"/>
                </a:solidFill>
                <a:latin typeface="+mn-lt"/>
                <a:ea typeface="+mn-ea"/>
                <a:cs typeface="+mn-cs"/>
              </a:rPr>
              <a:t>Ru</a:t>
            </a:r>
            <a:r>
              <a:rPr lang="en-US" sz="1200" b="0" i="0" u="none" strike="noStrike" kern="1200" baseline="0" dirty="0" smtClean="0">
                <a:solidFill>
                  <a:schemeClr val="tx1"/>
                </a:solidFill>
                <a:latin typeface="+mn-lt"/>
                <a:ea typeface="+mn-ea"/>
                <a:cs typeface="+mn-cs"/>
              </a:rPr>
              <a:t>(CO)4]n as a catalyst.</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3 Marcador de número de diapositiva"/>
          <p:cNvSpPr>
            <a:spLocks noGrp="1"/>
          </p:cNvSpPr>
          <p:nvPr>
            <p:ph type="sldNum" sz="quarter" idx="10"/>
          </p:nvPr>
        </p:nvSpPr>
        <p:spPr/>
        <p:txBody>
          <a:bodyPr/>
          <a:lstStyle/>
          <a:p>
            <a:fld id="{0E828346-434E-4029-A765-A13477E7D47C}" type="slidenum">
              <a:rPr lang="en-US" smtClean="0"/>
              <a:t>29</a:t>
            </a:fld>
            <a:endParaRPr lang="en-US"/>
          </a:p>
        </p:txBody>
      </p:sp>
    </p:spTree>
    <p:extLst>
      <p:ext uri="{BB962C8B-B14F-4D97-AF65-F5344CB8AC3E}">
        <p14:creationId xmlns:p14="http://schemas.microsoft.com/office/powerpoint/2010/main" val="9676143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Cyclic carbonate formation reactions with epoxides easily proceed with many kinds of catalysts, such as transition metal compounds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This is because the epoxides are very reactive substrates with carbon dioxide. Cr, </a:t>
            </a:r>
            <a:r>
              <a:rPr lang="en-US" sz="1200" b="0" i="0" u="none" strike="noStrike" kern="1200" baseline="0" dirty="0" err="1" smtClean="0">
                <a:solidFill>
                  <a:schemeClr val="tx1"/>
                </a:solidFill>
                <a:latin typeface="+mn-lt"/>
                <a:ea typeface="+mn-ea"/>
                <a:cs typeface="+mn-cs"/>
              </a:rPr>
              <a:t>Ru</a:t>
            </a:r>
            <a:r>
              <a:rPr lang="en-US" sz="1200" b="0" i="0" u="none" strike="noStrike" kern="1200" baseline="0" dirty="0" smtClean="0">
                <a:solidFill>
                  <a:schemeClr val="tx1"/>
                </a:solidFill>
                <a:latin typeface="+mn-lt"/>
                <a:ea typeface="+mn-ea"/>
                <a:cs typeface="+mn-cs"/>
              </a:rPr>
              <a:t>, Co, </a:t>
            </a:r>
            <a:r>
              <a:rPr lang="en-US" sz="1200" b="0" i="0" u="none" strike="noStrike" kern="1200" baseline="0" dirty="0" err="1" smtClean="0">
                <a:solidFill>
                  <a:schemeClr val="tx1"/>
                </a:solidFill>
                <a:latin typeface="+mn-lt"/>
                <a:ea typeface="+mn-ea"/>
                <a:cs typeface="+mn-cs"/>
              </a:rPr>
              <a:t>Pd</a:t>
            </a:r>
            <a:r>
              <a:rPr lang="en-US" sz="1200" b="0" i="0" u="none" strike="noStrike" kern="1200" baseline="0" dirty="0" smtClean="0">
                <a:solidFill>
                  <a:schemeClr val="tx1"/>
                </a:solidFill>
                <a:latin typeface="+mn-lt"/>
                <a:ea typeface="+mn-ea"/>
                <a:cs typeface="+mn-cs"/>
              </a:rPr>
              <a:t> and Au metals or metal compounds are especially effective as industrial catalysts because of their high TON and TOF values.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Formic acid is used in the fields of silage additives and preservatives. Recently, it has attracted interest as a hydrogen storage material because of the excellent synthetic method with a high yield and high TON and TOF values. 5. Methanol is the most important organic chemical in this regard. We expect that methanol can be prepared in a carbon dioxide utilization purpose by utilizing hydrogen produced using natural energies, such as electric power generation with geothermal resources, wind or water </a:t>
            </a:r>
            <a:endParaRPr lang="en-US" dirty="0"/>
          </a:p>
        </p:txBody>
      </p:sp>
      <p:sp>
        <p:nvSpPr>
          <p:cNvPr id="4" name="3 Marcador de número de diapositiva"/>
          <p:cNvSpPr>
            <a:spLocks noGrp="1"/>
          </p:cNvSpPr>
          <p:nvPr>
            <p:ph type="sldNum" sz="quarter" idx="10"/>
          </p:nvPr>
        </p:nvSpPr>
        <p:spPr/>
        <p:txBody>
          <a:bodyPr/>
          <a:lstStyle/>
          <a:p>
            <a:fld id="{0E828346-434E-4029-A765-A13477E7D47C}" type="slidenum">
              <a:rPr lang="en-US" smtClean="0"/>
              <a:t>30</a:t>
            </a:fld>
            <a:endParaRPr lang="en-US"/>
          </a:p>
        </p:txBody>
      </p:sp>
    </p:spTree>
    <p:extLst>
      <p:ext uri="{BB962C8B-B14F-4D97-AF65-F5344CB8AC3E}">
        <p14:creationId xmlns:p14="http://schemas.microsoft.com/office/powerpoint/2010/main" val="7886441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Cyclic carbonate formation reactions with epoxides easily proceed with many kinds of catalysts, such as transition metal compounds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This is because the epoxides are very reactive substrates with carbon dioxide. Cr, </a:t>
            </a:r>
            <a:r>
              <a:rPr lang="en-US" sz="1200" b="0" i="0" u="none" strike="noStrike" kern="1200" baseline="0" dirty="0" err="1" smtClean="0">
                <a:solidFill>
                  <a:schemeClr val="tx1"/>
                </a:solidFill>
                <a:latin typeface="+mn-lt"/>
                <a:ea typeface="+mn-ea"/>
                <a:cs typeface="+mn-cs"/>
              </a:rPr>
              <a:t>Ru</a:t>
            </a:r>
            <a:r>
              <a:rPr lang="en-US" sz="1200" b="0" i="0" u="none" strike="noStrike" kern="1200" baseline="0" dirty="0" smtClean="0">
                <a:solidFill>
                  <a:schemeClr val="tx1"/>
                </a:solidFill>
                <a:latin typeface="+mn-lt"/>
                <a:ea typeface="+mn-ea"/>
                <a:cs typeface="+mn-cs"/>
              </a:rPr>
              <a:t>, Co, </a:t>
            </a:r>
            <a:r>
              <a:rPr lang="en-US" sz="1200" b="0" i="0" u="none" strike="noStrike" kern="1200" baseline="0" dirty="0" err="1" smtClean="0">
                <a:solidFill>
                  <a:schemeClr val="tx1"/>
                </a:solidFill>
                <a:latin typeface="+mn-lt"/>
                <a:ea typeface="+mn-ea"/>
                <a:cs typeface="+mn-cs"/>
              </a:rPr>
              <a:t>Pd</a:t>
            </a:r>
            <a:r>
              <a:rPr lang="en-US" sz="1200" b="0" i="0" u="none" strike="noStrike" kern="1200" baseline="0" dirty="0" smtClean="0">
                <a:solidFill>
                  <a:schemeClr val="tx1"/>
                </a:solidFill>
                <a:latin typeface="+mn-lt"/>
                <a:ea typeface="+mn-ea"/>
                <a:cs typeface="+mn-cs"/>
              </a:rPr>
              <a:t> and Au metals or metal compounds are especially effective as industrial catalysts because of their high TON and TOF values.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Formic acid is used in the fields of silage additives and preservatives. Recently, it has attracted interest as a hydrogen storage material because of the excellent synthetic method with a high yield and high TON and TOF values. 5. Methanol is the most important organic chemical in this regard. We expect that methanol can be prepared in a carbon dioxide utilization purpose by utilizing hydrogen produced using natural energies, such as electric power generation with geothermal resources, wind or water </a:t>
            </a:r>
            <a:endParaRPr lang="en-US" dirty="0"/>
          </a:p>
        </p:txBody>
      </p:sp>
      <p:sp>
        <p:nvSpPr>
          <p:cNvPr id="4" name="3 Marcador de número de diapositiva"/>
          <p:cNvSpPr>
            <a:spLocks noGrp="1"/>
          </p:cNvSpPr>
          <p:nvPr>
            <p:ph type="sldNum" sz="quarter" idx="10"/>
          </p:nvPr>
        </p:nvSpPr>
        <p:spPr/>
        <p:txBody>
          <a:bodyPr/>
          <a:lstStyle/>
          <a:p>
            <a:fld id="{0E828346-434E-4029-A765-A13477E7D47C}" type="slidenum">
              <a:rPr lang="en-US" smtClean="0"/>
              <a:t>31</a:t>
            </a:fld>
            <a:endParaRPr lang="en-US"/>
          </a:p>
        </p:txBody>
      </p:sp>
    </p:spTree>
    <p:extLst>
      <p:ext uri="{BB962C8B-B14F-4D97-AF65-F5344CB8AC3E}">
        <p14:creationId xmlns:p14="http://schemas.microsoft.com/office/powerpoint/2010/main" val="788644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Tx/>
              <a:buNone/>
            </a:pPr>
            <a:r>
              <a:rPr lang="en-US" sz="1200" b="1" i="0" u="none" strike="noStrike" kern="1200" baseline="0" dirty="0" smtClean="0">
                <a:solidFill>
                  <a:schemeClr val="tx1"/>
                </a:solidFill>
                <a:latin typeface="+mn-lt"/>
                <a:ea typeface="+mn-ea"/>
                <a:cs typeface="+mn-cs"/>
              </a:rPr>
              <a:t>IMPORTANCE OF CAPTURE</a:t>
            </a:r>
          </a:p>
          <a:p>
            <a:pPr marL="171450" indent="-171450">
              <a:buFontTx/>
              <a:buChar char="-"/>
            </a:pPr>
            <a:r>
              <a:rPr lang="en-US" sz="1200" b="0" i="0" u="none" strike="noStrike" kern="1200" baseline="0" dirty="0" smtClean="0">
                <a:solidFill>
                  <a:schemeClr val="tx1"/>
                </a:solidFill>
                <a:latin typeface="+mn-lt"/>
                <a:ea typeface="+mn-ea"/>
                <a:cs typeface="+mn-cs"/>
              </a:rPr>
              <a:t>The discovery of new materials exhibiting the right properties for performing CO2 capture is an area requiring urgent development.</a:t>
            </a:r>
          </a:p>
          <a:p>
            <a:pPr marL="171450" indent="-171450">
              <a:buFontTx/>
              <a:buChar char="-"/>
            </a:pPr>
            <a:r>
              <a:rPr lang="en-US" sz="1200" b="0" i="0" u="none" strike="noStrike" kern="1200" baseline="0" dirty="0" smtClean="0">
                <a:solidFill>
                  <a:schemeClr val="tx1"/>
                </a:solidFill>
                <a:latin typeface="+mn-lt"/>
                <a:ea typeface="+mn-ea"/>
                <a:cs typeface="+mn-cs"/>
              </a:rPr>
              <a:t>The most significant challenge for CO2 capture at present is the large energy penalty associated with the capture process. </a:t>
            </a:r>
          </a:p>
          <a:p>
            <a:pPr marL="171450" indent="-171450">
              <a:buFontTx/>
              <a:buChar char="-"/>
            </a:pPr>
            <a:r>
              <a:rPr lang="en-US" sz="1200" b="0" i="0" u="none" strike="noStrike" kern="1200" baseline="0" dirty="0" smtClean="0">
                <a:solidFill>
                  <a:schemeClr val="tx1"/>
                </a:solidFill>
                <a:latin typeface="+mn-lt"/>
                <a:ea typeface="+mn-ea"/>
                <a:cs typeface="+mn-cs"/>
              </a:rPr>
              <a:t>The high cost primarily arises from the large energy input required for regeneration of the capture material. </a:t>
            </a:r>
          </a:p>
          <a:p>
            <a:pPr marL="171450" indent="-171450">
              <a:buFontTx/>
              <a:buChar char="-"/>
            </a:pPr>
            <a:r>
              <a:rPr lang="en-US" sz="1200" b="0" i="0" u="none" strike="noStrike" kern="1200" baseline="0" dirty="0" smtClean="0">
                <a:solidFill>
                  <a:schemeClr val="tx1"/>
                </a:solidFill>
                <a:latin typeface="+mn-lt"/>
                <a:ea typeface="+mn-ea"/>
                <a:cs typeface="+mn-cs"/>
              </a:rPr>
              <a:t>Aqueous </a:t>
            </a:r>
            <a:r>
              <a:rPr lang="en-US" sz="1200" b="0" i="0" u="none" strike="noStrike" kern="1200" baseline="0" dirty="0" err="1" smtClean="0">
                <a:solidFill>
                  <a:schemeClr val="tx1"/>
                </a:solidFill>
                <a:latin typeface="+mn-lt"/>
                <a:ea typeface="+mn-ea"/>
                <a:cs typeface="+mn-cs"/>
              </a:rPr>
              <a:t>alkanolamine</a:t>
            </a:r>
            <a:r>
              <a:rPr lang="en-US" sz="1200" b="0" i="0" u="none" strike="noStrike" kern="1200" baseline="0" dirty="0" smtClean="0">
                <a:solidFill>
                  <a:schemeClr val="tx1"/>
                </a:solidFill>
                <a:latin typeface="+mn-lt"/>
                <a:ea typeface="+mn-ea"/>
                <a:cs typeface="+mn-cs"/>
              </a:rPr>
              <a:t> solutions carries an energy penalty of roughly 30% of the output of power plants.</a:t>
            </a:r>
          </a:p>
          <a:p>
            <a:pPr marL="171450" indent="-171450">
              <a:buFontTx/>
              <a:buChar char="-"/>
            </a:pPr>
            <a:r>
              <a:rPr lang="en-US" sz="1200" b="0" i="0" u="none" strike="noStrike" kern="1200" baseline="0" dirty="0" err="1" smtClean="0">
                <a:solidFill>
                  <a:schemeClr val="tx1"/>
                </a:solidFill>
                <a:latin typeface="+mn-lt"/>
                <a:ea typeface="+mn-ea"/>
                <a:cs typeface="+mn-cs"/>
              </a:rPr>
              <a:t>Metalorganic</a:t>
            </a:r>
            <a:r>
              <a:rPr lang="en-US" sz="1200" b="0" i="0" u="none" strike="noStrike" kern="1200" baseline="0" dirty="0" smtClean="0">
                <a:solidFill>
                  <a:schemeClr val="tx1"/>
                </a:solidFill>
                <a:latin typeface="+mn-lt"/>
                <a:ea typeface="+mn-ea"/>
                <a:cs typeface="+mn-cs"/>
              </a:rPr>
              <a:t> frameworks are a new class of materials that could serve as an ideal platform for the development of next-generation CO2 capture materials. Three main scenarios for CO2 capture from power plants: </a:t>
            </a:r>
            <a:r>
              <a:rPr lang="en-US" sz="1200" b="1" i="0" u="none" strike="noStrike" kern="1200" baseline="0" dirty="0" smtClean="0">
                <a:solidFill>
                  <a:schemeClr val="tx1"/>
                </a:solidFill>
                <a:latin typeface="+mn-lt"/>
                <a:ea typeface="+mn-ea"/>
                <a:cs typeface="+mn-cs"/>
              </a:rPr>
              <a:t>(1. post-combustion capture); (2. pre-combustion capture) and (3. oxy-fuel combustion).</a:t>
            </a:r>
          </a:p>
          <a:p>
            <a:pPr marL="171450" indent="-171450">
              <a:buFontTx/>
              <a:buChar char="-"/>
            </a:pPr>
            <a:endParaRPr lang="en-US" sz="1200" b="0" i="0" u="none" strike="noStrike" kern="1200" baseline="0" dirty="0" smtClean="0">
              <a:solidFill>
                <a:schemeClr val="tx1"/>
              </a:solidFill>
              <a:latin typeface="+mn-lt"/>
              <a:ea typeface="+mn-ea"/>
              <a:cs typeface="+mn-cs"/>
            </a:endParaRPr>
          </a:p>
          <a:p>
            <a:pPr marL="0" indent="0">
              <a:buFontTx/>
              <a:buNone/>
            </a:pPr>
            <a:r>
              <a:rPr lang="en-US" sz="1200" b="1" i="0" u="none" strike="noStrike" kern="1200" baseline="0" dirty="0" smtClean="0">
                <a:solidFill>
                  <a:schemeClr val="tx1"/>
                </a:solidFill>
                <a:latin typeface="+mn-lt"/>
                <a:ea typeface="+mn-ea"/>
                <a:cs typeface="+mn-cs"/>
              </a:rPr>
              <a:t>URGENT NEEDS</a:t>
            </a:r>
          </a:p>
          <a:p>
            <a:pPr marL="171450" indent="-171450">
              <a:buFontTx/>
              <a:buChar char="-"/>
            </a:pPr>
            <a:r>
              <a:rPr lang="en-US" sz="1200" b="0" i="0" u="none" strike="noStrike" kern="1200" baseline="0" dirty="0" smtClean="0">
                <a:solidFill>
                  <a:schemeClr val="tx1"/>
                </a:solidFill>
                <a:latin typeface="+mn-lt"/>
                <a:ea typeface="+mn-ea"/>
                <a:cs typeface="+mn-cs"/>
              </a:rPr>
              <a:t>In the area of post-combustion CO2 capture, the primary need is for more chemically and thermally robust materials capable of withstanding the high levels of water present in the flue gas stream, while also tuning the temperature required for regeneration.</a:t>
            </a:r>
          </a:p>
          <a:p>
            <a:pPr marL="171450" indent="-171450">
              <a:buFontTx/>
              <a:buChar char="-"/>
            </a:pPr>
            <a:r>
              <a:rPr lang="en-US" sz="1200" b="0" i="0" u="none" strike="noStrike" kern="1200" baseline="0" dirty="0" smtClean="0">
                <a:solidFill>
                  <a:schemeClr val="tx1"/>
                </a:solidFill>
                <a:latin typeface="+mn-lt"/>
                <a:ea typeface="+mn-ea"/>
                <a:cs typeface="+mn-cs"/>
              </a:rPr>
              <a:t>For pre-combustion CO2 capture, </a:t>
            </a:r>
            <a:r>
              <a:rPr lang="en-US" sz="1200" b="0" i="0" u="none" strike="noStrike" kern="1200" baseline="0" dirty="0" err="1" smtClean="0">
                <a:solidFill>
                  <a:schemeClr val="tx1"/>
                </a:solidFill>
                <a:latin typeface="+mn-lt"/>
                <a:ea typeface="+mn-ea"/>
                <a:cs typeface="+mn-cs"/>
              </a:rPr>
              <a:t>metalorganic</a:t>
            </a:r>
            <a:r>
              <a:rPr lang="en-US" sz="1200" b="0" i="0" u="none" strike="noStrike" kern="1200" baseline="0" dirty="0" smtClean="0">
                <a:solidFill>
                  <a:schemeClr val="tx1"/>
                </a:solidFill>
                <a:latin typeface="+mn-lt"/>
                <a:ea typeface="+mn-ea"/>
                <a:cs typeface="+mn-cs"/>
              </a:rPr>
              <a:t> frameworks have recently been demonstrated to show enhanced CO2/H2 </a:t>
            </a:r>
            <a:r>
              <a:rPr lang="en-US" sz="1200" b="0" i="0" u="none" strike="noStrike" kern="1200" baseline="0" dirty="0" err="1" smtClean="0">
                <a:solidFill>
                  <a:schemeClr val="tx1"/>
                </a:solidFill>
                <a:latin typeface="+mn-lt"/>
                <a:ea typeface="+mn-ea"/>
                <a:cs typeface="+mn-cs"/>
              </a:rPr>
              <a:t>selectivities</a:t>
            </a:r>
            <a:r>
              <a:rPr lang="en-US" sz="1200" b="0" i="0" u="none" strike="noStrike" kern="1200" baseline="0" dirty="0" smtClean="0">
                <a:solidFill>
                  <a:schemeClr val="tx1"/>
                </a:solidFill>
                <a:latin typeface="+mn-lt"/>
                <a:ea typeface="+mn-ea"/>
                <a:cs typeface="+mn-cs"/>
              </a:rPr>
              <a:t> and working capacities over conventional materials, such as activated carbons and zeolites. </a:t>
            </a:r>
          </a:p>
          <a:p>
            <a:pPr marL="171450" indent="-171450">
              <a:buFontTx/>
              <a:buChar char="-"/>
            </a:pPr>
            <a:r>
              <a:rPr lang="en-US" sz="1200" b="0" i="0" u="none" strike="noStrike" kern="1200" baseline="0" dirty="0" smtClean="0">
                <a:solidFill>
                  <a:schemeClr val="tx1"/>
                </a:solidFill>
                <a:latin typeface="+mn-lt"/>
                <a:ea typeface="+mn-ea"/>
                <a:cs typeface="+mn-cs"/>
              </a:rPr>
              <a:t>Oxy-fuel combustion has emerged as an application in which the chemical </a:t>
            </a:r>
            <a:r>
              <a:rPr lang="en-US" sz="1200" b="0" i="0" u="none" strike="noStrike" kern="1200" baseline="0" dirty="0" err="1" smtClean="0">
                <a:solidFill>
                  <a:schemeClr val="tx1"/>
                </a:solidFill>
                <a:latin typeface="+mn-lt"/>
                <a:ea typeface="+mn-ea"/>
                <a:cs typeface="+mn-cs"/>
              </a:rPr>
              <a:t>tunability</a:t>
            </a:r>
            <a:r>
              <a:rPr lang="en-US" sz="1200" b="0" i="0" u="none" strike="noStrike" kern="1200" baseline="0" dirty="0" smtClean="0">
                <a:solidFill>
                  <a:schemeClr val="tx1"/>
                </a:solidFill>
                <a:latin typeface="+mn-lt"/>
                <a:ea typeface="+mn-ea"/>
                <a:cs typeface="+mn-cs"/>
              </a:rPr>
              <a:t> of </a:t>
            </a:r>
            <a:r>
              <a:rPr lang="en-US" sz="1200" b="0" i="0" u="none" strike="noStrike" kern="1200" baseline="0" dirty="0" err="1" smtClean="0">
                <a:solidFill>
                  <a:schemeClr val="tx1"/>
                </a:solidFill>
                <a:latin typeface="+mn-lt"/>
                <a:ea typeface="+mn-ea"/>
                <a:cs typeface="+mn-cs"/>
              </a:rPr>
              <a:t>metalorganic</a:t>
            </a:r>
            <a:r>
              <a:rPr lang="en-US" sz="1200" b="0" i="0" u="none" strike="noStrike" kern="1200" baseline="0" dirty="0" smtClean="0">
                <a:solidFill>
                  <a:schemeClr val="tx1"/>
                </a:solidFill>
                <a:latin typeface="+mn-lt"/>
                <a:ea typeface="+mn-ea"/>
                <a:cs typeface="+mn-cs"/>
              </a:rPr>
              <a:t> frameworks may allow high-performance materials to be prepared. The ability of the exposed electron-donating metal centers within Fe2(</a:t>
            </a:r>
            <a:r>
              <a:rPr lang="en-US" sz="1200" b="0" i="0" u="none" strike="noStrike" kern="1200" baseline="0" dirty="0" err="1" smtClean="0">
                <a:solidFill>
                  <a:schemeClr val="tx1"/>
                </a:solidFill>
                <a:latin typeface="+mn-lt"/>
                <a:ea typeface="+mn-ea"/>
                <a:cs typeface="+mn-cs"/>
              </a:rPr>
              <a:t>dobdc</a:t>
            </a:r>
            <a:r>
              <a:rPr lang="en-US" sz="1200" b="0" i="0" u="none" strike="noStrike" kern="1200" baseline="0" dirty="0" smtClean="0">
                <a:solidFill>
                  <a:schemeClr val="tx1"/>
                </a:solidFill>
                <a:latin typeface="+mn-lt"/>
                <a:ea typeface="+mn-ea"/>
                <a:cs typeface="+mn-cs"/>
              </a:rPr>
              <a:t>) to bind O2 preferentially via charge transfer interactions has led to a high O2/N2 selectivity, but the low temperatures at which the binding can be reversed is a significant drawback of the material. </a:t>
            </a:r>
          </a:p>
          <a:p>
            <a:pPr marL="171450" indent="-171450">
              <a:buFontTx/>
              <a:buChar char="-"/>
            </a:pPr>
            <a:r>
              <a:rPr lang="en-US" sz="1200" b="0" i="0" u="none" strike="noStrike" kern="1200" baseline="0" dirty="0" smtClean="0">
                <a:solidFill>
                  <a:schemeClr val="tx1"/>
                </a:solidFill>
                <a:latin typeface="+mn-lt"/>
                <a:ea typeface="+mn-ea"/>
                <a:cs typeface="+mn-cs"/>
              </a:rPr>
              <a:t>The tremendous progress already made in improving the properties of </a:t>
            </a:r>
            <a:r>
              <a:rPr lang="en-US" sz="1200" b="0" i="0" u="none" strike="noStrike" kern="1200" baseline="0" dirty="0" err="1" smtClean="0">
                <a:solidFill>
                  <a:schemeClr val="tx1"/>
                </a:solidFill>
                <a:latin typeface="+mn-lt"/>
                <a:ea typeface="+mn-ea"/>
                <a:cs typeface="+mn-cs"/>
              </a:rPr>
              <a:t>metalorganic</a:t>
            </a:r>
            <a:r>
              <a:rPr lang="en-US" sz="1200" b="0" i="0" u="none" strike="noStrike" kern="1200" baseline="0" dirty="0" smtClean="0">
                <a:solidFill>
                  <a:schemeClr val="tx1"/>
                </a:solidFill>
                <a:latin typeface="+mn-lt"/>
                <a:ea typeface="+mn-ea"/>
                <a:cs typeface="+mn-cs"/>
              </a:rPr>
              <a:t> frameworks is indeed promising for real-world applications, and we remain optimistic that materials capable of serving as next-generation CO2 capture adsorbents will be discovered through continued investigations in the field.</a:t>
            </a:r>
          </a:p>
          <a:p>
            <a:pPr marL="171450" indent="-171450">
              <a:buFontTx/>
              <a:buChar char="-"/>
            </a:pPr>
            <a:r>
              <a:rPr lang="en-US" sz="1200" b="0" i="0" u="none" strike="noStrike" kern="1200" baseline="0" dirty="0" smtClean="0">
                <a:solidFill>
                  <a:schemeClr val="tx1"/>
                </a:solidFill>
                <a:latin typeface="+mn-lt"/>
                <a:ea typeface="+mn-ea"/>
                <a:cs typeface="+mn-cs"/>
              </a:rPr>
              <a:t>The total working capacity of a 30 </a:t>
            </a:r>
            <a:r>
              <a:rPr lang="en-US" sz="1200" b="0" i="0" u="none" strike="noStrike" kern="1200" baseline="0" dirty="0" err="1" smtClean="0">
                <a:solidFill>
                  <a:schemeClr val="tx1"/>
                </a:solidFill>
                <a:latin typeface="+mn-lt"/>
                <a:ea typeface="+mn-ea"/>
                <a:cs typeface="+mn-cs"/>
              </a:rPr>
              <a:t>wt</a:t>
            </a:r>
            <a:r>
              <a:rPr lang="en-US" sz="1200" b="0" i="0" u="none" strike="noStrike" kern="1200" baseline="0" dirty="0" smtClean="0">
                <a:solidFill>
                  <a:schemeClr val="tx1"/>
                </a:solidFill>
                <a:latin typeface="+mn-lt"/>
                <a:ea typeface="+mn-ea"/>
                <a:cs typeface="+mn-cs"/>
              </a:rPr>
              <a:t> % MEA solution is between </a:t>
            </a:r>
            <a:r>
              <a:rPr lang="en-US" sz="1200" b="1" i="0" u="none" strike="noStrike" kern="1200" baseline="0" dirty="0" smtClean="0">
                <a:solidFill>
                  <a:schemeClr val="tx1"/>
                </a:solidFill>
                <a:latin typeface="+mn-lt"/>
                <a:ea typeface="+mn-ea"/>
                <a:cs typeface="+mn-cs"/>
              </a:rPr>
              <a:t>2.1 and 5.5 </a:t>
            </a:r>
            <a:r>
              <a:rPr lang="en-US" sz="1200" b="1" i="0" u="none" strike="noStrike" kern="1200" baseline="0" dirty="0" err="1" smtClean="0">
                <a:solidFill>
                  <a:schemeClr val="tx1"/>
                </a:solidFill>
                <a:latin typeface="+mn-lt"/>
                <a:ea typeface="+mn-ea"/>
                <a:cs typeface="+mn-cs"/>
              </a:rPr>
              <a:t>wt</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 depending upon the specific configuration of the scrubbing process.</a:t>
            </a:r>
          </a:p>
          <a:p>
            <a:pPr marL="171450" indent="-171450">
              <a:buFontTx/>
              <a:buChar char="-"/>
            </a:pPr>
            <a:r>
              <a:rPr lang="en-US" sz="1200" b="0" i="0" u="none" strike="noStrike" kern="1200" baseline="0" dirty="0" smtClean="0">
                <a:solidFill>
                  <a:schemeClr val="tx1"/>
                </a:solidFill>
                <a:latin typeface="+mn-lt"/>
                <a:ea typeface="+mn-ea"/>
                <a:cs typeface="+mn-cs"/>
              </a:rPr>
              <a:t>The amine solutions are also </a:t>
            </a:r>
            <a:r>
              <a:rPr lang="en-US" sz="1200" b="1" i="0" u="none" strike="noStrike" kern="1200" baseline="0" dirty="0" smtClean="0">
                <a:solidFill>
                  <a:schemeClr val="tx1"/>
                </a:solidFill>
                <a:latin typeface="+mn-lt"/>
                <a:ea typeface="+mn-ea"/>
                <a:cs typeface="+mn-cs"/>
              </a:rPr>
              <a:t>corrosive toward the vessels</a:t>
            </a:r>
            <a:r>
              <a:rPr lang="en-US" sz="1200" b="0" i="0" u="none" strike="noStrike" kern="1200" baseline="0" dirty="0" smtClean="0">
                <a:solidFill>
                  <a:schemeClr val="tx1"/>
                </a:solidFill>
                <a:latin typeface="+mn-lt"/>
                <a:ea typeface="+mn-ea"/>
                <a:cs typeface="+mn-cs"/>
              </a:rPr>
              <a:t> in which they are contained, although this is usually prevented by the addition of corrosion inhibitors or </a:t>
            </a:r>
            <a:r>
              <a:rPr lang="en-US" sz="1200" b="1" i="0" u="none" strike="noStrike" kern="1200" baseline="0" dirty="0" smtClean="0">
                <a:solidFill>
                  <a:schemeClr val="tx1"/>
                </a:solidFill>
                <a:latin typeface="+mn-lt"/>
                <a:ea typeface="+mn-ea"/>
                <a:cs typeface="+mn-cs"/>
              </a:rPr>
              <a:t>by limiting the concentration of the </a:t>
            </a:r>
            <a:r>
              <a:rPr lang="en-US" sz="1200" b="1" i="0" u="none" strike="noStrike" kern="1200" baseline="0" dirty="0" err="1" smtClean="0">
                <a:solidFill>
                  <a:schemeClr val="tx1"/>
                </a:solidFill>
                <a:latin typeface="+mn-lt"/>
                <a:ea typeface="+mn-ea"/>
                <a:cs typeface="+mn-cs"/>
              </a:rPr>
              <a:t>alkanolamine</a:t>
            </a:r>
            <a:r>
              <a:rPr lang="en-US" sz="1200" b="1" i="0" u="none" strike="noStrike" kern="1200" baseline="0" dirty="0" smtClean="0">
                <a:solidFill>
                  <a:schemeClr val="tx1"/>
                </a:solidFill>
                <a:latin typeface="+mn-lt"/>
                <a:ea typeface="+mn-ea"/>
                <a:cs typeface="+mn-cs"/>
              </a:rPr>
              <a:t> species to below 40 </a:t>
            </a:r>
            <a:r>
              <a:rPr lang="en-US" sz="1200" b="1" i="0" u="none" strike="noStrike" kern="1200" baseline="0" dirty="0" err="1" smtClean="0">
                <a:solidFill>
                  <a:schemeClr val="tx1"/>
                </a:solidFill>
                <a:latin typeface="+mn-lt"/>
                <a:ea typeface="+mn-ea"/>
                <a:cs typeface="+mn-cs"/>
              </a:rPr>
              <a:t>wt</a:t>
            </a:r>
            <a:r>
              <a:rPr lang="en-US" sz="1200" b="1" i="0" u="none" strike="noStrike" kern="1200" baseline="0" dirty="0" smtClean="0">
                <a:solidFill>
                  <a:schemeClr val="tx1"/>
                </a:solidFill>
                <a:latin typeface="+mn-lt"/>
                <a:ea typeface="+mn-ea"/>
                <a:cs typeface="+mn-cs"/>
              </a:rPr>
              <a:t> %.</a:t>
            </a:r>
          </a:p>
          <a:p>
            <a:pPr marL="171450" indent="-171450">
              <a:buFontTx/>
              <a:buChar char="-"/>
            </a:pPr>
            <a:endParaRPr lang="en-US" sz="1200" b="1" i="0" u="none" strike="noStrike" kern="1200" baseline="0" dirty="0" smtClean="0">
              <a:solidFill>
                <a:schemeClr val="tx1"/>
              </a:solidFill>
              <a:latin typeface="+mn-lt"/>
              <a:ea typeface="+mn-ea"/>
              <a:cs typeface="+mn-cs"/>
            </a:endParaRPr>
          </a:p>
          <a:p>
            <a:pPr marL="171450" indent="-171450">
              <a:buFontTx/>
              <a:buChar char="-"/>
            </a:pPr>
            <a:endParaRPr lang="en-US" sz="1200" b="1" i="0" u="none" strike="noStrike" kern="1200" baseline="0" dirty="0" smtClean="0">
              <a:solidFill>
                <a:schemeClr val="tx1"/>
              </a:solidFill>
              <a:latin typeface="+mn-lt"/>
              <a:ea typeface="+mn-ea"/>
              <a:cs typeface="+mn-cs"/>
            </a:endParaRPr>
          </a:p>
          <a:p>
            <a:pPr marL="171450" indent="-171450">
              <a:buFontTx/>
              <a:buChar char="-"/>
            </a:pPr>
            <a:endParaRPr lang="en-US" dirty="0"/>
          </a:p>
        </p:txBody>
      </p:sp>
      <p:sp>
        <p:nvSpPr>
          <p:cNvPr id="4" name="3 Marcador de número de diapositiva"/>
          <p:cNvSpPr>
            <a:spLocks noGrp="1"/>
          </p:cNvSpPr>
          <p:nvPr>
            <p:ph type="sldNum" sz="quarter" idx="10"/>
          </p:nvPr>
        </p:nvSpPr>
        <p:spPr/>
        <p:txBody>
          <a:bodyPr/>
          <a:lstStyle/>
          <a:p>
            <a:fld id="{0E828346-434E-4029-A765-A13477E7D47C}" type="slidenum">
              <a:rPr lang="en-US" smtClean="0"/>
              <a:t>3</a:t>
            </a:fld>
            <a:endParaRPr lang="en-US"/>
          </a:p>
        </p:txBody>
      </p:sp>
    </p:spTree>
    <p:extLst>
      <p:ext uri="{BB962C8B-B14F-4D97-AF65-F5344CB8AC3E}">
        <p14:creationId xmlns:p14="http://schemas.microsoft.com/office/powerpoint/2010/main" val="1498465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b="1" dirty="0" smtClean="0"/>
              <a:t>CO</a:t>
            </a:r>
            <a:r>
              <a:rPr lang="en-US" b="1" baseline="-25000" dirty="0" smtClean="0"/>
              <a:t>2</a:t>
            </a:r>
            <a:r>
              <a:rPr lang="en-US" b="1" dirty="0" smtClean="0"/>
              <a:t> CP= 304.12</a:t>
            </a:r>
            <a:r>
              <a:rPr lang="en-US" b="1" baseline="0" dirty="0" smtClean="0"/>
              <a:t> K and 7.38 </a:t>
            </a:r>
            <a:r>
              <a:rPr lang="en-US" b="1" baseline="0" dirty="0" err="1" smtClean="0"/>
              <a:t>Mpa</a:t>
            </a:r>
            <a:r>
              <a:rPr lang="en-US" b="1" baseline="0" dirty="0" smtClean="0"/>
              <a:t>; </a:t>
            </a:r>
            <a:r>
              <a:rPr lang="en-US" sz="1200" b="1" i="0" u="none" strike="noStrike" kern="1200" baseline="0" dirty="0" smtClean="0">
                <a:solidFill>
                  <a:schemeClr val="tx1"/>
                </a:solidFill>
                <a:latin typeface="+mn-lt"/>
                <a:ea typeface="+mn-ea"/>
                <a:cs typeface="+mn-cs"/>
              </a:rPr>
              <a:t>density of 0.46 g/mL</a:t>
            </a:r>
            <a:endParaRPr lang="en-US" b="1" baseline="0" dirty="0" smtClean="0"/>
          </a:p>
          <a:p>
            <a:endParaRPr lang="en-US" b="1" baseline="0" dirty="0" smtClean="0"/>
          </a:p>
          <a:p>
            <a:pPr marL="171450" indent="-171450">
              <a:buFontTx/>
              <a:buChar char="-"/>
            </a:pPr>
            <a:r>
              <a:rPr lang="en-US" sz="1200" b="0" i="0" u="none" strike="noStrike" kern="1200" baseline="0" dirty="0" smtClean="0">
                <a:solidFill>
                  <a:schemeClr val="tx1"/>
                </a:solidFill>
                <a:latin typeface="+mn-lt"/>
                <a:ea typeface="+mn-ea"/>
                <a:cs typeface="+mn-cs"/>
              </a:rPr>
              <a:t>Increasing pressure increases the density of the scCO2, reaching a liquid-like density, but a distinct liquid layer is not observed. </a:t>
            </a:r>
          </a:p>
          <a:p>
            <a:pPr marL="171450" indent="-171450">
              <a:buFontTx/>
              <a:buChar char="-"/>
            </a:pPr>
            <a:r>
              <a:rPr lang="en-US" sz="1200" b="0" i="0" u="none" strike="noStrike" kern="1200" baseline="0" dirty="0" smtClean="0">
                <a:solidFill>
                  <a:schemeClr val="tx1"/>
                </a:solidFill>
                <a:latin typeface="+mn-lt"/>
                <a:ea typeface="+mn-ea"/>
                <a:cs typeface="+mn-cs"/>
              </a:rPr>
              <a:t>We typically work between 35 and 100 °C and at pressures up to 150 bar. Although higher pressures are possible and routinely available, most of the interesting effects we have observed have been in the 100-120 bar region. </a:t>
            </a:r>
          </a:p>
          <a:p>
            <a:pPr marL="171450" indent="-171450">
              <a:buFontTx/>
              <a:buChar char="-"/>
            </a:pPr>
            <a:r>
              <a:rPr lang="en-US" sz="1200" b="0" i="0" u="none" strike="noStrike" kern="1200" baseline="0" dirty="0" smtClean="0">
                <a:solidFill>
                  <a:schemeClr val="tx1"/>
                </a:solidFill>
                <a:latin typeface="+mn-lt"/>
                <a:ea typeface="+mn-ea"/>
                <a:cs typeface="+mn-cs"/>
              </a:rPr>
              <a:t>The unusual aspects of reactions in supercritical fluids, such as </a:t>
            </a:r>
            <a:r>
              <a:rPr lang="en-US" sz="1200" b="0" i="0" u="sng" strike="noStrike" kern="1200" baseline="0" dirty="0" smtClean="0">
                <a:solidFill>
                  <a:schemeClr val="tx1"/>
                </a:solidFill>
                <a:latin typeface="+mn-lt"/>
                <a:ea typeface="+mn-ea"/>
                <a:cs typeface="+mn-cs"/>
              </a:rPr>
              <a:t>high diffusion rates</a:t>
            </a:r>
            <a:r>
              <a:rPr lang="en-US" sz="1200" b="0" i="0" u="none" strike="noStrike" kern="1200" baseline="0" dirty="0" smtClean="0">
                <a:solidFill>
                  <a:schemeClr val="tx1"/>
                </a:solidFill>
                <a:latin typeface="+mn-lt"/>
                <a:ea typeface="+mn-ea"/>
                <a:cs typeface="+mn-cs"/>
              </a:rPr>
              <a:t>, </a:t>
            </a:r>
            <a:r>
              <a:rPr lang="en-US" sz="1200" b="0" i="0" u="sng" strike="noStrike" kern="1200" baseline="0" dirty="0" smtClean="0">
                <a:solidFill>
                  <a:schemeClr val="tx1"/>
                </a:solidFill>
                <a:latin typeface="+mn-lt"/>
                <a:ea typeface="+mn-ea"/>
                <a:cs typeface="+mn-cs"/>
              </a:rPr>
              <a:t>low solvent viscosity</a:t>
            </a:r>
            <a:r>
              <a:rPr lang="en-US" sz="1200" b="0" i="0" u="none" strike="noStrike" kern="1200" baseline="0" dirty="0" smtClean="0">
                <a:solidFill>
                  <a:schemeClr val="tx1"/>
                </a:solidFill>
                <a:latin typeface="+mn-lt"/>
                <a:ea typeface="+mn-ea"/>
                <a:cs typeface="+mn-cs"/>
              </a:rPr>
              <a:t>, and </a:t>
            </a:r>
            <a:r>
              <a:rPr lang="en-US" sz="1200" b="0" i="0" u="sng" strike="noStrike" kern="1200" baseline="0" dirty="0" smtClean="0">
                <a:solidFill>
                  <a:schemeClr val="tx1"/>
                </a:solidFill>
                <a:latin typeface="+mn-lt"/>
                <a:ea typeface="+mn-ea"/>
                <a:cs typeface="+mn-cs"/>
              </a:rPr>
              <a:t>limited solvation of reacting species</a:t>
            </a:r>
            <a:r>
              <a:rPr lang="en-US" sz="1200" b="0" i="0" u="none" strike="noStrike" kern="1200" baseline="0" dirty="0" smtClean="0">
                <a:solidFill>
                  <a:schemeClr val="tx1"/>
                </a:solidFill>
                <a:latin typeface="+mn-lt"/>
                <a:ea typeface="+mn-ea"/>
                <a:cs typeface="+mn-cs"/>
              </a:rPr>
              <a:t>. </a:t>
            </a:r>
          </a:p>
          <a:p>
            <a:pPr marL="171450" indent="-171450">
              <a:buFontTx/>
              <a:buChar char="-"/>
            </a:pPr>
            <a:r>
              <a:rPr lang="en-US" sz="1200" b="0" i="0" u="none" strike="noStrike" kern="1200" baseline="0" dirty="0" smtClean="0">
                <a:solidFill>
                  <a:schemeClr val="tx1"/>
                </a:solidFill>
                <a:latin typeface="+mn-lt"/>
                <a:ea typeface="+mn-ea"/>
                <a:cs typeface="+mn-cs"/>
              </a:rPr>
              <a:t>The second main point about scCO2 is its </a:t>
            </a:r>
            <a:r>
              <a:rPr lang="en-US" sz="1200" b="0" i="0" u="none" strike="noStrike" kern="1200" baseline="0" dirty="0" err="1" smtClean="0">
                <a:solidFill>
                  <a:schemeClr val="tx1"/>
                </a:solidFill>
                <a:latin typeface="+mn-lt"/>
                <a:ea typeface="+mn-ea"/>
                <a:cs typeface="+mn-cs"/>
              </a:rPr>
              <a:t>tuneability</a:t>
            </a:r>
            <a:r>
              <a:rPr lang="en-US" sz="1200" b="0" i="0" u="none" strike="noStrike" kern="1200" baseline="0" dirty="0" smtClean="0">
                <a:solidFill>
                  <a:schemeClr val="tx1"/>
                </a:solidFill>
                <a:latin typeface="+mn-lt"/>
                <a:ea typeface="+mn-ea"/>
                <a:cs typeface="+mn-cs"/>
              </a:rPr>
              <a:t> as a solvent. Varying temperature and pressure allows manipulation of the density of CO2 which determines much of its power as a solvent.</a:t>
            </a:r>
          </a:p>
          <a:p>
            <a:pPr marL="171450" indent="-171450">
              <a:buFontTx/>
              <a:buChar char="-"/>
            </a:pPr>
            <a:r>
              <a:rPr lang="en-US" sz="1200" b="0" i="0" u="none" strike="noStrike" kern="1200" baseline="0" dirty="0" smtClean="0">
                <a:solidFill>
                  <a:schemeClr val="tx1"/>
                </a:solidFill>
                <a:latin typeface="+mn-lt"/>
                <a:ea typeface="+mn-ea"/>
                <a:cs typeface="+mn-cs"/>
              </a:rPr>
              <a:t>Increasing pressure increases the density of the CO2 for a given temperature, such that at pressures of, for example 120 bar at 40 °C, densities of around 0.7 are typical. Beyond such densities, however, SCFs tend to lose some of their “magic” properties. At high temperatures, density for a given pressure can be lower that expected; for example at 100 °C and 120 bar the density of CO2 is approximately 0.24 g/mL; consequently, </a:t>
            </a:r>
            <a:r>
              <a:rPr lang="en-US" sz="1200" b="0" i="0" u="sng" strike="noStrike" kern="1200" baseline="0" dirty="0" smtClean="0">
                <a:solidFill>
                  <a:schemeClr val="tx1"/>
                </a:solidFill>
                <a:latin typeface="+mn-lt"/>
                <a:ea typeface="+mn-ea"/>
                <a:cs typeface="+mn-cs"/>
              </a:rPr>
              <a:t>much higher pressures are often required at higher temperatures for appreciable solvation of solutes</a:t>
            </a:r>
            <a:r>
              <a:rPr lang="en-US" sz="1200" b="0" i="0" u="none" strike="noStrike" kern="1200" baseline="0" dirty="0" smtClean="0">
                <a:solidFill>
                  <a:schemeClr val="tx1"/>
                </a:solidFill>
                <a:latin typeface="+mn-lt"/>
                <a:ea typeface="+mn-ea"/>
                <a:cs typeface="+mn-cs"/>
              </a:rPr>
              <a:t>. </a:t>
            </a:r>
          </a:p>
          <a:p>
            <a:pPr marL="171450" indent="-171450">
              <a:buFontTx/>
              <a:buChar char="-"/>
            </a:pPr>
            <a:r>
              <a:rPr lang="en-US" sz="1200" b="0" i="0" u="none" strike="noStrike" kern="1200" baseline="0" dirty="0" smtClean="0">
                <a:solidFill>
                  <a:schemeClr val="tx1"/>
                </a:solidFill>
                <a:latin typeface="+mn-lt"/>
                <a:ea typeface="+mn-ea"/>
                <a:cs typeface="+mn-cs"/>
              </a:rPr>
              <a:t>Achieving a homogeneous SCF mixture is frequently not necessary, especially in batch processes. </a:t>
            </a:r>
            <a:r>
              <a:rPr lang="en-US" sz="1200" b="0" i="0" u="sng" strike="noStrike" kern="1200" baseline="0" dirty="0" smtClean="0">
                <a:solidFill>
                  <a:schemeClr val="tx1"/>
                </a:solidFill>
                <a:latin typeface="+mn-lt"/>
                <a:ea typeface="+mn-ea"/>
                <a:cs typeface="+mn-cs"/>
              </a:rPr>
              <a:t>What is more important is that phase </a:t>
            </a:r>
            <a:r>
              <a:rPr lang="en-US" sz="1200" b="0" i="0" u="sng" strike="noStrike" kern="1200" baseline="0" dirty="0" err="1" smtClean="0">
                <a:solidFill>
                  <a:schemeClr val="tx1"/>
                </a:solidFill>
                <a:latin typeface="+mn-lt"/>
                <a:ea typeface="+mn-ea"/>
                <a:cs typeface="+mn-cs"/>
              </a:rPr>
              <a:t>behaviour</a:t>
            </a:r>
            <a:r>
              <a:rPr lang="en-US" sz="1200" b="0" i="0" u="sng" strike="noStrike" kern="1200" baseline="0" dirty="0" smtClean="0">
                <a:solidFill>
                  <a:schemeClr val="tx1"/>
                </a:solidFill>
                <a:latin typeface="+mn-lt"/>
                <a:ea typeface="+mn-ea"/>
                <a:cs typeface="+mn-cs"/>
              </a:rPr>
              <a:t> is understood which reagents are in or out of solution, and if the reaction is occurring in the scCO2 or as a neat liquid phase at the bottom of the reactor</a:t>
            </a:r>
            <a:r>
              <a:rPr lang="en-US" sz="1200" b="0" i="0" u="none" strike="noStrike" kern="1200" baseline="0" dirty="0" smtClean="0">
                <a:solidFill>
                  <a:schemeClr val="tx1"/>
                </a:solidFill>
                <a:latin typeface="+mn-lt"/>
                <a:ea typeface="+mn-ea"/>
                <a:cs typeface="+mn-cs"/>
              </a:rPr>
              <a:t>.</a:t>
            </a:r>
          </a:p>
          <a:p>
            <a:pPr marL="171450" indent="-171450">
              <a:buFontTx/>
              <a:buChar char="-"/>
            </a:pPr>
            <a:endParaRPr lang="en-US" b="1" dirty="0"/>
          </a:p>
        </p:txBody>
      </p:sp>
      <p:sp>
        <p:nvSpPr>
          <p:cNvPr id="4" name="3 Marcador de número de diapositiva"/>
          <p:cNvSpPr>
            <a:spLocks noGrp="1"/>
          </p:cNvSpPr>
          <p:nvPr>
            <p:ph type="sldNum" sz="quarter" idx="10"/>
          </p:nvPr>
        </p:nvSpPr>
        <p:spPr/>
        <p:txBody>
          <a:bodyPr/>
          <a:lstStyle/>
          <a:p>
            <a:fld id="{0E828346-434E-4029-A765-A13477E7D47C}" type="slidenum">
              <a:rPr lang="en-US" smtClean="0"/>
              <a:t>4</a:t>
            </a:fld>
            <a:endParaRPr lang="en-US"/>
          </a:p>
        </p:txBody>
      </p:sp>
    </p:spTree>
    <p:extLst>
      <p:ext uri="{BB962C8B-B14F-4D97-AF65-F5344CB8AC3E}">
        <p14:creationId xmlns:p14="http://schemas.microsoft.com/office/powerpoint/2010/main" val="2815896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Numerous ways for CO2 activation are currently under investigation: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All these methods have one feature in common, which is the activation of CO2 by the coordination of CO2 to a transition-metal </a:t>
            </a:r>
            <a:r>
              <a:rPr lang="en-US" sz="1200" b="0" i="0" u="none" strike="noStrike" kern="1200" baseline="0" dirty="0" err="1" smtClean="0">
                <a:solidFill>
                  <a:schemeClr val="tx1"/>
                </a:solidFill>
                <a:latin typeface="+mn-lt"/>
                <a:ea typeface="+mn-ea"/>
                <a:cs typeface="+mn-cs"/>
              </a:rPr>
              <a:t>centre</a:t>
            </a:r>
            <a:r>
              <a:rPr lang="en-US" sz="1200" b="0" i="0" u="none" strike="noStrike" kern="1200" baseline="0" dirty="0" smtClean="0">
                <a:solidFill>
                  <a:schemeClr val="tx1"/>
                </a:solidFill>
                <a:latin typeface="+mn-lt"/>
                <a:ea typeface="+mn-ea"/>
                <a:cs typeface="+mn-cs"/>
              </a:rPr>
              <a:t>. This coordination lowers the activation energy required in further reactions involving the CO2 molecule, thus increasing the rates of these reactions, as in most cases this step is the rate-determining step for reactions involving CO2. The coordination of CO2 makes it possible to convert this inert molecule with suitable reactants into useful products. The formation of a transition metal–CO2 complex via direct coordination is one of the most powerful and universal ways to induce the inert CO2 molecule to undergo chemical reactions. </a:t>
            </a:r>
          </a:p>
          <a:p>
            <a:endParaRPr lang="en-US" sz="1200" b="0" i="0" u="none" strike="noStrike" kern="1200" baseline="0" dirty="0" smtClean="0">
              <a:solidFill>
                <a:schemeClr val="tx1"/>
              </a:solidFill>
              <a:latin typeface="+mn-lt"/>
              <a:ea typeface="+mn-ea"/>
              <a:cs typeface="+mn-cs"/>
            </a:endParaRPr>
          </a:p>
          <a:p>
            <a:pPr marL="171450" indent="-171450">
              <a:buFont typeface="Arial" charset="0"/>
              <a:buChar char="•"/>
            </a:pPr>
            <a:r>
              <a:rPr lang="en-US" sz="1200" b="0" i="0" u="none" strike="noStrike" kern="1200" baseline="0" dirty="0" smtClean="0">
                <a:solidFill>
                  <a:schemeClr val="tx1"/>
                </a:solidFill>
                <a:latin typeface="+mn-lt"/>
                <a:ea typeface="+mn-ea"/>
                <a:cs typeface="+mn-cs"/>
              </a:rPr>
              <a:t>n</a:t>
            </a:r>
            <a:r>
              <a:rPr lang="en-US" sz="1200" b="0" i="0" u="none" strike="noStrike" kern="1200" baseline="30000" dirty="0" smtClean="0">
                <a:solidFill>
                  <a:schemeClr val="tx1"/>
                </a:solidFill>
                <a:latin typeface="+mn-lt"/>
                <a:ea typeface="+mn-ea"/>
                <a:cs typeface="+mn-cs"/>
              </a:rPr>
              <a:t>1</a:t>
            </a:r>
            <a:r>
              <a:rPr lang="en-US" sz="1200" b="0" i="0" u="none" strike="noStrike" kern="1200" baseline="0" dirty="0" smtClean="0">
                <a:solidFill>
                  <a:schemeClr val="tx1"/>
                </a:solidFill>
                <a:latin typeface="+mn-lt"/>
                <a:ea typeface="+mn-ea"/>
                <a:cs typeface="+mn-cs"/>
              </a:rPr>
              <a:t>(C) - In the n1(C) bonding mode there is a strong, two-electron stabilizing and charge transfer interaction between a d2</a:t>
            </a:r>
            <a:r>
              <a:rPr lang="en-US" sz="1200" b="0" i="1" u="none" strike="noStrike" kern="1200" baseline="0" dirty="0" smtClean="0">
                <a:solidFill>
                  <a:schemeClr val="tx1"/>
                </a:solidFill>
                <a:latin typeface="+mn-lt"/>
                <a:ea typeface="+mn-ea"/>
                <a:cs typeface="+mn-cs"/>
              </a:rPr>
              <a:t>z </a:t>
            </a:r>
            <a:r>
              <a:rPr lang="en-US" sz="1200" b="0" i="0" u="none" strike="noStrike" kern="1200" baseline="0" dirty="0" smtClean="0">
                <a:solidFill>
                  <a:schemeClr val="tx1"/>
                </a:solidFill>
                <a:latin typeface="+mn-lt"/>
                <a:ea typeface="+mn-ea"/>
                <a:cs typeface="+mn-cs"/>
              </a:rPr>
              <a:t>type orbital (which is doubly occupied) and the p* orbital of CO2 (which is empty). </a:t>
            </a:r>
            <a:r>
              <a:rPr lang="en-US" sz="1200" b="0" i="0" u="sng" strike="noStrike" kern="1200" baseline="0" dirty="0" smtClean="0">
                <a:solidFill>
                  <a:schemeClr val="tx1"/>
                </a:solidFill>
                <a:latin typeface="+mn-lt"/>
                <a:ea typeface="+mn-ea"/>
                <a:cs typeface="+mn-cs"/>
              </a:rPr>
              <a:t>(confirmed by X-ray crystal structure determinations)</a:t>
            </a:r>
          </a:p>
          <a:p>
            <a:pPr marL="171450" indent="-171450">
              <a:buFont typeface="Arial" charset="0"/>
              <a:buChar char="•"/>
            </a:pPr>
            <a:r>
              <a:rPr lang="en-US" sz="1200" b="0" i="0" u="none" strike="noStrike" kern="1200" baseline="0" dirty="0" smtClean="0">
                <a:solidFill>
                  <a:schemeClr val="tx1"/>
                </a:solidFill>
                <a:latin typeface="+mn-lt"/>
                <a:ea typeface="+mn-ea"/>
                <a:cs typeface="+mn-cs"/>
              </a:rPr>
              <a:t>n</a:t>
            </a:r>
            <a:r>
              <a:rPr lang="en-US" sz="1200" b="0" i="0" u="none" strike="noStrike" kern="1200" baseline="30000" dirty="0" smtClean="0">
                <a:solidFill>
                  <a:schemeClr val="tx1"/>
                </a:solidFill>
                <a:latin typeface="+mn-lt"/>
                <a:ea typeface="+mn-ea"/>
                <a:cs typeface="+mn-cs"/>
              </a:rPr>
              <a:t>2</a:t>
            </a:r>
            <a:r>
              <a:rPr lang="en-US" sz="1200" b="0" i="0" u="none" strike="noStrike" kern="1200" baseline="0" dirty="0" smtClean="0">
                <a:solidFill>
                  <a:schemeClr val="tx1"/>
                </a:solidFill>
                <a:latin typeface="+mn-lt"/>
                <a:ea typeface="+mn-ea"/>
                <a:cs typeface="+mn-cs"/>
              </a:rPr>
              <a:t>(C, O) - In the n2(C,O) side-on coordination mode the orbital interaction pattern is reversed. The </a:t>
            </a:r>
            <a:r>
              <a:rPr lang="en-US" sz="1200" b="0" i="0" u="none" strike="noStrike" kern="1200" baseline="0" dirty="0" err="1" smtClean="0">
                <a:solidFill>
                  <a:schemeClr val="tx1"/>
                </a:solidFill>
                <a:latin typeface="+mn-lt"/>
                <a:ea typeface="+mn-ea"/>
                <a:cs typeface="+mn-cs"/>
              </a:rPr>
              <a:t>dp</a:t>
            </a:r>
            <a:r>
              <a:rPr lang="en-US" sz="1200" b="0" i="0" u="none" strike="noStrike" kern="1200" baseline="0" dirty="0" smtClean="0">
                <a:solidFill>
                  <a:schemeClr val="tx1"/>
                </a:solidFill>
                <a:latin typeface="+mn-lt"/>
                <a:ea typeface="+mn-ea"/>
                <a:cs typeface="+mn-cs"/>
              </a:rPr>
              <a:t> orbital interacts in a two-electron stabilizing interaction with the p* orbital of CO2. </a:t>
            </a:r>
            <a:r>
              <a:rPr lang="en-US" sz="1200" b="0" i="0" u="sng" strike="noStrike" kern="1200" baseline="0" dirty="0" smtClean="0">
                <a:solidFill>
                  <a:schemeClr val="tx1"/>
                </a:solidFill>
                <a:latin typeface="+mn-lt"/>
                <a:ea typeface="+mn-ea"/>
                <a:cs typeface="+mn-cs"/>
              </a:rPr>
              <a:t>(confirmed by X-ray crystal structure determinations). </a:t>
            </a:r>
          </a:p>
          <a:p>
            <a:pPr marL="171450" indent="-171450">
              <a:buFont typeface="Arial" charset="0"/>
              <a:buChar char="•"/>
            </a:pPr>
            <a:r>
              <a:rPr lang="en-US" sz="1200" b="0" i="0" u="none" strike="noStrike" kern="1200" baseline="0" dirty="0" smtClean="0">
                <a:solidFill>
                  <a:schemeClr val="tx1"/>
                </a:solidFill>
                <a:latin typeface="+mn-lt"/>
                <a:ea typeface="+mn-ea"/>
                <a:cs typeface="+mn-cs"/>
              </a:rPr>
              <a:t>No X-ray crystal structural data of the h1(O) coordination mode in transition metal complexes are currently available.</a:t>
            </a:r>
          </a:p>
          <a:p>
            <a:pPr marL="171450" indent="-171450">
              <a:buFont typeface="Arial" charset="0"/>
              <a:buChar char="•"/>
            </a:pPr>
            <a:endParaRPr lang="en-US" sz="1200" b="0" i="0" u="none" strike="noStrike" kern="1200" baseline="0" dirty="0" smtClean="0">
              <a:solidFill>
                <a:schemeClr val="tx1"/>
              </a:solidFill>
              <a:latin typeface="+mn-lt"/>
              <a:ea typeface="+mn-ea"/>
              <a:cs typeface="+mn-cs"/>
            </a:endParaRPr>
          </a:p>
          <a:p>
            <a:pPr marL="171450" indent="-171450">
              <a:buFontTx/>
              <a:buChar char="-"/>
            </a:pPr>
            <a:r>
              <a:rPr lang="en-US" sz="1200" b="0" i="0" u="none" strike="noStrike" kern="1200" baseline="0" dirty="0" smtClean="0">
                <a:solidFill>
                  <a:schemeClr val="tx1"/>
                </a:solidFill>
                <a:latin typeface="+mn-lt"/>
                <a:ea typeface="+mn-ea"/>
                <a:cs typeface="+mn-cs"/>
              </a:rPr>
              <a:t>There are three possible routes (see Scheme 1) for the combination of CO2 and a substrate RX at a transition metal </a:t>
            </a:r>
            <a:r>
              <a:rPr lang="en-US" sz="1200" b="0" i="0" u="none" strike="noStrike" kern="1200" baseline="0" dirty="0" err="1" smtClean="0">
                <a:solidFill>
                  <a:schemeClr val="tx1"/>
                </a:solidFill>
                <a:latin typeface="+mn-lt"/>
                <a:ea typeface="+mn-ea"/>
                <a:cs typeface="+mn-cs"/>
              </a:rPr>
              <a:t>centre</a:t>
            </a:r>
            <a:r>
              <a:rPr lang="en-US" sz="1200" b="0" i="0" u="none" strike="noStrike" kern="1200" baseline="0" dirty="0" smtClean="0">
                <a:solidFill>
                  <a:schemeClr val="tx1"/>
                </a:solidFill>
                <a:latin typeface="+mn-lt"/>
                <a:ea typeface="+mn-ea"/>
                <a:cs typeface="+mn-cs"/>
              </a:rPr>
              <a:t> to give the product RCO2X:</a:t>
            </a:r>
          </a:p>
          <a:p>
            <a:pPr marL="171450" indent="-171450">
              <a:buFontTx/>
              <a:buChar char="-"/>
            </a:pP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1. Coordination of CO2 to the metal, providing a metal–CO2 complex [</a:t>
            </a:r>
            <a:r>
              <a:rPr lang="en-US" sz="1200" b="1" i="0" u="none" strike="noStrike" kern="1200" baseline="0" dirty="0" smtClean="0">
                <a:solidFill>
                  <a:schemeClr val="tx1"/>
                </a:solidFill>
                <a:latin typeface="+mn-lt"/>
                <a:ea typeface="+mn-ea"/>
                <a:cs typeface="+mn-cs"/>
              </a:rPr>
              <a:t>I</a:t>
            </a:r>
            <a:r>
              <a:rPr lang="en-US" sz="1200" b="0" i="0" u="none" strike="noStrike" kern="1200" baseline="0" dirty="0" smtClean="0">
                <a:solidFill>
                  <a:schemeClr val="tx1"/>
                </a:solidFill>
                <a:latin typeface="+mn-lt"/>
                <a:ea typeface="+mn-ea"/>
                <a:cs typeface="+mn-cs"/>
              </a:rPr>
              <a:t>], followed by reaction of the metal–CO2 complex [</a:t>
            </a:r>
            <a:r>
              <a:rPr lang="en-US" sz="1200" b="1" i="0" u="none" strike="noStrike" kern="1200" baseline="0" dirty="0" smtClean="0">
                <a:solidFill>
                  <a:schemeClr val="tx1"/>
                </a:solidFill>
                <a:latin typeface="+mn-lt"/>
                <a:ea typeface="+mn-ea"/>
                <a:cs typeface="+mn-cs"/>
              </a:rPr>
              <a:t>I</a:t>
            </a:r>
            <a:r>
              <a:rPr lang="en-US" sz="1200" b="0" i="0" u="none" strike="noStrike" kern="1200" baseline="0" dirty="0" smtClean="0">
                <a:solidFill>
                  <a:schemeClr val="tx1"/>
                </a:solidFill>
                <a:latin typeface="+mn-lt"/>
                <a:ea typeface="+mn-ea"/>
                <a:cs typeface="+mn-cs"/>
              </a:rPr>
              <a:t>] with the substrate RX to give [</a:t>
            </a:r>
            <a:r>
              <a:rPr lang="en-US" sz="1200" b="1" i="0" u="none" strike="noStrike" kern="1200" baseline="0" dirty="0" smtClean="0">
                <a:solidFill>
                  <a:schemeClr val="tx1"/>
                </a:solidFill>
                <a:latin typeface="+mn-lt"/>
                <a:ea typeface="+mn-ea"/>
                <a:cs typeface="+mn-cs"/>
              </a:rPr>
              <a:t>III</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Subsequent elimination would provide the product RCO2X and reform the starting complex [M];</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2. Simultaneously coordinate both CO2 and the substrate at the metal </a:t>
            </a:r>
            <a:r>
              <a:rPr lang="en-US" sz="1200" b="0" i="0" u="none" strike="noStrike" kern="1200" baseline="0" dirty="0" err="1" smtClean="0">
                <a:solidFill>
                  <a:schemeClr val="tx1"/>
                </a:solidFill>
                <a:latin typeface="+mn-lt"/>
                <a:ea typeface="+mn-ea"/>
                <a:cs typeface="+mn-cs"/>
              </a:rPr>
              <a:t>centre</a:t>
            </a:r>
            <a:r>
              <a:rPr lang="en-US" sz="1200" b="0" i="0" u="none" strike="noStrike" kern="1200" baseline="0" dirty="0" smtClean="0">
                <a:solidFill>
                  <a:schemeClr val="tx1"/>
                </a:solidFill>
                <a:latin typeface="+mn-lt"/>
                <a:ea typeface="+mn-ea"/>
                <a:cs typeface="+mn-cs"/>
              </a:rPr>
              <a:t> to afford [</a:t>
            </a:r>
            <a:r>
              <a:rPr lang="en-US" sz="1200" b="1" i="0" u="none" strike="noStrike" kern="1200" baseline="0" dirty="0" smtClean="0">
                <a:solidFill>
                  <a:schemeClr val="tx1"/>
                </a:solidFill>
                <a:latin typeface="+mn-lt"/>
                <a:ea typeface="+mn-ea"/>
                <a:cs typeface="+mn-cs"/>
              </a:rPr>
              <a:t>III</a:t>
            </a:r>
            <a:r>
              <a:rPr lang="en-US" sz="1200" b="0" i="0" u="none" strike="noStrike" kern="1200" baseline="0" dirty="0" smtClean="0">
                <a:solidFill>
                  <a:schemeClr val="tx1"/>
                </a:solidFill>
                <a:latin typeface="+mn-lt"/>
                <a:ea typeface="+mn-ea"/>
                <a:cs typeface="+mn-cs"/>
              </a:rPr>
              <a:t>], followed by reductive elimination to give the product RCO2X and</a:t>
            </a:r>
          </a:p>
          <a:p>
            <a:r>
              <a:rPr lang="en-US" sz="1200" b="0" i="0" u="none" strike="noStrike" kern="1200" baseline="0" dirty="0" smtClean="0">
                <a:solidFill>
                  <a:schemeClr val="tx1"/>
                </a:solidFill>
                <a:latin typeface="+mn-lt"/>
                <a:ea typeface="+mn-ea"/>
                <a:cs typeface="+mn-cs"/>
              </a:rPr>
              <a:t>to reform the starting complex [M]; and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3. Coordinate the substrate to the metal first, forming the substrate–metal complex [</a:t>
            </a:r>
            <a:r>
              <a:rPr lang="en-US" sz="1200" b="1" i="0" u="none" strike="noStrike" kern="1200" baseline="0" dirty="0" smtClean="0">
                <a:solidFill>
                  <a:schemeClr val="tx1"/>
                </a:solidFill>
                <a:latin typeface="+mn-lt"/>
                <a:ea typeface="+mn-ea"/>
                <a:cs typeface="+mn-cs"/>
              </a:rPr>
              <a:t>II</a:t>
            </a:r>
            <a:r>
              <a:rPr lang="en-US" sz="1200" b="0" i="0" u="none" strike="noStrike" kern="1200" baseline="0" dirty="0" smtClean="0">
                <a:solidFill>
                  <a:schemeClr val="tx1"/>
                </a:solidFill>
                <a:latin typeface="+mn-lt"/>
                <a:ea typeface="+mn-ea"/>
                <a:cs typeface="+mn-cs"/>
              </a:rPr>
              <a:t>] which could then react with CO2. Subsequent elimination would provide the desired product RCO2X.</a:t>
            </a:r>
          </a:p>
          <a:p>
            <a:endParaRPr lang="en-US" sz="1200" b="0" i="0" u="none" strike="noStrike" kern="1200" baseline="0" dirty="0" smtClean="0">
              <a:solidFill>
                <a:schemeClr val="tx1"/>
              </a:solidFill>
              <a:latin typeface="+mn-lt"/>
              <a:ea typeface="+mn-ea"/>
              <a:cs typeface="+mn-cs"/>
            </a:endParaRPr>
          </a:p>
          <a:p>
            <a:pPr marL="171450" indent="-171450">
              <a:buFontTx/>
              <a:buChar char="-"/>
            </a:pPr>
            <a:r>
              <a:rPr lang="en-US" sz="1200" b="0" i="0" u="none" strike="noStrike" kern="1200" baseline="0" dirty="0" smtClean="0">
                <a:solidFill>
                  <a:schemeClr val="tx1"/>
                </a:solidFill>
                <a:latin typeface="+mn-lt"/>
                <a:ea typeface="+mn-ea"/>
                <a:cs typeface="+mn-cs"/>
              </a:rPr>
              <a:t>CO2 might prove to be a solvent whose strength would rival or surpass that of alkanes and ketones. </a:t>
            </a:r>
          </a:p>
          <a:p>
            <a:pPr marL="171450" indent="-171450">
              <a:buFontTx/>
              <a:buChar char="-"/>
            </a:pPr>
            <a:r>
              <a:rPr lang="en-US" sz="1200" b="0" i="0" u="none" strike="noStrike" kern="1200" baseline="0" dirty="0" smtClean="0">
                <a:solidFill>
                  <a:schemeClr val="tx1"/>
                </a:solidFill>
                <a:latin typeface="+mn-lt"/>
                <a:ea typeface="+mn-ea"/>
                <a:cs typeface="+mn-cs"/>
              </a:rPr>
              <a:t>TLV (threshold limit value for airborne concentration at 298 K </a:t>
            </a:r>
          </a:p>
          <a:p>
            <a:pPr marL="171450" indent="-171450">
              <a:buFontTx/>
              <a:buChar char="-"/>
            </a:pPr>
            <a:endParaRPr lang="en-US" sz="1200" b="0" i="0" u="none" strike="noStrike" kern="1200" baseline="0" dirty="0" smtClean="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baseline="0" dirty="0" smtClean="0">
                <a:solidFill>
                  <a:schemeClr val="tx1"/>
                </a:solidFill>
                <a:latin typeface="+mn-lt"/>
                <a:ea typeface="+mn-ea"/>
                <a:cs typeface="+mn-cs"/>
              </a:rPr>
              <a:t>The unusual aspects of reactions in supercritical fluids, such as </a:t>
            </a:r>
            <a:r>
              <a:rPr lang="en-US" sz="1200" b="0" i="0" u="sng" strike="noStrike" kern="1200" baseline="0" dirty="0" smtClean="0">
                <a:solidFill>
                  <a:schemeClr val="tx1"/>
                </a:solidFill>
                <a:latin typeface="+mn-lt"/>
                <a:ea typeface="+mn-ea"/>
                <a:cs typeface="+mn-cs"/>
              </a:rPr>
              <a:t>high diffusion rates</a:t>
            </a:r>
            <a:r>
              <a:rPr lang="en-US" sz="1200" b="0" i="0" u="none" strike="noStrike" kern="1200" baseline="0" dirty="0" smtClean="0">
                <a:solidFill>
                  <a:schemeClr val="tx1"/>
                </a:solidFill>
                <a:latin typeface="+mn-lt"/>
                <a:ea typeface="+mn-ea"/>
                <a:cs typeface="+mn-cs"/>
              </a:rPr>
              <a:t>, </a:t>
            </a:r>
            <a:r>
              <a:rPr lang="en-US" sz="1200" b="0" i="0" u="sng" strike="noStrike" kern="1200" baseline="0" dirty="0" smtClean="0">
                <a:solidFill>
                  <a:schemeClr val="tx1"/>
                </a:solidFill>
                <a:latin typeface="+mn-lt"/>
                <a:ea typeface="+mn-ea"/>
                <a:cs typeface="+mn-cs"/>
              </a:rPr>
              <a:t>low solvent viscosity</a:t>
            </a:r>
            <a:r>
              <a:rPr lang="en-US" sz="1200" b="0" i="0" u="none" strike="noStrike" kern="1200" baseline="0" dirty="0" smtClean="0">
                <a:solidFill>
                  <a:schemeClr val="tx1"/>
                </a:solidFill>
                <a:latin typeface="+mn-lt"/>
                <a:ea typeface="+mn-ea"/>
                <a:cs typeface="+mn-cs"/>
              </a:rPr>
              <a:t>, and </a:t>
            </a:r>
            <a:r>
              <a:rPr lang="en-US" sz="1200" b="0" i="0" u="sng" strike="noStrike" kern="1200" baseline="0" dirty="0" smtClean="0">
                <a:solidFill>
                  <a:schemeClr val="tx1"/>
                </a:solidFill>
                <a:latin typeface="+mn-lt"/>
                <a:ea typeface="+mn-ea"/>
                <a:cs typeface="+mn-cs"/>
              </a:rPr>
              <a:t>limited solvation of reacting species</a:t>
            </a:r>
            <a:r>
              <a:rPr lang="en-US" sz="1200" b="0" i="0" u="none" strike="noStrike" kern="1200" baseline="0" dirty="0" smtClean="0">
                <a:solidFill>
                  <a:schemeClr val="tx1"/>
                </a:solidFill>
                <a:latin typeface="+mn-lt"/>
                <a:ea typeface="+mn-ea"/>
                <a:cs typeface="+mn-cs"/>
              </a:rPr>
              <a:t>.</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baseline="0" dirty="0" smtClean="0">
                <a:solidFill>
                  <a:schemeClr val="tx1"/>
                </a:solidFill>
                <a:latin typeface="+mn-lt"/>
                <a:ea typeface="+mn-ea"/>
                <a:cs typeface="+mn-cs"/>
              </a:rPr>
              <a:t> </a:t>
            </a:r>
          </a:p>
          <a:p>
            <a:pPr marL="171450" indent="-171450">
              <a:buFontTx/>
              <a:buChar char="-"/>
            </a:pPr>
            <a:endParaRPr lang="en-US" sz="1200" b="0" i="0" u="none" strike="noStrike" kern="1200" baseline="0" dirty="0" smtClean="0">
              <a:solidFill>
                <a:schemeClr val="tx1"/>
              </a:solidFill>
              <a:latin typeface="+mn-lt"/>
              <a:ea typeface="+mn-ea"/>
              <a:cs typeface="+mn-cs"/>
            </a:endParaRPr>
          </a:p>
          <a:p>
            <a:pPr marL="171450" indent="-171450">
              <a:buFontTx/>
              <a:buChar char="-"/>
            </a:pPr>
            <a:endParaRPr lang="en-US" sz="1200" b="0" i="0" u="none" strike="noStrike" kern="1200" baseline="0" dirty="0" smtClean="0">
              <a:solidFill>
                <a:schemeClr val="tx1"/>
              </a:solidFill>
              <a:latin typeface="+mn-lt"/>
              <a:ea typeface="+mn-ea"/>
              <a:cs typeface="+mn-cs"/>
            </a:endParaRPr>
          </a:p>
          <a:p>
            <a:endParaRPr lang="en-US" dirty="0"/>
          </a:p>
        </p:txBody>
      </p:sp>
      <p:sp>
        <p:nvSpPr>
          <p:cNvPr id="4" name="3 Marcador de número de diapositiva"/>
          <p:cNvSpPr>
            <a:spLocks noGrp="1"/>
          </p:cNvSpPr>
          <p:nvPr>
            <p:ph type="sldNum" sz="quarter" idx="10"/>
          </p:nvPr>
        </p:nvSpPr>
        <p:spPr/>
        <p:txBody>
          <a:bodyPr/>
          <a:lstStyle/>
          <a:p>
            <a:fld id="{0E828346-434E-4029-A765-A13477E7D47C}" type="slidenum">
              <a:rPr lang="en-US" smtClean="0"/>
              <a:t>5</a:t>
            </a:fld>
            <a:endParaRPr lang="en-US"/>
          </a:p>
        </p:txBody>
      </p:sp>
    </p:spTree>
    <p:extLst>
      <p:ext uri="{BB962C8B-B14F-4D97-AF65-F5344CB8AC3E}">
        <p14:creationId xmlns:p14="http://schemas.microsoft.com/office/powerpoint/2010/main" val="969785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Homogeneous catalysis in SCFs has been known since </a:t>
            </a:r>
            <a:r>
              <a:rPr lang="en-US" sz="1200" b="0" i="0" u="none" strike="noStrike" kern="1200" baseline="0" dirty="0" err="1" smtClean="0">
                <a:solidFill>
                  <a:schemeClr val="tx1"/>
                </a:solidFill>
                <a:latin typeface="+mn-lt"/>
                <a:ea typeface="+mn-ea"/>
                <a:cs typeface="+mn-cs"/>
              </a:rPr>
              <a:t>Ipatiev’s</a:t>
            </a:r>
            <a:r>
              <a:rPr lang="en-US" sz="1200" b="0" i="0" u="none" strike="noStrike" kern="1200" baseline="0" dirty="0" smtClean="0">
                <a:solidFill>
                  <a:schemeClr val="tx1"/>
                </a:solidFill>
                <a:latin typeface="+mn-lt"/>
                <a:ea typeface="+mn-ea"/>
                <a:cs typeface="+mn-cs"/>
              </a:rPr>
              <a:t> experiments in 1913.</a:t>
            </a:r>
          </a:p>
          <a:p>
            <a:pPr marL="171450" indent="-171450">
              <a:buFontTx/>
              <a:buChar char="-"/>
            </a:pPr>
            <a:endParaRPr lang="en-US" sz="1200" b="0" i="0" u="none" strike="noStrike" kern="1200" baseline="0" dirty="0" smtClean="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dirty="0" smtClean="0"/>
              <a:t>In SCF:</a:t>
            </a:r>
            <a:r>
              <a:rPr lang="en-US" baseline="0" dirty="0" smtClean="0"/>
              <a:t> </a:t>
            </a:r>
            <a:r>
              <a:rPr lang="en-US" sz="1200" b="0" i="0" u="none" strike="noStrike" kern="1200" baseline="0" dirty="0" smtClean="0">
                <a:solidFill>
                  <a:schemeClr val="tx1"/>
                </a:solidFill>
                <a:latin typeface="+mn-lt"/>
                <a:ea typeface="+mn-ea"/>
                <a:cs typeface="+mn-cs"/>
              </a:rPr>
              <a:t>Mass transfer is very rapid, the solvent is completely miscible with gaseous reactants, and the solvent is easy to be removed from the product. scCO2 is nontoxic, nonflammable, </a:t>
            </a:r>
            <a:r>
              <a:rPr lang="en-US" sz="1200" b="0" i="0" u="none" strike="noStrike" kern="1200" baseline="0" dirty="0" err="1" smtClean="0">
                <a:solidFill>
                  <a:schemeClr val="tx1"/>
                </a:solidFill>
                <a:latin typeface="+mn-lt"/>
                <a:ea typeface="+mn-ea"/>
                <a:cs typeface="+mn-cs"/>
              </a:rPr>
              <a:t>nonhalogenated</a:t>
            </a:r>
            <a:r>
              <a:rPr lang="en-US" sz="1200" b="0" i="0" u="none" strike="noStrike" kern="1200" baseline="0" dirty="0" smtClean="0">
                <a:solidFill>
                  <a:schemeClr val="tx1"/>
                </a:solidFill>
                <a:latin typeface="+mn-lt"/>
                <a:ea typeface="+mn-ea"/>
                <a:cs typeface="+mn-cs"/>
              </a:rPr>
              <a:t>, nonpolluting [10], and does not cause cancer or other long-term health problems.</a:t>
            </a:r>
          </a:p>
          <a:p>
            <a:pPr marL="171450" indent="-171450">
              <a:buFontTx/>
              <a:buChar char="-"/>
            </a:pPr>
            <a:endParaRPr lang="en-US" sz="1200" b="0" i="0" u="none" strike="noStrike" kern="1200" baseline="0" dirty="0" smtClean="0">
              <a:solidFill>
                <a:schemeClr val="tx1"/>
              </a:solidFill>
              <a:latin typeface="+mn-lt"/>
              <a:ea typeface="+mn-ea"/>
              <a:cs typeface="+mn-cs"/>
            </a:endParaRPr>
          </a:p>
          <a:p>
            <a:pPr marL="171450" indent="-171450">
              <a:buFontTx/>
              <a:buChar char="-"/>
            </a:pPr>
            <a:r>
              <a:rPr lang="en-US" sz="1200" b="0" i="0" u="none" strike="noStrike" kern="1200" baseline="0" dirty="0" smtClean="0">
                <a:solidFill>
                  <a:schemeClr val="tx1"/>
                </a:solidFill>
                <a:latin typeface="+mn-lt"/>
                <a:ea typeface="+mn-ea"/>
                <a:cs typeface="+mn-cs"/>
              </a:rPr>
              <a:t>One of the benefits of scCO2 for homogeneous catalysis is that rates or </a:t>
            </a:r>
            <a:r>
              <a:rPr lang="en-US" sz="1200" b="0" i="0" u="none" strike="noStrike" kern="1200" baseline="0" dirty="0" err="1" smtClean="0">
                <a:solidFill>
                  <a:schemeClr val="tx1"/>
                </a:solidFill>
                <a:latin typeface="+mn-lt"/>
                <a:ea typeface="+mn-ea"/>
                <a:cs typeface="+mn-cs"/>
              </a:rPr>
              <a:t>selectivities</a:t>
            </a:r>
            <a:r>
              <a:rPr lang="en-US" sz="1200" b="0" i="0" u="none" strike="noStrike" kern="1200" baseline="0" dirty="0" smtClean="0">
                <a:solidFill>
                  <a:schemeClr val="tx1"/>
                </a:solidFill>
                <a:latin typeface="+mn-lt"/>
                <a:ea typeface="+mn-ea"/>
                <a:cs typeface="+mn-cs"/>
              </a:rPr>
              <a:t> may be significantly higher than in other multi-phase systems or in conventional solvents, because mass transfer across interfaces is enhanced.</a:t>
            </a:r>
          </a:p>
          <a:p>
            <a:pPr marL="171450" indent="-171450">
              <a:buFontTx/>
              <a:buChar char="-"/>
            </a:pP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Separation, controllable through changes in pressure and/or temperature and/or composition (with respect to increasing substrate conversion), may take place in two ways, as outlined in the Fig. Both ways, A and B represent elegant approaches to an integrated product/catalyst separation, because the interaction of these control parameters can be adjusted to the requirements for each process.</a:t>
            </a:r>
            <a:endParaRPr lang="en-US" dirty="0"/>
          </a:p>
        </p:txBody>
      </p:sp>
      <p:sp>
        <p:nvSpPr>
          <p:cNvPr id="4" name="3 Marcador de número de diapositiva"/>
          <p:cNvSpPr>
            <a:spLocks noGrp="1"/>
          </p:cNvSpPr>
          <p:nvPr>
            <p:ph type="sldNum" sz="quarter" idx="10"/>
          </p:nvPr>
        </p:nvSpPr>
        <p:spPr/>
        <p:txBody>
          <a:bodyPr/>
          <a:lstStyle/>
          <a:p>
            <a:fld id="{0E828346-434E-4029-A765-A13477E7D47C}" type="slidenum">
              <a:rPr lang="en-US" smtClean="0"/>
              <a:t>7</a:t>
            </a:fld>
            <a:endParaRPr lang="en-US"/>
          </a:p>
        </p:txBody>
      </p:sp>
    </p:spTree>
    <p:extLst>
      <p:ext uri="{BB962C8B-B14F-4D97-AF65-F5344CB8AC3E}">
        <p14:creationId xmlns:p14="http://schemas.microsoft.com/office/powerpoint/2010/main" val="1605550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171450" indent="-171450">
              <a:buFontTx/>
              <a:buChar char="-"/>
            </a:pPr>
            <a:r>
              <a:rPr lang="en-US" sz="1200" b="0" i="0" u="none" strike="noStrike" kern="1200" baseline="0" dirty="0" smtClean="0">
                <a:solidFill>
                  <a:schemeClr val="tx1"/>
                </a:solidFill>
                <a:latin typeface="+mn-lt"/>
                <a:ea typeface="+mn-ea"/>
                <a:cs typeface="+mn-cs"/>
              </a:rPr>
              <a:t>Homogeneous catalysts are notoriously insoluble in supercritical CO2. The types of ligands that are known to be sufficiently CO2-philic or at least sufficiently nonpolar to be soluble or usable in scCO2 include carbonyl ligands [28–30], highly fluorinated ligands (such as highly fluorinated carboxylates or </a:t>
            </a:r>
            <a:r>
              <a:rPr lang="en-US" sz="1200" b="0" i="0" u="none" strike="noStrike" kern="1200" baseline="0" dirty="0" err="1" smtClean="0">
                <a:solidFill>
                  <a:schemeClr val="tx1"/>
                </a:solidFill>
                <a:latin typeface="+mn-lt"/>
                <a:ea typeface="+mn-ea"/>
                <a:cs typeface="+mn-cs"/>
              </a:rPr>
              <a:t>diketonates</a:t>
            </a:r>
            <a:r>
              <a:rPr lang="en-US" sz="1200" b="0" i="0" u="none" strike="noStrike" kern="1200" baseline="0" dirty="0" smtClean="0">
                <a:solidFill>
                  <a:schemeClr val="tx1"/>
                </a:solidFill>
                <a:latin typeface="+mn-lt"/>
                <a:ea typeface="+mn-ea"/>
                <a:cs typeface="+mn-cs"/>
              </a:rPr>
              <a:t>) [31,32], </a:t>
            </a:r>
            <a:r>
              <a:rPr lang="en-US" sz="1200" b="0" i="0" u="none" strike="noStrike" kern="1200" baseline="0" dirty="0" err="1" smtClean="0">
                <a:solidFill>
                  <a:schemeClr val="tx1"/>
                </a:solidFill>
                <a:latin typeface="+mn-lt"/>
                <a:ea typeface="+mn-ea"/>
                <a:cs typeface="+mn-cs"/>
              </a:rPr>
              <a:t>trialkylphosphines</a:t>
            </a:r>
            <a:r>
              <a:rPr lang="en-US" sz="1200" b="0" i="0" u="none" strike="noStrike" kern="1200" baseline="0" dirty="0" smtClean="0">
                <a:solidFill>
                  <a:schemeClr val="tx1"/>
                </a:solidFill>
                <a:latin typeface="+mn-lt"/>
                <a:ea typeface="+mn-ea"/>
                <a:cs typeface="+mn-cs"/>
              </a:rPr>
              <a:t> [15,16,33–35], and </a:t>
            </a:r>
            <a:r>
              <a:rPr lang="en-US" sz="1200" b="0" i="0" u="none" strike="noStrike" kern="1200" baseline="0" dirty="0" err="1" smtClean="0">
                <a:solidFill>
                  <a:schemeClr val="tx1"/>
                </a:solidFill>
                <a:latin typeface="+mn-lt"/>
                <a:ea typeface="+mn-ea"/>
                <a:cs typeface="+mn-cs"/>
              </a:rPr>
              <a:t>trialkylphosphites</a:t>
            </a:r>
            <a:r>
              <a:rPr lang="en-US" sz="1200" b="0" i="0" u="none" strike="noStrike" kern="1200" baseline="0" dirty="0" smtClean="0">
                <a:solidFill>
                  <a:schemeClr val="tx1"/>
                </a:solidFill>
                <a:latin typeface="+mn-lt"/>
                <a:ea typeface="+mn-ea"/>
                <a:cs typeface="+mn-cs"/>
              </a:rPr>
              <a:t> [36].</a:t>
            </a:r>
          </a:p>
          <a:p>
            <a:pPr marL="171450" indent="-171450">
              <a:buFontTx/>
              <a:buChar char="-"/>
            </a:pPr>
            <a:endParaRPr lang="en-US" sz="1200" b="0" i="0" u="none" strike="noStrike" kern="1200" baseline="0" dirty="0" smtClean="0">
              <a:solidFill>
                <a:schemeClr val="tx1"/>
              </a:solidFill>
              <a:latin typeface="+mn-lt"/>
              <a:ea typeface="+mn-ea"/>
              <a:cs typeface="+mn-cs"/>
            </a:endParaRPr>
          </a:p>
          <a:p>
            <a:pPr marL="171450" indent="-171450">
              <a:buFontTx/>
              <a:buChar char="-"/>
            </a:pPr>
            <a:r>
              <a:rPr lang="en-US" sz="1200" b="0" i="0" u="none" strike="noStrike" kern="1200" baseline="0" dirty="0" smtClean="0">
                <a:solidFill>
                  <a:schemeClr val="tx1"/>
                </a:solidFill>
                <a:latin typeface="+mn-lt"/>
                <a:ea typeface="+mn-ea"/>
                <a:cs typeface="+mn-cs"/>
              </a:rPr>
              <a:t>Ligands that tend not to make CO2-soluble complexes are aromatic ligands such as the ubiquitous </a:t>
            </a:r>
            <a:r>
              <a:rPr lang="en-US" sz="1200" b="0" i="0" u="none" strike="noStrike" kern="1200" baseline="0" dirty="0" err="1" smtClean="0">
                <a:solidFill>
                  <a:schemeClr val="tx1"/>
                </a:solidFill>
                <a:latin typeface="+mn-lt"/>
                <a:ea typeface="+mn-ea"/>
                <a:cs typeface="+mn-cs"/>
              </a:rPr>
              <a:t>triphenylphosphine</a:t>
            </a:r>
            <a:r>
              <a:rPr lang="en-US" sz="1200" b="0" i="0" u="none" strike="noStrike" kern="1200" baseline="0" dirty="0" smtClean="0">
                <a:solidFill>
                  <a:schemeClr val="tx1"/>
                </a:solidFill>
                <a:latin typeface="+mn-lt"/>
                <a:ea typeface="+mn-ea"/>
                <a:cs typeface="+mn-cs"/>
              </a:rPr>
              <a:t> and chiral ligands, although strategies to make these soluble have been developed. </a:t>
            </a:r>
            <a:r>
              <a:rPr lang="en-US" sz="1200" b="0" i="0" u="sng" strike="noStrike" kern="1200" baseline="0" dirty="0" smtClean="0">
                <a:solidFill>
                  <a:schemeClr val="tx1"/>
                </a:solidFill>
                <a:latin typeface="+mn-lt"/>
                <a:ea typeface="+mn-ea"/>
                <a:cs typeface="+mn-cs"/>
              </a:rPr>
              <a:t>There are four basic strategies:</a:t>
            </a:r>
            <a:r>
              <a:rPr lang="en-US" sz="1200" b="0" i="0" u="none" strike="noStrike" kern="1200" baseline="0" dirty="0" smtClean="0">
                <a:solidFill>
                  <a:schemeClr val="tx1"/>
                </a:solidFill>
                <a:latin typeface="+mn-lt"/>
                <a:ea typeface="+mn-ea"/>
                <a:cs typeface="+mn-cs"/>
              </a:rPr>
              <a:t> (a) </a:t>
            </a:r>
            <a:r>
              <a:rPr lang="en-US" sz="1200" b="1" i="0" u="none" strike="noStrike" kern="1200" baseline="0" dirty="0" smtClean="0">
                <a:solidFill>
                  <a:schemeClr val="tx1"/>
                </a:solidFill>
                <a:latin typeface="+mn-lt"/>
                <a:ea typeface="+mn-ea"/>
                <a:cs typeface="+mn-cs"/>
              </a:rPr>
              <a:t>switch to more soluble </a:t>
            </a:r>
            <a:r>
              <a:rPr lang="en-US" sz="1200" b="1" i="0" u="none" strike="noStrike" kern="1200" baseline="0" dirty="0" err="1" smtClean="0">
                <a:solidFill>
                  <a:schemeClr val="tx1"/>
                </a:solidFill>
                <a:latin typeface="+mn-lt"/>
                <a:ea typeface="+mn-ea"/>
                <a:cs typeface="+mn-cs"/>
              </a:rPr>
              <a:t>phosphines</a:t>
            </a:r>
            <a:r>
              <a:rPr lang="en-US" sz="1200" b="1" i="0" u="none" strike="noStrike" kern="1200" baseline="0" dirty="0" smtClean="0">
                <a:solidFill>
                  <a:schemeClr val="tx1"/>
                </a:solidFill>
                <a:latin typeface="+mn-lt"/>
                <a:ea typeface="+mn-ea"/>
                <a:cs typeface="+mn-cs"/>
              </a:rPr>
              <a:t> such as </a:t>
            </a:r>
            <a:r>
              <a:rPr lang="en-US" sz="1200" b="1" i="0" u="none" strike="noStrike" kern="1200" baseline="0" dirty="0" err="1" smtClean="0">
                <a:solidFill>
                  <a:schemeClr val="tx1"/>
                </a:solidFill>
                <a:latin typeface="+mn-lt"/>
                <a:ea typeface="+mn-ea"/>
                <a:cs typeface="+mn-cs"/>
              </a:rPr>
              <a:t>trialkylphosphines</a:t>
            </a:r>
            <a:r>
              <a:rPr lang="en-US" sz="1200" b="1" i="0" u="none" strike="noStrike" kern="1200" baseline="0" dirty="0" smtClean="0">
                <a:solidFill>
                  <a:schemeClr val="tx1"/>
                </a:solidFill>
                <a:latin typeface="+mn-lt"/>
                <a:ea typeface="+mn-ea"/>
                <a:cs typeface="+mn-cs"/>
              </a:rPr>
              <a:t>, despite their greater basicity, (b) switch to the more soluble but not particularly basic tri(2-furyl)phosphine (Scheme 2) [37–40], (c) add </a:t>
            </a:r>
            <a:r>
              <a:rPr lang="en-US" sz="1200" b="1" i="0" u="none" strike="noStrike" kern="1200" baseline="0" dirty="0" err="1" smtClean="0">
                <a:solidFill>
                  <a:schemeClr val="tx1"/>
                </a:solidFill>
                <a:latin typeface="+mn-lt"/>
                <a:ea typeface="+mn-ea"/>
                <a:cs typeface="+mn-cs"/>
              </a:rPr>
              <a:t>cosolvents</a:t>
            </a:r>
            <a:r>
              <a:rPr lang="en-US" sz="1200" b="1" i="0" u="none" strike="noStrike" kern="1200" baseline="0" dirty="0" smtClean="0">
                <a:solidFill>
                  <a:schemeClr val="tx1"/>
                </a:solidFill>
                <a:latin typeface="+mn-lt"/>
                <a:ea typeface="+mn-ea"/>
                <a:cs typeface="+mn-cs"/>
              </a:rPr>
              <a:t> or surfactants [41–43] to increase the solubility of the complex, and (d) add CO2-philic substituents to the </a:t>
            </a:r>
            <a:r>
              <a:rPr lang="en-US" sz="1200" b="1" i="1" u="none" strike="noStrike" kern="1200" baseline="0" dirty="0" smtClean="0">
                <a:solidFill>
                  <a:schemeClr val="tx1"/>
                </a:solidFill>
                <a:latin typeface="+mn-lt"/>
                <a:ea typeface="+mn-ea"/>
                <a:cs typeface="+mn-cs"/>
              </a:rPr>
              <a:t>meta </a:t>
            </a:r>
            <a:r>
              <a:rPr lang="en-US" sz="1200" b="1" i="0" u="none" strike="noStrike" kern="1200" baseline="0" dirty="0" smtClean="0">
                <a:solidFill>
                  <a:schemeClr val="tx1"/>
                </a:solidFill>
                <a:latin typeface="+mn-lt"/>
                <a:ea typeface="+mn-ea"/>
                <a:cs typeface="+mn-cs"/>
              </a:rPr>
              <a:t>or </a:t>
            </a:r>
            <a:r>
              <a:rPr lang="en-US" sz="1200" b="1" i="1" u="none" strike="noStrike" kern="1200" baseline="0" dirty="0" err="1" smtClean="0">
                <a:solidFill>
                  <a:schemeClr val="tx1"/>
                </a:solidFill>
                <a:latin typeface="+mn-lt"/>
                <a:ea typeface="+mn-ea"/>
                <a:cs typeface="+mn-cs"/>
              </a:rPr>
              <a:t>para</a:t>
            </a:r>
            <a:r>
              <a:rPr lang="en-US" sz="1200" b="1" i="1"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positions of the aromatic rings. </a:t>
            </a:r>
            <a:r>
              <a:rPr lang="en-US" sz="1200" b="0" i="0" u="sng" strike="noStrike" kern="1200" baseline="0" dirty="0" err="1" smtClean="0">
                <a:solidFill>
                  <a:schemeClr val="tx1"/>
                </a:solidFill>
                <a:latin typeface="+mn-lt"/>
                <a:ea typeface="+mn-ea"/>
                <a:cs typeface="+mn-cs"/>
              </a:rPr>
              <a:t>Nonfluorinated</a:t>
            </a:r>
            <a:r>
              <a:rPr lang="en-US" sz="1200" b="0" i="0" u="sng" strike="noStrike" kern="1200" baseline="0" dirty="0" smtClean="0">
                <a:solidFill>
                  <a:schemeClr val="tx1"/>
                </a:solidFill>
                <a:latin typeface="+mn-lt"/>
                <a:ea typeface="+mn-ea"/>
                <a:cs typeface="+mn-cs"/>
              </a:rPr>
              <a:t> substituents which enhance the solubility of </a:t>
            </a:r>
            <a:r>
              <a:rPr lang="en-US" sz="1200" b="0" i="0" u="sng" strike="noStrike" kern="1200" baseline="0" dirty="0" err="1" smtClean="0">
                <a:solidFill>
                  <a:schemeClr val="tx1"/>
                </a:solidFill>
                <a:latin typeface="+mn-lt"/>
                <a:ea typeface="+mn-ea"/>
                <a:cs typeface="+mn-cs"/>
              </a:rPr>
              <a:t>triarlyphosphines</a:t>
            </a:r>
            <a:r>
              <a:rPr lang="en-US" sz="1200" b="0" i="0" u="sng" strike="noStrike" kern="1200" baseline="0" dirty="0" smtClean="0">
                <a:solidFill>
                  <a:schemeClr val="tx1"/>
                </a:solidFill>
                <a:latin typeface="+mn-lt"/>
                <a:ea typeface="+mn-ea"/>
                <a:cs typeface="+mn-cs"/>
              </a:rPr>
              <a:t> are extremely rare.</a:t>
            </a:r>
            <a:endParaRPr lang="en-US" dirty="0"/>
          </a:p>
        </p:txBody>
      </p:sp>
      <p:sp>
        <p:nvSpPr>
          <p:cNvPr id="4" name="3 Marcador de número de diapositiva"/>
          <p:cNvSpPr>
            <a:spLocks noGrp="1"/>
          </p:cNvSpPr>
          <p:nvPr>
            <p:ph type="sldNum" sz="quarter" idx="10"/>
          </p:nvPr>
        </p:nvSpPr>
        <p:spPr/>
        <p:txBody>
          <a:bodyPr/>
          <a:lstStyle/>
          <a:p>
            <a:fld id="{0E828346-434E-4029-A765-A13477E7D47C}" type="slidenum">
              <a:rPr lang="en-US" smtClean="0"/>
              <a:t>8</a:t>
            </a:fld>
            <a:endParaRPr lang="en-US"/>
          </a:p>
        </p:txBody>
      </p:sp>
    </p:spTree>
    <p:extLst>
      <p:ext uri="{BB962C8B-B14F-4D97-AF65-F5344CB8AC3E}">
        <p14:creationId xmlns:p14="http://schemas.microsoft.com/office/powerpoint/2010/main" val="609186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0E828346-434E-4029-A765-A13477E7D47C}" type="slidenum">
              <a:rPr lang="en-US" smtClean="0"/>
              <a:t>9</a:t>
            </a:fld>
            <a:endParaRPr lang="en-US"/>
          </a:p>
        </p:txBody>
      </p:sp>
    </p:spTree>
    <p:extLst>
      <p:ext uri="{BB962C8B-B14F-4D97-AF65-F5344CB8AC3E}">
        <p14:creationId xmlns:p14="http://schemas.microsoft.com/office/powerpoint/2010/main" val="609186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It is known that some organometallic complexes are soluble in dense carbon dioxide to a certain extent, but most metal complexes are less soluble in scCO2 [20]. One solution to this problem is to use fluorinated compounds because </a:t>
            </a:r>
            <a:r>
              <a:rPr lang="en-US" sz="1200" b="0" i="0" u="none" strike="noStrike" kern="1200" baseline="0" dirty="0" err="1" smtClean="0">
                <a:solidFill>
                  <a:schemeClr val="tx1"/>
                </a:solidFill>
                <a:latin typeface="+mn-lt"/>
                <a:ea typeface="+mn-ea"/>
                <a:cs typeface="+mn-cs"/>
              </a:rPr>
              <a:t>organofluorine</a:t>
            </a:r>
            <a:r>
              <a:rPr lang="en-US" sz="1200" b="0" i="0" u="none" strike="noStrike" kern="1200" baseline="0" dirty="0" smtClean="0">
                <a:solidFill>
                  <a:schemeClr val="tx1"/>
                </a:solidFill>
                <a:latin typeface="+mn-lt"/>
                <a:ea typeface="+mn-ea"/>
                <a:cs typeface="+mn-cs"/>
              </a:rPr>
              <a:t> compounds are highly soluble in scCO2.</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Synthesis and characterization of heptadecafluorodecyl-thiophene-2-carbothioate (</a:t>
            </a:r>
            <a:r>
              <a:rPr lang="en-US" sz="1200" b="1" i="0" u="none" strike="noStrike" kern="1200" baseline="0" dirty="0" smtClean="0">
                <a:solidFill>
                  <a:schemeClr val="tx1"/>
                </a:solidFill>
                <a:latin typeface="+mn-lt"/>
                <a:ea typeface="+mn-ea"/>
                <a:cs typeface="+mn-cs"/>
              </a:rPr>
              <a:t>L1 </a:t>
            </a:r>
            <a:r>
              <a:rPr lang="en-US" sz="1200" b="0" i="0" u="none" strike="noStrike" kern="1200" baseline="0" dirty="0" smtClean="0">
                <a:solidFill>
                  <a:schemeClr val="tx1"/>
                </a:solidFill>
                <a:latin typeface="+mn-lt"/>
                <a:ea typeface="+mn-ea"/>
                <a:cs typeface="+mn-cs"/>
              </a:rPr>
              <a:t>= SOSRf1, Rf1 = (CH2)2(CF2)7CF3), </a:t>
            </a:r>
            <a:r>
              <a:rPr lang="en-US" sz="1200" b="0" i="0" u="none" strike="noStrike" kern="1200" baseline="0" dirty="0" err="1" smtClean="0">
                <a:solidFill>
                  <a:schemeClr val="tx1"/>
                </a:solidFill>
                <a:latin typeface="+mn-lt"/>
                <a:ea typeface="+mn-ea"/>
                <a:cs typeface="+mn-cs"/>
              </a:rPr>
              <a:t>heptadecafluorononil</a:t>
            </a:r>
            <a:r>
              <a:rPr lang="en-US" sz="1200" b="0" i="0" u="none" strike="noStrike" kern="1200" baseline="0" dirty="0" smtClean="0">
                <a:solidFill>
                  <a:schemeClr val="tx1"/>
                </a:solidFill>
                <a:latin typeface="+mn-lt"/>
                <a:ea typeface="+mn-ea"/>
                <a:cs typeface="+mn-cs"/>
              </a:rPr>
              <a:t> thiophene-2-carboxylate (</a:t>
            </a:r>
            <a:r>
              <a:rPr lang="en-US" sz="1200" b="1" i="0" u="none" strike="noStrike" kern="1200" baseline="0" dirty="0" smtClean="0">
                <a:solidFill>
                  <a:schemeClr val="tx1"/>
                </a:solidFill>
                <a:latin typeface="+mn-lt"/>
                <a:ea typeface="+mn-ea"/>
                <a:cs typeface="+mn-cs"/>
              </a:rPr>
              <a:t>L2 </a:t>
            </a:r>
            <a:r>
              <a:rPr lang="en-US" sz="1200" b="0" i="0" u="none" strike="noStrike" kern="1200" baseline="0" dirty="0" smtClean="0">
                <a:solidFill>
                  <a:schemeClr val="tx1"/>
                </a:solidFill>
                <a:latin typeface="+mn-lt"/>
                <a:ea typeface="+mn-ea"/>
                <a:cs typeface="+mn-cs"/>
              </a:rPr>
              <a:t>=SOORf2, Rf2 =CH2(CF2)7CF3) </a:t>
            </a:r>
            <a:r>
              <a:rPr lang="en-US" sz="1200" b="1" i="0" u="sng" strike="noStrike" kern="1200" baseline="0" dirty="0" smtClean="0">
                <a:solidFill>
                  <a:schemeClr val="tx1"/>
                </a:solidFill>
                <a:latin typeface="+mn-lt"/>
                <a:ea typeface="+mn-ea"/>
                <a:cs typeface="+mn-cs"/>
              </a:rPr>
              <a:t>(</a:t>
            </a:r>
            <a:r>
              <a:rPr lang="en-US" sz="1200" b="1" i="0" u="sng" strike="noStrike" kern="1200" baseline="0" dirty="0" err="1" smtClean="0">
                <a:solidFill>
                  <a:schemeClr val="tx1"/>
                </a:solidFill>
                <a:latin typeface="+mn-lt"/>
                <a:ea typeface="+mn-ea"/>
                <a:cs typeface="+mn-cs"/>
              </a:rPr>
              <a:t>perfluoroalkylated-thiophene</a:t>
            </a:r>
            <a:r>
              <a:rPr lang="en-US" sz="1200" b="1" i="0" u="sng" strike="noStrike" kern="1200" baseline="0" dirty="0" smtClean="0">
                <a:solidFill>
                  <a:schemeClr val="tx1"/>
                </a:solidFill>
                <a:latin typeface="+mn-lt"/>
                <a:ea typeface="+mn-ea"/>
                <a:cs typeface="+mn-cs"/>
              </a:rPr>
              <a:t> complexes)</a:t>
            </a:r>
            <a:r>
              <a:rPr lang="en-US" sz="1200" b="0" i="0" u="none" strike="noStrike" kern="1200" baseline="0" dirty="0" smtClean="0">
                <a:solidFill>
                  <a:schemeClr val="tx1"/>
                </a:solidFill>
                <a:latin typeface="+mn-lt"/>
                <a:ea typeface="+mn-ea"/>
                <a:cs typeface="+mn-cs"/>
              </a:rPr>
              <a:t>, and their respective palladium (II) complexes with the formulas of [</a:t>
            </a:r>
            <a:r>
              <a:rPr lang="en-US" sz="1200" b="0" i="0" u="none" strike="noStrike" kern="1200" baseline="0" dirty="0" err="1" smtClean="0">
                <a:solidFill>
                  <a:schemeClr val="tx1"/>
                </a:solidFill>
                <a:latin typeface="+mn-lt"/>
                <a:ea typeface="+mn-ea"/>
                <a:cs typeface="+mn-cs"/>
              </a:rPr>
              <a:t>Pd</a:t>
            </a:r>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L1</a:t>
            </a:r>
            <a:r>
              <a:rPr lang="en-US" sz="1200" b="0" i="0" u="none" strike="noStrike" kern="1200" baseline="0" dirty="0" smtClean="0">
                <a:solidFill>
                  <a:schemeClr val="tx1"/>
                </a:solidFill>
                <a:latin typeface="+mn-lt"/>
                <a:ea typeface="+mn-ea"/>
                <a:cs typeface="+mn-cs"/>
              </a:rPr>
              <a:t>)X] and [</a:t>
            </a:r>
            <a:r>
              <a:rPr lang="en-US" sz="1200" b="0" i="0" u="none" strike="noStrike" kern="1200" baseline="0" dirty="0" err="1" smtClean="0">
                <a:solidFill>
                  <a:schemeClr val="tx1"/>
                </a:solidFill>
                <a:latin typeface="+mn-lt"/>
                <a:ea typeface="+mn-ea"/>
                <a:cs typeface="+mn-cs"/>
              </a:rPr>
              <a:t>Pd</a:t>
            </a:r>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L2</a:t>
            </a:r>
            <a:r>
              <a:rPr lang="en-US" sz="1200" b="0" i="0" u="none" strike="noStrike" kern="1200" baseline="0" dirty="0" smtClean="0">
                <a:solidFill>
                  <a:schemeClr val="tx1"/>
                </a:solidFill>
                <a:latin typeface="+mn-lt"/>
                <a:ea typeface="+mn-ea"/>
                <a:cs typeface="+mn-cs"/>
              </a:rPr>
              <a:t>)X] (X = acetate). These complexes were tested as catalysts for the homogeneous hydrogenation of styrene, 1-octene, cyclohexene and </a:t>
            </a:r>
            <a:r>
              <a:rPr lang="en-US" sz="1200" b="0" i="0" u="none" strike="noStrike" kern="1200" baseline="0" dirty="0" err="1" smtClean="0">
                <a:solidFill>
                  <a:schemeClr val="tx1"/>
                </a:solidFill>
                <a:latin typeface="+mn-lt"/>
                <a:ea typeface="+mn-ea"/>
                <a:cs typeface="+mn-cs"/>
              </a:rPr>
              <a:t>cinnamylaldehyde</a:t>
            </a:r>
            <a:r>
              <a:rPr lang="en-US" sz="1200" b="0" i="0" u="none" strike="noStrike" kern="1200" baseline="0" dirty="0" smtClean="0">
                <a:solidFill>
                  <a:schemeClr val="tx1"/>
                </a:solidFill>
                <a:latin typeface="+mn-lt"/>
                <a:ea typeface="+mn-ea"/>
                <a:cs typeface="+mn-cs"/>
              </a:rPr>
              <a:t> in </a:t>
            </a:r>
            <a:r>
              <a:rPr lang="en-US" sz="1200" b="0" i="0" u="sng" strike="noStrike" kern="1200" baseline="0" dirty="0" smtClean="0">
                <a:solidFill>
                  <a:schemeClr val="tx1"/>
                </a:solidFill>
                <a:latin typeface="+mn-lt"/>
                <a:ea typeface="+mn-ea"/>
                <a:cs typeface="+mn-cs"/>
              </a:rPr>
              <a:t>scCO2</a:t>
            </a:r>
            <a:r>
              <a:rPr lang="en-US" sz="1200" b="0" i="0" u="none" strike="noStrike" kern="1200" baseline="0" dirty="0" smtClean="0">
                <a:solidFill>
                  <a:schemeClr val="tx1"/>
                </a:solidFill>
                <a:latin typeface="+mn-lt"/>
                <a:ea typeface="+mn-ea"/>
                <a:cs typeface="+mn-cs"/>
              </a:rPr>
              <a:t>. In this paper, and to the best of our knowledge, we report the </a:t>
            </a:r>
            <a:r>
              <a:rPr lang="en-US" sz="1200" b="0" i="0" u="sng" strike="noStrike" kern="1200" baseline="0" dirty="0" smtClean="0">
                <a:solidFill>
                  <a:schemeClr val="tx1"/>
                </a:solidFill>
                <a:latin typeface="+mn-lt"/>
                <a:ea typeface="+mn-ea"/>
                <a:cs typeface="+mn-cs"/>
              </a:rPr>
              <a:t>first examples of olefin hydrogenation catalyzed by </a:t>
            </a:r>
            <a:r>
              <a:rPr lang="en-US" sz="1200" b="0" i="0" u="sng" strike="noStrike" kern="1200" baseline="0" dirty="0" err="1" smtClean="0">
                <a:solidFill>
                  <a:schemeClr val="tx1"/>
                </a:solidFill>
                <a:latin typeface="+mn-lt"/>
                <a:ea typeface="+mn-ea"/>
                <a:cs typeface="+mn-cs"/>
              </a:rPr>
              <a:t>Pd</a:t>
            </a:r>
            <a:r>
              <a:rPr lang="en-US" sz="1200" b="0" i="0" u="sng" strike="noStrike" kern="1200" baseline="0" dirty="0" smtClean="0">
                <a:solidFill>
                  <a:schemeClr val="tx1"/>
                </a:solidFill>
                <a:latin typeface="+mn-lt"/>
                <a:ea typeface="+mn-ea"/>
                <a:cs typeface="+mn-cs"/>
              </a:rPr>
              <a:t>(II) complexes containing </a:t>
            </a:r>
            <a:r>
              <a:rPr lang="en-US" sz="1200" b="0" i="0" u="sng" strike="noStrike" kern="1200" baseline="0" dirty="0" err="1" smtClean="0">
                <a:solidFill>
                  <a:schemeClr val="tx1"/>
                </a:solidFill>
                <a:latin typeface="+mn-lt"/>
                <a:ea typeface="+mn-ea"/>
                <a:cs typeface="+mn-cs"/>
              </a:rPr>
              <a:t>perfluoroalkylated-thiophene</a:t>
            </a:r>
            <a:r>
              <a:rPr lang="en-US" sz="1200" b="0" i="0" u="sng" strike="noStrike" kern="1200" baseline="0" dirty="0" smtClean="0">
                <a:solidFill>
                  <a:schemeClr val="tx1"/>
                </a:solidFill>
                <a:latin typeface="+mn-lt"/>
                <a:ea typeface="+mn-ea"/>
                <a:cs typeface="+mn-cs"/>
              </a:rPr>
              <a:t> ligands.</a:t>
            </a:r>
            <a:r>
              <a:rPr lang="en-US" sz="1200" b="0" i="0" u="none" strike="noStrike" kern="1200" baseline="0" dirty="0" smtClean="0">
                <a:solidFill>
                  <a:schemeClr val="tx1"/>
                </a:solidFill>
                <a:latin typeface="+mn-lt"/>
                <a:ea typeface="+mn-ea"/>
                <a:cs typeface="+mn-cs"/>
              </a:rPr>
              <a:t> The hydrogenation of olefins in conventional organic solvents, such as toluene, hexane and methanol, was also studied comparison.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a:t>
            </a:r>
            <a:r>
              <a:rPr lang="en-US" sz="1200" b="0" i="0" u="none" strike="noStrike" kern="1200" baseline="0" dirty="0" err="1" smtClean="0">
                <a:solidFill>
                  <a:schemeClr val="tx1"/>
                </a:solidFill>
                <a:latin typeface="+mn-lt"/>
                <a:ea typeface="+mn-ea"/>
                <a:cs typeface="+mn-cs"/>
              </a:rPr>
              <a:t>hemilabile</a:t>
            </a:r>
            <a:r>
              <a:rPr lang="en-US" sz="1200" b="0" i="0" u="none" strike="noStrike" kern="1200" baseline="0" dirty="0" smtClean="0">
                <a:solidFill>
                  <a:schemeClr val="tx1"/>
                </a:solidFill>
                <a:latin typeface="+mn-lt"/>
                <a:ea typeface="+mn-ea"/>
                <a:cs typeface="+mn-cs"/>
              </a:rPr>
              <a:t> palladium (II) complexes of a </a:t>
            </a:r>
            <a:r>
              <a:rPr lang="en-US" sz="1200" b="0" i="0" u="none" strike="noStrike" kern="1200" baseline="0" dirty="0" err="1" smtClean="0">
                <a:solidFill>
                  <a:schemeClr val="tx1"/>
                </a:solidFill>
                <a:latin typeface="+mn-lt"/>
                <a:ea typeface="+mn-ea"/>
                <a:cs typeface="+mn-cs"/>
              </a:rPr>
              <a:t>perfluoroalkyl</a:t>
            </a:r>
            <a:r>
              <a:rPr lang="en-US" sz="1200" b="0" i="0" u="none" strike="noStrike" kern="1200" baseline="0" dirty="0" smtClean="0">
                <a:solidFill>
                  <a:schemeClr val="tx1"/>
                </a:solidFill>
                <a:latin typeface="+mn-lt"/>
                <a:ea typeface="+mn-ea"/>
                <a:cs typeface="+mn-cs"/>
              </a:rPr>
              <a:t> substituted </a:t>
            </a:r>
            <a:r>
              <a:rPr lang="en-US" sz="1200" b="0" i="0" u="none" strike="noStrike" kern="1200" baseline="0" dirty="0" err="1" smtClean="0">
                <a:solidFill>
                  <a:schemeClr val="tx1"/>
                </a:solidFill>
                <a:latin typeface="+mn-lt"/>
                <a:ea typeface="+mn-ea"/>
                <a:cs typeface="+mn-cs"/>
              </a:rPr>
              <a:t>thiophene</a:t>
            </a:r>
            <a:r>
              <a:rPr lang="en-US" sz="1200" b="0" i="0" u="none" strike="noStrike" kern="1200" baseline="0" dirty="0" smtClean="0">
                <a:solidFill>
                  <a:schemeClr val="tx1"/>
                </a:solidFill>
                <a:latin typeface="+mn-lt"/>
                <a:ea typeface="+mn-ea"/>
                <a:cs typeface="+mn-cs"/>
              </a:rPr>
              <a:t>, which contains potentially three donor atoms (SOO or SOS), were demonstrated to be effective catalysts for the homogeneous hydrogenation of styrene and 1-octene, although it showed low activity for cyclohexene in scCO2 and organic solvents.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catalysis results show that the activity is influenced by the nature of the leaving group such that a better leaving group corresponds to a faster reduction of the substrate. In addition, increases in H2 pressure (up to 1.0 </a:t>
            </a:r>
            <a:r>
              <a:rPr lang="en-US" sz="1200" b="0" i="0" u="none" strike="noStrike" kern="1200" baseline="0" dirty="0" err="1" smtClean="0">
                <a:solidFill>
                  <a:schemeClr val="tx1"/>
                </a:solidFill>
                <a:latin typeface="+mn-lt"/>
                <a:ea typeface="+mn-ea"/>
                <a:cs typeface="+mn-cs"/>
              </a:rPr>
              <a:t>MPa</a:t>
            </a:r>
            <a:r>
              <a:rPr lang="en-US" sz="1200" b="0" i="0" u="none" strike="noStrike" kern="1200" baseline="0" dirty="0" smtClean="0">
                <a:solidFill>
                  <a:schemeClr val="tx1"/>
                </a:solidFill>
                <a:latin typeface="+mn-lt"/>
                <a:ea typeface="+mn-ea"/>
                <a:cs typeface="+mn-cs"/>
              </a:rPr>
              <a:t>) and the reaction temperature have positive effects on the efficiency of styrene hydrogenation. Finally, </a:t>
            </a:r>
            <a:r>
              <a:rPr lang="en-US" sz="1200" b="0" i="0" u="sng" strike="noStrike" kern="1200" baseline="0" dirty="0" smtClean="0">
                <a:solidFill>
                  <a:schemeClr val="tx1"/>
                </a:solidFill>
                <a:latin typeface="+mn-lt"/>
                <a:ea typeface="+mn-ea"/>
                <a:cs typeface="+mn-cs"/>
              </a:rPr>
              <a:t>scCO2 is a more effective and green reaction medium for homogeneous olefin hydrogenation than conventional organic solvents.</a:t>
            </a:r>
            <a:endParaRPr lang="en-US" u="sng" dirty="0"/>
          </a:p>
        </p:txBody>
      </p:sp>
      <p:sp>
        <p:nvSpPr>
          <p:cNvPr id="4" name="3 Marcador de número de diapositiva"/>
          <p:cNvSpPr>
            <a:spLocks noGrp="1"/>
          </p:cNvSpPr>
          <p:nvPr>
            <p:ph type="sldNum" sz="quarter" idx="10"/>
          </p:nvPr>
        </p:nvSpPr>
        <p:spPr/>
        <p:txBody>
          <a:bodyPr/>
          <a:lstStyle/>
          <a:p>
            <a:fld id="{0E828346-434E-4029-A765-A13477E7D47C}" type="slidenum">
              <a:rPr lang="en-US" smtClean="0"/>
              <a:t>10</a:t>
            </a:fld>
            <a:endParaRPr lang="en-US"/>
          </a:p>
        </p:txBody>
      </p:sp>
    </p:spTree>
    <p:extLst>
      <p:ext uri="{BB962C8B-B14F-4D97-AF65-F5344CB8AC3E}">
        <p14:creationId xmlns:p14="http://schemas.microsoft.com/office/powerpoint/2010/main" val="781281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98412D31-31D1-4432-A97F-5B99152370BF}" type="datetime1">
              <a:rPr lang="es-CO" smtClean="0"/>
              <a:t>04/09/2012</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153E860E-8509-45B0-AD32-0170FCD09A82}" type="slidenum">
              <a:rPr lang="es-CO" smtClean="0"/>
              <a:pPr/>
              <a:t>‹Nº›</a:t>
            </a:fld>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CD077278-987A-41D0-8435-1F28EB17A6DE}" type="datetime1">
              <a:rPr lang="es-CO" smtClean="0"/>
              <a:t>04/09/2012</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153E860E-8509-45B0-AD32-0170FCD09A82}" type="slidenum">
              <a:rPr lang="es-CO" smtClean="0"/>
              <a:pPr/>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B373B1AF-CC38-4C89-910A-552DEADEDC4D}" type="datetime1">
              <a:rPr lang="es-CO" smtClean="0"/>
              <a:t>04/09/2012</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153E860E-8509-45B0-AD32-0170FCD09A82}" type="slidenum">
              <a:rPr lang="es-CO" smtClean="0"/>
              <a:pPr/>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5E4A1790-82CB-4CB2-B492-2104D3799F62}" type="datetime1">
              <a:rPr lang="es-CO" smtClean="0"/>
              <a:t>04/09/2012</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153E860E-8509-45B0-AD32-0170FCD09A82}" type="slidenum">
              <a:rPr lang="es-CO" smtClean="0"/>
              <a:pPr/>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8218E81-4F4A-4E2C-90C7-09DB5DA240CD}" type="datetime1">
              <a:rPr lang="es-CO" smtClean="0"/>
              <a:t>04/09/2012</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153E860E-8509-45B0-AD32-0170FCD09A82}" type="slidenum">
              <a:rPr lang="es-CO" smtClean="0"/>
              <a:pPr/>
              <a:t>‹Nº›</a:t>
            </a:fld>
            <a:endParaRPr lang="es-C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48DC8682-7A0A-4D98-83C7-012F91EAD604}" type="datetime1">
              <a:rPr lang="es-CO" smtClean="0"/>
              <a:t>04/09/2012</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153E860E-8509-45B0-AD32-0170FCD09A82}" type="slidenum">
              <a:rPr lang="es-CO" smtClean="0"/>
              <a:pPr/>
              <a:t>‹Nº›</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73F93325-86C7-415F-81E1-3E7C9F9FEA56}" type="datetime1">
              <a:rPr lang="es-CO" smtClean="0"/>
              <a:t>04/09/2012</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153E860E-8509-45B0-AD32-0170FCD09A82}" type="slidenum">
              <a:rPr lang="es-CO" smtClean="0"/>
              <a:pPr/>
              <a:t>‹Nº›</a:t>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201EF098-9F09-4C95-905E-4BF7626FF143}" type="datetime1">
              <a:rPr lang="es-CO" smtClean="0"/>
              <a:t>04/09/2012</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153E860E-8509-45B0-AD32-0170FCD09A82}" type="slidenum">
              <a:rPr lang="es-CO" smtClean="0"/>
              <a:pPr/>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1EE8ABE-4EEE-4C47-ABC1-F3C09A3E08B1}" type="datetime1">
              <a:rPr lang="es-CO" smtClean="0"/>
              <a:t>04/09/2012</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153E860E-8509-45B0-AD32-0170FCD09A82}" type="slidenum">
              <a:rPr lang="es-CO" smtClean="0"/>
              <a:pPr/>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0357805-9DC8-4C56-A55D-F1105CF8A43A}" type="datetime1">
              <a:rPr lang="es-CO" smtClean="0"/>
              <a:t>04/09/2012</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153E860E-8509-45B0-AD32-0170FCD09A82}" type="slidenum">
              <a:rPr lang="es-CO" smtClean="0"/>
              <a:pPr/>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BF502B1-09E8-4DD3-A227-65F4D5C641C5}" type="datetime1">
              <a:rPr lang="es-CO" smtClean="0"/>
              <a:t>04/09/2012</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153E860E-8509-45B0-AD32-0170FCD09A82}" type="slidenum">
              <a:rPr lang="es-CO" smtClean="0"/>
              <a:pPr/>
              <a:t>‹Nº›</a:t>
            </a:fld>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5C04C1-7004-45D2-9330-A7128FD43088}" type="datetime1">
              <a:rPr lang="es-CO" smtClean="0"/>
              <a:t>04/09/2012</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3E860E-8509-45B0-AD32-0170FCD09A82}" type="slidenum">
              <a:rPr lang="es-CO" smtClean="0"/>
              <a:pPr/>
              <a:t>‹Nº›</a:t>
            </a:fld>
            <a:endParaRPr lang="es-C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4.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3.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5.e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6.emf"/><Relationship Id="rId4"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12.xml"/><Relationship Id="rId7" Type="http://schemas.openxmlformats.org/officeDocument/2006/relationships/image" Target="../media/image18.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6.bin"/><Relationship Id="rId11" Type="http://schemas.openxmlformats.org/officeDocument/2006/relationships/image" Target="../media/image20.emf"/><Relationship Id="rId5" Type="http://schemas.openxmlformats.org/officeDocument/2006/relationships/image" Target="../media/image17.e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19.e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25.emf"/><Relationship Id="rId3" Type="http://schemas.openxmlformats.org/officeDocument/2006/relationships/notesSlide" Target="../notesSlides/notesSlide13.xml"/><Relationship Id="rId7" Type="http://schemas.openxmlformats.org/officeDocument/2006/relationships/image" Target="../media/image22.emf"/><Relationship Id="rId12"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0.bin"/><Relationship Id="rId11" Type="http://schemas.openxmlformats.org/officeDocument/2006/relationships/image" Target="../media/image24.emf"/><Relationship Id="rId5" Type="http://schemas.openxmlformats.org/officeDocument/2006/relationships/image" Target="../media/image21.e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23.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30.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32.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33.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34.emf"/></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36.emf"/><Relationship Id="rId4" Type="http://schemas.openxmlformats.org/officeDocument/2006/relationships/oleObject" Target="../embeddings/oleObject18.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7.emf"/><Relationship Id="rId5" Type="http://schemas.openxmlformats.org/officeDocument/2006/relationships/oleObject" Target="../embeddings/oleObject19.bin"/><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39.emf"/><Relationship Id="rId4" Type="http://schemas.openxmlformats.org/officeDocument/2006/relationships/oleObject" Target="../embeddings/oleObject20.bin"/></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1.png"/><Relationship Id="rId4" Type="http://schemas.openxmlformats.org/officeDocument/2006/relationships/image" Target="../media/image41.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412776"/>
            <a:ext cx="9144000" cy="1470025"/>
          </a:xfrm>
        </p:spPr>
        <p:txBody>
          <a:bodyPr>
            <a:noAutofit/>
          </a:bodyPr>
          <a:lstStyle/>
          <a:p>
            <a:r>
              <a:rPr lang="en-US" sz="4800" b="1" dirty="0" smtClean="0">
                <a:effectLst>
                  <a:outerShdw blurRad="50800" dist="38100" dir="16200000" rotWithShape="0">
                    <a:prstClr val="black">
                      <a:alpha val="40000"/>
                    </a:prstClr>
                  </a:outerShdw>
                </a:effectLst>
              </a:rPr>
              <a:t>Recent </a:t>
            </a:r>
            <a:r>
              <a:rPr lang="en-US" sz="4800" b="1" dirty="0">
                <a:effectLst>
                  <a:outerShdw blurRad="50800" dist="38100" dir="16200000" rotWithShape="0">
                    <a:prstClr val="black">
                      <a:alpha val="40000"/>
                    </a:prstClr>
                  </a:outerShdw>
                </a:effectLst>
              </a:rPr>
              <a:t>trends about </a:t>
            </a:r>
            <a:r>
              <a:rPr lang="en-US" sz="4800" b="1" dirty="0" smtClean="0">
                <a:effectLst>
                  <a:outerShdw blurRad="50800" dist="38100" dir="16200000" rotWithShape="0">
                    <a:prstClr val="black">
                      <a:alpha val="40000"/>
                    </a:prstClr>
                  </a:outerShdw>
                </a:effectLst>
              </a:rPr>
              <a:t>the application </a:t>
            </a:r>
            <a:r>
              <a:rPr lang="en-US" sz="4800" b="1" dirty="0">
                <a:effectLst>
                  <a:outerShdw blurRad="50800" dist="38100" dir="16200000" rotWithShape="0">
                    <a:prstClr val="black">
                      <a:alpha val="40000"/>
                    </a:prstClr>
                  </a:outerShdw>
                </a:effectLst>
              </a:rPr>
              <a:t>of carbon dioxide in catalytic processes </a:t>
            </a:r>
            <a:endParaRPr lang="es-CO" sz="4800" b="1" dirty="0">
              <a:effectLst>
                <a:outerShdw blurRad="50800" dist="38100" dir="16200000" rotWithShape="0">
                  <a:prstClr val="black">
                    <a:alpha val="40000"/>
                  </a:prstClr>
                </a:outerShdw>
              </a:effectLst>
            </a:endParaRPr>
          </a:p>
        </p:txBody>
      </p:sp>
      <p:sp>
        <p:nvSpPr>
          <p:cNvPr id="3" name="2 Subtítulo"/>
          <p:cNvSpPr>
            <a:spLocks noGrp="1"/>
          </p:cNvSpPr>
          <p:nvPr>
            <p:ph type="subTitle" idx="1"/>
          </p:nvPr>
        </p:nvSpPr>
        <p:spPr>
          <a:xfrm>
            <a:off x="0" y="3645024"/>
            <a:ext cx="9144000" cy="1752600"/>
          </a:xfrm>
        </p:spPr>
        <p:txBody>
          <a:bodyPr>
            <a:normAutofit fontScale="92500" lnSpcReduction="10000"/>
          </a:bodyPr>
          <a:lstStyle/>
          <a:p>
            <a:pPr>
              <a:spcBef>
                <a:spcPts val="0"/>
              </a:spcBef>
            </a:pPr>
            <a:r>
              <a:rPr lang="en-US" u="sng" dirty="0" smtClean="0">
                <a:solidFill>
                  <a:schemeClr val="tx1"/>
                </a:solidFill>
              </a:rPr>
              <a:t>Luis Alejandro GALEANO</a:t>
            </a:r>
            <a:r>
              <a:rPr lang="en-US" dirty="0" smtClean="0">
                <a:solidFill>
                  <a:schemeClr val="tx1"/>
                </a:solidFill>
              </a:rPr>
              <a:t>, Gabriel MORALES</a:t>
            </a:r>
          </a:p>
          <a:p>
            <a:pPr>
              <a:spcBef>
                <a:spcPts val="0"/>
              </a:spcBef>
            </a:pPr>
            <a:r>
              <a:rPr lang="en-US" sz="2400" dirty="0" smtClean="0">
                <a:solidFill>
                  <a:schemeClr val="tx1"/>
                </a:solidFill>
                <a:effectLst>
                  <a:outerShdw blurRad="38100" dist="38100" dir="2700000" algn="tl">
                    <a:srgbClr val="000000">
                      <a:alpha val="43137"/>
                    </a:srgbClr>
                  </a:outerShdw>
                </a:effectLst>
              </a:rPr>
              <a:t>Research Group on Functional Materials and Catalysis (GIMFC), </a:t>
            </a:r>
          </a:p>
          <a:p>
            <a:pPr>
              <a:spcBef>
                <a:spcPts val="0"/>
              </a:spcBef>
            </a:pPr>
            <a:r>
              <a:rPr lang="en-US" sz="2400" dirty="0" smtClean="0">
                <a:solidFill>
                  <a:schemeClr val="tx1"/>
                </a:solidFill>
                <a:effectLst>
                  <a:outerShdw blurRad="38100" dist="38100" dir="2700000" algn="tl">
                    <a:srgbClr val="000000">
                      <a:alpha val="43137"/>
                    </a:srgbClr>
                  </a:outerShdw>
                </a:effectLst>
              </a:rPr>
              <a:t>University of Nariño, Pasto – Colombia</a:t>
            </a:r>
          </a:p>
          <a:p>
            <a:pPr>
              <a:spcBef>
                <a:spcPts val="0"/>
              </a:spcBef>
            </a:pPr>
            <a:endParaRPr lang="en-US" sz="2000" dirty="0">
              <a:solidFill>
                <a:schemeClr val="tx1"/>
              </a:solidFill>
              <a:effectLst>
                <a:outerShdw blurRad="38100" dist="38100" dir="2700000" algn="tl">
                  <a:srgbClr val="000000">
                    <a:alpha val="43137"/>
                  </a:srgbClr>
                </a:outerShdw>
              </a:effectLst>
            </a:endParaRPr>
          </a:p>
          <a:p>
            <a:pPr>
              <a:spcBef>
                <a:spcPts val="0"/>
              </a:spcBef>
            </a:pPr>
            <a:r>
              <a:rPr lang="en-US" sz="2600" dirty="0" smtClean="0">
                <a:solidFill>
                  <a:schemeClr val="tx1"/>
                </a:solidFill>
                <a:effectLst>
                  <a:outerShdw blurRad="38100" dist="38100" dir="2700000" algn="tl">
                    <a:srgbClr val="000000">
                      <a:alpha val="43137"/>
                    </a:srgbClr>
                  </a:outerShdw>
                </a:effectLst>
              </a:rPr>
              <a:t>alejandrogaleano@udenar.edu.co</a:t>
            </a:r>
            <a:endParaRPr lang="en-US" sz="2600" dirty="0">
              <a:solidFill>
                <a:schemeClr val="tx1"/>
              </a:solidFill>
              <a:effectLst>
                <a:outerShdw blurRad="38100" dist="38100" dir="2700000" algn="tl">
                  <a:srgbClr val="000000">
                    <a:alpha val="43137"/>
                  </a:srgbClr>
                </a:outerShdw>
              </a:effectLst>
            </a:endParaRPr>
          </a:p>
        </p:txBody>
      </p:sp>
      <p:pic>
        <p:nvPicPr>
          <p:cNvPr id="4" name="10 Imagen" descr="logoudenar2.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5301208"/>
            <a:ext cx="1519634" cy="1519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6 Imagen"/>
          <p:cNvPicPr>
            <a:picLocks noChangeAspect="1"/>
          </p:cNvPicPr>
          <p:nvPr/>
        </p:nvPicPr>
        <p:blipFill rotWithShape="1">
          <a:blip r:embed="rId4" cstate="print">
            <a:extLst>
              <a:ext uri="{28A0092B-C50C-407E-A947-70E740481C1C}">
                <a14:useLocalDpi xmlns:a14="http://schemas.microsoft.com/office/drawing/2010/main" val="0"/>
              </a:ext>
            </a:extLst>
          </a:blip>
          <a:srcRect l="7633" t="9363" r="8487" b="6586"/>
          <a:stretch/>
        </p:blipFill>
        <p:spPr>
          <a:xfrm>
            <a:off x="18597" y="5301208"/>
            <a:ext cx="3264615" cy="155679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74638"/>
            <a:ext cx="9144000" cy="1143000"/>
          </a:xfrm>
        </p:spPr>
        <p:txBody>
          <a:bodyPr>
            <a:normAutofit/>
          </a:bodyPr>
          <a:lstStyle/>
          <a:p>
            <a:r>
              <a:rPr lang="en-US" b="1" dirty="0" smtClean="0">
                <a:solidFill>
                  <a:schemeClr val="accent1">
                    <a:lumMod val="75000"/>
                  </a:schemeClr>
                </a:solidFill>
                <a:effectLst>
                  <a:outerShdw blurRad="50800" dist="38100" dir="16200000" rotWithShape="0">
                    <a:prstClr val="black">
                      <a:alpha val="40000"/>
                    </a:prstClr>
                  </a:outerShdw>
                </a:effectLst>
              </a:rPr>
              <a:t>1-Octene hydrogenation</a:t>
            </a:r>
            <a:endParaRPr lang="en-US" b="1" baseline="-25000" dirty="0">
              <a:solidFill>
                <a:schemeClr val="accent1">
                  <a:lumMod val="75000"/>
                </a:schemeClr>
              </a:solidFill>
              <a:effectLst>
                <a:outerShdw blurRad="50800" dist="38100" dir="16200000" rotWithShape="0">
                  <a:prstClr val="black">
                    <a:alpha val="40000"/>
                  </a:prstClr>
                </a:outerShdw>
              </a:effectLst>
            </a:endParaRPr>
          </a:p>
        </p:txBody>
      </p:sp>
      <p:sp>
        <p:nvSpPr>
          <p:cNvPr id="17" name="16 CuadroTexto"/>
          <p:cNvSpPr txBox="1"/>
          <p:nvPr/>
        </p:nvSpPr>
        <p:spPr>
          <a:xfrm>
            <a:off x="0" y="6549493"/>
            <a:ext cx="7092280" cy="307777"/>
          </a:xfrm>
          <a:prstGeom prst="rect">
            <a:avLst/>
          </a:prstGeom>
          <a:noFill/>
        </p:spPr>
        <p:txBody>
          <a:bodyPr wrap="square" rtlCol="0">
            <a:spAutoFit/>
          </a:bodyPr>
          <a:lstStyle/>
          <a:p>
            <a:r>
              <a:rPr lang="en-GB" sz="1400" dirty="0" smtClean="0"/>
              <a:t>10.  F. </a:t>
            </a:r>
            <a:r>
              <a:rPr lang="en-GB" sz="1400" dirty="0" err="1" smtClean="0"/>
              <a:t>Yılmaz</a:t>
            </a:r>
            <a:r>
              <a:rPr lang="en-GB" sz="1400" dirty="0" smtClean="0"/>
              <a:t>, A. </a:t>
            </a:r>
            <a:r>
              <a:rPr lang="en-GB" sz="1400" dirty="0" err="1" smtClean="0"/>
              <a:t>Mutlu</a:t>
            </a:r>
            <a:r>
              <a:rPr lang="en-GB" sz="1400" dirty="0" smtClean="0"/>
              <a:t>, H. </a:t>
            </a:r>
            <a:r>
              <a:rPr lang="en-GB" sz="1400" dirty="0" err="1" smtClean="0"/>
              <a:t>Ünver</a:t>
            </a:r>
            <a:r>
              <a:rPr lang="en-GB" sz="1400" dirty="0" smtClean="0"/>
              <a:t>, M. </a:t>
            </a:r>
            <a:r>
              <a:rPr lang="en-GB" sz="1400" dirty="0" err="1" smtClean="0"/>
              <a:t>Kurtça</a:t>
            </a:r>
            <a:r>
              <a:rPr lang="en-GB" sz="1400" dirty="0" smtClean="0"/>
              <a:t>, I. </a:t>
            </a:r>
            <a:r>
              <a:rPr lang="en-GB" sz="1400" dirty="0" err="1" smtClean="0"/>
              <a:t>Kani</a:t>
            </a:r>
            <a:r>
              <a:rPr lang="en-GB" sz="1400" dirty="0" smtClean="0"/>
              <a:t>.</a:t>
            </a:r>
            <a:r>
              <a:rPr lang="en-GB" sz="1400" i="1" dirty="0" smtClean="0"/>
              <a:t> J. </a:t>
            </a:r>
            <a:r>
              <a:rPr lang="en-GB" sz="1400" i="1" dirty="0" err="1" smtClean="0"/>
              <a:t>Supercrit</a:t>
            </a:r>
            <a:r>
              <a:rPr lang="en-GB" sz="1400" i="1" dirty="0" smtClean="0"/>
              <a:t>. Fluids.</a:t>
            </a:r>
            <a:r>
              <a:rPr lang="en-GB" sz="1400" dirty="0" smtClean="0"/>
              <a:t> 54 (</a:t>
            </a:r>
            <a:r>
              <a:rPr lang="en-GB" sz="1400" b="1" dirty="0" smtClean="0"/>
              <a:t>2010</a:t>
            </a:r>
            <a:r>
              <a:rPr lang="en-GB" sz="1400" dirty="0" smtClean="0"/>
              <a:t>) 202</a:t>
            </a:r>
            <a:endParaRPr lang="es-CO" sz="1400" dirty="0"/>
          </a:p>
        </p:txBody>
      </p:sp>
      <p:graphicFrame>
        <p:nvGraphicFramePr>
          <p:cNvPr id="12" name="11 Tabla"/>
          <p:cNvGraphicFramePr>
            <a:graphicFrameLocks noGrp="1"/>
          </p:cNvGraphicFramePr>
          <p:nvPr>
            <p:extLst>
              <p:ext uri="{D42A27DB-BD31-4B8C-83A1-F6EECF244321}">
                <p14:modId xmlns:p14="http://schemas.microsoft.com/office/powerpoint/2010/main" val="26785728"/>
              </p:ext>
            </p:extLst>
          </p:nvPr>
        </p:nvGraphicFramePr>
        <p:xfrm>
          <a:off x="357159" y="2565550"/>
          <a:ext cx="8429683" cy="3435218"/>
        </p:xfrm>
        <a:graphic>
          <a:graphicData uri="http://schemas.openxmlformats.org/drawingml/2006/table">
            <a:tbl>
              <a:tblPr firstRow="1" bandRow="1">
                <a:tableStyleId>{3B4B98B0-60AC-42C2-AFA5-B58CD77FA1E5}</a:tableStyleId>
              </a:tblPr>
              <a:tblGrid>
                <a:gridCol w="1211807"/>
                <a:gridCol w="817062"/>
                <a:gridCol w="993589"/>
                <a:gridCol w="772446"/>
                <a:gridCol w="1325380"/>
                <a:gridCol w="790136"/>
                <a:gridCol w="733881"/>
                <a:gridCol w="1785382"/>
              </a:tblGrid>
              <a:tr h="667715">
                <a:tc>
                  <a:txBody>
                    <a:bodyPr/>
                    <a:lstStyle/>
                    <a:p>
                      <a:pPr algn="ctr"/>
                      <a:r>
                        <a:rPr lang="en-US" sz="1800" noProof="0" dirty="0" smtClean="0">
                          <a:solidFill>
                            <a:srgbClr val="C00000"/>
                          </a:solidFill>
                        </a:rPr>
                        <a:t>Solvent</a:t>
                      </a:r>
                      <a:endParaRPr lang="en-US" sz="1800" b="1" noProof="0" dirty="0">
                        <a:solidFill>
                          <a:srgbClr val="C00000"/>
                        </a:solidFill>
                      </a:endParaRPr>
                    </a:p>
                  </a:txBody>
                  <a:tcPr anchor="ctr"/>
                </a:tc>
                <a:tc>
                  <a:txBody>
                    <a:bodyPr/>
                    <a:lstStyle/>
                    <a:p>
                      <a:pPr algn="ctr"/>
                      <a:r>
                        <a:rPr lang="en-US" sz="1800" noProof="0" dirty="0" smtClean="0">
                          <a:solidFill>
                            <a:srgbClr val="C00000"/>
                          </a:solidFill>
                        </a:rPr>
                        <a:t>T </a:t>
                      </a:r>
                      <a:r>
                        <a:rPr lang="en-US" sz="1800" b="0" noProof="0" dirty="0" smtClean="0">
                          <a:solidFill>
                            <a:srgbClr val="C00000"/>
                          </a:solidFill>
                        </a:rPr>
                        <a:t>(K)</a:t>
                      </a:r>
                      <a:endParaRPr lang="en-US" sz="1800" b="0" noProof="0" dirty="0">
                        <a:solidFill>
                          <a:srgbClr val="C00000"/>
                        </a:solidFill>
                      </a:endParaRPr>
                    </a:p>
                  </a:txBody>
                  <a:tcPr anchor="ctr"/>
                </a:tc>
                <a:tc>
                  <a:txBody>
                    <a:bodyPr/>
                    <a:lstStyle/>
                    <a:p>
                      <a:pPr algn="ctr"/>
                      <a:r>
                        <a:rPr lang="en-US" sz="1800" noProof="0" dirty="0" smtClean="0">
                          <a:solidFill>
                            <a:srgbClr val="C00000"/>
                          </a:solidFill>
                        </a:rPr>
                        <a:t>P</a:t>
                      </a:r>
                      <a:r>
                        <a:rPr lang="en-US" sz="1200" b="0" noProof="0" dirty="0" smtClean="0">
                          <a:solidFill>
                            <a:srgbClr val="C00000"/>
                          </a:solidFill>
                        </a:rPr>
                        <a:t>(H</a:t>
                      </a:r>
                      <a:r>
                        <a:rPr lang="en-US" sz="1200" b="0" baseline="-25000" noProof="0" dirty="0" smtClean="0">
                          <a:solidFill>
                            <a:srgbClr val="C00000"/>
                          </a:solidFill>
                        </a:rPr>
                        <a:t>2</a:t>
                      </a:r>
                      <a:r>
                        <a:rPr lang="en-US" sz="1200" b="0" noProof="0" dirty="0" smtClean="0">
                          <a:solidFill>
                            <a:srgbClr val="C00000"/>
                          </a:solidFill>
                        </a:rPr>
                        <a:t>)</a:t>
                      </a:r>
                      <a:r>
                        <a:rPr lang="en-US" sz="1800" baseline="-25000" noProof="0" dirty="0" smtClean="0">
                          <a:solidFill>
                            <a:srgbClr val="C00000"/>
                          </a:solidFill>
                        </a:rPr>
                        <a:t> </a:t>
                      </a:r>
                      <a:r>
                        <a:rPr lang="en-US" sz="1800" b="0" baseline="0" noProof="0" dirty="0" smtClean="0">
                          <a:solidFill>
                            <a:srgbClr val="C00000"/>
                          </a:solidFill>
                        </a:rPr>
                        <a:t>(</a:t>
                      </a:r>
                      <a:r>
                        <a:rPr lang="en-US" sz="1800" b="0" baseline="0" noProof="0" dirty="0" err="1" smtClean="0">
                          <a:solidFill>
                            <a:srgbClr val="C00000"/>
                          </a:solidFill>
                        </a:rPr>
                        <a:t>MPa</a:t>
                      </a:r>
                      <a:r>
                        <a:rPr lang="en-US" sz="1800" b="0" baseline="0" noProof="0" dirty="0" smtClean="0">
                          <a:solidFill>
                            <a:srgbClr val="C00000"/>
                          </a:solidFill>
                        </a:rPr>
                        <a:t>)</a:t>
                      </a:r>
                      <a:endParaRPr lang="en-US" sz="1800" b="0" noProof="0" dirty="0">
                        <a:solidFill>
                          <a:srgbClr val="C00000"/>
                        </a:solidFill>
                      </a:endParaRPr>
                    </a:p>
                  </a:txBody>
                  <a:tcPr anchor="ctr"/>
                </a:tc>
                <a:tc>
                  <a:txBody>
                    <a:bodyPr/>
                    <a:lstStyle/>
                    <a:p>
                      <a:pPr algn="ctr"/>
                      <a:r>
                        <a:rPr lang="en-US" sz="1800" baseline="0" noProof="0" dirty="0" smtClean="0">
                          <a:solidFill>
                            <a:srgbClr val="C00000"/>
                          </a:solidFill>
                        </a:rPr>
                        <a:t>t </a:t>
                      </a:r>
                      <a:r>
                        <a:rPr lang="en-US" sz="1800" b="0" noProof="0" dirty="0" smtClean="0">
                          <a:solidFill>
                            <a:srgbClr val="C00000"/>
                          </a:solidFill>
                        </a:rPr>
                        <a:t>(h)</a:t>
                      </a:r>
                      <a:endParaRPr lang="en-US" sz="1800" b="0" noProof="0" dirty="0">
                        <a:solidFill>
                          <a:srgbClr val="C00000"/>
                        </a:solidFill>
                      </a:endParaRPr>
                    </a:p>
                  </a:txBody>
                  <a:tcPr anchor="ctr"/>
                </a:tc>
                <a:tc>
                  <a:txBody>
                    <a:bodyPr/>
                    <a:lstStyle/>
                    <a:p>
                      <a:pPr algn="ctr"/>
                      <a:r>
                        <a:rPr lang="en-US" sz="1800" noProof="0" dirty="0" smtClean="0">
                          <a:solidFill>
                            <a:srgbClr val="C00000"/>
                          </a:solidFill>
                        </a:rPr>
                        <a:t>Total </a:t>
                      </a:r>
                    </a:p>
                    <a:p>
                      <a:pPr algn="ctr"/>
                      <a:r>
                        <a:rPr lang="en-US" sz="1800" noProof="0" dirty="0" smtClean="0">
                          <a:solidFill>
                            <a:srgbClr val="C00000"/>
                          </a:solidFill>
                        </a:rPr>
                        <a:t>conv. </a:t>
                      </a:r>
                      <a:r>
                        <a:rPr lang="en-US" sz="1800" b="0" noProof="0" dirty="0" smtClean="0">
                          <a:solidFill>
                            <a:srgbClr val="C00000"/>
                          </a:solidFill>
                        </a:rPr>
                        <a:t>(%)</a:t>
                      </a:r>
                      <a:endParaRPr lang="en-US" sz="1800" b="0" noProof="0" dirty="0">
                        <a:solidFill>
                          <a:srgbClr val="C00000"/>
                        </a:solidFill>
                      </a:endParaRPr>
                    </a:p>
                  </a:txBody>
                  <a:tcPr anchor="ctr"/>
                </a:tc>
                <a:tc>
                  <a:txBody>
                    <a:bodyPr/>
                    <a:lstStyle/>
                    <a:p>
                      <a:pPr algn="ctr"/>
                      <a:r>
                        <a:rPr lang="en-US" sz="1800" noProof="0" dirty="0" smtClean="0">
                          <a:solidFill>
                            <a:srgbClr val="C00000"/>
                          </a:solidFill>
                        </a:rPr>
                        <a:t>TON</a:t>
                      </a:r>
                    </a:p>
                  </a:txBody>
                  <a:tcPr anchor="ctr"/>
                </a:tc>
                <a:tc>
                  <a:txBody>
                    <a:bodyPr/>
                    <a:lstStyle/>
                    <a:p>
                      <a:pPr algn="ctr"/>
                      <a:r>
                        <a:rPr lang="en-US" sz="1800" noProof="0" dirty="0" smtClean="0">
                          <a:solidFill>
                            <a:srgbClr val="C00000"/>
                          </a:solidFill>
                        </a:rPr>
                        <a:t>TOF</a:t>
                      </a:r>
                      <a:endParaRPr lang="en-US" sz="1800" b="1" noProof="0" dirty="0">
                        <a:solidFill>
                          <a:srgbClr val="C00000"/>
                        </a:solidFill>
                      </a:endParaRPr>
                    </a:p>
                  </a:txBody>
                  <a:tcPr anchor="ctr"/>
                </a:tc>
                <a:tc>
                  <a:txBody>
                    <a:bodyPr/>
                    <a:lstStyle/>
                    <a:p>
                      <a:pPr algn="ctr"/>
                      <a:r>
                        <a:rPr lang="en-US" sz="1800" noProof="0" dirty="0" smtClean="0">
                          <a:solidFill>
                            <a:srgbClr val="C00000"/>
                          </a:solidFill>
                        </a:rPr>
                        <a:t>Products</a:t>
                      </a:r>
                    </a:p>
                    <a:p>
                      <a:pPr algn="ctr"/>
                      <a:r>
                        <a:rPr lang="en-US" sz="1800" b="0" noProof="0" dirty="0" smtClean="0">
                          <a:solidFill>
                            <a:srgbClr val="C00000"/>
                          </a:solidFill>
                        </a:rPr>
                        <a:t>(% conv.)</a:t>
                      </a:r>
                      <a:endParaRPr lang="en-US" sz="1800" b="0" noProof="0" dirty="0">
                        <a:solidFill>
                          <a:srgbClr val="C00000"/>
                        </a:solidFill>
                      </a:endParaRPr>
                    </a:p>
                  </a:txBody>
                  <a:tcPr anchor="ctr"/>
                </a:tc>
              </a:tr>
              <a:tr h="922501">
                <a:tc>
                  <a:txBody>
                    <a:bodyPr/>
                    <a:lstStyle/>
                    <a:p>
                      <a:pPr algn="ctr"/>
                      <a:r>
                        <a:rPr lang="en-US" i="1" noProof="0" dirty="0" smtClean="0"/>
                        <a:t>sc</a:t>
                      </a:r>
                      <a:r>
                        <a:rPr lang="en-US" noProof="0" dirty="0" smtClean="0"/>
                        <a:t>CO</a:t>
                      </a:r>
                      <a:r>
                        <a:rPr lang="en-US" baseline="-25000" noProof="0" dirty="0" smtClean="0"/>
                        <a:t>2</a:t>
                      </a:r>
                      <a:endParaRPr lang="en-US" baseline="-25000" noProof="0" dirty="0"/>
                    </a:p>
                  </a:txBody>
                  <a:tcPr anchor="ctr"/>
                </a:tc>
                <a:tc>
                  <a:txBody>
                    <a:bodyPr/>
                    <a:lstStyle/>
                    <a:p>
                      <a:pPr algn="ctr"/>
                      <a:r>
                        <a:rPr lang="en-US" noProof="0" dirty="0" smtClean="0"/>
                        <a:t>353</a:t>
                      </a:r>
                      <a:endParaRPr lang="en-US" noProof="0" dirty="0"/>
                    </a:p>
                  </a:txBody>
                  <a:tcPr anchor="ctr"/>
                </a:tc>
                <a:tc>
                  <a:txBody>
                    <a:bodyPr/>
                    <a:lstStyle/>
                    <a:p>
                      <a:pPr algn="ctr"/>
                      <a:r>
                        <a:rPr lang="en-US" noProof="0" dirty="0" smtClean="0"/>
                        <a:t>1.0</a:t>
                      </a:r>
                      <a:endParaRPr lang="en-US" noProof="0" dirty="0"/>
                    </a:p>
                  </a:txBody>
                  <a:tcPr anchor="ctr"/>
                </a:tc>
                <a:tc>
                  <a:txBody>
                    <a:bodyPr/>
                    <a:lstStyle/>
                    <a:p>
                      <a:pPr algn="ctr"/>
                      <a:r>
                        <a:rPr lang="en-US" b="1" noProof="0" dirty="0" smtClean="0">
                          <a:solidFill>
                            <a:srgbClr val="00B050"/>
                          </a:solidFill>
                        </a:rPr>
                        <a:t>1.5</a:t>
                      </a:r>
                      <a:endParaRPr lang="en-US" b="1" noProof="0" dirty="0">
                        <a:solidFill>
                          <a:srgbClr val="00B050"/>
                        </a:solidFill>
                      </a:endParaRPr>
                    </a:p>
                  </a:txBody>
                  <a:tcPr anchor="ctr"/>
                </a:tc>
                <a:tc>
                  <a:txBody>
                    <a:bodyPr/>
                    <a:lstStyle/>
                    <a:p>
                      <a:pPr algn="ctr"/>
                      <a:r>
                        <a:rPr lang="en-US" noProof="0" dirty="0" smtClean="0"/>
                        <a:t>83.8</a:t>
                      </a:r>
                      <a:endParaRPr lang="en-US" noProof="0" dirty="0"/>
                    </a:p>
                  </a:txBody>
                  <a:tcPr anchor="ctr"/>
                </a:tc>
                <a:tc>
                  <a:txBody>
                    <a:bodyPr/>
                    <a:lstStyle/>
                    <a:p>
                      <a:pPr algn="ctr"/>
                      <a:r>
                        <a:rPr lang="en-US" b="1" noProof="0" dirty="0" smtClean="0">
                          <a:solidFill>
                            <a:srgbClr val="00B050"/>
                          </a:solidFill>
                        </a:rPr>
                        <a:t>341</a:t>
                      </a:r>
                      <a:endParaRPr lang="en-US" b="1" noProof="0" dirty="0">
                        <a:solidFill>
                          <a:srgbClr val="00B050"/>
                        </a:solidFill>
                      </a:endParaRPr>
                    </a:p>
                  </a:txBody>
                  <a:tcPr anchor="ctr"/>
                </a:tc>
                <a:tc>
                  <a:txBody>
                    <a:bodyPr/>
                    <a:lstStyle/>
                    <a:p>
                      <a:pPr algn="ctr"/>
                      <a:r>
                        <a:rPr lang="en-US" b="1" noProof="0" dirty="0" smtClean="0">
                          <a:solidFill>
                            <a:srgbClr val="00B050"/>
                          </a:solidFill>
                        </a:rPr>
                        <a:t>227</a:t>
                      </a:r>
                      <a:endParaRPr lang="en-US" b="1" noProof="0" dirty="0">
                        <a:solidFill>
                          <a:srgbClr val="00B050"/>
                        </a:solidFill>
                      </a:endParaRPr>
                    </a:p>
                  </a:txBody>
                  <a:tcPr anchor="ctr"/>
                </a:tc>
                <a:tc>
                  <a:txBody>
                    <a:bodyPr/>
                    <a:lstStyle/>
                    <a:p>
                      <a:pPr algn="ctr"/>
                      <a:r>
                        <a:rPr lang="en-US" b="1" noProof="0" dirty="0" smtClean="0">
                          <a:solidFill>
                            <a:srgbClr val="00B050"/>
                          </a:solidFill>
                        </a:rPr>
                        <a:t>n-octane</a:t>
                      </a:r>
                      <a:r>
                        <a:rPr lang="en-US" b="1" baseline="0" noProof="0" dirty="0" smtClean="0">
                          <a:solidFill>
                            <a:srgbClr val="00B050"/>
                          </a:solidFill>
                        </a:rPr>
                        <a:t> (24.6)</a:t>
                      </a:r>
                    </a:p>
                    <a:p>
                      <a:pPr algn="ctr"/>
                      <a:r>
                        <a:rPr lang="en-US" baseline="0" noProof="0" dirty="0" smtClean="0"/>
                        <a:t>2-octene (43.0)</a:t>
                      </a:r>
                    </a:p>
                    <a:p>
                      <a:pPr algn="ctr"/>
                      <a:r>
                        <a:rPr lang="en-US" baseline="0" noProof="0" dirty="0" smtClean="0"/>
                        <a:t>3-octene (16.2)</a:t>
                      </a:r>
                      <a:endParaRPr lang="en-US" noProof="0" dirty="0"/>
                    </a:p>
                  </a:txBody>
                  <a:tcPr/>
                </a:tc>
              </a:tr>
              <a:tr h="922501">
                <a:tc>
                  <a:txBody>
                    <a:bodyPr/>
                    <a:lstStyle/>
                    <a:p>
                      <a:pPr algn="ctr"/>
                      <a:r>
                        <a:rPr lang="en-US" noProof="0" dirty="0" smtClean="0"/>
                        <a:t>Toluene</a:t>
                      </a:r>
                      <a:endParaRPr lang="en-US" noProof="0" dirty="0"/>
                    </a:p>
                  </a:txBody>
                  <a:tcPr anchor="ctr"/>
                </a:tc>
                <a:tc>
                  <a:txBody>
                    <a:bodyPr/>
                    <a:lstStyle/>
                    <a:p>
                      <a:pPr algn="ctr"/>
                      <a:r>
                        <a:rPr lang="en-US" noProof="0" dirty="0" smtClean="0"/>
                        <a:t>353</a:t>
                      </a:r>
                      <a:endParaRPr lang="en-US" noProof="0" dirty="0"/>
                    </a:p>
                  </a:txBody>
                  <a:tcPr anchor="ctr"/>
                </a:tc>
                <a:tc>
                  <a:txBody>
                    <a:bodyPr/>
                    <a:lstStyle/>
                    <a:p>
                      <a:pPr algn="ctr"/>
                      <a:r>
                        <a:rPr lang="en-US" noProof="0" dirty="0" smtClean="0"/>
                        <a:t>1.0</a:t>
                      </a:r>
                      <a:endParaRPr lang="en-US" noProof="0" dirty="0"/>
                    </a:p>
                  </a:txBody>
                  <a:tcPr anchor="ctr"/>
                </a:tc>
                <a:tc>
                  <a:txBody>
                    <a:bodyPr/>
                    <a:lstStyle/>
                    <a:p>
                      <a:pPr algn="ctr"/>
                      <a:r>
                        <a:rPr lang="en-US" noProof="0" dirty="0" smtClean="0"/>
                        <a:t>5</a:t>
                      </a:r>
                      <a:endParaRPr lang="en-US" noProof="0" dirty="0"/>
                    </a:p>
                  </a:txBody>
                  <a:tcPr anchor="ctr"/>
                </a:tc>
                <a:tc>
                  <a:txBody>
                    <a:bodyPr/>
                    <a:lstStyle/>
                    <a:p>
                      <a:pPr algn="ctr"/>
                      <a:r>
                        <a:rPr lang="en-US" noProof="0" dirty="0" smtClean="0"/>
                        <a:t>98</a:t>
                      </a:r>
                      <a:endParaRPr lang="en-US" noProof="0" dirty="0"/>
                    </a:p>
                  </a:txBody>
                  <a:tcPr anchor="ctr"/>
                </a:tc>
                <a:tc>
                  <a:txBody>
                    <a:bodyPr/>
                    <a:lstStyle/>
                    <a:p>
                      <a:pPr algn="ctr"/>
                      <a:r>
                        <a:rPr lang="en-US" noProof="0" dirty="0" smtClean="0"/>
                        <a:t>328</a:t>
                      </a:r>
                      <a:endParaRPr lang="en-US" noProof="0" dirty="0"/>
                    </a:p>
                  </a:txBody>
                  <a:tcPr anchor="ctr"/>
                </a:tc>
                <a:tc>
                  <a:txBody>
                    <a:bodyPr/>
                    <a:lstStyle/>
                    <a:p>
                      <a:pPr algn="ctr"/>
                      <a:r>
                        <a:rPr lang="en-US" noProof="0" dirty="0" smtClean="0"/>
                        <a:t>66</a:t>
                      </a:r>
                      <a:endParaRPr lang="en-US" noProof="0" dirty="0"/>
                    </a:p>
                  </a:txBody>
                  <a:tcPr anchor="ctr"/>
                </a:tc>
                <a:tc>
                  <a:txBody>
                    <a:bodyPr/>
                    <a:lstStyle/>
                    <a:p>
                      <a:pPr algn="ctr"/>
                      <a:r>
                        <a:rPr lang="en-US" noProof="0" dirty="0" smtClean="0">
                          <a:solidFill>
                            <a:srgbClr val="FF0000"/>
                          </a:solidFill>
                        </a:rPr>
                        <a:t>n-octane</a:t>
                      </a:r>
                      <a:r>
                        <a:rPr lang="en-US" baseline="0" noProof="0" dirty="0" smtClean="0">
                          <a:solidFill>
                            <a:srgbClr val="FF0000"/>
                          </a:solidFill>
                        </a:rPr>
                        <a:t> (19.1)</a:t>
                      </a:r>
                    </a:p>
                    <a:p>
                      <a:pPr algn="ctr"/>
                      <a:r>
                        <a:rPr lang="en-US" baseline="0" noProof="0" dirty="0" smtClean="0"/>
                        <a:t>2-octene (56.0)</a:t>
                      </a:r>
                    </a:p>
                    <a:p>
                      <a:pPr algn="ctr"/>
                      <a:r>
                        <a:rPr lang="en-US" baseline="0" noProof="0" dirty="0" smtClean="0"/>
                        <a:t>3-octene (22.9)</a:t>
                      </a:r>
                      <a:endParaRPr lang="en-US" noProof="0" dirty="0" smtClean="0"/>
                    </a:p>
                  </a:txBody>
                  <a:tcPr/>
                </a:tc>
              </a:tr>
              <a:tr h="922501">
                <a:tc>
                  <a:txBody>
                    <a:bodyPr/>
                    <a:lstStyle/>
                    <a:p>
                      <a:pPr algn="ctr"/>
                      <a:r>
                        <a:rPr lang="en-US" noProof="0" dirty="0" smtClean="0"/>
                        <a:t>Methanol</a:t>
                      </a:r>
                      <a:endParaRPr lang="en-US" noProof="0" dirty="0"/>
                    </a:p>
                  </a:txBody>
                  <a:tcPr anchor="ctr"/>
                </a:tc>
                <a:tc>
                  <a:txBody>
                    <a:bodyPr/>
                    <a:lstStyle/>
                    <a:p>
                      <a:pPr algn="ctr"/>
                      <a:r>
                        <a:rPr lang="en-US" noProof="0" dirty="0" smtClean="0"/>
                        <a:t>353</a:t>
                      </a:r>
                      <a:endParaRPr lang="en-US" noProof="0" dirty="0"/>
                    </a:p>
                  </a:txBody>
                  <a:tcPr anchor="ctr"/>
                </a:tc>
                <a:tc>
                  <a:txBody>
                    <a:bodyPr/>
                    <a:lstStyle/>
                    <a:p>
                      <a:pPr algn="ctr"/>
                      <a:r>
                        <a:rPr lang="en-US" noProof="0" dirty="0" smtClean="0"/>
                        <a:t>1.0</a:t>
                      </a:r>
                      <a:endParaRPr lang="en-US" noProof="0" dirty="0"/>
                    </a:p>
                  </a:txBody>
                  <a:tcPr anchor="ctr"/>
                </a:tc>
                <a:tc>
                  <a:txBody>
                    <a:bodyPr/>
                    <a:lstStyle/>
                    <a:p>
                      <a:pPr algn="ctr"/>
                      <a:r>
                        <a:rPr lang="en-US" noProof="0" dirty="0" smtClean="0"/>
                        <a:t>5</a:t>
                      </a:r>
                      <a:endParaRPr lang="en-US" noProof="0" dirty="0"/>
                    </a:p>
                  </a:txBody>
                  <a:tcPr anchor="ctr"/>
                </a:tc>
                <a:tc>
                  <a:txBody>
                    <a:bodyPr/>
                    <a:lstStyle/>
                    <a:p>
                      <a:pPr algn="ctr"/>
                      <a:r>
                        <a:rPr lang="en-US" noProof="0" dirty="0" smtClean="0"/>
                        <a:t>40.4</a:t>
                      </a:r>
                      <a:endParaRPr lang="en-US" noProof="0" dirty="0"/>
                    </a:p>
                  </a:txBody>
                  <a:tcPr anchor="ctr"/>
                </a:tc>
                <a:tc>
                  <a:txBody>
                    <a:bodyPr/>
                    <a:lstStyle/>
                    <a:p>
                      <a:pPr algn="ctr"/>
                      <a:r>
                        <a:rPr lang="en-US" noProof="0" dirty="0" smtClean="0"/>
                        <a:t>137</a:t>
                      </a:r>
                      <a:endParaRPr lang="en-US" noProof="0" dirty="0"/>
                    </a:p>
                  </a:txBody>
                  <a:tcPr anchor="ctr"/>
                </a:tc>
                <a:tc>
                  <a:txBody>
                    <a:bodyPr/>
                    <a:lstStyle/>
                    <a:p>
                      <a:pPr algn="ctr"/>
                      <a:r>
                        <a:rPr lang="en-US" noProof="0" dirty="0" smtClean="0"/>
                        <a:t>27</a:t>
                      </a:r>
                      <a:endParaRPr lang="en-US" noProof="0" dirty="0"/>
                    </a:p>
                  </a:txBody>
                  <a:tcPr anchor="ctr"/>
                </a:tc>
                <a:tc>
                  <a:txBody>
                    <a:bodyPr/>
                    <a:lstStyle/>
                    <a:p>
                      <a:pPr algn="ctr"/>
                      <a:r>
                        <a:rPr lang="en-US" noProof="0" dirty="0" smtClean="0">
                          <a:solidFill>
                            <a:srgbClr val="FF0000"/>
                          </a:solidFill>
                        </a:rPr>
                        <a:t>n-octane</a:t>
                      </a:r>
                      <a:r>
                        <a:rPr lang="en-US" baseline="0" noProof="0" dirty="0" smtClean="0">
                          <a:solidFill>
                            <a:srgbClr val="FF0000"/>
                          </a:solidFill>
                        </a:rPr>
                        <a:t> (5.40)</a:t>
                      </a:r>
                    </a:p>
                    <a:p>
                      <a:pPr algn="ctr"/>
                      <a:r>
                        <a:rPr lang="en-US" baseline="0" noProof="0" dirty="0" smtClean="0"/>
                        <a:t>2-octene (23.9)</a:t>
                      </a:r>
                    </a:p>
                    <a:p>
                      <a:pPr algn="ctr"/>
                      <a:r>
                        <a:rPr lang="en-US" baseline="0" noProof="0" dirty="0" smtClean="0"/>
                        <a:t>3-octene (11.1)</a:t>
                      </a:r>
                      <a:endParaRPr lang="en-US" noProof="0" dirty="0" smtClean="0"/>
                    </a:p>
                  </a:txBody>
                  <a:tcPr/>
                </a:tc>
              </a:tr>
            </a:tbl>
          </a:graphicData>
        </a:graphic>
      </p:graphicFrame>
      <p:graphicFrame>
        <p:nvGraphicFramePr>
          <p:cNvPr id="24578" name="Object 2"/>
          <p:cNvGraphicFramePr>
            <a:graphicFrameLocks noChangeAspect="1"/>
          </p:cNvGraphicFramePr>
          <p:nvPr/>
        </p:nvGraphicFramePr>
        <p:xfrm>
          <a:off x="357158" y="1767108"/>
          <a:ext cx="6215107" cy="409273"/>
        </p:xfrm>
        <a:graphic>
          <a:graphicData uri="http://schemas.openxmlformats.org/presentationml/2006/ole">
            <mc:AlternateContent xmlns:mc="http://schemas.openxmlformats.org/markup-compatibility/2006">
              <mc:Choice xmlns:v="urn:schemas-microsoft-com:vml" Requires="v">
                <p:oleObj spid="_x0000_s24858" name="CS ChemDraw Drawing" r:id="rId4" imgW="3375165" imgH="222199" progId="ChemDraw.Document.6.0">
                  <p:embed/>
                </p:oleObj>
              </mc:Choice>
              <mc:Fallback>
                <p:oleObj name="CS ChemDraw Drawing" r:id="rId4" imgW="3375165" imgH="222199" progId="ChemDraw.Document.6.0">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58" y="1767108"/>
                        <a:ext cx="6215107" cy="409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1" name="Object 5"/>
          <p:cNvGraphicFramePr>
            <a:graphicFrameLocks noChangeAspect="1"/>
          </p:cNvGraphicFramePr>
          <p:nvPr/>
        </p:nvGraphicFramePr>
        <p:xfrm>
          <a:off x="6786578" y="1643050"/>
          <a:ext cx="1893981" cy="714380"/>
        </p:xfrm>
        <a:graphic>
          <a:graphicData uri="http://schemas.openxmlformats.org/presentationml/2006/ole">
            <mc:AlternateContent xmlns:mc="http://schemas.openxmlformats.org/markup-compatibility/2006">
              <mc:Choice xmlns:v="urn:schemas-microsoft-com:vml" Requires="v">
                <p:oleObj spid="_x0000_s24859" name="CS ChemDraw Drawing" r:id="rId6" imgW="1544764" imgH="581901" progId="ChemDraw.Document.6.0">
                  <p:embed/>
                </p:oleObj>
              </mc:Choice>
              <mc:Fallback>
                <p:oleObj name="CS ChemDraw Drawing" r:id="rId6" imgW="1544764" imgH="581901" progId="ChemDraw.Document.6.0">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6578" y="1643050"/>
                        <a:ext cx="1893981" cy="714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10 Rectángulo"/>
          <p:cNvSpPr/>
          <p:nvPr/>
        </p:nvSpPr>
        <p:spPr>
          <a:xfrm>
            <a:off x="356637" y="6072206"/>
            <a:ext cx="1838578" cy="307777"/>
          </a:xfrm>
          <a:prstGeom prst="rect">
            <a:avLst/>
          </a:prstGeom>
        </p:spPr>
        <p:txBody>
          <a:bodyPr wrap="square">
            <a:spAutoFit/>
          </a:bodyPr>
          <a:lstStyle/>
          <a:p>
            <a:r>
              <a:rPr lang="es-ES" sz="1400" dirty="0" smtClean="0">
                <a:solidFill>
                  <a:schemeClr val="tx1">
                    <a:lumMod val="95000"/>
                    <a:lumOff val="5000"/>
                  </a:schemeClr>
                </a:solidFill>
                <a:effectLst>
                  <a:outerShdw blurRad="38100" dist="38100" dir="2700000" algn="tl">
                    <a:srgbClr val="000000">
                      <a:alpha val="43137"/>
                    </a:srgbClr>
                  </a:outerShdw>
                </a:effectLst>
              </a:rPr>
              <a:t>P(CO</a:t>
            </a:r>
            <a:r>
              <a:rPr lang="es-ES" sz="1400" baseline="-25000" dirty="0" smtClean="0">
                <a:solidFill>
                  <a:schemeClr val="tx1">
                    <a:lumMod val="95000"/>
                    <a:lumOff val="5000"/>
                  </a:schemeClr>
                </a:solidFill>
                <a:effectLst>
                  <a:outerShdw blurRad="38100" dist="38100" dir="2700000" algn="tl">
                    <a:srgbClr val="000000">
                      <a:alpha val="43137"/>
                    </a:srgbClr>
                  </a:outerShdw>
                </a:effectLst>
              </a:rPr>
              <a:t>2</a:t>
            </a:r>
            <a:r>
              <a:rPr lang="es-ES" sz="1400" dirty="0" smtClean="0">
                <a:solidFill>
                  <a:schemeClr val="tx1">
                    <a:lumMod val="95000"/>
                    <a:lumOff val="5000"/>
                  </a:schemeClr>
                </a:solidFill>
                <a:effectLst>
                  <a:outerShdw blurRad="38100" dist="38100" dir="2700000" algn="tl">
                    <a:srgbClr val="000000">
                      <a:alpha val="43137"/>
                    </a:srgbClr>
                  </a:outerShdw>
                </a:effectLst>
              </a:rPr>
              <a:t>) = 10.2 </a:t>
            </a:r>
            <a:r>
              <a:rPr lang="es-ES" sz="1400" dirty="0" err="1" smtClean="0">
                <a:solidFill>
                  <a:schemeClr val="tx1">
                    <a:lumMod val="95000"/>
                    <a:lumOff val="5000"/>
                  </a:schemeClr>
                </a:solidFill>
                <a:effectLst>
                  <a:outerShdw blurRad="38100" dist="38100" dir="2700000" algn="tl">
                    <a:srgbClr val="000000">
                      <a:alpha val="43137"/>
                    </a:srgbClr>
                  </a:outerShdw>
                </a:effectLst>
              </a:rPr>
              <a:t>MPa</a:t>
            </a:r>
            <a:endParaRPr lang="en-US" sz="1400" i="1" dirty="0" smtClean="0">
              <a:solidFill>
                <a:schemeClr val="tx1">
                  <a:lumMod val="95000"/>
                  <a:lumOff val="5000"/>
                </a:schemeClr>
              </a:solidFill>
              <a:effectLst>
                <a:outerShdw blurRad="38100" dist="38100" dir="2700000" algn="tl">
                  <a:srgbClr val="000000">
                    <a:alpha val="43137"/>
                  </a:srgbClr>
                </a:outerShdw>
              </a:effectLst>
            </a:endParaRPr>
          </a:p>
        </p:txBody>
      </p:sp>
      <p:sp>
        <p:nvSpPr>
          <p:cNvPr id="3" name="2 Marcador de número de diapositiva"/>
          <p:cNvSpPr>
            <a:spLocks noGrp="1"/>
          </p:cNvSpPr>
          <p:nvPr>
            <p:ph type="sldNum" sz="quarter" idx="12"/>
          </p:nvPr>
        </p:nvSpPr>
        <p:spPr/>
        <p:txBody>
          <a:bodyPr/>
          <a:lstStyle/>
          <a:p>
            <a:fld id="{153E860E-8509-45B0-AD32-0170FCD09A82}" type="slidenum">
              <a:rPr lang="es-CO" smtClean="0"/>
              <a:pPr/>
              <a:t>10</a:t>
            </a:fld>
            <a:endParaRPr lang="es-CO"/>
          </a:p>
        </p:txBody>
      </p:sp>
      <p:sp>
        <p:nvSpPr>
          <p:cNvPr id="10" name="9 Rectángulo"/>
          <p:cNvSpPr/>
          <p:nvPr/>
        </p:nvSpPr>
        <p:spPr>
          <a:xfrm>
            <a:off x="0" y="-9041"/>
            <a:ext cx="2551852" cy="369332"/>
          </a:xfrm>
          <a:prstGeom prst="rect">
            <a:avLst/>
          </a:prstGeom>
          <a:solidFill>
            <a:srgbClr val="00B0F0"/>
          </a:solidFill>
        </p:spPr>
        <p:txBody>
          <a:bodyPr wrap="none">
            <a:noAutofit/>
          </a:bodyPr>
          <a:lstStyle/>
          <a:p>
            <a:pPr algn="ctr"/>
            <a:r>
              <a:rPr lang="en-US" b="1" dirty="0">
                <a:solidFill>
                  <a:schemeClr val="bg1"/>
                </a:solidFill>
                <a:effectLst>
                  <a:outerShdw blurRad="50800" dist="38100" dir="16200000" rotWithShape="0">
                    <a:prstClr val="black">
                      <a:alpha val="40000"/>
                    </a:prstClr>
                  </a:outerShdw>
                </a:effectLst>
              </a:rPr>
              <a:t>CO</a:t>
            </a:r>
            <a:r>
              <a:rPr lang="en-US" b="1" baseline="-25000" dirty="0">
                <a:solidFill>
                  <a:schemeClr val="bg1"/>
                </a:solidFill>
                <a:effectLst>
                  <a:outerShdw blurRad="50800" dist="38100" dir="16200000" rotWithShape="0">
                    <a:prstClr val="black">
                      <a:alpha val="40000"/>
                    </a:prstClr>
                  </a:outerShdw>
                </a:effectLst>
              </a:rPr>
              <a:t>2</a:t>
            </a:r>
            <a:r>
              <a:rPr lang="en-US" b="1" dirty="0">
                <a:solidFill>
                  <a:schemeClr val="bg1"/>
                </a:solidFill>
                <a:effectLst>
                  <a:outerShdw blurRad="50800" dist="38100" dir="16200000" rotWithShape="0">
                    <a:prstClr val="black">
                      <a:alpha val="40000"/>
                    </a:prstClr>
                  </a:outerShdw>
                </a:effectLst>
              </a:rPr>
              <a:t> as a </a:t>
            </a:r>
            <a:r>
              <a:rPr lang="en-US" b="1" dirty="0" smtClean="0">
                <a:solidFill>
                  <a:schemeClr val="bg1"/>
                </a:solidFill>
                <a:effectLst>
                  <a:outerShdw blurRad="50800" dist="38100" dir="16200000" rotWithShape="0">
                    <a:prstClr val="black">
                      <a:alpha val="40000"/>
                    </a:prstClr>
                  </a:outerShdw>
                </a:effectLst>
              </a:rPr>
              <a:t>solvent</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74638"/>
            <a:ext cx="9144000" cy="1143000"/>
          </a:xfrm>
        </p:spPr>
        <p:txBody>
          <a:bodyPr>
            <a:normAutofit/>
          </a:bodyPr>
          <a:lstStyle/>
          <a:p>
            <a:r>
              <a:rPr lang="en-US" b="1" dirty="0" smtClean="0">
                <a:solidFill>
                  <a:schemeClr val="accent1">
                    <a:lumMod val="75000"/>
                  </a:schemeClr>
                </a:solidFill>
                <a:effectLst>
                  <a:outerShdw blurRad="50800" dist="38100" dir="16200000" rotWithShape="0">
                    <a:prstClr val="black">
                      <a:alpha val="40000"/>
                    </a:prstClr>
                  </a:outerShdw>
                </a:effectLst>
              </a:rPr>
              <a:t>1-Octene </a:t>
            </a:r>
            <a:r>
              <a:rPr lang="en-US" b="1" dirty="0" err="1" smtClean="0">
                <a:solidFill>
                  <a:schemeClr val="accent1">
                    <a:lumMod val="75000"/>
                  </a:schemeClr>
                </a:solidFill>
                <a:effectLst>
                  <a:outerShdw blurRad="50800" dist="38100" dir="16200000" rotWithShape="0">
                    <a:prstClr val="black">
                      <a:alpha val="40000"/>
                    </a:prstClr>
                  </a:outerShdw>
                </a:effectLst>
              </a:rPr>
              <a:t>hydroformylation</a:t>
            </a:r>
            <a:endParaRPr lang="en-US" b="1" baseline="-25000" dirty="0">
              <a:solidFill>
                <a:schemeClr val="accent1">
                  <a:lumMod val="75000"/>
                </a:schemeClr>
              </a:solidFill>
              <a:effectLst>
                <a:outerShdw blurRad="50800" dist="38100" dir="16200000" rotWithShape="0">
                  <a:prstClr val="black">
                    <a:alpha val="40000"/>
                  </a:prstClr>
                </a:outerShdw>
              </a:effectLst>
            </a:endParaRPr>
          </a:p>
        </p:txBody>
      </p:sp>
      <p:sp>
        <p:nvSpPr>
          <p:cNvPr id="17" name="16 CuadroTexto"/>
          <p:cNvSpPr txBox="1"/>
          <p:nvPr/>
        </p:nvSpPr>
        <p:spPr>
          <a:xfrm>
            <a:off x="0" y="6336616"/>
            <a:ext cx="6300192" cy="521384"/>
          </a:xfrm>
          <a:prstGeom prst="rect">
            <a:avLst/>
          </a:prstGeom>
          <a:noFill/>
        </p:spPr>
        <p:txBody>
          <a:bodyPr wrap="square" rtlCol="0">
            <a:spAutoFit/>
          </a:bodyPr>
          <a:lstStyle/>
          <a:p>
            <a:r>
              <a:rPr lang="en-GB" sz="1400" dirty="0" smtClean="0"/>
              <a:t>(11)  A. C. J. K</a:t>
            </a:r>
            <a:r>
              <a:rPr lang="es-CO" sz="1400" dirty="0" err="1" smtClean="0"/>
              <a:t>oeken</a:t>
            </a:r>
            <a:r>
              <a:rPr lang="es-CO" sz="1400" dirty="0" smtClean="0"/>
              <a:t>, S. J. M. </a:t>
            </a:r>
            <a:r>
              <a:rPr lang="es-CO" sz="1400" dirty="0" err="1" smtClean="0"/>
              <a:t>Bakker</a:t>
            </a:r>
            <a:r>
              <a:rPr lang="es-CO" sz="1400" dirty="0" smtClean="0"/>
              <a:t>, H. M. </a:t>
            </a:r>
            <a:r>
              <a:rPr lang="es-CO" sz="1400" dirty="0" err="1" smtClean="0"/>
              <a:t>Costerus</a:t>
            </a:r>
            <a:r>
              <a:rPr lang="es-CO" sz="1400" dirty="0" smtClean="0"/>
              <a:t>, L. J. P. </a:t>
            </a:r>
            <a:r>
              <a:rPr lang="es-CO" sz="1400" dirty="0" err="1" smtClean="0"/>
              <a:t>Broeke</a:t>
            </a:r>
            <a:r>
              <a:rPr lang="es-CO" sz="1400" dirty="0" smtClean="0"/>
              <a:t>, B.-J. </a:t>
            </a:r>
            <a:r>
              <a:rPr lang="es-CO" sz="1400" dirty="0" err="1" smtClean="0"/>
              <a:t>Deelman</a:t>
            </a:r>
            <a:r>
              <a:rPr lang="es-CO" sz="1400" dirty="0" smtClean="0"/>
              <a:t>, J. T. F. </a:t>
            </a:r>
            <a:r>
              <a:rPr lang="es-CO" sz="1400" dirty="0" err="1" smtClean="0"/>
              <a:t>Keurentjes</a:t>
            </a:r>
            <a:r>
              <a:rPr lang="es-CO" sz="1400" dirty="0" smtClean="0"/>
              <a:t>.</a:t>
            </a:r>
            <a:r>
              <a:rPr lang="es-CO" sz="1400" i="1" dirty="0" smtClean="0"/>
              <a:t> J. </a:t>
            </a:r>
            <a:r>
              <a:rPr lang="es-CO" sz="1400" i="1" dirty="0" err="1" smtClean="0"/>
              <a:t>Supercrit</a:t>
            </a:r>
            <a:r>
              <a:rPr lang="es-CO" sz="1400" i="1" dirty="0" smtClean="0"/>
              <a:t>. </a:t>
            </a:r>
            <a:r>
              <a:rPr lang="es-CO" sz="1400" i="1" dirty="0" err="1" smtClean="0"/>
              <a:t>Fluids</a:t>
            </a:r>
            <a:r>
              <a:rPr lang="es-CO" sz="1400" i="1" dirty="0" smtClean="0"/>
              <a:t>. </a:t>
            </a:r>
            <a:r>
              <a:rPr lang="es-CO" sz="1400" dirty="0" smtClean="0"/>
              <a:t>46 (</a:t>
            </a:r>
            <a:r>
              <a:rPr lang="es-CO" sz="1400" b="1" dirty="0" smtClean="0"/>
              <a:t>2008</a:t>
            </a:r>
            <a:r>
              <a:rPr lang="es-CO" sz="1400" dirty="0" smtClean="0"/>
              <a:t>)</a:t>
            </a:r>
            <a:r>
              <a:rPr lang="es-CO" sz="1400" b="1" dirty="0" smtClean="0"/>
              <a:t> </a:t>
            </a:r>
            <a:r>
              <a:rPr lang="es-CO" sz="1400" dirty="0" smtClean="0"/>
              <a:t>47.</a:t>
            </a:r>
            <a:endParaRPr lang="es-CO" sz="1400" dirty="0"/>
          </a:p>
        </p:txBody>
      </p:sp>
      <p:graphicFrame>
        <p:nvGraphicFramePr>
          <p:cNvPr id="12" name="11 Tabla"/>
          <p:cNvGraphicFramePr>
            <a:graphicFrameLocks noGrp="1"/>
          </p:cNvGraphicFramePr>
          <p:nvPr>
            <p:extLst>
              <p:ext uri="{D42A27DB-BD31-4B8C-83A1-F6EECF244321}">
                <p14:modId xmlns:p14="http://schemas.microsoft.com/office/powerpoint/2010/main" val="1686794368"/>
              </p:ext>
            </p:extLst>
          </p:nvPr>
        </p:nvGraphicFramePr>
        <p:xfrm>
          <a:off x="1379994" y="3789040"/>
          <a:ext cx="5904655" cy="1584176"/>
        </p:xfrm>
        <a:graphic>
          <a:graphicData uri="http://schemas.openxmlformats.org/drawingml/2006/table">
            <a:tbl>
              <a:tblPr firstRow="1" bandRow="1">
                <a:tableStyleId>{3B4B98B0-60AC-42C2-AFA5-B58CD77FA1E5}</a:tableStyleId>
              </a:tblPr>
              <a:tblGrid>
                <a:gridCol w="760600"/>
                <a:gridCol w="909119"/>
                <a:gridCol w="727646"/>
                <a:gridCol w="1417504"/>
                <a:gridCol w="2089786"/>
              </a:tblGrid>
              <a:tr h="1053009">
                <a:tc>
                  <a:txBody>
                    <a:bodyPr/>
                    <a:lstStyle/>
                    <a:p>
                      <a:pPr algn="ctr"/>
                      <a:r>
                        <a:rPr lang="en-US" sz="1800" noProof="0" dirty="0" smtClean="0">
                          <a:solidFill>
                            <a:srgbClr val="C00000"/>
                          </a:solidFill>
                        </a:rPr>
                        <a:t>T </a:t>
                      </a:r>
                      <a:r>
                        <a:rPr lang="en-US" sz="1800" b="0" noProof="0" dirty="0" smtClean="0">
                          <a:solidFill>
                            <a:srgbClr val="C00000"/>
                          </a:solidFill>
                        </a:rPr>
                        <a:t>(K)</a:t>
                      </a:r>
                      <a:endParaRPr lang="en-US" sz="1800" b="0" noProof="0" dirty="0">
                        <a:solidFill>
                          <a:srgbClr val="C00000"/>
                        </a:solidFill>
                      </a:endParaRPr>
                    </a:p>
                  </a:txBody>
                  <a:tcPr anchor="ctr"/>
                </a:tc>
                <a:tc>
                  <a:txBody>
                    <a:bodyPr/>
                    <a:lstStyle/>
                    <a:p>
                      <a:pPr algn="ctr"/>
                      <a:r>
                        <a:rPr lang="en-US" sz="1800" noProof="0" dirty="0" smtClean="0">
                          <a:solidFill>
                            <a:srgbClr val="C00000"/>
                          </a:solidFill>
                        </a:rPr>
                        <a:t>P</a:t>
                      </a:r>
                      <a:r>
                        <a:rPr lang="en-US" sz="1800" b="0" noProof="0" dirty="0" smtClean="0">
                          <a:solidFill>
                            <a:srgbClr val="C00000"/>
                          </a:solidFill>
                        </a:rPr>
                        <a:t>(H</a:t>
                      </a:r>
                      <a:r>
                        <a:rPr lang="en-US" sz="1800" b="0" baseline="-25000" noProof="0" dirty="0" smtClean="0">
                          <a:solidFill>
                            <a:srgbClr val="C00000"/>
                          </a:solidFill>
                        </a:rPr>
                        <a:t>2</a:t>
                      </a:r>
                      <a:r>
                        <a:rPr lang="en-US" sz="1800" b="0" noProof="0" dirty="0" smtClean="0">
                          <a:solidFill>
                            <a:srgbClr val="C00000"/>
                          </a:solidFill>
                        </a:rPr>
                        <a:t>)</a:t>
                      </a:r>
                      <a:r>
                        <a:rPr lang="en-US" sz="1800" baseline="-25000" noProof="0" dirty="0" smtClean="0">
                          <a:solidFill>
                            <a:srgbClr val="C00000"/>
                          </a:solidFill>
                        </a:rPr>
                        <a:t> </a:t>
                      </a:r>
                    </a:p>
                    <a:p>
                      <a:pPr algn="ctr"/>
                      <a:r>
                        <a:rPr lang="en-US" sz="1800" b="0" baseline="0" noProof="0" dirty="0" smtClean="0">
                          <a:solidFill>
                            <a:srgbClr val="C00000"/>
                          </a:solidFill>
                        </a:rPr>
                        <a:t>(</a:t>
                      </a:r>
                      <a:r>
                        <a:rPr lang="en-US" sz="1800" b="0" baseline="0" noProof="0" dirty="0" err="1" smtClean="0">
                          <a:solidFill>
                            <a:srgbClr val="C00000"/>
                          </a:solidFill>
                        </a:rPr>
                        <a:t>MPa</a:t>
                      </a:r>
                      <a:r>
                        <a:rPr lang="en-US" sz="1800" b="0" baseline="0" noProof="0" dirty="0" smtClean="0">
                          <a:solidFill>
                            <a:srgbClr val="C00000"/>
                          </a:solidFill>
                        </a:rPr>
                        <a:t>)</a:t>
                      </a:r>
                      <a:endParaRPr lang="en-US" sz="1800" b="0" noProof="0" dirty="0">
                        <a:solidFill>
                          <a:srgbClr val="C00000"/>
                        </a:solidFill>
                      </a:endParaRPr>
                    </a:p>
                  </a:txBody>
                  <a:tcPr anchor="ctr"/>
                </a:tc>
                <a:tc>
                  <a:txBody>
                    <a:bodyPr/>
                    <a:lstStyle/>
                    <a:p>
                      <a:pPr algn="ctr"/>
                      <a:r>
                        <a:rPr lang="en-US" sz="1800" baseline="0" noProof="0" dirty="0" smtClean="0">
                          <a:solidFill>
                            <a:srgbClr val="C00000"/>
                          </a:solidFill>
                        </a:rPr>
                        <a:t>t </a:t>
                      </a:r>
                      <a:r>
                        <a:rPr lang="en-US" sz="1800" b="0" noProof="0" dirty="0" smtClean="0">
                          <a:solidFill>
                            <a:srgbClr val="C00000"/>
                          </a:solidFill>
                        </a:rPr>
                        <a:t>(h)</a:t>
                      </a:r>
                      <a:endParaRPr lang="en-US" sz="1800" b="0" noProof="0" dirty="0">
                        <a:solidFill>
                          <a:srgbClr val="C00000"/>
                        </a:solidFill>
                      </a:endParaRPr>
                    </a:p>
                  </a:txBody>
                  <a:tcPr anchor="ctr"/>
                </a:tc>
                <a:tc>
                  <a:txBody>
                    <a:bodyPr/>
                    <a:lstStyle/>
                    <a:p>
                      <a:pPr algn="ctr"/>
                      <a:r>
                        <a:rPr lang="en-US" sz="1800" noProof="0" dirty="0" smtClean="0">
                          <a:solidFill>
                            <a:srgbClr val="C00000"/>
                          </a:solidFill>
                        </a:rPr>
                        <a:t>Selectivity</a:t>
                      </a:r>
                      <a:r>
                        <a:rPr lang="en-US" sz="1800" baseline="0" noProof="0" dirty="0" smtClean="0">
                          <a:solidFill>
                            <a:srgbClr val="C00000"/>
                          </a:solidFill>
                        </a:rPr>
                        <a:t> </a:t>
                      </a:r>
                    </a:p>
                    <a:p>
                      <a:pPr algn="ctr"/>
                      <a:r>
                        <a:rPr lang="en-US" sz="1800" b="0" noProof="0" dirty="0" smtClean="0">
                          <a:solidFill>
                            <a:srgbClr val="C00000"/>
                          </a:solidFill>
                        </a:rPr>
                        <a:t>(%)</a:t>
                      </a:r>
                      <a:endParaRPr lang="en-US" sz="1800" b="0" noProof="0" dirty="0">
                        <a:solidFill>
                          <a:srgbClr val="C00000"/>
                        </a:solidFill>
                      </a:endParaRPr>
                    </a:p>
                  </a:txBody>
                  <a:tcPr anchor="ctr"/>
                </a:tc>
                <a:tc>
                  <a:txBody>
                    <a:bodyPr/>
                    <a:lstStyle/>
                    <a:p>
                      <a:pPr algn="ctr"/>
                      <a:r>
                        <a:rPr lang="en-US" sz="1800" noProof="0" dirty="0" smtClean="0">
                          <a:solidFill>
                            <a:srgbClr val="C00000"/>
                          </a:solidFill>
                        </a:rPr>
                        <a:t>TOF</a:t>
                      </a:r>
                    </a:p>
                    <a:p>
                      <a:pPr algn="ctr"/>
                      <a:r>
                        <a:rPr lang="en-US" sz="1800" b="0" noProof="0" dirty="0" smtClean="0">
                          <a:solidFill>
                            <a:srgbClr val="C00000"/>
                          </a:solidFill>
                        </a:rPr>
                        <a:t>(</a:t>
                      </a:r>
                      <a:r>
                        <a:rPr lang="en-US" sz="1800" b="0" noProof="0" dirty="0" err="1" smtClean="0">
                          <a:solidFill>
                            <a:srgbClr val="C00000"/>
                          </a:solidFill>
                        </a:rPr>
                        <a:t>mol</a:t>
                      </a:r>
                      <a:r>
                        <a:rPr lang="en-US" sz="1800" b="0" baseline="-25000" noProof="0" dirty="0" err="1" smtClean="0">
                          <a:solidFill>
                            <a:srgbClr val="C00000"/>
                          </a:solidFill>
                        </a:rPr>
                        <a:t>ald</a:t>
                      </a:r>
                      <a:r>
                        <a:rPr lang="en-US" sz="1800" b="0" noProof="0" dirty="0" smtClean="0">
                          <a:solidFill>
                            <a:srgbClr val="C00000"/>
                          </a:solidFill>
                        </a:rPr>
                        <a:t> mol</a:t>
                      </a:r>
                      <a:r>
                        <a:rPr lang="en-US" sz="1800" b="0" baseline="-25000" noProof="0" dirty="0" smtClean="0">
                          <a:solidFill>
                            <a:srgbClr val="C00000"/>
                          </a:solidFill>
                        </a:rPr>
                        <a:t>Rh</a:t>
                      </a:r>
                      <a:r>
                        <a:rPr lang="en-US" sz="1800" b="0" baseline="30000" noProof="0" dirty="0" smtClean="0">
                          <a:solidFill>
                            <a:srgbClr val="C00000"/>
                          </a:solidFill>
                        </a:rPr>
                        <a:t>-1</a:t>
                      </a:r>
                      <a:r>
                        <a:rPr lang="en-US" sz="1800" b="0" noProof="0" dirty="0" smtClean="0">
                          <a:solidFill>
                            <a:srgbClr val="C00000"/>
                          </a:solidFill>
                        </a:rPr>
                        <a:t> h</a:t>
                      </a:r>
                      <a:r>
                        <a:rPr lang="en-US" sz="1800" b="0" baseline="30000" noProof="0" dirty="0" smtClean="0">
                          <a:solidFill>
                            <a:srgbClr val="C00000"/>
                          </a:solidFill>
                        </a:rPr>
                        <a:t>-1</a:t>
                      </a:r>
                      <a:r>
                        <a:rPr lang="en-US" sz="1800" b="0" noProof="0" dirty="0" smtClean="0">
                          <a:solidFill>
                            <a:srgbClr val="C00000"/>
                          </a:solidFill>
                        </a:rPr>
                        <a:t>)</a:t>
                      </a:r>
                      <a:endParaRPr lang="en-US" sz="1800" b="0" baseline="30000" noProof="0" dirty="0">
                        <a:solidFill>
                          <a:srgbClr val="C00000"/>
                        </a:solidFill>
                      </a:endParaRPr>
                    </a:p>
                  </a:txBody>
                  <a:tcPr anchor="ctr"/>
                </a:tc>
              </a:tr>
              <a:tr h="531167">
                <a:tc>
                  <a:txBody>
                    <a:bodyPr/>
                    <a:lstStyle/>
                    <a:p>
                      <a:pPr algn="ctr"/>
                      <a:r>
                        <a:rPr lang="en-US" sz="1800" noProof="0" dirty="0" smtClean="0"/>
                        <a:t>343</a:t>
                      </a:r>
                      <a:endParaRPr lang="en-US" sz="1800" noProof="0" dirty="0"/>
                    </a:p>
                  </a:txBody>
                  <a:tcPr anchor="ctr"/>
                </a:tc>
                <a:tc>
                  <a:txBody>
                    <a:bodyPr/>
                    <a:lstStyle/>
                    <a:p>
                      <a:pPr algn="ctr"/>
                      <a:r>
                        <a:rPr lang="en-US" sz="1800" noProof="0" dirty="0" smtClean="0"/>
                        <a:t>39.9</a:t>
                      </a:r>
                      <a:endParaRPr lang="en-US" sz="1800" noProof="0" dirty="0"/>
                    </a:p>
                  </a:txBody>
                  <a:tcPr anchor="ctr"/>
                </a:tc>
                <a:tc>
                  <a:txBody>
                    <a:bodyPr/>
                    <a:lstStyle/>
                    <a:p>
                      <a:pPr algn="ctr"/>
                      <a:r>
                        <a:rPr lang="en-US" sz="1800" noProof="0" dirty="0" smtClean="0"/>
                        <a:t>1.5</a:t>
                      </a:r>
                      <a:endParaRPr lang="en-US" sz="1800" noProof="0" dirty="0"/>
                    </a:p>
                  </a:txBody>
                  <a:tcPr anchor="ctr"/>
                </a:tc>
                <a:tc>
                  <a:txBody>
                    <a:bodyPr/>
                    <a:lstStyle/>
                    <a:p>
                      <a:pPr algn="ctr"/>
                      <a:r>
                        <a:rPr lang="en-US" sz="1800" noProof="0" dirty="0" smtClean="0">
                          <a:effectLst>
                            <a:outerShdw blurRad="38100" dist="38100" dir="2700000" algn="tl">
                              <a:srgbClr val="000000">
                                <a:alpha val="43137"/>
                              </a:srgbClr>
                            </a:outerShdw>
                          </a:effectLst>
                        </a:rPr>
                        <a:t>98.8</a:t>
                      </a:r>
                      <a:endParaRPr lang="en-US" sz="1800" noProof="0" dirty="0">
                        <a:effectLst>
                          <a:outerShdw blurRad="38100" dist="38100" dir="2700000" algn="tl">
                            <a:srgbClr val="000000">
                              <a:alpha val="43137"/>
                            </a:srgbClr>
                          </a:outerShdw>
                        </a:effectLst>
                      </a:endParaRPr>
                    </a:p>
                  </a:txBody>
                  <a:tcPr anchor="ctr"/>
                </a:tc>
                <a:tc>
                  <a:txBody>
                    <a:bodyPr/>
                    <a:lstStyle/>
                    <a:p>
                      <a:pPr algn="ctr"/>
                      <a:r>
                        <a:rPr lang="en-US" sz="1800" noProof="0" dirty="0" smtClean="0">
                          <a:effectLst>
                            <a:outerShdw blurRad="38100" dist="38100" dir="2700000" algn="tl">
                              <a:srgbClr val="000000">
                                <a:alpha val="43137"/>
                              </a:srgbClr>
                            </a:outerShdw>
                          </a:effectLst>
                        </a:rPr>
                        <a:t>7170</a:t>
                      </a:r>
                      <a:endParaRPr lang="en-US" sz="1800" noProof="0" dirty="0">
                        <a:effectLst>
                          <a:outerShdw blurRad="38100" dist="38100" dir="2700000" algn="tl">
                            <a:srgbClr val="000000">
                              <a:alpha val="43137"/>
                            </a:srgbClr>
                          </a:outerShdw>
                        </a:effectLst>
                      </a:endParaRPr>
                    </a:p>
                  </a:txBody>
                  <a:tcPr anchor="ctr"/>
                </a:tc>
              </a:tr>
            </a:tbl>
          </a:graphicData>
        </a:graphic>
      </p:graphicFrame>
      <p:sp>
        <p:nvSpPr>
          <p:cNvPr id="7" name="6 Rectángulo"/>
          <p:cNvSpPr/>
          <p:nvPr/>
        </p:nvSpPr>
        <p:spPr>
          <a:xfrm>
            <a:off x="2129428" y="3052857"/>
            <a:ext cx="4714908" cy="369332"/>
          </a:xfrm>
          <a:prstGeom prst="rect">
            <a:avLst/>
          </a:prstGeom>
        </p:spPr>
        <p:txBody>
          <a:bodyPr wrap="square">
            <a:spAutoFit/>
          </a:bodyPr>
          <a:lstStyle/>
          <a:p>
            <a:pPr algn="r"/>
            <a:r>
              <a:rPr lang="en-US" dirty="0" smtClean="0">
                <a:solidFill>
                  <a:schemeClr val="tx1">
                    <a:lumMod val="75000"/>
                    <a:lumOff val="25000"/>
                  </a:schemeClr>
                </a:solidFill>
              </a:rPr>
              <a:t>L :</a:t>
            </a:r>
            <a:r>
              <a:rPr lang="en-US" i="1" dirty="0" smtClean="0">
                <a:solidFill>
                  <a:schemeClr val="tx1">
                    <a:lumMod val="75000"/>
                    <a:lumOff val="25000"/>
                  </a:schemeClr>
                </a:solidFill>
              </a:rPr>
              <a:t> </a:t>
            </a:r>
            <a:r>
              <a:rPr lang="es-CO" i="1" dirty="0" smtClean="0">
                <a:solidFill>
                  <a:schemeClr val="tx1">
                    <a:lumMod val="75000"/>
                    <a:lumOff val="25000"/>
                  </a:schemeClr>
                </a:solidFill>
              </a:rPr>
              <a:t>tris(3,5-bis(</a:t>
            </a:r>
            <a:r>
              <a:rPr lang="es-CO" i="1" dirty="0" err="1" smtClean="0">
                <a:solidFill>
                  <a:schemeClr val="tx1">
                    <a:lumMod val="75000"/>
                    <a:lumOff val="25000"/>
                  </a:schemeClr>
                </a:solidFill>
              </a:rPr>
              <a:t>trifluoromethyl</a:t>
            </a:r>
            <a:r>
              <a:rPr lang="es-CO" i="1" dirty="0" smtClean="0">
                <a:solidFill>
                  <a:schemeClr val="tx1">
                    <a:lumMod val="75000"/>
                    <a:lumOff val="25000"/>
                  </a:schemeClr>
                </a:solidFill>
              </a:rPr>
              <a:t>)</a:t>
            </a:r>
            <a:r>
              <a:rPr lang="es-CO" i="1" dirty="0" err="1" smtClean="0">
                <a:solidFill>
                  <a:schemeClr val="tx1">
                    <a:lumMod val="75000"/>
                    <a:lumOff val="25000"/>
                  </a:schemeClr>
                </a:solidFill>
              </a:rPr>
              <a:t>phenyl</a:t>
            </a:r>
            <a:r>
              <a:rPr lang="es-CO" i="1" dirty="0" smtClean="0">
                <a:solidFill>
                  <a:schemeClr val="tx1">
                    <a:lumMod val="75000"/>
                    <a:lumOff val="25000"/>
                  </a:schemeClr>
                </a:solidFill>
              </a:rPr>
              <a:t>)</a:t>
            </a:r>
            <a:r>
              <a:rPr lang="es-CO" i="1" dirty="0" err="1" smtClean="0">
                <a:solidFill>
                  <a:schemeClr val="tx1">
                    <a:lumMod val="75000"/>
                    <a:lumOff val="25000"/>
                  </a:schemeClr>
                </a:solidFill>
              </a:rPr>
              <a:t>phosphine</a:t>
            </a:r>
            <a:endParaRPr lang="en-US" i="1" dirty="0" smtClean="0">
              <a:solidFill>
                <a:schemeClr val="tx1">
                  <a:lumMod val="75000"/>
                  <a:lumOff val="25000"/>
                </a:schemeClr>
              </a:solidFill>
            </a:endParaRPr>
          </a:p>
        </p:txBody>
      </p:sp>
      <p:graphicFrame>
        <p:nvGraphicFramePr>
          <p:cNvPr id="25606" name="Object 6"/>
          <p:cNvGraphicFramePr>
            <a:graphicFrameLocks noChangeAspect="1"/>
          </p:cNvGraphicFramePr>
          <p:nvPr/>
        </p:nvGraphicFramePr>
        <p:xfrm>
          <a:off x="1000100" y="1928802"/>
          <a:ext cx="7143800" cy="645444"/>
        </p:xfrm>
        <a:graphic>
          <a:graphicData uri="http://schemas.openxmlformats.org/presentationml/2006/ole">
            <mc:AlternateContent xmlns:mc="http://schemas.openxmlformats.org/markup-compatibility/2006">
              <mc:Choice xmlns:v="urn:schemas-microsoft-com:vml" Requires="v">
                <p:oleObj spid="_x0000_s25745" name="CS ChemDraw Drawing" r:id="rId4" imgW="3355276" imgH="303124" progId="ChemDraw.Document.6.0">
                  <p:embed/>
                </p:oleObj>
              </mc:Choice>
              <mc:Fallback>
                <p:oleObj name="CS ChemDraw Drawing" r:id="rId4" imgW="3355276" imgH="303124" progId="ChemDraw.Document.6.0">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0100" y="1928802"/>
                        <a:ext cx="7143800" cy="64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2 Marcador de número de diapositiva"/>
          <p:cNvSpPr>
            <a:spLocks noGrp="1"/>
          </p:cNvSpPr>
          <p:nvPr>
            <p:ph type="sldNum" sz="quarter" idx="12"/>
          </p:nvPr>
        </p:nvSpPr>
        <p:spPr/>
        <p:txBody>
          <a:bodyPr/>
          <a:lstStyle/>
          <a:p>
            <a:fld id="{153E860E-8509-45B0-AD32-0170FCD09A82}" type="slidenum">
              <a:rPr lang="es-CO" smtClean="0"/>
              <a:pPr/>
              <a:t>11</a:t>
            </a:fld>
            <a:endParaRPr lang="es-CO"/>
          </a:p>
        </p:txBody>
      </p:sp>
      <p:sp>
        <p:nvSpPr>
          <p:cNvPr id="18" name="17 Rectángulo"/>
          <p:cNvSpPr/>
          <p:nvPr/>
        </p:nvSpPr>
        <p:spPr>
          <a:xfrm>
            <a:off x="0" y="-9041"/>
            <a:ext cx="2551852" cy="369332"/>
          </a:xfrm>
          <a:prstGeom prst="rect">
            <a:avLst/>
          </a:prstGeom>
          <a:solidFill>
            <a:srgbClr val="00B0F0"/>
          </a:solidFill>
        </p:spPr>
        <p:txBody>
          <a:bodyPr wrap="none">
            <a:noAutofit/>
          </a:bodyPr>
          <a:lstStyle/>
          <a:p>
            <a:pPr algn="ctr"/>
            <a:r>
              <a:rPr lang="en-US" b="1" dirty="0">
                <a:solidFill>
                  <a:schemeClr val="bg1"/>
                </a:solidFill>
                <a:effectLst>
                  <a:outerShdw blurRad="50800" dist="38100" dir="16200000" rotWithShape="0">
                    <a:prstClr val="black">
                      <a:alpha val="40000"/>
                    </a:prstClr>
                  </a:outerShdw>
                </a:effectLst>
              </a:rPr>
              <a:t>CO</a:t>
            </a:r>
            <a:r>
              <a:rPr lang="en-US" b="1" baseline="-25000" dirty="0">
                <a:solidFill>
                  <a:schemeClr val="bg1"/>
                </a:solidFill>
                <a:effectLst>
                  <a:outerShdw blurRad="50800" dist="38100" dir="16200000" rotWithShape="0">
                    <a:prstClr val="black">
                      <a:alpha val="40000"/>
                    </a:prstClr>
                  </a:outerShdw>
                </a:effectLst>
              </a:rPr>
              <a:t>2</a:t>
            </a:r>
            <a:r>
              <a:rPr lang="en-US" b="1" dirty="0">
                <a:solidFill>
                  <a:schemeClr val="bg1"/>
                </a:solidFill>
                <a:effectLst>
                  <a:outerShdw blurRad="50800" dist="38100" dir="16200000" rotWithShape="0">
                    <a:prstClr val="black">
                      <a:alpha val="40000"/>
                    </a:prstClr>
                  </a:outerShdw>
                </a:effectLst>
              </a:rPr>
              <a:t> as a </a:t>
            </a:r>
            <a:r>
              <a:rPr lang="en-US" b="1" dirty="0" smtClean="0">
                <a:solidFill>
                  <a:schemeClr val="bg1"/>
                </a:solidFill>
                <a:effectLst>
                  <a:outerShdw blurRad="50800" dist="38100" dir="16200000" rotWithShape="0">
                    <a:prstClr val="black">
                      <a:alpha val="40000"/>
                    </a:prstClr>
                  </a:outerShdw>
                </a:effectLst>
              </a:rPr>
              <a:t>solvent</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74638"/>
            <a:ext cx="9144000" cy="1143000"/>
          </a:xfrm>
        </p:spPr>
        <p:txBody>
          <a:bodyPr>
            <a:normAutofit/>
          </a:bodyPr>
          <a:lstStyle/>
          <a:p>
            <a:r>
              <a:rPr lang="en-US" b="1" dirty="0" smtClean="0">
                <a:solidFill>
                  <a:schemeClr val="accent1">
                    <a:lumMod val="75000"/>
                  </a:schemeClr>
                </a:solidFill>
                <a:effectLst>
                  <a:outerShdw blurRad="50800" dist="38100" dir="16200000" rotWithShape="0">
                    <a:prstClr val="black">
                      <a:alpha val="40000"/>
                    </a:prstClr>
                  </a:outerShdw>
                </a:effectLst>
              </a:rPr>
              <a:t>Epoxidation</a:t>
            </a:r>
            <a:endParaRPr lang="en-US" b="1" baseline="-25000" dirty="0">
              <a:solidFill>
                <a:schemeClr val="accent1">
                  <a:lumMod val="75000"/>
                </a:schemeClr>
              </a:solidFill>
              <a:effectLst>
                <a:outerShdw blurRad="50800" dist="38100" dir="16200000" rotWithShape="0">
                  <a:prstClr val="black">
                    <a:alpha val="40000"/>
                  </a:prstClr>
                </a:outerShdw>
              </a:effectLst>
            </a:endParaRPr>
          </a:p>
        </p:txBody>
      </p:sp>
      <p:sp>
        <p:nvSpPr>
          <p:cNvPr id="17" name="16 CuadroTexto"/>
          <p:cNvSpPr txBox="1"/>
          <p:nvPr/>
        </p:nvSpPr>
        <p:spPr>
          <a:xfrm>
            <a:off x="0" y="6362164"/>
            <a:ext cx="6876256" cy="523220"/>
          </a:xfrm>
          <a:prstGeom prst="rect">
            <a:avLst/>
          </a:prstGeom>
          <a:noFill/>
        </p:spPr>
        <p:txBody>
          <a:bodyPr wrap="square" rtlCol="0">
            <a:spAutoFit/>
          </a:bodyPr>
          <a:lstStyle/>
          <a:p>
            <a:r>
              <a:rPr lang="en-GB" sz="1400" dirty="0" smtClean="0"/>
              <a:t>(12)  C. </a:t>
            </a:r>
            <a:r>
              <a:rPr lang="es-CO" sz="1400" dirty="0" err="1" smtClean="0"/>
              <a:t>Gao</a:t>
            </a:r>
            <a:r>
              <a:rPr lang="es-CO" sz="1400" dirty="0" smtClean="0"/>
              <a:t>, W. </a:t>
            </a:r>
            <a:r>
              <a:rPr lang="es-CO" sz="1400" dirty="0" err="1" smtClean="0"/>
              <a:t>Shin</a:t>
            </a:r>
            <a:r>
              <a:rPr lang="es-CO" sz="1400" dirty="0" smtClean="0"/>
              <a:t>, J. Han, D. Han, M. A. Chari, H. Kim, K.-H. </a:t>
            </a:r>
            <a:r>
              <a:rPr lang="es-CO" sz="1400" dirty="0" err="1" smtClean="0"/>
              <a:t>Ahn</a:t>
            </a:r>
            <a:r>
              <a:rPr lang="es-CO" sz="1400" dirty="0" smtClean="0"/>
              <a:t>. </a:t>
            </a:r>
            <a:r>
              <a:rPr lang="es-CO" sz="1400" i="1" dirty="0" smtClean="0"/>
              <a:t>Bull. </a:t>
            </a:r>
            <a:r>
              <a:rPr lang="es-CO" sz="1400" i="1" dirty="0" err="1" smtClean="0"/>
              <a:t>Korean</a:t>
            </a:r>
            <a:r>
              <a:rPr lang="es-CO" sz="1400" i="1" dirty="0" smtClean="0"/>
              <a:t>. </a:t>
            </a:r>
            <a:r>
              <a:rPr lang="es-CO" sz="1400" i="1" dirty="0" err="1" smtClean="0"/>
              <a:t>Chem</a:t>
            </a:r>
            <a:r>
              <a:rPr lang="es-CO" sz="1400" i="1" dirty="0" smtClean="0"/>
              <a:t>. Soc. </a:t>
            </a:r>
            <a:r>
              <a:rPr lang="es-CO" sz="1400" dirty="0" smtClean="0"/>
              <a:t>30 (</a:t>
            </a:r>
            <a:r>
              <a:rPr lang="es-CO" sz="1400" b="1" dirty="0" smtClean="0"/>
              <a:t>2009</a:t>
            </a:r>
            <a:r>
              <a:rPr lang="es-CO" sz="1400" dirty="0" smtClean="0"/>
              <a:t>) 541.</a:t>
            </a:r>
            <a:endParaRPr lang="es-CO" sz="1400" dirty="0"/>
          </a:p>
        </p:txBody>
      </p:sp>
      <p:graphicFrame>
        <p:nvGraphicFramePr>
          <p:cNvPr id="12" name="11 Tabla"/>
          <p:cNvGraphicFramePr>
            <a:graphicFrameLocks noGrp="1"/>
          </p:cNvGraphicFramePr>
          <p:nvPr/>
        </p:nvGraphicFramePr>
        <p:xfrm>
          <a:off x="714348" y="4071942"/>
          <a:ext cx="7913881" cy="1828800"/>
        </p:xfrm>
        <a:graphic>
          <a:graphicData uri="http://schemas.openxmlformats.org/drawingml/2006/table">
            <a:tbl>
              <a:tblPr firstRow="1" bandRow="1">
                <a:tableStyleId>{3B4B98B0-60AC-42C2-AFA5-B58CD77FA1E5}</a:tableStyleId>
              </a:tblPr>
              <a:tblGrid>
                <a:gridCol w="2095944"/>
                <a:gridCol w="1763649"/>
                <a:gridCol w="1409510"/>
                <a:gridCol w="1656965"/>
                <a:gridCol w="987813"/>
              </a:tblGrid>
              <a:tr h="220508">
                <a:tc>
                  <a:txBody>
                    <a:bodyPr/>
                    <a:lstStyle/>
                    <a:p>
                      <a:pPr algn="ctr"/>
                      <a:r>
                        <a:rPr lang="en-US" sz="1800" b="1" noProof="0" dirty="0" smtClean="0">
                          <a:solidFill>
                            <a:srgbClr val="C00000"/>
                          </a:solidFill>
                        </a:rPr>
                        <a:t>Substrate</a:t>
                      </a:r>
                      <a:endParaRPr lang="en-US" sz="1800" b="1" noProof="0" dirty="0">
                        <a:solidFill>
                          <a:srgbClr val="C00000"/>
                        </a:solidFill>
                      </a:endParaRPr>
                    </a:p>
                  </a:txBody>
                  <a:tcPr anchor="ctr"/>
                </a:tc>
                <a:tc>
                  <a:txBody>
                    <a:bodyPr/>
                    <a:lstStyle/>
                    <a:p>
                      <a:pPr algn="ctr"/>
                      <a:r>
                        <a:rPr lang="en-US" sz="1800" b="1" noProof="0" dirty="0" smtClean="0">
                          <a:solidFill>
                            <a:srgbClr val="C00000"/>
                          </a:solidFill>
                        </a:rPr>
                        <a:t>Catalyst </a:t>
                      </a:r>
                      <a:r>
                        <a:rPr lang="en-US" sz="1800" b="0" noProof="0" dirty="0" smtClean="0">
                          <a:solidFill>
                            <a:srgbClr val="C00000"/>
                          </a:solidFill>
                        </a:rPr>
                        <a:t>(mol %)</a:t>
                      </a:r>
                      <a:endParaRPr lang="en-US" sz="1800" b="0" noProof="0" dirty="0">
                        <a:solidFill>
                          <a:srgbClr val="C00000"/>
                        </a:solidFill>
                      </a:endParaRPr>
                    </a:p>
                  </a:txBody>
                  <a:tcPr anchor="ctr"/>
                </a:tc>
                <a:tc>
                  <a:txBody>
                    <a:bodyPr/>
                    <a:lstStyle/>
                    <a:p>
                      <a:pPr algn="ctr"/>
                      <a:r>
                        <a:rPr lang="en-US" sz="1800" noProof="0" dirty="0" err="1" smtClean="0">
                          <a:solidFill>
                            <a:srgbClr val="C00000"/>
                          </a:solidFill>
                        </a:rPr>
                        <a:t>PhIO</a:t>
                      </a:r>
                      <a:r>
                        <a:rPr lang="en-US" sz="1800" noProof="0" dirty="0" smtClean="0">
                          <a:solidFill>
                            <a:srgbClr val="C00000"/>
                          </a:solidFill>
                        </a:rPr>
                        <a:t> </a:t>
                      </a:r>
                      <a:r>
                        <a:rPr lang="en-US" sz="1800" b="0" noProof="0" dirty="0" smtClean="0">
                          <a:solidFill>
                            <a:srgbClr val="C00000"/>
                          </a:solidFill>
                        </a:rPr>
                        <a:t>(</a:t>
                      </a:r>
                      <a:r>
                        <a:rPr lang="en-US" sz="1800" b="0" noProof="0" dirty="0" err="1" smtClean="0">
                          <a:solidFill>
                            <a:srgbClr val="C00000"/>
                          </a:solidFill>
                        </a:rPr>
                        <a:t>eq</a:t>
                      </a:r>
                      <a:r>
                        <a:rPr lang="en-US" sz="1800" b="0" noProof="0" dirty="0" smtClean="0">
                          <a:solidFill>
                            <a:srgbClr val="C00000"/>
                          </a:solidFill>
                        </a:rPr>
                        <a:t>)</a:t>
                      </a:r>
                      <a:endParaRPr lang="en-US" sz="1800" b="0" noProof="0" dirty="0">
                        <a:solidFill>
                          <a:srgbClr val="C00000"/>
                        </a:solidFill>
                      </a:endParaRPr>
                    </a:p>
                  </a:txBody>
                  <a:tcPr anchor="ctr"/>
                </a:tc>
                <a:tc>
                  <a:txBody>
                    <a:bodyPr/>
                    <a:lstStyle/>
                    <a:p>
                      <a:pPr algn="ctr"/>
                      <a:r>
                        <a:rPr lang="en-US" sz="1800" noProof="0" dirty="0" smtClean="0">
                          <a:solidFill>
                            <a:srgbClr val="C00000"/>
                          </a:solidFill>
                        </a:rPr>
                        <a:t>Yield </a:t>
                      </a:r>
                      <a:r>
                        <a:rPr lang="en-US" sz="1800" b="0" noProof="0" dirty="0" smtClean="0">
                          <a:solidFill>
                            <a:srgbClr val="C00000"/>
                          </a:solidFill>
                        </a:rPr>
                        <a:t>(%)</a:t>
                      </a:r>
                      <a:endParaRPr lang="en-US" sz="1800" b="0" noProof="0" dirty="0">
                        <a:solidFill>
                          <a:srgbClr val="C00000"/>
                        </a:solidFill>
                      </a:endParaRPr>
                    </a:p>
                  </a:txBody>
                  <a:tcPr anchor="ctr"/>
                </a:tc>
                <a:tc>
                  <a:txBody>
                    <a:bodyPr/>
                    <a:lstStyle/>
                    <a:p>
                      <a:pPr algn="ctr"/>
                      <a:r>
                        <a:rPr lang="en-US" sz="1800" noProof="0" dirty="0" smtClean="0">
                          <a:solidFill>
                            <a:srgbClr val="C00000"/>
                          </a:solidFill>
                        </a:rPr>
                        <a:t> % </a:t>
                      </a:r>
                      <a:r>
                        <a:rPr lang="en-US" sz="1800" noProof="0" dirty="0" err="1" smtClean="0">
                          <a:solidFill>
                            <a:srgbClr val="C00000"/>
                          </a:solidFill>
                        </a:rPr>
                        <a:t>ee</a:t>
                      </a:r>
                      <a:endParaRPr lang="en-US" sz="1800" noProof="0" dirty="0" smtClean="0">
                        <a:solidFill>
                          <a:srgbClr val="C00000"/>
                        </a:solidFill>
                      </a:endParaRPr>
                    </a:p>
                  </a:txBody>
                  <a:tcPr anchor="ctr"/>
                </a:tc>
              </a:tr>
              <a:tr h="140500">
                <a:tc>
                  <a:txBody>
                    <a:bodyPr/>
                    <a:lstStyle/>
                    <a:p>
                      <a:pPr algn="ctr"/>
                      <a:r>
                        <a:rPr lang="en-US" noProof="0" dirty="0" smtClean="0"/>
                        <a:t>Styrene</a:t>
                      </a:r>
                      <a:endParaRPr lang="en-US" noProof="0" dirty="0"/>
                    </a:p>
                  </a:txBody>
                  <a:tcPr anchor="ctr"/>
                </a:tc>
                <a:tc>
                  <a:txBody>
                    <a:bodyPr/>
                    <a:lstStyle/>
                    <a:p>
                      <a:pPr algn="ctr"/>
                      <a:r>
                        <a:rPr lang="en-US" noProof="0" dirty="0" smtClean="0"/>
                        <a:t>5</a:t>
                      </a:r>
                      <a:endParaRPr lang="en-US" noProof="0" dirty="0"/>
                    </a:p>
                  </a:txBody>
                  <a:tcPr anchor="ctr"/>
                </a:tc>
                <a:tc>
                  <a:txBody>
                    <a:bodyPr/>
                    <a:lstStyle/>
                    <a:p>
                      <a:pPr algn="ctr"/>
                      <a:r>
                        <a:rPr lang="en-US" noProof="0" dirty="0" smtClean="0"/>
                        <a:t>2</a:t>
                      </a:r>
                      <a:endParaRPr lang="en-US" noProof="0" dirty="0"/>
                    </a:p>
                  </a:txBody>
                  <a:tcPr anchor="ctr"/>
                </a:tc>
                <a:tc>
                  <a:txBody>
                    <a:bodyPr/>
                    <a:lstStyle/>
                    <a:p>
                      <a:pPr algn="ctr"/>
                      <a:r>
                        <a:rPr lang="en-US" noProof="0" dirty="0" smtClean="0"/>
                        <a:t>66</a:t>
                      </a:r>
                      <a:endParaRPr lang="en-US" noProof="0" dirty="0"/>
                    </a:p>
                  </a:txBody>
                  <a:tcPr anchor="ctr"/>
                </a:tc>
                <a:tc>
                  <a:txBody>
                    <a:bodyPr/>
                    <a:lstStyle/>
                    <a:p>
                      <a:pPr algn="ctr"/>
                      <a:r>
                        <a:rPr lang="en-US" noProof="0" dirty="0" smtClean="0"/>
                        <a:t>21</a:t>
                      </a:r>
                      <a:r>
                        <a:rPr lang="en-US" baseline="0" noProof="0" dirty="0" smtClean="0"/>
                        <a:t> (R)</a:t>
                      </a:r>
                      <a:endParaRPr lang="en-US" noProof="0" dirty="0"/>
                    </a:p>
                  </a:txBody>
                  <a:tcPr anchor="ctr"/>
                </a:tc>
              </a:tr>
              <a:tr h="131930">
                <a:tc>
                  <a:txBody>
                    <a:bodyPr/>
                    <a:lstStyle/>
                    <a:p>
                      <a:pPr algn="ctr"/>
                      <a:r>
                        <a:rPr lang="en-US" noProof="0" dirty="0" smtClean="0"/>
                        <a:t>Styrene</a:t>
                      </a:r>
                      <a:endParaRPr lang="en-US" noProof="0" dirty="0"/>
                    </a:p>
                  </a:txBody>
                  <a:tcPr anchor="ctr"/>
                </a:tc>
                <a:tc>
                  <a:txBody>
                    <a:bodyPr/>
                    <a:lstStyle/>
                    <a:p>
                      <a:pPr algn="ctr"/>
                      <a:r>
                        <a:rPr lang="en-US" noProof="0" dirty="0" smtClean="0"/>
                        <a:t>5</a:t>
                      </a:r>
                      <a:endParaRPr lang="en-US" noProof="0" dirty="0"/>
                    </a:p>
                  </a:txBody>
                  <a:tcPr anchor="ctr"/>
                </a:tc>
                <a:tc>
                  <a:txBody>
                    <a:bodyPr/>
                    <a:lstStyle/>
                    <a:p>
                      <a:pPr algn="ctr"/>
                      <a:r>
                        <a:rPr lang="en-US" noProof="0" dirty="0" smtClean="0"/>
                        <a:t>4</a:t>
                      </a:r>
                      <a:endParaRPr lang="en-US" noProof="0" dirty="0"/>
                    </a:p>
                  </a:txBody>
                  <a:tcPr anchor="ctr"/>
                </a:tc>
                <a:tc>
                  <a:txBody>
                    <a:bodyPr/>
                    <a:lstStyle/>
                    <a:p>
                      <a:pPr algn="ctr"/>
                      <a:r>
                        <a:rPr lang="en-US" noProof="0" dirty="0" smtClean="0"/>
                        <a:t>100</a:t>
                      </a:r>
                      <a:endParaRPr lang="en-US" noProof="0" dirty="0"/>
                    </a:p>
                  </a:txBody>
                  <a:tcPr anchor="ctr"/>
                </a:tc>
                <a:tc>
                  <a:txBody>
                    <a:bodyPr/>
                    <a:lstStyle/>
                    <a:p>
                      <a:pPr algn="ctr"/>
                      <a:r>
                        <a:rPr lang="en-US" noProof="0" dirty="0" smtClean="0"/>
                        <a:t>21 (R)</a:t>
                      </a:r>
                      <a:endParaRPr lang="en-US" noProof="0" dirty="0"/>
                    </a:p>
                  </a:txBody>
                  <a:tcPr anchor="ctr"/>
                </a:tc>
              </a:tr>
              <a:tr h="123360">
                <a:tc>
                  <a:txBody>
                    <a:bodyPr/>
                    <a:lstStyle/>
                    <a:p>
                      <a:pPr algn="ctr"/>
                      <a:r>
                        <a:rPr lang="en-US" noProof="0" dirty="0" err="1" smtClean="0"/>
                        <a:t>Cis</a:t>
                      </a:r>
                      <a:r>
                        <a:rPr lang="en-US" noProof="0" dirty="0" smtClean="0"/>
                        <a:t>-</a:t>
                      </a:r>
                      <a:r>
                        <a:rPr lang="el-GR" noProof="0" dirty="0" smtClean="0"/>
                        <a:t>β</a:t>
                      </a:r>
                      <a:r>
                        <a:rPr lang="es-ES" noProof="0" dirty="0" smtClean="0"/>
                        <a:t>-</a:t>
                      </a:r>
                      <a:r>
                        <a:rPr lang="es-ES" noProof="0" dirty="0" err="1" smtClean="0"/>
                        <a:t>methylstyrene</a:t>
                      </a:r>
                      <a:endParaRPr lang="en-US" noProof="0" dirty="0"/>
                    </a:p>
                  </a:txBody>
                  <a:tcPr anchor="ctr"/>
                </a:tc>
                <a:tc>
                  <a:txBody>
                    <a:bodyPr/>
                    <a:lstStyle/>
                    <a:p>
                      <a:pPr algn="ctr"/>
                      <a:r>
                        <a:rPr lang="en-US" noProof="0" dirty="0" smtClean="0"/>
                        <a:t>5</a:t>
                      </a:r>
                      <a:endParaRPr lang="en-US" noProof="0" dirty="0"/>
                    </a:p>
                  </a:txBody>
                  <a:tcPr anchor="ctr"/>
                </a:tc>
                <a:tc>
                  <a:txBody>
                    <a:bodyPr/>
                    <a:lstStyle/>
                    <a:p>
                      <a:pPr algn="ctr"/>
                      <a:r>
                        <a:rPr lang="en-US" noProof="0" dirty="0" smtClean="0"/>
                        <a:t>4</a:t>
                      </a:r>
                      <a:endParaRPr lang="en-US" noProof="0" dirty="0"/>
                    </a:p>
                  </a:txBody>
                  <a:tcPr anchor="ctr"/>
                </a:tc>
                <a:tc>
                  <a:txBody>
                    <a:bodyPr/>
                    <a:lstStyle/>
                    <a:p>
                      <a:pPr algn="ctr"/>
                      <a:r>
                        <a:rPr lang="en-US" noProof="0" dirty="0" smtClean="0"/>
                        <a:t>100</a:t>
                      </a:r>
                      <a:endParaRPr lang="en-US" noProof="0" dirty="0"/>
                    </a:p>
                  </a:txBody>
                  <a:tcPr anchor="ctr"/>
                </a:tc>
                <a:tc>
                  <a:txBody>
                    <a:bodyPr/>
                    <a:lstStyle/>
                    <a:p>
                      <a:pPr algn="ctr"/>
                      <a:r>
                        <a:rPr lang="en-US" noProof="0" dirty="0" smtClean="0"/>
                        <a:t>47</a:t>
                      </a:r>
                      <a:r>
                        <a:rPr lang="en-US" baseline="0" noProof="0" dirty="0" smtClean="0"/>
                        <a:t> (R, S)</a:t>
                      </a:r>
                      <a:endParaRPr lang="en-US" noProof="0" dirty="0"/>
                    </a:p>
                  </a:txBody>
                  <a:tcPr anchor="ctr"/>
                </a:tc>
              </a:tr>
              <a:tr h="0">
                <a:tc>
                  <a:txBody>
                    <a:bodyPr/>
                    <a:lstStyle/>
                    <a:p>
                      <a:pPr algn="ctr"/>
                      <a:r>
                        <a:rPr lang="en-US" noProof="0" dirty="0" err="1" smtClean="0"/>
                        <a:t>Cis</a:t>
                      </a:r>
                      <a:r>
                        <a:rPr lang="en-US" noProof="0" dirty="0" smtClean="0"/>
                        <a:t>-</a:t>
                      </a:r>
                      <a:r>
                        <a:rPr lang="el-GR" noProof="0" dirty="0" smtClean="0"/>
                        <a:t>β</a:t>
                      </a:r>
                      <a:r>
                        <a:rPr lang="es-ES" noProof="0" dirty="0" smtClean="0"/>
                        <a:t>-</a:t>
                      </a:r>
                      <a:r>
                        <a:rPr lang="es-ES" noProof="0" dirty="0" err="1" smtClean="0"/>
                        <a:t>methylstyrene</a:t>
                      </a:r>
                      <a:endParaRPr lang="en-US" noProof="0" dirty="0"/>
                    </a:p>
                  </a:txBody>
                  <a:tcPr anchor="ctr"/>
                </a:tc>
                <a:tc>
                  <a:txBody>
                    <a:bodyPr/>
                    <a:lstStyle/>
                    <a:p>
                      <a:pPr algn="ctr"/>
                      <a:r>
                        <a:rPr lang="en-US" noProof="0" dirty="0" smtClean="0"/>
                        <a:t>10</a:t>
                      </a:r>
                      <a:endParaRPr lang="en-US" noProof="0" dirty="0"/>
                    </a:p>
                  </a:txBody>
                  <a:tcPr anchor="ctr"/>
                </a:tc>
                <a:tc>
                  <a:txBody>
                    <a:bodyPr/>
                    <a:lstStyle/>
                    <a:p>
                      <a:pPr algn="ctr"/>
                      <a:r>
                        <a:rPr lang="en-US" noProof="0" dirty="0" smtClean="0"/>
                        <a:t>4</a:t>
                      </a:r>
                      <a:endParaRPr lang="en-US" noProof="0" dirty="0"/>
                    </a:p>
                  </a:txBody>
                  <a:tcPr anchor="ctr"/>
                </a:tc>
                <a:tc>
                  <a:txBody>
                    <a:bodyPr/>
                    <a:lstStyle/>
                    <a:p>
                      <a:pPr algn="ctr"/>
                      <a:r>
                        <a:rPr lang="en-US" noProof="0" dirty="0" smtClean="0"/>
                        <a:t>60</a:t>
                      </a:r>
                      <a:endParaRPr lang="en-US" noProof="0" dirty="0"/>
                    </a:p>
                  </a:txBody>
                  <a:tcPr anchor="ctr"/>
                </a:tc>
                <a:tc>
                  <a:txBody>
                    <a:bodyPr/>
                    <a:lstStyle/>
                    <a:p>
                      <a:pPr algn="ctr"/>
                      <a:r>
                        <a:rPr lang="en-US" noProof="0" dirty="0" smtClean="0"/>
                        <a:t>47</a:t>
                      </a:r>
                      <a:r>
                        <a:rPr lang="en-US" baseline="0" noProof="0" dirty="0" smtClean="0"/>
                        <a:t> (R, S)</a:t>
                      </a:r>
                      <a:endParaRPr lang="en-US" noProof="0" dirty="0"/>
                    </a:p>
                  </a:txBody>
                  <a:tcPr anchor="ctr"/>
                </a:tc>
              </a:tr>
            </a:tbl>
          </a:graphicData>
        </a:graphic>
      </p:graphicFrame>
      <p:graphicFrame>
        <p:nvGraphicFramePr>
          <p:cNvPr id="26630" name="Object 6"/>
          <p:cNvGraphicFramePr>
            <a:graphicFrameLocks noChangeAspect="1"/>
          </p:cNvGraphicFramePr>
          <p:nvPr/>
        </p:nvGraphicFramePr>
        <p:xfrm>
          <a:off x="1187768" y="1714488"/>
          <a:ext cx="6956132" cy="2044711"/>
        </p:xfrm>
        <a:graphic>
          <a:graphicData uri="http://schemas.openxmlformats.org/presentationml/2006/ole">
            <mc:AlternateContent xmlns:mc="http://schemas.openxmlformats.org/markup-compatibility/2006">
              <mc:Choice xmlns:v="urn:schemas-microsoft-com:vml" Requires="v">
                <p:oleObj spid="_x0000_s26769" name="CS ChemDraw Drawing" r:id="rId4" imgW="3224289" imgH="947433" progId="ChemDraw.Document.6.0">
                  <p:embed/>
                </p:oleObj>
              </mc:Choice>
              <mc:Fallback>
                <p:oleObj name="CS ChemDraw Drawing" r:id="rId4" imgW="3224289" imgH="947433" progId="ChemDraw.Document.6.0">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768" y="1714488"/>
                        <a:ext cx="6956132" cy="2044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5 Rectángulo"/>
          <p:cNvSpPr/>
          <p:nvPr/>
        </p:nvSpPr>
        <p:spPr>
          <a:xfrm>
            <a:off x="620504" y="5956793"/>
            <a:ext cx="2295312" cy="307777"/>
          </a:xfrm>
          <a:prstGeom prst="rect">
            <a:avLst/>
          </a:prstGeom>
        </p:spPr>
        <p:txBody>
          <a:bodyPr wrap="square">
            <a:spAutoFit/>
          </a:bodyPr>
          <a:lstStyle/>
          <a:p>
            <a:r>
              <a:rPr lang="es-ES" sz="1400" dirty="0" smtClean="0">
                <a:solidFill>
                  <a:schemeClr val="tx1">
                    <a:lumMod val="95000"/>
                    <a:lumOff val="5000"/>
                  </a:schemeClr>
                </a:solidFill>
              </a:rPr>
              <a:t>P(CO</a:t>
            </a:r>
            <a:r>
              <a:rPr lang="es-ES" sz="1400" baseline="-25000" dirty="0" smtClean="0">
                <a:solidFill>
                  <a:schemeClr val="tx1">
                    <a:lumMod val="95000"/>
                    <a:lumOff val="5000"/>
                  </a:schemeClr>
                </a:solidFill>
              </a:rPr>
              <a:t>2</a:t>
            </a:r>
            <a:r>
              <a:rPr lang="es-ES" sz="1400" dirty="0" smtClean="0">
                <a:solidFill>
                  <a:schemeClr val="tx1">
                    <a:lumMod val="95000"/>
                    <a:lumOff val="5000"/>
                  </a:schemeClr>
                </a:solidFill>
              </a:rPr>
              <a:t>) = 250 bar; T = 35 °C.</a:t>
            </a:r>
            <a:endParaRPr lang="en-US" sz="1400" i="1" dirty="0" smtClean="0">
              <a:solidFill>
                <a:schemeClr val="tx1">
                  <a:lumMod val="95000"/>
                  <a:lumOff val="5000"/>
                </a:schemeClr>
              </a:solidFill>
            </a:endParaRPr>
          </a:p>
        </p:txBody>
      </p:sp>
      <p:sp>
        <p:nvSpPr>
          <p:cNvPr id="3" name="2 Marcador de número de diapositiva"/>
          <p:cNvSpPr>
            <a:spLocks noGrp="1"/>
          </p:cNvSpPr>
          <p:nvPr>
            <p:ph type="sldNum" sz="quarter" idx="12"/>
          </p:nvPr>
        </p:nvSpPr>
        <p:spPr/>
        <p:txBody>
          <a:bodyPr/>
          <a:lstStyle/>
          <a:p>
            <a:fld id="{153E860E-8509-45B0-AD32-0170FCD09A82}" type="slidenum">
              <a:rPr lang="es-CO" smtClean="0"/>
              <a:pPr/>
              <a:t>12</a:t>
            </a:fld>
            <a:endParaRPr lang="es-CO"/>
          </a:p>
        </p:txBody>
      </p:sp>
      <p:sp>
        <p:nvSpPr>
          <p:cNvPr id="9" name="8 Rectángulo"/>
          <p:cNvSpPr/>
          <p:nvPr/>
        </p:nvSpPr>
        <p:spPr>
          <a:xfrm>
            <a:off x="0" y="-9041"/>
            <a:ext cx="2551852" cy="369332"/>
          </a:xfrm>
          <a:prstGeom prst="rect">
            <a:avLst/>
          </a:prstGeom>
          <a:solidFill>
            <a:srgbClr val="00B0F0"/>
          </a:solidFill>
        </p:spPr>
        <p:txBody>
          <a:bodyPr wrap="none">
            <a:noAutofit/>
          </a:bodyPr>
          <a:lstStyle/>
          <a:p>
            <a:pPr algn="ctr"/>
            <a:r>
              <a:rPr lang="en-US" b="1" dirty="0">
                <a:solidFill>
                  <a:schemeClr val="bg1"/>
                </a:solidFill>
                <a:effectLst>
                  <a:outerShdw blurRad="50800" dist="38100" dir="16200000" rotWithShape="0">
                    <a:prstClr val="black">
                      <a:alpha val="40000"/>
                    </a:prstClr>
                  </a:outerShdw>
                </a:effectLst>
              </a:rPr>
              <a:t>CO</a:t>
            </a:r>
            <a:r>
              <a:rPr lang="en-US" b="1" baseline="-25000" dirty="0">
                <a:solidFill>
                  <a:schemeClr val="bg1"/>
                </a:solidFill>
                <a:effectLst>
                  <a:outerShdw blurRad="50800" dist="38100" dir="16200000" rotWithShape="0">
                    <a:prstClr val="black">
                      <a:alpha val="40000"/>
                    </a:prstClr>
                  </a:outerShdw>
                </a:effectLst>
              </a:rPr>
              <a:t>2</a:t>
            </a:r>
            <a:r>
              <a:rPr lang="en-US" b="1" dirty="0">
                <a:solidFill>
                  <a:schemeClr val="bg1"/>
                </a:solidFill>
                <a:effectLst>
                  <a:outerShdw blurRad="50800" dist="38100" dir="16200000" rotWithShape="0">
                    <a:prstClr val="black">
                      <a:alpha val="40000"/>
                    </a:prstClr>
                  </a:outerShdw>
                </a:effectLst>
              </a:rPr>
              <a:t> as a </a:t>
            </a:r>
            <a:r>
              <a:rPr lang="en-US" b="1" dirty="0" smtClean="0">
                <a:solidFill>
                  <a:schemeClr val="bg1"/>
                </a:solidFill>
                <a:effectLst>
                  <a:outerShdw blurRad="50800" dist="38100" dir="16200000" rotWithShape="0">
                    <a:prstClr val="black">
                      <a:alpha val="40000"/>
                    </a:prstClr>
                  </a:outerShdw>
                </a:effectLst>
              </a:rPr>
              <a:t>solvent</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74638"/>
            <a:ext cx="9144000" cy="1143000"/>
          </a:xfrm>
        </p:spPr>
        <p:txBody>
          <a:bodyPr>
            <a:normAutofit fontScale="90000"/>
          </a:bodyPr>
          <a:lstStyle/>
          <a:p>
            <a:r>
              <a:rPr lang="en-US" b="1" dirty="0" smtClean="0">
                <a:solidFill>
                  <a:schemeClr val="accent1">
                    <a:lumMod val="75000"/>
                  </a:schemeClr>
                </a:solidFill>
                <a:effectLst>
                  <a:outerShdw blurRad="50800" dist="38100" dir="16200000" rotWithShape="0">
                    <a:prstClr val="black">
                      <a:alpha val="40000"/>
                    </a:prstClr>
                  </a:outerShdw>
                </a:effectLst>
              </a:rPr>
              <a:t>Examples of catalyzed reactions in </a:t>
            </a:r>
            <a:r>
              <a:rPr lang="en-US" b="1" i="1" dirty="0" smtClean="0">
                <a:solidFill>
                  <a:schemeClr val="accent1">
                    <a:lumMod val="75000"/>
                  </a:schemeClr>
                </a:solidFill>
                <a:effectLst>
                  <a:outerShdw blurRad="50800" dist="38100" dir="16200000" rotWithShape="0">
                    <a:prstClr val="black">
                      <a:alpha val="40000"/>
                    </a:prstClr>
                  </a:outerShdw>
                </a:effectLst>
              </a:rPr>
              <a:t>sc</a:t>
            </a:r>
            <a:r>
              <a:rPr lang="en-US" b="1" dirty="0" smtClean="0">
                <a:solidFill>
                  <a:schemeClr val="accent1">
                    <a:lumMod val="75000"/>
                  </a:schemeClr>
                </a:solidFill>
                <a:effectLst>
                  <a:outerShdw blurRad="50800" dist="38100" dir="16200000" rotWithShape="0">
                    <a:prstClr val="black">
                      <a:alpha val="40000"/>
                    </a:prstClr>
                  </a:outerShdw>
                </a:effectLst>
              </a:rPr>
              <a:t>CO</a:t>
            </a:r>
            <a:r>
              <a:rPr lang="en-US" b="1" baseline="-25000" dirty="0" smtClean="0">
                <a:solidFill>
                  <a:schemeClr val="accent1">
                    <a:lumMod val="75000"/>
                  </a:schemeClr>
                </a:solidFill>
                <a:effectLst>
                  <a:outerShdw blurRad="50800" dist="38100" dir="16200000" rotWithShape="0">
                    <a:prstClr val="black">
                      <a:alpha val="40000"/>
                    </a:prstClr>
                  </a:outerShdw>
                </a:effectLst>
              </a:rPr>
              <a:t>2</a:t>
            </a:r>
            <a:endParaRPr lang="en-US" b="1" baseline="-25000" dirty="0">
              <a:solidFill>
                <a:schemeClr val="accent1">
                  <a:lumMod val="75000"/>
                </a:schemeClr>
              </a:solidFill>
              <a:effectLst>
                <a:outerShdw blurRad="50800" dist="38100" dir="16200000" rotWithShape="0">
                  <a:prstClr val="black">
                    <a:alpha val="40000"/>
                  </a:prstClr>
                </a:outerShdw>
              </a:effectLst>
            </a:endParaRPr>
          </a:p>
        </p:txBody>
      </p:sp>
      <p:sp>
        <p:nvSpPr>
          <p:cNvPr id="17" name="16 CuadroTexto"/>
          <p:cNvSpPr txBox="1"/>
          <p:nvPr/>
        </p:nvSpPr>
        <p:spPr>
          <a:xfrm>
            <a:off x="0" y="6541110"/>
            <a:ext cx="6732240" cy="307777"/>
          </a:xfrm>
          <a:prstGeom prst="rect">
            <a:avLst/>
          </a:prstGeom>
          <a:noFill/>
        </p:spPr>
        <p:txBody>
          <a:bodyPr wrap="square" rtlCol="0">
            <a:spAutoFit/>
          </a:bodyPr>
          <a:lstStyle/>
          <a:p>
            <a:r>
              <a:rPr lang="en-GB" sz="1400" dirty="0" smtClean="0"/>
              <a:t>(13)  G. </a:t>
            </a:r>
            <a:r>
              <a:rPr lang="en-US" sz="1400" dirty="0" smtClean="0"/>
              <a:t>Jessop</a:t>
            </a:r>
            <a:r>
              <a:rPr lang="en-US" sz="1400" i="1" dirty="0" smtClean="0"/>
              <a:t>. J. </a:t>
            </a:r>
            <a:r>
              <a:rPr lang="en-US" sz="1400" i="1" dirty="0" err="1" smtClean="0"/>
              <a:t>Supercrit</a:t>
            </a:r>
            <a:r>
              <a:rPr lang="en-US" sz="1400" i="1" dirty="0" smtClean="0"/>
              <a:t>. Fluids</a:t>
            </a:r>
            <a:r>
              <a:rPr lang="en-US" sz="1400" dirty="0" smtClean="0"/>
              <a:t>. 38 (</a:t>
            </a:r>
            <a:r>
              <a:rPr lang="en-US" sz="1400" b="1" dirty="0" smtClean="0"/>
              <a:t>2006</a:t>
            </a:r>
            <a:r>
              <a:rPr lang="en-US" sz="1400" dirty="0" smtClean="0"/>
              <a:t>) 211.</a:t>
            </a:r>
            <a:endParaRPr lang="es-CO" sz="1400" dirty="0"/>
          </a:p>
        </p:txBody>
      </p:sp>
      <p:graphicFrame>
        <p:nvGraphicFramePr>
          <p:cNvPr id="11" name="10 Tabla"/>
          <p:cNvGraphicFramePr>
            <a:graphicFrameLocks noGrp="1"/>
          </p:cNvGraphicFramePr>
          <p:nvPr>
            <p:extLst>
              <p:ext uri="{D42A27DB-BD31-4B8C-83A1-F6EECF244321}">
                <p14:modId xmlns:p14="http://schemas.microsoft.com/office/powerpoint/2010/main" val="2506307593"/>
              </p:ext>
            </p:extLst>
          </p:nvPr>
        </p:nvGraphicFramePr>
        <p:xfrm>
          <a:off x="357158" y="1571612"/>
          <a:ext cx="8501124" cy="4393437"/>
        </p:xfrm>
        <a:graphic>
          <a:graphicData uri="http://schemas.openxmlformats.org/drawingml/2006/table">
            <a:tbl>
              <a:tblPr firstRow="1" bandRow="1">
                <a:tableStyleId>{2D5ABB26-0587-4C30-8999-92F81FD0307C}</a:tableStyleId>
              </a:tblPr>
              <a:tblGrid>
                <a:gridCol w="2125281"/>
                <a:gridCol w="2125281"/>
                <a:gridCol w="2035982"/>
                <a:gridCol w="2214580"/>
              </a:tblGrid>
              <a:tr h="571504">
                <a:tc>
                  <a:txBody>
                    <a:bodyPr/>
                    <a:lstStyle/>
                    <a:p>
                      <a:pPr algn="ctr"/>
                      <a:r>
                        <a:rPr lang="en-US" sz="2200" b="1" noProof="0" dirty="0" smtClean="0">
                          <a:solidFill>
                            <a:srgbClr val="C00000"/>
                          </a:solidFill>
                        </a:rPr>
                        <a:t>Reaction</a:t>
                      </a:r>
                      <a:endParaRPr lang="en-US" sz="2200" b="1" noProof="0" dirty="0">
                        <a:solidFill>
                          <a:srgbClr val="C00000"/>
                        </a:solidFill>
                      </a:endParaRPr>
                    </a:p>
                  </a:txBody>
                  <a:tcPr/>
                </a:tc>
                <a:tc>
                  <a:txBody>
                    <a:bodyPr/>
                    <a:lstStyle/>
                    <a:p>
                      <a:pPr algn="ctr"/>
                      <a:r>
                        <a:rPr lang="en-US" sz="2200" b="1" noProof="0" dirty="0" smtClean="0">
                          <a:solidFill>
                            <a:srgbClr val="C00000"/>
                          </a:solidFill>
                        </a:rPr>
                        <a:t>Substrate</a:t>
                      </a:r>
                      <a:endParaRPr lang="en-US" sz="2200" b="1" noProof="0" dirty="0">
                        <a:solidFill>
                          <a:srgbClr val="C00000"/>
                        </a:solidFill>
                      </a:endParaRPr>
                    </a:p>
                  </a:txBody>
                  <a:tcPr/>
                </a:tc>
                <a:tc>
                  <a:txBody>
                    <a:bodyPr/>
                    <a:lstStyle/>
                    <a:p>
                      <a:pPr algn="ctr"/>
                      <a:r>
                        <a:rPr lang="en-US" sz="2200" b="1" noProof="0" dirty="0" smtClean="0">
                          <a:solidFill>
                            <a:srgbClr val="C00000"/>
                          </a:solidFill>
                        </a:rPr>
                        <a:t>Product</a:t>
                      </a:r>
                      <a:endParaRPr lang="en-US" sz="2200" b="1" noProof="0" dirty="0">
                        <a:solidFill>
                          <a:srgbClr val="C00000"/>
                        </a:solidFill>
                      </a:endParaRPr>
                    </a:p>
                  </a:txBody>
                  <a:tcPr/>
                </a:tc>
                <a:tc>
                  <a:txBody>
                    <a:bodyPr/>
                    <a:lstStyle/>
                    <a:p>
                      <a:pPr algn="ctr"/>
                      <a:r>
                        <a:rPr lang="en-US" sz="2200" b="1" noProof="0" dirty="0" smtClean="0">
                          <a:solidFill>
                            <a:srgbClr val="C00000"/>
                          </a:solidFill>
                        </a:rPr>
                        <a:t>Catalyst</a:t>
                      </a:r>
                      <a:endParaRPr lang="en-US" sz="2200" b="1" noProof="0" dirty="0">
                        <a:solidFill>
                          <a:srgbClr val="C00000"/>
                        </a:solidFill>
                      </a:endParaRPr>
                    </a:p>
                  </a:txBody>
                  <a:tcPr/>
                </a:tc>
              </a:tr>
              <a:tr h="571504">
                <a:tc>
                  <a:txBody>
                    <a:bodyPr/>
                    <a:lstStyle/>
                    <a:p>
                      <a:pPr algn="ctr"/>
                      <a:r>
                        <a:rPr lang="en-US" sz="2000" b="0" noProof="0" dirty="0" err="1" smtClean="0">
                          <a:solidFill>
                            <a:schemeClr val="tx1">
                              <a:lumMod val="75000"/>
                              <a:lumOff val="25000"/>
                            </a:schemeClr>
                          </a:solidFill>
                        </a:rPr>
                        <a:t>Hydroformylation</a:t>
                      </a:r>
                      <a:endParaRPr lang="en-US" sz="2000" b="0" noProof="0" dirty="0">
                        <a:solidFill>
                          <a:schemeClr val="tx1">
                            <a:lumMod val="75000"/>
                            <a:lumOff val="25000"/>
                          </a:schemeClr>
                        </a:solidFill>
                      </a:endParaRPr>
                    </a:p>
                  </a:txBody>
                  <a:tcPr anchor="ctr"/>
                </a:tc>
                <a:tc>
                  <a:txBody>
                    <a:bodyPr/>
                    <a:lstStyle/>
                    <a:p>
                      <a:pPr algn="ctr"/>
                      <a:r>
                        <a:rPr lang="en-US" sz="2000" b="0" noProof="0" dirty="0" smtClean="0">
                          <a:solidFill>
                            <a:schemeClr val="tx1">
                              <a:lumMod val="75000"/>
                              <a:lumOff val="25000"/>
                            </a:schemeClr>
                          </a:solidFill>
                        </a:rPr>
                        <a:t>CH</a:t>
                      </a:r>
                      <a:r>
                        <a:rPr lang="en-US" sz="2000" b="0" baseline="-25000" noProof="0" dirty="0" smtClean="0">
                          <a:solidFill>
                            <a:schemeClr val="tx1">
                              <a:lumMod val="75000"/>
                              <a:lumOff val="25000"/>
                            </a:schemeClr>
                          </a:solidFill>
                        </a:rPr>
                        <a:t>2</a:t>
                      </a:r>
                      <a:r>
                        <a:rPr lang="en-US" sz="2000" b="0" baseline="0" noProof="0" dirty="0" smtClean="0">
                          <a:solidFill>
                            <a:schemeClr val="tx1">
                              <a:lumMod val="75000"/>
                              <a:lumOff val="25000"/>
                            </a:schemeClr>
                          </a:solidFill>
                        </a:rPr>
                        <a:t> </a:t>
                      </a:r>
                      <a:r>
                        <a:rPr lang="en-US" sz="2400" b="0" baseline="0" noProof="0" dirty="0" smtClean="0">
                          <a:solidFill>
                            <a:schemeClr val="tx1">
                              <a:lumMod val="75000"/>
                              <a:lumOff val="25000"/>
                            </a:schemeClr>
                          </a:solidFill>
                        </a:rPr>
                        <a:t>=</a:t>
                      </a:r>
                      <a:r>
                        <a:rPr lang="en-US" sz="2000" b="0" noProof="0" dirty="0" smtClean="0">
                          <a:solidFill>
                            <a:schemeClr val="tx1">
                              <a:lumMod val="75000"/>
                              <a:lumOff val="25000"/>
                            </a:schemeClr>
                          </a:solidFill>
                        </a:rPr>
                        <a:t> CH</a:t>
                      </a:r>
                      <a:r>
                        <a:rPr lang="en-US" sz="2000" b="0" baseline="-25000" noProof="0" dirty="0" smtClean="0">
                          <a:solidFill>
                            <a:schemeClr val="tx1">
                              <a:lumMod val="75000"/>
                              <a:lumOff val="25000"/>
                            </a:schemeClr>
                          </a:solidFill>
                        </a:rPr>
                        <a:t>2</a:t>
                      </a:r>
                      <a:endParaRPr lang="en-US" sz="2000" b="0" i="1" noProof="0" dirty="0">
                        <a:solidFill>
                          <a:schemeClr val="tx1">
                            <a:lumMod val="75000"/>
                            <a:lumOff val="25000"/>
                          </a:schemeClr>
                        </a:solidFill>
                      </a:endParaRPr>
                    </a:p>
                  </a:txBody>
                  <a:tcPr anchor="ctr"/>
                </a:tc>
                <a:tc>
                  <a:txBody>
                    <a:bodyPr/>
                    <a:lstStyle/>
                    <a:p>
                      <a:pPr algn="ctr"/>
                      <a:r>
                        <a:rPr lang="en-US" sz="2000" b="0" noProof="0" dirty="0" smtClean="0">
                          <a:solidFill>
                            <a:schemeClr val="tx1">
                              <a:lumMod val="75000"/>
                              <a:lumOff val="25000"/>
                            </a:schemeClr>
                          </a:solidFill>
                        </a:rPr>
                        <a:t>RCHO</a:t>
                      </a:r>
                      <a:endParaRPr lang="en-US" sz="2000" b="0" noProof="0" dirty="0">
                        <a:solidFill>
                          <a:schemeClr val="tx1">
                            <a:lumMod val="75000"/>
                            <a:lumOff val="25000"/>
                          </a:schemeClr>
                        </a:solidFill>
                      </a:endParaRPr>
                    </a:p>
                  </a:txBody>
                  <a:tcPr anchor="ctr"/>
                </a:tc>
                <a:tc>
                  <a:txBody>
                    <a:bodyPr/>
                    <a:lstStyle/>
                    <a:p>
                      <a:pPr algn="ctr"/>
                      <a:r>
                        <a:rPr lang="en-US" sz="2000" b="0" noProof="0" dirty="0" smtClean="0">
                          <a:solidFill>
                            <a:schemeClr val="tx1">
                              <a:lumMod val="75000"/>
                              <a:lumOff val="25000"/>
                            </a:schemeClr>
                          </a:solidFill>
                        </a:rPr>
                        <a:t>Ru</a:t>
                      </a:r>
                      <a:r>
                        <a:rPr lang="en-US" sz="2000" b="0" baseline="-25000" noProof="0" dirty="0" smtClean="0">
                          <a:solidFill>
                            <a:schemeClr val="tx1">
                              <a:lumMod val="75000"/>
                              <a:lumOff val="25000"/>
                            </a:schemeClr>
                          </a:solidFill>
                        </a:rPr>
                        <a:t>3</a:t>
                      </a:r>
                      <a:r>
                        <a:rPr lang="en-US" sz="2000" b="0" noProof="0" dirty="0" smtClean="0">
                          <a:solidFill>
                            <a:schemeClr val="tx1">
                              <a:lumMod val="75000"/>
                              <a:lumOff val="25000"/>
                            </a:schemeClr>
                          </a:solidFill>
                        </a:rPr>
                        <a:t>(CO)</a:t>
                      </a:r>
                      <a:r>
                        <a:rPr lang="en-US" sz="2000" b="0" baseline="-25000" noProof="0" dirty="0" smtClean="0">
                          <a:solidFill>
                            <a:schemeClr val="tx1">
                              <a:lumMod val="75000"/>
                              <a:lumOff val="25000"/>
                            </a:schemeClr>
                          </a:solidFill>
                        </a:rPr>
                        <a:t>12</a:t>
                      </a:r>
                      <a:endParaRPr lang="en-US" sz="2000" b="0" baseline="-25000" noProof="0" dirty="0">
                        <a:solidFill>
                          <a:schemeClr val="tx1">
                            <a:lumMod val="75000"/>
                            <a:lumOff val="25000"/>
                          </a:schemeClr>
                        </a:solidFill>
                      </a:endParaRPr>
                    </a:p>
                  </a:txBody>
                  <a:tcPr anchor="ctr"/>
                </a:tc>
              </a:tr>
              <a:tr h="571504">
                <a:tc>
                  <a:txBody>
                    <a:bodyPr/>
                    <a:lstStyle/>
                    <a:p>
                      <a:pPr algn="ctr"/>
                      <a:r>
                        <a:rPr lang="en-US" sz="2000" b="0" noProof="0" dirty="0" smtClean="0">
                          <a:solidFill>
                            <a:schemeClr val="tx1">
                              <a:lumMod val="75000"/>
                              <a:lumOff val="25000"/>
                            </a:schemeClr>
                          </a:solidFill>
                        </a:rPr>
                        <a:t>Hydrogenation</a:t>
                      </a:r>
                      <a:endParaRPr lang="en-US" sz="2000" b="0" noProof="0" dirty="0">
                        <a:solidFill>
                          <a:schemeClr val="tx1">
                            <a:lumMod val="75000"/>
                            <a:lumOff val="25000"/>
                          </a:schemeClr>
                        </a:solidFill>
                      </a:endParaRPr>
                    </a:p>
                  </a:txBody>
                  <a:tcPr anchor="ctr"/>
                </a:tc>
                <a:tc>
                  <a:txBody>
                    <a:bodyPr/>
                    <a:lstStyle/>
                    <a:p>
                      <a:pPr algn="ctr"/>
                      <a:r>
                        <a:rPr lang="en-US" sz="2000" b="0" i="0" noProof="0" dirty="0" err="1" smtClean="0">
                          <a:solidFill>
                            <a:schemeClr val="tx1">
                              <a:lumMod val="75000"/>
                              <a:lumOff val="25000"/>
                            </a:schemeClr>
                          </a:solidFill>
                        </a:rPr>
                        <a:t>PhCH</a:t>
                      </a:r>
                      <a:r>
                        <a:rPr lang="en-US" sz="2400" b="0" i="0" noProof="0" dirty="0" smtClean="0">
                          <a:solidFill>
                            <a:schemeClr val="tx1">
                              <a:lumMod val="75000"/>
                              <a:lumOff val="25000"/>
                            </a:schemeClr>
                          </a:solidFill>
                        </a:rPr>
                        <a:t>=</a:t>
                      </a:r>
                      <a:r>
                        <a:rPr lang="en-US" sz="2000" b="0" i="0" noProof="0" dirty="0" smtClean="0">
                          <a:solidFill>
                            <a:schemeClr val="tx1">
                              <a:lumMod val="75000"/>
                              <a:lumOff val="25000"/>
                            </a:schemeClr>
                          </a:solidFill>
                        </a:rPr>
                        <a:t>CHCHO</a:t>
                      </a:r>
                      <a:endParaRPr lang="en-US" sz="2000" b="0" i="0" noProof="0" dirty="0">
                        <a:solidFill>
                          <a:schemeClr val="tx1">
                            <a:lumMod val="75000"/>
                            <a:lumOff val="25000"/>
                          </a:schemeClr>
                        </a:solidFill>
                      </a:endParaRPr>
                    </a:p>
                  </a:txBody>
                  <a:tcPr anchor="ctr"/>
                </a:tc>
                <a:tc>
                  <a:txBody>
                    <a:bodyPr/>
                    <a:lstStyle/>
                    <a:p>
                      <a:pPr algn="ctr"/>
                      <a:r>
                        <a:rPr lang="en-US" sz="2000" b="0" i="0" noProof="0" dirty="0" err="1" smtClean="0">
                          <a:solidFill>
                            <a:schemeClr val="tx1">
                              <a:lumMod val="75000"/>
                              <a:lumOff val="25000"/>
                            </a:schemeClr>
                          </a:solidFill>
                        </a:rPr>
                        <a:t>PhCH</a:t>
                      </a:r>
                      <a:r>
                        <a:rPr lang="en-US" sz="2400" b="0" i="0" noProof="0" dirty="0" smtClean="0">
                          <a:solidFill>
                            <a:schemeClr val="tx1">
                              <a:lumMod val="75000"/>
                              <a:lumOff val="25000"/>
                            </a:schemeClr>
                          </a:solidFill>
                        </a:rPr>
                        <a:t>=</a:t>
                      </a:r>
                      <a:r>
                        <a:rPr lang="en-US" sz="2000" b="0" i="0" noProof="0" dirty="0" smtClean="0">
                          <a:solidFill>
                            <a:schemeClr val="tx1">
                              <a:lumMod val="75000"/>
                              <a:lumOff val="25000"/>
                            </a:schemeClr>
                          </a:solidFill>
                        </a:rPr>
                        <a:t>CHCH</a:t>
                      </a:r>
                      <a:r>
                        <a:rPr lang="en-US" sz="2000" b="0" i="0" baseline="-25000" noProof="0" dirty="0" smtClean="0">
                          <a:solidFill>
                            <a:schemeClr val="tx1">
                              <a:lumMod val="75000"/>
                              <a:lumOff val="25000"/>
                            </a:schemeClr>
                          </a:solidFill>
                        </a:rPr>
                        <a:t>2</a:t>
                      </a:r>
                      <a:r>
                        <a:rPr lang="en-US" sz="2000" b="0" i="0" noProof="0" dirty="0" smtClean="0">
                          <a:solidFill>
                            <a:schemeClr val="tx1">
                              <a:lumMod val="75000"/>
                              <a:lumOff val="25000"/>
                            </a:schemeClr>
                          </a:solidFill>
                        </a:rPr>
                        <a:t>OH</a:t>
                      </a:r>
                      <a:endParaRPr lang="en-US" sz="2000" b="0" i="0" noProof="0" dirty="0">
                        <a:solidFill>
                          <a:schemeClr val="tx1">
                            <a:lumMod val="75000"/>
                            <a:lumOff val="25000"/>
                          </a:schemeClr>
                        </a:solidFill>
                      </a:endParaRPr>
                    </a:p>
                  </a:txBody>
                  <a:tcPr anchor="ctr"/>
                </a:tc>
                <a:tc>
                  <a:txBody>
                    <a:bodyPr/>
                    <a:lstStyle/>
                    <a:p>
                      <a:pPr algn="ctr"/>
                      <a:r>
                        <a:rPr lang="en-US" sz="2000" b="0" baseline="0" noProof="0" dirty="0" smtClean="0">
                          <a:solidFill>
                            <a:schemeClr val="tx1">
                              <a:lumMod val="75000"/>
                              <a:lumOff val="25000"/>
                            </a:schemeClr>
                          </a:solidFill>
                        </a:rPr>
                        <a:t>RuCl</a:t>
                      </a:r>
                      <a:r>
                        <a:rPr lang="en-US" sz="2000" b="0" baseline="-25000" noProof="0" dirty="0" smtClean="0">
                          <a:solidFill>
                            <a:schemeClr val="tx1">
                              <a:lumMod val="75000"/>
                              <a:lumOff val="25000"/>
                            </a:schemeClr>
                          </a:solidFill>
                        </a:rPr>
                        <a:t>3</a:t>
                      </a:r>
                      <a:r>
                        <a:rPr lang="en-US" sz="2000" b="0" baseline="0" noProof="0" dirty="0" smtClean="0">
                          <a:solidFill>
                            <a:schemeClr val="tx1">
                              <a:lumMod val="75000"/>
                              <a:lumOff val="25000"/>
                            </a:schemeClr>
                          </a:solidFill>
                        </a:rPr>
                        <a:t>/[(C</a:t>
                      </a:r>
                      <a:r>
                        <a:rPr lang="en-US" sz="2000" b="0" baseline="-25000" noProof="0" dirty="0" smtClean="0">
                          <a:solidFill>
                            <a:schemeClr val="tx1">
                              <a:lumMod val="75000"/>
                              <a:lumOff val="25000"/>
                            </a:schemeClr>
                          </a:solidFill>
                        </a:rPr>
                        <a:t>6</a:t>
                      </a:r>
                      <a:r>
                        <a:rPr lang="en-US" sz="2000" b="0" baseline="0" noProof="0" dirty="0" smtClean="0">
                          <a:solidFill>
                            <a:schemeClr val="tx1">
                              <a:lumMod val="75000"/>
                              <a:lumOff val="25000"/>
                            </a:schemeClr>
                          </a:solidFill>
                        </a:rPr>
                        <a:t>F</a:t>
                      </a:r>
                      <a:r>
                        <a:rPr lang="en-US" sz="2000" b="0" baseline="-25000" noProof="0" dirty="0" smtClean="0">
                          <a:solidFill>
                            <a:schemeClr val="tx1">
                              <a:lumMod val="75000"/>
                              <a:lumOff val="25000"/>
                            </a:schemeClr>
                          </a:solidFill>
                        </a:rPr>
                        <a:t>5</a:t>
                      </a:r>
                      <a:r>
                        <a:rPr lang="en-US" sz="2000" b="0" baseline="0" noProof="0" dirty="0" smtClean="0">
                          <a:solidFill>
                            <a:schemeClr val="tx1">
                              <a:lumMod val="75000"/>
                              <a:lumOff val="25000"/>
                            </a:schemeClr>
                          </a:solidFill>
                        </a:rPr>
                        <a:t>)PCH</a:t>
                      </a:r>
                      <a:r>
                        <a:rPr lang="en-US" sz="2000" b="0" baseline="-25000" noProof="0" dirty="0" smtClean="0">
                          <a:solidFill>
                            <a:schemeClr val="tx1">
                              <a:lumMod val="75000"/>
                              <a:lumOff val="25000"/>
                            </a:schemeClr>
                          </a:solidFill>
                        </a:rPr>
                        <a:t>2</a:t>
                      </a:r>
                      <a:r>
                        <a:rPr lang="en-US" sz="2000" b="0" baseline="0" noProof="0" dirty="0" smtClean="0">
                          <a:solidFill>
                            <a:schemeClr val="tx1">
                              <a:lumMod val="75000"/>
                              <a:lumOff val="25000"/>
                            </a:schemeClr>
                          </a:solidFill>
                        </a:rPr>
                        <a:t>]</a:t>
                      </a:r>
                      <a:r>
                        <a:rPr lang="en-US" sz="2000" b="0" baseline="-25000" noProof="0" dirty="0" smtClean="0">
                          <a:solidFill>
                            <a:schemeClr val="tx1">
                              <a:lumMod val="75000"/>
                              <a:lumOff val="25000"/>
                            </a:schemeClr>
                          </a:solidFill>
                        </a:rPr>
                        <a:t>2</a:t>
                      </a:r>
                      <a:endParaRPr lang="en-US" sz="2000" b="0" baseline="-25000" noProof="0" dirty="0">
                        <a:solidFill>
                          <a:schemeClr val="tx1">
                            <a:lumMod val="75000"/>
                            <a:lumOff val="25000"/>
                          </a:schemeClr>
                        </a:solidFill>
                      </a:endParaRPr>
                    </a:p>
                  </a:txBody>
                  <a:tcPr anchor="ctr"/>
                </a:tc>
              </a:tr>
              <a:tr h="928694">
                <a:tc>
                  <a:txBody>
                    <a:bodyPr/>
                    <a:lstStyle/>
                    <a:p>
                      <a:pPr algn="ctr"/>
                      <a:endParaRPr lang="en-US" sz="2000" b="0" noProof="0" dirty="0" smtClean="0">
                        <a:solidFill>
                          <a:schemeClr val="tx1">
                            <a:lumMod val="75000"/>
                            <a:lumOff val="25000"/>
                          </a:schemeClr>
                        </a:solidFill>
                      </a:endParaRPr>
                    </a:p>
                    <a:p>
                      <a:pPr algn="ctr"/>
                      <a:r>
                        <a:rPr lang="en-US" sz="2000" b="0" noProof="0" dirty="0" smtClean="0">
                          <a:solidFill>
                            <a:schemeClr val="tx1">
                              <a:lumMod val="75000"/>
                              <a:lumOff val="25000"/>
                            </a:schemeClr>
                          </a:solidFill>
                        </a:rPr>
                        <a:t>Oxidation</a:t>
                      </a:r>
                    </a:p>
                    <a:p>
                      <a:pPr algn="ctr"/>
                      <a:endParaRPr lang="en-US" sz="2000" b="0" noProof="0" dirty="0">
                        <a:solidFill>
                          <a:schemeClr val="tx1">
                            <a:lumMod val="75000"/>
                            <a:lumOff val="25000"/>
                          </a:schemeClr>
                        </a:solidFill>
                      </a:endParaRPr>
                    </a:p>
                  </a:txBody>
                  <a:tcPr anchor="ctr"/>
                </a:tc>
                <a:tc>
                  <a:txBody>
                    <a:bodyPr/>
                    <a:lstStyle/>
                    <a:p>
                      <a:pPr algn="ctr"/>
                      <a:endParaRPr lang="en-US" sz="2000" b="0" i="0" noProof="0" dirty="0">
                        <a:solidFill>
                          <a:schemeClr val="tx1">
                            <a:lumMod val="75000"/>
                            <a:lumOff val="25000"/>
                          </a:schemeClr>
                        </a:solidFill>
                      </a:endParaRPr>
                    </a:p>
                  </a:txBody>
                  <a:tcPr anchor="ctr"/>
                </a:tc>
                <a:tc>
                  <a:txBody>
                    <a:bodyPr/>
                    <a:lstStyle/>
                    <a:p>
                      <a:pPr algn="ctr"/>
                      <a:endParaRPr lang="en-US" sz="2000" b="0" noProof="0" dirty="0">
                        <a:solidFill>
                          <a:schemeClr val="tx1">
                            <a:lumMod val="75000"/>
                            <a:lumOff val="25000"/>
                          </a:schemeClr>
                        </a:solidFill>
                      </a:endParaRPr>
                    </a:p>
                  </a:txBody>
                  <a:tcPr anchor="ctr"/>
                </a:tc>
                <a:tc>
                  <a:txBody>
                    <a:bodyPr/>
                    <a:lstStyle/>
                    <a:p>
                      <a:pPr algn="ctr"/>
                      <a:r>
                        <a:rPr lang="en-US" sz="2000" b="0" baseline="0" noProof="0" dirty="0" err="1" smtClean="0">
                          <a:solidFill>
                            <a:schemeClr val="tx1">
                              <a:lumMod val="75000"/>
                              <a:lumOff val="25000"/>
                            </a:schemeClr>
                          </a:solidFill>
                        </a:rPr>
                        <a:t>FeCl</a:t>
                      </a:r>
                      <a:r>
                        <a:rPr lang="en-US" sz="2000" b="0" baseline="0" noProof="0" dirty="0" smtClean="0">
                          <a:solidFill>
                            <a:schemeClr val="tx1">
                              <a:lumMod val="75000"/>
                              <a:lumOff val="25000"/>
                            </a:schemeClr>
                          </a:solidFill>
                        </a:rPr>
                        <a:t>(</a:t>
                      </a:r>
                      <a:r>
                        <a:rPr lang="en-US" sz="2000" b="0" baseline="0" noProof="0" dirty="0" err="1" smtClean="0">
                          <a:solidFill>
                            <a:schemeClr val="tx1">
                              <a:lumMod val="75000"/>
                              <a:lumOff val="25000"/>
                            </a:schemeClr>
                          </a:solidFill>
                        </a:rPr>
                        <a:t>tpfpp</a:t>
                      </a:r>
                      <a:r>
                        <a:rPr lang="en-US" sz="2000" b="0" baseline="0" noProof="0" dirty="0" smtClean="0">
                          <a:solidFill>
                            <a:schemeClr val="tx1">
                              <a:lumMod val="75000"/>
                              <a:lumOff val="25000"/>
                            </a:schemeClr>
                          </a:solidFill>
                        </a:rPr>
                        <a:t>)</a:t>
                      </a:r>
                    </a:p>
                  </a:txBody>
                  <a:tcPr anchor="ctr"/>
                </a:tc>
              </a:tr>
              <a:tr h="1208738">
                <a:tc>
                  <a:txBody>
                    <a:bodyPr/>
                    <a:lstStyle/>
                    <a:p>
                      <a:pPr algn="ctr"/>
                      <a:endParaRPr lang="en-US" sz="2000" b="0" noProof="0" dirty="0" smtClean="0">
                        <a:solidFill>
                          <a:schemeClr val="tx1">
                            <a:lumMod val="75000"/>
                            <a:lumOff val="25000"/>
                          </a:schemeClr>
                        </a:solidFill>
                      </a:endParaRPr>
                    </a:p>
                    <a:p>
                      <a:pPr algn="ctr"/>
                      <a:r>
                        <a:rPr lang="en-US" sz="2000" b="0" noProof="0" dirty="0" smtClean="0">
                          <a:solidFill>
                            <a:schemeClr val="tx1">
                              <a:lumMod val="75000"/>
                              <a:lumOff val="25000"/>
                            </a:schemeClr>
                          </a:solidFill>
                        </a:rPr>
                        <a:t>Hydroxylation</a:t>
                      </a:r>
                    </a:p>
                    <a:p>
                      <a:pPr algn="ctr"/>
                      <a:endParaRPr lang="en-US" sz="2000" b="0" noProof="0" dirty="0">
                        <a:solidFill>
                          <a:schemeClr val="tx1">
                            <a:lumMod val="75000"/>
                            <a:lumOff val="25000"/>
                          </a:schemeClr>
                        </a:solidFill>
                      </a:endParaRPr>
                    </a:p>
                  </a:txBody>
                  <a:tcPr anchor="ctr"/>
                </a:tc>
                <a:tc>
                  <a:txBody>
                    <a:bodyPr/>
                    <a:lstStyle/>
                    <a:p>
                      <a:pPr algn="ctr"/>
                      <a:endParaRPr lang="en-US" sz="2000" b="0" i="0" noProof="0" dirty="0">
                        <a:solidFill>
                          <a:schemeClr val="tx1">
                            <a:lumMod val="75000"/>
                            <a:lumOff val="25000"/>
                          </a:schemeClr>
                        </a:solidFill>
                      </a:endParaRPr>
                    </a:p>
                  </a:txBody>
                  <a:tcPr anchor="ctr"/>
                </a:tc>
                <a:tc>
                  <a:txBody>
                    <a:bodyPr/>
                    <a:lstStyle/>
                    <a:p>
                      <a:pPr algn="ctr"/>
                      <a:endParaRPr lang="en-US" sz="2000" b="0" noProof="0" dirty="0">
                        <a:solidFill>
                          <a:schemeClr val="tx1">
                            <a:lumMod val="75000"/>
                            <a:lumOff val="25000"/>
                          </a:schemeClr>
                        </a:solidFill>
                      </a:endParaRPr>
                    </a:p>
                  </a:txBody>
                  <a:tcPr anchor="ctr"/>
                </a:tc>
                <a:tc>
                  <a:txBody>
                    <a:bodyPr/>
                    <a:lstStyle/>
                    <a:p>
                      <a:pPr algn="ctr"/>
                      <a:r>
                        <a:rPr lang="en-US" sz="2000" b="0" baseline="0" noProof="0" dirty="0" err="1" smtClean="0">
                          <a:solidFill>
                            <a:schemeClr val="tx1">
                              <a:lumMod val="75000"/>
                              <a:lumOff val="25000"/>
                            </a:schemeClr>
                          </a:solidFill>
                        </a:rPr>
                        <a:t>Mn</a:t>
                      </a:r>
                      <a:r>
                        <a:rPr lang="en-US" sz="2000" b="0" baseline="0" noProof="0" dirty="0" smtClean="0">
                          <a:solidFill>
                            <a:schemeClr val="tx1">
                              <a:lumMod val="75000"/>
                              <a:lumOff val="25000"/>
                            </a:schemeClr>
                          </a:solidFill>
                        </a:rPr>
                        <a:t>(</a:t>
                      </a:r>
                      <a:r>
                        <a:rPr lang="en-US" sz="2000" b="0" baseline="0" noProof="0" dirty="0" err="1" smtClean="0">
                          <a:solidFill>
                            <a:schemeClr val="tx1">
                              <a:lumMod val="75000"/>
                              <a:lumOff val="25000"/>
                            </a:schemeClr>
                          </a:solidFill>
                        </a:rPr>
                        <a:t>salen</a:t>
                      </a:r>
                      <a:r>
                        <a:rPr lang="en-US" sz="2000" b="0" baseline="0" noProof="0" dirty="0" smtClean="0">
                          <a:solidFill>
                            <a:schemeClr val="tx1">
                              <a:lumMod val="75000"/>
                              <a:lumOff val="25000"/>
                            </a:schemeClr>
                          </a:solidFill>
                        </a:rPr>
                        <a:t>)</a:t>
                      </a:r>
                      <a:r>
                        <a:rPr lang="en-US" sz="2000" b="0" baseline="0" noProof="0" dirty="0" err="1" smtClean="0">
                          <a:solidFill>
                            <a:schemeClr val="tx1">
                              <a:lumMod val="75000"/>
                              <a:lumOff val="25000"/>
                            </a:schemeClr>
                          </a:solidFill>
                        </a:rPr>
                        <a:t>Cl</a:t>
                      </a:r>
                      <a:endParaRPr lang="en-US" sz="2000" b="0" baseline="0" noProof="0" dirty="0">
                        <a:solidFill>
                          <a:schemeClr val="tx1">
                            <a:lumMod val="75000"/>
                            <a:lumOff val="25000"/>
                          </a:schemeClr>
                        </a:solidFill>
                      </a:endParaRPr>
                    </a:p>
                  </a:txBody>
                  <a:tcPr anchor="ctr"/>
                </a:tc>
              </a:tr>
              <a:tr h="464347">
                <a:tc>
                  <a:txBody>
                    <a:bodyPr/>
                    <a:lstStyle/>
                    <a:p>
                      <a:pPr algn="ctr"/>
                      <a:r>
                        <a:rPr lang="en-US" sz="2000" b="0" noProof="0" dirty="0" smtClean="0">
                          <a:solidFill>
                            <a:schemeClr val="tx1">
                              <a:lumMod val="75000"/>
                              <a:lumOff val="25000"/>
                            </a:schemeClr>
                          </a:solidFill>
                        </a:rPr>
                        <a:t>Polymerization</a:t>
                      </a:r>
                      <a:endParaRPr lang="en-US" sz="2000" b="0" noProof="0" dirty="0">
                        <a:solidFill>
                          <a:schemeClr val="tx1">
                            <a:lumMod val="75000"/>
                            <a:lumOff val="25000"/>
                          </a:schemeClr>
                        </a:solidFill>
                      </a:endParaRPr>
                    </a:p>
                  </a:txBody>
                  <a:tcPr anchor="ctr"/>
                </a:tc>
                <a:tc>
                  <a:txBody>
                    <a:bodyPr/>
                    <a:lstStyle/>
                    <a:p>
                      <a:pPr algn="ctr"/>
                      <a:r>
                        <a:rPr lang="en-US" sz="2000" b="0" i="0" noProof="0" dirty="0" smtClean="0">
                          <a:solidFill>
                            <a:schemeClr val="tx1">
                              <a:lumMod val="75000"/>
                              <a:lumOff val="25000"/>
                            </a:schemeClr>
                          </a:solidFill>
                        </a:rPr>
                        <a:t>Ethylene</a:t>
                      </a:r>
                      <a:endParaRPr lang="en-US" sz="2000" b="0" i="0" noProof="0" dirty="0">
                        <a:solidFill>
                          <a:schemeClr val="tx1">
                            <a:lumMod val="75000"/>
                            <a:lumOff val="25000"/>
                          </a:schemeClr>
                        </a:solidFill>
                      </a:endParaRPr>
                    </a:p>
                  </a:txBody>
                  <a:tcPr anchor="ctr"/>
                </a:tc>
                <a:tc>
                  <a:txBody>
                    <a:bodyPr/>
                    <a:lstStyle/>
                    <a:p>
                      <a:pPr algn="ctr"/>
                      <a:r>
                        <a:rPr lang="en-US" sz="2000" b="0" noProof="0" dirty="0" smtClean="0">
                          <a:solidFill>
                            <a:schemeClr val="tx1">
                              <a:lumMod val="75000"/>
                              <a:lumOff val="25000"/>
                            </a:schemeClr>
                          </a:solidFill>
                        </a:rPr>
                        <a:t>Polyethylene</a:t>
                      </a:r>
                      <a:endParaRPr lang="en-US" sz="2000" b="0" noProof="0" dirty="0">
                        <a:solidFill>
                          <a:schemeClr val="tx1">
                            <a:lumMod val="75000"/>
                            <a:lumOff val="25000"/>
                          </a:schemeClr>
                        </a:solidFill>
                      </a:endParaRPr>
                    </a:p>
                  </a:txBody>
                  <a:tcPr anchor="ctr"/>
                </a:tc>
                <a:tc>
                  <a:txBody>
                    <a:bodyPr/>
                    <a:lstStyle/>
                    <a:p>
                      <a:pPr algn="ctr"/>
                      <a:r>
                        <a:rPr lang="en-US" sz="2000" b="0" baseline="0" noProof="0" dirty="0" smtClean="0">
                          <a:solidFill>
                            <a:schemeClr val="tx1">
                              <a:lumMod val="75000"/>
                              <a:lumOff val="25000"/>
                            </a:schemeClr>
                          </a:solidFill>
                        </a:rPr>
                        <a:t>Pd complexes</a:t>
                      </a:r>
                      <a:endParaRPr lang="en-US" sz="2000" b="0" baseline="0" noProof="0" dirty="0">
                        <a:solidFill>
                          <a:schemeClr val="tx1">
                            <a:lumMod val="75000"/>
                            <a:lumOff val="25000"/>
                          </a:schemeClr>
                        </a:solidFill>
                      </a:endParaRPr>
                    </a:p>
                  </a:txBody>
                  <a:tcPr anchor="ctr"/>
                </a:tc>
              </a:tr>
            </a:tbl>
          </a:graphicData>
        </a:graphic>
      </p:graphicFrame>
      <p:graphicFrame>
        <p:nvGraphicFramePr>
          <p:cNvPr id="2055" name="Object 7"/>
          <p:cNvGraphicFramePr>
            <a:graphicFrameLocks noChangeAspect="1"/>
          </p:cNvGraphicFramePr>
          <p:nvPr/>
        </p:nvGraphicFramePr>
        <p:xfrm>
          <a:off x="3214678" y="3429000"/>
          <a:ext cx="788642" cy="692686"/>
        </p:xfrm>
        <a:graphic>
          <a:graphicData uri="http://schemas.openxmlformats.org/presentationml/2006/ole">
            <mc:AlternateContent xmlns:mc="http://schemas.openxmlformats.org/markup-compatibility/2006">
              <mc:Choice xmlns:v="urn:schemas-microsoft-com:vml" Requires="v">
                <p:oleObj spid="_x0000_s2612" name="CS ChemDraw Drawing" r:id="rId4" imgW="416966" imgH="366903" progId="ChemDraw.Document.6.0">
                  <p:embed/>
                </p:oleObj>
              </mc:Choice>
              <mc:Fallback>
                <p:oleObj name="CS ChemDraw Drawing" r:id="rId4" imgW="416966" imgH="366903" progId="ChemDraw.Document.6.0">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4678" y="3429000"/>
                        <a:ext cx="788642" cy="692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7" name="Object 9"/>
          <p:cNvGraphicFramePr>
            <a:graphicFrameLocks noChangeAspect="1"/>
          </p:cNvGraphicFramePr>
          <p:nvPr/>
        </p:nvGraphicFramePr>
        <p:xfrm>
          <a:off x="5155932" y="3429000"/>
          <a:ext cx="1202018" cy="682628"/>
        </p:xfrm>
        <a:graphic>
          <a:graphicData uri="http://schemas.openxmlformats.org/presentationml/2006/ole">
            <mc:AlternateContent xmlns:mc="http://schemas.openxmlformats.org/markup-compatibility/2006">
              <mc:Choice xmlns:v="urn:schemas-microsoft-com:vml" Requires="v">
                <p:oleObj spid="_x0000_s2613" name="CS ChemDraw Drawing" r:id="rId6" imgW="642595" imgH="365188" progId="ChemDraw.Document.6.0">
                  <p:embed/>
                </p:oleObj>
              </mc:Choice>
              <mc:Fallback>
                <p:oleObj name="CS ChemDraw Drawing" r:id="rId6" imgW="642595" imgH="365188" progId="ChemDraw.Document.6.0">
                  <p:embed/>
                  <p:pic>
                    <p:nvPicPr>
                      <p:cNvPr id="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55932" y="3429000"/>
                        <a:ext cx="1202018" cy="682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12 Rectángulo"/>
          <p:cNvSpPr/>
          <p:nvPr/>
        </p:nvSpPr>
        <p:spPr>
          <a:xfrm>
            <a:off x="467544" y="6018274"/>
            <a:ext cx="5786478" cy="369332"/>
          </a:xfrm>
          <a:prstGeom prst="rect">
            <a:avLst/>
          </a:prstGeom>
        </p:spPr>
        <p:txBody>
          <a:bodyPr wrap="square">
            <a:spAutoFit/>
          </a:bodyPr>
          <a:lstStyle/>
          <a:p>
            <a:pPr algn="r">
              <a:defRPr/>
            </a:pPr>
            <a:r>
              <a:rPr lang="en-US" dirty="0" err="1" smtClean="0">
                <a:solidFill>
                  <a:schemeClr val="tx1">
                    <a:lumMod val="75000"/>
                    <a:lumOff val="25000"/>
                  </a:schemeClr>
                </a:solidFill>
              </a:rPr>
              <a:t>Tpfpp</a:t>
            </a:r>
            <a:r>
              <a:rPr lang="en-US" dirty="0" smtClean="0">
                <a:solidFill>
                  <a:schemeClr val="tx1">
                    <a:lumMod val="75000"/>
                    <a:lumOff val="25000"/>
                  </a:schemeClr>
                </a:solidFill>
              </a:rPr>
              <a:t> = </a:t>
            </a:r>
            <a:r>
              <a:rPr lang="en-US" i="1" dirty="0" smtClean="0">
                <a:solidFill>
                  <a:schemeClr val="tx1">
                    <a:lumMod val="75000"/>
                    <a:lumOff val="25000"/>
                  </a:schemeClr>
                </a:solidFill>
              </a:rPr>
              <a:t>5,10,15,20- </a:t>
            </a:r>
            <a:r>
              <a:rPr lang="en-US" i="1" dirty="0" err="1" smtClean="0">
                <a:solidFill>
                  <a:schemeClr val="tx1">
                    <a:lumMod val="75000"/>
                    <a:lumOff val="25000"/>
                  </a:schemeClr>
                </a:solidFill>
              </a:rPr>
              <a:t>tetrakis</a:t>
            </a:r>
            <a:r>
              <a:rPr lang="en-US" i="1" dirty="0" smtClean="0">
                <a:solidFill>
                  <a:schemeClr val="tx1">
                    <a:lumMod val="75000"/>
                    <a:lumOff val="25000"/>
                  </a:schemeClr>
                </a:solidFill>
              </a:rPr>
              <a:t>(</a:t>
            </a:r>
            <a:r>
              <a:rPr lang="en-US" i="1" dirty="0" err="1" smtClean="0">
                <a:solidFill>
                  <a:schemeClr val="tx1">
                    <a:lumMod val="75000"/>
                    <a:lumOff val="25000"/>
                  </a:schemeClr>
                </a:solidFill>
              </a:rPr>
              <a:t>pentafluorophenyl</a:t>
            </a:r>
            <a:r>
              <a:rPr lang="en-US" i="1" dirty="0" smtClean="0">
                <a:solidFill>
                  <a:schemeClr val="tx1">
                    <a:lumMod val="75000"/>
                    <a:lumOff val="25000"/>
                  </a:schemeClr>
                </a:solidFill>
              </a:rPr>
              <a:t>)</a:t>
            </a:r>
            <a:r>
              <a:rPr lang="en-US" i="1" dirty="0" err="1" smtClean="0">
                <a:solidFill>
                  <a:schemeClr val="tx1">
                    <a:lumMod val="75000"/>
                    <a:lumOff val="25000"/>
                  </a:schemeClr>
                </a:solidFill>
              </a:rPr>
              <a:t>porphyrin</a:t>
            </a:r>
            <a:endParaRPr lang="en-US" i="1" dirty="0" smtClean="0">
              <a:solidFill>
                <a:schemeClr val="tx1">
                  <a:lumMod val="75000"/>
                  <a:lumOff val="25000"/>
                </a:schemeClr>
              </a:solidFill>
            </a:endParaRPr>
          </a:p>
        </p:txBody>
      </p:sp>
      <p:graphicFrame>
        <p:nvGraphicFramePr>
          <p:cNvPr id="2058" name="Object 10"/>
          <p:cNvGraphicFramePr>
            <a:graphicFrameLocks noChangeAspect="1"/>
          </p:cNvGraphicFramePr>
          <p:nvPr/>
        </p:nvGraphicFramePr>
        <p:xfrm>
          <a:off x="2857488" y="4500570"/>
          <a:ext cx="1418555" cy="599570"/>
        </p:xfrm>
        <a:graphic>
          <a:graphicData uri="http://schemas.openxmlformats.org/presentationml/2006/ole">
            <mc:AlternateContent xmlns:mc="http://schemas.openxmlformats.org/markup-compatibility/2006">
              <mc:Choice xmlns:v="urn:schemas-microsoft-com:vml" Requires="v">
                <p:oleObj spid="_x0000_s2614" name="CS ChemDraw Drawing" r:id="rId8" imgW="881939" imgH="372732" progId="ChemDraw.Document.6.0">
                  <p:embed/>
                </p:oleObj>
              </mc:Choice>
              <mc:Fallback>
                <p:oleObj name="CS ChemDraw Drawing" r:id="rId8" imgW="881939" imgH="372732" progId="ChemDraw.Document.6.0">
                  <p:embed/>
                  <p:pic>
                    <p:nvPicPr>
                      <p:cNvPr id="0"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57488" y="4500570"/>
                        <a:ext cx="1418555" cy="599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9" name="Object 11"/>
          <p:cNvGraphicFramePr>
            <a:graphicFrameLocks noChangeAspect="1"/>
          </p:cNvGraphicFramePr>
          <p:nvPr/>
        </p:nvGraphicFramePr>
        <p:xfrm>
          <a:off x="5000628" y="4500570"/>
          <a:ext cx="1418555" cy="928694"/>
        </p:xfrm>
        <a:graphic>
          <a:graphicData uri="http://schemas.openxmlformats.org/presentationml/2006/ole">
            <mc:AlternateContent xmlns:mc="http://schemas.openxmlformats.org/markup-compatibility/2006">
              <mc:Choice xmlns:v="urn:schemas-microsoft-com:vml" Requires="v">
                <p:oleObj spid="_x0000_s2615" name="CS ChemDraw Drawing" r:id="rId10" imgW="881939" imgH="577101" progId="ChemDraw.Document.6.0">
                  <p:embed/>
                </p:oleObj>
              </mc:Choice>
              <mc:Fallback>
                <p:oleObj name="CS ChemDraw Drawing" r:id="rId10" imgW="881939" imgH="577101" progId="ChemDraw.Document.6.0">
                  <p:embed/>
                  <p:pic>
                    <p:nvPicPr>
                      <p:cNvPr id="0"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00628" y="4500570"/>
                        <a:ext cx="1418555" cy="928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2 Marcador de número de diapositiva"/>
          <p:cNvSpPr>
            <a:spLocks noGrp="1"/>
          </p:cNvSpPr>
          <p:nvPr>
            <p:ph type="sldNum" sz="quarter" idx="12"/>
          </p:nvPr>
        </p:nvSpPr>
        <p:spPr/>
        <p:txBody>
          <a:bodyPr/>
          <a:lstStyle/>
          <a:p>
            <a:fld id="{153E860E-8509-45B0-AD32-0170FCD09A82}" type="slidenum">
              <a:rPr lang="es-CO" smtClean="0"/>
              <a:pPr/>
              <a:t>13</a:t>
            </a:fld>
            <a:endParaRPr lang="es-CO"/>
          </a:p>
        </p:txBody>
      </p:sp>
      <p:sp>
        <p:nvSpPr>
          <p:cNvPr id="14" name="13 Rectángulo"/>
          <p:cNvSpPr/>
          <p:nvPr/>
        </p:nvSpPr>
        <p:spPr>
          <a:xfrm>
            <a:off x="0" y="-9041"/>
            <a:ext cx="2551852" cy="369332"/>
          </a:xfrm>
          <a:prstGeom prst="rect">
            <a:avLst/>
          </a:prstGeom>
          <a:solidFill>
            <a:srgbClr val="00B0F0"/>
          </a:solidFill>
        </p:spPr>
        <p:txBody>
          <a:bodyPr wrap="none">
            <a:noAutofit/>
          </a:bodyPr>
          <a:lstStyle/>
          <a:p>
            <a:pPr algn="ctr"/>
            <a:r>
              <a:rPr lang="en-US" b="1" dirty="0">
                <a:solidFill>
                  <a:schemeClr val="bg1"/>
                </a:solidFill>
                <a:effectLst>
                  <a:outerShdw blurRad="50800" dist="38100" dir="16200000" rotWithShape="0">
                    <a:prstClr val="black">
                      <a:alpha val="40000"/>
                    </a:prstClr>
                  </a:outerShdw>
                </a:effectLst>
              </a:rPr>
              <a:t>CO</a:t>
            </a:r>
            <a:r>
              <a:rPr lang="en-US" b="1" baseline="-25000" dirty="0">
                <a:solidFill>
                  <a:schemeClr val="bg1"/>
                </a:solidFill>
                <a:effectLst>
                  <a:outerShdw blurRad="50800" dist="38100" dir="16200000" rotWithShape="0">
                    <a:prstClr val="black">
                      <a:alpha val="40000"/>
                    </a:prstClr>
                  </a:outerShdw>
                </a:effectLst>
              </a:rPr>
              <a:t>2</a:t>
            </a:r>
            <a:r>
              <a:rPr lang="en-US" b="1" dirty="0">
                <a:solidFill>
                  <a:schemeClr val="bg1"/>
                </a:solidFill>
                <a:effectLst>
                  <a:outerShdw blurRad="50800" dist="38100" dir="16200000" rotWithShape="0">
                    <a:prstClr val="black">
                      <a:alpha val="40000"/>
                    </a:prstClr>
                  </a:outerShdw>
                </a:effectLst>
              </a:rPr>
              <a:t> as a </a:t>
            </a:r>
            <a:r>
              <a:rPr lang="en-US" b="1" dirty="0" smtClean="0">
                <a:solidFill>
                  <a:schemeClr val="bg1"/>
                </a:solidFill>
                <a:effectLst>
                  <a:outerShdw blurRad="50800" dist="38100" dir="16200000" rotWithShape="0">
                    <a:prstClr val="black">
                      <a:alpha val="40000"/>
                    </a:prstClr>
                  </a:outerShdw>
                </a:effectLst>
              </a:rPr>
              <a:t>solvent</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74638"/>
            <a:ext cx="9144000" cy="1143000"/>
          </a:xfrm>
        </p:spPr>
        <p:txBody>
          <a:bodyPr>
            <a:normAutofit fontScale="90000"/>
          </a:bodyPr>
          <a:lstStyle/>
          <a:p>
            <a:r>
              <a:rPr lang="en-US" b="1" dirty="0" smtClean="0">
                <a:solidFill>
                  <a:schemeClr val="accent1">
                    <a:lumMod val="75000"/>
                  </a:schemeClr>
                </a:solidFill>
                <a:effectLst>
                  <a:outerShdw blurRad="50800" dist="38100" dir="16200000" rotWithShape="0">
                    <a:prstClr val="black">
                      <a:alpha val="40000"/>
                    </a:prstClr>
                  </a:outerShdw>
                </a:effectLst>
              </a:rPr>
              <a:t>Examples of catalyzed reactions in </a:t>
            </a:r>
            <a:r>
              <a:rPr lang="en-US" b="1" i="1" dirty="0" smtClean="0">
                <a:solidFill>
                  <a:schemeClr val="accent1">
                    <a:lumMod val="75000"/>
                  </a:schemeClr>
                </a:solidFill>
                <a:effectLst>
                  <a:outerShdw blurRad="50800" dist="38100" dir="16200000" rotWithShape="0">
                    <a:prstClr val="black">
                      <a:alpha val="40000"/>
                    </a:prstClr>
                  </a:outerShdw>
                </a:effectLst>
              </a:rPr>
              <a:t>sc</a:t>
            </a:r>
            <a:r>
              <a:rPr lang="en-US" b="1" dirty="0" smtClean="0">
                <a:solidFill>
                  <a:schemeClr val="accent1">
                    <a:lumMod val="75000"/>
                  </a:schemeClr>
                </a:solidFill>
                <a:effectLst>
                  <a:outerShdw blurRad="50800" dist="38100" dir="16200000" rotWithShape="0">
                    <a:prstClr val="black">
                      <a:alpha val="40000"/>
                    </a:prstClr>
                  </a:outerShdw>
                </a:effectLst>
              </a:rPr>
              <a:t>CO</a:t>
            </a:r>
            <a:r>
              <a:rPr lang="en-US" b="1" baseline="-25000" dirty="0" smtClean="0">
                <a:solidFill>
                  <a:schemeClr val="accent1">
                    <a:lumMod val="75000"/>
                  </a:schemeClr>
                </a:solidFill>
                <a:effectLst>
                  <a:outerShdw blurRad="50800" dist="38100" dir="16200000" rotWithShape="0">
                    <a:prstClr val="black">
                      <a:alpha val="40000"/>
                    </a:prstClr>
                  </a:outerShdw>
                </a:effectLst>
              </a:rPr>
              <a:t>2</a:t>
            </a:r>
            <a:endParaRPr lang="en-US" b="1" baseline="-25000" dirty="0">
              <a:solidFill>
                <a:schemeClr val="accent1">
                  <a:lumMod val="75000"/>
                </a:schemeClr>
              </a:solidFill>
              <a:effectLst>
                <a:outerShdw blurRad="50800" dist="38100" dir="16200000" rotWithShape="0">
                  <a:prstClr val="black">
                    <a:alpha val="40000"/>
                  </a:prstClr>
                </a:outerShdw>
              </a:effectLst>
            </a:endParaRPr>
          </a:p>
        </p:txBody>
      </p:sp>
      <p:graphicFrame>
        <p:nvGraphicFramePr>
          <p:cNvPr id="11" name="10 Tabla"/>
          <p:cNvGraphicFramePr>
            <a:graphicFrameLocks noGrp="1"/>
          </p:cNvGraphicFramePr>
          <p:nvPr>
            <p:extLst>
              <p:ext uri="{D42A27DB-BD31-4B8C-83A1-F6EECF244321}">
                <p14:modId xmlns:p14="http://schemas.microsoft.com/office/powerpoint/2010/main" val="2457507234"/>
              </p:ext>
            </p:extLst>
          </p:nvPr>
        </p:nvGraphicFramePr>
        <p:xfrm>
          <a:off x="357158" y="1571612"/>
          <a:ext cx="8358248" cy="4662971"/>
        </p:xfrm>
        <a:graphic>
          <a:graphicData uri="http://schemas.openxmlformats.org/drawingml/2006/table">
            <a:tbl>
              <a:tblPr firstRow="1" bandRow="1">
                <a:tableStyleId>{2D5ABB26-0587-4C30-8999-92F81FD0307C}</a:tableStyleId>
              </a:tblPr>
              <a:tblGrid>
                <a:gridCol w="2089562"/>
                <a:gridCol w="2089562"/>
                <a:gridCol w="2089562"/>
                <a:gridCol w="2089562"/>
              </a:tblGrid>
              <a:tr h="571504">
                <a:tc>
                  <a:txBody>
                    <a:bodyPr/>
                    <a:lstStyle/>
                    <a:p>
                      <a:pPr algn="ctr"/>
                      <a:r>
                        <a:rPr lang="en-US" sz="2200" b="1" noProof="0" dirty="0" smtClean="0">
                          <a:solidFill>
                            <a:srgbClr val="C00000"/>
                          </a:solidFill>
                        </a:rPr>
                        <a:t>Reaction</a:t>
                      </a:r>
                      <a:endParaRPr lang="en-US" sz="2200" b="1" noProof="0" dirty="0">
                        <a:solidFill>
                          <a:srgbClr val="C00000"/>
                        </a:solidFill>
                      </a:endParaRPr>
                    </a:p>
                  </a:txBody>
                  <a:tcPr/>
                </a:tc>
                <a:tc>
                  <a:txBody>
                    <a:bodyPr/>
                    <a:lstStyle/>
                    <a:p>
                      <a:pPr algn="ctr"/>
                      <a:r>
                        <a:rPr lang="en-US" sz="2200" b="1" noProof="0" dirty="0" smtClean="0">
                          <a:solidFill>
                            <a:srgbClr val="C00000"/>
                          </a:solidFill>
                        </a:rPr>
                        <a:t>Substrate</a:t>
                      </a:r>
                      <a:endParaRPr lang="en-US" sz="2200" b="1" noProof="0" dirty="0">
                        <a:solidFill>
                          <a:srgbClr val="C00000"/>
                        </a:solidFill>
                      </a:endParaRPr>
                    </a:p>
                  </a:txBody>
                  <a:tcPr/>
                </a:tc>
                <a:tc>
                  <a:txBody>
                    <a:bodyPr/>
                    <a:lstStyle/>
                    <a:p>
                      <a:pPr algn="ctr"/>
                      <a:r>
                        <a:rPr lang="en-US" sz="2200" b="1" noProof="0" dirty="0" smtClean="0">
                          <a:solidFill>
                            <a:srgbClr val="C00000"/>
                          </a:solidFill>
                        </a:rPr>
                        <a:t>Product</a:t>
                      </a:r>
                      <a:endParaRPr lang="en-US" sz="2200" b="1" noProof="0" dirty="0">
                        <a:solidFill>
                          <a:srgbClr val="C00000"/>
                        </a:solidFill>
                      </a:endParaRPr>
                    </a:p>
                  </a:txBody>
                  <a:tcPr/>
                </a:tc>
                <a:tc>
                  <a:txBody>
                    <a:bodyPr/>
                    <a:lstStyle/>
                    <a:p>
                      <a:pPr algn="ctr"/>
                      <a:r>
                        <a:rPr lang="en-US" sz="2200" b="1" noProof="0" dirty="0" smtClean="0">
                          <a:solidFill>
                            <a:srgbClr val="C00000"/>
                          </a:solidFill>
                        </a:rPr>
                        <a:t>Catalyst</a:t>
                      </a:r>
                      <a:endParaRPr lang="en-US" sz="2200" b="1" noProof="0" dirty="0">
                        <a:solidFill>
                          <a:srgbClr val="C00000"/>
                        </a:solidFill>
                      </a:endParaRPr>
                    </a:p>
                  </a:txBody>
                  <a:tcPr/>
                </a:tc>
              </a:tr>
              <a:tr h="464347">
                <a:tc>
                  <a:txBody>
                    <a:bodyPr/>
                    <a:lstStyle/>
                    <a:p>
                      <a:pPr algn="ctr"/>
                      <a:r>
                        <a:rPr lang="en-US" sz="2000" b="0" noProof="0" dirty="0" err="1" smtClean="0">
                          <a:solidFill>
                            <a:schemeClr val="tx1">
                              <a:lumMod val="75000"/>
                              <a:lumOff val="25000"/>
                            </a:schemeClr>
                          </a:solidFill>
                        </a:rPr>
                        <a:t>Carbonylation</a:t>
                      </a:r>
                      <a:endParaRPr lang="en-US" sz="2000" b="0" noProof="0" dirty="0">
                        <a:solidFill>
                          <a:schemeClr val="tx1">
                            <a:lumMod val="75000"/>
                            <a:lumOff val="25000"/>
                          </a:schemeClr>
                        </a:solidFill>
                      </a:endParaRPr>
                    </a:p>
                  </a:txBody>
                  <a:tcPr anchor="ctr"/>
                </a:tc>
                <a:tc>
                  <a:txBody>
                    <a:bodyPr/>
                    <a:lstStyle/>
                    <a:p>
                      <a:pPr algn="ctr"/>
                      <a:r>
                        <a:rPr lang="en-US" sz="2000" b="0" noProof="0" dirty="0" smtClean="0">
                          <a:solidFill>
                            <a:schemeClr val="tx1">
                              <a:lumMod val="75000"/>
                              <a:lumOff val="25000"/>
                            </a:schemeClr>
                          </a:solidFill>
                        </a:rPr>
                        <a:t>CH</a:t>
                      </a:r>
                      <a:r>
                        <a:rPr lang="en-US" sz="2000" b="0" baseline="-25000" noProof="0" dirty="0" smtClean="0">
                          <a:solidFill>
                            <a:schemeClr val="tx1">
                              <a:lumMod val="75000"/>
                              <a:lumOff val="25000"/>
                            </a:schemeClr>
                          </a:solidFill>
                        </a:rPr>
                        <a:t>4</a:t>
                      </a:r>
                      <a:r>
                        <a:rPr lang="en-US" sz="2000" b="0" noProof="0" dirty="0" smtClean="0">
                          <a:solidFill>
                            <a:schemeClr val="tx1">
                              <a:lumMod val="75000"/>
                              <a:lumOff val="25000"/>
                            </a:schemeClr>
                          </a:solidFill>
                        </a:rPr>
                        <a:t> / CO / </a:t>
                      </a:r>
                      <a:r>
                        <a:rPr lang="en-US" sz="2000" b="0" i="1" noProof="0" dirty="0" smtClean="0">
                          <a:solidFill>
                            <a:schemeClr val="tx1">
                              <a:lumMod val="75000"/>
                              <a:lumOff val="25000"/>
                            </a:schemeClr>
                          </a:solidFill>
                        </a:rPr>
                        <a:t>h</a:t>
                      </a:r>
                      <a:r>
                        <a:rPr lang="el-GR" sz="2000" b="0" i="1" noProof="0" dirty="0" smtClean="0">
                          <a:solidFill>
                            <a:schemeClr val="tx1">
                              <a:lumMod val="75000"/>
                              <a:lumOff val="25000"/>
                            </a:schemeClr>
                          </a:solidFill>
                        </a:rPr>
                        <a:t>ν</a:t>
                      </a:r>
                      <a:endParaRPr lang="en-US" sz="2000" b="0" i="1" noProof="0" dirty="0">
                        <a:solidFill>
                          <a:schemeClr val="tx1">
                            <a:lumMod val="75000"/>
                            <a:lumOff val="25000"/>
                          </a:schemeClr>
                        </a:solidFill>
                      </a:endParaRPr>
                    </a:p>
                  </a:txBody>
                  <a:tcPr anchor="ctr"/>
                </a:tc>
                <a:tc>
                  <a:txBody>
                    <a:bodyPr/>
                    <a:lstStyle/>
                    <a:p>
                      <a:pPr algn="ctr"/>
                      <a:r>
                        <a:rPr lang="en-US" sz="2000" b="0" noProof="0" dirty="0" smtClean="0">
                          <a:solidFill>
                            <a:schemeClr val="tx1">
                              <a:lumMod val="75000"/>
                              <a:lumOff val="25000"/>
                            </a:schemeClr>
                          </a:solidFill>
                        </a:rPr>
                        <a:t>CH</a:t>
                      </a:r>
                      <a:r>
                        <a:rPr lang="en-US" sz="2000" b="0" baseline="-25000" noProof="0" dirty="0" smtClean="0">
                          <a:solidFill>
                            <a:schemeClr val="tx1">
                              <a:lumMod val="75000"/>
                              <a:lumOff val="25000"/>
                            </a:schemeClr>
                          </a:solidFill>
                        </a:rPr>
                        <a:t>3</a:t>
                      </a:r>
                      <a:r>
                        <a:rPr lang="en-US" sz="2000" b="0" noProof="0" dirty="0" smtClean="0">
                          <a:solidFill>
                            <a:schemeClr val="tx1">
                              <a:lumMod val="75000"/>
                              <a:lumOff val="25000"/>
                            </a:schemeClr>
                          </a:solidFill>
                        </a:rPr>
                        <a:t>CHO</a:t>
                      </a:r>
                      <a:endParaRPr lang="en-US" sz="2000" b="0" noProof="0" dirty="0">
                        <a:solidFill>
                          <a:schemeClr val="tx1">
                            <a:lumMod val="75000"/>
                            <a:lumOff val="25000"/>
                          </a:schemeClr>
                        </a:solidFill>
                      </a:endParaRPr>
                    </a:p>
                  </a:txBody>
                  <a:tcPr anchor="ctr"/>
                </a:tc>
                <a:tc>
                  <a:txBody>
                    <a:bodyPr/>
                    <a:lstStyle/>
                    <a:p>
                      <a:pPr algn="ctr"/>
                      <a:r>
                        <a:rPr lang="en-US" sz="2000" b="0" noProof="0" dirty="0" err="1" smtClean="0">
                          <a:solidFill>
                            <a:schemeClr val="tx1">
                              <a:lumMod val="75000"/>
                              <a:lumOff val="25000"/>
                            </a:schemeClr>
                          </a:solidFill>
                        </a:rPr>
                        <a:t>RhCl</a:t>
                      </a:r>
                      <a:r>
                        <a:rPr lang="en-US" sz="2000" b="0" noProof="0" dirty="0" smtClean="0">
                          <a:solidFill>
                            <a:schemeClr val="tx1">
                              <a:lumMod val="75000"/>
                              <a:lumOff val="25000"/>
                            </a:schemeClr>
                          </a:solidFill>
                        </a:rPr>
                        <a:t>(PMe</a:t>
                      </a:r>
                      <a:r>
                        <a:rPr lang="en-US" sz="2000" b="0" baseline="-25000" noProof="0" dirty="0" smtClean="0">
                          <a:solidFill>
                            <a:schemeClr val="tx1">
                              <a:lumMod val="75000"/>
                              <a:lumOff val="25000"/>
                            </a:schemeClr>
                          </a:solidFill>
                        </a:rPr>
                        <a:t>3</a:t>
                      </a:r>
                      <a:r>
                        <a:rPr lang="en-US" sz="2000" b="0" noProof="0" dirty="0" smtClean="0">
                          <a:solidFill>
                            <a:schemeClr val="tx1">
                              <a:lumMod val="75000"/>
                              <a:lumOff val="25000"/>
                            </a:schemeClr>
                          </a:solidFill>
                        </a:rPr>
                        <a:t>)</a:t>
                      </a:r>
                      <a:r>
                        <a:rPr lang="en-US" sz="2000" b="0" baseline="-25000" noProof="0" dirty="0" smtClean="0">
                          <a:solidFill>
                            <a:schemeClr val="tx1">
                              <a:lumMod val="75000"/>
                              <a:lumOff val="25000"/>
                            </a:schemeClr>
                          </a:solidFill>
                        </a:rPr>
                        <a:t>3</a:t>
                      </a:r>
                      <a:endParaRPr lang="en-US" sz="2000" b="0" baseline="-25000" noProof="0" dirty="0">
                        <a:solidFill>
                          <a:schemeClr val="tx1">
                            <a:lumMod val="75000"/>
                            <a:lumOff val="25000"/>
                          </a:schemeClr>
                        </a:solidFill>
                      </a:endParaRPr>
                    </a:p>
                  </a:txBody>
                  <a:tcPr anchor="ctr"/>
                </a:tc>
              </a:tr>
              <a:tr h="464347">
                <a:tc>
                  <a:txBody>
                    <a:bodyPr/>
                    <a:lstStyle/>
                    <a:p>
                      <a:pPr algn="ctr"/>
                      <a:r>
                        <a:rPr lang="en-US" sz="2000" b="0" noProof="0" dirty="0" err="1" smtClean="0">
                          <a:solidFill>
                            <a:schemeClr val="tx1">
                              <a:lumMod val="75000"/>
                              <a:lumOff val="25000"/>
                            </a:schemeClr>
                          </a:solidFill>
                        </a:rPr>
                        <a:t>Cyclization</a:t>
                      </a:r>
                      <a:endParaRPr lang="en-US" sz="2000" b="0" noProof="0" dirty="0">
                        <a:solidFill>
                          <a:schemeClr val="tx1">
                            <a:lumMod val="75000"/>
                            <a:lumOff val="25000"/>
                          </a:schemeClr>
                        </a:solidFill>
                      </a:endParaRPr>
                    </a:p>
                  </a:txBody>
                  <a:tcPr anchor="ctr"/>
                </a:tc>
                <a:tc>
                  <a:txBody>
                    <a:bodyPr/>
                    <a:lstStyle/>
                    <a:p>
                      <a:pPr algn="ctr"/>
                      <a:endParaRPr lang="en-US" sz="2000" b="0" i="0" noProof="0" dirty="0" smtClean="0">
                        <a:solidFill>
                          <a:schemeClr val="tx1">
                            <a:lumMod val="75000"/>
                            <a:lumOff val="25000"/>
                          </a:schemeClr>
                        </a:solidFill>
                      </a:endParaRPr>
                    </a:p>
                    <a:p>
                      <a:pPr algn="ctr"/>
                      <a:r>
                        <a:rPr lang="en-US" sz="2000" b="0" i="0" noProof="0" dirty="0" smtClean="0">
                          <a:solidFill>
                            <a:schemeClr val="tx1">
                              <a:lumMod val="75000"/>
                              <a:lumOff val="25000"/>
                            </a:schemeClr>
                          </a:solidFill>
                        </a:rPr>
                        <a:t>RC</a:t>
                      </a:r>
                      <a:r>
                        <a:rPr lang="el-GR" sz="2000" b="0" i="0" noProof="0" dirty="0" smtClean="0">
                          <a:solidFill>
                            <a:schemeClr val="tx1">
                              <a:lumMod val="75000"/>
                              <a:lumOff val="25000"/>
                            </a:schemeClr>
                          </a:solidFill>
                        </a:rPr>
                        <a:t>≡</a:t>
                      </a:r>
                      <a:r>
                        <a:rPr lang="es-ES" sz="2000" b="0" i="0" noProof="0" dirty="0" smtClean="0">
                          <a:solidFill>
                            <a:schemeClr val="tx1">
                              <a:lumMod val="75000"/>
                              <a:lumOff val="25000"/>
                            </a:schemeClr>
                          </a:solidFill>
                        </a:rPr>
                        <a:t>CR</a:t>
                      </a:r>
                    </a:p>
                    <a:p>
                      <a:pPr algn="ctr"/>
                      <a:endParaRPr lang="en-US" sz="2000" b="0" i="0" noProof="0" dirty="0">
                        <a:solidFill>
                          <a:schemeClr val="tx1">
                            <a:lumMod val="75000"/>
                            <a:lumOff val="25000"/>
                          </a:schemeClr>
                        </a:solidFill>
                      </a:endParaRPr>
                    </a:p>
                  </a:txBody>
                  <a:tcPr anchor="ctr"/>
                </a:tc>
                <a:tc>
                  <a:txBody>
                    <a:bodyPr/>
                    <a:lstStyle/>
                    <a:p>
                      <a:pPr algn="ctr"/>
                      <a:endParaRPr lang="en-US" sz="2000" b="0" noProof="0" dirty="0" smtClean="0">
                        <a:solidFill>
                          <a:schemeClr val="tx1">
                            <a:lumMod val="75000"/>
                            <a:lumOff val="25000"/>
                          </a:schemeClr>
                        </a:solidFill>
                      </a:endParaRPr>
                    </a:p>
                    <a:p>
                      <a:pPr algn="ctr"/>
                      <a:endParaRPr lang="en-US" sz="2000" b="0" noProof="0" dirty="0" smtClean="0">
                        <a:solidFill>
                          <a:schemeClr val="tx1">
                            <a:lumMod val="75000"/>
                            <a:lumOff val="25000"/>
                          </a:schemeClr>
                        </a:solidFill>
                      </a:endParaRPr>
                    </a:p>
                    <a:p>
                      <a:pPr algn="ctr"/>
                      <a:endParaRPr lang="en-US" sz="2000" b="0" noProof="0" dirty="0" smtClean="0">
                        <a:solidFill>
                          <a:schemeClr val="tx1">
                            <a:lumMod val="75000"/>
                            <a:lumOff val="25000"/>
                          </a:schemeClr>
                        </a:solidFill>
                      </a:endParaRPr>
                    </a:p>
                    <a:p>
                      <a:pPr algn="ctr"/>
                      <a:endParaRPr lang="en-US" sz="2000" b="0" noProof="0" dirty="0">
                        <a:solidFill>
                          <a:schemeClr val="tx1">
                            <a:lumMod val="75000"/>
                            <a:lumOff val="25000"/>
                          </a:schemeClr>
                        </a:solidFill>
                      </a:endParaRPr>
                    </a:p>
                  </a:txBody>
                  <a:tcPr anchor="ctr"/>
                </a:tc>
                <a:tc>
                  <a:txBody>
                    <a:bodyPr/>
                    <a:lstStyle/>
                    <a:p>
                      <a:pPr algn="ctr"/>
                      <a:r>
                        <a:rPr lang="en-US" sz="2000" b="0" baseline="0" noProof="0" dirty="0" smtClean="0">
                          <a:solidFill>
                            <a:schemeClr val="tx1">
                              <a:lumMod val="75000"/>
                              <a:lumOff val="25000"/>
                            </a:schemeClr>
                          </a:solidFill>
                        </a:rPr>
                        <a:t>PdCl</a:t>
                      </a:r>
                      <a:r>
                        <a:rPr lang="en-US" sz="2000" b="0" baseline="-25000" noProof="0" dirty="0" smtClean="0">
                          <a:solidFill>
                            <a:schemeClr val="tx1">
                              <a:lumMod val="75000"/>
                              <a:lumOff val="25000"/>
                            </a:schemeClr>
                          </a:solidFill>
                        </a:rPr>
                        <a:t>2</a:t>
                      </a:r>
                      <a:r>
                        <a:rPr lang="en-US" sz="2000" b="0" baseline="0" noProof="0" dirty="0" smtClean="0">
                          <a:solidFill>
                            <a:schemeClr val="tx1">
                              <a:lumMod val="75000"/>
                              <a:lumOff val="25000"/>
                            </a:schemeClr>
                          </a:solidFill>
                        </a:rPr>
                        <a:t> / CuCl</a:t>
                      </a:r>
                      <a:r>
                        <a:rPr lang="en-US" sz="2000" b="0" baseline="-25000" noProof="0" dirty="0" smtClean="0">
                          <a:solidFill>
                            <a:schemeClr val="tx1">
                              <a:lumMod val="75000"/>
                              <a:lumOff val="25000"/>
                            </a:schemeClr>
                          </a:solidFill>
                        </a:rPr>
                        <a:t>2</a:t>
                      </a:r>
                      <a:endParaRPr lang="en-US" sz="2000" b="0" baseline="-25000" noProof="0" dirty="0">
                        <a:solidFill>
                          <a:schemeClr val="tx1">
                            <a:lumMod val="75000"/>
                            <a:lumOff val="25000"/>
                          </a:schemeClr>
                        </a:solidFill>
                      </a:endParaRPr>
                    </a:p>
                  </a:txBody>
                  <a:tcPr anchor="ctr"/>
                </a:tc>
              </a:tr>
              <a:tr h="464347">
                <a:tc>
                  <a:txBody>
                    <a:bodyPr/>
                    <a:lstStyle/>
                    <a:p>
                      <a:pPr algn="ctr"/>
                      <a:endParaRPr lang="en-US" sz="2000" b="0" noProof="0" dirty="0" smtClean="0">
                        <a:solidFill>
                          <a:schemeClr val="tx1">
                            <a:lumMod val="75000"/>
                            <a:lumOff val="25000"/>
                          </a:schemeClr>
                        </a:solidFill>
                      </a:endParaRPr>
                    </a:p>
                    <a:p>
                      <a:pPr algn="ctr"/>
                      <a:r>
                        <a:rPr lang="en-US" sz="2000" b="0" noProof="0" dirty="0" smtClean="0">
                          <a:solidFill>
                            <a:schemeClr val="tx1">
                              <a:lumMod val="75000"/>
                              <a:lumOff val="25000"/>
                            </a:schemeClr>
                          </a:solidFill>
                        </a:rPr>
                        <a:t>Diels-Alder</a:t>
                      </a:r>
                    </a:p>
                    <a:p>
                      <a:pPr algn="ctr"/>
                      <a:endParaRPr lang="en-US" sz="2000" b="0" noProof="0" dirty="0">
                        <a:solidFill>
                          <a:schemeClr val="tx1">
                            <a:lumMod val="75000"/>
                            <a:lumOff val="25000"/>
                          </a:schemeClr>
                        </a:solidFill>
                      </a:endParaRPr>
                    </a:p>
                  </a:txBody>
                  <a:tcPr anchor="ctr"/>
                </a:tc>
                <a:tc>
                  <a:txBody>
                    <a:bodyPr/>
                    <a:lstStyle/>
                    <a:p>
                      <a:pPr algn="ctr"/>
                      <a:endParaRPr lang="en-US" sz="2000" b="0" i="0" noProof="0" dirty="0">
                        <a:solidFill>
                          <a:schemeClr val="tx1">
                            <a:lumMod val="75000"/>
                            <a:lumOff val="25000"/>
                          </a:schemeClr>
                        </a:solidFill>
                      </a:endParaRPr>
                    </a:p>
                  </a:txBody>
                  <a:tcPr anchor="ctr"/>
                </a:tc>
                <a:tc>
                  <a:txBody>
                    <a:bodyPr/>
                    <a:lstStyle/>
                    <a:p>
                      <a:pPr algn="ctr"/>
                      <a:endParaRPr lang="en-US" sz="2000" b="0" noProof="0" dirty="0" smtClean="0">
                        <a:solidFill>
                          <a:schemeClr val="tx1">
                            <a:lumMod val="75000"/>
                            <a:lumOff val="25000"/>
                          </a:schemeClr>
                        </a:solidFill>
                      </a:endParaRPr>
                    </a:p>
                    <a:p>
                      <a:pPr algn="ctr"/>
                      <a:endParaRPr lang="en-US" sz="2000" b="0" noProof="0" dirty="0" smtClean="0">
                        <a:solidFill>
                          <a:schemeClr val="tx1">
                            <a:lumMod val="75000"/>
                            <a:lumOff val="25000"/>
                          </a:schemeClr>
                        </a:solidFill>
                      </a:endParaRPr>
                    </a:p>
                    <a:p>
                      <a:pPr algn="ctr"/>
                      <a:endParaRPr lang="en-US" sz="2000" b="0" noProof="0" dirty="0" smtClean="0">
                        <a:solidFill>
                          <a:schemeClr val="tx1">
                            <a:lumMod val="75000"/>
                            <a:lumOff val="25000"/>
                          </a:schemeClr>
                        </a:solidFill>
                      </a:endParaRPr>
                    </a:p>
                    <a:p>
                      <a:pPr algn="ctr"/>
                      <a:endParaRPr lang="en-US" sz="2000" b="0" noProof="0" dirty="0">
                        <a:solidFill>
                          <a:schemeClr val="tx1">
                            <a:lumMod val="75000"/>
                            <a:lumOff val="25000"/>
                          </a:schemeClr>
                        </a:solidFill>
                      </a:endParaRPr>
                    </a:p>
                  </a:txBody>
                  <a:tcPr anchor="ctr"/>
                </a:tc>
                <a:tc>
                  <a:txBody>
                    <a:bodyPr/>
                    <a:lstStyle/>
                    <a:p>
                      <a:pPr algn="ctr"/>
                      <a:r>
                        <a:rPr lang="en-US" sz="2000" b="0" baseline="0" noProof="0" dirty="0" smtClean="0">
                          <a:solidFill>
                            <a:schemeClr val="tx1">
                              <a:lumMod val="75000"/>
                              <a:lumOff val="25000"/>
                            </a:schemeClr>
                          </a:solidFill>
                        </a:rPr>
                        <a:t>AlCl</a:t>
                      </a:r>
                      <a:r>
                        <a:rPr lang="en-US" sz="2000" b="0" baseline="-25000" noProof="0" dirty="0" smtClean="0">
                          <a:solidFill>
                            <a:schemeClr val="tx1">
                              <a:lumMod val="75000"/>
                              <a:lumOff val="25000"/>
                            </a:schemeClr>
                          </a:solidFill>
                        </a:rPr>
                        <a:t>3</a:t>
                      </a:r>
                      <a:endParaRPr lang="en-US" sz="2000" b="0" baseline="-25000" noProof="0" dirty="0">
                        <a:solidFill>
                          <a:schemeClr val="tx1">
                            <a:lumMod val="75000"/>
                            <a:lumOff val="25000"/>
                          </a:schemeClr>
                        </a:solidFill>
                      </a:endParaRPr>
                    </a:p>
                  </a:txBody>
                  <a:tcPr anchor="ctr"/>
                </a:tc>
              </a:tr>
              <a:tr h="464347">
                <a:tc>
                  <a:txBody>
                    <a:bodyPr/>
                    <a:lstStyle/>
                    <a:p>
                      <a:pPr algn="ctr"/>
                      <a:endParaRPr lang="en-US" sz="2000" b="0" noProof="0" dirty="0" smtClean="0">
                        <a:solidFill>
                          <a:schemeClr val="tx1">
                            <a:lumMod val="75000"/>
                            <a:lumOff val="25000"/>
                          </a:schemeClr>
                        </a:solidFill>
                      </a:endParaRPr>
                    </a:p>
                    <a:p>
                      <a:pPr algn="ctr"/>
                      <a:r>
                        <a:rPr lang="en-US" sz="2000" b="0" noProof="0" dirty="0" smtClean="0">
                          <a:solidFill>
                            <a:schemeClr val="tx1">
                              <a:lumMod val="75000"/>
                              <a:lumOff val="25000"/>
                            </a:schemeClr>
                          </a:solidFill>
                        </a:rPr>
                        <a:t>Epoxidation</a:t>
                      </a:r>
                    </a:p>
                    <a:p>
                      <a:pPr algn="ctr"/>
                      <a:endParaRPr lang="en-US" sz="2000" b="0" noProof="0" dirty="0">
                        <a:solidFill>
                          <a:schemeClr val="tx1">
                            <a:lumMod val="75000"/>
                            <a:lumOff val="25000"/>
                          </a:schemeClr>
                        </a:solidFill>
                      </a:endParaRPr>
                    </a:p>
                  </a:txBody>
                  <a:tcPr anchor="ctr"/>
                </a:tc>
                <a:tc>
                  <a:txBody>
                    <a:bodyPr/>
                    <a:lstStyle/>
                    <a:p>
                      <a:pPr algn="ctr"/>
                      <a:endParaRPr lang="en-US" sz="2000" b="0" i="0" noProof="0" dirty="0">
                        <a:solidFill>
                          <a:schemeClr val="tx1">
                            <a:lumMod val="75000"/>
                            <a:lumOff val="25000"/>
                          </a:schemeClr>
                        </a:solidFill>
                      </a:endParaRPr>
                    </a:p>
                  </a:txBody>
                  <a:tcPr anchor="ctr"/>
                </a:tc>
                <a:tc>
                  <a:txBody>
                    <a:bodyPr/>
                    <a:lstStyle/>
                    <a:p>
                      <a:pPr algn="ctr"/>
                      <a:endParaRPr lang="en-US" sz="2000" b="0" noProof="0" dirty="0">
                        <a:solidFill>
                          <a:schemeClr val="tx1">
                            <a:lumMod val="75000"/>
                            <a:lumOff val="25000"/>
                          </a:schemeClr>
                        </a:solidFill>
                      </a:endParaRPr>
                    </a:p>
                  </a:txBody>
                  <a:tcPr anchor="ctr"/>
                </a:tc>
                <a:tc>
                  <a:txBody>
                    <a:bodyPr/>
                    <a:lstStyle/>
                    <a:p>
                      <a:pPr algn="ctr"/>
                      <a:r>
                        <a:rPr lang="en-US" sz="2000" b="0" baseline="0" noProof="0" dirty="0" smtClean="0">
                          <a:solidFill>
                            <a:schemeClr val="tx1">
                              <a:lumMod val="75000"/>
                              <a:lumOff val="25000"/>
                            </a:schemeClr>
                          </a:solidFill>
                        </a:rPr>
                        <a:t>Mo(CO)</a:t>
                      </a:r>
                      <a:r>
                        <a:rPr lang="en-US" sz="2000" b="0" baseline="-25000" noProof="0" dirty="0" smtClean="0">
                          <a:solidFill>
                            <a:schemeClr val="tx1">
                              <a:lumMod val="75000"/>
                              <a:lumOff val="25000"/>
                            </a:schemeClr>
                          </a:solidFill>
                        </a:rPr>
                        <a:t>6</a:t>
                      </a:r>
                      <a:endParaRPr lang="en-US" sz="2000" b="0" baseline="-25000" noProof="0" dirty="0">
                        <a:solidFill>
                          <a:schemeClr val="tx1">
                            <a:lumMod val="75000"/>
                            <a:lumOff val="25000"/>
                          </a:schemeClr>
                        </a:solidFill>
                      </a:endParaRPr>
                    </a:p>
                  </a:txBody>
                  <a:tcPr anchor="ctr"/>
                </a:tc>
              </a:tr>
            </a:tbl>
          </a:graphicData>
        </a:graphic>
      </p:graphicFrame>
      <p:graphicFrame>
        <p:nvGraphicFramePr>
          <p:cNvPr id="1028" name="Object 4"/>
          <p:cNvGraphicFramePr>
            <a:graphicFrameLocks noChangeAspect="1"/>
          </p:cNvGraphicFramePr>
          <p:nvPr/>
        </p:nvGraphicFramePr>
        <p:xfrm>
          <a:off x="5214942" y="2708276"/>
          <a:ext cx="1020473" cy="1149352"/>
        </p:xfrm>
        <a:graphic>
          <a:graphicData uri="http://schemas.openxmlformats.org/presentationml/2006/ole">
            <mc:AlternateContent xmlns:mc="http://schemas.openxmlformats.org/markup-compatibility/2006">
              <mc:Choice xmlns:v="urn:schemas-microsoft-com:vml" Requires="v">
                <p:oleObj spid="_x0000_s46362" name="CS ChemDraw Drawing" r:id="rId4" imgW="766382" imgH="863422" progId="ChemDraw.Document.6.0">
                  <p:embed/>
                </p:oleObj>
              </mc:Choice>
              <mc:Fallback>
                <p:oleObj name="CS ChemDraw Drawing" r:id="rId4" imgW="766382" imgH="863422" progId="ChemDraw.Document.6.0">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4942" y="2708276"/>
                        <a:ext cx="1020473" cy="114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0" name="Object 6"/>
          <p:cNvGraphicFramePr>
            <a:graphicFrameLocks noChangeAspect="1"/>
          </p:cNvGraphicFramePr>
          <p:nvPr/>
        </p:nvGraphicFramePr>
        <p:xfrm>
          <a:off x="2786050" y="4003676"/>
          <a:ext cx="1587500" cy="1092200"/>
        </p:xfrm>
        <a:graphic>
          <a:graphicData uri="http://schemas.openxmlformats.org/presentationml/2006/ole">
            <mc:AlternateContent xmlns:mc="http://schemas.openxmlformats.org/markup-compatibility/2006">
              <mc:Choice xmlns:v="urn:schemas-microsoft-com:vml" Requires="v">
                <p:oleObj spid="_x0000_s46363" name="CS ChemDraw Drawing" r:id="rId6" imgW="1162431" imgH="796557" progId="ChemDraw.Document.6.0">
                  <p:embed/>
                </p:oleObj>
              </mc:Choice>
              <mc:Fallback>
                <p:oleObj name="CS ChemDraw Drawing" r:id="rId6" imgW="1162431" imgH="796557" progId="ChemDraw.Document.6.0">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86050" y="4003676"/>
                        <a:ext cx="15875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1" name="Object 7"/>
          <p:cNvGraphicFramePr>
            <a:graphicFrameLocks noChangeAspect="1"/>
          </p:cNvGraphicFramePr>
          <p:nvPr/>
        </p:nvGraphicFramePr>
        <p:xfrm>
          <a:off x="5118719" y="4000504"/>
          <a:ext cx="1167793" cy="1071570"/>
        </p:xfrm>
        <a:graphic>
          <a:graphicData uri="http://schemas.openxmlformats.org/presentationml/2006/ole">
            <mc:AlternateContent xmlns:mc="http://schemas.openxmlformats.org/markup-compatibility/2006">
              <mc:Choice xmlns:v="urn:schemas-microsoft-com:vml" Requires="v">
                <p:oleObj spid="_x0000_s46364" name="CS ChemDraw Drawing" r:id="rId8" imgW="851421" imgH="777011" progId="ChemDraw.Document.6.0">
                  <p:embed/>
                </p:oleObj>
              </mc:Choice>
              <mc:Fallback>
                <p:oleObj name="CS ChemDraw Drawing" r:id="rId8" imgW="851421" imgH="777011" progId="ChemDraw.Document.6.0">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18719" y="4000504"/>
                        <a:ext cx="1167793" cy="1071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2" name="Object 8"/>
          <p:cNvGraphicFramePr>
            <a:graphicFrameLocks noChangeAspect="1"/>
          </p:cNvGraphicFramePr>
          <p:nvPr/>
        </p:nvGraphicFramePr>
        <p:xfrm>
          <a:off x="3214678" y="5357826"/>
          <a:ext cx="690205" cy="785818"/>
        </p:xfrm>
        <a:graphic>
          <a:graphicData uri="http://schemas.openxmlformats.org/presentationml/2006/ole">
            <mc:AlternateContent xmlns:mc="http://schemas.openxmlformats.org/markup-compatibility/2006">
              <mc:Choice xmlns:v="urn:schemas-microsoft-com:vml" Requires="v">
                <p:oleObj spid="_x0000_s46365" name="CS ChemDraw Drawing" r:id="rId10" imgW="366903" imgH="417309" progId="ChemDraw.Document.6.0">
                  <p:embed/>
                </p:oleObj>
              </mc:Choice>
              <mc:Fallback>
                <p:oleObj name="CS ChemDraw Drawing" r:id="rId10" imgW="366903" imgH="417309" progId="ChemDraw.Document.6.0">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14678" y="5357826"/>
                        <a:ext cx="690205" cy="785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3" name="Object 9"/>
          <p:cNvGraphicFramePr>
            <a:graphicFrameLocks noChangeAspect="1"/>
          </p:cNvGraphicFramePr>
          <p:nvPr/>
        </p:nvGraphicFramePr>
        <p:xfrm>
          <a:off x="5214942" y="5357826"/>
          <a:ext cx="1108511" cy="785818"/>
        </p:xfrm>
        <a:graphic>
          <a:graphicData uri="http://schemas.openxmlformats.org/presentationml/2006/ole">
            <mc:AlternateContent xmlns:mc="http://schemas.openxmlformats.org/markup-compatibility/2006">
              <mc:Choice xmlns:v="urn:schemas-microsoft-com:vml" Requires="v">
                <p:oleObj spid="_x0000_s46366" name="CS ChemDraw Drawing" r:id="rId12" imgW="589445" imgH="417309" progId="ChemDraw.Document.6.0">
                  <p:embed/>
                </p:oleObj>
              </mc:Choice>
              <mc:Fallback>
                <p:oleObj name="CS ChemDraw Drawing" r:id="rId12" imgW="589445" imgH="417309" progId="ChemDraw.Document.6.0">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14942" y="5357826"/>
                        <a:ext cx="1108511" cy="785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9 CuadroTexto"/>
          <p:cNvSpPr txBox="1"/>
          <p:nvPr/>
        </p:nvSpPr>
        <p:spPr>
          <a:xfrm>
            <a:off x="0" y="6581025"/>
            <a:ext cx="6300192" cy="307777"/>
          </a:xfrm>
          <a:prstGeom prst="rect">
            <a:avLst/>
          </a:prstGeom>
          <a:noFill/>
        </p:spPr>
        <p:txBody>
          <a:bodyPr wrap="square" rtlCol="0">
            <a:spAutoFit/>
          </a:bodyPr>
          <a:lstStyle/>
          <a:p>
            <a:r>
              <a:rPr lang="en-GB" sz="1400" dirty="0" smtClean="0"/>
              <a:t>(13)  G. </a:t>
            </a:r>
            <a:r>
              <a:rPr lang="en-US" sz="1400" dirty="0" smtClean="0"/>
              <a:t>Jessop</a:t>
            </a:r>
            <a:r>
              <a:rPr lang="en-US" sz="1400" i="1" dirty="0" smtClean="0"/>
              <a:t>. J. </a:t>
            </a:r>
            <a:r>
              <a:rPr lang="en-US" sz="1400" i="1" dirty="0" err="1" smtClean="0"/>
              <a:t>Supercrit</a:t>
            </a:r>
            <a:r>
              <a:rPr lang="en-US" sz="1400" i="1" dirty="0" smtClean="0"/>
              <a:t>. Fluids</a:t>
            </a:r>
            <a:r>
              <a:rPr lang="en-US" sz="1400" dirty="0" smtClean="0"/>
              <a:t>. 38 (</a:t>
            </a:r>
            <a:r>
              <a:rPr lang="en-US" sz="1400" b="1" dirty="0" smtClean="0"/>
              <a:t>2006</a:t>
            </a:r>
            <a:r>
              <a:rPr lang="en-US" sz="1400" dirty="0" smtClean="0"/>
              <a:t>) 211.</a:t>
            </a:r>
            <a:endParaRPr lang="es-CO" sz="1400" dirty="0"/>
          </a:p>
        </p:txBody>
      </p:sp>
      <p:sp>
        <p:nvSpPr>
          <p:cNvPr id="3" name="2 Marcador de número de diapositiva"/>
          <p:cNvSpPr>
            <a:spLocks noGrp="1"/>
          </p:cNvSpPr>
          <p:nvPr>
            <p:ph type="sldNum" sz="quarter" idx="12"/>
          </p:nvPr>
        </p:nvSpPr>
        <p:spPr/>
        <p:txBody>
          <a:bodyPr/>
          <a:lstStyle/>
          <a:p>
            <a:fld id="{153E860E-8509-45B0-AD32-0170FCD09A82}" type="slidenum">
              <a:rPr lang="es-CO" smtClean="0"/>
              <a:pPr/>
              <a:t>14</a:t>
            </a:fld>
            <a:endParaRPr lang="es-CO"/>
          </a:p>
        </p:txBody>
      </p:sp>
      <p:sp>
        <p:nvSpPr>
          <p:cNvPr id="12" name="11 Rectángulo"/>
          <p:cNvSpPr/>
          <p:nvPr/>
        </p:nvSpPr>
        <p:spPr>
          <a:xfrm>
            <a:off x="0" y="-9041"/>
            <a:ext cx="2551852" cy="369332"/>
          </a:xfrm>
          <a:prstGeom prst="rect">
            <a:avLst/>
          </a:prstGeom>
          <a:solidFill>
            <a:srgbClr val="00B0F0"/>
          </a:solidFill>
        </p:spPr>
        <p:txBody>
          <a:bodyPr wrap="none">
            <a:noAutofit/>
          </a:bodyPr>
          <a:lstStyle/>
          <a:p>
            <a:pPr algn="ctr"/>
            <a:r>
              <a:rPr lang="en-US" b="1" dirty="0">
                <a:solidFill>
                  <a:schemeClr val="bg1"/>
                </a:solidFill>
                <a:effectLst>
                  <a:outerShdw blurRad="50800" dist="38100" dir="16200000" rotWithShape="0">
                    <a:prstClr val="black">
                      <a:alpha val="40000"/>
                    </a:prstClr>
                  </a:outerShdw>
                </a:effectLst>
              </a:rPr>
              <a:t>CO</a:t>
            </a:r>
            <a:r>
              <a:rPr lang="en-US" b="1" baseline="-25000" dirty="0">
                <a:solidFill>
                  <a:schemeClr val="bg1"/>
                </a:solidFill>
                <a:effectLst>
                  <a:outerShdw blurRad="50800" dist="38100" dir="16200000" rotWithShape="0">
                    <a:prstClr val="black">
                      <a:alpha val="40000"/>
                    </a:prstClr>
                  </a:outerShdw>
                </a:effectLst>
              </a:rPr>
              <a:t>2</a:t>
            </a:r>
            <a:r>
              <a:rPr lang="en-US" b="1" dirty="0">
                <a:solidFill>
                  <a:schemeClr val="bg1"/>
                </a:solidFill>
                <a:effectLst>
                  <a:outerShdw blurRad="50800" dist="38100" dir="16200000" rotWithShape="0">
                    <a:prstClr val="black">
                      <a:alpha val="40000"/>
                    </a:prstClr>
                  </a:outerShdw>
                </a:effectLst>
              </a:rPr>
              <a:t> as a </a:t>
            </a:r>
            <a:r>
              <a:rPr lang="en-US" b="1" dirty="0" smtClean="0">
                <a:solidFill>
                  <a:schemeClr val="bg1"/>
                </a:solidFill>
                <a:effectLst>
                  <a:outerShdw blurRad="50800" dist="38100" dir="16200000" rotWithShape="0">
                    <a:prstClr val="black">
                      <a:alpha val="40000"/>
                    </a:prstClr>
                  </a:outerShdw>
                </a:effectLst>
              </a:rPr>
              <a:t>solvent</a:t>
            </a:r>
            <a:endParaRPr lang="en-US" dirty="0">
              <a:solidFill>
                <a:schemeClr val="bg1"/>
              </a:solidFill>
            </a:endParaRPr>
          </a:p>
        </p:txBody>
      </p:sp>
    </p:spTree>
    <p:extLst>
      <p:ext uri="{BB962C8B-B14F-4D97-AF65-F5344CB8AC3E}">
        <p14:creationId xmlns:p14="http://schemas.microsoft.com/office/powerpoint/2010/main" val="35089317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341784"/>
            <a:ext cx="9144000" cy="1143000"/>
          </a:xfrm>
        </p:spPr>
        <p:txBody>
          <a:bodyPr>
            <a:noAutofit/>
          </a:bodyPr>
          <a:lstStyle/>
          <a:p>
            <a:r>
              <a:rPr lang="en-US" sz="3600" b="1" dirty="0" smtClean="0">
                <a:solidFill>
                  <a:schemeClr val="accent1">
                    <a:lumMod val="75000"/>
                  </a:schemeClr>
                </a:solidFill>
                <a:effectLst>
                  <a:outerShdw blurRad="50800" dist="38100" dir="16200000" rotWithShape="0">
                    <a:prstClr val="black">
                      <a:alpha val="40000"/>
                    </a:prstClr>
                  </a:outerShdw>
                </a:effectLst>
              </a:rPr>
              <a:t>Important catalyzed reactions still not sufficiently studied in </a:t>
            </a:r>
            <a:r>
              <a:rPr lang="en-US" sz="3600" b="1" i="1" dirty="0" smtClean="0">
                <a:solidFill>
                  <a:schemeClr val="accent1">
                    <a:lumMod val="75000"/>
                  </a:schemeClr>
                </a:solidFill>
                <a:effectLst>
                  <a:outerShdw blurRad="50800" dist="38100" dir="16200000" rotWithShape="0">
                    <a:prstClr val="black">
                      <a:alpha val="40000"/>
                    </a:prstClr>
                  </a:outerShdw>
                </a:effectLst>
              </a:rPr>
              <a:t>sc</a:t>
            </a:r>
            <a:r>
              <a:rPr lang="en-US" sz="3600" b="1" dirty="0" smtClean="0">
                <a:solidFill>
                  <a:schemeClr val="accent1">
                    <a:lumMod val="75000"/>
                  </a:schemeClr>
                </a:solidFill>
                <a:effectLst>
                  <a:outerShdw blurRad="50800" dist="38100" dir="16200000" rotWithShape="0">
                    <a:prstClr val="black">
                      <a:alpha val="40000"/>
                    </a:prstClr>
                  </a:outerShdw>
                </a:effectLst>
              </a:rPr>
              <a:t>CO</a:t>
            </a:r>
            <a:r>
              <a:rPr lang="en-US" sz="3600" b="1" baseline="-25000" dirty="0" smtClean="0">
                <a:solidFill>
                  <a:schemeClr val="accent1">
                    <a:lumMod val="75000"/>
                  </a:schemeClr>
                </a:solidFill>
                <a:effectLst>
                  <a:outerShdw blurRad="50800" dist="38100" dir="16200000" rotWithShape="0">
                    <a:prstClr val="black">
                      <a:alpha val="40000"/>
                    </a:prstClr>
                  </a:outerShdw>
                </a:effectLst>
              </a:rPr>
              <a:t>2</a:t>
            </a:r>
            <a:endParaRPr lang="en-US" sz="3600" b="1" baseline="-25000" dirty="0">
              <a:solidFill>
                <a:schemeClr val="accent1">
                  <a:lumMod val="75000"/>
                </a:schemeClr>
              </a:solidFill>
              <a:effectLst>
                <a:outerShdw blurRad="50800" dist="38100" dir="16200000" rotWithShape="0">
                  <a:prstClr val="black">
                    <a:alpha val="40000"/>
                  </a:prstClr>
                </a:outerShdw>
              </a:effectLst>
            </a:endParaRPr>
          </a:p>
        </p:txBody>
      </p:sp>
      <p:sp>
        <p:nvSpPr>
          <p:cNvPr id="17" name="16 CuadroTexto"/>
          <p:cNvSpPr txBox="1"/>
          <p:nvPr/>
        </p:nvSpPr>
        <p:spPr>
          <a:xfrm>
            <a:off x="0" y="6581025"/>
            <a:ext cx="5652120" cy="307777"/>
          </a:xfrm>
          <a:prstGeom prst="rect">
            <a:avLst/>
          </a:prstGeom>
          <a:noFill/>
        </p:spPr>
        <p:txBody>
          <a:bodyPr wrap="square" rtlCol="0">
            <a:spAutoFit/>
          </a:bodyPr>
          <a:lstStyle/>
          <a:p>
            <a:r>
              <a:rPr lang="en-GB" sz="1400" dirty="0" smtClean="0"/>
              <a:t>(13)  G. </a:t>
            </a:r>
            <a:r>
              <a:rPr lang="en-US" sz="1400" dirty="0" smtClean="0"/>
              <a:t>Jessop</a:t>
            </a:r>
            <a:r>
              <a:rPr lang="en-US" sz="1400" i="1" dirty="0" smtClean="0"/>
              <a:t>. J. </a:t>
            </a:r>
            <a:r>
              <a:rPr lang="en-US" sz="1400" i="1" dirty="0" err="1" smtClean="0"/>
              <a:t>Supercrit</a:t>
            </a:r>
            <a:r>
              <a:rPr lang="en-US" sz="1400" i="1" dirty="0" smtClean="0"/>
              <a:t>. Fluids</a:t>
            </a:r>
            <a:r>
              <a:rPr lang="en-US" sz="1400" dirty="0" smtClean="0"/>
              <a:t>. 38 (</a:t>
            </a:r>
            <a:r>
              <a:rPr lang="en-US" sz="1400" b="1" dirty="0" smtClean="0"/>
              <a:t>2006</a:t>
            </a:r>
            <a:r>
              <a:rPr lang="en-US" sz="1400" dirty="0" smtClean="0"/>
              <a:t>) 211.</a:t>
            </a:r>
            <a:endParaRPr lang="es-CO" sz="1400" dirty="0"/>
          </a:p>
        </p:txBody>
      </p:sp>
      <p:graphicFrame>
        <p:nvGraphicFramePr>
          <p:cNvPr id="11" name="10 Tabla"/>
          <p:cNvGraphicFramePr>
            <a:graphicFrameLocks noGrp="1"/>
          </p:cNvGraphicFramePr>
          <p:nvPr>
            <p:extLst>
              <p:ext uri="{D42A27DB-BD31-4B8C-83A1-F6EECF244321}">
                <p14:modId xmlns:p14="http://schemas.microsoft.com/office/powerpoint/2010/main" val="281739881"/>
              </p:ext>
            </p:extLst>
          </p:nvPr>
        </p:nvGraphicFramePr>
        <p:xfrm>
          <a:off x="357158" y="1571612"/>
          <a:ext cx="8391306" cy="4867761"/>
        </p:xfrm>
        <a:graphic>
          <a:graphicData uri="http://schemas.openxmlformats.org/drawingml/2006/table">
            <a:tbl>
              <a:tblPr firstRow="1" bandRow="1">
                <a:tableStyleId>{2D5ABB26-0587-4C30-8999-92F81FD0307C}</a:tableStyleId>
              </a:tblPr>
              <a:tblGrid>
                <a:gridCol w="2054602"/>
                <a:gridCol w="3456384"/>
                <a:gridCol w="2880320"/>
              </a:tblGrid>
              <a:tr h="571504">
                <a:tc>
                  <a:txBody>
                    <a:bodyPr/>
                    <a:lstStyle/>
                    <a:p>
                      <a:pPr algn="ctr"/>
                      <a:r>
                        <a:rPr lang="en-US" sz="2200" b="1" noProof="0" dirty="0" smtClean="0">
                          <a:solidFill>
                            <a:srgbClr val="C00000"/>
                          </a:solidFill>
                        </a:rPr>
                        <a:t>Reaction</a:t>
                      </a:r>
                      <a:endParaRPr lang="en-US" sz="2200" b="1" noProof="0" dirty="0">
                        <a:solidFill>
                          <a:srgbClr val="C00000"/>
                        </a:solidFill>
                      </a:endParaRPr>
                    </a:p>
                  </a:txBody>
                  <a:tcPr/>
                </a:tc>
                <a:tc>
                  <a:txBody>
                    <a:bodyPr/>
                    <a:lstStyle/>
                    <a:p>
                      <a:pPr algn="ctr"/>
                      <a:r>
                        <a:rPr lang="en-US" sz="2200" b="1" noProof="0" dirty="0" smtClean="0">
                          <a:solidFill>
                            <a:srgbClr val="C00000"/>
                          </a:solidFill>
                        </a:rPr>
                        <a:t>Substrate</a:t>
                      </a:r>
                      <a:endParaRPr lang="en-US" sz="2200" b="1" noProof="0" dirty="0">
                        <a:solidFill>
                          <a:srgbClr val="C00000"/>
                        </a:solidFill>
                      </a:endParaRPr>
                    </a:p>
                  </a:txBody>
                  <a:tcPr/>
                </a:tc>
                <a:tc>
                  <a:txBody>
                    <a:bodyPr/>
                    <a:lstStyle/>
                    <a:p>
                      <a:pPr algn="ctr"/>
                      <a:r>
                        <a:rPr lang="en-US" sz="2200" b="1" noProof="0" dirty="0" smtClean="0">
                          <a:solidFill>
                            <a:srgbClr val="C00000"/>
                          </a:solidFill>
                        </a:rPr>
                        <a:t>General</a:t>
                      </a:r>
                    </a:p>
                    <a:p>
                      <a:pPr algn="ctr"/>
                      <a:r>
                        <a:rPr lang="en-US" sz="2200" b="1" noProof="0" dirty="0" smtClean="0">
                          <a:solidFill>
                            <a:srgbClr val="C00000"/>
                          </a:solidFill>
                        </a:rPr>
                        <a:t>Reasons</a:t>
                      </a:r>
                      <a:endParaRPr lang="en-US" sz="2200" b="1" noProof="0" dirty="0">
                        <a:solidFill>
                          <a:srgbClr val="C00000"/>
                        </a:solidFill>
                      </a:endParaRPr>
                    </a:p>
                  </a:txBody>
                  <a:tcPr/>
                </a:tc>
              </a:tr>
              <a:tr h="464347">
                <a:tc>
                  <a:txBody>
                    <a:bodyPr/>
                    <a:lstStyle/>
                    <a:p>
                      <a:pPr algn="ctr"/>
                      <a:r>
                        <a:rPr lang="en-US" sz="2000" b="0" noProof="0" dirty="0" err="1" smtClean="0">
                          <a:solidFill>
                            <a:schemeClr val="tx1">
                              <a:lumMod val="75000"/>
                              <a:lumOff val="25000"/>
                            </a:schemeClr>
                          </a:solidFill>
                        </a:rPr>
                        <a:t>Carbonylation</a:t>
                      </a:r>
                      <a:endParaRPr lang="en-US" sz="2000" b="0" noProof="0" dirty="0">
                        <a:solidFill>
                          <a:schemeClr val="tx1">
                            <a:lumMod val="75000"/>
                            <a:lumOff val="25000"/>
                          </a:schemeClr>
                        </a:solidFill>
                      </a:endParaRPr>
                    </a:p>
                  </a:txBody>
                  <a:tcPr anchor="ctr"/>
                </a:tc>
                <a:tc>
                  <a:txBody>
                    <a:bodyPr/>
                    <a:lstStyle/>
                    <a:p>
                      <a:pPr algn="ctr"/>
                      <a:r>
                        <a:rPr lang="es-CO" sz="2000" b="0" noProof="0" dirty="0" err="1" smtClean="0">
                          <a:solidFill>
                            <a:schemeClr val="tx1">
                              <a:lumMod val="75000"/>
                              <a:lumOff val="25000"/>
                            </a:schemeClr>
                          </a:solidFill>
                        </a:rPr>
                        <a:t>ROHs</a:t>
                      </a:r>
                      <a:r>
                        <a:rPr lang="es-CO" sz="2000" b="0" baseline="0" noProof="0" dirty="0" smtClean="0">
                          <a:solidFill>
                            <a:schemeClr val="tx1">
                              <a:lumMod val="75000"/>
                              <a:lumOff val="25000"/>
                            </a:schemeClr>
                          </a:solidFill>
                        </a:rPr>
                        <a:t> </a:t>
                      </a:r>
                      <a:r>
                        <a:rPr lang="es-CO" sz="2000" b="0" baseline="0" noProof="0" dirty="0" err="1" smtClean="0">
                          <a:solidFill>
                            <a:schemeClr val="tx1">
                              <a:lumMod val="75000"/>
                              <a:lumOff val="25000"/>
                            </a:schemeClr>
                          </a:solidFill>
                        </a:rPr>
                        <a:t>or</a:t>
                      </a:r>
                      <a:r>
                        <a:rPr lang="es-CO" sz="2000" b="0" baseline="0" noProof="0" dirty="0" smtClean="0">
                          <a:solidFill>
                            <a:schemeClr val="tx1">
                              <a:lumMod val="75000"/>
                              <a:lumOff val="25000"/>
                            </a:schemeClr>
                          </a:solidFill>
                        </a:rPr>
                        <a:t> R-X (X= </a:t>
                      </a:r>
                      <a:r>
                        <a:rPr lang="es-CO" sz="2000" b="0" baseline="0" noProof="0" dirty="0" err="1" smtClean="0">
                          <a:solidFill>
                            <a:schemeClr val="tx1">
                              <a:lumMod val="75000"/>
                              <a:lumOff val="25000"/>
                            </a:schemeClr>
                          </a:solidFill>
                        </a:rPr>
                        <a:t>halogen</a:t>
                      </a:r>
                      <a:r>
                        <a:rPr lang="es-CO" sz="2000" b="0" baseline="0" noProof="0" dirty="0" smtClean="0">
                          <a:solidFill>
                            <a:schemeClr val="tx1">
                              <a:lumMod val="75000"/>
                              <a:lumOff val="25000"/>
                            </a:schemeClr>
                          </a:solidFill>
                        </a:rPr>
                        <a:t>)</a:t>
                      </a:r>
                      <a:endParaRPr lang="en-US" sz="2000" b="0" i="1" noProof="0" dirty="0">
                        <a:solidFill>
                          <a:schemeClr val="tx1">
                            <a:lumMod val="75000"/>
                            <a:lumOff val="25000"/>
                          </a:schemeClr>
                        </a:solidFill>
                      </a:endParaRPr>
                    </a:p>
                  </a:txBody>
                  <a:tcPr anchor="ctr"/>
                </a:tc>
                <a:tc rowSpan="6">
                  <a:txBody>
                    <a:bodyPr/>
                    <a:lstStyle/>
                    <a:p>
                      <a:pPr marL="342900" indent="-342900" algn="l">
                        <a:buFontTx/>
                        <a:buChar char="-"/>
                      </a:pPr>
                      <a:r>
                        <a:rPr lang="en-US" sz="2000" b="0" noProof="0" dirty="0" smtClean="0">
                          <a:solidFill>
                            <a:schemeClr val="tx1">
                              <a:lumMod val="75000"/>
                              <a:lumOff val="25000"/>
                            </a:schemeClr>
                          </a:solidFill>
                        </a:rPr>
                        <a:t>Solutions</a:t>
                      </a:r>
                      <a:r>
                        <a:rPr lang="en-US" sz="2000" b="0" baseline="0" noProof="0" dirty="0" smtClean="0">
                          <a:solidFill>
                            <a:schemeClr val="tx1">
                              <a:lumMod val="75000"/>
                              <a:lumOff val="25000"/>
                            </a:schemeClr>
                          </a:solidFill>
                        </a:rPr>
                        <a:t> of very toxic species in SCF are included.</a:t>
                      </a:r>
                      <a:endParaRPr lang="en-US" sz="2000" b="0" baseline="-25000" noProof="0" dirty="0">
                        <a:solidFill>
                          <a:schemeClr val="tx1">
                            <a:lumMod val="75000"/>
                            <a:lumOff val="25000"/>
                          </a:schemeClr>
                        </a:solidFill>
                      </a:endParaRPr>
                    </a:p>
                    <a:p>
                      <a:pPr marL="342900" indent="-342900" algn="l">
                        <a:buFontTx/>
                        <a:buChar char="-"/>
                      </a:pPr>
                      <a:r>
                        <a:rPr lang="en-US" sz="2000" b="0" baseline="0" noProof="0" dirty="0" smtClean="0">
                          <a:solidFill>
                            <a:schemeClr val="tx1">
                              <a:lumMod val="75000"/>
                              <a:lumOff val="25000"/>
                            </a:schemeClr>
                          </a:solidFill>
                        </a:rPr>
                        <a:t>Use of very specialized facilities is then mandatory.</a:t>
                      </a:r>
                    </a:p>
                    <a:p>
                      <a:pPr marL="342900" indent="-342900" algn="l">
                        <a:buFontTx/>
                        <a:buChar char="-"/>
                      </a:pPr>
                      <a:r>
                        <a:rPr lang="en-US" sz="2000" b="0" baseline="0" noProof="0" dirty="0" smtClean="0">
                          <a:solidFill>
                            <a:schemeClr val="tx1">
                              <a:lumMod val="75000"/>
                              <a:lumOff val="25000"/>
                            </a:schemeClr>
                          </a:solidFill>
                          <a:effectLst>
                            <a:outerShdw blurRad="38100" dist="38100" dir="2700000" algn="tl">
                              <a:srgbClr val="000000">
                                <a:alpha val="43137"/>
                              </a:srgbClr>
                            </a:outerShdw>
                          </a:effectLst>
                        </a:rPr>
                        <a:t>¡As P rapidly rises vs. T in SCF, exothermic reactions would represent significant risk of explosion!</a:t>
                      </a:r>
                    </a:p>
                  </a:txBody>
                  <a:tcPr anchor="ctr"/>
                </a:tc>
              </a:tr>
              <a:tr h="464347">
                <a:tc>
                  <a:txBody>
                    <a:bodyPr/>
                    <a:lstStyle/>
                    <a:p>
                      <a:pPr algn="ctr"/>
                      <a:r>
                        <a:rPr lang="en-US" sz="2000" b="0" noProof="0" dirty="0" err="1" smtClean="0">
                          <a:solidFill>
                            <a:schemeClr val="tx1">
                              <a:lumMod val="75000"/>
                              <a:lumOff val="25000"/>
                            </a:schemeClr>
                          </a:solidFill>
                        </a:rPr>
                        <a:t>Carbonylation</a:t>
                      </a:r>
                      <a:endParaRPr lang="en-US" sz="2000" b="0" noProof="0" dirty="0">
                        <a:solidFill>
                          <a:schemeClr val="tx1">
                            <a:lumMod val="75000"/>
                            <a:lumOff val="25000"/>
                          </a:schemeClr>
                        </a:solidFill>
                      </a:endParaRPr>
                    </a:p>
                  </a:txBody>
                  <a:tcPr anchor="ctr"/>
                </a:tc>
                <a:tc>
                  <a:txBody>
                    <a:bodyPr/>
                    <a:lstStyle/>
                    <a:p>
                      <a:pPr algn="ctr"/>
                      <a:endParaRPr lang="en-US" sz="2000" b="0" i="0" noProof="0" dirty="0" smtClean="0">
                        <a:solidFill>
                          <a:schemeClr val="tx1">
                            <a:lumMod val="75000"/>
                            <a:lumOff val="25000"/>
                          </a:schemeClr>
                        </a:solidFill>
                      </a:endParaRPr>
                    </a:p>
                    <a:p>
                      <a:pPr algn="ctr"/>
                      <a:r>
                        <a:rPr lang="en-US" sz="2000" b="0" i="0" noProof="0" dirty="0" smtClean="0">
                          <a:solidFill>
                            <a:schemeClr val="tx1">
                              <a:lumMod val="75000"/>
                              <a:lumOff val="25000"/>
                            </a:schemeClr>
                          </a:solidFill>
                        </a:rPr>
                        <a:t>R-NO</a:t>
                      </a:r>
                      <a:r>
                        <a:rPr lang="en-US" sz="2000" b="0" i="0" baseline="-25000" noProof="0" dirty="0" smtClean="0">
                          <a:solidFill>
                            <a:schemeClr val="tx1">
                              <a:lumMod val="75000"/>
                              <a:lumOff val="25000"/>
                            </a:schemeClr>
                          </a:solidFill>
                        </a:rPr>
                        <a:t>2 </a:t>
                      </a:r>
                      <a:r>
                        <a:rPr lang="en-US" sz="2000" b="0" i="0" baseline="0" noProof="0" dirty="0" smtClean="0">
                          <a:solidFill>
                            <a:schemeClr val="tx1">
                              <a:lumMod val="75000"/>
                              <a:lumOff val="25000"/>
                            </a:schemeClr>
                          </a:solidFill>
                        </a:rPr>
                        <a:t> (R = aromatic)</a:t>
                      </a:r>
                      <a:endParaRPr lang="en-US" sz="2000" b="0" i="0" baseline="-25000" noProof="0" dirty="0">
                        <a:solidFill>
                          <a:schemeClr val="tx1">
                            <a:lumMod val="75000"/>
                            <a:lumOff val="25000"/>
                          </a:schemeClr>
                        </a:solidFill>
                      </a:endParaRPr>
                    </a:p>
                  </a:txBody>
                  <a:tcPr anchor="ctr"/>
                </a:tc>
                <a:tc vMerge="1">
                  <a:txBody>
                    <a:bodyPr/>
                    <a:lstStyle/>
                    <a:p>
                      <a:pPr algn="ctr"/>
                      <a:endParaRPr lang="en-US" sz="2000" b="0" baseline="-25000" noProof="0" dirty="0">
                        <a:solidFill>
                          <a:schemeClr val="tx1">
                            <a:lumMod val="75000"/>
                            <a:lumOff val="25000"/>
                          </a:schemeClr>
                        </a:solidFill>
                      </a:endParaRPr>
                    </a:p>
                  </a:txBody>
                  <a:tcPr anchor="ctr"/>
                </a:tc>
              </a:tr>
              <a:tr h="464347">
                <a:tc>
                  <a:txBody>
                    <a:bodyPr/>
                    <a:lstStyle/>
                    <a:p>
                      <a:pPr algn="ctr"/>
                      <a:endParaRPr lang="en-US" sz="2000" b="0" noProof="0" dirty="0" smtClean="0">
                        <a:solidFill>
                          <a:schemeClr val="tx1">
                            <a:lumMod val="75000"/>
                            <a:lumOff val="25000"/>
                          </a:schemeClr>
                        </a:solidFill>
                      </a:endParaRPr>
                    </a:p>
                    <a:p>
                      <a:pPr algn="ctr"/>
                      <a:r>
                        <a:rPr lang="en-US" sz="2000" b="0" noProof="0" dirty="0" err="1" smtClean="0">
                          <a:solidFill>
                            <a:schemeClr val="tx1">
                              <a:lumMod val="75000"/>
                              <a:lumOff val="25000"/>
                            </a:schemeClr>
                          </a:solidFill>
                        </a:rPr>
                        <a:t>Hydrocyanation</a:t>
                      </a:r>
                      <a:endParaRPr lang="en-US" sz="2000" b="0" noProof="0" dirty="0" smtClean="0">
                        <a:solidFill>
                          <a:schemeClr val="tx1">
                            <a:lumMod val="75000"/>
                            <a:lumOff val="25000"/>
                          </a:schemeClr>
                        </a:solidFill>
                      </a:endParaRPr>
                    </a:p>
                    <a:p>
                      <a:pPr algn="ctr"/>
                      <a:endParaRPr lang="en-US" sz="2000" b="0" noProof="0" dirty="0">
                        <a:solidFill>
                          <a:schemeClr val="tx1">
                            <a:lumMod val="75000"/>
                            <a:lumOff val="25000"/>
                          </a:schemeClr>
                        </a:solidFill>
                      </a:endParaRPr>
                    </a:p>
                  </a:txBody>
                  <a:tcPr anchor="ctr"/>
                </a:tc>
                <a:tc>
                  <a:txBody>
                    <a:bodyPr/>
                    <a:lstStyle/>
                    <a:p>
                      <a:pPr algn="ctr"/>
                      <a:r>
                        <a:rPr lang="en-US" sz="2000" b="0" i="0" noProof="0" dirty="0" smtClean="0">
                          <a:solidFill>
                            <a:schemeClr val="tx1">
                              <a:lumMod val="75000"/>
                              <a:lumOff val="25000"/>
                            </a:schemeClr>
                          </a:solidFill>
                        </a:rPr>
                        <a:t>Olefins</a:t>
                      </a:r>
                      <a:endParaRPr lang="en-US" sz="2000" b="0" i="0" noProof="0" dirty="0">
                        <a:solidFill>
                          <a:schemeClr val="tx1">
                            <a:lumMod val="75000"/>
                            <a:lumOff val="25000"/>
                          </a:schemeClr>
                        </a:solidFill>
                      </a:endParaRPr>
                    </a:p>
                  </a:txBody>
                  <a:tcPr anchor="ctr"/>
                </a:tc>
                <a:tc vMerge="1">
                  <a:txBody>
                    <a:bodyPr/>
                    <a:lstStyle/>
                    <a:p>
                      <a:pPr algn="ctr"/>
                      <a:endParaRPr lang="en-US" sz="2000" b="0" baseline="-25000" noProof="0" dirty="0">
                        <a:solidFill>
                          <a:schemeClr val="tx1">
                            <a:lumMod val="75000"/>
                            <a:lumOff val="25000"/>
                          </a:schemeClr>
                        </a:solidFill>
                      </a:endParaRPr>
                    </a:p>
                  </a:txBody>
                  <a:tcPr anchor="ctr"/>
                </a:tc>
              </a:tr>
              <a:tr h="464347">
                <a:tc>
                  <a:txBody>
                    <a:bodyPr/>
                    <a:lstStyle/>
                    <a:p>
                      <a:pPr algn="ctr"/>
                      <a:endParaRPr lang="en-US" sz="2000" b="0" noProof="0" dirty="0" smtClean="0">
                        <a:solidFill>
                          <a:schemeClr val="tx1">
                            <a:lumMod val="75000"/>
                            <a:lumOff val="25000"/>
                          </a:schemeClr>
                        </a:solidFill>
                      </a:endParaRPr>
                    </a:p>
                    <a:p>
                      <a:pPr algn="ctr"/>
                      <a:r>
                        <a:rPr lang="en-US" sz="2000" b="0" noProof="0" dirty="0" smtClean="0">
                          <a:solidFill>
                            <a:schemeClr val="tx1">
                              <a:lumMod val="75000"/>
                              <a:lumOff val="25000"/>
                            </a:schemeClr>
                          </a:solidFill>
                        </a:rPr>
                        <a:t>Hydrogenation</a:t>
                      </a:r>
                    </a:p>
                    <a:p>
                      <a:pPr algn="ctr"/>
                      <a:endParaRPr lang="en-US" sz="2000" b="0" noProof="0" dirty="0">
                        <a:solidFill>
                          <a:schemeClr val="tx1">
                            <a:lumMod val="75000"/>
                            <a:lumOff val="25000"/>
                          </a:schemeClr>
                        </a:solidFill>
                      </a:endParaRPr>
                    </a:p>
                  </a:txBody>
                  <a:tcPr anchor="ctr"/>
                </a:tc>
                <a:tc>
                  <a:txBody>
                    <a:bodyPr/>
                    <a:lstStyle/>
                    <a:p>
                      <a:pPr algn="ctr"/>
                      <a:r>
                        <a:rPr lang="en-US" sz="2000" b="0" i="0" noProof="0" dirty="0" smtClean="0">
                          <a:solidFill>
                            <a:schemeClr val="tx1">
                              <a:lumMod val="75000"/>
                              <a:lumOff val="25000"/>
                            </a:schemeClr>
                          </a:solidFill>
                        </a:rPr>
                        <a:t>CO</a:t>
                      </a:r>
                      <a:endParaRPr lang="en-US" sz="2000" b="0" i="0" noProof="0" dirty="0">
                        <a:solidFill>
                          <a:schemeClr val="tx1">
                            <a:lumMod val="75000"/>
                            <a:lumOff val="25000"/>
                          </a:schemeClr>
                        </a:solidFill>
                      </a:endParaRPr>
                    </a:p>
                  </a:txBody>
                  <a:tcPr anchor="ctr"/>
                </a:tc>
                <a:tc vMerge="1">
                  <a:txBody>
                    <a:bodyPr/>
                    <a:lstStyle/>
                    <a:p>
                      <a:pPr algn="ctr"/>
                      <a:endParaRPr lang="en-US" sz="2000" b="0" baseline="-25000" noProof="0" dirty="0">
                        <a:solidFill>
                          <a:schemeClr val="tx1">
                            <a:lumMod val="75000"/>
                            <a:lumOff val="25000"/>
                          </a:schemeClr>
                        </a:solidFill>
                      </a:endParaRPr>
                    </a:p>
                  </a:txBody>
                  <a:tcPr anchor="ctr"/>
                </a:tc>
              </a:tr>
              <a:tr h="464347">
                <a:tc>
                  <a:txBody>
                    <a:bodyPr/>
                    <a:lstStyle/>
                    <a:p>
                      <a:pPr algn="ctr"/>
                      <a:r>
                        <a:rPr lang="en-US" sz="2000" b="0" noProof="0" dirty="0" smtClean="0">
                          <a:solidFill>
                            <a:schemeClr val="tx1">
                              <a:lumMod val="75000"/>
                              <a:lumOff val="25000"/>
                            </a:schemeClr>
                          </a:solidFill>
                        </a:rPr>
                        <a:t>Hydrogenation</a:t>
                      </a:r>
                      <a:endParaRPr lang="en-US" sz="2000" b="0" noProof="0" dirty="0">
                        <a:solidFill>
                          <a:schemeClr val="tx1">
                            <a:lumMod val="75000"/>
                            <a:lumOff val="25000"/>
                          </a:schemeClr>
                        </a:solidFill>
                      </a:endParaRPr>
                    </a:p>
                  </a:txBody>
                  <a:tcPr anchor="ctr"/>
                </a:tc>
                <a:tc>
                  <a:txBody>
                    <a:bodyPr/>
                    <a:lstStyle/>
                    <a:p>
                      <a:pPr algn="ctr"/>
                      <a:r>
                        <a:rPr lang="en-US" sz="2000" b="0" i="0" noProof="0" dirty="0" err="1" smtClean="0">
                          <a:solidFill>
                            <a:schemeClr val="tx1">
                              <a:lumMod val="75000"/>
                              <a:lumOff val="25000"/>
                            </a:schemeClr>
                          </a:solidFill>
                        </a:rPr>
                        <a:t>Arenes</a:t>
                      </a:r>
                      <a:endParaRPr lang="en-US" sz="2000" b="0" i="0" noProof="0" dirty="0">
                        <a:solidFill>
                          <a:schemeClr val="tx1">
                            <a:lumMod val="75000"/>
                            <a:lumOff val="25000"/>
                          </a:schemeClr>
                        </a:solidFill>
                      </a:endParaRPr>
                    </a:p>
                  </a:txBody>
                  <a:tcPr anchor="ctr"/>
                </a:tc>
                <a:tc vMerge="1">
                  <a:txBody>
                    <a:bodyPr/>
                    <a:lstStyle/>
                    <a:p>
                      <a:pPr algn="ctr"/>
                      <a:endParaRPr lang="en-US" sz="2000" b="0" baseline="-25000" noProof="0" dirty="0">
                        <a:solidFill>
                          <a:schemeClr val="tx1">
                            <a:lumMod val="75000"/>
                            <a:lumOff val="25000"/>
                          </a:schemeClr>
                        </a:solidFill>
                      </a:endParaRPr>
                    </a:p>
                  </a:txBody>
                  <a:tcPr anchor="ctr"/>
                </a:tc>
              </a:tr>
              <a:tr h="464347">
                <a:tc>
                  <a:txBody>
                    <a:bodyPr/>
                    <a:lstStyle/>
                    <a:p>
                      <a:pPr algn="ctr"/>
                      <a:r>
                        <a:rPr lang="en-US" sz="2000" b="0" noProof="0" dirty="0" smtClean="0">
                          <a:solidFill>
                            <a:schemeClr val="tx1">
                              <a:lumMod val="75000"/>
                              <a:lumOff val="25000"/>
                            </a:schemeClr>
                          </a:solidFill>
                        </a:rPr>
                        <a:t>Chlorination</a:t>
                      </a:r>
                      <a:endParaRPr lang="en-US" sz="2000" b="0" noProof="0" dirty="0">
                        <a:solidFill>
                          <a:schemeClr val="tx1">
                            <a:lumMod val="75000"/>
                            <a:lumOff val="25000"/>
                          </a:schemeClr>
                        </a:solidFill>
                      </a:endParaRPr>
                    </a:p>
                  </a:txBody>
                  <a:tcPr anchor="ctr"/>
                </a:tc>
                <a:tc>
                  <a:txBody>
                    <a:bodyPr/>
                    <a:lstStyle/>
                    <a:p>
                      <a:pPr algn="ctr"/>
                      <a:r>
                        <a:rPr lang="en-US" sz="2000" b="0" i="0" noProof="0" dirty="0" smtClean="0">
                          <a:solidFill>
                            <a:schemeClr val="tx1">
                              <a:lumMod val="75000"/>
                              <a:lumOff val="25000"/>
                            </a:schemeClr>
                          </a:solidFill>
                        </a:rPr>
                        <a:t>Olefins</a:t>
                      </a:r>
                      <a:endParaRPr lang="en-US" sz="2000" b="0" i="0" noProof="0" dirty="0">
                        <a:solidFill>
                          <a:schemeClr val="tx1">
                            <a:lumMod val="75000"/>
                            <a:lumOff val="25000"/>
                          </a:schemeClr>
                        </a:solidFill>
                      </a:endParaRPr>
                    </a:p>
                  </a:txBody>
                  <a:tcPr anchor="ctr"/>
                </a:tc>
                <a:tc vMerge="1">
                  <a:txBody>
                    <a:bodyPr/>
                    <a:lstStyle/>
                    <a:p>
                      <a:pPr algn="ctr"/>
                      <a:endParaRPr lang="en-US" sz="2000" b="0" baseline="-25000" noProof="0" dirty="0">
                        <a:solidFill>
                          <a:schemeClr val="tx1">
                            <a:lumMod val="75000"/>
                            <a:lumOff val="25000"/>
                          </a:schemeClr>
                        </a:solidFill>
                      </a:endParaRPr>
                    </a:p>
                  </a:txBody>
                  <a:tcPr anchor="ctr"/>
                </a:tc>
              </a:tr>
            </a:tbl>
          </a:graphicData>
        </a:graphic>
      </p:graphicFrame>
      <p:sp>
        <p:nvSpPr>
          <p:cNvPr id="3" name="2 Marcador de número de diapositiva"/>
          <p:cNvSpPr>
            <a:spLocks noGrp="1"/>
          </p:cNvSpPr>
          <p:nvPr>
            <p:ph type="sldNum" sz="quarter" idx="12"/>
          </p:nvPr>
        </p:nvSpPr>
        <p:spPr/>
        <p:txBody>
          <a:bodyPr/>
          <a:lstStyle/>
          <a:p>
            <a:fld id="{153E860E-8509-45B0-AD32-0170FCD09A82}" type="slidenum">
              <a:rPr lang="es-CO" smtClean="0"/>
              <a:pPr/>
              <a:t>15</a:t>
            </a:fld>
            <a:endParaRPr lang="es-CO"/>
          </a:p>
        </p:txBody>
      </p:sp>
      <p:sp>
        <p:nvSpPr>
          <p:cNvPr id="7" name="6 Rectángulo"/>
          <p:cNvSpPr/>
          <p:nvPr/>
        </p:nvSpPr>
        <p:spPr>
          <a:xfrm>
            <a:off x="0" y="-9041"/>
            <a:ext cx="2551852" cy="369332"/>
          </a:xfrm>
          <a:prstGeom prst="rect">
            <a:avLst/>
          </a:prstGeom>
          <a:solidFill>
            <a:srgbClr val="00B0F0"/>
          </a:solidFill>
        </p:spPr>
        <p:txBody>
          <a:bodyPr wrap="none">
            <a:noAutofit/>
          </a:bodyPr>
          <a:lstStyle/>
          <a:p>
            <a:pPr algn="ctr"/>
            <a:r>
              <a:rPr lang="en-US" b="1" dirty="0">
                <a:solidFill>
                  <a:schemeClr val="bg1"/>
                </a:solidFill>
                <a:effectLst>
                  <a:outerShdw blurRad="50800" dist="38100" dir="16200000" rotWithShape="0">
                    <a:prstClr val="black">
                      <a:alpha val="40000"/>
                    </a:prstClr>
                  </a:outerShdw>
                </a:effectLst>
              </a:rPr>
              <a:t>CO</a:t>
            </a:r>
            <a:r>
              <a:rPr lang="en-US" b="1" baseline="-25000" dirty="0">
                <a:solidFill>
                  <a:schemeClr val="bg1"/>
                </a:solidFill>
                <a:effectLst>
                  <a:outerShdw blurRad="50800" dist="38100" dir="16200000" rotWithShape="0">
                    <a:prstClr val="black">
                      <a:alpha val="40000"/>
                    </a:prstClr>
                  </a:outerShdw>
                </a:effectLst>
              </a:rPr>
              <a:t>2</a:t>
            </a:r>
            <a:r>
              <a:rPr lang="en-US" b="1" dirty="0">
                <a:solidFill>
                  <a:schemeClr val="bg1"/>
                </a:solidFill>
                <a:effectLst>
                  <a:outerShdw blurRad="50800" dist="38100" dir="16200000" rotWithShape="0">
                    <a:prstClr val="black">
                      <a:alpha val="40000"/>
                    </a:prstClr>
                  </a:outerShdw>
                </a:effectLst>
              </a:rPr>
              <a:t> as a </a:t>
            </a:r>
            <a:r>
              <a:rPr lang="en-US" b="1" dirty="0" smtClean="0">
                <a:solidFill>
                  <a:schemeClr val="bg1"/>
                </a:solidFill>
                <a:effectLst>
                  <a:outerShdw blurRad="50800" dist="38100" dir="16200000" rotWithShape="0">
                    <a:prstClr val="black">
                      <a:alpha val="40000"/>
                    </a:prstClr>
                  </a:outerShdw>
                </a:effectLst>
              </a:rPr>
              <a:t>solvent</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74638"/>
            <a:ext cx="9144000" cy="1143000"/>
          </a:xfrm>
        </p:spPr>
        <p:txBody>
          <a:bodyPr>
            <a:normAutofit/>
          </a:bodyPr>
          <a:lstStyle/>
          <a:p>
            <a:r>
              <a:rPr lang="en-US" b="1" dirty="0" err="1" smtClean="0">
                <a:solidFill>
                  <a:schemeClr val="accent1">
                    <a:lumMod val="75000"/>
                  </a:schemeClr>
                </a:solidFill>
                <a:effectLst>
                  <a:outerShdw blurRad="50800" dist="38100" dir="16200000" rotWithShape="0">
                    <a:prstClr val="black">
                      <a:alpha val="40000"/>
                    </a:prstClr>
                  </a:outerShdw>
                </a:effectLst>
              </a:rPr>
              <a:t>Electrocatalysts</a:t>
            </a:r>
            <a:r>
              <a:rPr lang="en-US" b="1" dirty="0" smtClean="0">
                <a:solidFill>
                  <a:schemeClr val="accent1">
                    <a:lumMod val="75000"/>
                  </a:schemeClr>
                </a:solidFill>
                <a:effectLst>
                  <a:outerShdw blurRad="50800" dist="38100" dir="16200000" rotWithShape="0">
                    <a:prstClr val="black">
                      <a:alpha val="40000"/>
                    </a:prstClr>
                  </a:outerShdw>
                </a:effectLst>
              </a:rPr>
              <a:t> in </a:t>
            </a:r>
            <a:r>
              <a:rPr lang="en-US" b="1" i="1" dirty="0" smtClean="0">
                <a:solidFill>
                  <a:schemeClr val="accent1">
                    <a:lumMod val="75000"/>
                  </a:schemeClr>
                </a:solidFill>
                <a:effectLst>
                  <a:outerShdw blurRad="50800" dist="38100" dir="16200000" rotWithShape="0">
                    <a:prstClr val="black">
                      <a:alpha val="40000"/>
                    </a:prstClr>
                  </a:outerShdw>
                </a:effectLst>
              </a:rPr>
              <a:t>sc</a:t>
            </a:r>
            <a:r>
              <a:rPr lang="en-US" b="1" dirty="0" smtClean="0">
                <a:solidFill>
                  <a:schemeClr val="accent1">
                    <a:lumMod val="75000"/>
                  </a:schemeClr>
                </a:solidFill>
                <a:effectLst>
                  <a:outerShdw blurRad="50800" dist="38100" dir="16200000" rotWithShape="0">
                    <a:prstClr val="black">
                      <a:alpha val="40000"/>
                    </a:prstClr>
                  </a:outerShdw>
                </a:effectLst>
              </a:rPr>
              <a:t>CO</a:t>
            </a:r>
            <a:r>
              <a:rPr lang="en-US" b="1" baseline="-25000" dirty="0" smtClean="0">
                <a:solidFill>
                  <a:schemeClr val="accent1">
                    <a:lumMod val="75000"/>
                  </a:schemeClr>
                </a:solidFill>
                <a:effectLst>
                  <a:outerShdw blurRad="50800" dist="38100" dir="16200000" rotWithShape="0">
                    <a:prstClr val="black">
                      <a:alpha val="40000"/>
                    </a:prstClr>
                  </a:outerShdw>
                </a:effectLst>
              </a:rPr>
              <a:t>2</a:t>
            </a:r>
            <a:r>
              <a:rPr lang="en-US" b="1" dirty="0" smtClean="0">
                <a:solidFill>
                  <a:schemeClr val="accent1">
                    <a:lumMod val="75000"/>
                  </a:schemeClr>
                </a:solidFill>
                <a:effectLst>
                  <a:outerShdw blurRad="50800" dist="38100" dir="16200000" rotWithShape="0">
                    <a:prstClr val="black">
                      <a:alpha val="40000"/>
                    </a:prstClr>
                  </a:outerShdw>
                </a:effectLst>
              </a:rPr>
              <a:t> </a:t>
            </a:r>
            <a:endParaRPr lang="en-US" b="1" dirty="0">
              <a:solidFill>
                <a:schemeClr val="accent1">
                  <a:lumMod val="75000"/>
                </a:schemeClr>
              </a:solidFill>
              <a:effectLst>
                <a:outerShdw blurRad="50800" dist="38100" dir="16200000" rotWithShape="0">
                  <a:prstClr val="black">
                    <a:alpha val="40000"/>
                  </a:prstClr>
                </a:outerShdw>
              </a:effectLst>
            </a:endParaRPr>
          </a:p>
        </p:txBody>
      </p:sp>
      <p:sp>
        <p:nvSpPr>
          <p:cNvPr id="17" name="16 CuadroTexto"/>
          <p:cNvSpPr txBox="1"/>
          <p:nvPr/>
        </p:nvSpPr>
        <p:spPr>
          <a:xfrm>
            <a:off x="0" y="6581025"/>
            <a:ext cx="6215074" cy="307777"/>
          </a:xfrm>
          <a:prstGeom prst="rect">
            <a:avLst/>
          </a:prstGeom>
          <a:noFill/>
        </p:spPr>
        <p:txBody>
          <a:bodyPr wrap="square" rtlCol="0">
            <a:spAutoFit/>
          </a:bodyPr>
          <a:lstStyle/>
          <a:p>
            <a:r>
              <a:rPr lang="en-GB" sz="1400" dirty="0" smtClean="0"/>
              <a:t>(15)  S. E. </a:t>
            </a:r>
            <a:r>
              <a:rPr lang="en-US" sz="1400" dirty="0" err="1" smtClean="0"/>
              <a:t>Bozbag</a:t>
            </a:r>
            <a:r>
              <a:rPr lang="en-US" sz="1400" dirty="0" smtClean="0"/>
              <a:t>, C. </a:t>
            </a:r>
            <a:r>
              <a:rPr lang="en-US" sz="1400" dirty="0" err="1" smtClean="0"/>
              <a:t>Erkey</a:t>
            </a:r>
            <a:r>
              <a:rPr lang="en-US" sz="1400" dirty="0" smtClean="0"/>
              <a:t>.</a:t>
            </a:r>
            <a:r>
              <a:rPr lang="en-US" sz="1400" i="1" dirty="0" smtClean="0"/>
              <a:t>  J. </a:t>
            </a:r>
            <a:r>
              <a:rPr lang="en-US" sz="1400" i="1" dirty="0" err="1" smtClean="0"/>
              <a:t>Supercrit</a:t>
            </a:r>
            <a:r>
              <a:rPr lang="en-US" sz="1400" i="1" dirty="0" smtClean="0"/>
              <a:t>. Fluids. </a:t>
            </a:r>
            <a:r>
              <a:rPr lang="en-US" sz="1400" dirty="0" smtClean="0"/>
              <a:t>62 (</a:t>
            </a:r>
            <a:r>
              <a:rPr lang="en-US" sz="1400" b="1" dirty="0" smtClean="0"/>
              <a:t>2012</a:t>
            </a:r>
            <a:r>
              <a:rPr lang="en-US" sz="1400" dirty="0" smtClean="0"/>
              <a:t>)</a:t>
            </a:r>
            <a:r>
              <a:rPr lang="en-US" sz="1400" b="1" dirty="0" smtClean="0"/>
              <a:t> </a:t>
            </a:r>
            <a:r>
              <a:rPr lang="en-US" sz="1400" dirty="0" smtClean="0"/>
              <a:t>1.</a:t>
            </a:r>
            <a:endParaRPr lang="es-CO" sz="1400" dirty="0"/>
          </a:p>
        </p:txBody>
      </p:sp>
      <p:sp>
        <p:nvSpPr>
          <p:cNvPr id="10" name="9 CuadroTexto"/>
          <p:cNvSpPr txBox="1"/>
          <p:nvPr/>
        </p:nvSpPr>
        <p:spPr>
          <a:xfrm>
            <a:off x="642910" y="2000240"/>
            <a:ext cx="2857520" cy="144655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200" b="1" dirty="0" smtClean="0">
                <a:solidFill>
                  <a:schemeClr val="accent1">
                    <a:lumMod val="75000"/>
                  </a:schemeClr>
                </a:solidFill>
              </a:rPr>
              <a:t>Traditional routes     for preparation of supported metal </a:t>
            </a:r>
            <a:r>
              <a:rPr lang="en-US" sz="2200" b="1" dirty="0" err="1" smtClean="0">
                <a:solidFill>
                  <a:schemeClr val="accent1">
                    <a:lumMod val="75000"/>
                  </a:schemeClr>
                </a:solidFill>
              </a:rPr>
              <a:t>nanoparticles</a:t>
            </a:r>
            <a:endParaRPr lang="en-US" sz="2200" b="1" dirty="0">
              <a:solidFill>
                <a:schemeClr val="accent1">
                  <a:lumMod val="75000"/>
                </a:schemeClr>
              </a:solidFill>
            </a:endParaRPr>
          </a:p>
        </p:txBody>
      </p:sp>
      <p:sp>
        <p:nvSpPr>
          <p:cNvPr id="7" name="6 CuadroTexto"/>
          <p:cNvSpPr txBox="1"/>
          <p:nvPr/>
        </p:nvSpPr>
        <p:spPr>
          <a:xfrm>
            <a:off x="4286248" y="1714488"/>
            <a:ext cx="4071966" cy="2323713"/>
          </a:xfrm>
          <a:prstGeom prst="rect">
            <a:avLst/>
          </a:prstGeom>
          <a:noFill/>
        </p:spPr>
        <p:txBody>
          <a:bodyPr wrap="square" rtlCol="0">
            <a:spAutoFit/>
          </a:bodyPr>
          <a:lstStyle/>
          <a:p>
            <a:pPr>
              <a:spcAft>
                <a:spcPts val="600"/>
              </a:spcAft>
              <a:buFont typeface="Wingdings" pitchFamily="2" charset="2"/>
              <a:buChar char="ü"/>
            </a:pPr>
            <a:r>
              <a:rPr lang="en-US" sz="2000" b="1" dirty="0" smtClean="0">
                <a:solidFill>
                  <a:schemeClr val="accent4">
                    <a:lumMod val="75000"/>
                  </a:schemeClr>
                </a:solidFill>
                <a:effectLst>
                  <a:outerShdw blurRad="50800" dist="38100" dir="5400000" algn="t" rotWithShape="0">
                    <a:prstClr val="black">
                      <a:alpha val="40000"/>
                    </a:prstClr>
                  </a:outerShdw>
                </a:effectLst>
              </a:rPr>
              <a:t>   Wet impregnation</a:t>
            </a:r>
          </a:p>
          <a:p>
            <a:pPr>
              <a:spcAft>
                <a:spcPts val="600"/>
              </a:spcAft>
              <a:buFont typeface="Wingdings" pitchFamily="2" charset="2"/>
              <a:buChar char="ü"/>
            </a:pPr>
            <a:r>
              <a:rPr lang="en-US" sz="2000" b="1" dirty="0" smtClean="0">
                <a:solidFill>
                  <a:schemeClr val="accent4">
                    <a:lumMod val="75000"/>
                  </a:schemeClr>
                </a:solidFill>
                <a:effectLst>
                  <a:outerShdw blurRad="50800" dist="38100" dir="5400000" algn="t" rotWithShape="0">
                    <a:prstClr val="black">
                      <a:alpha val="40000"/>
                    </a:prstClr>
                  </a:outerShdw>
                </a:effectLst>
              </a:rPr>
              <a:t>   Co-precipitation</a:t>
            </a:r>
          </a:p>
          <a:p>
            <a:pPr>
              <a:spcAft>
                <a:spcPts val="600"/>
              </a:spcAft>
              <a:buFont typeface="Wingdings" pitchFamily="2" charset="2"/>
              <a:buChar char="ü"/>
            </a:pPr>
            <a:r>
              <a:rPr lang="en-US" sz="2000" b="1" dirty="0" smtClean="0">
                <a:solidFill>
                  <a:schemeClr val="accent4">
                    <a:lumMod val="75000"/>
                  </a:schemeClr>
                </a:solidFill>
                <a:effectLst>
                  <a:outerShdw blurRad="50800" dist="38100" dir="5400000" algn="t" rotWithShape="0">
                    <a:prstClr val="black">
                      <a:alpha val="40000"/>
                    </a:prstClr>
                  </a:outerShdw>
                </a:effectLst>
              </a:rPr>
              <a:t>   Deposition-precipitation</a:t>
            </a:r>
          </a:p>
          <a:p>
            <a:pPr>
              <a:spcAft>
                <a:spcPts val="600"/>
              </a:spcAft>
              <a:buFont typeface="Wingdings" pitchFamily="2" charset="2"/>
              <a:buChar char="ü"/>
            </a:pPr>
            <a:r>
              <a:rPr lang="en-US" sz="2000" b="1" dirty="0" smtClean="0">
                <a:solidFill>
                  <a:schemeClr val="accent4">
                    <a:lumMod val="75000"/>
                  </a:schemeClr>
                </a:solidFill>
                <a:effectLst>
                  <a:outerShdw blurRad="50800" dist="38100" dir="5400000" algn="t" rotWithShape="0">
                    <a:prstClr val="black">
                      <a:alpha val="40000"/>
                    </a:prstClr>
                  </a:outerShdw>
                </a:effectLst>
              </a:rPr>
              <a:t>   Sol-gel</a:t>
            </a:r>
          </a:p>
          <a:p>
            <a:pPr>
              <a:spcAft>
                <a:spcPts val="600"/>
              </a:spcAft>
              <a:buFont typeface="Wingdings" pitchFamily="2" charset="2"/>
              <a:buChar char="ü"/>
            </a:pPr>
            <a:r>
              <a:rPr lang="en-US" sz="2000" b="1" dirty="0" smtClean="0">
                <a:solidFill>
                  <a:schemeClr val="accent4">
                    <a:lumMod val="75000"/>
                  </a:schemeClr>
                </a:solidFill>
                <a:effectLst>
                  <a:outerShdw blurRad="50800" dist="38100" dir="5400000" algn="t" rotWithShape="0">
                    <a:prstClr val="black">
                      <a:alpha val="40000"/>
                    </a:prstClr>
                  </a:outerShdw>
                </a:effectLst>
              </a:rPr>
              <a:t>   </a:t>
            </a:r>
            <a:r>
              <a:rPr lang="en-US" sz="2000" b="1" dirty="0" err="1" smtClean="0">
                <a:solidFill>
                  <a:schemeClr val="accent4">
                    <a:lumMod val="75000"/>
                  </a:schemeClr>
                </a:solidFill>
                <a:effectLst>
                  <a:outerShdw blurRad="50800" dist="38100" dir="5400000" algn="t" rotWithShape="0">
                    <a:prstClr val="black">
                      <a:alpha val="40000"/>
                    </a:prstClr>
                  </a:outerShdw>
                </a:effectLst>
              </a:rPr>
              <a:t>Microemulsions</a:t>
            </a:r>
            <a:endParaRPr lang="en-US" sz="2000" b="1" dirty="0" smtClean="0">
              <a:solidFill>
                <a:schemeClr val="accent4">
                  <a:lumMod val="75000"/>
                </a:schemeClr>
              </a:solidFill>
              <a:effectLst>
                <a:outerShdw blurRad="50800" dist="38100" dir="5400000" algn="t" rotWithShape="0">
                  <a:prstClr val="black">
                    <a:alpha val="40000"/>
                  </a:prstClr>
                </a:outerShdw>
              </a:effectLst>
            </a:endParaRPr>
          </a:p>
          <a:p>
            <a:pPr>
              <a:spcAft>
                <a:spcPts val="600"/>
              </a:spcAft>
              <a:buFont typeface="Wingdings" pitchFamily="2" charset="2"/>
              <a:buChar char="ü"/>
            </a:pPr>
            <a:r>
              <a:rPr lang="en-US" sz="2000" b="1" dirty="0" smtClean="0">
                <a:solidFill>
                  <a:schemeClr val="accent4">
                    <a:lumMod val="75000"/>
                  </a:schemeClr>
                </a:solidFill>
                <a:effectLst>
                  <a:outerShdw blurRad="50800" dist="38100" dir="5400000" algn="t" rotWithShape="0">
                    <a:prstClr val="black">
                      <a:alpha val="40000"/>
                    </a:prstClr>
                  </a:outerShdw>
                </a:effectLst>
              </a:rPr>
              <a:t>   Chemical vapor impregnation</a:t>
            </a:r>
          </a:p>
        </p:txBody>
      </p:sp>
      <p:sp>
        <p:nvSpPr>
          <p:cNvPr id="8" name="7 Abrir llave"/>
          <p:cNvSpPr/>
          <p:nvPr/>
        </p:nvSpPr>
        <p:spPr>
          <a:xfrm>
            <a:off x="3714744" y="1714487"/>
            <a:ext cx="571504" cy="2323713"/>
          </a:xfrm>
          <a:prstGeom prst="leftBrace">
            <a:avLst/>
          </a:prstGeom>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s-CO">
              <a:solidFill>
                <a:schemeClr val="tx2">
                  <a:lumMod val="60000"/>
                  <a:lumOff val="40000"/>
                </a:schemeClr>
              </a:solidFill>
            </a:endParaRPr>
          </a:p>
        </p:txBody>
      </p:sp>
      <p:sp>
        <p:nvSpPr>
          <p:cNvPr id="11" name="10 Flecha abajo"/>
          <p:cNvSpPr/>
          <p:nvPr/>
        </p:nvSpPr>
        <p:spPr>
          <a:xfrm>
            <a:off x="1857356" y="3714752"/>
            <a:ext cx="357190" cy="785818"/>
          </a:xfrm>
          <a:prstGeom prst="downArrow">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11 CuadroTexto"/>
          <p:cNvSpPr txBox="1"/>
          <p:nvPr/>
        </p:nvSpPr>
        <p:spPr>
          <a:xfrm>
            <a:off x="82919" y="4572008"/>
            <a:ext cx="4645750" cy="1785104"/>
          </a:xfrm>
          <a:prstGeom prst="rect">
            <a:avLst/>
          </a:prstGeom>
          <a:noFill/>
        </p:spPr>
        <p:txBody>
          <a:bodyPr wrap="square" rtlCol="0">
            <a:spAutoFit/>
          </a:bodyPr>
          <a:lstStyle/>
          <a:p>
            <a:pPr>
              <a:spcAft>
                <a:spcPts val="600"/>
              </a:spcAft>
            </a:pPr>
            <a:r>
              <a:rPr lang="en-US" b="1" dirty="0" smtClean="0">
                <a:solidFill>
                  <a:srgbClr val="C00000"/>
                </a:solidFill>
                <a:effectLst>
                  <a:outerShdw blurRad="50800" dist="38100" dir="5400000" algn="t" rotWithShape="0">
                    <a:prstClr val="black">
                      <a:alpha val="40000"/>
                    </a:prstClr>
                  </a:outerShdw>
                </a:effectLst>
              </a:rPr>
              <a:t>Disadvantage  or  limitations  by poor….</a:t>
            </a:r>
          </a:p>
          <a:p>
            <a:pPr marL="285750" indent="-285750">
              <a:spcAft>
                <a:spcPts val="600"/>
              </a:spcAft>
              <a:buFont typeface="Wingdings" pitchFamily="2" charset="2"/>
              <a:buChar char="v"/>
            </a:pPr>
            <a:r>
              <a:rPr lang="en-US" b="1" dirty="0" smtClean="0">
                <a:solidFill>
                  <a:srgbClr val="C00000"/>
                </a:solidFill>
                <a:effectLst>
                  <a:outerShdw blurRad="50800" dist="38100" dir="5400000" algn="t" rotWithShape="0">
                    <a:prstClr val="black">
                      <a:alpha val="40000"/>
                    </a:prstClr>
                  </a:outerShdw>
                </a:effectLst>
              </a:rPr>
              <a:t>   Control on the nanoparticle’s size</a:t>
            </a:r>
          </a:p>
          <a:p>
            <a:pPr marL="285750" indent="-285750">
              <a:spcAft>
                <a:spcPts val="600"/>
              </a:spcAft>
              <a:buFont typeface="Wingdings" pitchFamily="2" charset="2"/>
              <a:buChar char="v"/>
            </a:pPr>
            <a:r>
              <a:rPr lang="en-US" b="1" dirty="0" smtClean="0">
                <a:solidFill>
                  <a:srgbClr val="C00000"/>
                </a:solidFill>
                <a:effectLst>
                  <a:outerShdw blurRad="50800" dist="38100" dir="5400000" algn="t" rotWithShape="0">
                    <a:prstClr val="black">
                      <a:alpha val="40000"/>
                    </a:prstClr>
                  </a:outerShdw>
                </a:effectLst>
              </a:rPr>
              <a:t>   Control metal distribution</a:t>
            </a:r>
          </a:p>
          <a:p>
            <a:pPr marL="285750" indent="-285750">
              <a:spcAft>
                <a:spcPts val="600"/>
              </a:spcAft>
              <a:buFont typeface="Wingdings" pitchFamily="2" charset="2"/>
              <a:buChar char="v"/>
            </a:pPr>
            <a:r>
              <a:rPr lang="en-US" b="1" dirty="0" smtClean="0">
                <a:solidFill>
                  <a:srgbClr val="C00000"/>
                </a:solidFill>
                <a:effectLst>
                  <a:outerShdw blurRad="50800" dist="38100" dir="5400000" algn="t" rotWithShape="0">
                    <a:prstClr val="black">
                      <a:alpha val="40000"/>
                    </a:prstClr>
                  </a:outerShdw>
                </a:effectLst>
              </a:rPr>
              <a:t>   Metal loading</a:t>
            </a:r>
          </a:p>
          <a:p>
            <a:pPr marL="285750" indent="-285750">
              <a:spcAft>
                <a:spcPts val="600"/>
              </a:spcAft>
              <a:buFont typeface="Wingdings" pitchFamily="2" charset="2"/>
              <a:buChar char="v"/>
            </a:pPr>
            <a:r>
              <a:rPr lang="en-US" b="1" dirty="0" smtClean="0">
                <a:solidFill>
                  <a:srgbClr val="C00000"/>
                </a:solidFill>
                <a:effectLst>
                  <a:outerShdw blurRad="50800" dist="38100" dir="5400000" algn="t" rotWithShape="0">
                    <a:prstClr val="black">
                      <a:alpha val="40000"/>
                    </a:prstClr>
                  </a:outerShdw>
                </a:effectLst>
              </a:rPr>
              <a:t>   No easily applied to polymers or aerogels</a:t>
            </a:r>
          </a:p>
        </p:txBody>
      </p:sp>
      <p:sp>
        <p:nvSpPr>
          <p:cNvPr id="13" name="12 Flecha abajo"/>
          <p:cNvSpPr/>
          <p:nvPr/>
        </p:nvSpPr>
        <p:spPr>
          <a:xfrm rot="16200000">
            <a:off x="5286380" y="4443249"/>
            <a:ext cx="357190" cy="1500198"/>
          </a:xfrm>
          <a:prstGeom prst="downArrow">
            <a:avLst>
              <a:gd name="adj1" fmla="val 50000"/>
              <a:gd name="adj2" fmla="val 72123"/>
            </a:avLst>
          </a:prstGeom>
          <a:solidFill>
            <a:schemeClr val="tx2">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13 CuadroTexto"/>
          <p:cNvSpPr txBox="1"/>
          <p:nvPr/>
        </p:nvSpPr>
        <p:spPr>
          <a:xfrm>
            <a:off x="4714876" y="4443249"/>
            <a:ext cx="1357322" cy="646331"/>
          </a:xfrm>
          <a:prstGeom prst="rect">
            <a:avLst/>
          </a:prstGeom>
          <a:noFill/>
        </p:spPr>
        <p:txBody>
          <a:bodyPr wrap="square" rtlCol="0">
            <a:spAutoFit/>
          </a:bodyPr>
          <a:lstStyle/>
          <a:p>
            <a:pPr algn="ctr"/>
            <a:r>
              <a:rPr lang="en-US" b="1" dirty="0" smtClean="0">
                <a:solidFill>
                  <a:schemeClr val="tx2">
                    <a:lumMod val="60000"/>
                    <a:lumOff val="40000"/>
                  </a:schemeClr>
                </a:solidFill>
                <a:effectLst>
                  <a:outerShdw blurRad="50800" dist="38100" dir="5400000" algn="t" rotWithShape="0">
                    <a:prstClr val="black">
                      <a:alpha val="40000"/>
                    </a:prstClr>
                  </a:outerShdw>
                </a:effectLst>
              </a:rPr>
              <a:t>Alternative </a:t>
            </a:r>
          </a:p>
          <a:p>
            <a:pPr algn="ctr"/>
            <a:r>
              <a:rPr lang="en-US" b="1" dirty="0" smtClean="0">
                <a:solidFill>
                  <a:schemeClr val="tx2">
                    <a:lumMod val="60000"/>
                    <a:lumOff val="40000"/>
                  </a:schemeClr>
                </a:solidFill>
                <a:effectLst>
                  <a:outerShdw blurRad="50800" dist="38100" dir="5400000" algn="t" rotWithShape="0">
                    <a:prstClr val="black">
                      <a:alpha val="40000"/>
                    </a:prstClr>
                  </a:outerShdw>
                </a:effectLst>
              </a:rPr>
              <a:t>solution</a:t>
            </a:r>
          </a:p>
        </p:txBody>
      </p:sp>
      <p:sp>
        <p:nvSpPr>
          <p:cNvPr id="15" name="14 CuadroTexto"/>
          <p:cNvSpPr txBox="1"/>
          <p:nvPr/>
        </p:nvSpPr>
        <p:spPr>
          <a:xfrm>
            <a:off x="6500826" y="4586125"/>
            <a:ext cx="2214578" cy="1200329"/>
          </a:xfrm>
          <a:prstGeom prst="rect">
            <a:avLst/>
          </a:prstGeom>
          <a:noFill/>
          <a:ln w="38100">
            <a:solidFill>
              <a:schemeClr val="accent1"/>
            </a:solidFill>
            <a:prstDash val="dash"/>
          </a:ln>
        </p:spPr>
        <p:txBody>
          <a:bodyPr wrap="square" rtlCol="0">
            <a:spAutoFit/>
          </a:bodyPr>
          <a:lstStyle/>
          <a:p>
            <a:pPr algn="ctr"/>
            <a:r>
              <a:rPr lang="en-US" sz="2400" b="1" dirty="0" smtClean="0">
                <a:solidFill>
                  <a:schemeClr val="tx2">
                    <a:lumMod val="60000"/>
                    <a:lumOff val="40000"/>
                  </a:schemeClr>
                </a:solidFill>
                <a:effectLst>
                  <a:outerShdw blurRad="50800" dist="38100" dir="5400000" algn="t" rotWithShape="0">
                    <a:prstClr val="black">
                      <a:alpha val="40000"/>
                    </a:prstClr>
                  </a:outerShdw>
                </a:effectLst>
              </a:rPr>
              <a:t>Supercritical Deposition (SCD)</a:t>
            </a:r>
          </a:p>
        </p:txBody>
      </p:sp>
      <p:sp>
        <p:nvSpPr>
          <p:cNvPr id="3" name="2 Marcador de número de diapositiva"/>
          <p:cNvSpPr>
            <a:spLocks noGrp="1"/>
          </p:cNvSpPr>
          <p:nvPr>
            <p:ph type="sldNum" sz="quarter" idx="12"/>
          </p:nvPr>
        </p:nvSpPr>
        <p:spPr/>
        <p:txBody>
          <a:bodyPr/>
          <a:lstStyle/>
          <a:p>
            <a:fld id="{153E860E-8509-45B0-AD32-0170FCD09A82}" type="slidenum">
              <a:rPr lang="es-CO" smtClean="0"/>
              <a:pPr/>
              <a:t>16</a:t>
            </a:fld>
            <a:endParaRPr lang="es-CO"/>
          </a:p>
        </p:txBody>
      </p:sp>
      <p:sp>
        <p:nvSpPr>
          <p:cNvPr id="18" name="17 Rectángulo"/>
          <p:cNvSpPr/>
          <p:nvPr/>
        </p:nvSpPr>
        <p:spPr>
          <a:xfrm>
            <a:off x="0" y="-9041"/>
            <a:ext cx="2551852" cy="369332"/>
          </a:xfrm>
          <a:prstGeom prst="rect">
            <a:avLst/>
          </a:prstGeom>
          <a:solidFill>
            <a:srgbClr val="00B0F0"/>
          </a:solidFill>
        </p:spPr>
        <p:txBody>
          <a:bodyPr wrap="none">
            <a:noAutofit/>
          </a:bodyPr>
          <a:lstStyle/>
          <a:p>
            <a:pPr algn="ctr"/>
            <a:r>
              <a:rPr lang="en-US" b="1" dirty="0">
                <a:solidFill>
                  <a:schemeClr val="bg1"/>
                </a:solidFill>
                <a:effectLst>
                  <a:outerShdw blurRad="50800" dist="38100" dir="16200000" rotWithShape="0">
                    <a:prstClr val="black">
                      <a:alpha val="40000"/>
                    </a:prstClr>
                  </a:outerShdw>
                </a:effectLst>
              </a:rPr>
              <a:t>CO</a:t>
            </a:r>
            <a:r>
              <a:rPr lang="en-US" b="1" baseline="-25000" dirty="0">
                <a:solidFill>
                  <a:schemeClr val="bg1"/>
                </a:solidFill>
                <a:effectLst>
                  <a:outerShdw blurRad="50800" dist="38100" dir="16200000" rotWithShape="0">
                    <a:prstClr val="black">
                      <a:alpha val="40000"/>
                    </a:prstClr>
                  </a:outerShdw>
                </a:effectLst>
              </a:rPr>
              <a:t>2</a:t>
            </a:r>
            <a:r>
              <a:rPr lang="en-US" b="1" dirty="0">
                <a:solidFill>
                  <a:schemeClr val="bg1"/>
                </a:solidFill>
                <a:effectLst>
                  <a:outerShdw blurRad="50800" dist="38100" dir="16200000" rotWithShape="0">
                    <a:prstClr val="black">
                      <a:alpha val="40000"/>
                    </a:prstClr>
                  </a:outerShdw>
                </a:effectLst>
              </a:rPr>
              <a:t> as a </a:t>
            </a:r>
            <a:r>
              <a:rPr lang="en-US" b="1" dirty="0" smtClean="0">
                <a:solidFill>
                  <a:schemeClr val="bg1"/>
                </a:solidFill>
                <a:effectLst>
                  <a:outerShdw blurRad="50800" dist="38100" dir="16200000" rotWithShape="0">
                    <a:prstClr val="black">
                      <a:alpha val="40000"/>
                    </a:prstClr>
                  </a:outerShdw>
                </a:effectLst>
              </a:rPr>
              <a:t>solvent</a:t>
            </a:r>
            <a:endParaRPr lang="en-US" dirty="0">
              <a:solidFill>
                <a:schemeClr val="bg1"/>
              </a:solidFill>
            </a:endParaRPr>
          </a:p>
        </p:txBody>
      </p:sp>
    </p:spTree>
    <p:extLst>
      <p:ext uri="{BB962C8B-B14F-4D97-AF65-F5344CB8AC3E}">
        <p14:creationId xmlns:p14="http://schemas.microsoft.com/office/powerpoint/2010/main" val="13743636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485800"/>
            <a:ext cx="9144000" cy="1143000"/>
          </a:xfrm>
        </p:spPr>
        <p:txBody>
          <a:bodyPr>
            <a:normAutofit fontScale="90000"/>
          </a:bodyPr>
          <a:lstStyle/>
          <a:p>
            <a:r>
              <a:rPr lang="en-US" b="1" dirty="0">
                <a:solidFill>
                  <a:schemeClr val="accent1">
                    <a:lumMod val="75000"/>
                  </a:schemeClr>
                </a:solidFill>
                <a:effectLst>
                  <a:outerShdw blurRad="50800" dist="38100" dir="16200000" rotWithShape="0">
                    <a:prstClr val="black">
                      <a:alpha val="40000"/>
                    </a:prstClr>
                  </a:outerShdw>
                </a:effectLst>
              </a:rPr>
              <a:t>Schematic representation of the sequential supercritical deposition</a:t>
            </a:r>
          </a:p>
        </p:txBody>
      </p:sp>
      <p:sp>
        <p:nvSpPr>
          <p:cNvPr id="17" name="16 CuadroTexto"/>
          <p:cNvSpPr txBox="1"/>
          <p:nvPr/>
        </p:nvSpPr>
        <p:spPr>
          <a:xfrm>
            <a:off x="0" y="6581025"/>
            <a:ext cx="5580112" cy="307777"/>
          </a:xfrm>
          <a:prstGeom prst="rect">
            <a:avLst/>
          </a:prstGeom>
          <a:noFill/>
        </p:spPr>
        <p:txBody>
          <a:bodyPr wrap="square" rtlCol="0">
            <a:spAutoFit/>
          </a:bodyPr>
          <a:lstStyle/>
          <a:p>
            <a:r>
              <a:rPr lang="en-GB" sz="1400" dirty="0" smtClean="0"/>
              <a:t>(15)  S. E. </a:t>
            </a:r>
            <a:r>
              <a:rPr lang="en-US" sz="1400" dirty="0" err="1" smtClean="0"/>
              <a:t>Bozbag</a:t>
            </a:r>
            <a:r>
              <a:rPr lang="en-US" sz="1400" dirty="0" smtClean="0"/>
              <a:t>, C. </a:t>
            </a:r>
            <a:r>
              <a:rPr lang="en-US" sz="1400" dirty="0" err="1" smtClean="0"/>
              <a:t>Erkey</a:t>
            </a:r>
            <a:r>
              <a:rPr lang="en-US" sz="1400" dirty="0" smtClean="0"/>
              <a:t>.</a:t>
            </a:r>
            <a:r>
              <a:rPr lang="en-US" sz="1400" i="1" dirty="0" smtClean="0"/>
              <a:t>  J. </a:t>
            </a:r>
            <a:r>
              <a:rPr lang="en-US" sz="1400" i="1" dirty="0" err="1" smtClean="0"/>
              <a:t>Supercrit</a:t>
            </a:r>
            <a:r>
              <a:rPr lang="en-US" sz="1400" i="1" dirty="0" smtClean="0"/>
              <a:t>. Fluids. </a:t>
            </a:r>
            <a:r>
              <a:rPr lang="en-US" sz="1400" dirty="0" smtClean="0"/>
              <a:t>62 (</a:t>
            </a:r>
            <a:r>
              <a:rPr lang="en-US" sz="1400" b="1" dirty="0" smtClean="0"/>
              <a:t>2012</a:t>
            </a:r>
            <a:r>
              <a:rPr lang="en-US" sz="1400" dirty="0" smtClean="0"/>
              <a:t>)</a:t>
            </a:r>
            <a:r>
              <a:rPr lang="en-US" sz="1400" b="1" dirty="0" smtClean="0"/>
              <a:t> </a:t>
            </a:r>
            <a:r>
              <a:rPr lang="en-US" sz="1400" dirty="0" smtClean="0"/>
              <a:t>1.</a:t>
            </a:r>
            <a:endParaRPr lang="es-CO" sz="1400" dirty="0"/>
          </a:p>
        </p:txBody>
      </p:sp>
      <p:pic>
        <p:nvPicPr>
          <p:cNvPr id="40963" name="Picture 3"/>
          <p:cNvPicPr>
            <a:picLocks noChangeAspect="1" noChangeArrowheads="1"/>
          </p:cNvPicPr>
          <p:nvPr/>
        </p:nvPicPr>
        <p:blipFill>
          <a:blip r:embed="rId3">
            <a:duotone>
              <a:schemeClr val="accent5">
                <a:shade val="45000"/>
                <a:satMod val="135000"/>
              </a:schemeClr>
              <a:prstClr val="white"/>
            </a:duotone>
          </a:blip>
          <a:srcRect/>
          <a:stretch>
            <a:fillRect/>
          </a:stretch>
        </p:blipFill>
        <p:spPr bwMode="auto">
          <a:xfrm>
            <a:off x="899592" y="1788706"/>
            <a:ext cx="7848872" cy="4808646"/>
          </a:xfrm>
          <a:prstGeom prst="rect">
            <a:avLst/>
          </a:prstGeom>
          <a:noFill/>
          <a:ln w="9525">
            <a:noFill/>
            <a:miter lim="800000"/>
            <a:headEnd/>
            <a:tailEnd/>
          </a:ln>
          <a:effectLst/>
        </p:spPr>
      </p:pic>
      <p:sp>
        <p:nvSpPr>
          <p:cNvPr id="3" name="2 Marcador de número de diapositiva"/>
          <p:cNvSpPr>
            <a:spLocks noGrp="1"/>
          </p:cNvSpPr>
          <p:nvPr>
            <p:ph type="sldNum" sz="quarter" idx="12"/>
          </p:nvPr>
        </p:nvSpPr>
        <p:spPr/>
        <p:txBody>
          <a:bodyPr/>
          <a:lstStyle/>
          <a:p>
            <a:fld id="{153E860E-8509-45B0-AD32-0170FCD09A82}" type="slidenum">
              <a:rPr lang="es-CO" smtClean="0"/>
              <a:pPr/>
              <a:t>17</a:t>
            </a:fld>
            <a:endParaRPr lang="es-CO"/>
          </a:p>
        </p:txBody>
      </p:sp>
      <p:sp>
        <p:nvSpPr>
          <p:cNvPr id="8" name="7 Rectángulo"/>
          <p:cNvSpPr/>
          <p:nvPr/>
        </p:nvSpPr>
        <p:spPr>
          <a:xfrm>
            <a:off x="0" y="-9041"/>
            <a:ext cx="2551852" cy="369332"/>
          </a:xfrm>
          <a:prstGeom prst="rect">
            <a:avLst/>
          </a:prstGeom>
          <a:solidFill>
            <a:srgbClr val="00B0F0"/>
          </a:solidFill>
        </p:spPr>
        <p:txBody>
          <a:bodyPr wrap="none">
            <a:noAutofit/>
          </a:bodyPr>
          <a:lstStyle/>
          <a:p>
            <a:pPr algn="ctr"/>
            <a:r>
              <a:rPr lang="en-US" b="1" dirty="0">
                <a:solidFill>
                  <a:schemeClr val="bg1"/>
                </a:solidFill>
                <a:effectLst>
                  <a:outerShdw blurRad="50800" dist="38100" dir="16200000" rotWithShape="0">
                    <a:prstClr val="black">
                      <a:alpha val="40000"/>
                    </a:prstClr>
                  </a:outerShdw>
                </a:effectLst>
              </a:rPr>
              <a:t>CO</a:t>
            </a:r>
            <a:r>
              <a:rPr lang="en-US" b="1" baseline="-25000" dirty="0">
                <a:solidFill>
                  <a:schemeClr val="bg1"/>
                </a:solidFill>
                <a:effectLst>
                  <a:outerShdw blurRad="50800" dist="38100" dir="16200000" rotWithShape="0">
                    <a:prstClr val="black">
                      <a:alpha val="40000"/>
                    </a:prstClr>
                  </a:outerShdw>
                </a:effectLst>
              </a:rPr>
              <a:t>2</a:t>
            </a:r>
            <a:r>
              <a:rPr lang="en-US" b="1" dirty="0">
                <a:solidFill>
                  <a:schemeClr val="bg1"/>
                </a:solidFill>
                <a:effectLst>
                  <a:outerShdw blurRad="50800" dist="38100" dir="16200000" rotWithShape="0">
                    <a:prstClr val="black">
                      <a:alpha val="40000"/>
                    </a:prstClr>
                  </a:outerShdw>
                </a:effectLst>
              </a:rPr>
              <a:t> as a </a:t>
            </a:r>
            <a:r>
              <a:rPr lang="en-US" b="1" dirty="0" smtClean="0">
                <a:solidFill>
                  <a:schemeClr val="bg1"/>
                </a:solidFill>
                <a:effectLst>
                  <a:outerShdw blurRad="50800" dist="38100" dir="16200000" rotWithShape="0">
                    <a:prstClr val="black">
                      <a:alpha val="40000"/>
                    </a:prstClr>
                  </a:outerShdw>
                </a:effectLst>
              </a:rPr>
              <a:t>solvent</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74638"/>
            <a:ext cx="9144000" cy="1143000"/>
          </a:xfrm>
        </p:spPr>
        <p:txBody>
          <a:bodyPr>
            <a:normAutofit fontScale="90000"/>
          </a:bodyPr>
          <a:lstStyle/>
          <a:p>
            <a:r>
              <a:rPr lang="en-US" b="1" dirty="0" smtClean="0">
                <a:solidFill>
                  <a:schemeClr val="accent1">
                    <a:lumMod val="75000"/>
                  </a:schemeClr>
                </a:solidFill>
                <a:effectLst>
                  <a:outerShdw blurRad="50800" dist="38100" dir="16200000" rotWithShape="0">
                    <a:prstClr val="black">
                      <a:alpha val="40000"/>
                    </a:prstClr>
                  </a:outerShdw>
                </a:effectLst>
              </a:rPr>
              <a:t>Example of the supercritical deposition</a:t>
            </a:r>
            <a:endParaRPr lang="en-US" b="1" dirty="0">
              <a:solidFill>
                <a:schemeClr val="accent1">
                  <a:lumMod val="75000"/>
                </a:schemeClr>
              </a:solidFill>
              <a:effectLst>
                <a:outerShdw blurRad="50800" dist="38100" dir="16200000" rotWithShape="0">
                  <a:prstClr val="black">
                    <a:alpha val="40000"/>
                  </a:prstClr>
                </a:outerShdw>
              </a:effectLst>
            </a:endParaRPr>
          </a:p>
        </p:txBody>
      </p:sp>
      <p:sp>
        <p:nvSpPr>
          <p:cNvPr id="17" name="16 CuadroTexto"/>
          <p:cNvSpPr txBox="1"/>
          <p:nvPr/>
        </p:nvSpPr>
        <p:spPr>
          <a:xfrm>
            <a:off x="0" y="6549258"/>
            <a:ext cx="9144000" cy="307777"/>
          </a:xfrm>
          <a:prstGeom prst="rect">
            <a:avLst/>
          </a:prstGeom>
          <a:noFill/>
        </p:spPr>
        <p:txBody>
          <a:bodyPr wrap="square" rtlCol="0">
            <a:spAutoFit/>
          </a:bodyPr>
          <a:lstStyle/>
          <a:p>
            <a:r>
              <a:rPr lang="en-GB" sz="1400" dirty="0" smtClean="0"/>
              <a:t>(16)  Y. Lin,  X. Cui, C. Yen,  C. M. </a:t>
            </a:r>
            <a:r>
              <a:rPr lang="en-GB" sz="1400" dirty="0" err="1" smtClean="0"/>
              <a:t>Wai</a:t>
            </a:r>
            <a:r>
              <a:rPr lang="en-GB" sz="1400" dirty="0" smtClean="0"/>
              <a:t>.  </a:t>
            </a:r>
            <a:r>
              <a:rPr lang="en-GB" sz="1400" i="1" dirty="0" smtClean="0"/>
              <a:t>J. Phys. Chem. B.</a:t>
            </a:r>
            <a:r>
              <a:rPr lang="en-GB" sz="1400" dirty="0" smtClean="0"/>
              <a:t> 109 (</a:t>
            </a:r>
            <a:r>
              <a:rPr lang="en-GB" sz="1400" b="1" dirty="0" smtClean="0"/>
              <a:t>2005</a:t>
            </a:r>
            <a:r>
              <a:rPr lang="en-GB" sz="1400" dirty="0" smtClean="0"/>
              <a:t>) 14410.</a:t>
            </a:r>
            <a:endParaRPr lang="es-CO" sz="1400" dirty="0"/>
          </a:p>
        </p:txBody>
      </p:sp>
      <p:sp>
        <p:nvSpPr>
          <p:cNvPr id="6" name="5 Rectángulo"/>
          <p:cNvSpPr/>
          <p:nvPr/>
        </p:nvSpPr>
        <p:spPr>
          <a:xfrm>
            <a:off x="1000100" y="1928802"/>
            <a:ext cx="142876" cy="500066"/>
          </a:xfrm>
          <a:prstGeom prst="rect">
            <a:avLst/>
          </a:prstGeom>
          <a:solidFill>
            <a:schemeClr val="bg1">
              <a:lumMod val="85000"/>
            </a:schemeClr>
          </a:solidFill>
          <a:ln>
            <a:solidFill>
              <a:schemeClr val="bg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6 Forma en L"/>
          <p:cNvSpPr/>
          <p:nvPr/>
        </p:nvSpPr>
        <p:spPr>
          <a:xfrm rot="5400000">
            <a:off x="1285852" y="2071678"/>
            <a:ext cx="285752" cy="428628"/>
          </a:xfrm>
          <a:prstGeom prst="corner">
            <a:avLst>
              <a:gd name="adj1" fmla="val 28552"/>
              <a:gd name="adj2" fmla="val 23769"/>
            </a:avLst>
          </a:prstGeom>
          <a:solidFill>
            <a:schemeClr val="bg1">
              <a:lumMod val="85000"/>
            </a:schemeClr>
          </a:solidFill>
          <a:ln>
            <a:solidFill>
              <a:schemeClr val="bg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7 Forma en L"/>
          <p:cNvSpPr/>
          <p:nvPr/>
        </p:nvSpPr>
        <p:spPr>
          <a:xfrm rot="10800000">
            <a:off x="500034" y="2214554"/>
            <a:ext cx="428628" cy="214314"/>
          </a:xfrm>
          <a:prstGeom prst="corner">
            <a:avLst>
              <a:gd name="adj1" fmla="val 28552"/>
              <a:gd name="adj2" fmla="val 35198"/>
            </a:avLst>
          </a:prstGeom>
          <a:solidFill>
            <a:schemeClr val="bg1">
              <a:lumMod val="85000"/>
            </a:schemeClr>
          </a:solidFill>
          <a:ln>
            <a:solidFill>
              <a:schemeClr val="bg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8 Flecha derecha"/>
          <p:cNvSpPr/>
          <p:nvPr/>
        </p:nvSpPr>
        <p:spPr>
          <a:xfrm>
            <a:off x="6072198" y="2143116"/>
            <a:ext cx="1000132" cy="142876"/>
          </a:xfrm>
          <a:prstGeom prst="rightArrow">
            <a:avLst/>
          </a:prstGeom>
          <a:solidFill>
            <a:schemeClr val="tx2">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13 Rectángulo redondeado"/>
          <p:cNvSpPr/>
          <p:nvPr/>
        </p:nvSpPr>
        <p:spPr>
          <a:xfrm>
            <a:off x="571472" y="3500438"/>
            <a:ext cx="1000132" cy="428628"/>
          </a:xfrm>
          <a:prstGeom prst="roundRect">
            <a:avLst/>
          </a:prstGeom>
          <a:solidFill>
            <a:schemeClr val="tx2">
              <a:lumMod val="60000"/>
              <a:lumOff val="40000"/>
            </a:schemeClr>
          </a:solidFill>
          <a:ln>
            <a:solidFill>
              <a:schemeClr val="tx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15 CuadroTexto"/>
          <p:cNvSpPr txBox="1"/>
          <p:nvPr/>
        </p:nvSpPr>
        <p:spPr>
          <a:xfrm>
            <a:off x="785786" y="3571876"/>
            <a:ext cx="571504" cy="276999"/>
          </a:xfrm>
          <a:prstGeom prst="rect">
            <a:avLst/>
          </a:prstGeom>
          <a:solidFill>
            <a:schemeClr val="bg1"/>
          </a:solid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pPr algn="ctr"/>
            <a:r>
              <a:rPr lang="es-ES" sz="1200" b="1" dirty="0" smtClean="0">
                <a:solidFill>
                  <a:srgbClr val="C00000"/>
                </a:solidFill>
              </a:rPr>
              <a:t>473 K</a:t>
            </a:r>
            <a:endParaRPr lang="es-CO" sz="1200" b="1" dirty="0">
              <a:solidFill>
                <a:srgbClr val="C00000"/>
              </a:solidFill>
            </a:endParaRPr>
          </a:p>
        </p:txBody>
      </p:sp>
      <p:sp>
        <p:nvSpPr>
          <p:cNvPr id="20" name="19 Rectángulo redondeado"/>
          <p:cNvSpPr/>
          <p:nvPr/>
        </p:nvSpPr>
        <p:spPr>
          <a:xfrm>
            <a:off x="714348" y="2428868"/>
            <a:ext cx="714380" cy="1071570"/>
          </a:xfrm>
          <a:prstGeom prst="roundRect">
            <a:avLst/>
          </a:prstGeom>
          <a:solidFill>
            <a:schemeClr val="bg1">
              <a:lumMod val="85000"/>
            </a:schemeClr>
          </a:solidFill>
          <a:ln>
            <a:solidFill>
              <a:schemeClr val="bg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bg1">
                  <a:lumMod val="65000"/>
                </a:schemeClr>
              </a:solidFill>
            </a:endParaRPr>
          </a:p>
        </p:txBody>
      </p:sp>
      <p:sp>
        <p:nvSpPr>
          <p:cNvPr id="22" name="21 CuadroTexto"/>
          <p:cNvSpPr txBox="1"/>
          <p:nvPr/>
        </p:nvSpPr>
        <p:spPr>
          <a:xfrm>
            <a:off x="714348" y="2636912"/>
            <a:ext cx="714380" cy="553998"/>
          </a:xfrm>
          <a:prstGeom prst="rect">
            <a:avLst/>
          </a:prstGeom>
          <a:noFill/>
          <a:ln>
            <a:noFill/>
          </a:ln>
        </p:spPr>
        <p:txBody>
          <a:bodyPr wrap="square" rtlCol="0">
            <a:spAutoFit/>
          </a:bodyPr>
          <a:lstStyle/>
          <a:p>
            <a:pPr algn="ctr"/>
            <a:r>
              <a:rPr lang="es-ES" sz="1000" b="1" dirty="0" smtClean="0">
                <a:solidFill>
                  <a:srgbClr val="C00000"/>
                </a:solidFill>
              </a:rPr>
              <a:t>CNT </a:t>
            </a:r>
          </a:p>
          <a:p>
            <a:pPr algn="ctr"/>
            <a:r>
              <a:rPr lang="es-ES" sz="1000" b="1" dirty="0" smtClean="0">
                <a:solidFill>
                  <a:srgbClr val="C00000"/>
                </a:solidFill>
              </a:rPr>
              <a:t>Pt(</a:t>
            </a:r>
            <a:r>
              <a:rPr lang="es-ES" sz="1000" b="1" dirty="0" err="1" smtClean="0">
                <a:solidFill>
                  <a:srgbClr val="C00000"/>
                </a:solidFill>
              </a:rPr>
              <a:t>acac</a:t>
            </a:r>
            <a:r>
              <a:rPr lang="es-ES" sz="1000" b="1" dirty="0" smtClean="0">
                <a:solidFill>
                  <a:srgbClr val="C00000"/>
                </a:solidFill>
              </a:rPr>
              <a:t>)</a:t>
            </a:r>
            <a:r>
              <a:rPr lang="es-ES" sz="1000" b="1" baseline="-25000" dirty="0" smtClean="0">
                <a:solidFill>
                  <a:srgbClr val="C00000"/>
                </a:solidFill>
              </a:rPr>
              <a:t>2</a:t>
            </a:r>
          </a:p>
          <a:p>
            <a:pPr algn="ctr"/>
            <a:r>
              <a:rPr lang="es-ES" sz="1000" b="1" dirty="0" err="1" smtClean="0">
                <a:solidFill>
                  <a:srgbClr val="C00000"/>
                </a:solidFill>
              </a:rPr>
              <a:t>MeOH</a:t>
            </a:r>
            <a:endParaRPr lang="es-ES" sz="1000" b="1" dirty="0" smtClean="0">
              <a:solidFill>
                <a:srgbClr val="C00000"/>
              </a:solidFill>
            </a:endParaRPr>
          </a:p>
        </p:txBody>
      </p:sp>
      <p:sp>
        <p:nvSpPr>
          <p:cNvPr id="32" name="31 Flecha abajo"/>
          <p:cNvSpPr/>
          <p:nvPr/>
        </p:nvSpPr>
        <p:spPr>
          <a:xfrm rot="16200000">
            <a:off x="2103216" y="2857496"/>
            <a:ext cx="214314" cy="642942"/>
          </a:xfrm>
          <a:prstGeom prst="downArrow">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4" name="33 Forma en L"/>
          <p:cNvSpPr/>
          <p:nvPr/>
        </p:nvSpPr>
        <p:spPr>
          <a:xfrm rot="5400000">
            <a:off x="3571868" y="2071678"/>
            <a:ext cx="285752" cy="428628"/>
          </a:xfrm>
          <a:prstGeom prst="corner">
            <a:avLst>
              <a:gd name="adj1" fmla="val 28552"/>
              <a:gd name="adj2" fmla="val 23769"/>
            </a:avLst>
          </a:prstGeom>
          <a:solidFill>
            <a:schemeClr val="bg1">
              <a:lumMod val="85000"/>
            </a:schemeClr>
          </a:solidFill>
          <a:ln>
            <a:solidFill>
              <a:schemeClr val="bg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5" name="34 Forma en L"/>
          <p:cNvSpPr/>
          <p:nvPr/>
        </p:nvSpPr>
        <p:spPr>
          <a:xfrm rot="10800000">
            <a:off x="2786050" y="2214554"/>
            <a:ext cx="428628" cy="214314"/>
          </a:xfrm>
          <a:prstGeom prst="corner">
            <a:avLst>
              <a:gd name="adj1" fmla="val 28552"/>
              <a:gd name="adj2" fmla="val 35198"/>
            </a:avLst>
          </a:prstGeom>
          <a:solidFill>
            <a:schemeClr val="bg1">
              <a:lumMod val="85000"/>
            </a:schemeClr>
          </a:solidFill>
          <a:ln>
            <a:solidFill>
              <a:schemeClr val="bg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6" name="35 Rectángulo redondeado"/>
          <p:cNvSpPr/>
          <p:nvPr/>
        </p:nvSpPr>
        <p:spPr>
          <a:xfrm>
            <a:off x="2857488" y="3500438"/>
            <a:ext cx="1000132" cy="428628"/>
          </a:xfrm>
          <a:prstGeom prst="roundRect">
            <a:avLst/>
          </a:prstGeom>
          <a:solidFill>
            <a:schemeClr val="tx2">
              <a:lumMod val="60000"/>
              <a:lumOff val="40000"/>
            </a:schemeClr>
          </a:solidFill>
          <a:ln>
            <a:solidFill>
              <a:schemeClr val="tx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7" name="36 CuadroTexto"/>
          <p:cNvSpPr txBox="1"/>
          <p:nvPr/>
        </p:nvSpPr>
        <p:spPr>
          <a:xfrm>
            <a:off x="3071802" y="3571876"/>
            <a:ext cx="571504" cy="276999"/>
          </a:xfrm>
          <a:prstGeom prst="rect">
            <a:avLst/>
          </a:prstGeom>
          <a:solidFill>
            <a:schemeClr val="bg1"/>
          </a:solid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pPr algn="ctr"/>
            <a:r>
              <a:rPr lang="es-ES" sz="1200" b="1" dirty="0" smtClean="0">
                <a:solidFill>
                  <a:srgbClr val="C00000"/>
                </a:solidFill>
              </a:rPr>
              <a:t>473 K</a:t>
            </a:r>
            <a:endParaRPr lang="es-CO" sz="1200" b="1" dirty="0">
              <a:solidFill>
                <a:srgbClr val="C00000"/>
              </a:solidFill>
            </a:endParaRPr>
          </a:p>
        </p:txBody>
      </p:sp>
      <p:sp>
        <p:nvSpPr>
          <p:cNvPr id="40" name="39 Rectángulo redondeado"/>
          <p:cNvSpPr/>
          <p:nvPr/>
        </p:nvSpPr>
        <p:spPr>
          <a:xfrm>
            <a:off x="3000364" y="2428868"/>
            <a:ext cx="714380" cy="1071570"/>
          </a:xfrm>
          <a:prstGeom prst="roundRect">
            <a:avLst/>
          </a:prstGeom>
          <a:solidFill>
            <a:schemeClr val="bg1">
              <a:lumMod val="85000"/>
            </a:schemeClr>
          </a:solidFill>
          <a:ln>
            <a:solidFill>
              <a:schemeClr val="bg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bg1">
                  <a:lumMod val="65000"/>
                </a:schemeClr>
              </a:solidFill>
            </a:endParaRPr>
          </a:p>
        </p:txBody>
      </p:sp>
      <p:sp>
        <p:nvSpPr>
          <p:cNvPr id="41" name="40 CuadroTexto"/>
          <p:cNvSpPr txBox="1"/>
          <p:nvPr/>
        </p:nvSpPr>
        <p:spPr>
          <a:xfrm>
            <a:off x="3000364" y="2711231"/>
            <a:ext cx="714380" cy="600164"/>
          </a:xfrm>
          <a:prstGeom prst="rect">
            <a:avLst/>
          </a:prstGeom>
          <a:noFill/>
          <a:ln>
            <a:noFill/>
          </a:ln>
        </p:spPr>
        <p:txBody>
          <a:bodyPr wrap="square" rtlCol="0">
            <a:spAutoFit/>
          </a:bodyPr>
          <a:lstStyle/>
          <a:p>
            <a:pPr algn="ctr"/>
            <a:r>
              <a:rPr lang="es-ES" sz="1100" b="1" dirty="0" smtClean="0">
                <a:solidFill>
                  <a:srgbClr val="C00000"/>
                </a:solidFill>
              </a:rPr>
              <a:t>CNT,        Pt(</a:t>
            </a:r>
            <a:r>
              <a:rPr lang="es-ES" sz="1100" b="1" dirty="0" err="1" smtClean="0">
                <a:solidFill>
                  <a:srgbClr val="C00000"/>
                </a:solidFill>
              </a:rPr>
              <a:t>acac</a:t>
            </a:r>
            <a:r>
              <a:rPr lang="es-ES" sz="1100" b="1" dirty="0" smtClean="0">
                <a:solidFill>
                  <a:srgbClr val="C00000"/>
                </a:solidFill>
              </a:rPr>
              <a:t>)</a:t>
            </a:r>
            <a:r>
              <a:rPr lang="es-ES" sz="1100" b="1" baseline="-25000" dirty="0" smtClean="0">
                <a:solidFill>
                  <a:srgbClr val="C00000"/>
                </a:solidFill>
              </a:rPr>
              <a:t>2</a:t>
            </a:r>
            <a:r>
              <a:rPr lang="es-ES" sz="1100" b="1" dirty="0" smtClean="0">
                <a:solidFill>
                  <a:srgbClr val="C00000"/>
                </a:solidFill>
              </a:rPr>
              <a:t>MeOH</a:t>
            </a:r>
          </a:p>
        </p:txBody>
      </p:sp>
      <p:sp>
        <p:nvSpPr>
          <p:cNvPr id="42" name="41 Flecha derecha"/>
          <p:cNvSpPr/>
          <p:nvPr/>
        </p:nvSpPr>
        <p:spPr>
          <a:xfrm>
            <a:off x="357158" y="2000240"/>
            <a:ext cx="357190" cy="142876"/>
          </a:xfrm>
          <a:prstGeom prst="rightArrow">
            <a:avLst/>
          </a:prstGeom>
          <a:solidFill>
            <a:schemeClr val="tx2">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3" name="42 CuadroTexto"/>
          <p:cNvSpPr txBox="1"/>
          <p:nvPr/>
        </p:nvSpPr>
        <p:spPr>
          <a:xfrm>
            <a:off x="285720" y="1785926"/>
            <a:ext cx="420756" cy="276999"/>
          </a:xfrm>
          <a:prstGeom prst="rect">
            <a:avLst/>
          </a:prstGeom>
          <a:noFill/>
        </p:spPr>
        <p:txBody>
          <a:bodyPr wrap="none" rtlCol="0">
            <a:spAutoFit/>
          </a:bodyPr>
          <a:lstStyle/>
          <a:p>
            <a:r>
              <a:rPr lang="es-ES" sz="1200" b="1" dirty="0" smtClean="0">
                <a:solidFill>
                  <a:schemeClr val="tx2">
                    <a:lumMod val="60000"/>
                    <a:lumOff val="40000"/>
                  </a:schemeClr>
                </a:solidFill>
              </a:rPr>
              <a:t>CO</a:t>
            </a:r>
            <a:r>
              <a:rPr lang="es-ES" sz="1200" b="1" baseline="-25000" dirty="0" smtClean="0">
                <a:solidFill>
                  <a:schemeClr val="tx2">
                    <a:lumMod val="60000"/>
                    <a:lumOff val="40000"/>
                  </a:schemeClr>
                </a:solidFill>
              </a:rPr>
              <a:t>2</a:t>
            </a:r>
            <a:endParaRPr lang="es-CO" sz="1200" b="1" baseline="-25000" dirty="0">
              <a:solidFill>
                <a:schemeClr val="tx2">
                  <a:lumMod val="60000"/>
                  <a:lumOff val="40000"/>
                </a:schemeClr>
              </a:solidFill>
            </a:endParaRPr>
          </a:p>
        </p:txBody>
      </p:sp>
      <p:sp>
        <p:nvSpPr>
          <p:cNvPr id="44" name="43 CuadroTexto"/>
          <p:cNvSpPr txBox="1"/>
          <p:nvPr/>
        </p:nvSpPr>
        <p:spPr>
          <a:xfrm>
            <a:off x="1857356" y="2866249"/>
            <a:ext cx="603050" cy="276999"/>
          </a:xfrm>
          <a:prstGeom prst="rect">
            <a:avLst/>
          </a:prstGeom>
          <a:noFill/>
        </p:spPr>
        <p:txBody>
          <a:bodyPr wrap="none" rtlCol="0">
            <a:spAutoFit/>
          </a:bodyPr>
          <a:lstStyle/>
          <a:p>
            <a:r>
              <a:rPr lang="es-ES" sz="1200" b="1" dirty="0" smtClean="0">
                <a:solidFill>
                  <a:srgbClr val="C00000"/>
                </a:solidFill>
              </a:rPr>
              <a:t>1 </a:t>
            </a:r>
            <a:r>
              <a:rPr lang="en-US" sz="1200" b="1" dirty="0" smtClean="0">
                <a:solidFill>
                  <a:srgbClr val="C00000"/>
                </a:solidFill>
              </a:rPr>
              <a:t>hour</a:t>
            </a:r>
            <a:endParaRPr lang="en-US" sz="1200" b="1" baseline="-25000" dirty="0">
              <a:solidFill>
                <a:srgbClr val="C00000"/>
              </a:solidFill>
            </a:endParaRPr>
          </a:p>
        </p:txBody>
      </p:sp>
      <p:sp>
        <p:nvSpPr>
          <p:cNvPr id="45" name="44 Flecha derecha"/>
          <p:cNvSpPr/>
          <p:nvPr/>
        </p:nvSpPr>
        <p:spPr>
          <a:xfrm>
            <a:off x="2285984" y="2000240"/>
            <a:ext cx="714380" cy="142876"/>
          </a:xfrm>
          <a:prstGeom prst="rightArrow">
            <a:avLst/>
          </a:prstGeom>
          <a:solidFill>
            <a:schemeClr val="tx2">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6" name="45 CuadroTexto"/>
          <p:cNvSpPr txBox="1"/>
          <p:nvPr/>
        </p:nvSpPr>
        <p:spPr>
          <a:xfrm>
            <a:off x="2285984" y="1785926"/>
            <a:ext cx="693267" cy="276999"/>
          </a:xfrm>
          <a:prstGeom prst="rect">
            <a:avLst/>
          </a:prstGeom>
          <a:noFill/>
        </p:spPr>
        <p:txBody>
          <a:bodyPr wrap="none" rtlCol="0">
            <a:spAutoFit/>
          </a:bodyPr>
          <a:lstStyle/>
          <a:p>
            <a:r>
              <a:rPr lang="es-ES" sz="1200" b="1" dirty="0" smtClean="0">
                <a:solidFill>
                  <a:schemeClr val="tx2">
                    <a:lumMod val="60000"/>
                    <a:lumOff val="40000"/>
                  </a:schemeClr>
                </a:solidFill>
              </a:rPr>
              <a:t>H</a:t>
            </a:r>
            <a:r>
              <a:rPr lang="es-ES" sz="1200" b="1" baseline="-25000" dirty="0" smtClean="0">
                <a:solidFill>
                  <a:schemeClr val="tx2">
                    <a:lumMod val="60000"/>
                    <a:lumOff val="40000"/>
                  </a:schemeClr>
                </a:solidFill>
              </a:rPr>
              <a:t>2 </a:t>
            </a:r>
            <a:r>
              <a:rPr lang="es-ES" sz="1200" b="1" dirty="0" smtClean="0">
                <a:solidFill>
                  <a:schemeClr val="tx2">
                    <a:lumMod val="60000"/>
                    <a:lumOff val="40000"/>
                  </a:schemeClr>
                </a:solidFill>
              </a:rPr>
              <a:t>/ CO</a:t>
            </a:r>
            <a:r>
              <a:rPr lang="es-ES" sz="1200" b="1" baseline="-25000" dirty="0" smtClean="0">
                <a:solidFill>
                  <a:schemeClr val="tx2">
                    <a:lumMod val="60000"/>
                    <a:lumOff val="40000"/>
                  </a:schemeClr>
                </a:solidFill>
              </a:rPr>
              <a:t>2</a:t>
            </a:r>
            <a:endParaRPr lang="es-CO" sz="1200" b="1" baseline="-25000" dirty="0">
              <a:solidFill>
                <a:schemeClr val="tx2">
                  <a:lumMod val="60000"/>
                  <a:lumOff val="40000"/>
                </a:schemeClr>
              </a:solidFill>
            </a:endParaRPr>
          </a:p>
        </p:txBody>
      </p:sp>
      <p:sp>
        <p:nvSpPr>
          <p:cNvPr id="30" name="29 CuadroTexto"/>
          <p:cNvSpPr txBox="1"/>
          <p:nvPr/>
        </p:nvSpPr>
        <p:spPr>
          <a:xfrm>
            <a:off x="714348" y="1651803"/>
            <a:ext cx="714380" cy="276999"/>
          </a:xfrm>
          <a:prstGeom prst="rect">
            <a:avLst/>
          </a:prstGeom>
          <a:solidFill>
            <a:schemeClr val="bg1"/>
          </a:solidFill>
          <a:effectLst>
            <a:outerShdw blurRad="50800" dist="38100" dir="2700000" algn="tl" rotWithShape="0">
              <a:prstClr val="black">
                <a:alpha val="40000"/>
              </a:prstClr>
            </a:outerShdw>
          </a:effectLst>
          <a:scene3d>
            <a:camera prst="orthographicFront"/>
            <a:lightRig rig="threePt" dir="t"/>
          </a:scene3d>
          <a:sp3d>
            <a:bevelT prst="slope"/>
          </a:sp3d>
        </p:spPr>
        <p:txBody>
          <a:bodyPr wrap="square" rtlCol="0">
            <a:spAutoFit/>
          </a:bodyPr>
          <a:lstStyle/>
          <a:p>
            <a:pPr algn="ctr"/>
            <a:r>
              <a:rPr lang="es-ES" sz="1200" b="1" dirty="0" smtClean="0">
                <a:solidFill>
                  <a:srgbClr val="C00000"/>
                </a:solidFill>
              </a:rPr>
              <a:t>8 </a:t>
            </a:r>
            <a:r>
              <a:rPr lang="es-ES" sz="1200" b="1" dirty="0" err="1" smtClean="0">
                <a:solidFill>
                  <a:srgbClr val="C00000"/>
                </a:solidFill>
              </a:rPr>
              <a:t>MPa</a:t>
            </a:r>
            <a:endParaRPr lang="es-CO" sz="1200" b="1" dirty="0">
              <a:solidFill>
                <a:srgbClr val="C00000"/>
              </a:solidFill>
            </a:endParaRPr>
          </a:p>
        </p:txBody>
      </p:sp>
      <p:sp>
        <p:nvSpPr>
          <p:cNvPr id="47" name="46 Rectángulo"/>
          <p:cNvSpPr/>
          <p:nvPr/>
        </p:nvSpPr>
        <p:spPr>
          <a:xfrm>
            <a:off x="3286116" y="1928802"/>
            <a:ext cx="142876" cy="500066"/>
          </a:xfrm>
          <a:prstGeom prst="rect">
            <a:avLst/>
          </a:prstGeom>
          <a:solidFill>
            <a:schemeClr val="bg1">
              <a:lumMod val="85000"/>
            </a:schemeClr>
          </a:solidFill>
          <a:ln>
            <a:solidFill>
              <a:schemeClr val="bg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8" name="47 CuadroTexto"/>
          <p:cNvSpPr txBox="1"/>
          <p:nvPr/>
        </p:nvSpPr>
        <p:spPr>
          <a:xfrm>
            <a:off x="3000364" y="1651803"/>
            <a:ext cx="714380" cy="276999"/>
          </a:xfrm>
          <a:prstGeom prst="rect">
            <a:avLst/>
          </a:prstGeom>
          <a:solidFill>
            <a:schemeClr val="bg1"/>
          </a:solidFill>
          <a:effectLst>
            <a:outerShdw blurRad="50800" dist="38100" dir="2700000" algn="tl" rotWithShape="0">
              <a:prstClr val="black">
                <a:alpha val="40000"/>
              </a:prstClr>
            </a:outerShdw>
          </a:effectLst>
          <a:scene3d>
            <a:camera prst="orthographicFront"/>
            <a:lightRig rig="threePt" dir="t"/>
          </a:scene3d>
          <a:sp3d>
            <a:bevelT prst="slope"/>
          </a:sp3d>
        </p:spPr>
        <p:txBody>
          <a:bodyPr wrap="square" rtlCol="0">
            <a:spAutoFit/>
          </a:bodyPr>
          <a:lstStyle/>
          <a:p>
            <a:pPr algn="ctr"/>
            <a:r>
              <a:rPr lang="es-ES" sz="1200" b="1" dirty="0" smtClean="0">
                <a:solidFill>
                  <a:srgbClr val="C00000"/>
                </a:solidFill>
              </a:rPr>
              <a:t>16 </a:t>
            </a:r>
            <a:r>
              <a:rPr lang="es-ES" sz="1200" b="1" dirty="0" err="1" smtClean="0">
                <a:solidFill>
                  <a:srgbClr val="C00000"/>
                </a:solidFill>
              </a:rPr>
              <a:t>MPa</a:t>
            </a:r>
            <a:endParaRPr lang="es-CO" sz="1200" b="1" dirty="0">
              <a:solidFill>
                <a:srgbClr val="C00000"/>
              </a:solidFill>
            </a:endParaRPr>
          </a:p>
        </p:txBody>
      </p:sp>
      <p:sp>
        <p:nvSpPr>
          <p:cNvPr id="49" name="48 Forma en L"/>
          <p:cNvSpPr/>
          <p:nvPr/>
        </p:nvSpPr>
        <p:spPr>
          <a:xfrm rot="5400000">
            <a:off x="5643570" y="2062925"/>
            <a:ext cx="285752" cy="428628"/>
          </a:xfrm>
          <a:prstGeom prst="corner">
            <a:avLst>
              <a:gd name="adj1" fmla="val 28552"/>
              <a:gd name="adj2" fmla="val 23769"/>
            </a:avLst>
          </a:prstGeom>
          <a:solidFill>
            <a:schemeClr val="bg1">
              <a:lumMod val="85000"/>
            </a:schemeClr>
          </a:solidFill>
          <a:ln>
            <a:solidFill>
              <a:schemeClr val="bg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0" name="49 Forma en L"/>
          <p:cNvSpPr/>
          <p:nvPr/>
        </p:nvSpPr>
        <p:spPr>
          <a:xfrm rot="10800000">
            <a:off x="4857752" y="2205801"/>
            <a:ext cx="428628" cy="214314"/>
          </a:xfrm>
          <a:prstGeom prst="corner">
            <a:avLst>
              <a:gd name="adj1" fmla="val 28552"/>
              <a:gd name="adj2" fmla="val 35198"/>
            </a:avLst>
          </a:prstGeom>
          <a:solidFill>
            <a:schemeClr val="bg1">
              <a:lumMod val="85000"/>
            </a:schemeClr>
          </a:solidFill>
          <a:ln>
            <a:solidFill>
              <a:schemeClr val="bg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1" name="50 Rectángulo redondeado"/>
          <p:cNvSpPr/>
          <p:nvPr/>
        </p:nvSpPr>
        <p:spPr>
          <a:xfrm>
            <a:off x="4929190" y="3491685"/>
            <a:ext cx="1000132" cy="428628"/>
          </a:xfrm>
          <a:prstGeom prst="roundRect">
            <a:avLst/>
          </a:prstGeom>
          <a:solidFill>
            <a:schemeClr val="tx2">
              <a:lumMod val="60000"/>
              <a:lumOff val="40000"/>
            </a:schemeClr>
          </a:solidFill>
          <a:ln>
            <a:solidFill>
              <a:schemeClr val="tx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2" name="51 CuadroTexto"/>
          <p:cNvSpPr txBox="1"/>
          <p:nvPr/>
        </p:nvSpPr>
        <p:spPr>
          <a:xfrm>
            <a:off x="5072066" y="3563123"/>
            <a:ext cx="642942" cy="276999"/>
          </a:xfrm>
          <a:prstGeom prst="rect">
            <a:avLst/>
          </a:prstGeom>
          <a:solidFill>
            <a:schemeClr val="bg1"/>
          </a:solid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pPr algn="ctr"/>
            <a:r>
              <a:rPr lang="es-ES" sz="1200" b="1" dirty="0" smtClean="0">
                <a:solidFill>
                  <a:srgbClr val="C00000"/>
                </a:solidFill>
              </a:rPr>
              <a:t>~293 K</a:t>
            </a:r>
            <a:endParaRPr lang="es-CO" sz="1200" b="1" dirty="0">
              <a:solidFill>
                <a:srgbClr val="C00000"/>
              </a:solidFill>
            </a:endParaRPr>
          </a:p>
        </p:txBody>
      </p:sp>
      <p:sp>
        <p:nvSpPr>
          <p:cNvPr id="53" name="52 Rectángulo redondeado"/>
          <p:cNvSpPr/>
          <p:nvPr/>
        </p:nvSpPr>
        <p:spPr>
          <a:xfrm>
            <a:off x="5072066" y="2420115"/>
            <a:ext cx="714380" cy="1071570"/>
          </a:xfrm>
          <a:prstGeom prst="roundRect">
            <a:avLst/>
          </a:prstGeom>
          <a:solidFill>
            <a:schemeClr val="bg1">
              <a:lumMod val="85000"/>
            </a:schemeClr>
          </a:solidFill>
          <a:ln>
            <a:solidFill>
              <a:schemeClr val="bg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bg1">
                  <a:lumMod val="65000"/>
                </a:schemeClr>
              </a:solidFill>
            </a:endParaRPr>
          </a:p>
        </p:txBody>
      </p:sp>
      <p:sp>
        <p:nvSpPr>
          <p:cNvPr id="54" name="53 CuadroTexto"/>
          <p:cNvSpPr txBox="1"/>
          <p:nvPr/>
        </p:nvSpPr>
        <p:spPr>
          <a:xfrm>
            <a:off x="5072066" y="2835471"/>
            <a:ext cx="714380" cy="307777"/>
          </a:xfrm>
          <a:prstGeom prst="rect">
            <a:avLst/>
          </a:prstGeom>
          <a:noFill/>
          <a:ln>
            <a:noFill/>
          </a:ln>
        </p:spPr>
        <p:txBody>
          <a:bodyPr wrap="square" rtlCol="0">
            <a:spAutoFit/>
          </a:bodyPr>
          <a:lstStyle/>
          <a:p>
            <a:pPr algn="ctr"/>
            <a:r>
              <a:rPr lang="es-ES" sz="1400" b="1" dirty="0" smtClean="0">
                <a:solidFill>
                  <a:srgbClr val="C00000"/>
                </a:solidFill>
              </a:rPr>
              <a:t>Pt-CNT        </a:t>
            </a:r>
          </a:p>
        </p:txBody>
      </p:sp>
      <p:sp>
        <p:nvSpPr>
          <p:cNvPr id="55" name="54 Rectángulo"/>
          <p:cNvSpPr/>
          <p:nvPr/>
        </p:nvSpPr>
        <p:spPr>
          <a:xfrm>
            <a:off x="5357818" y="1920049"/>
            <a:ext cx="142876" cy="500066"/>
          </a:xfrm>
          <a:prstGeom prst="rect">
            <a:avLst/>
          </a:prstGeom>
          <a:solidFill>
            <a:schemeClr val="bg1">
              <a:lumMod val="85000"/>
            </a:schemeClr>
          </a:solidFill>
          <a:ln>
            <a:solidFill>
              <a:schemeClr val="bg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6" name="55 CuadroTexto"/>
          <p:cNvSpPr txBox="1"/>
          <p:nvPr/>
        </p:nvSpPr>
        <p:spPr>
          <a:xfrm>
            <a:off x="5072066" y="1643050"/>
            <a:ext cx="714380" cy="276999"/>
          </a:xfrm>
          <a:prstGeom prst="rect">
            <a:avLst/>
          </a:prstGeom>
          <a:solidFill>
            <a:schemeClr val="bg1"/>
          </a:solidFill>
          <a:effectLst>
            <a:outerShdw blurRad="50800" dist="38100" dir="2700000" algn="tl" rotWithShape="0">
              <a:prstClr val="black">
                <a:alpha val="40000"/>
              </a:prstClr>
            </a:outerShdw>
          </a:effectLst>
          <a:scene3d>
            <a:camera prst="orthographicFront"/>
            <a:lightRig rig="threePt" dir="t"/>
          </a:scene3d>
          <a:sp3d>
            <a:bevelT prst="slope"/>
          </a:sp3d>
        </p:spPr>
        <p:txBody>
          <a:bodyPr wrap="square" rtlCol="0">
            <a:spAutoFit/>
          </a:bodyPr>
          <a:lstStyle/>
          <a:p>
            <a:pPr algn="ctr"/>
            <a:r>
              <a:rPr lang="es-ES" sz="1200" b="1" dirty="0" smtClean="0">
                <a:solidFill>
                  <a:srgbClr val="C00000"/>
                </a:solidFill>
              </a:rPr>
              <a:t>0 </a:t>
            </a:r>
            <a:r>
              <a:rPr lang="es-ES" sz="1200" b="1" dirty="0" err="1" smtClean="0">
                <a:solidFill>
                  <a:srgbClr val="C00000"/>
                </a:solidFill>
              </a:rPr>
              <a:t>MPa</a:t>
            </a:r>
            <a:endParaRPr lang="es-CO" sz="1200" b="1" dirty="0">
              <a:solidFill>
                <a:srgbClr val="C00000"/>
              </a:solidFill>
            </a:endParaRPr>
          </a:p>
        </p:txBody>
      </p:sp>
      <p:sp>
        <p:nvSpPr>
          <p:cNvPr id="57" name="56 Flecha abajo"/>
          <p:cNvSpPr/>
          <p:nvPr/>
        </p:nvSpPr>
        <p:spPr>
          <a:xfrm rot="16200000">
            <a:off x="4317794" y="2848743"/>
            <a:ext cx="214314" cy="642942"/>
          </a:xfrm>
          <a:prstGeom prst="downArrow">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8" name="57 CuadroTexto"/>
          <p:cNvSpPr txBox="1"/>
          <p:nvPr/>
        </p:nvSpPr>
        <p:spPr>
          <a:xfrm>
            <a:off x="4071934" y="2857496"/>
            <a:ext cx="623889" cy="276999"/>
          </a:xfrm>
          <a:prstGeom prst="rect">
            <a:avLst/>
          </a:prstGeom>
          <a:noFill/>
        </p:spPr>
        <p:txBody>
          <a:bodyPr wrap="none" rtlCol="0">
            <a:spAutoFit/>
          </a:bodyPr>
          <a:lstStyle/>
          <a:p>
            <a:r>
              <a:rPr lang="es-ES" sz="1200" b="1" dirty="0" smtClean="0">
                <a:solidFill>
                  <a:srgbClr val="C00000"/>
                </a:solidFill>
              </a:rPr>
              <a:t>15 min</a:t>
            </a:r>
            <a:endParaRPr lang="en-US" sz="1200" b="1" baseline="-25000" dirty="0">
              <a:solidFill>
                <a:srgbClr val="C00000"/>
              </a:solidFill>
            </a:endParaRPr>
          </a:p>
        </p:txBody>
      </p:sp>
      <p:sp>
        <p:nvSpPr>
          <p:cNvPr id="59" name="58 CuadroTexto"/>
          <p:cNvSpPr txBox="1"/>
          <p:nvPr/>
        </p:nvSpPr>
        <p:spPr>
          <a:xfrm>
            <a:off x="6000760" y="1937555"/>
            <a:ext cx="1005596" cy="276999"/>
          </a:xfrm>
          <a:prstGeom prst="rect">
            <a:avLst/>
          </a:prstGeom>
          <a:noFill/>
        </p:spPr>
        <p:txBody>
          <a:bodyPr wrap="none" rtlCol="0">
            <a:spAutoFit/>
          </a:bodyPr>
          <a:lstStyle/>
          <a:p>
            <a:r>
              <a:rPr lang="en-US" sz="1200" b="1" dirty="0" smtClean="0">
                <a:solidFill>
                  <a:schemeClr val="tx2">
                    <a:lumMod val="60000"/>
                    <a:lumOff val="40000"/>
                  </a:schemeClr>
                </a:solidFill>
              </a:rPr>
              <a:t>Depressurize</a:t>
            </a:r>
            <a:endParaRPr lang="en-US" sz="1200" b="1" baseline="-25000" dirty="0">
              <a:solidFill>
                <a:schemeClr val="tx2">
                  <a:lumMod val="60000"/>
                  <a:lumOff val="40000"/>
                </a:schemeClr>
              </a:solidFill>
            </a:endParaRPr>
          </a:p>
        </p:txBody>
      </p:sp>
      <p:pic>
        <p:nvPicPr>
          <p:cNvPr id="40962" name="Picture 2"/>
          <p:cNvPicPr>
            <a:picLocks noChangeAspect="1" noChangeArrowheads="1"/>
          </p:cNvPicPr>
          <p:nvPr/>
        </p:nvPicPr>
        <p:blipFill>
          <a:blip r:embed="rId3"/>
          <a:stretch>
            <a:fillRect/>
          </a:stretch>
        </p:blipFill>
        <p:spPr bwMode="auto">
          <a:xfrm>
            <a:off x="6357950" y="3357562"/>
            <a:ext cx="2286016" cy="2396757"/>
          </a:xfrm>
          <a:prstGeom prst="rect">
            <a:avLst/>
          </a:prstGeom>
          <a:noFill/>
          <a:ln>
            <a:noFill/>
          </a:ln>
        </p:spPr>
      </p:pic>
      <p:sp>
        <p:nvSpPr>
          <p:cNvPr id="77" name="76 Flecha doblada"/>
          <p:cNvSpPr/>
          <p:nvPr/>
        </p:nvSpPr>
        <p:spPr>
          <a:xfrm rot="5400000">
            <a:off x="6591723" y="2305451"/>
            <a:ext cx="357190" cy="1604156"/>
          </a:xfrm>
          <a:prstGeom prst="bentArrow">
            <a:avLst/>
          </a:prstGeom>
          <a:ln>
            <a:solidFill>
              <a:srgbClr val="C00000"/>
            </a:solidFill>
          </a:ln>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CO">
              <a:solidFill>
                <a:schemeClr val="tx1"/>
              </a:solidFill>
            </a:endParaRPr>
          </a:p>
        </p:txBody>
      </p:sp>
      <p:sp>
        <p:nvSpPr>
          <p:cNvPr id="78" name="77 CuadroTexto"/>
          <p:cNvSpPr txBox="1"/>
          <p:nvPr/>
        </p:nvSpPr>
        <p:spPr>
          <a:xfrm>
            <a:off x="5857884" y="5789498"/>
            <a:ext cx="3286116" cy="738664"/>
          </a:xfrm>
          <a:prstGeom prst="rect">
            <a:avLst/>
          </a:prstGeom>
          <a:noFill/>
        </p:spPr>
        <p:txBody>
          <a:bodyPr wrap="square" rtlCol="0">
            <a:spAutoFit/>
          </a:bodyPr>
          <a:lstStyle/>
          <a:p>
            <a:pPr algn="ctr"/>
            <a:r>
              <a:rPr lang="en-US" sz="1400" b="1" dirty="0" smtClean="0">
                <a:solidFill>
                  <a:schemeClr val="accent1">
                    <a:lumMod val="75000"/>
                  </a:schemeClr>
                </a:solidFill>
                <a:effectLst>
                  <a:outerShdw blurRad="38100" dist="38100" dir="2700000" algn="tl">
                    <a:srgbClr val="000000">
                      <a:alpha val="43137"/>
                    </a:srgbClr>
                  </a:outerShdw>
                </a:effectLst>
              </a:rPr>
              <a:t>TEM image of CNT decorated by platinum</a:t>
            </a:r>
          </a:p>
          <a:p>
            <a:pPr algn="ctr"/>
            <a:r>
              <a:rPr lang="en-US" sz="1400" b="1" dirty="0" err="1" smtClean="0">
                <a:solidFill>
                  <a:schemeClr val="accent1">
                    <a:lumMod val="75000"/>
                  </a:schemeClr>
                </a:solidFill>
                <a:effectLst>
                  <a:outerShdw blurRad="38100" dist="38100" dir="2700000" algn="tl">
                    <a:srgbClr val="000000">
                      <a:alpha val="43137"/>
                    </a:srgbClr>
                  </a:outerShdw>
                </a:effectLst>
              </a:rPr>
              <a:t>nanoparticles</a:t>
            </a:r>
            <a:r>
              <a:rPr lang="en-US" sz="1400" b="1" dirty="0" smtClean="0">
                <a:solidFill>
                  <a:schemeClr val="accent1">
                    <a:lumMod val="75000"/>
                  </a:schemeClr>
                </a:solidFill>
                <a:effectLst>
                  <a:outerShdw blurRad="38100" dist="38100" dir="2700000" algn="tl">
                    <a:srgbClr val="000000">
                      <a:alpha val="43137"/>
                    </a:srgbClr>
                  </a:outerShdw>
                </a:effectLst>
              </a:rPr>
              <a:t> synthesized in </a:t>
            </a:r>
            <a:r>
              <a:rPr lang="en-US" sz="1400" b="1" i="1" dirty="0" smtClean="0">
                <a:solidFill>
                  <a:schemeClr val="accent1">
                    <a:lumMod val="75000"/>
                  </a:schemeClr>
                </a:solidFill>
                <a:effectLst>
                  <a:outerShdw blurRad="38100" dist="38100" dir="2700000" algn="tl">
                    <a:srgbClr val="000000">
                      <a:alpha val="43137"/>
                    </a:srgbClr>
                  </a:outerShdw>
                </a:effectLst>
              </a:rPr>
              <a:t>sc</a:t>
            </a:r>
            <a:r>
              <a:rPr lang="en-US" sz="1400" b="1" dirty="0" smtClean="0">
                <a:solidFill>
                  <a:schemeClr val="accent1">
                    <a:lumMod val="75000"/>
                  </a:schemeClr>
                </a:solidFill>
                <a:effectLst>
                  <a:outerShdw blurRad="38100" dist="38100" dir="2700000" algn="tl">
                    <a:srgbClr val="000000">
                      <a:alpha val="43137"/>
                    </a:srgbClr>
                  </a:outerShdw>
                </a:effectLst>
              </a:rPr>
              <a:t>CO</a:t>
            </a:r>
            <a:r>
              <a:rPr lang="en-US" sz="1400" b="1" baseline="-25000" dirty="0" smtClean="0">
                <a:solidFill>
                  <a:schemeClr val="accent1">
                    <a:lumMod val="75000"/>
                  </a:schemeClr>
                </a:solidFill>
                <a:effectLst>
                  <a:outerShdw blurRad="38100" dist="38100" dir="2700000" algn="tl">
                    <a:srgbClr val="000000">
                      <a:alpha val="43137"/>
                    </a:srgbClr>
                  </a:outerShdw>
                </a:effectLst>
              </a:rPr>
              <a:t>2</a:t>
            </a:r>
          </a:p>
          <a:p>
            <a:pPr algn="ctr"/>
            <a:r>
              <a:rPr lang="es-CO" sz="1400" dirty="0" smtClean="0">
                <a:solidFill>
                  <a:schemeClr val="accent1">
                    <a:lumMod val="75000"/>
                  </a:schemeClr>
                </a:solidFill>
              </a:rPr>
              <a:t>(25% Pt-CNT, 0.07 mg/cm</a:t>
            </a:r>
            <a:r>
              <a:rPr lang="es-CO" sz="1400" baseline="30000" dirty="0" smtClean="0">
                <a:solidFill>
                  <a:schemeClr val="accent1">
                    <a:lumMod val="75000"/>
                  </a:schemeClr>
                </a:solidFill>
              </a:rPr>
              <a:t>2</a:t>
            </a:r>
            <a:r>
              <a:rPr lang="es-CO" sz="1400" dirty="0" smtClean="0">
                <a:solidFill>
                  <a:schemeClr val="accent1">
                    <a:lumMod val="75000"/>
                  </a:schemeClr>
                </a:solidFill>
              </a:rPr>
              <a:t>)</a:t>
            </a:r>
            <a:endParaRPr lang="en-US" sz="1400" b="1" baseline="-25000" dirty="0">
              <a:solidFill>
                <a:schemeClr val="accent1">
                  <a:lumMod val="75000"/>
                </a:schemeClr>
              </a:solidFill>
              <a:effectLst>
                <a:outerShdw blurRad="38100" dist="38100" dir="2700000" algn="tl">
                  <a:srgbClr val="000000">
                    <a:alpha val="43137"/>
                  </a:srgbClr>
                </a:outerShdw>
              </a:effectLst>
            </a:endParaRPr>
          </a:p>
        </p:txBody>
      </p:sp>
      <p:sp>
        <p:nvSpPr>
          <p:cNvPr id="79" name="78 Flecha abajo"/>
          <p:cNvSpPr/>
          <p:nvPr/>
        </p:nvSpPr>
        <p:spPr>
          <a:xfrm rot="5400000">
            <a:off x="5214942" y="4357694"/>
            <a:ext cx="285752" cy="1428760"/>
          </a:xfrm>
          <a:prstGeom prst="downArrow">
            <a:avLst>
              <a:gd name="adj1" fmla="val 50000"/>
              <a:gd name="adj2" fmla="val 81605"/>
            </a:avLst>
          </a:prstGeom>
          <a:solidFill>
            <a:schemeClr val="accent1">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0" name="79 CuadroTexto"/>
          <p:cNvSpPr txBox="1"/>
          <p:nvPr/>
        </p:nvSpPr>
        <p:spPr>
          <a:xfrm>
            <a:off x="4857752" y="4714884"/>
            <a:ext cx="1156150" cy="338554"/>
          </a:xfrm>
          <a:prstGeom prst="rect">
            <a:avLst/>
          </a:prstGeom>
          <a:noFill/>
        </p:spPr>
        <p:txBody>
          <a:bodyPr wrap="none" rtlCol="0">
            <a:spAutoFit/>
          </a:bodyPr>
          <a:lstStyle/>
          <a:p>
            <a:r>
              <a:rPr lang="en-US" sz="1600" b="1" dirty="0" smtClean="0">
                <a:solidFill>
                  <a:schemeClr val="accent1">
                    <a:lumMod val="75000"/>
                  </a:schemeClr>
                </a:solidFill>
              </a:rPr>
              <a:t>Application</a:t>
            </a:r>
            <a:endParaRPr lang="en-US" sz="1600" b="1" baseline="-25000" dirty="0">
              <a:solidFill>
                <a:schemeClr val="accent1">
                  <a:lumMod val="75000"/>
                </a:schemeClr>
              </a:solidFill>
            </a:endParaRPr>
          </a:p>
        </p:txBody>
      </p:sp>
      <p:pic>
        <p:nvPicPr>
          <p:cNvPr id="40968" name="Picture 8" descr="http://www.uniterm.pl/ogniwa_paliwowe/img/2115_MethanolFuelCell_0_gr.jp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617990" y="4286256"/>
            <a:ext cx="2311200" cy="1857364"/>
          </a:xfrm>
          <a:prstGeom prst="rect">
            <a:avLst/>
          </a:prstGeom>
          <a:noFill/>
        </p:spPr>
      </p:pic>
      <p:sp>
        <p:nvSpPr>
          <p:cNvPr id="81" name="80 CuadroTexto"/>
          <p:cNvSpPr txBox="1"/>
          <p:nvPr/>
        </p:nvSpPr>
        <p:spPr>
          <a:xfrm rot="195156">
            <a:off x="1000100" y="4627936"/>
            <a:ext cx="2000264" cy="1015663"/>
          </a:xfrm>
          <a:prstGeom prst="rect">
            <a:avLst/>
          </a:prstGeom>
          <a:noFill/>
        </p:spPr>
        <p:txBody>
          <a:bodyPr wrap="square" rtlCol="0">
            <a:spAutoFit/>
          </a:bodyPr>
          <a:lstStyle/>
          <a:p>
            <a:pPr algn="r"/>
            <a:r>
              <a:rPr lang="en-US" sz="1500" b="1" dirty="0" err="1" smtClean="0">
                <a:solidFill>
                  <a:schemeClr val="accent1">
                    <a:lumMod val="75000"/>
                  </a:schemeClr>
                </a:solidFill>
              </a:rPr>
              <a:t>Electrocatalysts</a:t>
            </a:r>
            <a:r>
              <a:rPr lang="en-US" sz="1500" b="1" dirty="0" smtClean="0">
                <a:solidFill>
                  <a:schemeClr val="accent1">
                    <a:lumMod val="75000"/>
                  </a:schemeClr>
                </a:solidFill>
              </a:rPr>
              <a:t> for the development of      low-temperature</a:t>
            </a:r>
          </a:p>
          <a:p>
            <a:pPr algn="r"/>
            <a:r>
              <a:rPr lang="es-CO" sz="1500" b="1" dirty="0" smtClean="0">
                <a:solidFill>
                  <a:schemeClr val="accent1">
                    <a:lumMod val="75000"/>
                  </a:schemeClr>
                </a:solidFill>
              </a:rPr>
              <a:t>fuel </a:t>
            </a:r>
            <a:r>
              <a:rPr lang="es-CO" sz="1500" b="1" dirty="0" err="1" smtClean="0">
                <a:solidFill>
                  <a:schemeClr val="accent1">
                    <a:lumMod val="75000"/>
                  </a:schemeClr>
                </a:solidFill>
              </a:rPr>
              <a:t>cells</a:t>
            </a:r>
            <a:r>
              <a:rPr lang="es-CO" sz="1500" b="1" dirty="0" smtClean="0">
                <a:solidFill>
                  <a:schemeClr val="accent1">
                    <a:lumMod val="75000"/>
                  </a:schemeClr>
                </a:solidFill>
              </a:rPr>
              <a:t>.</a:t>
            </a:r>
            <a:endParaRPr lang="en-US" sz="1500" b="1" baseline="-25000" dirty="0">
              <a:solidFill>
                <a:schemeClr val="accent1">
                  <a:lumMod val="75000"/>
                </a:schemeClr>
              </a:solidFill>
            </a:endParaRPr>
          </a:p>
        </p:txBody>
      </p:sp>
      <p:sp>
        <p:nvSpPr>
          <p:cNvPr id="3" name="2 Marcador de número de diapositiva"/>
          <p:cNvSpPr>
            <a:spLocks noGrp="1"/>
          </p:cNvSpPr>
          <p:nvPr>
            <p:ph type="sldNum" sz="quarter" idx="12"/>
          </p:nvPr>
        </p:nvSpPr>
        <p:spPr/>
        <p:txBody>
          <a:bodyPr/>
          <a:lstStyle/>
          <a:p>
            <a:fld id="{153E860E-8509-45B0-AD32-0170FCD09A82}" type="slidenum">
              <a:rPr lang="es-CO" smtClean="0"/>
              <a:pPr/>
              <a:t>18</a:t>
            </a:fld>
            <a:endParaRPr lang="es-CO"/>
          </a:p>
        </p:txBody>
      </p:sp>
      <p:sp>
        <p:nvSpPr>
          <p:cNvPr id="61" name="60 Rectángulo"/>
          <p:cNvSpPr/>
          <p:nvPr/>
        </p:nvSpPr>
        <p:spPr>
          <a:xfrm>
            <a:off x="0" y="-9041"/>
            <a:ext cx="2551852" cy="369332"/>
          </a:xfrm>
          <a:prstGeom prst="rect">
            <a:avLst/>
          </a:prstGeom>
          <a:solidFill>
            <a:srgbClr val="00B0F0"/>
          </a:solidFill>
        </p:spPr>
        <p:txBody>
          <a:bodyPr wrap="none">
            <a:noAutofit/>
          </a:bodyPr>
          <a:lstStyle/>
          <a:p>
            <a:pPr algn="ctr"/>
            <a:r>
              <a:rPr lang="en-US" b="1" dirty="0">
                <a:solidFill>
                  <a:schemeClr val="bg1"/>
                </a:solidFill>
                <a:effectLst>
                  <a:outerShdw blurRad="50800" dist="38100" dir="16200000" rotWithShape="0">
                    <a:prstClr val="black">
                      <a:alpha val="40000"/>
                    </a:prstClr>
                  </a:outerShdw>
                </a:effectLst>
              </a:rPr>
              <a:t>CO</a:t>
            </a:r>
            <a:r>
              <a:rPr lang="en-US" b="1" baseline="-25000" dirty="0">
                <a:solidFill>
                  <a:schemeClr val="bg1"/>
                </a:solidFill>
                <a:effectLst>
                  <a:outerShdw blurRad="50800" dist="38100" dir="16200000" rotWithShape="0">
                    <a:prstClr val="black">
                      <a:alpha val="40000"/>
                    </a:prstClr>
                  </a:outerShdw>
                </a:effectLst>
              </a:rPr>
              <a:t>2</a:t>
            </a:r>
            <a:r>
              <a:rPr lang="en-US" b="1" dirty="0">
                <a:solidFill>
                  <a:schemeClr val="bg1"/>
                </a:solidFill>
                <a:effectLst>
                  <a:outerShdw blurRad="50800" dist="38100" dir="16200000" rotWithShape="0">
                    <a:prstClr val="black">
                      <a:alpha val="40000"/>
                    </a:prstClr>
                  </a:outerShdw>
                </a:effectLst>
              </a:rPr>
              <a:t> as a </a:t>
            </a:r>
            <a:r>
              <a:rPr lang="en-US" b="1" dirty="0" smtClean="0">
                <a:solidFill>
                  <a:schemeClr val="bg1"/>
                </a:solidFill>
                <a:effectLst>
                  <a:outerShdw blurRad="50800" dist="38100" dir="16200000" rotWithShape="0">
                    <a:prstClr val="black">
                      <a:alpha val="40000"/>
                    </a:prstClr>
                  </a:outerShdw>
                </a:effectLst>
              </a:rPr>
              <a:t>solvent</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88640"/>
            <a:ext cx="9144000" cy="1143000"/>
          </a:xfrm>
        </p:spPr>
        <p:txBody>
          <a:bodyPr/>
          <a:lstStyle/>
          <a:p>
            <a:r>
              <a:rPr lang="en-US" b="1" dirty="0" smtClean="0">
                <a:solidFill>
                  <a:schemeClr val="accent1">
                    <a:lumMod val="75000"/>
                  </a:schemeClr>
                </a:solidFill>
                <a:effectLst>
                  <a:outerShdw blurRad="50800" dist="38100" dir="16200000" rotWithShape="0">
                    <a:prstClr val="black">
                      <a:alpha val="40000"/>
                    </a:prstClr>
                  </a:outerShdw>
                </a:effectLst>
              </a:rPr>
              <a:t>CO</a:t>
            </a:r>
            <a:r>
              <a:rPr lang="en-US" b="1" baseline="-25000" dirty="0" smtClean="0">
                <a:solidFill>
                  <a:schemeClr val="accent1">
                    <a:lumMod val="75000"/>
                  </a:schemeClr>
                </a:solidFill>
                <a:effectLst>
                  <a:outerShdw blurRad="50800" dist="38100" dir="16200000" rotWithShape="0">
                    <a:prstClr val="black">
                      <a:alpha val="40000"/>
                    </a:prstClr>
                  </a:outerShdw>
                </a:effectLst>
              </a:rPr>
              <a:t>2</a:t>
            </a:r>
            <a:r>
              <a:rPr lang="en-US" b="1" dirty="0" smtClean="0">
                <a:solidFill>
                  <a:schemeClr val="accent1">
                    <a:lumMod val="75000"/>
                  </a:schemeClr>
                </a:solidFill>
                <a:effectLst>
                  <a:outerShdw blurRad="50800" dist="38100" dir="16200000" rotWithShape="0">
                    <a:prstClr val="black">
                      <a:alpha val="40000"/>
                    </a:prstClr>
                  </a:outerShdw>
                </a:effectLst>
              </a:rPr>
              <a:t> as a reagent</a:t>
            </a:r>
            <a:endParaRPr lang="en-US" b="1" dirty="0">
              <a:solidFill>
                <a:schemeClr val="accent1">
                  <a:lumMod val="75000"/>
                </a:schemeClr>
              </a:solidFill>
              <a:effectLst>
                <a:outerShdw blurRad="50800" dist="38100" dir="16200000" rotWithShape="0">
                  <a:prstClr val="black">
                    <a:alpha val="40000"/>
                  </a:prstClr>
                </a:outerShdw>
              </a:effectLst>
            </a:endParaRPr>
          </a:p>
        </p:txBody>
      </p:sp>
      <p:sp>
        <p:nvSpPr>
          <p:cNvPr id="17" name="16 CuadroTexto"/>
          <p:cNvSpPr txBox="1"/>
          <p:nvPr/>
        </p:nvSpPr>
        <p:spPr>
          <a:xfrm>
            <a:off x="0" y="6533727"/>
            <a:ext cx="7020272" cy="307777"/>
          </a:xfrm>
          <a:prstGeom prst="rect">
            <a:avLst/>
          </a:prstGeom>
          <a:noFill/>
        </p:spPr>
        <p:txBody>
          <a:bodyPr wrap="square" rtlCol="0">
            <a:spAutoFit/>
          </a:bodyPr>
          <a:lstStyle/>
          <a:p>
            <a:r>
              <a:rPr lang="en-GB" sz="1400" dirty="0" smtClean="0"/>
              <a:t>(17)  T. </a:t>
            </a:r>
            <a:r>
              <a:rPr lang="en-GB" sz="1400" dirty="0" err="1" smtClean="0"/>
              <a:t>Sakakura</a:t>
            </a:r>
            <a:r>
              <a:rPr lang="en-GB" sz="1400" dirty="0" smtClean="0"/>
              <a:t>, J. C. </a:t>
            </a:r>
            <a:r>
              <a:rPr lang="en-GB" sz="1400" dirty="0" err="1" smtClean="0"/>
              <a:t>Choi</a:t>
            </a:r>
            <a:r>
              <a:rPr lang="en-GB" sz="1400" dirty="0" smtClean="0"/>
              <a:t>, H. Yasuda. </a:t>
            </a:r>
            <a:r>
              <a:rPr lang="en-GB" sz="1400" i="1" dirty="0" smtClean="0"/>
              <a:t>Chem. Rev.</a:t>
            </a:r>
            <a:r>
              <a:rPr lang="en-GB" sz="1400" dirty="0" smtClean="0"/>
              <a:t> 107 (</a:t>
            </a:r>
            <a:r>
              <a:rPr lang="en-GB" sz="1400" b="1" dirty="0" smtClean="0"/>
              <a:t>2007</a:t>
            </a:r>
            <a:r>
              <a:rPr lang="en-GB" sz="1400" dirty="0" smtClean="0"/>
              <a:t>) 2365.</a:t>
            </a:r>
            <a:endParaRPr lang="es-CO" sz="1400" dirty="0"/>
          </a:p>
        </p:txBody>
      </p:sp>
      <p:sp>
        <p:nvSpPr>
          <p:cNvPr id="12" name="11 CuadroTexto"/>
          <p:cNvSpPr txBox="1"/>
          <p:nvPr/>
        </p:nvSpPr>
        <p:spPr>
          <a:xfrm>
            <a:off x="107504" y="1321746"/>
            <a:ext cx="4000560" cy="1754326"/>
          </a:xfrm>
          <a:prstGeom prst="rect">
            <a:avLst/>
          </a:prstGeom>
          <a:noFill/>
        </p:spPr>
        <p:txBody>
          <a:bodyPr wrap="square" rtlCol="0">
            <a:spAutoFit/>
          </a:bodyPr>
          <a:lstStyle/>
          <a:p>
            <a:pPr>
              <a:spcAft>
                <a:spcPts val="1200"/>
              </a:spcAft>
            </a:pPr>
            <a:r>
              <a:rPr lang="en-US" sz="2000" b="1" dirty="0" smtClean="0">
                <a:solidFill>
                  <a:srgbClr val="00B050"/>
                </a:solidFill>
                <a:effectLst>
                  <a:outerShdw blurRad="50800" dist="38100" dir="5400000" algn="t" rotWithShape="0">
                    <a:prstClr val="black">
                      <a:alpha val="40000"/>
                    </a:prstClr>
                  </a:outerShdw>
                </a:effectLst>
              </a:rPr>
              <a:t>Advantages  </a:t>
            </a:r>
          </a:p>
          <a:p>
            <a:pPr>
              <a:spcAft>
                <a:spcPts val="1200"/>
              </a:spcAft>
              <a:buFont typeface="Wingdings" pitchFamily="2" charset="2"/>
              <a:buChar char="ü"/>
            </a:pPr>
            <a:r>
              <a:rPr lang="en-US" sz="2000" b="1" dirty="0" smtClean="0">
                <a:solidFill>
                  <a:srgbClr val="00B050"/>
                </a:solidFill>
                <a:effectLst>
                  <a:outerShdw blurRad="50800" dist="38100" dir="5400000" algn="t" rotWithShape="0">
                    <a:prstClr val="black">
                      <a:alpha val="40000"/>
                    </a:prstClr>
                  </a:outerShdw>
                </a:effectLst>
              </a:rPr>
              <a:t>  Cheap raw material</a:t>
            </a:r>
          </a:p>
          <a:p>
            <a:pPr>
              <a:spcAft>
                <a:spcPts val="1200"/>
              </a:spcAft>
              <a:buFont typeface="Wingdings" pitchFamily="2" charset="2"/>
              <a:buChar char="ü"/>
            </a:pPr>
            <a:r>
              <a:rPr lang="en-US" sz="2000" b="1" dirty="0" smtClean="0">
                <a:solidFill>
                  <a:srgbClr val="00B050"/>
                </a:solidFill>
                <a:effectLst>
                  <a:outerShdw blurRad="50800" dist="38100" dir="5400000" algn="t" rotWithShape="0">
                    <a:prstClr val="black">
                      <a:alpha val="40000"/>
                    </a:prstClr>
                  </a:outerShdw>
                </a:effectLst>
              </a:rPr>
              <a:t>  Replace toxic reagents </a:t>
            </a:r>
          </a:p>
          <a:p>
            <a:pPr>
              <a:spcAft>
                <a:spcPts val="1200"/>
              </a:spcAft>
            </a:pPr>
            <a:r>
              <a:rPr lang="en-US" sz="1600" dirty="0" smtClean="0">
                <a:solidFill>
                  <a:srgbClr val="00B050"/>
                </a:solidFill>
                <a:effectLst>
                  <a:outerShdw blurRad="50800" dist="38100" dir="5400000" algn="t" rotWithShape="0">
                    <a:prstClr val="black">
                      <a:alpha val="40000"/>
                    </a:prstClr>
                  </a:outerShdw>
                </a:effectLst>
              </a:rPr>
              <a:t>       </a:t>
            </a:r>
            <a:r>
              <a:rPr lang="en-US" dirty="0" smtClean="0">
                <a:solidFill>
                  <a:srgbClr val="00B050"/>
                </a:solidFill>
                <a:effectLst>
                  <a:outerShdw blurRad="50800" dist="38100" dir="5400000" algn="t" rotWithShape="0">
                    <a:prstClr val="black">
                      <a:alpha val="40000"/>
                    </a:prstClr>
                  </a:outerShdw>
                </a:effectLst>
              </a:rPr>
              <a:t>(Phosgene, carbon monoxide, …)</a:t>
            </a:r>
            <a:r>
              <a:rPr lang="en-US" b="1" dirty="0" smtClean="0">
                <a:solidFill>
                  <a:srgbClr val="00B050"/>
                </a:solidFill>
                <a:effectLst>
                  <a:outerShdw blurRad="50800" dist="38100" dir="5400000" algn="t" rotWithShape="0">
                    <a:prstClr val="black">
                      <a:alpha val="40000"/>
                    </a:prstClr>
                  </a:outerShdw>
                </a:effectLst>
              </a:rPr>
              <a:t>   </a:t>
            </a:r>
          </a:p>
        </p:txBody>
      </p:sp>
      <p:sp>
        <p:nvSpPr>
          <p:cNvPr id="8" name="7 CuadroTexto"/>
          <p:cNvSpPr txBox="1"/>
          <p:nvPr/>
        </p:nvSpPr>
        <p:spPr>
          <a:xfrm>
            <a:off x="104473" y="3530522"/>
            <a:ext cx="4000560" cy="861774"/>
          </a:xfrm>
          <a:prstGeom prst="rect">
            <a:avLst/>
          </a:prstGeom>
          <a:noFill/>
        </p:spPr>
        <p:txBody>
          <a:bodyPr wrap="square" rtlCol="0">
            <a:spAutoFit/>
          </a:bodyPr>
          <a:lstStyle/>
          <a:p>
            <a:pPr>
              <a:spcAft>
                <a:spcPts val="1200"/>
              </a:spcAft>
            </a:pPr>
            <a:r>
              <a:rPr lang="en-US" sz="2000" b="1" dirty="0" smtClean="0">
                <a:solidFill>
                  <a:srgbClr val="C00000"/>
                </a:solidFill>
                <a:effectLst>
                  <a:outerShdw blurRad="50800" dist="38100" dir="5400000" algn="t" rotWithShape="0">
                    <a:prstClr val="black">
                      <a:alpha val="40000"/>
                    </a:prstClr>
                  </a:outerShdw>
                </a:effectLst>
              </a:rPr>
              <a:t>General drawback</a:t>
            </a:r>
          </a:p>
          <a:p>
            <a:pPr marL="342900" indent="-342900">
              <a:spcAft>
                <a:spcPts val="1200"/>
              </a:spcAft>
              <a:buFont typeface="Wingdings" pitchFamily="2" charset="2"/>
              <a:buChar char="v"/>
            </a:pPr>
            <a:r>
              <a:rPr lang="en-US" sz="2000" b="1" dirty="0" smtClean="0">
                <a:solidFill>
                  <a:srgbClr val="C00000"/>
                </a:solidFill>
                <a:effectLst>
                  <a:outerShdw blurRad="50800" dist="38100" dir="5400000" algn="t" rotWithShape="0">
                    <a:prstClr val="black">
                      <a:alpha val="40000"/>
                    </a:prstClr>
                  </a:outerShdw>
                </a:effectLst>
              </a:rPr>
              <a:t>  High stability ≈ low reactivity </a:t>
            </a:r>
          </a:p>
        </p:txBody>
      </p:sp>
      <p:sp>
        <p:nvSpPr>
          <p:cNvPr id="9" name="8 CuadroTexto"/>
          <p:cNvSpPr txBox="1"/>
          <p:nvPr/>
        </p:nvSpPr>
        <p:spPr>
          <a:xfrm>
            <a:off x="68002" y="5326325"/>
            <a:ext cx="9007995" cy="784830"/>
          </a:xfrm>
          <a:prstGeom prst="rect">
            <a:avLst/>
          </a:prstGeom>
          <a:noFill/>
        </p:spPr>
        <p:txBody>
          <a:bodyPr wrap="square" rtlCol="0">
            <a:spAutoFit/>
          </a:bodyPr>
          <a:lstStyle/>
          <a:p>
            <a:pPr>
              <a:spcAft>
                <a:spcPts val="600"/>
              </a:spcAft>
              <a:buFont typeface="Wingdings" pitchFamily="2" charset="2"/>
              <a:buChar char="ü"/>
            </a:pPr>
            <a:r>
              <a:rPr lang="en-US" sz="2000" b="1" dirty="0" smtClean="0">
                <a:solidFill>
                  <a:schemeClr val="accent1">
                    <a:lumMod val="75000"/>
                  </a:schemeClr>
                </a:solidFill>
                <a:effectLst>
                  <a:outerShdw blurRad="50800" dist="38100" dir="5400000" algn="t" rotWithShape="0">
                    <a:prstClr val="black">
                      <a:alpha val="40000"/>
                    </a:prstClr>
                  </a:outerShdw>
                </a:effectLst>
              </a:rPr>
              <a:t> Shifting </a:t>
            </a:r>
            <a:r>
              <a:rPr lang="en-US" sz="2000" b="1" dirty="0">
                <a:solidFill>
                  <a:schemeClr val="accent1">
                    <a:lumMod val="75000"/>
                  </a:schemeClr>
                </a:solidFill>
                <a:effectLst>
                  <a:outerShdw blurRad="50800" dist="38100" dir="5400000" algn="t" rotWithShape="0">
                    <a:prstClr val="black">
                      <a:alpha val="40000"/>
                    </a:prstClr>
                  </a:outerShdw>
                </a:effectLst>
              </a:rPr>
              <a:t>the equilibrium to the product side by removing a particular </a:t>
            </a:r>
            <a:r>
              <a:rPr lang="en-US" sz="2000" b="1" dirty="0" smtClean="0">
                <a:solidFill>
                  <a:schemeClr val="accent1">
                    <a:lumMod val="75000"/>
                  </a:schemeClr>
                </a:solidFill>
                <a:effectLst>
                  <a:outerShdw blurRad="50800" dist="38100" dir="5400000" algn="t" rotWithShape="0">
                    <a:prstClr val="black">
                      <a:alpha val="40000"/>
                    </a:prstClr>
                  </a:outerShdw>
                </a:effectLst>
              </a:rPr>
              <a:t>compound</a:t>
            </a:r>
          </a:p>
          <a:p>
            <a:pPr>
              <a:spcAft>
                <a:spcPts val="600"/>
              </a:spcAft>
              <a:buFont typeface="Wingdings" pitchFamily="2" charset="2"/>
              <a:buChar char="ü"/>
            </a:pPr>
            <a:r>
              <a:rPr lang="en-US" sz="2000" b="1" dirty="0" smtClean="0">
                <a:solidFill>
                  <a:schemeClr val="accent1">
                    <a:lumMod val="75000"/>
                  </a:schemeClr>
                </a:solidFill>
                <a:effectLst>
                  <a:outerShdw blurRad="50800" dist="38100" dir="5400000" algn="t" rotWithShape="0">
                    <a:prstClr val="black">
                      <a:alpha val="40000"/>
                    </a:prstClr>
                  </a:outerShdw>
                </a:effectLst>
              </a:rPr>
              <a:t> Supplying </a:t>
            </a:r>
            <a:r>
              <a:rPr lang="en-US" sz="2000" b="1" dirty="0">
                <a:solidFill>
                  <a:schemeClr val="accent1">
                    <a:lumMod val="75000"/>
                  </a:schemeClr>
                </a:solidFill>
                <a:effectLst>
                  <a:outerShdw blurRad="50800" dist="38100" dir="5400000" algn="t" rotWithShape="0">
                    <a:prstClr val="black">
                      <a:alpha val="40000"/>
                    </a:prstClr>
                  </a:outerShdw>
                </a:effectLst>
              </a:rPr>
              <a:t>physical energy such as light or </a:t>
            </a:r>
            <a:r>
              <a:rPr lang="en-US" sz="2000" b="1" dirty="0" smtClean="0">
                <a:solidFill>
                  <a:schemeClr val="accent1">
                    <a:lumMod val="75000"/>
                  </a:schemeClr>
                </a:solidFill>
                <a:effectLst>
                  <a:outerShdw blurRad="50800" dist="38100" dir="5400000" algn="t" rotWithShape="0">
                    <a:prstClr val="black">
                      <a:alpha val="40000"/>
                    </a:prstClr>
                  </a:outerShdw>
                </a:effectLst>
              </a:rPr>
              <a:t>electricity</a:t>
            </a:r>
            <a:endParaRPr lang="en-US" sz="2000" b="1" dirty="0">
              <a:solidFill>
                <a:schemeClr val="accent1">
                  <a:lumMod val="75000"/>
                </a:schemeClr>
              </a:solidFill>
              <a:effectLst>
                <a:outerShdw blurRad="50800" dist="38100" dir="5400000" algn="t" rotWithShape="0">
                  <a:prstClr val="black">
                    <a:alpha val="40000"/>
                  </a:prstClr>
                </a:outerShdw>
              </a:effectLst>
            </a:endParaRPr>
          </a:p>
        </p:txBody>
      </p:sp>
      <p:pic>
        <p:nvPicPr>
          <p:cNvPr id="27651"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203465" y="1293996"/>
            <a:ext cx="4713496" cy="3385998"/>
          </a:xfrm>
          <a:prstGeom prst="rect">
            <a:avLst/>
          </a:prstGeom>
          <a:noFill/>
          <a:ln w="9525">
            <a:noFill/>
            <a:miter lim="800000"/>
            <a:headEnd/>
            <a:tailEnd/>
          </a:ln>
          <a:effectLst/>
        </p:spPr>
      </p:pic>
      <p:sp>
        <p:nvSpPr>
          <p:cNvPr id="10" name="9 CuadroTexto"/>
          <p:cNvSpPr txBox="1"/>
          <p:nvPr/>
        </p:nvSpPr>
        <p:spPr>
          <a:xfrm>
            <a:off x="4427984" y="4610744"/>
            <a:ext cx="1872208" cy="646331"/>
          </a:xfrm>
          <a:prstGeom prst="rect">
            <a:avLst/>
          </a:prstGeom>
          <a:noFill/>
          <a:ln w="38100">
            <a:solidFill>
              <a:schemeClr val="accent1"/>
            </a:solidFill>
            <a:prstDash val="dash"/>
          </a:ln>
        </p:spPr>
        <p:txBody>
          <a:bodyPr wrap="square" rtlCol="0">
            <a:spAutoFit/>
          </a:bodyPr>
          <a:lstStyle/>
          <a:p>
            <a:pPr algn="ctr"/>
            <a:r>
              <a:rPr lang="en-US" b="1" dirty="0">
                <a:solidFill>
                  <a:schemeClr val="accent1">
                    <a:lumMod val="75000"/>
                  </a:schemeClr>
                </a:solidFill>
                <a:effectLst>
                  <a:outerShdw blurRad="50800" dist="38100" dir="5400000" algn="t" rotWithShape="0">
                    <a:prstClr val="black">
                      <a:alpha val="40000"/>
                    </a:prstClr>
                  </a:outerShdw>
                </a:effectLst>
              </a:rPr>
              <a:t>high-energy starting materials</a:t>
            </a:r>
            <a:endParaRPr lang="en-US" b="1" dirty="0" smtClean="0">
              <a:solidFill>
                <a:schemeClr val="tx2">
                  <a:lumMod val="60000"/>
                  <a:lumOff val="40000"/>
                </a:schemeClr>
              </a:solidFill>
              <a:effectLst>
                <a:outerShdw blurRad="50800" dist="38100" dir="5400000" algn="t" rotWithShape="0">
                  <a:prstClr val="black">
                    <a:alpha val="40000"/>
                  </a:prstClr>
                </a:outerShdw>
              </a:effectLst>
            </a:endParaRPr>
          </a:p>
        </p:txBody>
      </p:sp>
      <p:sp>
        <p:nvSpPr>
          <p:cNvPr id="11" name="10 CuadroTexto"/>
          <p:cNvSpPr txBox="1"/>
          <p:nvPr/>
        </p:nvSpPr>
        <p:spPr>
          <a:xfrm>
            <a:off x="6861419" y="4136008"/>
            <a:ext cx="2214578" cy="646331"/>
          </a:xfrm>
          <a:prstGeom prst="rect">
            <a:avLst/>
          </a:prstGeom>
          <a:noFill/>
          <a:ln w="38100">
            <a:solidFill>
              <a:schemeClr val="accent1"/>
            </a:solidFill>
            <a:prstDash val="dash"/>
          </a:ln>
        </p:spPr>
        <p:txBody>
          <a:bodyPr wrap="square" rtlCol="0">
            <a:spAutoFit/>
          </a:bodyPr>
          <a:lstStyle/>
          <a:p>
            <a:pPr algn="ctr"/>
            <a:r>
              <a:rPr lang="en-US" b="1" dirty="0" smtClean="0">
                <a:solidFill>
                  <a:schemeClr val="accent1">
                    <a:lumMod val="75000"/>
                  </a:schemeClr>
                </a:solidFill>
                <a:effectLst>
                  <a:outerShdw blurRad="50800" dist="38100" dir="5400000" algn="t" rotWithShape="0">
                    <a:prstClr val="black">
                      <a:alpha val="40000"/>
                    </a:prstClr>
                  </a:outerShdw>
                </a:effectLst>
              </a:rPr>
              <a:t>Oxidized </a:t>
            </a:r>
            <a:r>
              <a:rPr lang="en-US" b="1" dirty="0">
                <a:solidFill>
                  <a:schemeClr val="accent1">
                    <a:lumMod val="75000"/>
                  </a:schemeClr>
                </a:solidFill>
                <a:effectLst>
                  <a:outerShdw blurRad="50800" dist="38100" dir="5400000" algn="t" rotWithShape="0">
                    <a:prstClr val="black">
                      <a:alpha val="40000"/>
                    </a:prstClr>
                  </a:outerShdw>
                </a:effectLst>
              </a:rPr>
              <a:t>low-energy synthetic targets</a:t>
            </a:r>
            <a:endParaRPr lang="en-US" b="1" dirty="0" smtClean="0">
              <a:solidFill>
                <a:schemeClr val="tx2">
                  <a:lumMod val="60000"/>
                  <a:lumOff val="40000"/>
                </a:schemeClr>
              </a:solidFill>
              <a:effectLst>
                <a:outerShdw blurRad="50800" dist="38100" dir="5400000" algn="t" rotWithShape="0">
                  <a:prstClr val="black">
                    <a:alpha val="40000"/>
                  </a:prstClr>
                </a:outerShdw>
              </a:effectLst>
            </a:endParaRPr>
          </a:p>
        </p:txBody>
      </p:sp>
      <p:sp>
        <p:nvSpPr>
          <p:cNvPr id="3" name="2 Elipse"/>
          <p:cNvSpPr/>
          <p:nvPr/>
        </p:nvSpPr>
        <p:spPr>
          <a:xfrm>
            <a:off x="5888382" y="1469018"/>
            <a:ext cx="792088" cy="862578"/>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Marcador de número de diapositiva"/>
          <p:cNvSpPr>
            <a:spLocks noGrp="1"/>
          </p:cNvSpPr>
          <p:nvPr>
            <p:ph type="sldNum" sz="quarter" idx="12"/>
          </p:nvPr>
        </p:nvSpPr>
        <p:spPr/>
        <p:txBody>
          <a:bodyPr/>
          <a:lstStyle/>
          <a:p>
            <a:fld id="{153E860E-8509-45B0-AD32-0170FCD09A82}" type="slidenum">
              <a:rPr lang="es-CO" smtClean="0"/>
              <a:pPr/>
              <a:t>19</a:t>
            </a:fld>
            <a:endParaRPr lang="es-CO"/>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smtClean="0">
                <a:solidFill>
                  <a:schemeClr val="accent1">
                    <a:lumMod val="75000"/>
                  </a:schemeClr>
                </a:solidFill>
                <a:effectLst>
                  <a:outerShdw blurRad="50800" dist="38100" dir="16200000" rotWithShape="0">
                    <a:prstClr val="black">
                      <a:alpha val="40000"/>
                    </a:prstClr>
                  </a:outerShdw>
                </a:effectLst>
              </a:rPr>
              <a:t>Climate change and CO</a:t>
            </a:r>
            <a:r>
              <a:rPr lang="en-US" b="1" baseline="-25000" dirty="0" smtClean="0">
                <a:solidFill>
                  <a:schemeClr val="accent1">
                    <a:lumMod val="75000"/>
                  </a:schemeClr>
                </a:solidFill>
                <a:effectLst>
                  <a:outerShdw blurRad="50800" dist="38100" dir="16200000" rotWithShape="0">
                    <a:prstClr val="black">
                      <a:alpha val="40000"/>
                    </a:prstClr>
                  </a:outerShdw>
                </a:effectLst>
              </a:rPr>
              <a:t>2</a:t>
            </a:r>
            <a:r>
              <a:rPr lang="en-US" b="1" dirty="0" smtClean="0">
                <a:solidFill>
                  <a:schemeClr val="accent1">
                    <a:lumMod val="75000"/>
                  </a:schemeClr>
                </a:solidFill>
                <a:effectLst>
                  <a:outerShdw blurRad="50800" dist="38100" dir="16200000" rotWithShape="0">
                    <a:prstClr val="black">
                      <a:alpha val="40000"/>
                    </a:prstClr>
                  </a:outerShdw>
                </a:effectLst>
              </a:rPr>
              <a:t> emissions</a:t>
            </a:r>
            <a:endParaRPr lang="en-US" b="1" dirty="0">
              <a:solidFill>
                <a:schemeClr val="accent1">
                  <a:lumMod val="75000"/>
                </a:schemeClr>
              </a:solidFill>
              <a:effectLst>
                <a:outerShdw blurRad="50800" dist="38100" dir="16200000" rotWithShape="0">
                  <a:prstClr val="black">
                    <a:alpha val="40000"/>
                  </a:prstClr>
                </a:outerShdw>
              </a:effectLst>
            </a:endParaRPr>
          </a:p>
        </p:txBody>
      </p:sp>
      <p:pic>
        <p:nvPicPr>
          <p:cNvPr id="1027" name="Picture 3"/>
          <p:cNvPicPr>
            <a:picLocks noChangeAspect="1" noChangeArrowheads="1"/>
          </p:cNvPicPr>
          <p:nvPr/>
        </p:nvPicPr>
        <p:blipFill>
          <a:blip r:embed="rId3"/>
          <a:srcRect/>
          <a:stretch>
            <a:fillRect/>
          </a:stretch>
        </p:blipFill>
        <p:spPr bwMode="auto">
          <a:xfrm>
            <a:off x="179512" y="1818704"/>
            <a:ext cx="4463926" cy="325337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l="10780" r="12221" b="18450"/>
          <a:stretch>
            <a:fillRect/>
          </a:stretch>
        </p:blipFill>
        <p:spPr bwMode="auto">
          <a:xfrm>
            <a:off x="4966030" y="2801963"/>
            <a:ext cx="4048236" cy="3076659"/>
          </a:xfrm>
          <a:prstGeom prst="rect">
            <a:avLst/>
          </a:prstGeom>
          <a:noFill/>
          <a:ln w="9525">
            <a:noFill/>
            <a:miter lim="800000"/>
            <a:headEnd/>
            <a:tailEnd/>
          </a:ln>
          <a:effectLst/>
        </p:spPr>
      </p:pic>
      <p:cxnSp>
        <p:nvCxnSpPr>
          <p:cNvPr id="9" name="8 Conector recto de flecha"/>
          <p:cNvCxnSpPr/>
          <p:nvPr/>
        </p:nvCxnSpPr>
        <p:spPr>
          <a:xfrm>
            <a:off x="3360752" y="4429132"/>
            <a:ext cx="0" cy="76109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030" name="Picture 6" descr="http://static.freepik.com/foto-gratis/petroleo-y-vectores_7588.jpg"/>
          <p:cNvPicPr>
            <a:picLocks noChangeAspect="1" noChangeArrowheads="1"/>
          </p:cNvPicPr>
          <p:nvPr/>
        </p:nvPicPr>
        <p:blipFill>
          <a:blip r:embed="rId5" cstate="print">
            <a:clrChange>
              <a:clrFrom>
                <a:srgbClr val="FEFEFE"/>
              </a:clrFrom>
              <a:clrTo>
                <a:srgbClr val="FEFEFE">
                  <a:alpha val="0"/>
                </a:srgbClr>
              </a:clrTo>
            </a:clrChange>
            <a:duotone>
              <a:schemeClr val="accent2">
                <a:shade val="45000"/>
                <a:satMod val="135000"/>
              </a:schemeClr>
              <a:prstClr val="white"/>
            </a:duotone>
          </a:blip>
          <a:srcRect l="61103" t="7576" r="558" b="9090"/>
          <a:stretch>
            <a:fillRect/>
          </a:stretch>
        </p:blipFill>
        <p:spPr bwMode="auto">
          <a:xfrm>
            <a:off x="2411475" y="5190230"/>
            <a:ext cx="466859" cy="641933"/>
          </a:xfrm>
          <a:prstGeom prst="rect">
            <a:avLst/>
          </a:prstGeom>
          <a:noFill/>
          <a:effectLst>
            <a:outerShdw blurRad="63500" sx="102000" sy="102000" algn="ctr" rotWithShape="0">
              <a:prstClr val="black">
                <a:alpha val="40000"/>
              </a:prstClr>
            </a:outerShdw>
          </a:effectLst>
        </p:spPr>
      </p:pic>
      <p:sp>
        <p:nvSpPr>
          <p:cNvPr id="14" name="13 CuadroTexto"/>
          <p:cNvSpPr txBox="1"/>
          <p:nvPr/>
        </p:nvSpPr>
        <p:spPr>
          <a:xfrm>
            <a:off x="2838710" y="5220489"/>
            <a:ext cx="1215586" cy="584775"/>
          </a:xfrm>
          <a:prstGeom prst="rect">
            <a:avLst/>
          </a:prstGeom>
          <a:noFill/>
        </p:spPr>
        <p:txBody>
          <a:bodyPr wrap="square" rtlCol="0">
            <a:spAutoFit/>
          </a:bodyPr>
          <a:lstStyle/>
          <a:p>
            <a:pPr algn="ctr"/>
            <a:r>
              <a:rPr lang="en-US" sz="1600" b="1" dirty="0" smtClean="0">
                <a:solidFill>
                  <a:srgbClr val="C00000"/>
                </a:solidFill>
                <a:effectLst>
                  <a:outerShdw blurRad="50800" dist="38100" dir="5400000" algn="t" rotWithShape="0">
                    <a:prstClr val="black">
                      <a:alpha val="40000"/>
                    </a:prstClr>
                  </a:outerShdw>
                </a:effectLst>
              </a:rPr>
              <a:t>Industrial </a:t>
            </a:r>
          </a:p>
          <a:p>
            <a:pPr algn="ctr"/>
            <a:r>
              <a:rPr lang="en-US" sz="1600" b="1" dirty="0" smtClean="0">
                <a:solidFill>
                  <a:srgbClr val="C00000"/>
                </a:solidFill>
                <a:effectLst>
                  <a:outerShdw blurRad="50800" dist="38100" dir="5400000" algn="t" rotWithShape="0">
                    <a:prstClr val="black">
                      <a:alpha val="40000"/>
                    </a:prstClr>
                  </a:outerShdw>
                </a:effectLst>
              </a:rPr>
              <a:t>Revolution</a:t>
            </a:r>
          </a:p>
        </p:txBody>
      </p:sp>
      <p:sp>
        <p:nvSpPr>
          <p:cNvPr id="16" name="15 CuadroTexto"/>
          <p:cNvSpPr txBox="1"/>
          <p:nvPr/>
        </p:nvSpPr>
        <p:spPr>
          <a:xfrm>
            <a:off x="6072198" y="2132856"/>
            <a:ext cx="2942068" cy="646331"/>
          </a:xfrm>
          <a:prstGeom prst="rect">
            <a:avLst/>
          </a:prstGeom>
          <a:noFill/>
          <a:effectLst>
            <a:outerShdw blurRad="50800" dist="38100" dir="2700000" algn="tl" rotWithShape="0">
              <a:prstClr val="black">
                <a:alpha val="40000"/>
              </a:prstClr>
            </a:outerShdw>
          </a:effectLst>
        </p:spPr>
        <p:txBody>
          <a:bodyPr wrap="square" rtlCol="0">
            <a:spAutoFit/>
          </a:bodyPr>
          <a:lstStyle/>
          <a:p>
            <a:pPr algn="r"/>
            <a:r>
              <a:rPr lang="en-US" b="1" dirty="0" smtClean="0">
                <a:solidFill>
                  <a:schemeClr val="accent1">
                    <a:lumMod val="75000"/>
                  </a:schemeClr>
                </a:solidFill>
              </a:rPr>
              <a:t>Global greenhouse gas emission sources in 2004 (2)</a:t>
            </a:r>
            <a:endParaRPr lang="en-US" b="1" dirty="0">
              <a:solidFill>
                <a:schemeClr val="accent1">
                  <a:lumMod val="75000"/>
                </a:schemeClr>
              </a:solidFill>
            </a:endParaRPr>
          </a:p>
        </p:txBody>
      </p:sp>
      <p:sp>
        <p:nvSpPr>
          <p:cNvPr id="17" name="16 CuadroTexto"/>
          <p:cNvSpPr txBox="1"/>
          <p:nvPr/>
        </p:nvSpPr>
        <p:spPr>
          <a:xfrm>
            <a:off x="0" y="5931277"/>
            <a:ext cx="7740352" cy="954107"/>
          </a:xfrm>
          <a:prstGeom prst="rect">
            <a:avLst/>
          </a:prstGeom>
          <a:noFill/>
        </p:spPr>
        <p:txBody>
          <a:bodyPr wrap="square" rtlCol="0">
            <a:spAutoFit/>
          </a:bodyPr>
          <a:lstStyle/>
          <a:p>
            <a:r>
              <a:rPr lang="en-GB" sz="1400" dirty="0" smtClean="0"/>
              <a:t>(1)  H. </a:t>
            </a:r>
            <a:r>
              <a:rPr lang="en-GB" sz="1400" dirty="0" err="1" smtClean="0"/>
              <a:t>Gitay</a:t>
            </a:r>
            <a:r>
              <a:rPr lang="en-GB" sz="1400" dirty="0" smtClean="0"/>
              <a:t>, A. </a:t>
            </a:r>
            <a:r>
              <a:rPr lang="en-GB" sz="1400" dirty="0" err="1" smtClean="0"/>
              <a:t>Suárez</a:t>
            </a:r>
            <a:r>
              <a:rPr lang="en-GB" sz="1400" dirty="0" smtClean="0"/>
              <a:t>, R.T. Watson. Climate change and biodiversity. </a:t>
            </a:r>
            <a:r>
              <a:rPr lang="en-GB" sz="1400" dirty="0"/>
              <a:t> </a:t>
            </a:r>
            <a:r>
              <a:rPr lang="en-GB" sz="1400" dirty="0" smtClean="0"/>
              <a:t>Intergovernmental Panel on Climate Change. </a:t>
            </a:r>
            <a:r>
              <a:rPr lang="en-GB" sz="1400" b="1" dirty="0" smtClean="0"/>
              <a:t>2002</a:t>
            </a:r>
            <a:r>
              <a:rPr lang="en-GB" sz="1400" dirty="0" smtClean="0"/>
              <a:t> p. 4</a:t>
            </a:r>
          </a:p>
          <a:p>
            <a:r>
              <a:rPr lang="en-GB" sz="1400" dirty="0" smtClean="0"/>
              <a:t>(2)  K</a:t>
            </a:r>
            <a:r>
              <a:rPr lang="en-GB" sz="1400" dirty="0"/>
              <a:t>. Sumida, D. L. </a:t>
            </a:r>
            <a:r>
              <a:rPr lang="en-GB" sz="1400" dirty="0" err="1"/>
              <a:t>Rogow</a:t>
            </a:r>
            <a:r>
              <a:rPr lang="en-GB" sz="1400" dirty="0"/>
              <a:t>, J. A. Mason, T. M. McDonald, E. D. Bloch, Z. R. Herm, T.-H. </a:t>
            </a:r>
            <a:r>
              <a:rPr lang="en-GB" sz="1400" dirty="0" err="1"/>
              <a:t>Bae</a:t>
            </a:r>
            <a:r>
              <a:rPr lang="en-GB" sz="1400" dirty="0"/>
              <a:t>, J. R. Long. </a:t>
            </a:r>
            <a:r>
              <a:rPr lang="en-GB" sz="1400" i="1" dirty="0"/>
              <a:t>Chem. Rev. </a:t>
            </a:r>
            <a:r>
              <a:rPr lang="en-GB" sz="1400" dirty="0"/>
              <a:t>112 (</a:t>
            </a:r>
            <a:r>
              <a:rPr lang="en-GB" sz="1400" b="1" dirty="0"/>
              <a:t>2012</a:t>
            </a:r>
            <a:r>
              <a:rPr lang="en-GB" sz="1400" dirty="0"/>
              <a:t>) 724</a:t>
            </a:r>
            <a:r>
              <a:rPr lang="en-GB" sz="1400" dirty="0" smtClean="0"/>
              <a:t>.</a:t>
            </a:r>
            <a:endParaRPr lang="es-CO" sz="1400" dirty="0"/>
          </a:p>
        </p:txBody>
      </p:sp>
      <p:cxnSp>
        <p:nvCxnSpPr>
          <p:cNvPr id="15" name="14 Conector recto de flecha"/>
          <p:cNvCxnSpPr/>
          <p:nvPr/>
        </p:nvCxnSpPr>
        <p:spPr>
          <a:xfrm flipV="1">
            <a:off x="4286248" y="1928802"/>
            <a:ext cx="500066" cy="642942"/>
          </a:xfrm>
          <a:prstGeom prst="straightConnector1">
            <a:avLst/>
          </a:prstGeom>
          <a:ln w="28575">
            <a:solidFill>
              <a:srgbClr val="C00000"/>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24" name="23 CuadroTexto"/>
          <p:cNvSpPr txBox="1"/>
          <p:nvPr/>
        </p:nvSpPr>
        <p:spPr>
          <a:xfrm>
            <a:off x="4714876" y="1643050"/>
            <a:ext cx="1357322" cy="707886"/>
          </a:xfrm>
          <a:prstGeom prst="rect">
            <a:avLst/>
          </a:prstGeom>
          <a:noFill/>
        </p:spPr>
        <p:txBody>
          <a:bodyPr wrap="square" rtlCol="0">
            <a:spAutoFit/>
          </a:bodyPr>
          <a:lstStyle/>
          <a:p>
            <a:pPr algn="ctr"/>
            <a:r>
              <a:rPr lang="en-US" sz="2000" b="1" dirty="0" smtClean="0">
                <a:solidFill>
                  <a:srgbClr val="C00000"/>
                </a:solidFill>
                <a:effectLst>
                  <a:outerShdw blurRad="50800" dist="38100" dir="5400000" algn="t" rotWithShape="0">
                    <a:prstClr val="black">
                      <a:alpha val="40000"/>
                    </a:prstClr>
                  </a:outerShdw>
                </a:effectLst>
              </a:rPr>
              <a:t>~ 390 </a:t>
            </a:r>
            <a:r>
              <a:rPr lang="en-US" sz="2000" b="1" dirty="0" err="1" smtClean="0">
                <a:solidFill>
                  <a:srgbClr val="C00000"/>
                </a:solidFill>
                <a:effectLst>
                  <a:outerShdw blurRad="50800" dist="38100" dir="5400000" algn="t" rotWithShape="0">
                    <a:prstClr val="black">
                      <a:alpha val="40000"/>
                    </a:prstClr>
                  </a:outerShdw>
                </a:effectLst>
              </a:rPr>
              <a:t>ppm</a:t>
            </a:r>
            <a:r>
              <a:rPr lang="en-US" sz="2000" b="1" dirty="0" smtClean="0">
                <a:solidFill>
                  <a:srgbClr val="C00000"/>
                </a:solidFill>
                <a:effectLst>
                  <a:outerShdw blurRad="50800" dist="38100" dir="5400000" algn="t" rotWithShape="0">
                    <a:prstClr val="black">
                      <a:alpha val="40000"/>
                    </a:prstClr>
                  </a:outerShdw>
                </a:effectLst>
              </a:rPr>
              <a:t> (in 2011)</a:t>
            </a:r>
          </a:p>
        </p:txBody>
      </p:sp>
      <p:sp>
        <p:nvSpPr>
          <p:cNvPr id="6" name="5 Cerrar llave"/>
          <p:cNvSpPr/>
          <p:nvPr/>
        </p:nvSpPr>
        <p:spPr>
          <a:xfrm>
            <a:off x="7884368" y="2829259"/>
            <a:ext cx="144016" cy="55502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7 CuadroTexto"/>
          <p:cNvSpPr txBox="1"/>
          <p:nvPr/>
        </p:nvSpPr>
        <p:spPr>
          <a:xfrm>
            <a:off x="8151216" y="2928712"/>
            <a:ext cx="792088" cy="369332"/>
          </a:xfrm>
          <a:prstGeom prst="rect">
            <a:avLst/>
          </a:prstGeom>
          <a:noFill/>
        </p:spPr>
        <p:txBody>
          <a:bodyPr wrap="square" rtlCol="0">
            <a:spAutoFit/>
          </a:bodyPr>
          <a:lstStyle/>
          <a:p>
            <a:r>
              <a:rPr lang="en-US" b="1" dirty="0" smtClean="0"/>
              <a:t>≈77%</a:t>
            </a:r>
            <a:endParaRPr lang="en-US" b="1" dirty="0"/>
          </a:p>
        </p:txBody>
      </p:sp>
      <p:sp>
        <p:nvSpPr>
          <p:cNvPr id="18" name="17 CuadroTexto"/>
          <p:cNvSpPr txBox="1"/>
          <p:nvPr/>
        </p:nvSpPr>
        <p:spPr>
          <a:xfrm>
            <a:off x="3755041" y="1818704"/>
            <a:ext cx="531207" cy="369332"/>
          </a:xfrm>
          <a:prstGeom prst="rect">
            <a:avLst/>
          </a:prstGeom>
          <a:noFill/>
          <a:effectLst>
            <a:outerShdw blurRad="50800" dist="38100" dir="2700000" algn="tl" rotWithShape="0">
              <a:prstClr val="black">
                <a:alpha val="40000"/>
              </a:prstClr>
            </a:outerShdw>
          </a:effectLst>
        </p:spPr>
        <p:txBody>
          <a:bodyPr wrap="square" rtlCol="0" anchor="ctr">
            <a:spAutoFit/>
          </a:bodyPr>
          <a:lstStyle/>
          <a:p>
            <a:pPr algn="ctr"/>
            <a:r>
              <a:rPr lang="en-US" b="1" dirty="0" smtClean="0">
                <a:solidFill>
                  <a:schemeClr val="accent1">
                    <a:lumMod val="75000"/>
                  </a:schemeClr>
                </a:solidFill>
              </a:rPr>
              <a:t>(1)</a:t>
            </a:r>
            <a:endParaRPr lang="en-US" b="1" dirty="0">
              <a:solidFill>
                <a:schemeClr val="accent1">
                  <a:lumMod val="75000"/>
                </a:schemeClr>
              </a:solidFill>
            </a:endParaRPr>
          </a:p>
        </p:txBody>
      </p:sp>
      <p:sp>
        <p:nvSpPr>
          <p:cNvPr id="10" name="9 Marcador de número de diapositiva"/>
          <p:cNvSpPr>
            <a:spLocks noGrp="1"/>
          </p:cNvSpPr>
          <p:nvPr>
            <p:ph type="sldNum" sz="quarter" idx="12"/>
          </p:nvPr>
        </p:nvSpPr>
        <p:spPr/>
        <p:txBody>
          <a:bodyPr/>
          <a:lstStyle/>
          <a:p>
            <a:fld id="{153E860E-8509-45B0-AD32-0170FCD09A82}" type="slidenum">
              <a:rPr lang="es-CO" smtClean="0"/>
              <a:pPr/>
              <a:t>2</a:t>
            </a:fld>
            <a:endParaRPr lang="es-CO"/>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CuadroTexto"/>
          <p:cNvSpPr txBox="1"/>
          <p:nvPr/>
        </p:nvSpPr>
        <p:spPr>
          <a:xfrm>
            <a:off x="0" y="6581025"/>
            <a:ext cx="6084168" cy="307777"/>
          </a:xfrm>
          <a:prstGeom prst="rect">
            <a:avLst/>
          </a:prstGeom>
          <a:noFill/>
        </p:spPr>
        <p:txBody>
          <a:bodyPr wrap="square" rtlCol="0">
            <a:spAutoFit/>
          </a:bodyPr>
          <a:lstStyle/>
          <a:p>
            <a:r>
              <a:rPr lang="en-GB" sz="1400" dirty="0" smtClean="0"/>
              <a:t>(17)  T. </a:t>
            </a:r>
            <a:r>
              <a:rPr lang="en-GB" sz="1400" dirty="0" err="1" smtClean="0"/>
              <a:t>Sakakura</a:t>
            </a:r>
            <a:r>
              <a:rPr lang="en-GB" sz="1400" dirty="0" smtClean="0"/>
              <a:t>, J. C. </a:t>
            </a:r>
            <a:r>
              <a:rPr lang="en-GB" sz="1400" dirty="0" err="1" smtClean="0"/>
              <a:t>Choi</a:t>
            </a:r>
            <a:r>
              <a:rPr lang="en-GB" sz="1400" dirty="0" smtClean="0"/>
              <a:t>, H. Yasuda. </a:t>
            </a:r>
            <a:r>
              <a:rPr lang="en-GB" sz="1400" i="1" dirty="0" smtClean="0"/>
              <a:t>Chem. Rev.</a:t>
            </a:r>
            <a:r>
              <a:rPr lang="en-GB" sz="1400" dirty="0" smtClean="0"/>
              <a:t> 107 (</a:t>
            </a:r>
            <a:r>
              <a:rPr lang="en-GB" sz="1400" b="1" dirty="0" smtClean="0"/>
              <a:t>2007</a:t>
            </a:r>
            <a:r>
              <a:rPr lang="en-GB" sz="1400" dirty="0" smtClean="0"/>
              <a:t>) 2365 .</a:t>
            </a:r>
            <a:endParaRPr lang="es-CO" sz="1400" dirty="0"/>
          </a:p>
        </p:txBody>
      </p:sp>
      <p:graphicFrame>
        <p:nvGraphicFramePr>
          <p:cNvPr id="34817" name="Object 1"/>
          <p:cNvGraphicFramePr>
            <a:graphicFrameLocks noChangeAspect="1"/>
          </p:cNvGraphicFramePr>
          <p:nvPr/>
        </p:nvGraphicFramePr>
        <p:xfrm>
          <a:off x="857224" y="1571612"/>
          <a:ext cx="4000528" cy="4703375"/>
        </p:xfrm>
        <a:graphic>
          <a:graphicData uri="http://schemas.openxmlformats.org/presentationml/2006/ole">
            <mc:AlternateContent xmlns:mc="http://schemas.openxmlformats.org/markup-compatibility/2006">
              <mc:Choice xmlns:v="urn:schemas-microsoft-com:vml" Requires="v">
                <p:oleObj spid="_x0000_s34956" name="CS ChemDraw Drawing" r:id="rId3" imgW="3343275" imgH="3929977" progId="ChemDraw.Document.6.0">
                  <p:embed/>
                </p:oleObj>
              </mc:Choice>
              <mc:Fallback>
                <p:oleObj name="CS ChemDraw Drawing" r:id="rId3" imgW="3343275" imgH="3929977" progId="ChemDraw.Document.6.0">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24" y="1571612"/>
                        <a:ext cx="4000528" cy="47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1 Título"/>
          <p:cNvSpPr>
            <a:spLocks noGrp="1"/>
          </p:cNvSpPr>
          <p:nvPr>
            <p:ph type="title"/>
          </p:nvPr>
        </p:nvSpPr>
        <p:spPr>
          <a:xfrm>
            <a:off x="0" y="274638"/>
            <a:ext cx="9144000" cy="1143000"/>
          </a:xfrm>
        </p:spPr>
        <p:txBody>
          <a:bodyPr>
            <a:normAutofit/>
          </a:bodyPr>
          <a:lstStyle/>
          <a:p>
            <a:r>
              <a:rPr lang="en-US" b="1" dirty="0" smtClean="0">
                <a:solidFill>
                  <a:schemeClr val="accent1">
                    <a:lumMod val="75000"/>
                  </a:schemeClr>
                </a:solidFill>
                <a:effectLst>
                  <a:outerShdw blurRad="50800" dist="38100" dir="16200000" rotWithShape="0">
                    <a:prstClr val="black">
                      <a:alpha val="40000"/>
                    </a:prstClr>
                  </a:outerShdw>
                </a:effectLst>
              </a:rPr>
              <a:t>Currently useful </a:t>
            </a:r>
            <a:r>
              <a:rPr lang="en-US" b="1" dirty="0" smtClean="0">
                <a:solidFill>
                  <a:schemeClr val="accent1">
                    <a:lumMod val="75000"/>
                  </a:schemeClr>
                </a:solidFill>
                <a:effectLst>
                  <a:outerShdw blurRad="50800" dist="38100" dir="16200000" rotWithShape="0">
                    <a:prstClr val="black">
                      <a:alpha val="40000"/>
                    </a:prstClr>
                  </a:outerShdw>
                </a:effectLst>
              </a:rPr>
              <a:t>processes</a:t>
            </a:r>
            <a:endParaRPr lang="en-US" b="1" baseline="-25000" dirty="0">
              <a:solidFill>
                <a:schemeClr val="accent1">
                  <a:lumMod val="75000"/>
                </a:schemeClr>
              </a:solidFill>
              <a:effectLst>
                <a:outerShdw blurRad="50800" dist="38100" dir="16200000" rotWithShape="0">
                  <a:prstClr val="black">
                    <a:alpha val="40000"/>
                  </a:prstClr>
                </a:outerShdw>
              </a:effectLst>
            </a:endParaRPr>
          </a:p>
        </p:txBody>
      </p:sp>
      <p:sp>
        <p:nvSpPr>
          <p:cNvPr id="7" name="6 CuadroTexto"/>
          <p:cNvSpPr txBox="1"/>
          <p:nvPr/>
        </p:nvSpPr>
        <p:spPr>
          <a:xfrm>
            <a:off x="4929190" y="1643050"/>
            <a:ext cx="1428760" cy="400110"/>
          </a:xfrm>
          <a:prstGeom prst="rect">
            <a:avLst/>
          </a:prstGeom>
          <a:noFill/>
        </p:spPr>
        <p:txBody>
          <a:bodyPr wrap="square" rtlCol="0">
            <a:spAutoFit/>
          </a:bodyPr>
          <a:lstStyle/>
          <a:p>
            <a:pPr>
              <a:buFont typeface="Arial" pitchFamily="34" charset="0"/>
              <a:buChar char="•"/>
            </a:pPr>
            <a:r>
              <a:rPr lang="en-US" sz="2000" b="1" i="1" dirty="0" smtClean="0">
                <a:solidFill>
                  <a:schemeClr val="tx2">
                    <a:lumMod val="60000"/>
                    <a:lumOff val="40000"/>
                  </a:schemeClr>
                </a:solidFill>
              </a:rPr>
              <a:t>  Fertilizers</a:t>
            </a:r>
            <a:endParaRPr lang="en-US" sz="2000" b="1" i="1" dirty="0">
              <a:solidFill>
                <a:schemeClr val="tx2">
                  <a:lumMod val="60000"/>
                  <a:lumOff val="40000"/>
                </a:schemeClr>
              </a:solidFill>
            </a:endParaRPr>
          </a:p>
        </p:txBody>
      </p:sp>
      <p:sp>
        <p:nvSpPr>
          <p:cNvPr id="8" name="7 CuadroTexto"/>
          <p:cNvSpPr txBox="1"/>
          <p:nvPr/>
        </p:nvSpPr>
        <p:spPr>
          <a:xfrm>
            <a:off x="4929222" y="2285992"/>
            <a:ext cx="4214778" cy="707886"/>
          </a:xfrm>
          <a:prstGeom prst="rect">
            <a:avLst/>
          </a:prstGeom>
          <a:noFill/>
        </p:spPr>
        <p:txBody>
          <a:bodyPr wrap="square" rtlCol="0">
            <a:spAutoFit/>
          </a:bodyPr>
          <a:lstStyle/>
          <a:p>
            <a:pPr>
              <a:buFont typeface="Arial" pitchFamily="34" charset="0"/>
              <a:buChar char="•"/>
            </a:pPr>
            <a:r>
              <a:rPr lang="en-US" sz="2000" b="1" i="1" dirty="0" smtClean="0">
                <a:solidFill>
                  <a:schemeClr val="tx2">
                    <a:lumMod val="60000"/>
                    <a:lumOff val="40000"/>
                  </a:schemeClr>
                </a:solidFill>
              </a:rPr>
              <a:t>  Intermediate in the </a:t>
            </a:r>
            <a:r>
              <a:rPr lang="en-US" sz="2000" b="1" i="1" dirty="0">
                <a:solidFill>
                  <a:schemeClr val="tx2">
                    <a:lumMod val="60000"/>
                    <a:lumOff val="40000"/>
                  </a:schemeClr>
                </a:solidFill>
              </a:rPr>
              <a:t> </a:t>
            </a:r>
            <a:r>
              <a:rPr lang="en-US" sz="2000" b="1" i="1" dirty="0" smtClean="0">
                <a:solidFill>
                  <a:schemeClr val="tx2">
                    <a:lumMod val="60000"/>
                    <a:lumOff val="40000"/>
                  </a:schemeClr>
                </a:solidFill>
              </a:rPr>
              <a:t>pharmaceutical industry, polymers and cosmetics</a:t>
            </a:r>
            <a:endParaRPr lang="en-US" sz="2000" b="1" i="1" dirty="0">
              <a:solidFill>
                <a:schemeClr val="tx2">
                  <a:lumMod val="60000"/>
                  <a:lumOff val="40000"/>
                </a:schemeClr>
              </a:solidFill>
            </a:endParaRPr>
          </a:p>
        </p:txBody>
      </p:sp>
      <p:sp>
        <p:nvSpPr>
          <p:cNvPr id="9" name="8 CuadroTexto"/>
          <p:cNvSpPr txBox="1"/>
          <p:nvPr/>
        </p:nvSpPr>
        <p:spPr>
          <a:xfrm>
            <a:off x="4929190" y="3600394"/>
            <a:ext cx="3500462" cy="400110"/>
          </a:xfrm>
          <a:prstGeom prst="rect">
            <a:avLst/>
          </a:prstGeom>
          <a:noFill/>
        </p:spPr>
        <p:txBody>
          <a:bodyPr wrap="square" rtlCol="0">
            <a:spAutoFit/>
          </a:bodyPr>
          <a:lstStyle/>
          <a:p>
            <a:pPr>
              <a:buFont typeface="Arial" pitchFamily="34" charset="0"/>
              <a:buChar char="•"/>
            </a:pPr>
            <a:r>
              <a:rPr lang="en-US" sz="2000" b="1" i="1" dirty="0" smtClean="0">
                <a:solidFill>
                  <a:schemeClr val="tx2">
                    <a:lumMod val="60000"/>
                    <a:lumOff val="40000"/>
                  </a:schemeClr>
                </a:solidFill>
              </a:rPr>
              <a:t>  Biodegradable polymers</a:t>
            </a:r>
            <a:endParaRPr lang="en-US" sz="2000" b="1" i="1" dirty="0">
              <a:solidFill>
                <a:schemeClr val="tx2">
                  <a:lumMod val="60000"/>
                  <a:lumOff val="40000"/>
                </a:schemeClr>
              </a:solidFill>
            </a:endParaRPr>
          </a:p>
        </p:txBody>
      </p:sp>
      <p:sp>
        <p:nvSpPr>
          <p:cNvPr id="10" name="9 CuadroTexto"/>
          <p:cNvSpPr txBox="1"/>
          <p:nvPr/>
        </p:nvSpPr>
        <p:spPr>
          <a:xfrm>
            <a:off x="4929190" y="4743402"/>
            <a:ext cx="3429024" cy="400110"/>
          </a:xfrm>
          <a:prstGeom prst="rect">
            <a:avLst/>
          </a:prstGeom>
          <a:noFill/>
        </p:spPr>
        <p:txBody>
          <a:bodyPr wrap="square" rtlCol="0">
            <a:spAutoFit/>
          </a:bodyPr>
          <a:lstStyle/>
          <a:p>
            <a:pPr>
              <a:buFont typeface="Arial" pitchFamily="34" charset="0"/>
              <a:buChar char="•"/>
            </a:pPr>
            <a:r>
              <a:rPr lang="en-US" sz="2000" b="1" i="1" dirty="0" smtClean="0">
                <a:solidFill>
                  <a:schemeClr val="tx2">
                    <a:lumMod val="60000"/>
                    <a:lumOff val="40000"/>
                  </a:schemeClr>
                </a:solidFill>
              </a:rPr>
              <a:t>   Analgesic and antipyretic</a:t>
            </a:r>
            <a:endParaRPr lang="en-US" sz="2000" b="1" i="1" dirty="0">
              <a:solidFill>
                <a:schemeClr val="tx2">
                  <a:lumMod val="60000"/>
                  <a:lumOff val="40000"/>
                </a:schemeClr>
              </a:solidFill>
            </a:endParaRPr>
          </a:p>
        </p:txBody>
      </p:sp>
      <p:sp>
        <p:nvSpPr>
          <p:cNvPr id="11" name="10 CuadroTexto"/>
          <p:cNvSpPr txBox="1"/>
          <p:nvPr/>
        </p:nvSpPr>
        <p:spPr>
          <a:xfrm>
            <a:off x="4929190" y="5715016"/>
            <a:ext cx="3747266" cy="400110"/>
          </a:xfrm>
          <a:prstGeom prst="rect">
            <a:avLst/>
          </a:prstGeom>
          <a:noFill/>
        </p:spPr>
        <p:txBody>
          <a:bodyPr wrap="square" rtlCol="0">
            <a:spAutoFit/>
          </a:bodyPr>
          <a:lstStyle/>
          <a:p>
            <a:pPr>
              <a:buFont typeface="Arial" pitchFamily="34" charset="0"/>
              <a:buChar char="•"/>
            </a:pPr>
            <a:r>
              <a:rPr lang="en-US" sz="2000" b="1" i="1" dirty="0" smtClean="0">
                <a:solidFill>
                  <a:schemeClr val="tx2">
                    <a:lumMod val="60000"/>
                    <a:lumOff val="40000"/>
                  </a:schemeClr>
                </a:solidFill>
              </a:rPr>
              <a:t>   Chemical reagent – H</a:t>
            </a:r>
            <a:r>
              <a:rPr lang="en-US" sz="2000" b="1" i="1" baseline="-25000" dirty="0" smtClean="0">
                <a:solidFill>
                  <a:schemeClr val="tx2">
                    <a:lumMod val="60000"/>
                    <a:lumOff val="40000"/>
                  </a:schemeClr>
                </a:solidFill>
              </a:rPr>
              <a:t>2</a:t>
            </a:r>
            <a:r>
              <a:rPr lang="en-US" sz="2000" b="1" i="1" dirty="0" smtClean="0">
                <a:solidFill>
                  <a:schemeClr val="tx2">
                    <a:lumMod val="60000"/>
                    <a:lumOff val="40000"/>
                  </a:schemeClr>
                </a:solidFill>
              </a:rPr>
              <a:t> storage</a:t>
            </a:r>
            <a:endParaRPr lang="en-US" sz="2000" b="1" i="1" dirty="0">
              <a:solidFill>
                <a:schemeClr val="tx2">
                  <a:lumMod val="60000"/>
                  <a:lumOff val="40000"/>
                </a:schemeClr>
              </a:solidFill>
            </a:endParaRPr>
          </a:p>
        </p:txBody>
      </p:sp>
      <p:sp>
        <p:nvSpPr>
          <p:cNvPr id="12" name="11 Rectángulo"/>
          <p:cNvSpPr/>
          <p:nvPr/>
        </p:nvSpPr>
        <p:spPr>
          <a:xfrm>
            <a:off x="6597128" y="6725"/>
            <a:ext cx="2551852" cy="369332"/>
          </a:xfrm>
          <a:prstGeom prst="rect">
            <a:avLst/>
          </a:prstGeom>
          <a:solidFill>
            <a:srgbClr val="00B050"/>
          </a:solidFill>
        </p:spPr>
        <p:txBody>
          <a:bodyPr wrap="square">
            <a:noAutofit/>
          </a:bodyPr>
          <a:lstStyle/>
          <a:p>
            <a:pPr algn="ctr"/>
            <a:r>
              <a:rPr lang="en-US" b="1" dirty="0">
                <a:solidFill>
                  <a:schemeClr val="bg1"/>
                </a:solidFill>
                <a:effectLst>
                  <a:outerShdw blurRad="50800" dist="38100" dir="16200000" rotWithShape="0">
                    <a:prstClr val="black">
                      <a:alpha val="40000"/>
                    </a:prstClr>
                  </a:outerShdw>
                </a:effectLst>
              </a:rPr>
              <a:t>CO</a:t>
            </a:r>
            <a:r>
              <a:rPr lang="en-US" b="1" baseline="-25000" dirty="0">
                <a:solidFill>
                  <a:schemeClr val="bg1"/>
                </a:solidFill>
                <a:effectLst>
                  <a:outerShdw blurRad="50800" dist="38100" dir="16200000" rotWithShape="0">
                    <a:prstClr val="black">
                      <a:alpha val="40000"/>
                    </a:prstClr>
                  </a:outerShdw>
                </a:effectLst>
              </a:rPr>
              <a:t>2</a:t>
            </a:r>
            <a:r>
              <a:rPr lang="en-US" b="1" dirty="0">
                <a:solidFill>
                  <a:schemeClr val="bg1"/>
                </a:solidFill>
                <a:effectLst>
                  <a:outerShdw blurRad="50800" dist="38100" dir="16200000" rotWithShape="0">
                    <a:prstClr val="black">
                      <a:alpha val="40000"/>
                    </a:prstClr>
                  </a:outerShdw>
                </a:effectLst>
              </a:rPr>
              <a:t> as a </a:t>
            </a:r>
            <a:r>
              <a:rPr lang="en-US" b="1" dirty="0" smtClean="0">
                <a:solidFill>
                  <a:schemeClr val="bg1"/>
                </a:solidFill>
                <a:effectLst>
                  <a:outerShdw blurRad="50800" dist="38100" dir="16200000" rotWithShape="0">
                    <a:prstClr val="black">
                      <a:alpha val="40000"/>
                    </a:prstClr>
                  </a:outerShdw>
                </a:effectLst>
              </a:rPr>
              <a:t>reagent</a:t>
            </a:r>
            <a:endParaRPr lang="en-US" dirty="0">
              <a:solidFill>
                <a:schemeClr val="bg1"/>
              </a:solidFill>
            </a:endParaRPr>
          </a:p>
        </p:txBody>
      </p:sp>
      <p:sp>
        <p:nvSpPr>
          <p:cNvPr id="2" name="1 Marcador de número de diapositiva"/>
          <p:cNvSpPr>
            <a:spLocks noGrp="1"/>
          </p:cNvSpPr>
          <p:nvPr>
            <p:ph type="sldNum" sz="quarter" idx="12"/>
          </p:nvPr>
        </p:nvSpPr>
        <p:spPr/>
        <p:txBody>
          <a:bodyPr/>
          <a:lstStyle/>
          <a:p>
            <a:fld id="{153E860E-8509-45B0-AD32-0170FCD09A82}" type="slidenum">
              <a:rPr lang="es-CO" smtClean="0"/>
              <a:pPr/>
              <a:t>20</a:t>
            </a:fld>
            <a:endParaRPr lang="es-CO"/>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74638"/>
            <a:ext cx="9144000" cy="1143000"/>
          </a:xfrm>
        </p:spPr>
        <p:txBody>
          <a:bodyPr>
            <a:normAutofit/>
          </a:bodyPr>
          <a:lstStyle/>
          <a:p>
            <a:r>
              <a:rPr lang="en-US" b="1" dirty="0" err="1" smtClean="0">
                <a:solidFill>
                  <a:schemeClr val="accent1">
                    <a:lumMod val="75000"/>
                  </a:schemeClr>
                </a:solidFill>
                <a:effectLst>
                  <a:outerShdw blurRad="50800" dist="38100" dir="16200000" rotWithShape="0">
                    <a:prstClr val="black">
                      <a:alpha val="40000"/>
                    </a:prstClr>
                  </a:outerShdw>
                </a:effectLst>
              </a:rPr>
              <a:t>Cycloaddition</a:t>
            </a:r>
            <a:r>
              <a:rPr lang="en-US" b="1" dirty="0" smtClean="0">
                <a:solidFill>
                  <a:schemeClr val="accent1">
                    <a:lumMod val="75000"/>
                  </a:schemeClr>
                </a:solidFill>
                <a:effectLst>
                  <a:outerShdw blurRad="50800" dist="38100" dir="16200000" rotWithShape="0">
                    <a:prstClr val="black">
                      <a:alpha val="40000"/>
                    </a:prstClr>
                  </a:outerShdw>
                </a:effectLst>
              </a:rPr>
              <a:t> on </a:t>
            </a:r>
            <a:r>
              <a:rPr lang="en-US" b="1" dirty="0" err="1" smtClean="0">
                <a:solidFill>
                  <a:schemeClr val="accent1">
                    <a:lumMod val="75000"/>
                  </a:schemeClr>
                </a:solidFill>
                <a:effectLst>
                  <a:outerShdw blurRad="50800" dist="38100" dir="16200000" rotWithShape="0">
                    <a:prstClr val="black">
                      <a:alpha val="40000"/>
                    </a:prstClr>
                  </a:outerShdw>
                </a:effectLst>
              </a:rPr>
              <a:t>epoxides</a:t>
            </a:r>
            <a:endParaRPr lang="en-US" b="1" baseline="-25000" dirty="0">
              <a:solidFill>
                <a:schemeClr val="accent1">
                  <a:lumMod val="75000"/>
                </a:schemeClr>
              </a:solidFill>
              <a:effectLst>
                <a:outerShdw blurRad="50800" dist="38100" dir="16200000" rotWithShape="0">
                  <a:prstClr val="black">
                    <a:alpha val="40000"/>
                  </a:prstClr>
                </a:outerShdw>
              </a:effectLst>
            </a:endParaRPr>
          </a:p>
        </p:txBody>
      </p:sp>
      <p:sp>
        <p:nvSpPr>
          <p:cNvPr id="17" name="16 CuadroTexto"/>
          <p:cNvSpPr txBox="1"/>
          <p:nvPr/>
        </p:nvSpPr>
        <p:spPr>
          <a:xfrm>
            <a:off x="0" y="6581025"/>
            <a:ext cx="6804248" cy="307777"/>
          </a:xfrm>
          <a:prstGeom prst="rect">
            <a:avLst/>
          </a:prstGeom>
          <a:noFill/>
        </p:spPr>
        <p:txBody>
          <a:bodyPr wrap="square" rtlCol="0">
            <a:spAutoFit/>
          </a:bodyPr>
          <a:lstStyle/>
          <a:p>
            <a:r>
              <a:rPr lang="en-GB" sz="1400" dirty="0" smtClean="0"/>
              <a:t>(18)  W. –L. </a:t>
            </a:r>
            <a:r>
              <a:rPr lang="en-US" sz="1400" dirty="0" smtClean="0"/>
              <a:t>Dai, S.-L. </a:t>
            </a:r>
            <a:r>
              <a:rPr lang="en-US" sz="1400" dirty="0" err="1" smtClean="0"/>
              <a:t>Luo</a:t>
            </a:r>
            <a:r>
              <a:rPr lang="en-US" sz="1400" dirty="0" smtClean="0"/>
              <a:t>, S.-F. Yin, C.-T.  Au. </a:t>
            </a:r>
            <a:r>
              <a:rPr lang="en-US" sz="1400" i="1" dirty="0" smtClean="0"/>
              <a:t>Appl. </a:t>
            </a:r>
            <a:r>
              <a:rPr lang="en-US" sz="1400" i="1" dirty="0" err="1" smtClean="0"/>
              <a:t>Catal</a:t>
            </a:r>
            <a:r>
              <a:rPr lang="en-US" sz="1400" i="1" dirty="0" smtClean="0"/>
              <a:t>. A: Gen.</a:t>
            </a:r>
            <a:r>
              <a:rPr lang="en-US" sz="1400" dirty="0" smtClean="0"/>
              <a:t> 366 (</a:t>
            </a:r>
            <a:r>
              <a:rPr lang="en-US" sz="1400" b="1" dirty="0" smtClean="0"/>
              <a:t>2009</a:t>
            </a:r>
            <a:r>
              <a:rPr lang="en-US" sz="1400" dirty="0" smtClean="0"/>
              <a:t>) 2.</a:t>
            </a:r>
            <a:endParaRPr lang="es-CO" sz="1400" dirty="0"/>
          </a:p>
        </p:txBody>
      </p:sp>
      <p:graphicFrame>
        <p:nvGraphicFramePr>
          <p:cNvPr id="9" name="8 Tabla"/>
          <p:cNvGraphicFramePr>
            <a:graphicFrameLocks noGrp="1"/>
          </p:cNvGraphicFramePr>
          <p:nvPr>
            <p:extLst>
              <p:ext uri="{D42A27DB-BD31-4B8C-83A1-F6EECF244321}">
                <p14:modId xmlns:p14="http://schemas.microsoft.com/office/powerpoint/2010/main" val="1416548276"/>
              </p:ext>
            </p:extLst>
          </p:nvPr>
        </p:nvGraphicFramePr>
        <p:xfrm>
          <a:off x="142844" y="1571612"/>
          <a:ext cx="8816732" cy="4134815"/>
        </p:xfrm>
        <a:graphic>
          <a:graphicData uri="http://schemas.openxmlformats.org/drawingml/2006/table">
            <a:tbl>
              <a:tblPr firstRow="1" bandRow="1">
                <a:tableStyleId>{3B4B98B0-60AC-42C2-AFA5-B58CD77FA1E5}</a:tableStyleId>
              </a:tblPr>
              <a:tblGrid>
                <a:gridCol w="1571636"/>
                <a:gridCol w="983170"/>
                <a:gridCol w="945656"/>
                <a:gridCol w="1143008"/>
                <a:gridCol w="857256"/>
                <a:gridCol w="685137"/>
                <a:gridCol w="1570355"/>
                <a:gridCol w="1060514"/>
              </a:tblGrid>
              <a:tr h="667715">
                <a:tc>
                  <a:txBody>
                    <a:bodyPr/>
                    <a:lstStyle/>
                    <a:p>
                      <a:pPr algn="ctr"/>
                      <a:r>
                        <a:rPr lang="en-US" sz="1800" noProof="0" dirty="0" smtClean="0">
                          <a:solidFill>
                            <a:srgbClr val="C00000"/>
                          </a:solidFill>
                        </a:rPr>
                        <a:t>Catalyst</a:t>
                      </a:r>
                      <a:endParaRPr lang="en-US" sz="1800" b="1" noProof="0" dirty="0">
                        <a:solidFill>
                          <a:srgbClr val="C00000"/>
                        </a:solidFill>
                      </a:endParaRPr>
                    </a:p>
                  </a:txBody>
                  <a:tcPr anchor="ctr"/>
                </a:tc>
                <a:tc>
                  <a:txBody>
                    <a:bodyPr/>
                    <a:lstStyle/>
                    <a:p>
                      <a:pPr algn="ctr"/>
                      <a:r>
                        <a:rPr lang="en-US" sz="1800" noProof="0" dirty="0" err="1" smtClean="0">
                          <a:solidFill>
                            <a:srgbClr val="C00000"/>
                          </a:solidFill>
                        </a:rPr>
                        <a:t>Epoxide</a:t>
                      </a:r>
                      <a:endParaRPr lang="en-US" sz="1800" b="0" noProof="0" dirty="0">
                        <a:solidFill>
                          <a:srgbClr val="C00000"/>
                        </a:solidFill>
                      </a:endParaRPr>
                    </a:p>
                  </a:txBody>
                  <a:tcPr anchor="ctr">
                    <a:lnR w="12700" cap="flat" cmpd="sng" algn="ctr">
                      <a:solidFill>
                        <a:schemeClr val="tx1"/>
                      </a:solidFill>
                      <a:prstDash val="solid"/>
                      <a:round/>
                      <a:headEnd type="none" w="med" len="med"/>
                      <a:tailEnd type="none" w="med" len="med"/>
                    </a:lnR>
                  </a:tcPr>
                </a:tc>
                <a:tc gridSpan="4">
                  <a:txBody>
                    <a:bodyPr/>
                    <a:lstStyle/>
                    <a:p>
                      <a:pPr algn="ctr"/>
                      <a:r>
                        <a:rPr lang="en-US" sz="1800" noProof="0" dirty="0" smtClean="0">
                          <a:solidFill>
                            <a:srgbClr val="C00000"/>
                          </a:solidFill>
                        </a:rPr>
                        <a:t>Reaction</a:t>
                      </a:r>
                      <a:r>
                        <a:rPr lang="en-US" sz="1800" baseline="0" noProof="0" dirty="0" smtClean="0">
                          <a:solidFill>
                            <a:srgbClr val="C00000"/>
                          </a:solidFill>
                        </a:rPr>
                        <a:t> conditions</a:t>
                      </a:r>
                    </a:p>
                    <a:p>
                      <a:pPr algn="l"/>
                      <a:r>
                        <a:rPr lang="en-US" sz="1800" b="0" baseline="0" noProof="0" dirty="0" smtClean="0">
                          <a:solidFill>
                            <a:srgbClr val="C00000"/>
                          </a:solidFill>
                        </a:rPr>
                        <a:t>  </a:t>
                      </a:r>
                      <a:r>
                        <a:rPr lang="en-US" sz="1600" b="0" i="1" baseline="0" noProof="0" dirty="0" smtClean="0">
                          <a:solidFill>
                            <a:srgbClr val="C00000"/>
                          </a:solidFill>
                        </a:rPr>
                        <a:t>Solvent       P(</a:t>
                      </a:r>
                      <a:r>
                        <a:rPr lang="en-US" sz="1200" b="0" i="1" baseline="0" noProof="0" dirty="0" smtClean="0">
                          <a:solidFill>
                            <a:srgbClr val="C00000"/>
                          </a:solidFill>
                        </a:rPr>
                        <a:t>CO</a:t>
                      </a:r>
                      <a:r>
                        <a:rPr lang="en-US" sz="1200" b="0" i="1" baseline="-25000" noProof="0" dirty="0" smtClean="0">
                          <a:solidFill>
                            <a:srgbClr val="C00000"/>
                          </a:solidFill>
                        </a:rPr>
                        <a:t>2</a:t>
                      </a:r>
                      <a:r>
                        <a:rPr lang="en-US" sz="1600" b="0" i="1" baseline="0" noProof="0" dirty="0" smtClean="0">
                          <a:solidFill>
                            <a:srgbClr val="C00000"/>
                          </a:solidFill>
                        </a:rPr>
                        <a:t>)</a:t>
                      </a:r>
                      <a:r>
                        <a:rPr lang="en-US" sz="1600" b="0" i="1" baseline="-25000" noProof="0" dirty="0" smtClean="0">
                          <a:solidFill>
                            <a:srgbClr val="C00000"/>
                          </a:solidFill>
                        </a:rPr>
                        <a:t> </a:t>
                      </a:r>
                      <a:r>
                        <a:rPr lang="en-US" sz="1600" b="0" i="1" baseline="0" noProof="0" dirty="0" smtClean="0">
                          <a:solidFill>
                            <a:srgbClr val="C00000"/>
                          </a:solidFill>
                        </a:rPr>
                        <a:t>(</a:t>
                      </a:r>
                      <a:r>
                        <a:rPr lang="en-US" sz="1600" b="0" i="1" baseline="0" noProof="0" dirty="0" err="1" smtClean="0">
                          <a:solidFill>
                            <a:srgbClr val="C00000"/>
                          </a:solidFill>
                        </a:rPr>
                        <a:t>MPa</a:t>
                      </a:r>
                      <a:r>
                        <a:rPr lang="en-US" sz="1600" b="0" i="1" baseline="0" noProof="0" dirty="0" smtClean="0">
                          <a:solidFill>
                            <a:srgbClr val="C00000"/>
                          </a:solidFill>
                        </a:rPr>
                        <a:t>)</a:t>
                      </a:r>
                      <a:r>
                        <a:rPr lang="en-US" sz="1600" b="0" i="1" baseline="-25000" noProof="0" dirty="0" smtClean="0">
                          <a:solidFill>
                            <a:srgbClr val="C00000"/>
                          </a:solidFill>
                        </a:rPr>
                        <a:t> </a:t>
                      </a:r>
                      <a:r>
                        <a:rPr lang="en-US" sz="1600" b="0" i="1" baseline="0" noProof="0" dirty="0" smtClean="0">
                          <a:solidFill>
                            <a:srgbClr val="C00000"/>
                          </a:solidFill>
                        </a:rPr>
                        <a:t>     T(K)         t (h) </a:t>
                      </a:r>
                      <a:endParaRPr lang="en-US" sz="1600" b="0" i="1" baseline="0" noProof="0"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gn="ctr"/>
                      <a:r>
                        <a:rPr lang="en-US" sz="1800" noProof="0" dirty="0" smtClean="0">
                          <a:solidFill>
                            <a:srgbClr val="C00000"/>
                          </a:solidFill>
                        </a:rPr>
                        <a:t>Selectivity (%)</a:t>
                      </a:r>
                      <a:endParaRPr lang="en-US" sz="1800" b="0" noProof="0" dirty="0">
                        <a:solidFill>
                          <a:srgbClr val="C00000"/>
                        </a:solidFill>
                      </a:endParaRPr>
                    </a:p>
                  </a:txBody>
                  <a:tcPr anchor="ctr">
                    <a:lnL w="12700" cap="flat" cmpd="sng" algn="ctr">
                      <a:solidFill>
                        <a:schemeClr val="tx1"/>
                      </a:solidFill>
                      <a:prstDash val="solid"/>
                      <a:round/>
                      <a:headEnd type="none" w="med" len="med"/>
                      <a:tailEnd type="none" w="med" len="med"/>
                    </a:lnL>
                  </a:tcPr>
                </a:tc>
                <a:tc>
                  <a:txBody>
                    <a:bodyPr/>
                    <a:lstStyle/>
                    <a:p>
                      <a:pPr algn="ctr"/>
                      <a:r>
                        <a:rPr lang="en-US" sz="1800" noProof="0" dirty="0" smtClean="0">
                          <a:solidFill>
                            <a:srgbClr val="C00000"/>
                          </a:solidFill>
                        </a:rPr>
                        <a:t>Yield</a:t>
                      </a:r>
                      <a:r>
                        <a:rPr lang="en-US" sz="1800" baseline="0" noProof="0" dirty="0" smtClean="0">
                          <a:solidFill>
                            <a:srgbClr val="C00000"/>
                          </a:solidFill>
                        </a:rPr>
                        <a:t> (%)</a:t>
                      </a:r>
                      <a:endParaRPr lang="en-US" sz="1800" noProof="0" dirty="0" smtClean="0">
                        <a:solidFill>
                          <a:srgbClr val="C00000"/>
                        </a:solidFill>
                      </a:endParaRPr>
                    </a:p>
                  </a:txBody>
                  <a:tcPr anchor="ctr"/>
                </a:tc>
              </a:tr>
              <a:tr h="332417">
                <a:tc>
                  <a:txBody>
                    <a:bodyPr/>
                    <a:lstStyle/>
                    <a:p>
                      <a:pPr algn="ctr"/>
                      <a:r>
                        <a:rPr lang="en-US" noProof="0" dirty="0" err="1" smtClean="0"/>
                        <a:t>ZnO</a:t>
                      </a:r>
                      <a:endParaRPr lang="en-US" baseline="-25000" noProof="0" dirty="0"/>
                    </a:p>
                  </a:txBody>
                  <a:tcPr anchor="ctr"/>
                </a:tc>
                <a:tc>
                  <a:txBody>
                    <a:bodyPr/>
                    <a:lstStyle/>
                    <a:p>
                      <a:pPr algn="ctr"/>
                      <a:r>
                        <a:rPr lang="en-US" noProof="0" dirty="0" smtClean="0"/>
                        <a:t>PO</a:t>
                      </a:r>
                      <a:endParaRPr lang="en-US" noProof="0" dirty="0"/>
                    </a:p>
                  </a:txBody>
                  <a:tcPr anchor="ctr">
                    <a:lnR w="12700" cap="flat" cmpd="sng" algn="ctr">
                      <a:solidFill>
                        <a:schemeClr val="tx1"/>
                      </a:solidFill>
                      <a:prstDash val="solid"/>
                      <a:round/>
                      <a:headEnd type="none" w="med" len="med"/>
                      <a:tailEnd type="none" w="med" len="med"/>
                    </a:lnR>
                  </a:tcPr>
                </a:tc>
                <a:tc>
                  <a:txBody>
                    <a:bodyPr/>
                    <a:lstStyle/>
                    <a:p>
                      <a:pPr algn="ctr"/>
                      <a:r>
                        <a:rPr lang="en-US" noProof="0" dirty="0" smtClean="0"/>
                        <a:t>DMF</a:t>
                      </a:r>
                      <a:endParaRPr lang="en-US" noProof="0" dirty="0"/>
                    </a:p>
                  </a:txBody>
                  <a:tcPr anchor="ctr">
                    <a:lnL w="12700" cap="flat" cmpd="sng" algn="ctr">
                      <a:solidFill>
                        <a:schemeClr val="tx1"/>
                      </a:solidFill>
                      <a:prstDash val="solid"/>
                      <a:round/>
                      <a:headEnd type="none" w="med" len="med"/>
                      <a:tailEnd type="none" w="med" len="med"/>
                    </a:lnL>
                  </a:tcPr>
                </a:tc>
                <a:tc>
                  <a:txBody>
                    <a:bodyPr/>
                    <a:lstStyle/>
                    <a:p>
                      <a:pPr algn="ctr"/>
                      <a:r>
                        <a:rPr lang="en-US" noProof="0" dirty="0" smtClean="0"/>
                        <a:t>8.0</a:t>
                      </a:r>
                      <a:endParaRPr lang="en-US" noProof="0" dirty="0"/>
                    </a:p>
                  </a:txBody>
                  <a:tcPr anchor="ctr"/>
                </a:tc>
                <a:tc>
                  <a:txBody>
                    <a:bodyPr/>
                    <a:lstStyle/>
                    <a:p>
                      <a:pPr algn="ctr"/>
                      <a:r>
                        <a:rPr lang="en-US" noProof="0" dirty="0" smtClean="0"/>
                        <a:t>423</a:t>
                      </a:r>
                      <a:endParaRPr lang="en-US" noProof="0" dirty="0"/>
                    </a:p>
                  </a:txBody>
                  <a:tcPr anchor="ctr"/>
                </a:tc>
                <a:tc>
                  <a:txBody>
                    <a:bodyPr/>
                    <a:lstStyle/>
                    <a:p>
                      <a:pPr algn="ctr"/>
                      <a:r>
                        <a:rPr lang="en-US" noProof="0" dirty="0" smtClean="0"/>
                        <a:t>15</a:t>
                      </a:r>
                      <a:endParaRPr lang="en-US" noProof="0" dirty="0"/>
                    </a:p>
                  </a:txBody>
                  <a:tcPr anchor="ctr">
                    <a:lnR w="12700" cap="flat" cmpd="sng" algn="ctr">
                      <a:solidFill>
                        <a:schemeClr val="tx1"/>
                      </a:solidFill>
                      <a:prstDash val="solid"/>
                      <a:round/>
                      <a:headEnd type="none" w="med" len="med"/>
                      <a:tailEnd type="none" w="med" len="med"/>
                    </a:lnR>
                  </a:tcPr>
                </a:tc>
                <a:tc>
                  <a:txBody>
                    <a:bodyPr/>
                    <a:lstStyle/>
                    <a:p>
                      <a:pPr algn="ctr"/>
                      <a:r>
                        <a:rPr lang="en-US" noProof="0" dirty="0" smtClean="0"/>
                        <a:t>92.6</a:t>
                      </a:r>
                      <a:endParaRPr lang="en-US" noProof="0" dirty="0"/>
                    </a:p>
                  </a:txBody>
                  <a:tcPr anchor="ctr">
                    <a:lnL w="12700" cap="flat" cmpd="sng" algn="ctr">
                      <a:solidFill>
                        <a:schemeClr val="tx1"/>
                      </a:solidFill>
                      <a:prstDash val="solid"/>
                      <a:round/>
                      <a:headEnd type="none" w="med" len="med"/>
                      <a:tailEnd type="none" w="med" len="med"/>
                    </a:lnL>
                  </a:tcPr>
                </a:tc>
                <a:tc>
                  <a:txBody>
                    <a:bodyPr/>
                    <a:lstStyle/>
                    <a:p>
                      <a:pPr algn="ctr"/>
                      <a:r>
                        <a:rPr lang="en-US" noProof="0" dirty="0" smtClean="0"/>
                        <a:t>8.7</a:t>
                      </a:r>
                      <a:endParaRPr lang="en-US" noProof="0" dirty="0"/>
                    </a:p>
                  </a:txBody>
                  <a:tcPr anchor="ctr"/>
                </a:tc>
              </a:tr>
              <a:tr h="0">
                <a:tc>
                  <a:txBody>
                    <a:bodyPr/>
                    <a:lstStyle/>
                    <a:p>
                      <a:pPr algn="ctr"/>
                      <a:r>
                        <a:rPr lang="en-US" noProof="0" dirty="0" smtClean="0"/>
                        <a:t>Mg- Al</a:t>
                      </a:r>
                      <a:r>
                        <a:rPr lang="en-US" baseline="0" noProof="0" dirty="0" smtClean="0"/>
                        <a:t> </a:t>
                      </a:r>
                      <a:r>
                        <a:rPr lang="en-US" noProof="0" dirty="0" smtClean="0"/>
                        <a:t>oxide</a:t>
                      </a:r>
                      <a:endParaRPr lang="en-US" noProof="0" dirty="0"/>
                    </a:p>
                  </a:txBody>
                  <a:tcPr anchor="ctr"/>
                </a:tc>
                <a:tc>
                  <a:txBody>
                    <a:bodyPr/>
                    <a:lstStyle/>
                    <a:p>
                      <a:pPr algn="ctr"/>
                      <a:r>
                        <a:rPr lang="en-US" noProof="0" dirty="0" smtClean="0"/>
                        <a:t>PO</a:t>
                      </a:r>
                      <a:endParaRPr lang="en-US" noProof="0" dirty="0"/>
                    </a:p>
                  </a:txBody>
                  <a:tcPr anchor="ctr">
                    <a:lnR w="12700" cap="flat" cmpd="sng" algn="ctr">
                      <a:solidFill>
                        <a:schemeClr val="tx1"/>
                      </a:solidFill>
                      <a:prstDash val="solid"/>
                      <a:round/>
                      <a:headEnd type="none" w="med" len="med"/>
                      <a:tailEnd type="none" w="med" len="med"/>
                    </a:lnR>
                  </a:tcPr>
                </a:tc>
                <a:tc>
                  <a:txBody>
                    <a:bodyPr/>
                    <a:lstStyle/>
                    <a:p>
                      <a:pPr algn="ctr"/>
                      <a:r>
                        <a:rPr lang="en-US" noProof="0" dirty="0" smtClean="0"/>
                        <a:t>TBAB</a:t>
                      </a:r>
                      <a:endParaRPr lang="en-US" noProof="0" dirty="0"/>
                    </a:p>
                  </a:txBody>
                  <a:tcPr anchor="ctr">
                    <a:lnL w="12700" cap="flat" cmpd="sng" algn="ctr">
                      <a:solidFill>
                        <a:schemeClr val="tx1"/>
                      </a:solidFill>
                      <a:prstDash val="solid"/>
                      <a:round/>
                      <a:headEnd type="none" w="med" len="med"/>
                      <a:tailEnd type="none" w="med" len="med"/>
                    </a:lnL>
                  </a:tcPr>
                </a:tc>
                <a:tc>
                  <a:txBody>
                    <a:bodyPr/>
                    <a:lstStyle/>
                    <a:p>
                      <a:pPr algn="ctr"/>
                      <a:r>
                        <a:rPr lang="en-US" noProof="0" dirty="0" smtClean="0"/>
                        <a:t>0.5</a:t>
                      </a:r>
                      <a:endParaRPr lang="en-US" noProof="0" dirty="0"/>
                    </a:p>
                  </a:txBody>
                  <a:tcPr anchor="ctr"/>
                </a:tc>
                <a:tc>
                  <a:txBody>
                    <a:bodyPr/>
                    <a:lstStyle/>
                    <a:p>
                      <a:pPr algn="ctr"/>
                      <a:r>
                        <a:rPr lang="en-US" noProof="0" dirty="0" smtClean="0"/>
                        <a:t>393</a:t>
                      </a:r>
                      <a:endParaRPr lang="en-US" noProof="0" dirty="0"/>
                    </a:p>
                  </a:txBody>
                  <a:tcPr anchor="ctr"/>
                </a:tc>
                <a:tc>
                  <a:txBody>
                    <a:bodyPr/>
                    <a:lstStyle/>
                    <a:p>
                      <a:pPr algn="ctr"/>
                      <a:r>
                        <a:rPr lang="en-US" noProof="0" dirty="0" smtClean="0"/>
                        <a:t>24</a:t>
                      </a:r>
                      <a:endParaRPr lang="en-US" noProof="0" dirty="0"/>
                    </a:p>
                  </a:txBody>
                  <a:tcPr anchor="ctr">
                    <a:lnR w="12700" cap="flat" cmpd="sng" algn="ctr">
                      <a:solidFill>
                        <a:schemeClr val="tx1"/>
                      </a:solidFill>
                      <a:prstDash val="solid"/>
                      <a:round/>
                      <a:headEnd type="none" w="med" len="med"/>
                      <a:tailEnd type="none" w="med" len="med"/>
                    </a:lnR>
                  </a:tcPr>
                </a:tc>
                <a:tc>
                  <a:txBody>
                    <a:bodyPr/>
                    <a:lstStyle/>
                    <a:p>
                      <a:pPr algn="ctr"/>
                      <a:r>
                        <a:rPr lang="en-US" noProof="0" dirty="0" smtClean="0"/>
                        <a:t>91.7</a:t>
                      </a:r>
                      <a:endParaRPr lang="en-US" noProof="0" dirty="0"/>
                    </a:p>
                  </a:txBody>
                  <a:tcPr anchor="ctr">
                    <a:lnL w="12700" cap="flat" cmpd="sng" algn="ctr">
                      <a:solidFill>
                        <a:schemeClr val="tx1"/>
                      </a:solidFill>
                      <a:prstDash val="solid"/>
                      <a:round/>
                      <a:headEnd type="none" w="med" len="med"/>
                      <a:tailEnd type="none" w="med" len="med"/>
                    </a:lnL>
                  </a:tcPr>
                </a:tc>
                <a:tc>
                  <a:txBody>
                    <a:bodyPr/>
                    <a:lstStyle/>
                    <a:p>
                      <a:pPr algn="ctr"/>
                      <a:r>
                        <a:rPr lang="en-US" noProof="0" dirty="0" smtClean="0"/>
                        <a:t>88.0</a:t>
                      </a:r>
                      <a:endParaRPr lang="en-US" noProof="0" dirty="0"/>
                    </a:p>
                  </a:txBody>
                  <a:tcPr anchor="ctr"/>
                </a:tc>
              </a:tr>
              <a:tr h="386715">
                <a:tc>
                  <a:txBody>
                    <a:bodyPr/>
                    <a:lstStyle/>
                    <a:p>
                      <a:pPr algn="ctr"/>
                      <a:r>
                        <a:rPr lang="en-US" noProof="0" dirty="0" smtClean="0">
                          <a:effectLst>
                            <a:outerShdw blurRad="38100" dist="38100" dir="2700000" algn="tl">
                              <a:srgbClr val="000000">
                                <a:alpha val="43137"/>
                              </a:srgbClr>
                            </a:outerShdw>
                          </a:effectLst>
                        </a:rPr>
                        <a:t>Cs-P-Si oxide</a:t>
                      </a:r>
                      <a:endParaRPr lang="en-US" noProof="0" dirty="0">
                        <a:effectLst>
                          <a:outerShdw blurRad="38100" dist="38100" dir="2700000" algn="tl">
                            <a:srgbClr val="000000">
                              <a:alpha val="43137"/>
                            </a:srgbClr>
                          </a:outerShdw>
                        </a:effectLst>
                      </a:endParaRPr>
                    </a:p>
                  </a:txBody>
                  <a:tcPr anchor="ctr"/>
                </a:tc>
                <a:tc>
                  <a:txBody>
                    <a:bodyPr/>
                    <a:lstStyle/>
                    <a:p>
                      <a:pPr algn="ctr"/>
                      <a:r>
                        <a:rPr lang="en-US" noProof="0" dirty="0" smtClean="0">
                          <a:effectLst>
                            <a:outerShdw blurRad="38100" dist="38100" dir="2700000" algn="tl">
                              <a:srgbClr val="000000">
                                <a:alpha val="43137"/>
                              </a:srgbClr>
                            </a:outerShdw>
                          </a:effectLst>
                        </a:rPr>
                        <a:t>PO</a:t>
                      </a:r>
                      <a:endParaRPr lang="en-US" noProof="0" dirty="0">
                        <a:effectLst>
                          <a:outerShdw blurRad="38100" dist="38100" dir="2700000" algn="tl">
                            <a:srgbClr val="000000">
                              <a:alpha val="43137"/>
                            </a:srgbClr>
                          </a:outerShdw>
                        </a:effectLst>
                      </a:endParaRPr>
                    </a:p>
                  </a:txBody>
                  <a:tcPr anchor="ctr">
                    <a:lnR w="12700" cap="flat" cmpd="sng" algn="ctr">
                      <a:solidFill>
                        <a:schemeClr val="tx1"/>
                      </a:solidFill>
                      <a:prstDash val="solid"/>
                      <a:round/>
                      <a:headEnd type="none" w="med" len="med"/>
                      <a:tailEnd type="none" w="med" len="med"/>
                    </a:lnR>
                  </a:tcPr>
                </a:tc>
                <a:tc>
                  <a:txBody>
                    <a:bodyPr/>
                    <a:lstStyle/>
                    <a:p>
                      <a:pPr algn="ctr"/>
                      <a:r>
                        <a:rPr lang="en-US" noProof="0" dirty="0" smtClean="0">
                          <a:effectLst>
                            <a:outerShdw blurRad="38100" dist="38100" dir="2700000" algn="tl">
                              <a:srgbClr val="000000">
                                <a:alpha val="43137"/>
                              </a:srgbClr>
                            </a:outerShdw>
                          </a:effectLst>
                        </a:rPr>
                        <a:t>----</a:t>
                      </a:r>
                      <a:endParaRPr lang="en-US" noProof="0" dirty="0">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tcPr>
                </a:tc>
                <a:tc>
                  <a:txBody>
                    <a:bodyPr/>
                    <a:lstStyle/>
                    <a:p>
                      <a:pPr algn="ctr"/>
                      <a:r>
                        <a:rPr lang="en-US" noProof="0" dirty="0" smtClean="0">
                          <a:effectLst>
                            <a:outerShdw blurRad="38100" dist="38100" dir="2700000" algn="tl">
                              <a:srgbClr val="000000">
                                <a:alpha val="43137"/>
                              </a:srgbClr>
                            </a:outerShdw>
                          </a:effectLst>
                        </a:rPr>
                        <a:t>8.0</a:t>
                      </a:r>
                      <a:endParaRPr lang="en-US" noProof="0" dirty="0">
                        <a:effectLst>
                          <a:outerShdw blurRad="38100" dist="38100" dir="2700000" algn="tl">
                            <a:srgbClr val="000000">
                              <a:alpha val="43137"/>
                            </a:srgbClr>
                          </a:outerShdw>
                        </a:effectLst>
                      </a:endParaRPr>
                    </a:p>
                  </a:txBody>
                  <a:tcPr anchor="ctr"/>
                </a:tc>
                <a:tc>
                  <a:txBody>
                    <a:bodyPr/>
                    <a:lstStyle/>
                    <a:p>
                      <a:pPr algn="ctr"/>
                      <a:r>
                        <a:rPr lang="en-US" noProof="0" dirty="0" smtClean="0">
                          <a:effectLst>
                            <a:outerShdw blurRad="38100" dist="38100" dir="2700000" algn="tl">
                              <a:srgbClr val="000000">
                                <a:alpha val="43137"/>
                              </a:srgbClr>
                            </a:outerShdw>
                          </a:effectLst>
                        </a:rPr>
                        <a:t>473</a:t>
                      </a:r>
                      <a:endParaRPr lang="en-US" noProof="0" dirty="0">
                        <a:effectLst>
                          <a:outerShdw blurRad="38100" dist="38100" dir="2700000" algn="tl">
                            <a:srgbClr val="000000">
                              <a:alpha val="43137"/>
                            </a:srgbClr>
                          </a:outerShdw>
                        </a:effectLst>
                      </a:endParaRPr>
                    </a:p>
                  </a:txBody>
                  <a:tcPr anchor="ctr"/>
                </a:tc>
                <a:tc>
                  <a:txBody>
                    <a:bodyPr/>
                    <a:lstStyle/>
                    <a:p>
                      <a:pPr algn="ctr"/>
                      <a:r>
                        <a:rPr lang="en-US" noProof="0" dirty="0" smtClean="0">
                          <a:effectLst>
                            <a:outerShdw blurRad="38100" dist="38100" dir="2700000" algn="tl">
                              <a:srgbClr val="000000">
                                <a:alpha val="43137"/>
                              </a:srgbClr>
                            </a:outerShdw>
                          </a:effectLst>
                        </a:rPr>
                        <a:t>8</a:t>
                      </a:r>
                      <a:endParaRPr lang="en-US" noProof="0" dirty="0">
                        <a:effectLst>
                          <a:outerShdw blurRad="38100" dist="38100" dir="2700000" algn="tl">
                            <a:srgbClr val="000000">
                              <a:alpha val="43137"/>
                            </a:srgbClr>
                          </a:outerShdw>
                        </a:effectLst>
                      </a:endParaRPr>
                    </a:p>
                  </a:txBody>
                  <a:tcPr anchor="ctr">
                    <a:lnR w="12700" cap="flat" cmpd="sng" algn="ctr">
                      <a:solidFill>
                        <a:schemeClr val="tx1"/>
                      </a:solidFill>
                      <a:prstDash val="solid"/>
                      <a:round/>
                      <a:headEnd type="none" w="med" len="med"/>
                      <a:tailEnd type="none" w="med" len="med"/>
                    </a:lnR>
                  </a:tcPr>
                </a:tc>
                <a:tc>
                  <a:txBody>
                    <a:bodyPr/>
                    <a:lstStyle/>
                    <a:p>
                      <a:pPr algn="ctr"/>
                      <a:r>
                        <a:rPr lang="en-US" noProof="0" dirty="0" smtClean="0">
                          <a:effectLst>
                            <a:outerShdw blurRad="38100" dist="38100" dir="2700000" algn="tl">
                              <a:srgbClr val="000000">
                                <a:alpha val="43137"/>
                              </a:srgbClr>
                            </a:outerShdw>
                          </a:effectLst>
                        </a:rPr>
                        <a:t>96.0</a:t>
                      </a:r>
                      <a:endParaRPr lang="en-US" noProof="0" dirty="0">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tcPr>
                </a:tc>
                <a:tc>
                  <a:txBody>
                    <a:bodyPr/>
                    <a:lstStyle/>
                    <a:p>
                      <a:pPr algn="ctr"/>
                      <a:r>
                        <a:rPr lang="en-US" noProof="0" dirty="0" smtClean="0">
                          <a:effectLst>
                            <a:outerShdw blurRad="38100" dist="38100" dir="2700000" algn="tl">
                              <a:srgbClr val="000000">
                                <a:alpha val="43137"/>
                              </a:srgbClr>
                            </a:outerShdw>
                          </a:effectLst>
                        </a:rPr>
                        <a:t>94.0</a:t>
                      </a:r>
                      <a:endParaRPr lang="en-US" noProof="0" dirty="0">
                        <a:effectLst>
                          <a:outerShdw blurRad="38100" dist="38100" dir="2700000" algn="tl">
                            <a:srgbClr val="000000">
                              <a:alpha val="43137"/>
                            </a:srgbClr>
                          </a:outerShdw>
                        </a:effectLst>
                      </a:endParaRPr>
                    </a:p>
                  </a:txBody>
                  <a:tcPr anchor="ctr"/>
                </a:tc>
              </a:tr>
              <a:tr h="386715">
                <a:tc>
                  <a:txBody>
                    <a:bodyPr/>
                    <a:lstStyle/>
                    <a:p>
                      <a:pPr algn="ctr"/>
                      <a:r>
                        <a:rPr lang="en-US" noProof="0" dirty="0" smtClean="0"/>
                        <a:t>Cr-salen-SiO</a:t>
                      </a:r>
                      <a:r>
                        <a:rPr lang="en-US" baseline="-25000" noProof="0" dirty="0" smtClean="0"/>
                        <a:t>2</a:t>
                      </a:r>
                      <a:endParaRPr lang="en-US" baseline="-25000" noProof="0" dirty="0"/>
                    </a:p>
                  </a:txBody>
                  <a:tcPr anchor="ctr"/>
                </a:tc>
                <a:tc>
                  <a:txBody>
                    <a:bodyPr/>
                    <a:lstStyle/>
                    <a:p>
                      <a:pPr algn="ctr"/>
                      <a:r>
                        <a:rPr lang="en-US" noProof="0" dirty="0" smtClean="0"/>
                        <a:t>SO</a:t>
                      </a:r>
                      <a:endParaRPr lang="en-US" noProof="0" dirty="0"/>
                    </a:p>
                  </a:txBody>
                  <a:tcPr anchor="ctr">
                    <a:lnR w="12700" cap="flat" cmpd="sng" algn="ctr">
                      <a:solidFill>
                        <a:schemeClr val="tx1"/>
                      </a:solidFill>
                      <a:prstDash val="solid"/>
                      <a:round/>
                      <a:headEnd type="none" w="med" len="med"/>
                      <a:tailEnd type="none" w="med" len="med"/>
                    </a:lnR>
                  </a:tcPr>
                </a:tc>
                <a:tc>
                  <a:txBody>
                    <a:bodyPr/>
                    <a:lstStyle/>
                    <a:p>
                      <a:pPr algn="ctr"/>
                      <a:r>
                        <a:rPr lang="en-US" noProof="0" dirty="0" smtClean="0"/>
                        <a:t>CH</a:t>
                      </a:r>
                      <a:r>
                        <a:rPr lang="en-US" baseline="-25000" noProof="0" dirty="0" smtClean="0"/>
                        <a:t>2</a:t>
                      </a:r>
                      <a:r>
                        <a:rPr lang="en-US" noProof="0" dirty="0" smtClean="0"/>
                        <a:t>Cl</a:t>
                      </a:r>
                      <a:r>
                        <a:rPr lang="en-US" baseline="-25000" noProof="0" dirty="0" smtClean="0"/>
                        <a:t>2</a:t>
                      </a:r>
                      <a:endParaRPr lang="en-US" baseline="-25000" noProof="0" dirty="0"/>
                    </a:p>
                  </a:txBody>
                  <a:tcPr anchor="ctr">
                    <a:lnL w="12700" cap="flat" cmpd="sng" algn="ctr">
                      <a:solidFill>
                        <a:schemeClr val="tx1"/>
                      </a:solidFill>
                      <a:prstDash val="solid"/>
                      <a:round/>
                      <a:headEnd type="none" w="med" len="med"/>
                      <a:tailEnd type="none" w="med" len="med"/>
                    </a:lnL>
                  </a:tcPr>
                </a:tc>
                <a:tc>
                  <a:txBody>
                    <a:bodyPr/>
                    <a:lstStyle/>
                    <a:p>
                      <a:pPr algn="ctr"/>
                      <a:r>
                        <a:rPr lang="en-US" noProof="0" dirty="0" smtClean="0"/>
                        <a:t>10.0</a:t>
                      </a:r>
                      <a:endParaRPr lang="en-US" noProof="0" dirty="0"/>
                    </a:p>
                  </a:txBody>
                  <a:tcPr anchor="ctr"/>
                </a:tc>
                <a:tc>
                  <a:txBody>
                    <a:bodyPr/>
                    <a:lstStyle/>
                    <a:p>
                      <a:pPr algn="ctr"/>
                      <a:r>
                        <a:rPr lang="en-US" noProof="0" dirty="0" smtClean="0"/>
                        <a:t>353</a:t>
                      </a:r>
                      <a:endParaRPr lang="en-US" noProof="0" dirty="0"/>
                    </a:p>
                  </a:txBody>
                  <a:tcPr anchor="ctr"/>
                </a:tc>
                <a:tc>
                  <a:txBody>
                    <a:bodyPr/>
                    <a:lstStyle/>
                    <a:p>
                      <a:pPr algn="ctr"/>
                      <a:r>
                        <a:rPr lang="en-US" noProof="0" dirty="0" smtClean="0"/>
                        <a:t>6</a:t>
                      </a:r>
                      <a:endParaRPr lang="en-US" noProof="0" dirty="0"/>
                    </a:p>
                  </a:txBody>
                  <a:tcPr anchor="ctr">
                    <a:lnR w="12700" cap="flat" cmpd="sng" algn="ctr">
                      <a:solidFill>
                        <a:schemeClr val="tx1"/>
                      </a:solidFill>
                      <a:prstDash val="solid"/>
                      <a:round/>
                      <a:headEnd type="none" w="med" len="med"/>
                      <a:tailEnd type="none" w="med" len="med"/>
                    </a:lnR>
                  </a:tcPr>
                </a:tc>
                <a:tc>
                  <a:txBody>
                    <a:bodyPr/>
                    <a:lstStyle/>
                    <a:p>
                      <a:pPr algn="ctr"/>
                      <a:r>
                        <a:rPr lang="en-US" noProof="0" dirty="0" smtClean="0"/>
                        <a:t>100</a:t>
                      </a:r>
                      <a:endParaRPr lang="en-US" noProof="0" dirty="0"/>
                    </a:p>
                  </a:txBody>
                  <a:tcPr anchor="ctr">
                    <a:lnL w="12700" cap="flat" cmpd="sng" algn="ctr">
                      <a:solidFill>
                        <a:schemeClr val="tx1"/>
                      </a:solidFill>
                      <a:prstDash val="solid"/>
                      <a:round/>
                      <a:headEnd type="none" w="med" len="med"/>
                      <a:tailEnd type="none" w="med" len="med"/>
                    </a:lnL>
                  </a:tcPr>
                </a:tc>
                <a:tc>
                  <a:txBody>
                    <a:bodyPr/>
                    <a:lstStyle/>
                    <a:p>
                      <a:pPr algn="ctr"/>
                      <a:r>
                        <a:rPr lang="en-US" noProof="0" dirty="0" smtClean="0"/>
                        <a:t>74.0</a:t>
                      </a:r>
                      <a:endParaRPr lang="en-US" noProof="0" dirty="0"/>
                    </a:p>
                  </a:txBody>
                  <a:tcPr anchor="ctr"/>
                </a:tc>
              </a:tr>
              <a:tr h="386715">
                <a:tc>
                  <a:txBody>
                    <a:bodyPr/>
                    <a:lstStyle/>
                    <a:p>
                      <a:pPr algn="ctr"/>
                      <a:r>
                        <a:rPr lang="en-US" baseline="0" noProof="0" dirty="0" smtClean="0">
                          <a:effectLst>
                            <a:outerShdw blurRad="38100" dist="38100" dir="2700000" algn="tl">
                              <a:srgbClr val="000000">
                                <a:alpha val="43137"/>
                              </a:srgbClr>
                            </a:outerShdw>
                          </a:effectLst>
                        </a:rPr>
                        <a:t>Mn-salen-SiO</a:t>
                      </a:r>
                      <a:r>
                        <a:rPr lang="en-US" baseline="-25000" noProof="0" dirty="0" smtClean="0">
                          <a:effectLst>
                            <a:outerShdw blurRad="38100" dist="38100" dir="2700000" algn="tl">
                              <a:srgbClr val="000000">
                                <a:alpha val="43137"/>
                              </a:srgbClr>
                            </a:outerShdw>
                          </a:effectLst>
                        </a:rPr>
                        <a:t>2</a:t>
                      </a:r>
                      <a:endParaRPr lang="en-US" baseline="-25000" noProof="0" dirty="0">
                        <a:effectLst>
                          <a:outerShdw blurRad="38100" dist="38100" dir="2700000" algn="tl">
                            <a:srgbClr val="000000">
                              <a:alpha val="43137"/>
                            </a:srgbClr>
                          </a:outerShdw>
                        </a:effectLst>
                      </a:endParaRPr>
                    </a:p>
                  </a:txBody>
                  <a:tcPr anchor="ctr"/>
                </a:tc>
                <a:tc>
                  <a:txBody>
                    <a:bodyPr/>
                    <a:lstStyle/>
                    <a:p>
                      <a:pPr algn="ctr"/>
                      <a:r>
                        <a:rPr lang="en-US" baseline="0" noProof="0" dirty="0" smtClean="0">
                          <a:effectLst>
                            <a:outerShdw blurRad="38100" dist="38100" dir="2700000" algn="tl">
                              <a:srgbClr val="000000">
                                <a:alpha val="43137"/>
                              </a:srgbClr>
                            </a:outerShdw>
                          </a:effectLst>
                        </a:rPr>
                        <a:t>SO</a:t>
                      </a:r>
                      <a:endParaRPr lang="en-US" baseline="0" noProof="0" dirty="0">
                        <a:effectLst>
                          <a:outerShdw blurRad="38100" dist="38100" dir="2700000" algn="tl">
                            <a:srgbClr val="000000">
                              <a:alpha val="43137"/>
                            </a:srgbClr>
                          </a:outerShdw>
                        </a:effectLst>
                      </a:endParaRPr>
                    </a:p>
                  </a:txBody>
                  <a:tcPr anchor="ctr">
                    <a:lnR w="12700" cap="flat" cmpd="sng" algn="ctr">
                      <a:solidFill>
                        <a:schemeClr val="tx1"/>
                      </a:solidFill>
                      <a:prstDash val="solid"/>
                      <a:round/>
                      <a:headEnd type="none" w="med" len="med"/>
                      <a:tailEnd type="none" w="med" len="med"/>
                    </a:lnR>
                  </a:tcPr>
                </a:tc>
                <a:tc>
                  <a:txBody>
                    <a:bodyPr/>
                    <a:lstStyle/>
                    <a:p>
                      <a:pPr algn="ctr"/>
                      <a:r>
                        <a:rPr lang="en-US" baseline="0" noProof="0" dirty="0" smtClean="0">
                          <a:effectLst>
                            <a:outerShdw blurRad="38100" dist="38100" dir="2700000" algn="tl">
                              <a:srgbClr val="000000">
                                <a:alpha val="43137"/>
                              </a:srgbClr>
                            </a:outerShdw>
                          </a:effectLst>
                        </a:rPr>
                        <a:t>----</a:t>
                      </a:r>
                      <a:endParaRPr lang="en-US" baseline="0" noProof="0" dirty="0">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tcPr>
                </a:tc>
                <a:tc>
                  <a:txBody>
                    <a:bodyPr/>
                    <a:lstStyle/>
                    <a:p>
                      <a:pPr algn="ctr"/>
                      <a:r>
                        <a:rPr lang="en-US" baseline="0" noProof="0" dirty="0" smtClean="0">
                          <a:effectLst>
                            <a:outerShdw blurRad="38100" dist="38100" dir="2700000" algn="tl">
                              <a:srgbClr val="000000">
                                <a:alpha val="43137"/>
                              </a:srgbClr>
                            </a:outerShdw>
                          </a:effectLst>
                        </a:rPr>
                        <a:t>3.5</a:t>
                      </a:r>
                      <a:endParaRPr lang="en-US" baseline="0" noProof="0" dirty="0">
                        <a:effectLst>
                          <a:outerShdw blurRad="38100" dist="38100" dir="2700000" algn="tl">
                            <a:srgbClr val="000000">
                              <a:alpha val="43137"/>
                            </a:srgbClr>
                          </a:outerShdw>
                        </a:effectLst>
                      </a:endParaRPr>
                    </a:p>
                  </a:txBody>
                  <a:tcPr anchor="ctr"/>
                </a:tc>
                <a:tc>
                  <a:txBody>
                    <a:bodyPr/>
                    <a:lstStyle/>
                    <a:p>
                      <a:pPr algn="ctr"/>
                      <a:r>
                        <a:rPr lang="en-US" baseline="0" noProof="0" dirty="0" smtClean="0">
                          <a:effectLst>
                            <a:outerShdw blurRad="38100" dist="38100" dir="2700000" algn="tl">
                              <a:srgbClr val="000000">
                                <a:alpha val="43137"/>
                              </a:srgbClr>
                            </a:outerShdw>
                          </a:effectLst>
                        </a:rPr>
                        <a:t>413</a:t>
                      </a:r>
                      <a:endParaRPr lang="en-US" baseline="0" noProof="0" dirty="0">
                        <a:effectLst>
                          <a:outerShdw blurRad="38100" dist="38100" dir="2700000" algn="tl">
                            <a:srgbClr val="000000">
                              <a:alpha val="43137"/>
                            </a:srgbClr>
                          </a:outerShdw>
                        </a:effectLst>
                      </a:endParaRPr>
                    </a:p>
                  </a:txBody>
                  <a:tcPr anchor="ctr"/>
                </a:tc>
                <a:tc>
                  <a:txBody>
                    <a:bodyPr/>
                    <a:lstStyle/>
                    <a:p>
                      <a:pPr algn="ctr"/>
                      <a:r>
                        <a:rPr lang="en-US" baseline="0" noProof="0" dirty="0" smtClean="0">
                          <a:effectLst>
                            <a:outerShdw blurRad="38100" dist="38100" dir="2700000" algn="tl">
                              <a:srgbClr val="000000">
                                <a:alpha val="43137"/>
                              </a:srgbClr>
                            </a:outerShdw>
                          </a:effectLst>
                        </a:rPr>
                        <a:t>3</a:t>
                      </a:r>
                      <a:endParaRPr lang="en-US" baseline="0" noProof="0" dirty="0">
                        <a:effectLst>
                          <a:outerShdw blurRad="38100" dist="38100" dir="2700000" algn="tl">
                            <a:srgbClr val="000000">
                              <a:alpha val="43137"/>
                            </a:srgbClr>
                          </a:outerShdw>
                        </a:effectLst>
                      </a:endParaRPr>
                    </a:p>
                  </a:txBody>
                  <a:tcPr anchor="ctr">
                    <a:lnR w="12700" cap="flat" cmpd="sng" algn="ctr">
                      <a:solidFill>
                        <a:schemeClr val="tx1"/>
                      </a:solidFill>
                      <a:prstDash val="solid"/>
                      <a:round/>
                      <a:headEnd type="none" w="med" len="med"/>
                      <a:tailEnd type="none" w="med" len="med"/>
                    </a:lnR>
                  </a:tcPr>
                </a:tc>
                <a:tc>
                  <a:txBody>
                    <a:bodyPr/>
                    <a:lstStyle/>
                    <a:p>
                      <a:pPr algn="ctr"/>
                      <a:r>
                        <a:rPr lang="en-US" baseline="0" noProof="0" dirty="0" smtClean="0">
                          <a:effectLst>
                            <a:outerShdw blurRad="38100" dist="38100" dir="2700000" algn="tl">
                              <a:srgbClr val="000000">
                                <a:alpha val="43137"/>
                              </a:srgbClr>
                            </a:outerShdw>
                          </a:effectLst>
                        </a:rPr>
                        <a:t>---</a:t>
                      </a:r>
                      <a:endParaRPr lang="en-US" baseline="0" noProof="0" dirty="0">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tcPr>
                </a:tc>
                <a:tc>
                  <a:txBody>
                    <a:bodyPr/>
                    <a:lstStyle/>
                    <a:p>
                      <a:pPr algn="ctr"/>
                      <a:r>
                        <a:rPr lang="en-US" baseline="0" noProof="0" dirty="0" smtClean="0">
                          <a:effectLst>
                            <a:outerShdw blurRad="38100" dist="38100" dir="2700000" algn="tl">
                              <a:srgbClr val="000000">
                                <a:alpha val="43137"/>
                              </a:srgbClr>
                            </a:outerShdw>
                          </a:effectLst>
                        </a:rPr>
                        <a:t>96</a:t>
                      </a:r>
                      <a:endParaRPr lang="en-US" baseline="0" noProof="0" dirty="0">
                        <a:effectLst>
                          <a:outerShdw blurRad="38100" dist="38100" dir="2700000" algn="tl">
                            <a:srgbClr val="000000">
                              <a:alpha val="43137"/>
                            </a:srgbClr>
                          </a:outerShdw>
                        </a:effectLst>
                      </a:endParaRPr>
                    </a:p>
                  </a:txBody>
                  <a:tcPr anchor="ctr"/>
                </a:tc>
              </a:tr>
              <a:tr h="3867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noProof="0" dirty="0" smtClean="0"/>
                        <a:t>Al-</a:t>
                      </a:r>
                      <a:r>
                        <a:rPr lang="en-US" baseline="0" noProof="0" dirty="0" err="1" smtClean="0"/>
                        <a:t>salen</a:t>
                      </a:r>
                      <a:r>
                        <a:rPr lang="en-US" baseline="0" noProof="0" dirty="0" smtClean="0"/>
                        <a:t>-PEA</a:t>
                      </a:r>
                      <a:endParaRPr lang="en-US" baseline="-25000" noProof="0" dirty="0" smtClean="0"/>
                    </a:p>
                  </a:txBody>
                  <a:tcPr anchor="ctr"/>
                </a:tc>
                <a:tc>
                  <a:txBody>
                    <a:bodyPr/>
                    <a:lstStyle/>
                    <a:p>
                      <a:pPr algn="ctr"/>
                      <a:r>
                        <a:rPr lang="en-US" baseline="0" noProof="0" dirty="0" smtClean="0"/>
                        <a:t>SO</a:t>
                      </a:r>
                      <a:endParaRPr lang="en-US" baseline="0" noProof="0" dirty="0"/>
                    </a:p>
                  </a:txBody>
                  <a:tcPr anchor="ctr">
                    <a:lnR w="12700" cap="flat" cmpd="sng" algn="ctr">
                      <a:solidFill>
                        <a:schemeClr val="tx1"/>
                      </a:solidFill>
                      <a:prstDash val="solid"/>
                      <a:round/>
                      <a:headEnd type="none" w="med" len="med"/>
                      <a:tailEnd type="none" w="med" len="med"/>
                    </a:lnR>
                  </a:tcPr>
                </a:tc>
                <a:tc>
                  <a:txBody>
                    <a:bodyPr/>
                    <a:lstStyle/>
                    <a:p>
                      <a:pPr algn="ctr"/>
                      <a:r>
                        <a:rPr lang="en-US" sz="1500" i="1" baseline="0" noProof="0" dirty="0" smtClean="0"/>
                        <a:t>N</a:t>
                      </a:r>
                      <a:r>
                        <a:rPr lang="en-US" sz="1500" baseline="0" noProof="0" dirty="0" smtClean="0"/>
                        <a:t>-methyl </a:t>
                      </a:r>
                      <a:r>
                        <a:rPr lang="en-US" sz="1500" baseline="0" noProof="0" dirty="0" err="1" smtClean="0"/>
                        <a:t>imidazol</a:t>
                      </a:r>
                      <a:endParaRPr lang="en-US" sz="1500" baseline="0" noProof="0" dirty="0"/>
                    </a:p>
                  </a:txBody>
                  <a:tcPr anchor="ctr">
                    <a:lnL w="12700" cap="flat" cmpd="sng" algn="ctr">
                      <a:solidFill>
                        <a:schemeClr val="tx1"/>
                      </a:solidFill>
                      <a:prstDash val="solid"/>
                      <a:round/>
                      <a:headEnd type="none" w="med" len="med"/>
                      <a:tailEnd type="none" w="med" len="med"/>
                    </a:lnL>
                  </a:tcPr>
                </a:tc>
                <a:tc>
                  <a:txBody>
                    <a:bodyPr/>
                    <a:lstStyle/>
                    <a:p>
                      <a:pPr algn="ctr"/>
                      <a:r>
                        <a:rPr lang="en-US" baseline="0" noProof="0" dirty="0" smtClean="0"/>
                        <a:t>10.0</a:t>
                      </a:r>
                      <a:endParaRPr lang="en-US" baseline="0" noProof="0" dirty="0"/>
                    </a:p>
                  </a:txBody>
                  <a:tcPr anchor="ctr"/>
                </a:tc>
                <a:tc>
                  <a:txBody>
                    <a:bodyPr/>
                    <a:lstStyle/>
                    <a:p>
                      <a:pPr algn="ctr"/>
                      <a:r>
                        <a:rPr lang="en-US" baseline="0" noProof="0" dirty="0" smtClean="0"/>
                        <a:t>353</a:t>
                      </a:r>
                      <a:endParaRPr lang="en-US" baseline="0" noProof="0" dirty="0"/>
                    </a:p>
                  </a:txBody>
                  <a:tcPr anchor="ctr"/>
                </a:tc>
                <a:tc>
                  <a:txBody>
                    <a:bodyPr/>
                    <a:lstStyle/>
                    <a:p>
                      <a:pPr algn="ctr"/>
                      <a:r>
                        <a:rPr lang="en-US" baseline="0" noProof="0" dirty="0" smtClean="0"/>
                        <a:t>6</a:t>
                      </a:r>
                      <a:endParaRPr lang="en-US" baseline="0" noProof="0" dirty="0"/>
                    </a:p>
                  </a:txBody>
                  <a:tcPr anchor="ctr">
                    <a:lnR w="12700" cap="flat" cmpd="sng" algn="ctr">
                      <a:solidFill>
                        <a:schemeClr val="tx1"/>
                      </a:solidFill>
                      <a:prstDash val="solid"/>
                      <a:round/>
                      <a:headEnd type="none" w="med" len="med"/>
                      <a:tailEnd type="none" w="med" len="med"/>
                    </a:lnR>
                  </a:tcPr>
                </a:tc>
                <a:tc>
                  <a:txBody>
                    <a:bodyPr/>
                    <a:lstStyle/>
                    <a:p>
                      <a:pPr algn="ctr"/>
                      <a:r>
                        <a:rPr lang="en-US" baseline="0" noProof="0" dirty="0" smtClean="0"/>
                        <a:t>87.6</a:t>
                      </a:r>
                      <a:endParaRPr lang="en-US" baseline="0" noProof="0" dirty="0"/>
                    </a:p>
                  </a:txBody>
                  <a:tcPr anchor="ctr">
                    <a:lnL w="12700" cap="flat" cmpd="sng" algn="ctr">
                      <a:solidFill>
                        <a:schemeClr val="tx1"/>
                      </a:solidFill>
                      <a:prstDash val="solid"/>
                      <a:round/>
                      <a:headEnd type="none" w="med" len="med"/>
                      <a:tailEnd type="none" w="med" len="med"/>
                    </a:lnL>
                  </a:tcPr>
                </a:tc>
                <a:tc>
                  <a:txBody>
                    <a:bodyPr/>
                    <a:lstStyle/>
                    <a:p>
                      <a:pPr algn="ctr"/>
                      <a:r>
                        <a:rPr lang="en-US" baseline="0" noProof="0" dirty="0" smtClean="0"/>
                        <a:t>78</a:t>
                      </a:r>
                      <a:endParaRPr lang="en-US" baseline="0" noProof="0" dirty="0"/>
                    </a:p>
                  </a:txBody>
                  <a:tcPr anchor="ctr"/>
                </a:tc>
              </a:tr>
              <a:tr h="386715">
                <a:tc>
                  <a:txBody>
                    <a:bodyPr/>
                    <a:lstStyle/>
                    <a:p>
                      <a:pPr algn="ctr"/>
                      <a:r>
                        <a:rPr lang="en-US" baseline="0" noProof="0" dirty="0" smtClean="0">
                          <a:effectLst>
                            <a:outerShdw blurRad="38100" dist="38100" dir="2700000" algn="tl">
                              <a:srgbClr val="000000">
                                <a:alpha val="43137"/>
                              </a:srgbClr>
                            </a:outerShdw>
                          </a:effectLst>
                        </a:rPr>
                        <a:t>BMImBF</a:t>
                      </a:r>
                      <a:r>
                        <a:rPr lang="en-US" baseline="-25000" noProof="0" dirty="0" smtClean="0">
                          <a:effectLst>
                            <a:outerShdw blurRad="38100" dist="38100" dir="2700000" algn="tl">
                              <a:srgbClr val="000000">
                                <a:alpha val="43137"/>
                              </a:srgbClr>
                            </a:outerShdw>
                          </a:effectLst>
                        </a:rPr>
                        <a:t>4</a:t>
                      </a:r>
                      <a:r>
                        <a:rPr lang="en-US" baseline="0" noProof="0" dirty="0" smtClean="0">
                          <a:effectLst>
                            <a:outerShdw blurRad="38100" dist="38100" dir="2700000" algn="tl">
                              <a:srgbClr val="000000">
                                <a:alpha val="43137"/>
                              </a:srgbClr>
                            </a:outerShdw>
                          </a:effectLst>
                        </a:rPr>
                        <a:t>/SiO</a:t>
                      </a:r>
                      <a:r>
                        <a:rPr lang="en-US" baseline="-25000" noProof="0" dirty="0" smtClean="0">
                          <a:effectLst>
                            <a:outerShdw blurRad="38100" dist="38100" dir="2700000" algn="tl">
                              <a:srgbClr val="000000">
                                <a:alpha val="43137"/>
                              </a:srgbClr>
                            </a:outerShdw>
                          </a:effectLst>
                        </a:rPr>
                        <a:t>2</a:t>
                      </a:r>
                      <a:endParaRPr lang="en-US" baseline="-25000" noProof="0" dirty="0">
                        <a:effectLst>
                          <a:outerShdw blurRad="38100" dist="38100" dir="2700000" algn="tl">
                            <a:srgbClr val="000000">
                              <a:alpha val="43137"/>
                            </a:srgbClr>
                          </a:outerShdw>
                        </a:effectLst>
                      </a:endParaRPr>
                    </a:p>
                  </a:txBody>
                  <a:tcPr anchor="ctr"/>
                </a:tc>
                <a:tc>
                  <a:txBody>
                    <a:bodyPr/>
                    <a:lstStyle/>
                    <a:p>
                      <a:pPr algn="ctr"/>
                      <a:r>
                        <a:rPr lang="en-US" baseline="0" noProof="0" dirty="0" smtClean="0">
                          <a:effectLst>
                            <a:outerShdw blurRad="38100" dist="38100" dir="2700000" algn="tl">
                              <a:srgbClr val="000000">
                                <a:alpha val="43137"/>
                              </a:srgbClr>
                            </a:outerShdw>
                          </a:effectLst>
                        </a:rPr>
                        <a:t>PO</a:t>
                      </a:r>
                      <a:endParaRPr lang="en-US" baseline="0" noProof="0" dirty="0">
                        <a:effectLst>
                          <a:outerShdw blurRad="38100" dist="38100" dir="2700000" algn="tl">
                            <a:srgbClr val="000000">
                              <a:alpha val="43137"/>
                            </a:srgbClr>
                          </a:outerShdw>
                        </a:effectLst>
                      </a:endParaRPr>
                    </a:p>
                  </a:txBody>
                  <a:tcPr anchor="ctr">
                    <a:lnR w="12700" cap="flat" cmpd="sng" algn="ctr">
                      <a:solidFill>
                        <a:schemeClr val="tx1"/>
                      </a:solidFill>
                      <a:prstDash val="solid"/>
                      <a:round/>
                      <a:headEnd type="none" w="med" len="med"/>
                      <a:tailEnd type="none" w="med" len="med"/>
                    </a:lnR>
                  </a:tcPr>
                </a:tc>
                <a:tc>
                  <a:txBody>
                    <a:bodyPr/>
                    <a:lstStyle/>
                    <a:p>
                      <a:pPr algn="ctr"/>
                      <a:r>
                        <a:rPr lang="en-US" baseline="0" noProof="0" dirty="0" smtClean="0">
                          <a:effectLst>
                            <a:outerShdw blurRad="38100" dist="38100" dir="2700000" algn="tl">
                              <a:srgbClr val="000000">
                                <a:alpha val="43137"/>
                              </a:srgbClr>
                            </a:outerShdw>
                          </a:effectLst>
                        </a:rPr>
                        <a:t>----</a:t>
                      </a:r>
                      <a:endParaRPr lang="en-US" baseline="0" noProof="0" dirty="0">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tcPr>
                </a:tc>
                <a:tc>
                  <a:txBody>
                    <a:bodyPr/>
                    <a:lstStyle/>
                    <a:p>
                      <a:pPr algn="ctr"/>
                      <a:r>
                        <a:rPr lang="en-US" baseline="0" noProof="0" dirty="0" smtClean="0">
                          <a:effectLst>
                            <a:outerShdw blurRad="38100" dist="38100" dir="2700000" algn="tl">
                              <a:srgbClr val="000000">
                                <a:alpha val="43137"/>
                              </a:srgbClr>
                            </a:outerShdw>
                          </a:effectLst>
                        </a:rPr>
                        <a:t>8.0</a:t>
                      </a:r>
                      <a:endParaRPr lang="en-US" baseline="0" noProof="0" dirty="0">
                        <a:effectLst>
                          <a:outerShdw blurRad="38100" dist="38100" dir="2700000" algn="tl">
                            <a:srgbClr val="000000">
                              <a:alpha val="43137"/>
                            </a:srgbClr>
                          </a:outerShdw>
                        </a:effectLst>
                      </a:endParaRPr>
                    </a:p>
                  </a:txBody>
                  <a:tcPr anchor="ctr"/>
                </a:tc>
                <a:tc>
                  <a:txBody>
                    <a:bodyPr/>
                    <a:lstStyle/>
                    <a:p>
                      <a:pPr algn="ctr"/>
                      <a:r>
                        <a:rPr lang="en-US" baseline="0" noProof="0" dirty="0" smtClean="0">
                          <a:effectLst>
                            <a:outerShdw blurRad="38100" dist="38100" dir="2700000" algn="tl">
                              <a:srgbClr val="000000">
                                <a:alpha val="43137"/>
                              </a:srgbClr>
                            </a:outerShdw>
                          </a:effectLst>
                        </a:rPr>
                        <a:t>433</a:t>
                      </a:r>
                      <a:endParaRPr lang="en-US" baseline="0" noProof="0" dirty="0">
                        <a:effectLst>
                          <a:outerShdw blurRad="38100" dist="38100" dir="2700000" algn="tl">
                            <a:srgbClr val="000000">
                              <a:alpha val="43137"/>
                            </a:srgbClr>
                          </a:outerShdw>
                        </a:effectLst>
                      </a:endParaRPr>
                    </a:p>
                  </a:txBody>
                  <a:tcPr anchor="ctr"/>
                </a:tc>
                <a:tc>
                  <a:txBody>
                    <a:bodyPr/>
                    <a:lstStyle/>
                    <a:p>
                      <a:pPr algn="ctr"/>
                      <a:r>
                        <a:rPr lang="en-US" baseline="0" noProof="0" dirty="0" smtClean="0">
                          <a:effectLst>
                            <a:outerShdw blurRad="38100" dist="38100" dir="2700000" algn="tl">
                              <a:srgbClr val="000000">
                                <a:alpha val="43137"/>
                              </a:srgbClr>
                            </a:outerShdw>
                          </a:effectLst>
                        </a:rPr>
                        <a:t>4</a:t>
                      </a:r>
                      <a:endParaRPr lang="en-US" baseline="0" noProof="0" dirty="0">
                        <a:effectLst>
                          <a:outerShdw blurRad="38100" dist="38100" dir="2700000" algn="tl">
                            <a:srgbClr val="000000">
                              <a:alpha val="43137"/>
                            </a:srgbClr>
                          </a:outerShdw>
                        </a:effectLst>
                      </a:endParaRPr>
                    </a:p>
                  </a:txBody>
                  <a:tcPr anchor="ctr">
                    <a:lnR w="12700" cap="flat" cmpd="sng" algn="ctr">
                      <a:solidFill>
                        <a:schemeClr val="tx1"/>
                      </a:solidFill>
                      <a:prstDash val="solid"/>
                      <a:round/>
                      <a:headEnd type="none" w="med" len="med"/>
                      <a:tailEnd type="none" w="med" len="med"/>
                    </a:lnR>
                  </a:tcPr>
                </a:tc>
                <a:tc>
                  <a:txBody>
                    <a:bodyPr/>
                    <a:lstStyle/>
                    <a:p>
                      <a:pPr algn="ctr"/>
                      <a:r>
                        <a:rPr lang="en-US" baseline="0" noProof="0" dirty="0" smtClean="0">
                          <a:effectLst>
                            <a:outerShdw blurRad="38100" dist="38100" dir="2700000" algn="tl">
                              <a:srgbClr val="000000">
                                <a:alpha val="43137"/>
                              </a:srgbClr>
                            </a:outerShdw>
                          </a:effectLst>
                        </a:rPr>
                        <a:t>&gt;99</a:t>
                      </a:r>
                      <a:endParaRPr lang="en-US" baseline="0" noProof="0" dirty="0">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tcPr>
                </a:tc>
                <a:tc>
                  <a:txBody>
                    <a:bodyPr/>
                    <a:lstStyle/>
                    <a:p>
                      <a:pPr algn="ctr"/>
                      <a:r>
                        <a:rPr lang="en-US" baseline="0" noProof="0" dirty="0" smtClean="0">
                          <a:effectLst>
                            <a:outerShdw blurRad="38100" dist="38100" dir="2700000" algn="tl">
                              <a:srgbClr val="000000">
                                <a:alpha val="43137"/>
                              </a:srgbClr>
                            </a:outerShdw>
                          </a:effectLst>
                        </a:rPr>
                        <a:t>96</a:t>
                      </a:r>
                      <a:endParaRPr lang="en-US" baseline="0" noProof="0" dirty="0">
                        <a:effectLst>
                          <a:outerShdw blurRad="38100" dist="38100" dir="2700000" algn="tl">
                            <a:srgbClr val="000000">
                              <a:alpha val="43137"/>
                            </a:srgbClr>
                          </a:outerShdw>
                        </a:effectLst>
                      </a:endParaRPr>
                    </a:p>
                  </a:txBody>
                  <a:tcPr anchor="ctr"/>
                </a:tc>
              </a:tr>
              <a:tr h="386715">
                <a:tc>
                  <a:txBody>
                    <a:bodyPr/>
                    <a:lstStyle/>
                    <a:p>
                      <a:pPr algn="ctr"/>
                      <a:r>
                        <a:rPr lang="en-US" baseline="0" noProof="0" dirty="0" smtClean="0"/>
                        <a:t>Au- ion exchange resin</a:t>
                      </a:r>
                      <a:endParaRPr lang="en-US" baseline="0" noProof="0" dirty="0"/>
                    </a:p>
                  </a:txBody>
                  <a:tcPr anchor="ctr"/>
                </a:tc>
                <a:tc>
                  <a:txBody>
                    <a:bodyPr/>
                    <a:lstStyle/>
                    <a:p>
                      <a:pPr algn="ctr"/>
                      <a:r>
                        <a:rPr lang="en-US" baseline="0" noProof="0" dirty="0" smtClean="0"/>
                        <a:t>PO</a:t>
                      </a:r>
                      <a:endParaRPr lang="en-US" baseline="0" noProof="0" dirty="0"/>
                    </a:p>
                  </a:txBody>
                  <a:tcPr anchor="ctr">
                    <a:lnR w="12700" cap="flat" cmpd="sng" algn="ctr">
                      <a:solidFill>
                        <a:schemeClr val="tx1"/>
                      </a:solidFill>
                      <a:prstDash val="solid"/>
                      <a:round/>
                      <a:headEnd type="none" w="med" len="med"/>
                      <a:tailEnd type="none" w="med" len="med"/>
                    </a:lnR>
                  </a:tcPr>
                </a:tc>
                <a:tc>
                  <a:txBody>
                    <a:bodyPr/>
                    <a:lstStyle/>
                    <a:p>
                      <a:pPr algn="ctr"/>
                      <a:r>
                        <a:rPr lang="en-US" baseline="0" noProof="0" dirty="0" smtClean="0"/>
                        <a:t>----</a:t>
                      </a:r>
                      <a:endParaRPr lang="en-US" baseline="0" noProof="0" dirty="0"/>
                    </a:p>
                  </a:txBody>
                  <a:tcPr anchor="ctr">
                    <a:lnL w="12700" cap="flat" cmpd="sng" algn="ctr">
                      <a:solidFill>
                        <a:schemeClr val="tx1"/>
                      </a:solidFill>
                      <a:prstDash val="solid"/>
                      <a:round/>
                      <a:headEnd type="none" w="med" len="med"/>
                      <a:tailEnd type="none" w="med" len="med"/>
                    </a:lnL>
                  </a:tcPr>
                </a:tc>
                <a:tc>
                  <a:txBody>
                    <a:bodyPr/>
                    <a:lstStyle/>
                    <a:p>
                      <a:pPr algn="ctr"/>
                      <a:r>
                        <a:rPr lang="en-US" baseline="0" noProof="0" dirty="0" smtClean="0"/>
                        <a:t>3.0</a:t>
                      </a:r>
                      <a:endParaRPr lang="en-US" baseline="0" noProof="0" dirty="0"/>
                    </a:p>
                  </a:txBody>
                  <a:tcPr anchor="ctr"/>
                </a:tc>
                <a:tc>
                  <a:txBody>
                    <a:bodyPr/>
                    <a:lstStyle/>
                    <a:p>
                      <a:pPr algn="ctr"/>
                      <a:r>
                        <a:rPr lang="en-US" baseline="0" noProof="0" dirty="0" smtClean="0"/>
                        <a:t>423</a:t>
                      </a:r>
                      <a:endParaRPr lang="en-US" baseline="0" noProof="0" dirty="0"/>
                    </a:p>
                  </a:txBody>
                  <a:tcPr anchor="ctr"/>
                </a:tc>
                <a:tc>
                  <a:txBody>
                    <a:bodyPr/>
                    <a:lstStyle/>
                    <a:p>
                      <a:pPr algn="ctr"/>
                      <a:r>
                        <a:rPr lang="en-US" baseline="0" noProof="0" dirty="0" smtClean="0"/>
                        <a:t>10</a:t>
                      </a:r>
                      <a:endParaRPr lang="en-US" baseline="0" noProof="0" dirty="0"/>
                    </a:p>
                  </a:txBody>
                  <a:tcPr anchor="ctr">
                    <a:lnR w="12700" cap="flat" cmpd="sng" algn="ctr">
                      <a:solidFill>
                        <a:schemeClr val="tx1"/>
                      </a:solidFill>
                      <a:prstDash val="solid"/>
                      <a:round/>
                      <a:headEnd type="none" w="med" len="med"/>
                      <a:tailEnd type="none" w="med" len="med"/>
                    </a:lnR>
                  </a:tcPr>
                </a:tc>
                <a:tc>
                  <a:txBody>
                    <a:bodyPr/>
                    <a:lstStyle/>
                    <a:p>
                      <a:pPr algn="ctr"/>
                      <a:r>
                        <a:rPr lang="en-US" baseline="0" noProof="0" dirty="0" smtClean="0"/>
                        <a:t>---</a:t>
                      </a:r>
                      <a:endParaRPr lang="en-US" baseline="0" noProof="0" dirty="0"/>
                    </a:p>
                  </a:txBody>
                  <a:tcPr anchor="ctr">
                    <a:lnL w="12700" cap="flat" cmpd="sng" algn="ctr">
                      <a:solidFill>
                        <a:schemeClr val="tx1"/>
                      </a:solidFill>
                      <a:prstDash val="solid"/>
                      <a:round/>
                      <a:headEnd type="none" w="med" len="med"/>
                      <a:tailEnd type="none" w="med" len="med"/>
                    </a:lnL>
                  </a:tcPr>
                </a:tc>
                <a:tc>
                  <a:txBody>
                    <a:bodyPr/>
                    <a:lstStyle/>
                    <a:p>
                      <a:pPr algn="ctr"/>
                      <a:r>
                        <a:rPr lang="en-US" baseline="0" noProof="0" dirty="0" smtClean="0"/>
                        <a:t>89.5</a:t>
                      </a:r>
                      <a:endParaRPr lang="en-US" baseline="0" noProof="0" dirty="0"/>
                    </a:p>
                  </a:txBody>
                  <a:tcPr anchor="ctr"/>
                </a:tc>
              </a:tr>
            </a:tbl>
          </a:graphicData>
        </a:graphic>
      </p:graphicFrame>
      <p:sp>
        <p:nvSpPr>
          <p:cNvPr id="10" name="9 CuadroTexto"/>
          <p:cNvSpPr txBox="1"/>
          <p:nvPr/>
        </p:nvSpPr>
        <p:spPr>
          <a:xfrm>
            <a:off x="142844" y="5857891"/>
            <a:ext cx="8858312" cy="584775"/>
          </a:xfrm>
          <a:prstGeom prst="rect">
            <a:avLst/>
          </a:prstGeom>
          <a:noFill/>
        </p:spPr>
        <p:txBody>
          <a:bodyPr wrap="square" rtlCol="0">
            <a:spAutoFit/>
          </a:bodyPr>
          <a:lstStyle/>
          <a:p>
            <a:pPr algn="just"/>
            <a:r>
              <a:rPr lang="es-ES" sz="1600" dirty="0" smtClean="0">
                <a:solidFill>
                  <a:schemeClr val="tx1">
                    <a:lumMod val="75000"/>
                    <a:lumOff val="25000"/>
                  </a:schemeClr>
                </a:solidFill>
                <a:effectLst>
                  <a:outerShdw blurRad="38100" dist="38100" dir="2700000" algn="tl">
                    <a:srgbClr val="000000">
                      <a:alpha val="43137"/>
                    </a:srgbClr>
                  </a:outerShdw>
                </a:effectLst>
              </a:rPr>
              <a:t>PO = </a:t>
            </a:r>
            <a:r>
              <a:rPr lang="es-ES" sz="1600" dirty="0" err="1" smtClean="0">
                <a:solidFill>
                  <a:schemeClr val="tx1">
                    <a:lumMod val="75000"/>
                    <a:lumOff val="25000"/>
                  </a:schemeClr>
                </a:solidFill>
                <a:effectLst>
                  <a:outerShdw blurRad="38100" dist="38100" dir="2700000" algn="tl">
                    <a:srgbClr val="000000">
                      <a:alpha val="43137"/>
                    </a:srgbClr>
                  </a:outerShdw>
                </a:effectLst>
              </a:rPr>
              <a:t>propylene</a:t>
            </a:r>
            <a:r>
              <a:rPr lang="es-ES" sz="1600" dirty="0" smtClean="0">
                <a:solidFill>
                  <a:schemeClr val="tx1">
                    <a:lumMod val="75000"/>
                    <a:lumOff val="25000"/>
                  </a:schemeClr>
                </a:solidFill>
                <a:effectLst>
                  <a:outerShdw blurRad="38100" dist="38100" dir="2700000" algn="tl">
                    <a:srgbClr val="000000">
                      <a:alpha val="43137"/>
                    </a:srgbClr>
                  </a:outerShdw>
                </a:effectLst>
              </a:rPr>
              <a:t> oxide, SO = </a:t>
            </a:r>
            <a:r>
              <a:rPr lang="es-ES" sz="1600" dirty="0" err="1" smtClean="0">
                <a:solidFill>
                  <a:schemeClr val="tx1">
                    <a:lumMod val="75000"/>
                    <a:lumOff val="25000"/>
                  </a:schemeClr>
                </a:solidFill>
                <a:effectLst>
                  <a:outerShdw blurRad="38100" dist="38100" dir="2700000" algn="tl">
                    <a:srgbClr val="000000">
                      <a:alpha val="43137"/>
                    </a:srgbClr>
                  </a:outerShdw>
                </a:effectLst>
              </a:rPr>
              <a:t>styrene</a:t>
            </a:r>
            <a:r>
              <a:rPr lang="es-ES" sz="1600" dirty="0" smtClean="0">
                <a:solidFill>
                  <a:schemeClr val="tx1">
                    <a:lumMod val="75000"/>
                    <a:lumOff val="25000"/>
                  </a:schemeClr>
                </a:solidFill>
                <a:effectLst>
                  <a:outerShdw blurRad="38100" dist="38100" dir="2700000" algn="tl">
                    <a:srgbClr val="000000">
                      <a:alpha val="43137"/>
                    </a:srgbClr>
                  </a:outerShdw>
                </a:effectLst>
              </a:rPr>
              <a:t> oxide, TBAB : </a:t>
            </a:r>
            <a:r>
              <a:rPr lang="es-ES" sz="1600" dirty="0" err="1" smtClean="0">
                <a:solidFill>
                  <a:schemeClr val="tx1">
                    <a:lumMod val="75000"/>
                    <a:lumOff val="25000"/>
                  </a:schemeClr>
                </a:solidFill>
                <a:effectLst>
                  <a:outerShdw blurRad="38100" dist="38100" dir="2700000" algn="tl">
                    <a:srgbClr val="000000">
                      <a:alpha val="43137"/>
                    </a:srgbClr>
                  </a:outerShdw>
                </a:effectLst>
              </a:rPr>
              <a:t>Tetrabutyl</a:t>
            </a:r>
            <a:r>
              <a:rPr lang="es-ES" sz="1600" dirty="0" smtClean="0">
                <a:solidFill>
                  <a:schemeClr val="tx1">
                    <a:lumMod val="75000"/>
                    <a:lumOff val="25000"/>
                  </a:schemeClr>
                </a:solidFill>
                <a:effectLst>
                  <a:outerShdw blurRad="38100" dist="38100" dir="2700000" algn="tl">
                    <a:srgbClr val="000000">
                      <a:alpha val="43137"/>
                    </a:srgbClr>
                  </a:outerShdw>
                </a:effectLst>
              </a:rPr>
              <a:t> </a:t>
            </a:r>
            <a:r>
              <a:rPr lang="es-ES" sz="1600" dirty="0" err="1" smtClean="0">
                <a:solidFill>
                  <a:schemeClr val="tx1">
                    <a:lumMod val="75000"/>
                    <a:lumOff val="25000"/>
                  </a:schemeClr>
                </a:solidFill>
                <a:effectLst>
                  <a:outerShdw blurRad="38100" dist="38100" dir="2700000" algn="tl">
                    <a:srgbClr val="000000">
                      <a:alpha val="43137"/>
                    </a:srgbClr>
                  </a:outerShdw>
                </a:effectLst>
              </a:rPr>
              <a:t>ammonium</a:t>
            </a:r>
            <a:r>
              <a:rPr lang="es-ES" sz="1600" dirty="0" smtClean="0">
                <a:solidFill>
                  <a:schemeClr val="tx1">
                    <a:lumMod val="75000"/>
                    <a:lumOff val="25000"/>
                  </a:schemeClr>
                </a:solidFill>
                <a:effectLst>
                  <a:outerShdw blurRad="38100" dist="38100" dir="2700000" algn="tl">
                    <a:srgbClr val="000000">
                      <a:alpha val="43137"/>
                    </a:srgbClr>
                  </a:outerShdw>
                </a:effectLst>
              </a:rPr>
              <a:t> </a:t>
            </a:r>
            <a:r>
              <a:rPr lang="es-ES" sz="1600" dirty="0" err="1" smtClean="0">
                <a:solidFill>
                  <a:schemeClr val="tx1">
                    <a:lumMod val="75000"/>
                    <a:lumOff val="25000"/>
                  </a:schemeClr>
                </a:solidFill>
                <a:effectLst>
                  <a:outerShdw blurRad="38100" dist="38100" dir="2700000" algn="tl">
                    <a:srgbClr val="000000">
                      <a:alpha val="43137"/>
                    </a:srgbClr>
                  </a:outerShdw>
                </a:effectLst>
              </a:rPr>
              <a:t>bromide</a:t>
            </a:r>
            <a:r>
              <a:rPr lang="es-ES" sz="1600" dirty="0" smtClean="0">
                <a:solidFill>
                  <a:schemeClr val="tx1">
                    <a:lumMod val="75000"/>
                    <a:lumOff val="25000"/>
                  </a:schemeClr>
                </a:solidFill>
                <a:effectLst>
                  <a:outerShdw blurRad="38100" dist="38100" dir="2700000" algn="tl">
                    <a:srgbClr val="000000">
                      <a:alpha val="43137"/>
                    </a:srgbClr>
                  </a:outerShdw>
                </a:effectLst>
              </a:rPr>
              <a:t> (</a:t>
            </a:r>
            <a:r>
              <a:rPr lang="es-ES" sz="1600" dirty="0" err="1" smtClean="0">
                <a:solidFill>
                  <a:schemeClr val="tx1">
                    <a:lumMod val="75000"/>
                    <a:lumOff val="25000"/>
                  </a:schemeClr>
                </a:solidFill>
                <a:effectLst>
                  <a:outerShdw blurRad="38100" dist="38100" dir="2700000" algn="tl">
                    <a:srgbClr val="000000">
                      <a:alpha val="43137"/>
                    </a:srgbClr>
                  </a:outerShdw>
                </a:effectLst>
              </a:rPr>
              <a:t>co-catalyst</a:t>
            </a:r>
            <a:r>
              <a:rPr lang="es-ES" sz="1600" dirty="0" smtClean="0">
                <a:solidFill>
                  <a:schemeClr val="tx1">
                    <a:lumMod val="75000"/>
                    <a:lumOff val="25000"/>
                  </a:schemeClr>
                </a:solidFill>
                <a:effectLst>
                  <a:outerShdw blurRad="38100" dist="38100" dir="2700000" algn="tl">
                    <a:srgbClr val="000000">
                      <a:alpha val="43137"/>
                    </a:srgbClr>
                  </a:outerShdw>
                </a:effectLst>
              </a:rPr>
              <a:t>), </a:t>
            </a:r>
          </a:p>
          <a:p>
            <a:pPr algn="just"/>
            <a:r>
              <a:rPr lang="es-ES" sz="1600" dirty="0" smtClean="0">
                <a:solidFill>
                  <a:schemeClr val="tx1">
                    <a:lumMod val="75000"/>
                    <a:lumOff val="25000"/>
                  </a:schemeClr>
                </a:solidFill>
                <a:effectLst>
                  <a:outerShdw blurRad="38100" dist="38100" dir="2700000" algn="tl">
                    <a:srgbClr val="000000">
                      <a:alpha val="43137"/>
                    </a:srgbClr>
                  </a:outerShdw>
                </a:effectLst>
              </a:rPr>
              <a:t>PEA = </a:t>
            </a:r>
            <a:r>
              <a:rPr lang="es-ES" sz="1600" dirty="0" err="1" smtClean="0">
                <a:solidFill>
                  <a:schemeClr val="tx1">
                    <a:lumMod val="75000"/>
                    <a:lumOff val="25000"/>
                  </a:schemeClr>
                </a:solidFill>
                <a:effectLst>
                  <a:outerShdw blurRad="38100" dist="38100" dir="2700000" algn="tl">
                    <a:srgbClr val="000000">
                      <a:alpha val="43137"/>
                    </a:srgbClr>
                  </a:outerShdw>
                </a:effectLst>
              </a:rPr>
              <a:t>poly</a:t>
            </a:r>
            <a:r>
              <a:rPr lang="es-ES" sz="1600" dirty="0" smtClean="0">
                <a:solidFill>
                  <a:schemeClr val="tx1">
                    <a:lumMod val="75000"/>
                    <a:lumOff val="25000"/>
                  </a:schemeClr>
                </a:solidFill>
                <a:effectLst>
                  <a:outerShdw blurRad="38100" dist="38100" dir="2700000" algn="tl">
                    <a:srgbClr val="000000">
                      <a:alpha val="43137"/>
                    </a:srgbClr>
                  </a:outerShdw>
                </a:effectLst>
              </a:rPr>
              <a:t>(</a:t>
            </a:r>
            <a:r>
              <a:rPr lang="es-ES" sz="1600" dirty="0" err="1" smtClean="0">
                <a:solidFill>
                  <a:schemeClr val="tx1">
                    <a:lumMod val="75000"/>
                    <a:lumOff val="25000"/>
                  </a:schemeClr>
                </a:solidFill>
                <a:effectLst>
                  <a:outerShdw blurRad="38100" dist="38100" dir="2700000" algn="tl">
                    <a:srgbClr val="000000">
                      <a:alpha val="43137"/>
                    </a:srgbClr>
                  </a:outerShdw>
                </a:effectLst>
              </a:rPr>
              <a:t>ethylene</a:t>
            </a:r>
            <a:r>
              <a:rPr lang="es-ES" sz="1600" dirty="0" smtClean="0">
                <a:solidFill>
                  <a:schemeClr val="tx1">
                    <a:lumMod val="75000"/>
                    <a:lumOff val="25000"/>
                  </a:schemeClr>
                </a:solidFill>
                <a:effectLst>
                  <a:outerShdw blurRad="38100" dist="38100" dir="2700000" algn="tl">
                    <a:srgbClr val="000000">
                      <a:alpha val="43137"/>
                    </a:srgbClr>
                  </a:outerShdw>
                </a:effectLst>
              </a:rPr>
              <a:t> </a:t>
            </a:r>
            <a:r>
              <a:rPr lang="es-ES" sz="1600" dirty="0" err="1" smtClean="0">
                <a:solidFill>
                  <a:schemeClr val="tx1">
                    <a:lumMod val="75000"/>
                    <a:lumOff val="25000"/>
                  </a:schemeClr>
                </a:solidFill>
                <a:effectLst>
                  <a:outerShdw blurRad="38100" dist="38100" dir="2700000" algn="tl">
                    <a:srgbClr val="000000">
                      <a:alpha val="43137"/>
                    </a:srgbClr>
                  </a:outerShdw>
                </a:effectLst>
              </a:rPr>
              <a:t>glycol</a:t>
            </a:r>
            <a:r>
              <a:rPr lang="es-ES" sz="1600" dirty="0" smtClean="0">
                <a:solidFill>
                  <a:schemeClr val="tx1">
                    <a:lumMod val="75000"/>
                    <a:lumOff val="25000"/>
                  </a:schemeClr>
                </a:solidFill>
                <a:effectLst>
                  <a:outerShdw blurRad="38100" dist="38100" dir="2700000" algn="tl">
                    <a:srgbClr val="000000">
                      <a:alpha val="43137"/>
                    </a:srgbClr>
                  </a:outerShdw>
                </a:effectLst>
              </a:rPr>
              <a:t> </a:t>
            </a:r>
            <a:r>
              <a:rPr lang="es-ES" sz="1600" dirty="0" err="1" smtClean="0">
                <a:solidFill>
                  <a:schemeClr val="tx1">
                    <a:lumMod val="75000"/>
                    <a:lumOff val="25000"/>
                  </a:schemeClr>
                </a:solidFill>
                <a:effectLst>
                  <a:outerShdw blurRad="38100" dist="38100" dir="2700000" algn="tl">
                    <a:srgbClr val="000000">
                      <a:alpha val="43137"/>
                    </a:srgbClr>
                  </a:outerShdw>
                </a:effectLst>
              </a:rPr>
              <a:t>bismethacrylate</a:t>
            </a:r>
            <a:r>
              <a:rPr lang="es-ES" sz="1600" dirty="0" smtClean="0">
                <a:solidFill>
                  <a:schemeClr val="tx1">
                    <a:lumMod val="75000"/>
                    <a:lumOff val="25000"/>
                  </a:schemeClr>
                </a:solidFill>
                <a:effectLst>
                  <a:outerShdw blurRad="38100" dist="38100" dir="2700000" algn="tl">
                    <a:srgbClr val="000000">
                      <a:alpha val="43137"/>
                    </a:srgbClr>
                  </a:outerShdw>
                </a:effectLst>
              </a:rPr>
              <a:t>); </a:t>
            </a:r>
            <a:r>
              <a:rPr lang="en-US" sz="1600" dirty="0" smtClean="0">
                <a:solidFill>
                  <a:schemeClr val="tx1">
                    <a:lumMod val="75000"/>
                    <a:lumOff val="25000"/>
                  </a:schemeClr>
                </a:solidFill>
                <a:effectLst>
                  <a:outerShdw blurRad="38100" dist="38100" dir="2700000" algn="tl">
                    <a:srgbClr val="000000">
                      <a:alpha val="43137"/>
                    </a:srgbClr>
                  </a:outerShdw>
                </a:effectLst>
              </a:rPr>
              <a:t>BMImBF</a:t>
            </a:r>
            <a:r>
              <a:rPr lang="en-US" sz="1600" baseline="-25000" dirty="0" smtClean="0">
                <a:solidFill>
                  <a:schemeClr val="tx1">
                    <a:lumMod val="75000"/>
                    <a:lumOff val="25000"/>
                  </a:schemeClr>
                </a:solidFill>
                <a:effectLst>
                  <a:outerShdw blurRad="38100" dist="38100" dir="2700000" algn="tl">
                    <a:srgbClr val="000000">
                      <a:alpha val="43137"/>
                    </a:srgbClr>
                  </a:outerShdw>
                </a:effectLst>
              </a:rPr>
              <a:t>4</a:t>
            </a:r>
            <a:r>
              <a:rPr lang="en-US" sz="1600" dirty="0" smtClean="0">
                <a:solidFill>
                  <a:schemeClr val="tx1">
                    <a:lumMod val="75000"/>
                    <a:lumOff val="25000"/>
                  </a:schemeClr>
                </a:solidFill>
                <a:effectLst>
                  <a:outerShdw blurRad="38100" dist="38100" dir="2700000" algn="tl">
                    <a:srgbClr val="000000">
                      <a:alpha val="43137"/>
                    </a:srgbClr>
                  </a:outerShdw>
                </a:effectLst>
              </a:rPr>
              <a:t> = </a:t>
            </a:r>
            <a:r>
              <a:rPr lang="es-CO" sz="1600" dirty="0" smtClean="0">
                <a:solidFill>
                  <a:schemeClr val="tx1">
                    <a:lumMod val="75000"/>
                    <a:lumOff val="25000"/>
                  </a:schemeClr>
                </a:solidFill>
                <a:effectLst>
                  <a:outerShdw blurRad="38100" dist="38100" dir="2700000" algn="tl">
                    <a:srgbClr val="000000">
                      <a:alpha val="43137"/>
                    </a:srgbClr>
                  </a:outerShdw>
                </a:effectLst>
              </a:rPr>
              <a:t>3-n-butyl-1-methyl-imidazolium </a:t>
            </a:r>
            <a:r>
              <a:rPr lang="es-CO" sz="1600" dirty="0" err="1" smtClean="0">
                <a:solidFill>
                  <a:schemeClr val="tx1">
                    <a:lumMod val="75000"/>
                    <a:lumOff val="25000"/>
                  </a:schemeClr>
                </a:solidFill>
                <a:effectLst>
                  <a:outerShdw blurRad="38100" dist="38100" dir="2700000" algn="tl">
                    <a:srgbClr val="000000">
                      <a:alpha val="43137"/>
                    </a:srgbClr>
                  </a:outerShdw>
                </a:effectLst>
              </a:rPr>
              <a:t>tetrafluoborate</a:t>
            </a:r>
            <a:endParaRPr lang="es-CO" sz="1600" dirty="0">
              <a:solidFill>
                <a:schemeClr val="tx1">
                  <a:lumMod val="75000"/>
                  <a:lumOff val="25000"/>
                </a:schemeClr>
              </a:solidFill>
              <a:effectLst>
                <a:outerShdw blurRad="38100" dist="38100" dir="2700000" algn="tl">
                  <a:srgbClr val="000000">
                    <a:alpha val="43137"/>
                  </a:srgbClr>
                </a:outerShdw>
              </a:effectLst>
            </a:endParaRPr>
          </a:p>
        </p:txBody>
      </p:sp>
      <p:sp>
        <p:nvSpPr>
          <p:cNvPr id="6" name="5 Rectángulo"/>
          <p:cNvSpPr/>
          <p:nvPr/>
        </p:nvSpPr>
        <p:spPr>
          <a:xfrm>
            <a:off x="6597128" y="6725"/>
            <a:ext cx="2551852" cy="369332"/>
          </a:xfrm>
          <a:prstGeom prst="rect">
            <a:avLst/>
          </a:prstGeom>
          <a:solidFill>
            <a:srgbClr val="00B050"/>
          </a:solidFill>
        </p:spPr>
        <p:txBody>
          <a:bodyPr wrap="square">
            <a:noAutofit/>
          </a:bodyPr>
          <a:lstStyle/>
          <a:p>
            <a:pPr algn="ctr"/>
            <a:r>
              <a:rPr lang="en-US" b="1" dirty="0">
                <a:solidFill>
                  <a:schemeClr val="bg1"/>
                </a:solidFill>
                <a:effectLst>
                  <a:outerShdw blurRad="50800" dist="38100" dir="16200000" rotWithShape="0">
                    <a:prstClr val="black">
                      <a:alpha val="40000"/>
                    </a:prstClr>
                  </a:outerShdw>
                </a:effectLst>
              </a:rPr>
              <a:t>CO</a:t>
            </a:r>
            <a:r>
              <a:rPr lang="en-US" b="1" baseline="-25000" dirty="0">
                <a:solidFill>
                  <a:schemeClr val="bg1"/>
                </a:solidFill>
                <a:effectLst>
                  <a:outerShdw blurRad="50800" dist="38100" dir="16200000" rotWithShape="0">
                    <a:prstClr val="black">
                      <a:alpha val="40000"/>
                    </a:prstClr>
                  </a:outerShdw>
                </a:effectLst>
              </a:rPr>
              <a:t>2</a:t>
            </a:r>
            <a:r>
              <a:rPr lang="en-US" b="1" dirty="0">
                <a:solidFill>
                  <a:schemeClr val="bg1"/>
                </a:solidFill>
                <a:effectLst>
                  <a:outerShdw blurRad="50800" dist="38100" dir="16200000" rotWithShape="0">
                    <a:prstClr val="black">
                      <a:alpha val="40000"/>
                    </a:prstClr>
                  </a:outerShdw>
                </a:effectLst>
              </a:rPr>
              <a:t> as a </a:t>
            </a:r>
            <a:r>
              <a:rPr lang="en-US" b="1" dirty="0" smtClean="0">
                <a:solidFill>
                  <a:schemeClr val="bg1"/>
                </a:solidFill>
                <a:effectLst>
                  <a:outerShdw blurRad="50800" dist="38100" dir="16200000" rotWithShape="0">
                    <a:prstClr val="black">
                      <a:alpha val="40000"/>
                    </a:prstClr>
                  </a:outerShdw>
                </a:effectLst>
              </a:rPr>
              <a:t>reagent</a:t>
            </a:r>
            <a:endParaRPr lang="en-US" dirty="0">
              <a:solidFill>
                <a:schemeClr val="bg1"/>
              </a:solidFill>
            </a:endParaRPr>
          </a:p>
        </p:txBody>
      </p:sp>
      <p:sp>
        <p:nvSpPr>
          <p:cNvPr id="3" name="2 Marcador de número de diapositiva"/>
          <p:cNvSpPr>
            <a:spLocks noGrp="1"/>
          </p:cNvSpPr>
          <p:nvPr>
            <p:ph type="sldNum" sz="quarter" idx="12"/>
          </p:nvPr>
        </p:nvSpPr>
        <p:spPr/>
        <p:txBody>
          <a:bodyPr/>
          <a:lstStyle/>
          <a:p>
            <a:fld id="{153E860E-8509-45B0-AD32-0170FCD09A82}" type="slidenum">
              <a:rPr lang="es-CO" smtClean="0"/>
              <a:pPr/>
              <a:t>21</a:t>
            </a:fld>
            <a:endParaRPr lang="es-CO"/>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CuadroTexto"/>
          <p:cNvSpPr txBox="1"/>
          <p:nvPr/>
        </p:nvSpPr>
        <p:spPr>
          <a:xfrm>
            <a:off x="0" y="6533727"/>
            <a:ext cx="6597128" cy="307777"/>
          </a:xfrm>
          <a:prstGeom prst="rect">
            <a:avLst/>
          </a:prstGeom>
          <a:noFill/>
        </p:spPr>
        <p:txBody>
          <a:bodyPr wrap="square" rtlCol="0">
            <a:spAutoFit/>
          </a:bodyPr>
          <a:lstStyle/>
          <a:p>
            <a:r>
              <a:rPr lang="en-GB" sz="1400" dirty="0" smtClean="0"/>
              <a:t>(19)  F. </a:t>
            </a:r>
            <a:r>
              <a:rPr lang="en-GB" sz="1400" dirty="0" err="1" smtClean="0"/>
              <a:t>Jutz</a:t>
            </a:r>
            <a:r>
              <a:rPr lang="en-GB" sz="1400" dirty="0" smtClean="0"/>
              <a:t>, J.-D. </a:t>
            </a:r>
            <a:r>
              <a:rPr lang="en-GB" sz="1400" dirty="0" err="1" smtClean="0"/>
              <a:t>Grunwaldt</a:t>
            </a:r>
            <a:r>
              <a:rPr lang="en-GB" sz="1400" dirty="0" smtClean="0"/>
              <a:t>, A. </a:t>
            </a:r>
            <a:r>
              <a:rPr lang="en-GB" sz="1400" dirty="0" err="1" smtClean="0"/>
              <a:t>Baiker</a:t>
            </a:r>
            <a:r>
              <a:rPr lang="en-GB" sz="1400" dirty="0" smtClean="0"/>
              <a:t>.  </a:t>
            </a:r>
            <a:r>
              <a:rPr lang="en-GB" sz="1400" i="1" dirty="0" smtClean="0"/>
              <a:t>J. Mol. </a:t>
            </a:r>
            <a:r>
              <a:rPr lang="en-GB" sz="1400" i="1" dirty="0" err="1" smtClean="0"/>
              <a:t>Catal</a:t>
            </a:r>
            <a:r>
              <a:rPr lang="en-GB" sz="1400" i="1" dirty="0" smtClean="0"/>
              <a:t>. A: Chem. </a:t>
            </a:r>
            <a:r>
              <a:rPr lang="en-GB" sz="1400" dirty="0" smtClean="0"/>
              <a:t>297 (</a:t>
            </a:r>
            <a:r>
              <a:rPr lang="en-GB" sz="1400" b="1" dirty="0" smtClean="0"/>
              <a:t>2009</a:t>
            </a:r>
            <a:r>
              <a:rPr lang="en-GB" sz="1400" dirty="0" smtClean="0"/>
              <a:t>) 63.</a:t>
            </a:r>
            <a:endParaRPr lang="es-CO" sz="1400" dirty="0"/>
          </a:p>
        </p:txBody>
      </p:sp>
      <p:pic>
        <p:nvPicPr>
          <p:cNvPr id="30723" name="Picture 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900113" y="142852"/>
            <a:ext cx="7343775" cy="6543675"/>
          </a:xfrm>
          <a:prstGeom prst="rect">
            <a:avLst/>
          </a:prstGeom>
          <a:noFill/>
          <a:ln w="9525">
            <a:noFill/>
            <a:miter lim="800000"/>
            <a:headEnd/>
            <a:tailEnd/>
          </a:ln>
          <a:effectLst/>
        </p:spPr>
      </p:pic>
      <p:sp>
        <p:nvSpPr>
          <p:cNvPr id="11" name="10 CuadroTexto"/>
          <p:cNvSpPr txBox="1"/>
          <p:nvPr/>
        </p:nvSpPr>
        <p:spPr>
          <a:xfrm>
            <a:off x="5362766" y="1208946"/>
            <a:ext cx="3786214" cy="707886"/>
          </a:xfrm>
          <a:prstGeom prst="rect">
            <a:avLst/>
          </a:prstGeom>
          <a:noFill/>
          <a:effectLst>
            <a:outerShdw blurRad="50800" dist="38100" dir="2700000" algn="tl" rotWithShape="0">
              <a:prstClr val="black">
                <a:alpha val="40000"/>
              </a:prstClr>
            </a:outerShdw>
          </a:effectLst>
        </p:spPr>
        <p:txBody>
          <a:bodyPr wrap="square" rtlCol="0">
            <a:spAutoFit/>
          </a:bodyPr>
          <a:lstStyle/>
          <a:p>
            <a:pPr algn="r">
              <a:spcAft>
                <a:spcPts val="600"/>
              </a:spcAft>
            </a:pPr>
            <a:r>
              <a:rPr lang="en-US" sz="2000" b="1" dirty="0" smtClean="0">
                <a:solidFill>
                  <a:schemeClr val="accent1">
                    <a:lumMod val="75000"/>
                  </a:schemeClr>
                </a:solidFill>
              </a:rPr>
              <a:t>Mechanism of the catalytic cycle for the </a:t>
            </a:r>
            <a:r>
              <a:rPr lang="en-US" sz="2000" b="1" dirty="0" err="1" smtClean="0">
                <a:solidFill>
                  <a:schemeClr val="accent1">
                    <a:lumMod val="75000"/>
                  </a:schemeClr>
                </a:solidFill>
              </a:rPr>
              <a:t>Mn</a:t>
            </a:r>
            <a:r>
              <a:rPr lang="en-US" sz="2000" b="1" dirty="0" smtClean="0">
                <a:solidFill>
                  <a:schemeClr val="accent1">
                    <a:lumMod val="75000"/>
                  </a:schemeClr>
                </a:solidFill>
              </a:rPr>
              <a:t>-(</a:t>
            </a:r>
            <a:r>
              <a:rPr lang="en-US" sz="2000" b="1" dirty="0" err="1" smtClean="0">
                <a:solidFill>
                  <a:schemeClr val="accent1">
                    <a:lumMod val="75000"/>
                  </a:schemeClr>
                </a:solidFill>
              </a:rPr>
              <a:t>salen</a:t>
            </a:r>
            <a:r>
              <a:rPr lang="en-US" sz="2000" b="1" dirty="0" smtClean="0">
                <a:solidFill>
                  <a:schemeClr val="accent1">
                    <a:lumMod val="75000"/>
                  </a:schemeClr>
                </a:solidFill>
              </a:rPr>
              <a:t>)Br complex</a:t>
            </a:r>
            <a:endParaRPr lang="en-US" sz="2000" b="1" baseline="-25000" dirty="0">
              <a:solidFill>
                <a:schemeClr val="accent1">
                  <a:lumMod val="75000"/>
                </a:schemeClr>
              </a:solidFill>
            </a:endParaRPr>
          </a:p>
        </p:txBody>
      </p:sp>
      <p:sp>
        <p:nvSpPr>
          <p:cNvPr id="5" name="4 CuadroTexto"/>
          <p:cNvSpPr txBox="1"/>
          <p:nvPr/>
        </p:nvSpPr>
        <p:spPr>
          <a:xfrm>
            <a:off x="5868144" y="841818"/>
            <a:ext cx="3277028" cy="400110"/>
          </a:xfrm>
          <a:prstGeom prst="rect">
            <a:avLst/>
          </a:prstGeom>
          <a:noFill/>
          <a:effectLst>
            <a:outerShdw blurRad="50800" dist="38100" dir="2700000" algn="tl" rotWithShape="0">
              <a:prstClr val="black">
                <a:alpha val="40000"/>
              </a:prstClr>
            </a:outerShdw>
          </a:effectLst>
        </p:spPr>
        <p:txBody>
          <a:bodyPr wrap="square" rtlCol="0">
            <a:spAutoFit/>
          </a:bodyPr>
          <a:lstStyle/>
          <a:p>
            <a:pPr algn="r"/>
            <a:r>
              <a:rPr lang="en-US" sz="2000" b="1" dirty="0" err="1" smtClean="0">
                <a:solidFill>
                  <a:schemeClr val="accent1">
                    <a:lumMod val="75000"/>
                  </a:schemeClr>
                </a:solidFill>
              </a:rPr>
              <a:t>Cycloaddition</a:t>
            </a:r>
            <a:r>
              <a:rPr lang="en-US" sz="2000" b="1" dirty="0" smtClean="0">
                <a:solidFill>
                  <a:schemeClr val="accent1">
                    <a:lumMod val="75000"/>
                  </a:schemeClr>
                </a:solidFill>
              </a:rPr>
              <a:t> on  epoxides</a:t>
            </a:r>
            <a:endParaRPr lang="en-US" sz="2000" b="1" baseline="-25000" dirty="0">
              <a:solidFill>
                <a:schemeClr val="accent1">
                  <a:lumMod val="75000"/>
                </a:schemeClr>
              </a:solidFill>
            </a:endParaRPr>
          </a:p>
        </p:txBody>
      </p:sp>
      <p:sp>
        <p:nvSpPr>
          <p:cNvPr id="6" name="5 Rectángulo"/>
          <p:cNvSpPr/>
          <p:nvPr/>
        </p:nvSpPr>
        <p:spPr>
          <a:xfrm>
            <a:off x="6597128" y="6725"/>
            <a:ext cx="2551852" cy="369332"/>
          </a:xfrm>
          <a:prstGeom prst="rect">
            <a:avLst/>
          </a:prstGeom>
          <a:solidFill>
            <a:srgbClr val="00B050"/>
          </a:solidFill>
        </p:spPr>
        <p:txBody>
          <a:bodyPr wrap="square">
            <a:noAutofit/>
          </a:bodyPr>
          <a:lstStyle/>
          <a:p>
            <a:pPr algn="ctr"/>
            <a:r>
              <a:rPr lang="en-US" b="1" dirty="0">
                <a:solidFill>
                  <a:schemeClr val="bg1"/>
                </a:solidFill>
                <a:effectLst>
                  <a:outerShdw blurRad="50800" dist="38100" dir="16200000" rotWithShape="0">
                    <a:prstClr val="black">
                      <a:alpha val="40000"/>
                    </a:prstClr>
                  </a:outerShdw>
                </a:effectLst>
              </a:rPr>
              <a:t>CO</a:t>
            </a:r>
            <a:r>
              <a:rPr lang="en-US" b="1" baseline="-25000" dirty="0">
                <a:solidFill>
                  <a:schemeClr val="bg1"/>
                </a:solidFill>
                <a:effectLst>
                  <a:outerShdw blurRad="50800" dist="38100" dir="16200000" rotWithShape="0">
                    <a:prstClr val="black">
                      <a:alpha val="40000"/>
                    </a:prstClr>
                  </a:outerShdw>
                </a:effectLst>
              </a:rPr>
              <a:t>2</a:t>
            </a:r>
            <a:r>
              <a:rPr lang="en-US" b="1" dirty="0">
                <a:solidFill>
                  <a:schemeClr val="bg1"/>
                </a:solidFill>
                <a:effectLst>
                  <a:outerShdw blurRad="50800" dist="38100" dir="16200000" rotWithShape="0">
                    <a:prstClr val="black">
                      <a:alpha val="40000"/>
                    </a:prstClr>
                  </a:outerShdw>
                </a:effectLst>
              </a:rPr>
              <a:t> as a </a:t>
            </a:r>
            <a:r>
              <a:rPr lang="en-US" b="1" dirty="0" smtClean="0">
                <a:solidFill>
                  <a:schemeClr val="bg1"/>
                </a:solidFill>
                <a:effectLst>
                  <a:outerShdw blurRad="50800" dist="38100" dir="16200000" rotWithShape="0">
                    <a:prstClr val="black">
                      <a:alpha val="40000"/>
                    </a:prstClr>
                  </a:outerShdw>
                </a:effectLst>
              </a:rPr>
              <a:t>reagent</a:t>
            </a:r>
            <a:endParaRPr lang="en-US" dirty="0">
              <a:solidFill>
                <a:schemeClr val="bg1"/>
              </a:solidFill>
            </a:endParaRPr>
          </a:p>
        </p:txBody>
      </p:sp>
      <p:sp>
        <p:nvSpPr>
          <p:cNvPr id="2" name="1 Marcador de número de diapositiva"/>
          <p:cNvSpPr>
            <a:spLocks noGrp="1"/>
          </p:cNvSpPr>
          <p:nvPr>
            <p:ph type="sldNum" sz="quarter" idx="12"/>
          </p:nvPr>
        </p:nvSpPr>
        <p:spPr/>
        <p:txBody>
          <a:bodyPr/>
          <a:lstStyle/>
          <a:p>
            <a:fld id="{153E860E-8509-45B0-AD32-0170FCD09A82}" type="slidenum">
              <a:rPr lang="es-CO" smtClean="0"/>
              <a:pPr/>
              <a:t>22</a:t>
            </a:fld>
            <a:endParaRPr lang="es-CO"/>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557808"/>
            <a:ext cx="9144000" cy="1143000"/>
          </a:xfrm>
        </p:spPr>
        <p:txBody>
          <a:bodyPr>
            <a:noAutofit/>
          </a:bodyPr>
          <a:lstStyle/>
          <a:p>
            <a:r>
              <a:rPr lang="en-US" sz="3600" b="1" dirty="0">
                <a:solidFill>
                  <a:schemeClr val="accent1">
                    <a:lumMod val="75000"/>
                  </a:schemeClr>
                </a:solidFill>
                <a:effectLst>
                  <a:outerShdw blurRad="50800" dist="38100" dir="16200000" rotWithShape="0">
                    <a:prstClr val="black">
                      <a:alpha val="40000"/>
                    </a:prstClr>
                  </a:outerShdw>
                </a:effectLst>
              </a:rPr>
              <a:t>Direct synthesis of </a:t>
            </a:r>
            <a:r>
              <a:rPr lang="en-US" sz="3600" b="1" dirty="0" smtClean="0">
                <a:solidFill>
                  <a:schemeClr val="accent1">
                    <a:lumMod val="75000"/>
                  </a:schemeClr>
                </a:solidFill>
                <a:effectLst>
                  <a:outerShdw blurRad="50800" dist="38100" dir="16200000" rotWithShape="0">
                    <a:prstClr val="black">
                      <a:alpha val="40000"/>
                    </a:prstClr>
                  </a:outerShdw>
                </a:effectLst>
              </a:rPr>
              <a:t>styrene carbonate catalyzed by [</a:t>
            </a:r>
            <a:r>
              <a:rPr lang="en-US" sz="3600" b="1" dirty="0" err="1" smtClean="0">
                <a:solidFill>
                  <a:schemeClr val="accent1">
                    <a:lumMod val="75000"/>
                  </a:schemeClr>
                </a:solidFill>
                <a:effectLst>
                  <a:outerShdw blurRad="50800" dist="38100" dir="16200000" rotWithShape="0">
                    <a:prstClr val="black">
                      <a:alpha val="40000"/>
                    </a:prstClr>
                  </a:outerShdw>
                </a:effectLst>
              </a:rPr>
              <a:t>Mn-salenX</a:t>
            </a:r>
            <a:r>
              <a:rPr lang="en-US" sz="3600" b="1" dirty="0" smtClean="0">
                <a:solidFill>
                  <a:schemeClr val="accent1">
                    <a:lumMod val="75000"/>
                  </a:schemeClr>
                </a:solidFill>
                <a:effectLst>
                  <a:outerShdw blurRad="50800" dist="38100" dir="16200000" rotWithShape="0">
                    <a:prstClr val="black">
                      <a:alpha val="40000"/>
                    </a:prstClr>
                  </a:outerShdw>
                </a:effectLst>
              </a:rPr>
              <a:t>] complexes</a:t>
            </a:r>
          </a:p>
        </p:txBody>
      </p:sp>
      <p:sp>
        <p:nvSpPr>
          <p:cNvPr id="8" name="7 CuadroTexto"/>
          <p:cNvSpPr txBox="1"/>
          <p:nvPr/>
        </p:nvSpPr>
        <p:spPr>
          <a:xfrm>
            <a:off x="0" y="6532638"/>
            <a:ext cx="6804248" cy="309596"/>
          </a:xfrm>
          <a:prstGeom prst="rect">
            <a:avLst/>
          </a:prstGeom>
          <a:noFill/>
        </p:spPr>
        <p:txBody>
          <a:bodyPr wrap="square" rtlCol="0">
            <a:spAutoFit/>
          </a:bodyPr>
          <a:lstStyle/>
          <a:p>
            <a:r>
              <a:rPr lang="en-GB" sz="1400" dirty="0" smtClean="0"/>
              <a:t>(19)  F.  </a:t>
            </a:r>
            <a:r>
              <a:rPr lang="es-CO" sz="1400" dirty="0" err="1" smtClean="0"/>
              <a:t>Jutz</a:t>
            </a:r>
            <a:r>
              <a:rPr lang="es-CO" sz="1400" dirty="0" smtClean="0"/>
              <a:t>, J.-D. </a:t>
            </a:r>
            <a:r>
              <a:rPr lang="es-CO" sz="1400" dirty="0" err="1" smtClean="0"/>
              <a:t>Grunwaldt</a:t>
            </a:r>
            <a:r>
              <a:rPr lang="es-CO" sz="1400" dirty="0" smtClean="0"/>
              <a:t>, A. </a:t>
            </a:r>
            <a:r>
              <a:rPr lang="es-CO" sz="1400" dirty="0" err="1" smtClean="0"/>
              <a:t>Baiker</a:t>
            </a:r>
            <a:r>
              <a:rPr lang="es-CO" sz="1400" dirty="0" smtClean="0"/>
              <a:t>.  </a:t>
            </a:r>
            <a:r>
              <a:rPr lang="es-CO" sz="1400" i="1" dirty="0" smtClean="0"/>
              <a:t>J. Mol. </a:t>
            </a:r>
            <a:r>
              <a:rPr lang="es-CO" sz="1400" i="1" dirty="0" err="1" smtClean="0"/>
              <a:t>Catal</a:t>
            </a:r>
            <a:r>
              <a:rPr lang="es-CO" sz="1400" i="1" dirty="0" smtClean="0"/>
              <a:t>. A: </a:t>
            </a:r>
            <a:r>
              <a:rPr lang="es-CO" sz="1400" i="1" dirty="0" err="1" smtClean="0"/>
              <a:t>Chem</a:t>
            </a:r>
            <a:r>
              <a:rPr lang="es-CO" sz="1400" i="1" dirty="0" smtClean="0"/>
              <a:t>.</a:t>
            </a:r>
            <a:r>
              <a:rPr lang="es-CO" sz="1400" dirty="0" smtClean="0"/>
              <a:t> 279 (</a:t>
            </a:r>
            <a:r>
              <a:rPr lang="es-CO" sz="1400" b="1" dirty="0" smtClean="0"/>
              <a:t>2008</a:t>
            </a:r>
            <a:r>
              <a:rPr lang="es-CO" sz="1400" dirty="0" smtClean="0"/>
              <a:t>) 94.</a:t>
            </a:r>
            <a:endParaRPr lang="es-CO" sz="1400" dirty="0"/>
          </a:p>
        </p:txBody>
      </p:sp>
      <p:sp>
        <p:nvSpPr>
          <p:cNvPr id="14" name="13 CuadroTexto"/>
          <p:cNvSpPr txBox="1"/>
          <p:nvPr/>
        </p:nvSpPr>
        <p:spPr>
          <a:xfrm>
            <a:off x="5389562" y="3967394"/>
            <a:ext cx="1682768" cy="369332"/>
          </a:xfrm>
          <a:prstGeom prst="rect">
            <a:avLst/>
          </a:prstGeom>
          <a:noFill/>
        </p:spPr>
        <p:txBody>
          <a:bodyPr wrap="none" rtlCol="0">
            <a:spAutoFit/>
          </a:bodyPr>
          <a:lstStyle/>
          <a:p>
            <a:r>
              <a:rPr lang="en-US" b="1" dirty="0" smtClean="0">
                <a:solidFill>
                  <a:schemeClr val="tx2">
                    <a:lumMod val="60000"/>
                    <a:lumOff val="40000"/>
                  </a:schemeClr>
                </a:solidFill>
              </a:rPr>
              <a:t>Coupling to CO</a:t>
            </a:r>
            <a:r>
              <a:rPr lang="en-US" b="1" baseline="-25000" dirty="0" smtClean="0">
                <a:solidFill>
                  <a:schemeClr val="tx2">
                    <a:lumMod val="60000"/>
                    <a:lumOff val="40000"/>
                  </a:schemeClr>
                </a:solidFill>
              </a:rPr>
              <a:t>2</a:t>
            </a:r>
            <a:endParaRPr lang="en-US" b="1" baseline="-25000" dirty="0">
              <a:solidFill>
                <a:schemeClr val="tx2">
                  <a:lumMod val="60000"/>
                  <a:lumOff val="40000"/>
                </a:schemeClr>
              </a:solidFill>
            </a:endParaRPr>
          </a:p>
        </p:txBody>
      </p:sp>
      <p:sp>
        <p:nvSpPr>
          <p:cNvPr id="15" name="14 Cerrar llave"/>
          <p:cNvSpPr/>
          <p:nvPr/>
        </p:nvSpPr>
        <p:spPr>
          <a:xfrm rot="5400000">
            <a:off x="2582219" y="1132501"/>
            <a:ext cx="193348" cy="4786347"/>
          </a:xfrm>
          <a:prstGeom prst="rightBrace">
            <a:avLst>
              <a:gd name="adj1" fmla="val 35987"/>
              <a:gd name="adj2" fmla="val 49966"/>
            </a:avLst>
          </a:prstGeom>
          <a:ln>
            <a:solidFill>
              <a:schemeClr val="tx2">
                <a:lumMod val="60000"/>
                <a:lumOff val="40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s-CO" dirty="0">
              <a:solidFill>
                <a:schemeClr val="tx1">
                  <a:lumMod val="50000"/>
                  <a:lumOff val="50000"/>
                </a:schemeClr>
              </a:solidFill>
            </a:endParaRPr>
          </a:p>
        </p:txBody>
      </p:sp>
      <p:sp>
        <p:nvSpPr>
          <p:cNvPr id="16" name="15 CuadroTexto"/>
          <p:cNvSpPr txBox="1"/>
          <p:nvPr/>
        </p:nvSpPr>
        <p:spPr>
          <a:xfrm>
            <a:off x="2143108" y="3643314"/>
            <a:ext cx="1319272" cy="369332"/>
          </a:xfrm>
          <a:prstGeom prst="rect">
            <a:avLst/>
          </a:prstGeom>
          <a:noFill/>
        </p:spPr>
        <p:txBody>
          <a:bodyPr wrap="none" rtlCol="0">
            <a:spAutoFit/>
          </a:bodyPr>
          <a:lstStyle/>
          <a:p>
            <a:r>
              <a:rPr lang="es-ES" b="1" dirty="0" smtClean="0">
                <a:solidFill>
                  <a:schemeClr val="tx2">
                    <a:lumMod val="60000"/>
                    <a:lumOff val="40000"/>
                  </a:schemeClr>
                </a:solidFill>
              </a:rPr>
              <a:t>Epoxidation</a:t>
            </a:r>
            <a:endParaRPr lang="es-CO" b="1" baseline="-25000" dirty="0">
              <a:solidFill>
                <a:schemeClr val="tx2">
                  <a:lumMod val="60000"/>
                  <a:lumOff val="40000"/>
                </a:schemeClr>
              </a:solidFill>
            </a:endParaRPr>
          </a:p>
        </p:txBody>
      </p:sp>
      <p:sp>
        <p:nvSpPr>
          <p:cNvPr id="17" name="16 Cerrar llave"/>
          <p:cNvSpPr/>
          <p:nvPr/>
        </p:nvSpPr>
        <p:spPr>
          <a:xfrm rot="5400000">
            <a:off x="6137565" y="1330262"/>
            <a:ext cx="226456" cy="5072098"/>
          </a:xfrm>
          <a:prstGeom prst="rightBrace">
            <a:avLst>
              <a:gd name="adj1" fmla="val 35987"/>
              <a:gd name="adj2" fmla="val 49966"/>
            </a:avLst>
          </a:prstGeom>
          <a:ln>
            <a:solidFill>
              <a:schemeClr val="tx2">
                <a:lumMod val="60000"/>
                <a:lumOff val="40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s-CO" dirty="0">
              <a:solidFill>
                <a:schemeClr val="tx1">
                  <a:lumMod val="50000"/>
                  <a:lumOff val="50000"/>
                </a:schemeClr>
              </a:solidFill>
            </a:endParaRPr>
          </a:p>
        </p:txBody>
      </p:sp>
      <p:sp>
        <p:nvSpPr>
          <p:cNvPr id="18" name="17 Cerrar llave"/>
          <p:cNvSpPr/>
          <p:nvPr/>
        </p:nvSpPr>
        <p:spPr>
          <a:xfrm rot="5400000">
            <a:off x="4357686" y="140594"/>
            <a:ext cx="428629" cy="8572562"/>
          </a:xfrm>
          <a:prstGeom prst="rightBrace">
            <a:avLst>
              <a:gd name="adj1" fmla="val 35987"/>
              <a:gd name="adj2" fmla="val 49966"/>
            </a:avLst>
          </a:prstGeom>
          <a:ln>
            <a:solidFill>
              <a:srgbClr val="339933"/>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s-CO" dirty="0">
              <a:solidFill>
                <a:schemeClr val="tx1">
                  <a:lumMod val="50000"/>
                  <a:lumOff val="50000"/>
                </a:schemeClr>
              </a:solidFill>
            </a:endParaRPr>
          </a:p>
        </p:txBody>
      </p:sp>
      <p:sp>
        <p:nvSpPr>
          <p:cNvPr id="19" name="18 CuadroTexto"/>
          <p:cNvSpPr txBox="1"/>
          <p:nvPr/>
        </p:nvSpPr>
        <p:spPr>
          <a:xfrm>
            <a:off x="1928794" y="4712625"/>
            <a:ext cx="5300746" cy="430887"/>
          </a:xfrm>
          <a:prstGeom prst="rect">
            <a:avLst/>
          </a:prstGeom>
          <a:noFill/>
        </p:spPr>
        <p:txBody>
          <a:bodyPr wrap="none" rtlCol="0">
            <a:spAutoFit/>
          </a:bodyPr>
          <a:lstStyle/>
          <a:p>
            <a:r>
              <a:rPr lang="en-US" sz="2200" b="1" dirty="0" smtClean="0">
                <a:solidFill>
                  <a:srgbClr val="339933"/>
                </a:solidFill>
                <a:effectLst>
                  <a:outerShdw blurRad="38100" dist="38100" dir="2700000" algn="tl">
                    <a:srgbClr val="000000">
                      <a:alpha val="43137"/>
                    </a:srgbClr>
                  </a:outerShdw>
                </a:effectLst>
              </a:rPr>
              <a:t>Direct synthesis of cyclic organic carbonates</a:t>
            </a:r>
            <a:endParaRPr lang="en-US" sz="2200" b="1" baseline="-25000" dirty="0">
              <a:solidFill>
                <a:srgbClr val="339933"/>
              </a:solidFill>
              <a:effectLst>
                <a:outerShdw blurRad="38100" dist="38100" dir="2700000" algn="tl">
                  <a:srgbClr val="000000">
                    <a:alpha val="43137"/>
                  </a:srgbClr>
                </a:outerShdw>
              </a:effectLst>
            </a:endParaRPr>
          </a:p>
        </p:txBody>
      </p:sp>
      <p:sp>
        <p:nvSpPr>
          <p:cNvPr id="20" name="19 CuadroTexto"/>
          <p:cNvSpPr txBox="1"/>
          <p:nvPr/>
        </p:nvSpPr>
        <p:spPr>
          <a:xfrm>
            <a:off x="285720" y="5376462"/>
            <a:ext cx="8643998" cy="400110"/>
          </a:xfrm>
          <a:prstGeom prst="rect">
            <a:avLst/>
          </a:prstGeom>
          <a:noFill/>
        </p:spPr>
        <p:txBody>
          <a:bodyPr wrap="square" rtlCol="0">
            <a:spAutoFit/>
          </a:bodyPr>
          <a:lstStyle/>
          <a:p>
            <a:r>
              <a:rPr lang="en-US" sz="2000" b="1" dirty="0">
                <a:solidFill>
                  <a:srgbClr val="FF0000"/>
                </a:solidFill>
              </a:rPr>
              <a:t>* </a:t>
            </a:r>
            <a:r>
              <a:rPr lang="en-US" sz="2000" b="1" dirty="0" smtClean="0">
                <a:solidFill>
                  <a:schemeClr val="tx2">
                    <a:lumMod val="60000"/>
                    <a:lumOff val="40000"/>
                  </a:schemeClr>
                </a:solidFill>
              </a:rPr>
              <a:t>Optimal molar ratio epoxide:CO</a:t>
            </a:r>
            <a:r>
              <a:rPr lang="en-US" sz="2000" b="1" baseline="-25000" dirty="0" smtClean="0">
                <a:solidFill>
                  <a:schemeClr val="tx2">
                    <a:lumMod val="60000"/>
                    <a:lumOff val="40000"/>
                  </a:schemeClr>
                </a:solidFill>
              </a:rPr>
              <a:t>2</a:t>
            </a:r>
            <a:r>
              <a:rPr lang="en-US" sz="2000" b="1" dirty="0" smtClean="0">
                <a:solidFill>
                  <a:schemeClr val="tx2">
                    <a:lumMod val="60000"/>
                    <a:lumOff val="40000"/>
                  </a:schemeClr>
                </a:solidFill>
              </a:rPr>
              <a:t> (1:4) (19)</a:t>
            </a:r>
            <a:endParaRPr lang="en-US" sz="2000" b="1" baseline="-25000" dirty="0">
              <a:solidFill>
                <a:schemeClr val="tx2">
                  <a:lumMod val="60000"/>
                  <a:lumOff val="40000"/>
                </a:schemeClr>
              </a:solidFill>
            </a:endParaRPr>
          </a:p>
        </p:txBody>
      </p:sp>
      <p:graphicFrame>
        <p:nvGraphicFramePr>
          <p:cNvPr id="1029" name="Object 5"/>
          <p:cNvGraphicFramePr>
            <a:graphicFrameLocks noChangeAspect="1"/>
          </p:cNvGraphicFramePr>
          <p:nvPr/>
        </p:nvGraphicFramePr>
        <p:xfrm>
          <a:off x="214281" y="1785926"/>
          <a:ext cx="8737157" cy="1643074"/>
        </p:xfrm>
        <a:graphic>
          <a:graphicData uri="http://schemas.openxmlformats.org/presentationml/2006/ole">
            <mc:AlternateContent xmlns:mc="http://schemas.openxmlformats.org/markup-compatibility/2006">
              <mc:Choice xmlns:v="urn:schemas-microsoft-com:vml" Requires="v">
                <p:oleObj spid="_x0000_s42097" name="CS ChemDraw Drawing" r:id="rId3" imgW="4996739" imgH="939889" progId="ChemDraw.Document.6.0">
                  <p:embed/>
                </p:oleObj>
              </mc:Choice>
              <mc:Fallback>
                <p:oleObj name="CS ChemDraw Drawing" r:id="rId3" imgW="4996739" imgH="939889"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281" y="1785926"/>
                        <a:ext cx="8737157" cy="1643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12 Rectángulo"/>
          <p:cNvSpPr/>
          <p:nvPr/>
        </p:nvSpPr>
        <p:spPr>
          <a:xfrm>
            <a:off x="6597128" y="6725"/>
            <a:ext cx="2551852" cy="369332"/>
          </a:xfrm>
          <a:prstGeom prst="rect">
            <a:avLst/>
          </a:prstGeom>
          <a:solidFill>
            <a:srgbClr val="00B050"/>
          </a:solidFill>
        </p:spPr>
        <p:txBody>
          <a:bodyPr wrap="square">
            <a:noAutofit/>
          </a:bodyPr>
          <a:lstStyle/>
          <a:p>
            <a:pPr algn="ctr"/>
            <a:r>
              <a:rPr lang="en-US" b="1" dirty="0">
                <a:solidFill>
                  <a:schemeClr val="bg1"/>
                </a:solidFill>
                <a:effectLst>
                  <a:outerShdw blurRad="50800" dist="38100" dir="16200000" rotWithShape="0">
                    <a:prstClr val="black">
                      <a:alpha val="40000"/>
                    </a:prstClr>
                  </a:outerShdw>
                </a:effectLst>
              </a:rPr>
              <a:t>CO</a:t>
            </a:r>
            <a:r>
              <a:rPr lang="en-US" b="1" baseline="-25000" dirty="0">
                <a:solidFill>
                  <a:schemeClr val="bg1"/>
                </a:solidFill>
                <a:effectLst>
                  <a:outerShdw blurRad="50800" dist="38100" dir="16200000" rotWithShape="0">
                    <a:prstClr val="black">
                      <a:alpha val="40000"/>
                    </a:prstClr>
                  </a:outerShdw>
                </a:effectLst>
              </a:rPr>
              <a:t>2</a:t>
            </a:r>
            <a:r>
              <a:rPr lang="en-US" b="1" dirty="0">
                <a:solidFill>
                  <a:schemeClr val="bg1"/>
                </a:solidFill>
                <a:effectLst>
                  <a:outerShdw blurRad="50800" dist="38100" dir="16200000" rotWithShape="0">
                    <a:prstClr val="black">
                      <a:alpha val="40000"/>
                    </a:prstClr>
                  </a:outerShdw>
                </a:effectLst>
              </a:rPr>
              <a:t> as a </a:t>
            </a:r>
            <a:r>
              <a:rPr lang="en-US" b="1" dirty="0" smtClean="0">
                <a:solidFill>
                  <a:schemeClr val="bg1"/>
                </a:solidFill>
                <a:effectLst>
                  <a:outerShdw blurRad="50800" dist="38100" dir="16200000" rotWithShape="0">
                    <a:prstClr val="black">
                      <a:alpha val="40000"/>
                    </a:prstClr>
                  </a:outerShdw>
                </a:effectLst>
              </a:rPr>
              <a:t>reagent</a:t>
            </a:r>
            <a:endParaRPr lang="en-US" dirty="0">
              <a:solidFill>
                <a:schemeClr val="bg1"/>
              </a:solidFill>
            </a:endParaRPr>
          </a:p>
        </p:txBody>
      </p:sp>
      <p:sp>
        <p:nvSpPr>
          <p:cNvPr id="3" name="2 Marcador de número de diapositiva"/>
          <p:cNvSpPr>
            <a:spLocks noGrp="1"/>
          </p:cNvSpPr>
          <p:nvPr>
            <p:ph type="sldNum" sz="quarter" idx="12"/>
          </p:nvPr>
        </p:nvSpPr>
        <p:spPr/>
        <p:txBody>
          <a:bodyPr/>
          <a:lstStyle/>
          <a:p>
            <a:fld id="{153E860E-8509-45B0-AD32-0170FCD09A82}" type="slidenum">
              <a:rPr lang="es-CO" smtClean="0"/>
              <a:pPr/>
              <a:t>23</a:t>
            </a:fld>
            <a:endParaRPr lang="es-CO"/>
          </a:p>
        </p:txBody>
      </p:sp>
    </p:spTree>
    <p:extLst>
      <p:ext uri="{BB962C8B-B14F-4D97-AF65-F5344CB8AC3E}">
        <p14:creationId xmlns:p14="http://schemas.microsoft.com/office/powerpoint/2010/main" val="27918729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19 Marcador de contenido"/>
          <p:cNvGraphicFramePr>
            <a:graphicFrameLocks noGrp="1"/>
          </p:cNvGraphicFramePr>
          <p:nvPr>
            <p:ph idx="1"/>
            <p:extLst>
              <p:ext uri="{D42A27DB-BD31-4B8C-83A1-F6EECF244321}">
                <p14:modId xmlns:p14="http://schemas.microsoft.com/office/powerpoint/2010/main" val="3750633395"/>
              </p:ext>
            </p:extLst>
          </p:nvPr>
        </p:nvGraphicFramePr>
        <p:xfrm>
          <a:off x="214282" y="2240813"/>
          <a:ext cx="5713666" cy="2987040"/>
        </p:xfrm>
        <a:graphic>
          <a:graphicData uri="http://schemas.openxmlformats.org/drawingml/2006/table">
            <a:tbl>
              <a:tblPr bandRow="1">
                <a:tableStyleId>{3B4B98B0-60AC-42C2-AFA5-B58CD77FA1E5}</a:tableStyleId>
              </a:tblPr>
              <a:tblGrid>
                <a:gridCol w="1222692"/>
                <a:gridCol w="1302322"/>
                <a:gridCol w="492760"/>
                <a:gridCol w="559118"/>
                <a:gridCol w="420878"/>
                <a:gridCol w="492760"/>
                <a:gridCol w="511492"/>
                <a:gridCol w="711644"/>
              </a:tblGrid>
              <a:tr h="320040">
                <a:tc rowSpan="2">
                  <a:txBody>
                    <a:bodyPr/>
                    <a:lstStyle/>
                    <a:p>
                      <a:pPr algn="ctr"/>
                      <a:r>
                        <a:rPr lang="en-US" sz="1400" noProof="0" dirty="0" smtClean="0">
                          <a:effectLst>
                            <a:outerShdw blurRad="50800" dist="38100" dir="2700000" algn="tl" rotWithShape="0">
                              <a:prstClr val="black">
                                <a:alpha val="40000"/>
                              </a:prstClr>
                            </a:outerShdw>
                          </a:effectLst>
                        </a:rPr>
                        <a:t>Complex</a:t>
                      </a:r>
                      <a:endParaRPr lang="en-US" sz="1400" b="1" noProof="0" dirty="0">
                        <a:solidFill>
                          <a:schemeClr val="bg1"/>
                        </a:solidFill>
                        <a:effectLst>
                          <a:outerShdw blurRad="50800" dist="38100" dir="2700000" algn="tl" rotWithShape="0">
                            <a:prstClr val="black">
                              <a:alpha val="40000"/>
                            </a:prstClr>
                          </a:outerShdw>
                        </a:effectLst>
                        <a:latin typeface="+mj-lt"/>
                      </a:endParaRPr>
                    </a:p>
                  </a:txBody>
                  <a:tcPr anchor="ctr">
                    <a:solidFill>
                      <a:schemeClr val="bg1"/>
                    </a:solidFill>
                  </a:tcPr>
                </a:tc>
                <a:tc rowSpan="2">
                  <a:txBody>
                    <a:bodyPr/>
                    <a:lstStyle/>
                    <a:p>
                      <a:pPr algn="ctr"/>
                      <a:r>
                        <a:rPr lang="en-US" sz="1400" baseline="0" noProof="0" dirty="0" smtClean="0">
                          <a:effectLst>
                            <a:outerShdw blurRad="50800" dist="38100" dir="2700000" algn="tl" rotWithShape="0">
                              <a:prstClr val="black">
                                <a:alpha val="40000"/>
                              </a:prstClr>
                            </a:outerShdw>
                          </a:effectLst>
                        </a:rPr>
                        <a:t>Styrene</a:t>
                      </a:r>
                    </a:p>
                    <a:p>
                      <a:pPr algn="ctr"/>
                      <a:r>
                        <a:rPr lang="en-US" sz="1400" baseline="0" noProof="0" dirty="0" smtClean="0">
                          <a:effectLst>
                            <a:outerShdw blurRad="50800" dist="38100" dir="2700000" algn="tl" rotWithShape="0">
                              <a:prstClr val="black">
                                <a:alpha val="40000"/>
                              </a:prstClr>
                            </a:outerShdw>
                          </a:effectLst>
                        </a:rPr>
                        <a:t>Conversion (%)</a:t>
                      </a:r>
                      <a:endParaRPr lang="en-US" sz="1400" b="0" noProof="0" dirty="0">
                        <a:solidFill>
                          <a:schemeClr val="bg1"/>
                        </a:solidFill>
                        <a:effectLst>
                          <a:outerShdw blurRad="50800" dist="38100" dir="2700000" algn="tl" rotWithShape="0">
                            <a:prstClr val="black">
                              <a:alpha val="40000"/>
                            </a:prstClr>
                          </a:outerShdw>
                        </a:effectLst>
                        <a:latin typeface="+mj-lt"/>
                      </a:endParaRPr>
                    </a:p>
                  </a:txBody>
                  <a:tcPr anchor="ctr">
                    <a:solidFill>
                      <a:schemeClr val="bg1"/>
                    </a:solidFill>
                  </a:tcPr>
                </a:tc>
                <a:tc gridSpan="6">
                  <a:txBody>
                    <a:bodyPr/>
                    <a:lstStyle/>
                    <a:p>
                      <a:pPr algn="ctr"/>
                      <a:r>
                        <a:rPr lang="en-US" sz="1400" noProof="0" dirty="0" smtClean="0">
                          <a:effectLst>
                            <a:outerShdw blurRad="50800" dist="38100" dir="2700000" algn="tl" rotWithShape="0">
                              <a:prstClr val="black">
                                <a:alpha val="40000"/>
                              </a:prstClr>
                            </a:outerShdw>
                          </a:effectLst>
                        </a:rPr>
                        <a:t>Selectivity (%)</a:t>
                      </a:r>
                      <a:endParaRPr lang="en-US" sz="1400" b="1" noProof="0" dirty="0">
                        <a:solidFill>
                          <a:schemeClr val="bg1"/>
                        </a:solidFill>
                        <a:effectLst>
                          <a:outerShdw blurRad="50800" dist="38100" dir="2700000" algn="tl" rotWithShape="0">
                            <a:prstClr val="black">
                              <a:alpha val="40000"/>
                            </a:prstClr>
                          </a:outerShdw>
                        </a:effectLst>
                        <a:latin typeface="+mj-lt"/>
                      </a:endParaRPr>
                    </a:p>
                  </a:txBody>
                  <a:tcPr anchor="ctr">
                    <a:solidFill>
                      <a:schemeClr val="bg1"/>
                    </a:solidFill>
                  </a:tcPr>
                </a:tc>
                <a:tc hMerge="1">
                  <a:txBody>
                    <a:bodyPr/>
                    <a:lstStyle/>
                    <a:p>
                      <a:pPr algn="ctr"/>
                      <a:endParaRPr lang="es-CO" sz="1800" b="1" dirty="0">
                        <a:solidFill>
                          <a:schemeClr val="bg1"/>
                        </a:solidFill>
                        <a:latin typeface="+mj-lt"/>
                      </a:endParaRPr>
                    </a:p>
                  </a:txBody>
                  <a:tcPr anchor="ctr">
                    <a:lnB w="12700" cap="flat" cmpd="sng" algn="ctr">
                      <a:solidFill>
                        <a:schemeClr val="bg1">
                          <a:lumMod val="75000"/>
                        </a:schemeClr>
                      </a:solidFill>
                      <a:prstDash val="solid"/>
                      <a:round/>
                      <a:headEnd type="none" w="med" len="med"/>
                      <a:tailEnd type="none" w="med" len="med"/>
                    </a:lnB>
                    <a:solidFill>
                      <a:schemeClr val="tx2">
                        <a:lumMod val="60000"/>
                        <a:lumOff val="40000"/>
                      </a:schemeClr>
                    </a:solidFill>
                  </a:tcPr>
                </a:tc>
                <a:tc hMerge="1">
                  <a:txBody>
                    <a:bodyPr/>
                    <a:lstStyle/>
                    <a:p>
                      <a:pPr algn="ctr"/>
                      <a:endParaRPr lang="es-CO" sz="1800" b="1" dirty="0">
                        <a:solidFill>
                          <a:schemeClr val="bg1"/>
                        </a:solidFill>
                        <a:latin typeface="+mj-lt"/>
                      </a:endParaRPr>
                    </a:p>
                  </a:txBody>
                  <a:tcPr anchor="ctr">
                    <a:lnB w="12700" cap="flat" cmpd="sng" algn="ctr">
                      <a:solidFill>
                        <a:schemeClr val="bg1">
                          <a:lumMod val="75000"/>
                        </a:schemeClr>
                      </a:solidFill>
                      <a:prstDash val="solid"/>
                      <a:round/>
                      <a:headEnd type="none" w="med" len="med"/>
                      <a:tailEnd type="none" w="med" len="med"/>
                    </a:lnB>
                    <a:solidFill>
                      <a:schemeClr val="tx2">
                        <a:lumMod val="60000"/>
                        <a:lumOff val="40000"/>
                      </a:schemeClr>
                    </a:solidFill>
                  </a:tcPr>
                </a:tc>
                <a:tc hMerge="1">
                  <a:txBody>
                    <a:bodyPr/>
                    <a:lstStyle/>
                    <a:p>
                      <a:pPr algn="ctr"/>
                      <a:endParaRPr lang="es-CO" sz="1800" b="1" dirty="0">
                        <a:solidFill>
                          <a:schemeClr val="bg1"/>
                        </a:solidFill>
                        <a:latin typeface="+mj-lt"/>
                      </a:endParaRPr>
                    </a:p>
                  </a:txBody>
                  <a:tcPr anchor="ctr">
                    <a:lnB w="12700" cap="flat" cmpd="sng" algn="ctr">
                      <a:solidFill>
                        <a:schemeClr val="bg1">
                          <a:lumMod val="75000"/>
                        </a:schemeClr>
                      </a:solidFill>
                      <a:prstDash val="solid"/>
                      <a:round/>
                      <a:headEnd type="none" w="med" len="med"/>
                      <a:tailEnd type="none" w="med" len="med"/>
                    </a:lnB>
                    <a:solidFill>
                      <a:schemeClr val="tx2">
                        <a:lumMod val="60000"/>
                        <a:lumOff val="40000"/>
                      </a:schemeClr>
                    </a:solidFill>
                  </a:tcPr>
                </a:tc>
                <a:tc hMerge="1">
                  <a:txBody>
                    <a:bodyPr/>
                    <a:lstStyle/>
                    <a:p>
                      <a:pPr algn="ctr"/>
                      <a:endParaRPr lang="es-CO" sz="1800" b="1" dirty="0">
                        <a:solidFill>
                          <a:schemeClr val="bg1"/>
                        </a:solidFill>
                        <a:latin typeface="+mj-lt"/>
                      </a:endParaRPr>
                    </a:p>
                  </a:txBody>
                  <a:tcPr anchor="ctr">
                    <a:lnB w="12700" cap="flat" cmpd="sng" algn="ctr">
                      <a:solidFill>
                        <a:schemeClr val="bg1">
                          <a:lumMod val="75000"/>
                        </a:schemeClr>
                      </a:solidFill>
                      <a:prstDash val="solid"/>
                      <a:round/>
                      <a:headEnd type="none" w="med" len="med"/>
                      <a:tailEnd type="none" w="med" len="med"/>
                    </a:lnB>
                    <a:solidFill>
                      <a:schemeClr val="tx2">
                        <a:lumMod val="60000"/>
                        <a:lumOff val="40000"/>
                      </a:schemeClr>
                    </a:solidFill>
                  </a:tcPr>
                </a:tc>
                <a:tc hMerge="1">
                  <a:txBody>
                    <a:bodyPr/>
                    <a:lstStyle/>
                    <a:p>
                      <a:pPr algn="ctr"/>
                      <a:endParaRPr lang="es-CO" sz="1800" b="1" dirty="0">
                        <a:solidFill>
                          <a:schemeClr val="bg1"/>
                        </a:solidFill>
                        <a:latin typeface="+mj-lt"/>
                      </a:endParaRPr>
                    </a:p>
                  </a:txBody>
                  <a:tcPr anchor="ctr">
                    <a:lnB w="12700" cap="flat" cmpd="sng" algn="ctr">
                      <a:solidFill>
                        <a:schemeClr val="bg1">
                          <a:lumMod val="75000"/>
                        </a:schemeClr>
                      </a:solidFill>
                      <a:prstDash val="solid"/>
                      <a:round/>
                      <a:headEnd type="none" w="med" len="med"/>
                      <a:tailEnd type="none" w="med" len="med"/>
                    </a:lnB>
                    <a:solidFill>
                      <a:schemeClr val="tx2">
                        <a:lumMod val="60000"/>
                        <a:lumOff val="40000"/>
                      </a:schemeClr>
                    </a:solidFill>
                  </a:tcPr>
                </a:tc>
              </a:tr>
              <a:tr h="320040">
                <a:tc vMerge="1">
                  <a:txBody>
                    <a:bodyPr/>
                    <a:lstStyle/>
                    <a:p>
                      <a:endParaRPr lang="es-CO"/>
                    </a:p>
                  </a:txBody>
                  <a:tcPr/>
                </a:tc>
                <a:tc vMerge="1">
                  <a:txBody>
                    <a:bodyPr/>
                    <a:lstStyle/>
                    <a:p>
                      <a:endParaRPr lang="es-CO"/>
                    </a:p>
                  </a:txBody>
                  <a:tcPr/>
                </a:tc>
                <a:tc>
                  <a:txBody>
                    <a:bodyPr/>
                    <a:lstStyle/>
                    <a:p>
                      <a:pPr algn="ctr"/>
                      <a:r>
                        <a:rPr lang="en-US" sz="1400" baseline="0" noProof="0" dirty="0" smtClean="0">
                          <a:effectLst>
                            <a:outerShdw blurRad="50800" dist="38100" dir="2700000" algn="tl" rotWithShape="0">
                              <a:prstClr val="black">
                                <a:alpha val="40000"/>
                              </a:prstClr>
                            </a:outerShdw>
                          </a:effectLst>
                        </a:rPr>
                        <a:t>B</a:t>
                      </a:r>
                      <a:endParaRPr lang="en-US" sz="1400" b="1" noProof="0" dirty="0">
                        <a:solidFill>
                          <a:schemeClr val="bg1"/>
                        </a:solidFill>
                        <a:effectLst>
                          <a:outerShdw blurRad="50800" dist="38100" dir="2700000" algn="tl" rotWithShape="0">
                            <a:prstClr val="black">
                              <a:alpha val="40000"/>
                            </a:prstClr>
                          </a:outerShdw>
                        </a:effectLst>
                        <a:latin typeface="+mj-lt"/>
                      </a:endParaRPr>
                    </a:p>
                  </a:txBody>
                  <a:tcPr anchor="ctr">
                    <a:solidFill>
                      <a:schemeClr val="bg1"/>
                    </a:solidFill>
                  </a:tcPr>
                </a:tc>
                <a:tc>
                  <a:txBody>
                    <a:bodyPr/>
                    <a:lstStyle/>
                    <a:p>
                      <a:pPr algn="ctr"/>
                      <a:r>
                        <a:rPr lang="en-US" sz="1400" noProof="0" dirty="0" smtClean="0">
                          <a:effectLst>
                            <a:outerShdw blurRad="50800" dist="38100" dir="2700000" algn="tl" rotWithShape="0">
                              <a:prstClr val="black">
                                <a:alpha val="40000"/>
                              </a:prstClr>
                            </a:outerShdw>
                          </a:effectLst>
                        </a:rPr>
                        <a:t>PMK</a:t>
                      </a:r>
                      <a:endParaRPr lang="en-US" sz="1400" b="1" noProof="0" dirty="0">
                        <a:solidFill>
                          <a:schemeClr val="bg1"/>
                        </a:solidFill>
                        <a:effectLst>
                          <a:outerShdw blurRad="50800" dist="38100" dir="2700000" algn="tl" rotWithShape="0">
                            <a:prstClr val="black">
                              <a:alpha val="40000"/>
                            </a:prstClr>
                          </a:outerShdw>
                        </a:effectLst>
                        <a:latin typeface="+mj-lt"/>
                      </a:endParaRPr>
                    </a:p>
                  </a:txBody>
                  <a:tcPr anchor="ctr">
                    <a:solidFill>
                      <a:schemeClr val="bg1"/>
                    </a:solidFill>
                  </a:tcPr>
                </a:tc>
                <a:tc>
                  <a:txBody>
                    <a:bodyPr/>
                    <a:lstStyle/>
                    <a:p>
                      <a:pPr algn="ctr"/>
                      <a:r>
                        <a:rPr lang="en-US" sz="1400" noProof="0" dirty="0" smtClean="0">
                          <a:effectLst>
                            <a:outerShdw blurRad="50800" dist="38100" dir="2700000" algn="tl" rotWithShape="0">
                              <a:prstClr val="black">
                                <a:alpha val="40000"/>
                              </a:prstClr>
                            </a:outerShdw>
                          </a:effectLst>
                        </a:rPr>
                        <a:t>BA</a:t>
                      </a:r>
                      <a:endParaRPr lang="en-US" sz="1400" b="1" noProof="0" dirty="0">
                        <a:solidFill>
                          <a:schemeClr val="bg1"/>
                        </a:solidFill>
                        <a:effectLst>
                          <a:outerShdw blurRad="50800" dist="38100" dir="2700000" algn="tl" rotWithShape="0">
                            <a:prstClr val="black">
                              <a:alpha val="40000"/>
                            </a:prstClr>
                          </a:outerShdw>
                        </a:effectLst>
                        <a:latin typeface="+mj-lt"/>
                      </a:endParaRPr>
                    </a:p>
                  </a:txBody>
                  <a:tcPr anchor="ctr">
                    <a:solidFill>
                      <a:schemeClr val="bg1"/>
                    </a:solidFill>
                  </a:tcPr>
                </a:tc>
                <a:tc>
                  <a:txBody>
                    <a:bodyPr/>
                    <a:lstStyle/>
                    <a:p>
                      <a:pPr algn="ctr"/>
                      <a:r>
                        <a:rPr lang="en-US" sz="1400" b="1" noProof="0" dirty="0" smtClean="0">
                          <a:effectLst>
                            <a:outerShdw blurRad="50800" dist="38100" dir="2700000" algn="tl" rotWithShape="0">
                              <a:prstClr val="black">
                                <a:alpha val="40000"/>
                              </a:prstClr>
                            </a:outerShdw>
                          </a:effectLst>
                        </a:rPr>
                        <a:t>SE</a:t>
                      </a:r>
                      <a:endParaRPr lang="en-US" sz="1400" b="1" noProof="0" dirty="0">
                        <a:solidFill>
                          <a:schemeClr val="bg1"/>
                        </a:solidFill>
                        <a:effectLst>
                          <a:outerShdw blurRad="50800" dist="38100" dir="2700000" algn="tl" rotWithShape="0">
                            <a:prstClr val="black">
                              <a:alpha val="40000"/>
                            </a:prstClr>
                          </a:outerShdw>
                        </a:effectLst>
                        <a:latin typeface="+mj-lt"/>
                      </a:endParaRPr>
                    </a:p>
                  </a:txBody>
                  <a:tcPr anchor="ctr">
                    <a:solidFill>
                      <a:schemeClr val="bg1"/>
                    </a:solidFill>
                  </a:tcPr>
                </a:tc>
                <a:tc>
                  <a:txBody>
                    <a:bodyPr/>
                    <a:lstStyle/>
                    <a:p>
                      <a:pPr algn="ctr"/>
                      <a:r>
                        <a:rPr lang="en-US" sz="1400" noProof="0" dirty="0" smtClean="0">
                          <a:effectLst>
                            <a:outerShdw blurRad="50800" dist="38100" dir="2700000" algn="tl" rotWithShape="0">
                              <a:prstClr val="black">
                                <a:alpha val="40000"/>
                              </a:prstClr>
                            </a:outerShdw>
                          </a:effectLst>
                        </a:rPr>
                        <a:t>PED</a:t>
                      </a:r>
                      <a:endParaRPr lang="en-US" sz="1400" b="1" noProof="0" dirty="0">
                        <a:solidFill>
                          <a:schemeClr val="bg1"/>
                        </a:solidFill>
                        <a:effectLst>
                          <a:outerShdw blurRad="50800" dist="38100" dir="2700000" algn="tl" rotWithShape="0">
                            <a:prstClr val="black">
                              <a:alpha val="40000"/>
                            </a:prstClr>
                          </a:outerShdw>
                        </a:effectLst>
                        <a:latin typeface="+mj-lt"/>
                      </a:endParaRPr>
                    </a:p>
                  </a:txBody>
                  <a:tcPr anchor="ctr">
                    <a:solidFill>
                      <a:schemeClr val="bg1"/>
                    </a:solidFill>
                  </a:tcPr>
                </a:tc>
                <a:tc>
                  <a:txBody>
                    <a:bodyPr/>
                    <a:lstStyle/>
                    <a:p>
                      <a:pPr algn="ctr"/>
                      <a:r>
                        <a:rPr lang="en-US" sz="1400" noProof="0" dirty="0" smtClean="0">
                          <a:effectLst>
                            <a:outerShdw blurRad="50800" dist="38100" dir="2700000" algn="tl" rotWithShape="0">
                              <a:prstClr val="black">
                                <a:alpha val="40000"/>
                              </a:prstClr>
                            </a:outerShdw>
                          </a:effectLst>
                        </a:rPr>
                        <a:t>Others</a:t>
                      </a:r>
                      <a:endParaRPr lang="en-US" sz="1400" b="1" noProof="0" dirty="0">
                        <a:solidFill>
                          <a:schemeClr val="bg1"/>
                        </a:solidFill>
                        <a:effectLst>
                          <a:outerShdw blurRad="50800" dist="38100" dir="2700000" algn="tl" rotWithShape="0">
                            <a:prstClr val="black">
                              <a:alpha val="40000"/>
                            </a:prstClr>
                          </a:outerShdw>
                        </a:effectLst>
                        <a:latin typeface="+mj-lt"/>
                      </a:endParaRPr>
                    </a:p>
                  </a:txBody>
                  <a:tcPr anchor="ctr">
                    <a:solidFill>
                      <a:schemeClr val="bg1"/>
                    </a:solidFill>
                  </a:tcPr>
                </a:tc>
              </a:tr>
              <a:tr h="125736">
                <a:tc gridSpan="8">
                  <a:txBody>
                    <a:bodyPr/>
                    <a:lstStyle/>
                    <a:p>
                      <a:pPr algn="ctr"/>
                      <a:r>
                        <a:rPr lang="en-US" sz="1400" noProof="0" dirty="0" smtClean="0"/>
                        <a:t>Hydrogen peroxide at</a:t>
                      </a:r>
                      <a:r>
                        <a:rPr lang="en-US" sz="1400" baseline="0" noProof="0" dirty="0" smtClean="0"/>
                        <a:t> 30 wt.%</a:t>
                      </a:r>
                      <a:endParaRPr lang="en-US" sz="1400" b="1" i="1" noProof="0" dirty="0">
                        <a:solidFill>
                          <a:schemeClr val="tx1">
                            <a:lumMod val="75000"/>
                            <a:lumOff val="25000"/>
                          </a:schemeClr>
                        </a:solidFill>
                        <a:latin typeface="+mj-lt"/>
                      </a:endParaRPr>
                    </a:p>
                  </a:txBody>
                  <a:tcPr anchor="ct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117166">
                <a:tc>
                  <a:txBody>
                    <a:bodyPr/>
                    <a:lstStyle/>
                    <a:p>
                      <a:pPr algn="ctr"/>
                      <a:r>
                        <a:rPr lang="en-US" sz="1400" noProof="0" dirty="0" smtClean="0"/>
                        <a:t>[</a:t>
                      </a:r>
                      <a:r>
                        <a:rPr lang="en-US" sz="1400" noProof="0" dirty="0" err="1" smtClean="0"/>
                        <a:t>Mn</a:t>
                      </a:r>
                      <a:r>
                        <a:rPr lang="en-US" sz="1400" noProof="0" dirty="0" smtClean="0"/>
                        <a:t>(</a:t>
                      </a:r>
                      <a:r>
                        <a:rPr lang="en-US" sz="1400" noProof="0" dirty="0" err="1" smtClean="0"/>
                        <a:t>salen</a:t>
                      </a:r>
                      <a:r>
                        <a:rPr lang="en-US" sz="1400" noProof="0" dirty="0" smtClean="0"/>
                        <a:t>)</a:t>
                      </a:r>
                      <a:r>
                        <a:rPr lang="en-US" sz="1400" noProof="0" dirty="0" err="1" smtClean="0"/>
                        <a:t>Cl</a:t>
                      </a:r>
                      <a:r>
                        <a:rPr lang="en-US" sz="1400" noProof="0" dirty="0" smtClean="0"/>
                        <a:t>]</a:t>
                      </a:r>
                      <a:endParaRPr lang="en-US" sz="1400" b="1" noProof="0" dirty="0">
                        <a:solidFill>
                          <a:schemeClr val="tx1">
                            <a:lumMod val="75000"/>
                            <a:lumOff val="25000"/>
                          </a:schemeClr>
                        </a:solidFill>
                        <a:latin typeface="+mj-lt"/>
                      </a:endParaRPr>
                    </a:p>
                  </a:txBody>
                  <a:tcPr anchor="ctr"/>
                </a:tc>
                <a:tc>
                  <a:txBody>
                    <a:bodyPr/>
                    <a:lstStyle/>
                    <a:p>
                      <a:pPr algn="ctr">
                        <a:spcAft>
                          <a:spcPts val="0"/>
                        </a:spcAft>
                      </a:pPr>
                      <a:r>
                        <a:rPr lang="en-US" sz="1400" noProof="0" dirty="0" smtClean="0">
                          <a:effectLst>
                            <a:outerShdw blurRad="38100" dist="38100" dir="2700000" algn="tl">
                              <a:srgbClr val="000000">
                                <a:alpha val="43137"/>
                              </a:srgbClr>
                            </a:outerShdw>
                          </a:effectLst>
                        </a:rPr>
                        <a:t>15.0</a:t>
                      </a:r>
                      <a:endParaRPr lang="en-US" sz="1400" noProof="0" dirty="0">
                        <a:solidFill>
                          <a:schemeClr val="tx1">
                            <a:lumMod val="75000"/>
                            <a:lumOff val="25000"/>
                          </a:schemeClr>
                        </a:solidFill>
                        <a:effectLst>
                          <a:outerShdw blurRad="38100" dist="38100" dir="2700000" algn="tl">
                            <a:srgbClr val="000000">
                              <a:alpha val="43137"/>
                            </a:srgbClr>
                          </a:outerShdw>
                        </a:effectLst>
                        <a:latin typeface="+mj-lt"/>
                        <a:ea typeface="Calibri"/>
                        <a:cs typeface="Times New Roman"/>
                      </a:endParaRPr>
                    </a:p>
                  </a:txBody>
                  <a:tcPr marL="68580" marR="68580" marT="0" marB="0" anchor="ctr"/>
                </a:tc>
                <a:tc>
                  <a:txBody>
                    <a:bodyPr/>
                    <a:lstStyle/>
                    <a:p>
                      <a:pPr algn="ctr">
                        <a:spcAft>
                          <a:spcPts val="0"/>
                        </a:spcAft>
                      </a:pPr>
                      <a:r>
                        <a:rPr lang="en-US" sz="1400" noProof="0" dirty="0" smtClean="0"/>
                        <a:t>52.1</a:t>
                      </a:r>
                      <a:endParaRPr lang="en-US" sz="1400" noProof="0" dirty="0">
                        <a:solidFill>
                          <a:schemeClr val="tx1">
                            <a:lumMod val="75000"/>
                            <a:lumOff val="25000"/>
                          </a:schemeClr>
                        </a:solidFill>
                        <a:latin typeface="+mj-lt"/>
                        <a:ea typeface="Calibri"/>
                        <a:cs typeface="Times New Roman"/>
                      </a:endParaRPr>
                    </a:p>
                  </a:txBody>
                  <a:tcPr marL="68580" marR="68580" marT="0" marB="0" anchor="ctr"/>
                </a:tc>
                <a:tc>
                  <a:txBody>
                    <a:bodyPr/>
                    <a:lstStyle/>
                    <a:p>
                      <a:pPr algn="ctr">
                        <a:spcAft>
                          <a:spcPts val="0"/>
                        </a:spcAft>
                      </a:pPr>
                      <a:r>
                        <a:rPr lang="en-US" sz="1400" noProof="0" dirty="0" smtClean="0"/>
                        <a:t>1.8</a:t>
                      </a:r>
                      <a:endParaRPr lang="en-US" sz="1400" noProof="0" dirty="0">
                        <a:solidFill>
                          <a:schemeClr val="tx1">
                            <a:lumMod val="75000"/>
                            <a:lumOff val="25000"/>
                          </a:schemeClr>
                        </a:solidFill>
                        <a:latin typeface="+mj-lt"/>
                        <a:ea typeface="Calibri"/>
                        <a:cs typeface="Times New Roman"/>
                      </a:endParaRPr>
                    </a:p>
                  </a:txBody>
                  <a:tcPr marL="68580" marR="68580" marT="0" marB="0" anchor="ctr"/>
                </a:tc>
                <a:tc>
                  <a:txBody>
                    <a:bodyPr/>
                    <a:lstStyle/>
                    <a:p>
                      <a:pPr algn="ctr">
                        <a:spcAft>
                          <a:spcPts val="0"/>
                        </a:spcAft>
                      </a:pPr>
                      <a:r>
                        <a:rPr lang="en-US" sz="1400" noProof="0" dirty="0" smtClean="0"/>
                        <a:t>5.3</a:t>
                      </a:r>
                      <a:endParaRPr lang="en-US" sz="1400" noProof="0" dirty="0">
                        <a:solidFill>
                          <a:schemeClr val="tx1">
                            <a:lumMod val="75000"/>
                            <a:lumOff val="25000"/>
                          </a:schemeClr>
                        </a:solidFill>
                        <a:latin typeface="+mj-lt"/>
                        <a:ea typeface="Calibri"/>
                        <a:cs typeface="Times New Roman"/>
                      </a:endParaRPr>
                    </a:p>
                  </a:txBody>
                  <a:tcPr marL="68580" marR="68580" marT="0" marB="0" anchor="ctr"/>
                </a:tc>
                <a:tc>
                  <a:txBody>
                    <a:bodyPr/>
                    <a:lstStyle/>
                    <a:p>
                      <a:pPr algn="ctr">
                        <a:spcAft>
                          <a:spcPts val="0"/>
                        </a:spcAft>
                      </a:pPr>
                      <a:r>
                        <a:rPr lang="en-US" sz="1400" noProof="0" dirty="0" smtClean="0">
                          <a:effectLst>
                            <a:outerShdw blurRad="38100" dist="38100" dir="2700000" algn="tl">
                              <a:srgbClr val="000000">
                                <a:alpha val="43137"/>
                              </a:srgbClr>
                            </a:outerShdw>
                          </a:effectLst>
                        </a:rPr>
                        <a:t>14.5</a:t>
                      </a:r>
                      <a:endParaRPr lang="en-US" sz="1400" noProof="0" dirty="0">
                        <a:solidFill>
                          <a:schemeClr val="tx1">
                            <a:lumMod val="75000"/>
                            <a:lumOff val="25000"/>
                          </a:schemeClr>
                        </a:solidFill>
                        <a:effectLst>
                          <a:outerShdw blurRad="38100" dist="38100" dir="2700000" algn="tl">
                            <a:srgbClr val="000000">
                              <a:alpha val="43137"/>
                            </a:srgbClr>
                          </a:outerShdw>
                        </a:effectLst>
                        <a:latin typeface="+mj-lt"/>
                        <a:ea typeface="Calibri"/>
                        <a:cs typeface="Times New Roman"/>
                      </a:endParaRPr>
                    </a:p>
                  </a:txBody>
                  <a:tcPr marL="68580" marR="68580" marT="0" marB="0" anchor="ctr"/>
                </a:tc>
                <a:tc>
                  <a:txBody>
                    <a:bodyPr/>
                    <a:lstStyle/>
                    <a:p>
                      <a:pPr algn="ctr">
                        <a:spcAft>
                          <a:spcPts val="0"/>
                        </a:spcAft>
                      </a:pPr>
                      <a:r>
                        <a:rPr lang="en-US" sz="1400" noProof="0" dirty="0" smtClean="0"/>
                        <a:t>18.9</a:t>
                      </a:r>
                      <a:endParaRPr lang="en-US" sz="1400" noProof="0" dirty="0">
                        <a:solidFill>
                          <a:schemeClr val="tx1">
                            <a:lumMod val="75000"/>
                            <a:lumOff val="25000"/>
                          </a:schemeClr>
                        </a:solidFill>
                        <a:latin typeface="+mj-lt"/>
                        <a:ea typeface="Calibri"/>
                        <a:cs typeface="Times New Roman"/>
                      </a:endParaRPr>
                    </a:p>
                  </a:txBody>
                  <a:tcPr marL="68580" marR="68580" marT="0" marB="0" anchor="ctr"/>
                </a:tc>
                <a:tc>
                  <a:txBody>
                    <a:bodyPr/>
                    <a:lstStyle/>
                    <a:p>
                      <a:pPr algn="ctr"/>
                      <a:r>
                        <a:rPr lang="en-US" sz="1400" noProof="0" dirty="0" smtClean="0"/>
                        <a:t>7.4</a:t>
                      </a:r>
                      <a:endParaRPr lang="en-US" sz="1400" noProof="0" dirty="0">
                        <a:solidFill>
                          <a:schemeClr val="tx1">
                            <a:lumMod val="75000"/>
                            <a:lumOff val="25000"/>
                          </a:schemeClr>
                        </a:solidFill>
                        <a:latin typeface="+mj-lt"/>
                      </a:endParaRPr>
                    </a:p>
                  </a:txBody>
                  <a:tcPr marL="68580" marR="68580" marT="0" marB="0" anchor="ctr"/>
                </a:tc>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noProof="0" dirty="0" smtClean="0"/>
                        <a:t>[</a:t>
                      </a:r>
                      <a:r>
                        <a:rPr lang="en-US" sz="1400" noProof="0" dirty="0" err="1" smtClean="0"/>
                        <a:t>Mn</a:t>
                      </a:r>
                      <a:r>
                        <a:rPr lang="en-US" sz="1400" noProof="0" dirty="0" smtClean="0"/>
                        <a:t>(</a:t>
                      </a:r>
                      <a:r>
                        <a:rPr lang="en-US" sz="1400" noProof="0" dirty="0" err="1" smtClean="0"/>
                        <a:t>salen</a:t>
                      </a:r>
                      <a:r>
                        <a:rPr lang="en-US" sz="1400" noProof="0" dirty="0" smtClean="0"/>
                        <a:t>)Br]</a:t>
                      </a:r>
                      <a:endParaRPr lang="en-US" sz="1400" b="1" noProof="0" dirty="0" smtClean="0">
                        <a:solidFill>
                          <a:schemeClr val="tx1">
                            <a:lumMod val="75000"/>
                            <a:lumOff val="25000"/>
                          </a:schemeClr>
                        </a:solidFill>
                        <a:latin typeface="+mj-lt"/>
                      </a:endParaRPr>
                    </a:p>
                  </a:txBody>
                  <a:tcPr anchor="ctr"/>
                </a:tc>
                <a:tc>
                  <a:txBody>
                    <a:bodyPr/>
                    <a:lstStyle/>
                    <a:p>
                      <a:pPr algn="ctr">
                        <a:spcAft>
                          <a:spcPts val="0"/>
                        </a:spcAft>
                      </a:pPr>
                      <a:r>
                        <a:rPr lang="en-US" sz="1400" noProof="0" dirty="0" smtClean="0">
                          <a:effectLst>
                            <a:outerShdw blurRad="38100" dist="38100" dir="2700000" algn="tl">
                              <a:srgbClr val="000000">
                                <a:alpha val="43137"/>
                              </a:srgbClr>
                            </a:outerShdw>
                          </a:effectLst>
                        </a:rPr>
                        <a:t>3.0</a:t>
                      </a:r>
                      <a:endParaRPr lang="en-US" sz="1400" noProof="0" dirty="0">
                        <a:solidFill>
                          <a:schemeClr val="tx1">
                            <a:lumMod val="75000"/>
                            <a:lumOff val="25000"/>
                          </a:schemeClr>
                        </a:solidFill>
                        <a:effectLst>
                          <a:outerShdw blurRad="38100" dist="38100" dir="2700000" algn="tl">
                            <a:srgbClr val="000000">
                              <a:alpha val="43137"/>
                            </a:srgbClr>
                          </a:outerShdw>
                        </a:effectLst>
                        <a:latin typeface="+mj-lt"/>
                        <a:ea typeface="Calibri"/>
                        <a:cs typeface="Times New Roman"/>
                      </a:endParaRPr>
                    </a:p>
                  </a:txBody>
                  <a:tcPr marL="68580" marR="68580" marT="0" marB="0" anchor="ctr"/>
                </a:tc>
                <a:tc>
                  <a:txBody>
                    <a:bodyPr/>
                    <a:lstStyle/>
                    <a:p>
                      <a:pPr algn="ctr">
                        <a:spcAft>
                          <a:spcPts val="0"/>
                        </a:spcAft>
                      </a:pPr>
                      <a:r>
                        <a:rPr lang="en-US" sz="1400" noProof="0" dirty="0" smtClean="0"/>
                        <a:t>73.0</a:t>
                      </a:r>
                      <a:endParaRPr lang="en-US" sz="1400" noProof="0" dirty="0">
                        <a:solidFill>
                          <a:schemeClr val="tx1">
                            <a:lumMod val="75000"/>
                            <a:lumOff val="25000"/>
                          </a:schemeClr>
                        </a:solidFill>
                        <a:latin typeface="+mj-lt"/>
                        <a:ea typeface="Calibri"/>
                        <a:cs typeface="Times New Roman"/>
                      </a:endParaRPr>
                    </a:p>
                  </a:txBody>
                  <a:tcPr marL="68580" marR="68580" marT="0" marB="0" anchor="ctr"/>
                </a:tc>
                <a:tc>
                  <a:txBody>
                    <a:bodyPr/>
                    <a:lstStyle/>
                    <a:p>
                      <a:pPr algn="ctr">
                        <a:spcAft>
                          <a:spcPts val="0"/>
                        </a:spcAft>
                      </a:pPr>
                      <a:r>
                        <a:rPr lang="en-US" sz="1400" noProof="0" dirty="0" smtClean="0"/>
                        <a:t>2.0</a:t>
                      </a:r>
                      <a:endParaRPr lang="en-US" sz="1400" noProof="0" dirty="0">
                        <a:solidFill>
                          <a:schemeClr val="tx1">
                            <a:lumMod val="75000"/>
                            <a:lumOff val="25000"/>
                          </a:schemeClr>
                        </a:solidFill>
                        <a:latin typeface="+mj-lt"/>
                        <a:ea typeface="Calibri"/>
                        <a:cs typeface="Times New Roman"/>
                      </a:endParaRPr>
                    </a:p>
                  </a:txBody>
                  <a:tcPr marL="68580" marR="68580" marT="0" marB="0" anchor="ctr"/>
                </a:tc>
                <a:tc>
                  <a:txBody>
                    <a:bodyPr/>
                    <a:lstStyle/>
                    <a:p>
                      <a:pPr algn="ctr">
                        <a:spcAft>
                          <a:spcPts val="0"/>
                        </a:spcAft>
                      </a:pPr>
                      <a:r>
                        <a:rPr lang="en-US" sz="1400" noProof="0" dirty="0" smtClean="0"/>
                        <a:t>3.0</a:t>
                      </a:r>
                      <a:endParaRPr lang="en-US" sz="1400" noProof="0" dirty="0">
                        <a:solidFill>
                          <a:schemeClr val="tx1">
                            <a:lumMod val="75000"/>
                            <a:lumOff val="25000"/>
                          </a:schemeClr>
                        </a:solidFill>
                        <a:latin typeface="+mj-lt"/>
                        <a:ea typeface="Calibri"/>
                        <a:cs typeface="Times New Roman"/>
                      </a:endParaRPr>
                    </a:p>
                  </a:txBody>
                  <a:tcPr marL="68580" marR="68580" marT="0" marB="0" anchor="ctr"/>
                </a:tc>
                <a:tc>
                  <a:txBody>
                    <a:bodyPr/>
                    <a:lstStyle/>
                    <a:p>
                      <a:pPr algn="ctr">
                        <a:spcAft>
                          <a:spcPts val="0"/>
                        </a:spcAft>
                      </a:pPr>
                      <a:r>
                        <a:rPr lang="en-US" sz="1400" noProof="0" dirty="0" smtClean="0">
                          <a:effectLst>
                            <a:outerShdw blurRad="38100" dist="38100" dir="2700000" algn="tl">
                              <a:srgbClr val="000000">
                                <a:alpha val="43137"/>
                              </a:srgbClr>
                            </a:outerShdw>
                          </a:effectLst>
                        </a:rPr>
                        <a:t>2.0</a:t>
                      </a:r>
                      <a:endParaRPr lang="en-US" sz="1400" noProof="0" dirty="0">
                        <a:solidFill>
                          <a:schemeClr val="tx1">
                            <a:lumMod val="75000"/>
                            <a:lumOff val="25000"/>
                          </a:schemeClr>
                        </a:solidFill>
                        <a:effectLst>
                          <a:outerShdw blurRad="38100" dist="38100" dir="2700000" algn="tl">
                            <a:srgbClr val="000000">
                              <a:alpha val="43137"/>
                            </a:srgbClr>
                          </a:outerShdw>
                        </a:effectLst>
                        <a:latin typeface="+mj-lt"/>
                        <a:ea typeface="Calibri"/>
                        <a:cs typeface="Times New Roman"/>
                      </a:endParaRPr>
                    </a:p>
                  </a:txBody>
                  <a:tcPr marL="68580" marR="68580" marT="0" marB="0" anchor="ctr"/>
                </a:tc>
                <a:tc>
                  <a:txBody>
                    <a:bodyPr/>
                    <a:lstStyle/>
                    <a:p>
                      <a:pPr algn="ctr">
                        <a:spcAft>
                          <a:spcPts val="0"/>
                        </a:spcAft>
                      </a:pPr>
                      <a:r>
                        <a:rPr lang="en-US" sz="1400" noProof="0" dirty="0" smtClean="0"/>
                        <a:t>0.0</a:t>
                      </a:r>
                      <a:endParaRPr lang="en-US" sz="1400" noProof="0" dirty="0">
                        <a:solidFill>
                          <a:schemeClr val="tx1">
                            <a:lumMod val="75000"/>
                            <a:lumOff val="25000"/>
                          </a:schemeClr>
                        </a:solidFill>
                        <a:latin typeface="+mj-lt"/>
                        <a:ea typeface="Calibri"/>
                        <a:cs typeface="Times New Roman"/>
                      </a:endParaRPr>
                    </a:p>
                  </a:txBody>
                  <a:tcPr marL="68580" marR="68580" marT="0" marB="0" anchor="ctr"/>
                </a:tc>
                <a:tc>
                  <a:txBody>
                    <a:bodyPr/>
                    <a:lstStyle/>
                    <a:p>
                      <a:pPr algn="ctr"/>
                      <a:r>
                        <a:rPr lang="en-US" sz="1400" noProof="0" dirty="0" smtClean="0"/>
                        <a:t>20.0</a:t>
                      </a:r>
                      <a:endParaRPr lang="en-US" sz="1400" noProof="0" dirty="0">
                        <a:solidFill>
                          <a:schemeClr val="tx1">
                            <a:lumMod val="75000"/>
                            <a:lumOff val="25000"/>
                          </a:schemeClr>
                        </a:solidFill>
                        <a:latin typeface="+mj-lt"/>
                      </a:endParaRPr>
                    </a:p>
                  </a:txBody>
                  <a:tcPr marL="68580" marR="68580" marT="0" marB="0" anchor="ctr"/>
                </a:tc>
              </a:tr>
              <a:tr h="11824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noProof="0" dirty="0" smtClean="0"/>
                        <a:t>[</a:t>
                      </a:r>
                      <a:r>
                        <a:rPr lang="en-US" sz="1400" noProof="0" dirty="0" err="1" smtClean="0"/>
                        <a:t>Mn</a:t>
                      </a:r>
                      <a:r>
                        <a:rPr lang="en-US" sz="1400" noProof="0" dirty="0" smtClean="0"/>
                        <a:t>(</a:t>
                      </a:r>
                      <a:r>
                        <a:rPr lang="en-US" sz="1400" noProof="0" dirty="0" err="1" smtClean="0"/>
                        <a:t>salen</a:t>
                      </a:r>
                      <a:r>
                        <a:rPr lang="en-US" sz="1400" noProof="0" dirty="0" smtClean="0"/>
                        <a:t>)I]</a:t>
                      </a:r>
                      <a:endParaRPr lang="en-US" sz="1400" b="1" noProof="0" dirty="0" smtClean="0">
                        <a:solidFill>
                          <a:schemeClr val="tx1">
                            <a:lumMod val="75000"/>
                            <a:lumOff val="25000"/>
                          </a:schemeClr>
                        </a:solidFill>
                        <a:latin typeface="+mj-lt"/>
                      </a:endParaRPr>
                    </a:p>
                  </a:txBody>
                  <a:tcPr anchor="ctr"/>
                </a:tc>
                <a:tc>
                  <a:txBody>
                    <a:bodyPr/>
                    <a:lstStyle/>
                    <a:p>
                      <a:pPr algn="ctr">
                        <a:spcAft>
                          <a:spcPts val="0"/>
                        </a:spcAft>
                      </a:pPr>
                      <a:r>
                        <a:rPr lang="en-US" sz="1400" noProof="0" dirty="0" smtClean="0">
                          <a:effectLst>
                            <a:outerShdw blurRad="38100" dist="38100" dir="2700000" algn="tl">
                              <a:srgbClr val="000000">
                                <a:alpha val="43137"/>
                              </a:srgbClr>
                            </a:outerShdw>
                          </a:effectLst>
                        </a:rPr>
                        <a:t>2.5</a:t>
                      </a:r>
                      <a:endParaRPr lang="en-US" sz="1400" noProof="0" dirty="0">
                        <a:solidFill>
                          <a:schemeClr val="tx1">
                            <a:lumMod val="75000"/>
                            <a:lumOff val="25000"/>
                          </a:schemeClr>
                        </a:solidFill>
                        <a:effectLst>
                          <a:outerShdw blurRad="38100" dist="38100" dir="2700000" algn="tl">
                            <a:srgbClr val="000000">
                              <a:alpha val="43137"/>
                            </a:srgbClr>
                          </a:outerShdw>
                        </a:effectLst>
                        <a:latin typeface="+mj-lt"/>
                        <a:ea typeface="Calibri"/>
                        <a:cs typeface="Times New Roman"/>
                      </a:endParaRPr>
                    </a:p>
                  </a:txBody>
                  <a:tcPr marL="68580" marR="68580" marT="0" marB="0" anchor="ctr"/>
                </a:tc>
                <a:tc>
                  <a:txBody>
                    <a:bodyPr/>
                    <a:lstStyle/>
                    <a:p>
                      <a:pPr algn="ctr">
                        <a:spcAft>
                          <a:spcPts val="0"/>
                        </a:spcAft>
                      </a:pPr>
                      <a:r>
                        <a:rPr lang="en-US" sz="1400" noProof="0" dirty="0" smtClean="0"/>
                        <a:t>90.0</a:t>
                      </a:r>
                      <a:endParaRPr lang="en-US" sz="1400" noProof="0" dirty="0">
                        <a:solidFill>
                          <a:schemeClr val="tx1">
                            <a:lumMod val="75000"/>
                            <a:lumOff val="25000"/>
                          </a:schemeClr>
                        </a:solidFill>
                        <a:latin typeface="+mj-lt"/>
                        <a:ea typeface="Calibri"/>
                        <a:cs typeface="Times New Roman"/>
                      </a:endParaRPr>
                    </a:p>
                  </a:txBody>
                  <a:tcPr marL="68580" marR="68580" marT="0" marB="0" anchor="ctr"/>
                </a:tc>
                <a:tc>
                  <a:txBody>
                    <a:bodyPr/>
                    <a:lstStyle/>
                    <a:p>
                      <a:pPr algn="ctr">
                        <a:spcAft>
                          <a:spcPts val="0"/>
                        </a:spcAft>
                      </a:pPr>
                      <a:r>
                        <a:rPr lang="en-US" sz="1400" noProof="0" dirty="0" smtClean="0"/>
                        <a:t>2.8</a:t>
                      </a:r>
                      <a:endParaRPr lang="en-US" sz="1400" noProof="0" dirty="0">
                        <a:solidFill>
                          <a:schemeClr val="tx1">
                            <a:lumMod val="75000"/>
                            <a:lumOff val="25000"/>
                          </a:schemeClr>
                        </a:solidFill>
                        <a:latin typeface="+mj-lt"/>
                        <a:ea typeface="Calibri"/>
                        <a:cs typeface="Times New Roman"/>
                      </a:endParaRPr>
                    </a:p>
                  </a:txBody>
                  <a:tcPr marL="68580" marR="68580" marT="0" marB="0" anchor="ctr"/>
                </a:tc>
                <a:tc>
                  <a:txBody>
                    <a:bodyPr/>
                    <a:lstStyle/>
                    <a:p>
                      <a:pPr algn="ctr">
                        <a:spcAft>
                          <a:spcPts val="0"/>
                        </a:spcAft>
                      </a:pPr>
                      <a:r>
                        <a:rPr lang="en-US" sz="1400" noProof="0" dirty="0" smtClean="0"/>
                        <a:t>4.0</a:t>
                      </a:r>
                      <a:endParaRPr lang="en-US" sz="1400" noProof="0" dirty="0">
                        <a:solidFill>
                          <a:schemeClr val="tx1">
                            <a:lumMod val="75000"/>
                            <a:lumOff val="25000"/>
                          </a:schemeClr>
                        </a:solidFill>
                        <a:latin typeface="+mj-lt"/>
                        <a:ea typeface="Calibri"/>
                        <a:cs typeface="Times New Roman"/>
                      </a:endParaRPr>
                    </a:p>
                  </a:txBody>
                  <a:tcPr marL="68580" marR="68580" marT="0" marB="0" anchor="ctr"/>
                </a:tc>
                <a:tc>
                  <a:txBody>
                    <a:bodyPr/>
                    <a:lstStyle/>
                    <a:p>
                      <a:pPr algn="ctr">
                        <a:spcAft>
                          <a:spcPts val="0"/>
                        </a:spcAft>
                      </a:pPr>
                      <a:r>
                        <a:rPr lang="en-US" sz="1400" kern="1200" noProof="0" dirty="0" smtClean="0">
                          <a:effectLst>
                            <a:outerShdw blurRad="38100" dist="38100" dir="2700000" algn="tl">
                              <a:srgbClr val="000000">
                                <a:alpha val="43137"/>
                              </a:srgbClr>
                            </a:outerShdw>
                          </a:effectLst>
                        </a:rPr>
                        <a:t>0.0</a:t>
                      </a:r>
                      <a:endParaRPr lang="en-US" sz="1400" kern="1200" noProof="0" dirty="0">
                        <a:solidFill>
                          <a:schemeClr val="tx1">
                            <a:lumMod val="75000"/>
                            <a:lumOff val="25000"/>
                          </a:schemeClr>
                        </a:solidFill>
                        <a:effectLst>
                          <a:outerShdw blurRad="38100" dist="38100" dir="2700000" algn="tl">
                            <a:srgbClr val="000000">
                              <a:alpha val="43137"/>
                            </a:srgbClr>
                          </a:outerShdw>
                        </a:effectLst>
                        <a:latin typeface="+mn-lt"/>
                        <a:ea typeface="Calibri"/>
                        <a:cs typeface="Times New Roman"/>
                      </a:endParaRPr>
                    </a:p>
                  </a:txBody>
                  <a:tcPr marL="68580" marR="68580" marT="0" marB="0" anchor="ctr"/>
                </a:tc>
                <a:tc>
                  <a:txBody>
                    <a:bodyPr/>
                    <a:lstStyle/>
                    <a:p>
                      <a:pPr algn="ctr">
                        <a:spcAft>
                          <a:spcPts val="0"/>
                        </a:spcAft>
                      </a:pPr>
                      <a:r>
                        <a:rPr lang="en-US" sz="1400" noProof="0" dirty="0" smtClean="0"/>
                        <a:t>0.0</a:t>
                      </a:r>
                      <a:endParaRPr lang="en-US" sz="1400" noProof="0" dirty="0">
                        <a:solidFill>
                          <a:schemeClr val="tx1">
                            <a:lumMod val="75000"/>
                            <a:lumOff val="25000"/>
                          </a:schemeClr>
                        </a:solidFill>
                        <a:latin typeface="+mj-lt"/>
                        <a:ea typeface="Calibri"/>
                        <a:cs typeface="Times New Roman"/>
                      </a:endParaRPr>
                    </a:p>
                  </a:txBody>
                  <a:tcPr marL="68580" marR="68580" marT="0" marB="0" anchor="ctr"/>
                </a:tc>
                <a:tc>
                  <a:txBody>
                    <a:bodyPr/>
                    <a:lstStyle/>
                    <a:p>
                      <a:pPr algn="ctr"/>
                      <a:r>
                        <a:rPr lang="en-US" sz="1400" noProof="0" dirty="0" smtClean="0"/>
                        <a:t>3.2</a:t>
                      </a:r>
                      <a:endParaRPr lang="en-US" sz="1400" noProof="0" dirty="0">
                        <a:solidFill>
                          <a:schemeClr val="tx1">
                            <a:lumMod val="75000"/>
                            <a:lumOff val="25000"/>
                          </a:schemeClr>
                        </a:solidFill>
                        <a:latin typeface="+mj-lt"/>
                      </a:endParaRPr>
                    </a:p>
                  </a:txBody>
                  <a:tcPr marL="68580" marR="68580" marT="0" marB="0" anchor="ctr"/>
                </a:tc>
              </a:tr>
              <a:tr h="0">
                <a:tc gridSpan="8">
                  <a:txBody>
                    <a:bodyPr/>
                    <a:lstStyle/>
                    <a:p>
                      <a:pPr algn="ctr">
                        <a:spcAft>
                          <a:spcPts val="0"/>
                        </a:spcAft>
                      </a:pPr>
                      <a:r>
                        <a:rPr lang="en-US" sz="1400" noProof="0" dirty="0" err="1" smtClean="0"/>
                        <a:t>Iodosylbenzene</a:t>
                      </a:r>
                      <a:r>
                        <a:rPr lang="en-US" sz="1400" noProof="0" dirty="0" smtClean="0"/>
                        <a:t> in CH</a:t>
                      </a:r>
                      <a:r>
                        <a:rPr lang="en-US" sz="1400" baseline="-25000" noProof="0" dirty="0" smtClean="0"/>
                        <a:t>2</a:t>
                      </a:r>
                      <a:r>
                        <a:rPr lang="en-US" sz="1400" noProof="0" dirty="0" smtClean="0"/>
                        <a:t>Cl</a:t>
                      </a:r>
                      <a:r>
                        <a:rPr lang="en-US" sz="1400" baseline="-25000" noProof="0" dirty="0" smtClean="0"/>
                        <a:t>2</a:t>
                      </a:r>
                      <a:endParaRPr lang="en-US" sz="1400" b="1" i="1" noProof="0" dirty="0">
                        <a:solidFill>
                          <a:schemeClr val="tx1">
                            <a:lumMod val="75000"/>
                            <a:lumOff val="25000"/>
                          </a:schemeClr>
                        </a:solidFill>
                        <a:latin typeface="+mj-lt"/>
                        <a:ea typeface="Calibri"/>
                        <a:cs typeface="Times New Roman"/>
                      </a:endParaRPr>
                    </a:p>
                  </a:txBody>
                  <a:tcPr marL="68580" marR="68580" marT="0" marB="0" anchor="ct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pPr algn="ctr"/>
                      <a:endParaRPr lang="es-CO" sz="1800" dirty="0">
                        <a:latin typeface="+mj-lt"/>
                      </a:endParaRPr>
                    </a:p>
                  </a:txBody>
                  <a:tcPr marL="68580" marR="68580" marT="0" marB="0" anchor="ctr"/>
                </a:tc>
              </a:tr>
              <a:tr h="118242">
                <a:tc>
                  <a:txBody>
                    <a:bodyPr/>
                    <a:lstStyle/>
                    <a:p>
                      <a:pPr algn="ctr"/>
                      <a:r>
                        <a:rPr lang="en-US" sz="1400" noProof="0" dirty="0" smtClean="0"/>
                        <a:t>[</a:t>
                      </a:r>
                      <a:r>
                        <a:rPr lang="en-US" sz="1400" noProof="0" dirty="0" err="1" smtClean="0"/>
                        <a:t>Mn</a:t>
                      </a:r>
                      <a:r>
                        <a:rPr lang="en-US" sz="1400" noProof="0" dirty="0" smtClean="0"/>
                        <a:t>(</a:t>
                      </a:r>
                      <a:r>
                        <a:rPr lang="en-US" sz="1400" noProof="0" dirty="0" err="1" smtClean="0"/>
                        <a:t>salen</a:t>
                      </a:r>
                      <a:r>
                        <a:rPr lang="en-US" sz="1400" noProof="0" dirty="0" smtClean="0"/>
                        <a:t>)</a:t>
                      </a:r>
                      <a:r>
                        <a:rPr lang="en-US" sz="1400" noProof="0" dirty="0" err="1" smtClean="0"/>
                        <a:t>Cl</a:t>
                      </a:r>
                      <a:r>
                        <a:rPr lang="en-US" sz="1400" noProof="0" dirty="0" smtClean="0"/>
                        <a:t>]</a:t>
                      </a:r>
                      <a:endParaRPr lang="en-US" sz="1400" b="1" noProof="0" dirty="0">
                        <a:solidFill>
                          <a:schemeClr val="tx1">
                            <a:lumMod val="75000"/>
                            <a:lumOff val="25000"/>
                          </a:schemeClr>
                        </a:solidFill>
                        <a:latin typeface="+mj-lt"/>
                      </a:endParaRPr>
                    </a:p>
                  </a:txBody>
                  <a:tcPr anchor="ctr"/>
                </a:tc>
                <a:tc>
                  <a:txBody>
                    <a:bodyPr/>
                    <a:lstStyle/>
                    <a:p>
                      <a:pPr algn="ctr">
                        <a:spcAft>
                          <a:spcPts val="0"/>
                        </a:spcAft>
                      </a:pPr>
                      <a:r>
                        <a:rPr lang="en-US" sz="1400" noProof="0" dirty="0" smtClean="0">
                          <a:effectLst>
                            <a:outerShdw blurRad="38100" dist="38100" dir="2700000" algn="tl">
                              <a:srgbClr val="000000">
                                <a:alpha val="43137"/>
                              </a:srgbClr>
                            </a:outerShdw>
                          </a:effectLst>
                        </a:rPr>
                        <a:t>9.0</a:t>
                      </a:r>
                      <a:endParaRPr lang="en-US" sz="1400" noProof="0" dirty="0">
                        <a:solidFill>
                          <a:schemeClr val="tx1">
                            <a:lumMod val="75000"/>
                            <a:lumOff val="25000"/>
                          </a:schemeClr>
                        </a:solidFill>
                        <a:effectLst>
                          <a:outerShdw blurRad="38100" dist="38100" dir="2700000" algn="tl">
                            <a:srgbClr val="000000">
                              <a:alpha val="43137"/>
                            </a:srgbClr>
                          </a:outerShdw>
                        </a:effectLst>
                        <a:latin typeface="+mj-lt"/>
                        <a:ea typeface="Calibri"/>
                        <a:cs typeface="Times New Roman"/>
                      </a:endParaRPr>
                    </a:p>
                  </a:txBody>
                  <a:tcPr marL="68580" marR="68580" marT="0" marB="0" anchor="ctr"/>
                </a:tc>
                <a:tc>
                  <a:txBody>
                    <a:bodyPr/>
                    <a:lstStyle/>
                    <a:p>
                      <a:pPr algn="ctr">
                        <a:spcAft>
                          <a:spcPts val="0"/>
                        </a:spcAft>
                      </a:pPr>
                      <a:r>
                        <a:rPr lang="en-US" sz="1400" noProof="0" dirty="0" smtClean="0"/>
                        <a:t>66.1</a:t>
                      </a:r>
                      <a:endParaRPr lang="en-US" sz="1400" noProof="0" dirty="0">
                        <a:solidFill>
                          <a:schemeClr val="tx1">
                            <a:lumMod val="75000"/>
                            <a:lumOff val="25000"/>
                          </a:schemeClr>
                        </a:solidFill>
                        <a:latin typeface="+mj-lt"/>
                        <a:ea typeface="Calibri"/>
                        <a:cs typeface="Times New Roman"/>
                      </a:endParaRPr>
                    </a:p>
                  </a:txBody>
                  <a:tcPr marL="68580" marR="68580" marT="0" marB="0" anchor="ctr"/>
                </a:tc>
                <a:tc>
                  <a:txBody>
                    <a:bodyPr/>
                    <a:lstStyle/>
                    <a:p>
                      <a:pPr algn="ctr">
                        <a:spcAft>
                          <a:spcPts val="0"/>
                        </a:spcAft>
                      </a:pPr>
                      <a:r>
                        <a:rPr lang="en-US" sz="1400" noProof="0" dirty="0" smtClean="0"/>
                        <a:t>4.7</a:t>
                      </a:r>
                      <a:endParaRPr lang="en-US" sz="1400" noProof="0" dirty="0">
                        <a:solidFill>
                          <a:schemeClr val="tx1">
                            <a:lumMod val="75000"/>
                            <a:lumOff val="25000"/>
                          </a:schemeClr>
                        </a:solidFill>
                        <a:latin typeface="+mj-lt"/>
                        <a:ea typeface="Calibri"/>
                        <a:cs typeface="Times New Roman"/>
                      </a:endParaRPr>
                    </a:p>
                  </a:txBody>
                  <a:tcPr marL="68580" marR="68580" marT="0" marB="0" anchor="ctr"/>
                </a:tc>
                <a:tc>
                  <a:txBody>
                    <a:bodyPr/>
                    <a:lstStyle/>
                    <a:p>
                      <a:pPr algn="ctr">
                        <a:spcAft>
                          <a:spcPts val="0"/>
                        </a:spcAft>
                      </a:pPr>
                      <a:r>
                        <a:rPr lang="en-US" sz="1400" noProof="0" smtClean="0"/>
                        <a:t>0.0</a:t>
                      </a:r>
                      <a:endParaRPr lang="en-US" sz="1400" noProof="0" dirty="0">
                        <a:solidFill>
                          <a:schemeClr val="tx1">
                            <a:lumMod val="75000"/>
                            <a:lumOff val="25000"/>
                          </a:schemeClr>
                        </a:solidFill>
                        <a:latin typeface="+mj-lt"/>
                        <a:ea typeface="Calibri"/>
                        <a:cs typeface="Times New Roman"/>
                      </a:endParaRPr>
                    </a:p>
                  </a:txBody>
                  <a:tcPr marL="68580" marR="68580" marT="0" marB="0" anchor="ctr"/>
                </a:tc>
                <a:tc>
                  <a:txBody>
                    <a:bodyPr/>
                    <a:lstStyle/>
                    <a:p>
                      <a:pPr algn="ctr">
                        <a:spcAft>
                          <a:spcPts val="0"/>
                        </a:spcAft>
                      </a:pPr>
                      <a:r>
                        <a:rPr lang="en-US" sz="1400" noProof="0" dirty="0" smtClean="0">
                          <a:effectLst>
                            <a:outerShdw blurRad="38100" dist="38100" dir="2700000" algn="tl">
                              <a:srgbClr val="000000">
                                <a:alpha val="43137"/>
                              </a:srgbClr>
                            </a:outerShdw>
                          </a:effectLst>
                        </a:rPr>
                        <a:t>16.7</a:t>
                      </a:r>
                      <a:endParaRPr lang="en-US" sz="1400" noProof="0" dirty="0">
                        <a:solidFill>
                          <a:schemeClr val="tx1">
                            <a:lumMod val="75000"/>
                            <a:lumOff val="25000"/>
                          </a:schemeClr>
                        </a:solidFill>
                        <a:effectLst>
                          <a:outerShdw blurRad="38100" dist="38100" dir="2700000" algn="tl">
                            <a:srgbClr val="000000">
                              <a:alpha val="43137"/>
                            </a:srgbClr>
                          </a:outerShdw>
                        </a:effectLst>
                        <a:latin typeface="+mj-lt"/>
                        <a:ea typeface="Calibri"/>
                        <a:cs typeface="Times New Roman"/>
                      </a:endParaRPr>
                    </a:p>
                  </a:txBody>
                  <a:tcPr marL="68580" marR="68580" marT="0" marB="0" anchor="ctr"/>
                </a:tc>
                <a:tc>
                  <a:txBody>
                    <a:bodyPr/>
                    <a:lstStyle/>
                    <a:p>
                      <a:pPr algn="ctr">
                        <a:spcAft>
                          <a:spcPts val="0"/>
                        </a:spcAft>
                      </a:pPr>
                      <a:r>
                        <a:rPr lang="en-US" sz="1400" noProof="0" dirty="0" smtClean="0"/>
                        <a:t>0.0</a:t>
                      </a:r>
                      <a:endParaRPr lang="en-US" sz="1400" noProof="0" dirty="0">
                        <a:solidFill>
                          <a:schemeClr val="tx1">
                            <a:lumMod val="75000"/>
                            <a:lumOff val="25000"/>
                          </a:schemeClr>
                        </a:solidFill>
                        <a:latin typeface="+mj-lt"/>
                        <a:ea typeface="Calibri"/>
                        <a:cs typeface="Times New Roman"/>
                      </a:endParaRPr>
                    </a:p>
                  </a:txBody>
                  <a:tcPr marL="68580" marR="68580" marT="0" marB="0" anchor="ctr"/>
                </a:tc>
                <a:tc>
                  <a:txBody>
                    <a:bodyPr/>
                    <a:lstStyle/>
                    <a:p>
                      <a:pPr algn="ctr"/>
                      <a:r>
                        <a:rPr lang="en-US" sz="1400" noProof="0" dirty="0" smtClean="0"/>
                        <a:t>12.6</a:t>
                      </a:r>
                      <a:r>
                        <a:rPr lang="en-US" sz="1400" baseline="0" noProof="0" dirty="0" smtClean="0"/>
                        <a:t> </a:t>
                      </a:r>
                      <a:endParaRPr lang="en-US" sz="1400" noProof="0" dirty="0">
                        <a:solidFill>
                          <a:schemeClr val="tx1">
                            <a:lumMod val="75000"/>
                            <a:lumOff val="25000"/>
                          </a:schemeClr>
                        </a:solidFill>
                        <a:latin typeface="+mj-lt"/>
                      </a:endParaRPr>
                    </a:p>
                  </a:txBody>
                  <a:tcPr marL="68580" marR="68580" marT="0" marB="0" anchor="ctr"/>
                </a:tc>
              </a:tr>
              <a:tr h="11824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noProof="0" dirty="0" smtClean="0"/>
                        <a:t>[</a:t>
                      </a:r>
                      <a:r>
                        <a:rPr lang="en-US" sz="1400" noProof="0" dirty="0" err="1" smtClean="0"/>
                        <a:t>Mn</a:t>
                      </a:r>
                      <a:r>
                        <a:rPr lang="en-US" sz="1400" noProof="0" dirty="0" smtClean="0"/>
                        <a:t>(</a:t>
                      </a:r>
                      <a:r>
                        <a:rPr lang="en-US" sz="1400" noProof="0" dirty="0" err="1" smtClean="0"/>
                        <a:t>salen</a:t>
                      </a:r>
                      <a:r>
                        <a:rPr lang="en-US" sz="1400" noProof="0" dirty="0" smtClean="0"/>
                        <a:t>)Br]</a:t>
                      </a:r>
                      <a:endParaRPr lang="en-US" sz="1400" b="1" noProof="0" dirty="0" smtClean="0">
                        <a:solidFill>
                          <a:schemeClr val="tx1">
                            <a:lumMod val="75000"/>
                            <a:lumOff val="25000"/>
                          </a:schemeClr>
                        </a:solidFill>
                        <a:latin typeface="+mj-lt"/>
                      </a:endParaRPr>
                    </a:p>
                  </a:txBody>
                  <a:tcPr anchor="ctr"/>
                </a:tc>
                <a:tc>
                  <a:txBody>
                    <a:bodyPr/>
                    <a:lstStyle/>
                    <a:p>
                      <a:pPr algn="ctr">
                        <a:spcAft>
                          <a:spcPts val="0"/>
                        </a:spcAft>
                      </a:pPr>
                      <a:r>
                        <a:rPr lang="en-US" sz="1400" noProof="0" dirty="0" smtClean="0">
                          <a:effectLst>
                            <a:outerShdw blurRad="38100" dist="38100" dir="2700000" algn="tl">
                              <a:srgbClr val="000000">
                                <a:alpha val="43137"/>
                              </a:srgbClr>
                            </a:outerShdw>
                          </a:effectLst>
                        </a:rPr>
                        <a:t>7.1</a:t>
                      </a:r>
                      <a:endParaRPr lang="en-US" sz="1400" noProof="0" dirty="0">
                        <a:solidFill>
                          <a:schemeClr val="tx1">
                            <a:lumMod val="75000"/>
                            <a:lumOff val="25000"/>
                          </a:schemeClr>
                        </a:solidFill>
                        <a:effectLst>
                          <a:outerShdw blurRad="38100" dist="38100" dir="2700000" algn="tl">
                            <a:srgbClr val="000000">
                              <a:alpha val="43137"/>
                            </a:srgbClr>
                          </a:outerShdw>
                        </a:effectLst>
                        <a:latin typeface="+mj-lt"/>
                        <a:ea typeface="Calibri"/>
                        <a:cs typeface="Times New Roman"/>
                      </a:endParaRPr>
                    </a:p>
                  </a:txBody>
                  <a:tcPr marL="68580" marR="68580" marT="0" marB="0" anchor="ctr"/>
                </a:tc>
                <a:tc>
                  <a:txBody>
                    <a:bodyPr/>
                    <a:lstStyle/>
                    <a:p>
                      <a:pPr algn="ctr">
                        <a:spcAft>
                          <a:spcPts val="0"/>
                        </a:spcAft>
                      </a:pPr>
                      <a:r>
                        <a:rPr lang="en-US" sz="1400" noProof="0" dirty="0" smtClean="0"/>
                        <a:t>69.4</a:t>
                      </a:r>
                      <a:endParaRPr lang="en-US" sz="1400" noProof="0" dirty="0">
                        <a:solidFill>
                          <a:schemeClr val="tx1">
                            <a:lumMod val="75000"/>
                            <a:lumOff val="25000"/>
                          </a:schemeClr>
                        </a:solidFill>
                        <a:latin typeface="+mj-lt"/>
                        <a:ea typeface="Calibri"/>
                        <a:cs typeface="Times New Roman"/>
                      </a:endParaRPr>
                    </a:p>
                  </a:txBody>
                  <a:tcPr marL="68580" marR="68580" marT="0" marB="0" anchor="ctr"/>
                </a:tc>
                <a:tc>
                  <a:txBody>
                    <a:bodyPr/>
                    <a:lstStyle/>
                    <a:p>
                      <a:pPr algn="ctr">
                        <a:spcAft>
                          <a:spcPts val="0"/>
                        </a:spcAft>
                      </a:pPr>
                      <a:r>
                        <a:rPr lang="en-US" sz="1400" noProof="0" dirty="0" smtClean="0"/>
                        <a:t>0.0</a:t>
                      </a:r>
                      <a:endParaRPr lang="en-US" sz="1400" noProof="0" dirty="0">
                        <a:solidFill>
                          <a:schemeClr val="tx1">
                            <a:lumMod val="75000"/>
                            <a:lumOff val="25000"/>
                          </a:schemeClr>
                        </a:solidFill>
                        <a:latin typeface="+mj-lt"/>
                        <a:ea typeface="Calibri"/>
                        <a:cs typeface="Times New Roman"/>
                      </a:endParaRPr>
                    </a:p>
                  </a:txBody>
                  <a:tcPr marL="68580" marR="68580" marT="0" marB="0" anchor="ctr"/>
                </a:tc>
                <a:tc>
                  <a:txBody>
                    <a:bodyPr/>
                    <a:lstStyle/>
                    <a:p>
                      <a:pPr algn="ctr">
                        <a:spcAft>
                          <a:spcPts val="0"/>
                        </a:spcAft>
                      </a:pPr>
                      <a:r>
                        <a:rPr lang="en-US" sz="1400" noProof="0" dirty="0" smtClean="0"/>
                        <a:t>0.0</a:t>
                      </a:r>
                      <a:endParaRPr lang="en-US" sz="1400" noProof="0" dirty="0">
                        <a:solidFill>
                          <a:schemeClr val="tx1">
                            <a:lumMod val="75000"/>
                            <a:lumOff val="25000"/>
                          </a:schemeClr>
                        </a:solidFill>
                        <a:latin typeface="+mj-lt"/>
                        <a:ea typeface="Calibri"/>
                        <a:cs typeface="Times New Roman"/>
                      </a:endParaRPr>
                    </a:p>
                  </a:txBody>
                  <a:tcPr marL="68580" marR="68580" marT="0" marB="0" anchor="ctr"/>
                </a:tc>
                <a:tc>
                  <a:txBody>
                    <a:bodyPr/>
                    <a:lstStyle/>
                    <a:p>
                      <a:pPr algn="ctr">
                        <a:spcAft>
                          <a:spcPts val="0"/>
                        </a:spcAft>
                      </a:pPr>
                      <a:r>
                        <a:rPr lang="en-US" sz="1400" noProof="0" dirty="0" smtClean="0">
                          <a:effectLst>
                            <a:outerShdw blurRad="38100" dist="38100" dir="2700000" algn="tl">
                              <a:srgbClr val="000000">
                                <a:alpha val="43137"/>
                              </a:srgbClr>
                            </a:outerShdw>
                          </a:effectLst>
                        </a:rPr>
                        <a:t>4.2</a:t>
                      </a:r>
                      <a:endParaRPr lang="en-US" sz="1400" noProof="0" dirty="0">
                        <a:solidFill>
                          <a:schemeClr val="tx1">
                            <a:lumMod val="75000"/>
                            <a:lumOff val="25000"/>
                          </a:schemeClr>
                        </a:solidFill>
                        <a:effectLst>
                          <a:outerShdw blurRad="38100" dist="38100" dir="2700000" algn="tl">
                            <a:srgbClr val="000000">
                              <a:alpha val="43137"/>
                            </a:srgbClr>
                          </a:outerShdw>
                        </a:effectLst>
                        <a:latin typeface="+mj-lt"/>
                        <a:ea typeface="Calibri"/>
                        <a:cs typeface="Times New Roman"/>
                      </a:endParaRPr>
                    </a:p>
                  </a:txBody>
                  <a:tcPr marL="68580" marR="68580" marT="0" marB="0" anchor="ctr"/>
                </a:tc>
                <a:tc>
                  <a:txBody>
                    <a:bodyPr/>
                    <a:lstStyle/>
                    <a:p>
                      <a:pPr algn="ctr">
                        <a:spcAft>
                          <a:spcPts val="0"/>
                        </a:spcAft>
                      </a:pPr>
                      <a:r>
                        <a:rPr lang="en-US" sz="1400" noProof="0" dirty="0" smtClean="0"/>
                        <a:t>0.0</a:t>
                      </a:r>
                      <a:endParaRPr lang="en-US" sz="1400" noProof="0" dirty="0">
                        <a:solidFill>
                          <a:schemeClr val="tx1">
                            <a:lumMod val="75000"/>
                            <a:lumOff val="25000"/>
                          </a:schemeClr>
                        </a:solidFill>
                        <a:latin typeface="+mj-lt"/>
                        <a:ea typeface="Calibri"/>
                        <a:cs typeface="Times New Roman"/>
                      </a:endParaRPr>
                    </a:p>
                  </a:txBody>
                  <a:tcPr marL="68580" marR="68580" marT="0" marB="0" anchor="ctr"/>
                </a:tc>
                <a:tc>
                  <a:txBody>
                    <a:bodyPr/>
                    <a:lstStyle/>
                    <a:p>
                      <a:pPr algn="ctr"/>
                      <a:r>
                        <a:rPr lang="en-US" sz="1400" noProof="0" dirty="0" smtClean="0"/>
                        <a:t>26.3</a:t>
                      </a:r>
                      <a:endParaRPr lang="en-US" sz="1400" noProof="0" dirty="0">
                        <a:solidFill>
                          <a:schemeClr val="tx1">
                            <a:lumMod val="75000"/>
                            <a:lumOff val="25000"/>
                          </a:schemeClr>
                        </a:solidFill>
                        <a:latin typeface="+mj-lt"/>
                      </a:endParaRPr>
                    </a:p>
                  </a:txBody>
                  <a:tcPr marL="68580" marR="68580" marT="0" marB="0" anchor="ctr"/>
                </a:tc>
              </a:tr>
              <a:tr h="11824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noProof="0" dirty="0" smtClean="0"/>
                        <a:t>[</a:t>
                      </a:r>
                      <a:r>
                        <a:rPr lang="en-US" sz="1400" noProof="0" dirty="0" err="1" smtClean="0"/>
                        <a:t>Mn</a:t>
                      </a:r>
                      <a:r>
                        <a:rPr lang="en-US" sz="1400" noProof="0" dirty="0" smtClean="0"/>
                        <a:t>(</a:t>
                      </a:r>
                      <a:r>
                        <a:rPr lang="en-US" sz="1400" noProof="0" dirty="0" err="1" smtClean="0"/>
                        <a:t>salen</a:t>
                      </a:r>
                      <a:r>
                        <a:rPr lang="en-US" sz="1400" noProof="0" dirty="0" smtClean="0"/>
                        <a:t>)I]</a:t>
                      </a:r>
                      <a:endParaRPr lang="en-US" sz="1400" b="1" noProof="0" dirty="0" smtClean="0">
                        <a:solidFill>
                          <a:schemeClr val="tx1">
                            <a:lumMod val="75000"/>
                            <a:lumOff val="25000"/>
                          </a:schemeClr>
                        </a:solidFill>
                        <a:latin typeface="+mj-lt"/>
                      </a:endParaRPr>
                    </a:p>
                  </a:txBody>
                  <a:tcPr anchor="ctr"/>
                </a:tc>
                <a:tc>
                  <a:txBody>
                    <a:bodyPr/>
                    <a:lstStyle/>
                    <a:p>
                      <a:pPr algn="ctr">
                        <a:spcAft>
                          <a:spcPts val="0"/>
                        </a:spcAft>
                      </a:pPr>
                      <a:r>
                        <a:rPr lang="en-US" sz="1400" noProof="0" dirty="0" smtClean="0">
                          <a:effectLst>
                            <a:outerShdw blurRad="38100" dist="38100" dir="2700000" algn="tl">
                              <a:srgbClr val="000000">
                                <a:alpha val="43137"/>
                              </a:srgbClr>
                            </a:outerShdw>
                          </a:effectLst>
                        </a:rPr>
                        <a:t>5.7</a:t>
                      </a:r>
                      <a:endParaRPr lang="en-US" sz="1400" noProof="0" dirty="0">
                        <a:solidFill>
                          <a:schemeClr val="tx1">
                            <a:lumMod val="75000"/>
                            <a:lumOff val="25000"/>
                          </a:schemeClr>
                        </a:solidFill>
                        <a:effectLst>
                          <a:outerShdw blurRad="38100" dist="38100" dir="2700000" algn="tl">
                            <a:srgbClr val="000000">
                              <a:alpha val="43137"/>
                            </a:srgbClr>
                          </a:outerShdw>
                        </a:effectLst>
                        <a:latin typeface="+mj-lt"/>
                        <a:ea typeface="Calibri"/>
                        <a:cs typeface="Times New Roman"/>
                      </a:endParaRPr>
                    </a:p>
                  </a:txBody>
                  <a:tcPr marL="68580" marR="68580" marT="0" marB="0" anchor="ctr"/>
                </a:tc>
                <a:tc>
                  <a:txBody>
                    <a:bodyPr/>
                    <a:lstStyle/>
                    <a:p>
                      <a:pPr algn="ctr">
                        <a:spcAft>
                          <a:spcPts val="0"/>
                        </a:spcAft>
                      </a:pPr>
                      <a:r>
                        <a:rPr lang="en-US" sz="1400" noProof="0" dirty="0" smtClean="0"/>
                        <a:t>71.2</a:t>
                      </a:r>
                      <a:endParaRPr lang="en-US" sz="1400" noProof="0" dirty="0">
                        <a:solidFill>
                          <a:schemeClr val="tx1">
                            <a:lumMod val="75000"/>
                            <a:lumOff val="25000"/>
                          </a:schemeClr>
                        </a:solidFill>
                        <a:latin typeface="+mj-lt"/>
                        <a:ea typeface="Calibri"/>
                        <a:cs typeface="Times New Roman"/>
                      </a:endParaRPr>
                    </a:p>
                  </a:txBody>
                  <a:tcPr marL="68580" marR="68580" marT="0" marB="0" anchor="ctr"/>
                </a:tc>
                <a:tc>
                  <a:txBody>
                    <a:bodyPr/>
                    <a:lstStyle/>
                    <a:p>
                      <a:pPr algn="ctr">
                        <a:spcAft>
                          <a:spcPts val="0"/>
                        </a:spcAft>
                      </a:pPr>
                      <a:r>
                        <a:rPr lang="en-US" sz="1400" noProof="0" dirty="0" smtClean="0"/>
                        <a:t>0.0</a:t>
                      </a:r>
                      <a:endParaRPr lang="en-US" sz="1400" noProof="0" dirty="0">
                        <a:solidFill>
                          <a:schemeClr val="tx1">
                            <a:lumMod val="75000"/>
                            <a:lumOff val="25000"/>
                          </a:schemeClr>
                        </a:solidFill>
                        <a:latin typeface="+mj-lt"/>
                        <a:ea typeface="Calibri"/>
                        <a:cs typeface="Times New Roman"/>
                      </a:endParaRPr>
                    </a:p>
                  </a:txBody>
                  <a:tcPr marL="68580" marR="68580" marT="0" marB="0" anchor="ctr"/>
                </a:tc>
                <a:tc>
                  <a:txBody>
                    <a:bodyPr/>
                    <a:lstStyle/>
                    <a:p>
                      <a:pPr algn="ctr">
                        <a:spcAft>
                          <a:spcPts val="0"/>
                        </a:spcAft>
                      </a:pPr>
                      <a:r>
                        <a:rPr lang="en-US" sz="1400" noProof="0" dirty="0" smtClean="0"/>
                        <a:t>0.0</a:t>
                      </a:r>
                      <a:endParaRPr lang="en-US" sz="1400" noProof="0" dirty="0">
                        <a:solidFill>
                          <a:schemeClr val="tx1">
                            <a:lumMod val="75000"/>
                            <a:lumOff val="25000"/>
                          </a:schemeClr>
                        </a:solidFill>
                        <a:latin typeface="+mj-lt"/>
                        <a:ea typeface="Calibri"/>
                        <a:cs typeface="Times New Roman"/>
                      </a:endParaRPr>
                    </a:p>
                  </a:txBody>
                  <a:tcPr marL="68580" marR="68580" marT="0" marB="0" anchor="ctr"/>
                </a:tc>
                <a:tc>
                  <a:txBody>
                    <a:bodyPr/>
                    <a:lstStyle/>
                    <a:p>
                      <a:pPr algn="ctr">
                        <a:spcAft>
                          <a:spcPts val="0"/>
                        </a:spcAft>
                      </a:pPr>
                      <a:r>
                        <a:rPr lang="en-US" sz="1400" noProof="0" dirty="0" smtClean="0">
                          <a:effectLst>
                            <a:outerShdw blurRad="38100" dist="38100" dir="2700000" algn="tl">
                              <a:srgbClr val="000000">
                                <a:alpha val="43137"/>
                              </a:srgbClr>
                            </a:outerShdw>
                          </a:effectLst>
                        </a:rPr>
                        <a:t>2.5</a:t>
                      </a:r>
                      <a:endParaRPr lang="en-US" sz="1400" noProof="0" dirty="0">
                        <a:solidFill>
                          <a:schemeClr val="tx1">
                            <a:lumMod val="75000"/>
                            <a:lumOff val="25000"/>
                          </a:schemeClr>
                        </a:solidFill>
                        <a:effectLst>
                          <a:outerShdw blurRad="38100" dist="38100" dir="2700000" algn="tl">
                            <a:srgbClr val="000000">
                              <a:alpha val="43137"/>
                            </a:srgbClr>
                          </a:outerShdw>
                        </a:effectLst>
                        <a:latin typeface="+mj-lt"/>
                        <a:ea typeface="Calibri"/>
                        <a:cs typeface="Times New Roman"/>
                      </a:endParaRPr>
                    </a:p>
                  </a:txBody>
                  <a:tcPr marL="68580" marR="68580" marT="0" marB="0" anchor="ctr"/>
                </a:tc>
                <a:tc>
                  <a:txBody>
                    <a:bodyPr/>
                    <a:lstStyle/>
                    <a:p>
                      <a:pPr algn="ctr">
                        <a:spcAft>
                          <a:spcPts val="0"/>
                        </a:spcAft>
                      </a:pPr>
                      <a:r>
                        <a:rPr lang="en-US" sz="1400" noProof="0" dirty="0" smtClean="0"/>
                        <a:t>0.0</a:t>
                      </a:r>
                      <a:endParaRPr lang="en-US" sz="1400" noProof="0" dirty="0">
                        <a:solidFill>
                          <a:schemeClr val="tx1">
                            <a:lumMod val="75000"/>
                            <a:lumOff val="25000"/>
                          </a:schemeClr>
                        </a:solidFill>
                        <a:latin typeface="+mj-lt"/>
                        <a:ea typeface="Calibri"/>
                        <a:cs typeface="Times New Roman"/>
                      </a:endParaRPr>
                    </a:p>
                  </a:txBody>
                  <a:tcPr marL="68580" marR="68580" marT="0" marB="0" anchor="ctr"/>
                </a:tc>
                <a:tc>
                  <a:txBody>
                    <a:bodyPr/>
                    <a:lstStyle/>
                    <a:p>
                      <a:pPr algn="ctr"/>
                      <a:r>
                        <a:rPr lang="en-US" sz="1400" noProof="0" dirty="0" smtClean="0"/>
                        <a:t>26.3</a:t>
                      </a:r>
                      <a:endParaRPr lang="en-US" sz="1400" noProof="0" dirty="0">
                        <a:solidFill>
                          <a:schemeClr val="tx1">
                            <a:lumMod val="75000"/>
                            <a:lumOff val="25000"/>
                          </a:schemeClr>
                        </a:solidFill>
                        <a:latin typeface="+mj-lt"/>
                      </a:endParaRPr>
                    </a:p>
                  </a:txBody>
                  <a:tcPr marL="68580" marR="68580" marT="0" marB="0" anchor="ctr"/>
                </a:tc>
              </a:tr>
            </a:tbl>
          </a:graphicData>
        </a:graphic>
      </p:graphicFrame>
      <p:sp>
        <p:nvSpPr>
          <p:cNvPr id="25" name="24 CuadroTexto"/>
          <p:cNvSpPr txBox="1"/>
          <p:nvPr/>
        </p:nvSpPr>
        <p:spPr>
          <a:xfrm>
            <a:off x="214282" y="5312647"/>
            <a:ext cx="5786478" cy="830997"/>
          </a:xfrm>
          <a:prstGeom prst="rect">
            <a:avLst/>
          </a:prstGeom>
          <a:ln>
            <a:noFill/>
          </a:ln>
        </p:spPr>
        <p:style>
          <a:lnRef idx="2">
            <a:schemeClr val="dk1"/>
          </a:lnRef>
          <a:fillRef idx="1">
            <a:schemeClr val="lt1"/>
          </a:fillRef>
          <a:effectRef idx="0">
            <a:schemeClr val="dk1"/>
          </a:effectRef>
          <a:fontRef idx="minor">
            <a:schemeClr val="dk1"/>
          </a:fontRef>
        </p:style>
        <p:txBody>
          <a:bodyPr wrap="square" numCol="1" rtlCol="0">
            <a:spAutoFit/>
          </a:bodyPr>
          <a:lstStyle/>
          <a:p>
            <a:pPr algn="just"/>
            <a:r>
              <a:rPr lang="en-US" sz="1600" dirty="0" smtClean="0">
                <a:solidFill>
                  <a:schemeClr val="tx1">
                    <a:lumMod val="75000"/>
                    <a:lumOff val="25000"/>
                  </a:schemeClr>
                </a:solidFill>
              </a:rPr>
              <a:t>B = </a:t>
            </a:r>
            <a:r>
              <a:rPr lang="en-US" sz="1600" dirty="0" err="1" smtClean="0">
                <a:solidFill>
                  <a:schemeClr val="tx1">
                    <a:lumMod val="75000"/>
                    <a:lumOff val="25000"/>
                  </a:schemeClr>
                </a:solidFill>
              </a:rPr>
              <a:t>Benzaldehyde</a:t>
            </a:r>
            <a:r>
              <a:rPr lang="en-US" sz="1600" dirty="0" smtClean="0">
                <a:solidFill>
                  <a:schemeClr val="tx1">
                    <a:lumMod val="75000"/>
                    <a:lumOff val="25000"/>
                  </a:schemeClr>
                </a:solidFill>
              </a:rPr>
              <a:t>; PMK = Phenyl methyl </a:t>
            </a:r>
            <a:r>
              <a:rPr lang="en-US" sz="1600" dirty="0" err="1" smtClean="0">
                <a:solidFill>
                  <a:schemeClr val="tx1">
                    <a:lumMod val="75000"/>
                    <a:lumOff val="25000"/>
                  </a:schemeClr>
                </a:solidFill>
              </a:rPr>
              <a:t>ketone</a:t>
            </a:r>
            <a:r>
              <a:rPr lang="en-US" sz="1600" dirty="0" smtClean="0">
                <a:solidFill>
                  <a:schemeClr val="tx1">
                    <a:lumMod val="75000"/>
                    <a:lumOff val="25000"/>
                  </a:schemeClr>
                </a:solidFill>
              </a:rPr>
              <a:t>; BA = Benzoic acid; SE = Styrene </a:t>
            </a:r>
            <a:r>
              <a:rPr lang="en-US" sz="1600" dirty="0" err="1" smtClean="0">
                <a:solidFill>
                  <a:schemeClr val="tx1">
                    <a:lumMod val="75000"/>
                    <a:lumOff val="25000"/>
                  </a:schemeClr>
                </a:solidFill>
              </a:rPr>
              <a:t>epoxide</a:t>
            </a:r>
            <a:r>
              <a:rPr lang="en-US" sz="1600" dirty="0" smtClean="0">
                <a:solidFill>
                  <a:schemeClr val="tx1">
                    <a:lumMod val="75000"/>
                    <a:lumOff val="25000"/>
                  </a:schemeClr>
                </a:solidFill>
              </a:rPr>
              <a:t>, PED = 1-Phenyl-1,2-ethanediol; and Others = Styrene polymers (</a:t>
            </a:r>
            <a:r>
              <a:rPr lang="en-US" sz="1600" dirty="0" err="1" smtClean="0">
                <a:solidFill>
                  <a:schemeClr val="tx1">
                    <a:lumMod val="75000"/>
                    <a:lumOff val="25000"/>
                  </a:schemeClr>
                </a:solidFill>
              </a:rPr>
              <a:t>dimers</a:t>
            </a:r>
            <a:r>
              <a:rPr lang="en-US" sz="1600" dirty="0" smtClean="0">
                <a:solidFill>
                  <a:schemeClr val="tx1">
                    <a:lumMod val="75000"/>
                    <a:lumOff val="25000"/>
                  </a:schemeClr>
                </a:solidFill>
              </a:rPr>
              <a:t> and </a:t>
            </a:r>
            <a:r>
              <a:rPr lang="en-US" sz="1600" dirty="0" err="1" smtClean="0">
                <a:solidFill>
                  <a:schemeClr val="tx1">
                    <a:lumMod val="75000"/>
                    <a:lumOff val="25000"/>
                  </a:schemeClr>
                </a:solidFill>
              </a:rPr>
              <a:t>trimers</a:t>
            </a:r>
            <a:r>
              <a:rPr lang="en-US" sz="1600" dirty="0" smtClean="0">
                <a:solidFill>
                  <a:schemeClr val="tx1">
                    <a:lumMod val="75000"/>
                    <a:lumOff val="25000"/>
                  </a:schemeClr>
                </a:solidFill>
              </a:rPr>
              <a:t>).</a:t>
            </a:r>
          </a:p>
        </p:txBody>
      </p:sp>
      <p:graphicFrame>
        <p:nvGraphicFramePr>
          <p:cNvPr id="26" name="Object 9"/>
          <p:cNvGraphicFramePr>
            <a:graphicFrameLocks noChangeAspect="1"/>
          </p:cNvGraphicFramePr>
          <p:nvPr/>
        </p:nvGraphicFramePr>
        <p:xfrm>
          <a:off x="6200748" y="2571744"/>
          <a:ext cx="2798273" cy="1560959"/>
        </p:xfrm>
        <a:graphic>
          <a:graphicData uri="http://schemas.openxmlformats.org/presentationml/2006/ole">
            <mc:AlternateContent xmlns:mc="http://schemas.openxmlformats.org/markup-compatibility/2006">
              <mc:Choice xmlns:v="urn:schemas-microsoft-com:vml" Requires="v">
                <p:oleObj spid="_x0000_s43120" name="CS ChemDraw Drawing" r:id="rId3" imgW="1784109" imgH="994753" progId="ChemDraw.Document.6.0">
                  <p:embed/>
                </p:oleObj>
              </mc:Choice>
              <mc:Fallback>
                <p:oleObj name="CS ChemDraw Drawing" r:id="rId3" imgW="1784109" imgH="994753"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0748" y="2571744"/>
                        <a:ext cx="2798273" cy="1560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 name="26 CuadroTexto"/>
          <p:cNvSpPr txBox="1"/>
          <p:nvPr/>
        </p:nvSpPr>
        <p:spPr>
          <a:xfrm>
            <a:off x="7200880" y="3822616"/>
            <a:ext cx="351378" cy="369332"/>
          </a:xfrm>
          <a:prstGeom prst="rect">
            <a:avLst/>
          </a:prstGeom>
          <a:noFill/>
        </p:spPr>
        <p:txBody>
          <a:bodyPr wrap="none" rtlCol="0">
            <a:spAutoFit/>
          </a:bodyPr>
          <a:lstStyle/>
          <a:p>
            <a:r>
              <a:rPr lang="el-GR" dirty="0" smtClean="0">
                <a:solidFill>
                  <a:srgbClr val="C00000"/>
                </a:solidFill>
              </a:rPr>
              <a:t>δ</a:t>
            </a:r>
            <a:r>
              <a:rPr lang="es-ES" baseline="30000" dirty="0" smtClean="0">
                <a:solidFill>
                  <a:srgbClr val="C00000"/>
                </a:solidFill>
              </a:rPr>
              <a:t>-</a:t>
            </a:r>
            <a:endParaRPr lang="es-CO" baseline="30000" dirty="0">
              <a:solidFill>
                <a:srgbClr val="C00000"/>
              </a:solidFill>
            </a:endParaRPr>
          </a:p>
        </p:txBody>
      </p:sp>
      <p:sp>
        <p:nvSpPr>
          <p:cNvPr id="28" name="27 CuadroTexto"/>
          <p:cNvSpPr txBox="1"/>
          <p:nvPr/>
        </p:nvSpPr>
        <p:spPr>
          <a:xfrm>
            <a:off x="7129442" y="3357562"/>
            <a:ext cx="381836" cy="369332"/>
          </a:xfrm>
          <a:prstGeom prst="rect">
            <a:avLst/>
          </a:prstGeom>
          <a:noFill/>
        </p:spPr>
        <p:txBody>
          <a:bodyPr wrap="none" rtlCol="0">
            <a:spAutoFit/>
          </a:bodyPr>
          <a:lstStyle/>
          <a:p>
            <a:r>
              <a:rPr lang="el-GR" dirty="0" smtClean="0">
                <a:solidFill>
                  <a:srgbClr val="C00000"/>
                </a:solidFill>
              </a:rPr>
              <a:t>δ</a:t>
            </a:r>
            <a:r>
              <a:rPr lang="es-ES" baseline="30000" dirty="0" smtClean="0">
                <a:solidFill>
                  <a:srgbClr val="C00000"/>
                </a:solidFill>
              </a:rPr>
              <a:t>+</a:t>
            </a:r>
            <a:endParaRPr lang="es-CO" baseline="30000" dirty="0">
              <a:solidFill>
                <a:srgbClr val="C00000"/>
              </a:solidFill>
            </a:endParaRPr>
          </a:p>
        </p:txBody>
      </p:sp>
      <p:sp>
        <p:nvSpPr>
          <p:cNvPr id="29" name="28 CuadroTexto"/>
          <p:cNvSpPr txBox="1"/>
          <p:nvPr/>
        </p:nvSpPr>
        <p:spPr>
          <a:xfrm>
            <a:off x="6858016" y="4324657"/>
            <a:ext cx="1459054" cy="461665"/>
          </a:xfrm>
          <a:prstGeom prst="rect">
            <a:avLst/>
          </a:prstGeom>
          <a:noFill/>
        </p:spPr>
        <p:txBody>
          <a:bodyPr wrap="none" rtlCol="0">
            <a:spAutoFit/>
          </a:bodyPr>
          <a:lstStyle/>
          <a:p>
            <a:r>
              <a:rPr lang="es-ES" sz="2400" b="1" dirty="0" smtClean="0">
                <a:solidFill>
                  <a:schemeClr val="tx2">
                    <a:lumMod val="60000"/>
                    <a:lumOff val="40000"/>
                  </a:schemeClr>
                </a:solidFill>
              </a:rPr>
              <a:t>Cl  - Br  -  I</a:t>
            </a:r>
            <a:endParaRPr lang="es-CO" sz="2400" b="1" dirty="0">
              <a:solidFill>
                <a:schemeClr val="tx2">
                  <a:lumMod val="60000"/>
                  <a:lumOff val="40000"/>
                </a:schemeClr>
              </a:solidFill>
            </a:endParaRPr>
          </a:p>
        </p:txBody>
      </p:sp>
      <p:sp>
        <p:nvSpPr>
          <p:cNvPr id="30" name="29 Flecha derecha"/>
          <p:cNvSpPr/>
          <p:nvPr/>
        </p:nvSpPr>
        <p:spPr>
          <a:xfrm rot="10800000">
            <a:off x="6357950" y="4649194"/>
            <a:ext cx="2071702" cy="500066"/>
          </a:xfrm>
          <a:prstGeom prst="rightArrow">
            <a:avLst>
              <a:gd name="adj1" fmla="val 47777"/>
              <a:gd name="adj2" fmla="val 72222"/>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2">
                  <a:lumMod val="60000"/>
                  <a:lumOff val="40000"/>
                </a:schemeClr>
              </a:solidFill>
            </a:endParaRPr>
          </a:p>
        </p:txBody>
      </p:sp>
      <p:sp>
        <p:nvSpPr>
          <p:cNvPr id="31" name="30 CuadroTexto"/>
          <p:cNvSpPr txBox="1"/>
          <p:nvPr/>
        </p:nvSpPr>
        <p:spPr>
          <a:xfrm>
            <a:off x="6429388" y="4720632"/>
            <a:ext cx="2000264" cy="369332"/>
          </a:xfrm>
          <a:prstGeom prst="rect">
            <a:avLst/>
          </a:prstGeom>
          <a:noFill/>
        </p:spPr>
        <p:txBody>
          <a:bodyPr wrap="square" rtlCol="0">
            <a:spAutoFit/>
          </a:bodyPr>
          <a:lstStyle/>
          <a:p>
            <a:r>
              <a:rPr lang="es-ES" b="1" dirty="0" smtClean="0">
                <a:solidFill>
                  <a:schemeClr val="bg1"/>
                </a:solidFill>
                <a:effectLst>
                  <a:outerShdw blurRad="38100" dist="38100" dir="2700000" algn="tl">
                    <a:srgbClr val="000000">
                      <a:alpha val="43137"/>
                    </a:srgbClr>
                  </a:outerShdw>
                </a:effectLst>
              </a:rPr>
              <a:t>+     Epoxidation    -</a:t>
            </a:r>
            <a:endParaRPr lang="es-CO" b="1" dirty="0">
              <a:solidFill>
                <a:schemeClr val="bg1"/>
              </a:solidFill>
              <a:effectLst>
                <a:outerShdw blurRad="38100" dist="38100" dir="2700000" algn="tl">
                  <a:srgbClr val="000000">
                    <a:alpha val="43137"/>
                  </a:srgbClr>
                </a:outerShdw>
              </a:effectLst>
            </a:endParaRPr>
          </a:p>
        </p:txBody>
      </p:sp>
      <p:sp>
        <p:nvSpPr>
          <p:cNvPr id="32" name="31 Flecha derecha"/>
          <p:cNvSpPr/>
          <p:nvPr/>
        </p:nvSpPr>
        <p:spPr>
          <a:xfrm>
            <a:off x="6800904" y="5000636"/>
            <a:ext cx="2071702" cy="500066"/>
          </a:xfrm>
          <a:prstGeom prst="rightArrow">
            <a:avLst>
              <a:gd name="adj1" fmla="val 47777"/>
              <a:gd name="adj2" fmla="val 72222"/>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2">
                  <a:lumMod val="60000"/>
                  <a:lumOff val="40000"/>
                </a:schemeClr>
              </a:solidFill>
            </a:endParaRPr>
          </a:p>
        </p:txBody>
      </p:sp>
      <p:sp>
        <p:nvSpPr>
          <p:cNvPr id="33" name="32 CuadroTexto"/>
          <p:cNvSpPr txBox="1"/>
          <p:nvPr/>
        </p:nvSpPr>
        <p:spPr>
          <a:xfrm>
            <a:off x="6872342" y="5072074"/>
            <a:ext cx="2000264" cy="369332"/>
          </a:xfrm>
          <a:prstGeom prst="rect">
            <a:avLst/>
          </a:prstGeom>
          <a:noFill/>
        </p:spPr>
        <p:txBody>
          <a:bodyPr wrap="square" rtlCol="0">
            <a:spAutoFit/>
          </a:bodyPr>
          <a:lstStyle/>
          <a:p>
            <a:r>
              <a:rPr lang="en-US" b="1" dirty="0" smtClean="0">
                <a:solidFill>
                  <a:schemeClr val="bg1"/>
                </a:solidFill>
                <a:effectLst>
                  <a:outerShdw blurRad="38100" dist="38100" dir="2700000" algn="tl">
                    <a:srgbClr val="000000">
                      <a:alpha val="43137"/>
                    </a:srgbClr>
                  </a:outerShdw>
                </a:effectLst>
              </a:rPr>
              <a:t>-    Coupling         +</a:t>
            </a:r>
            <a:endParaRPr lang="en-US" b="1" dirty="0">
              <a:solidFill>
                <a:schemeClr val="bg1"/>
              </a:solidFill>
              <a:effectLst>
                <a:outerShdw blurRad="38100" dist="38100" dir="2700000" algn="tl">
                  <a:srgbClr val="000000">
                    <a:alpha val="43137"/>
                  </a:srgbClr>
                </a:outerShdw>
              </a:effectLst>
            </a:endParaRPr>
          </a:p>
        </p:txBody>
      </p:sp>
      <p:sp>
        <p:nvSpPr>
          <p:cNvPr id="19" name="18 Rectángulo"/>
          <p:cNvSpPr/>
          <p:nvPr/>
        </p:nvSpPr>
        <p:spPr>
          <a:xfrm>
            <a:off x="6597128" y="6725"/>
            <a:ext cx="2551852" cy="369332"/>
          </a:xfrm>
          <a:prstGeom prst="rect">
            <a:avLst/>
          </a:prstGeom>
          <a:solidFill>
            <a:srgbClr val="00B050"/>
          </a:solidFill>
        </p:spPr>
        <p:txBody>
          <a:bodyPr wrap="square">
            <a:noAutofit/>
          </a:bodyPr>
          <a:lstStyle/>
          <a:p>
            <a:pPr algn="ctr"/>
            <a:r>
              <a:rPr lang="en-US" b="1" dirty="0">
                <a:solidFill>
                  <a:schemeClr val="bg1"/>
                </a:solidFill>
                <a:effectLst>
                  <a:outerShdw blurRad="50800" dist="38100" dir="16200000" rotWithShape="0">
                    <a:prstClr val="black">
                      <a:alpha val="40000"/>
                    </a:prstClr>
                  </a:outerShdw>
                </a:effectLst>
              </a:rPr>
              <a:t>CO</a:t>
            </a:r>
            <a:r>
              <a:rPr lang="en-US" b="1" baseline="-25000" dirty="0">
                <a:solidFill>
                  <a:schemeClr val="bg1"/>
                </a:solidFill>
                <a:effectLst>
                  <a:outerShdw blurRad="50800" dist="38100" dir="16200000" rotWithShape="0">
                    <a:prstClr val="black">
                      <a:alpha val="40000"/>
                    </a:prstClr>
                  </a:outerShdw>
                </a:effectLst>
              </a:rPr>
              <a:t>2</a:t>
            </a:r>
            <a:r>
              <a:rPr lang="en-US" b="1" dirty="0">
                <a:solidFill>
                  <a:schemeClr val="bg1"/>
                </a:solidFill>
                <a:effectLst>
                  <a:outerShdw blurRad="50800" dist="38100" dir="16200000" rotWithShape="0">
                    <a:prstClr val="black">
                      <a:alpha val="40000"/>
                    </a:prstClr>
                  </a:outerShdw>
                </a:effectLst>
              </a:rPr>
              <a:t> as a </a:t>
            </a:r>
            <a:r>
              <a:rPr lang="en-US" b="1" dirty="0" smtClean="0">
                <a:solidFill>
                  <a:schemeClr val="bg1"/>
                </a:solidFill>
                <a:effectLst>
                  <a:outerShdw blurRad="50800" dist="38100" dir="16200000" rotWithShape="0">
                    <a:prstClr val="black">
                      <a:alpha val="40000"/>
                    </a:prstClr>
                  </a:outerShdw>
                </a:effectLst>
              </a:rPr>
              <a:t>reagent</a:t>
            </a:r>
            <a:endParaRPr lang="en-US" dirty="0">
              <a:solidFill>
                <a:schemeClr val="bg1"/>
              </a:solidFill>
            </a:endParaRPr>
          </a:p>
        </p:txBody>
      </p:sp>
      <p:sp>
        <p:nvSpPr>
          <p:cNvPr id="21" name="1 Título"/>
          <p:cNvSpPr txBox="1">
            <a:spLocks/>
          </p:cNvSpPr>
          <p:nvPr/>
        </p:nvSpPr>
        <p:spPr>
          <a:xfrm>
            <a:off x="0" y="557808"/>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chemeClr val="accent1">
                    <a:lumMod val="75000"/>
                  </a:schemeClr>
                </a:solidFill>
                <a:effectLst>
                  <a:outerShdw blurRad="50800" dist="38100" dir="16200000" rotWithShape="0">
                    <a:prstClr val="black">
                      <a:alpha val="40000"/>
                    </a:prstClr>
                  </a:outerShdw>
                </a:effectLst>
              </a:rPr>
              <a:t>Direct synthesis of styrene carbonate catalyzed by [</a:t>
            </a:r>
            <a:r>
              <a:rPr lang="en-US" sz="3600" b="1" dirty="0" err="1" smtClean="0">
                <a:solidFill>
                  <a:schemeClr val="accent1">
                    <a:lumMod val="75000"/>
                  </a:schemeClr>
                </a:solidFill>
                <a:effectLst>
                  <a:outerShdw blurRad="50800" dist="38100" dir="16200000" rotWithShape="0">
                    <a:prstClr val="black">
                      <a:alpha val="40000"/>
                    </a:prstClr>
                  </a:outerShdw>
                </a:effectLst>
              </a:rPr>
              <a:t>Mn-salenX</a:t>
            </a:r>
            <a:r>
              <a:rPr lang="en-US" sz="3600" b="1" dirty="0" smtClean="0">
                <a:solidFill>
                  <a:schemeClr val="accent1">
                    <a:lumMod val="75000"/>
                  </a:schemeClr>
                </a:solidFill>
                <a:effectLst>
                  <a:outerShdw blurRad="50800" dist="38100" dir="16200000" rotWithShape="0">
                    <a:prstClr val="black">
                      <a:alpha val="40000"/>
                    </a:prstClr>
                  </a:outerShdw>
                </a:effectLst>
              </a:rPr>
              <a:t>] complexes</a:t>
            </a:r>
          </a:p>
        </p:txBody>
      </p:sp>
      <p:sp>
        <p:nvSpPr>
          <p:cNvPr id="5" name="4 Marcador de número de diapositiva"/>
          <p:cNvSpPr>
            <a:spLocks noGrp="1"/>
          </p:cNvSpPr>
          <p:nvPr>
            <p:ph type="sldNum" sz="quarter" idx="12"/>
          </p:nvPr>
        </p:nvSpPr>
        <p:spPr/>
        <p:txBody>
          <a:bodyPr/>
          <a:lstStyle/>
          <a:p>
            <a:fld id="{153E860E-8509-45B0-AD32-0170FCD09A82}" type="slidenum">
              <a:rPr lang="es-CO" smtClean="0"/>
              <a:pPr/>
              <a:t>24</a:t>
            </a:fld>
            <a:endParaRPr lang="es-CO" dirty="0"/>
          </a:p>
        </p:txBody>
      </p:sp>
    </p:spTree>
    <p:extLst>
      <p:ext uri="{BB962C8B-B14F-4D97-AF65-F5344CB8AC3E}">
        <p14:creationId xmlns:p14="http://schemas.microsoft.com/office/powerpoint/2010/main" val="18622235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Tabla"/>
          <p:cNvGraphicFramePr>
            <a:graphicFrameLocks noGrp="1"/>
          </p:cNvGraphicFramePr>
          <p:nvPr>
            <p:extLst>
              <p:ext uri="{D42A27DB-BD31-4B8C-83A1-F6EECF244321}">
                <p14:modId xmlns:p14="http://schemas.microsoft.com/office/powerpoint/2010/main" val="2094578251"/>
              </p:ext>
            </p:extLst>
          </p:nvPr>
        </p:nvGraphicFramePr>
        <p:xfrm>
          <a:off x="329997" y="3197434"/>
          <a:ext cx="8484006" cy="2024688"/>
        </p:xfrm>
        <a:graphic>
          <a:graphicData uri="http://schemas.openxmlformats.org/drawingml/2006/table">
            <a:tbl>
              <a:tblPr firstRow="1" bandRow="1">
                <a:tableStyleId>{3B4B98B0-60AC-42C2-AFA5-B58CD77FA1E5}</a:tableStyleId>
              </a:tblPr>
              <a:tblGrid>
                <a:gridCol w="2406840"/>
                <a:gridCol w="1387902"/>
                <a:gridCol w="1217104"/>
                <a:gridCol w="1202055"/>
                <a:gridCol w="847797"/>
                <a:gridCol w="1422308"/>
              </a:tblGrid>
              <a:tr h="648358">
                <a:tc>
                  <a:txBody>
                    <a:bodyPr/>
                    <a:lstStyle/>
                    <a:p>
                      <a:pPr algn="ctr"/>
                      <a:r>
                        <a:rPr lang="en-US" sz="1800" b="1" noProof="0" dirty="0" smtClean="0">
                          <a:solidFill>
                            <a:srgbClr val="C00000"/>
                          </a:solidFill>
                        </a:rPr>
                        <a:t>Catalyst</a:t>
                      </a:r>
                      <a:endParaRPr lang="en-US" sz="1800" b="1" noProof="0" dirty="0">
                        <a:solidFill>
                          <a:srgbClr val="C00000"/>
                        </a:solidFill>
                      </a:endParaRPr>
                    </a:p>
                  </a:txBody>
                  <a:tcPr anchor="ctr"/>
                </a:tc>
                <a:tc>
                  <a:txBody>
                    <a:bodyPr/>
                    <a:lstStyle/>
                    <a:p>
                      <a:pPr algn="ctr"/>
                      <a:r>
                        <a:rPr lang="en-US" sz="1800" b="1" noProof="0" dirty="0" smtClean="0">
                          <a:solidFill>
                            <a:srgbClr val="C00000"/>
                          </a:solidFill>
                        </a:rPr>
                        <a:t>Oxidizing</a:t>
                      </a:r>
                    </a:p>
                    <a:p>
                      <a:pPr algn="ctr"/>
                      <a:r>
                        <a:rPr lang="en-US" sz="1800" b="1" noProof="0" dirty="0" smtClean="0">
                          <a:solidFill>
                            <a:srgbClr val="C00000"/>
                          </a:solidFill>
                        </a:rPr>
                        <a:t>agent</a:t>
                      </a:r>
                      <a:endParaRPr lang="en-US" sz="1800" b="1" noProof="0" dirty="0">
                        <a:solidFill>
                          <a:srgbClr val="C0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baseline="0" noProof="0" dirty="0" smtClean="0">
                          <a:solidFill>
                            <a:srgbClr val="C00000"/>
                          </a:solidFill>
                        </a:rPr>
                        <a:t>P</a:t>
                      </a:r>
                      <a:r>
                        <a:rPr lang="en-US" sz="1200" b="0" i="0" baseline="0" noProof="0" dirty="0" smtClean="0">
                          <a:solidFill>
                            <a:srgbClr val="C00000"/>
                          </a:solidFill>
                        </a:rPr>
                        <a:t>(CO</a:t>
                      </a:r>
                      <a:r>
                        <a:rPr lang="en-US" sz="1200" b="0" i="0" baseline="-25000" noProof="0" dirty="0" smtClean="0">
                          <a:solidFill>
                            <a:srgbClr val="C00000"/>
                          </a:solidFill>
                        </a:rPr>
                        <a:t>2</a:t>
                      </a:r>
                      <a:r>
                        <a:rPr lang="en-US" sz="1200" b="0" i="0" baseline="0" noProof="0" dirty="0" smtClean="0">
                          <a:solidFill>
                            <a:srgbClr val="C00000"/>
                          </a:solidFill>
                        </a:rPr>
                        <a:t>)</a:t>
                      </a:r>
                      <a:r>
                        <a:rPr lang="en-US" sz="1200" b="0" i="0" baseline="-25000" noProof="0" dirty="0" smtClean="0">
                          <a:solidFill>
                            <a:srgbClr val="C00000"/>
                          </a:solidFill>
                        </a:rPr>
                        <a:t> </a:t>
                      </a:r>
                      <a:r>
                        <a:rPr lang="en-US" sz="1800" b="0" i="0" baseline="0" noProof="0" dirty="0" smtClean="0">
                          <a:solidFill>
                            <a:srgbClr val="C00000"/>
                          </a:solidFill>
                        </a:rPr>
                        <a:t>(</a:t>
                      </a:r>
                      <a:r>
                        <a:rPr lang="en-US" sz="1800" b="0" i="0" baseline="0" noProof="0" dirty="0" err="1" smtClean="0">
                          <a:solidFill>
                            <a:srgbClr val="C00000"/>
                          </a:solidFill>
                        </a:rPr>
                        <a:t>MPa</a:t>
                      </a:r>
                      <a:r>
                        <a:rPr lang="en-US" sz="1800" b="0" i="0" baseline="0" noProof="0" dirty="0" smtClean="0">
                          <a:solidFill>
                            <a:srgbClr val="C00000"/>
                          </a:solidFill>
                        </a:rPr>
                        <a:t>)</a:t>
                      </a:r>
                      <a:endParaRPr lang="en-US" sz="1800" b="0" i="0" noProof="0" dirty="0">
                        <a:solidFill>
                          <a:srgbClr val="C00000"/>
                        </a:solidFill>
                      </a:endParaRPr>
                    </a:p>
                  </a:txBody>
                  <a:tcPr anchor="ctr"/>
                </a:tc>
                <a:tc>
                  <a:txBody>
                    <a:bodyPr/>
                    <a:lstStyle/>
                    <a:p>
                      <a:pPr algn="ctr"/>
                      <a:r>
                        <a:rPr lang="en-US" sz="1800" b="1" noProof="0" dirty="0" smtClean="0">
                          <a:solidFill>
                            <a:srgbClr val="C00000"/>
                          </a:solidFill>
                        </a:rPr>
                        <a:t>T </a:t>
                      </a:r>
                      <a:r>
                        <a:rPr lang="en-US" sz="1800" b="0" noProof="0" dirty="0" smtClean="0">
                          <a:solidFill>
                            <a:srgbClr val="C00000"/>
                          </a:solidFill>
                        </a:rPr>
                        <a:t>(K)</a:t>
                      </a:r>
                    </a:p>
                  </a:txBody>
                  <a:tcPr anchor="ctr"/>
                </a:tc>
                <a:tc>
                  <a:txBody>
                    <a:bodyPr/>
                    <a:lstStyle/>
                    <a:p>
                      <a:pPr algn="ctr"/>
                      <a:r>
                        <a:rPr lang="en-US" sz="1800" b="1" noProof="0" dirty="0" smtClean="0">
                          <a:solidFill>
                            <a:srgbClr val="C00000"/>
                          </a:solidFill>
                        </a:rPr>
                        <a:t>t </a:t>
                      </a:r>
                      <a:r>
                        <a:rPr lang="en-US" sz="1800" b="0" noProof="0" dirty="0" smtClean="0">
                          <a:solidFill>
                            <a:srgbClr val="C00000"/>
                          </a:solidFill>
                        </a:rPr>
                        <a:t>(h)</a:t>
                      </a:r>
                      <a:endParaRPr lang="en-US" sz="1800" b="0" noProof="0" dirty="0">
                        <a:solidFill>
                          <a:srgbClr val="C0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noProof="0" dirty="0" smtClean="0">
                          <a:solidFill>
                            <a:srgbClr val="C00000"/>
                          </a:solidFill>
                        </a:rPr>
                        <a:t>Yield </a:t>
                      </a:r>
                      <a:r>
                        <a:rPr lang="en-US" sz="1800" b="0" noProof="0" dirty="0" smtClean="0">
                          <a:solidFill>
                            <a:srgbClr val="C00000"/>
                          </a:solidFill>
                        </a:rPr>
                        <a:t>(%)</a:t>
                      </a:r>
                    </a:p>
                  </a:txBody>
                  <a:tcPr anchor="ctr"/>
                </a:tc>
              </a:tr>
              <a:tr h="370490">
                <a:tc>
                  <a:txBody>
                    <a:bodyPr/>
                    <a:lstStyle/>
                    <a:p>
                      <a:pPr algn="ctr"/>
                      <a:r>
                        <a:rPr lang="en-US" noProof="0" dirty="0" smtClean="0"/>
                        <a:t>TBAB</a:t>
                      </a:r>
                      <a:endParaRPr lang="en-US" noProof="0" dirty="0"/>
                    </a:p>
                  </a:txBody>
                  <a:tcPr anchor="ctr"/>
                </a:tc>
                <a:tc>
                  <a:txBody>
                    <a:bodyPr/>
                    <a:lstStyle/>
                    <a:p>
                      <a:pPr algn="ctr"/>
                      <a:r>
                        <a:rPr lang="en-US" noProof="0" dirty="0" smtClean="0"/>
                        <a:t>TBHP</a:t>
                      </a:r>
                      <a:endParaRPr lang="en-US" noProof="0" dirty="0"/>
                    </a:p>
                  </a:txBody>
                  <a:tcPr anchor="ctr"/>
                </a:tc>
                <a:tc>
                  <a:txBody>
                    <a:bodyPr/>
                    <a:lstStyle/>
                    <a:p>
                      <a:pPr algn="ctr"/>
                      <a:r>
                        <a:rPr lang="en-US" noProof="0" dirty="0" smtClean="0">
                          <a:effectLst>
                            <a:outerShdw blurRad="38100" dist="38100" dir="2700000" algn="tl">
                              <a:srgbClr val="000000">
                                <a:alpha val="43137"/>
                              </a:srgbClr>
                            </a:outerShdw>
                          </a:effectLst>
                        </a:rPr>
                        <a:t>15</a:t>
                      </a:r>
                      <a:endParaRPr lang="en-US" noProof="0" dirty="0">
                        <a:effectLst>
                          <a:outerShdw blurRad="38100" dist="38100" dir="2700000" algn="tl">
                            <a:srgbClr val="000000">
                              <a:alpha val="43137"/>
                            </a:srgbClr>
                          </a:outerShdw>
                        </a:effectLst>
                      </a:endParaRPr>
                    </a:p>
                  </a:txBody>
                  <a:tcPr anchor="ctr"/>
                </a:tc>
                <a:tc>
                  <a:txBody>
                    <a:bodyPr/>
                    <a:lstStyle/>
                    <a:p>
                      <a:pPr algn="ctr"/>
                      <a:r>
                        <a:rPr lang="en-US" noProof="0" dirty="0" smtClean="0">
                          <a:effectLst>
                            <a:outerShdw blurRad="38100" dist="38100" dir="2700000" algn="tl">
                              <a:srgbClr val="000000">
                                <a:alpha val="43137"/>
                              </a:srgbClr>
                            </a:outerShdw>
                          </a:effectLst>
                        </a:rPr>
                        <a:t>273</a:t>
                      </a:r>
                      <a:endParaRPr lang="en-US" noProof="0" dirty="0">
                        <a:effectLst>
                          <a:outerShdw blurRad="38100" dist="38100" dir="2700000" algn="tl">
                            <a:srgbClr val="000000">
                              <a:alpha val="43137"/>
                            </a:srgbClr>
                          </a:outerShdw>
                        </a:effectLst>
                      </a:endParaRPr>
                    </a:p>
                  </a:txBody>
                  <a:tcPr anchor="ctr"/>
                </a:tc>
                <a:tc>
                  <a:txBody>
                    <a:bodyPr/>
                    <a:lstStyle/>
                    <a:p>
                      <a:pPr algn="ctr"/>
                      <a:r>
                        <a:rPr lang="en-US" noProof="0" dirty="0" smtClean="0"/>
                        <a:t>6</a:t>
                      </a:r>
                      <a:endParaRPr lang="en-US" noProof="0" dirty="0"/>
                    </a:p>
                  </a:txBody>
                  <a:tcPr anchor="ctr"/>
                </a:tc>
                <a:tc>
                  <a:txBody>
                    <a:bodyPr/>
                    <a:lstStyle/>
                    <a:p>
                      <a:pPr algn="ctr"/>
                      <a:r>
                        <a:rPr lang="en-US" noProof="0" dirty="0" smtClean="0"/>
                        <a:t>33</a:t>
                      </a:r>
                      <a:endParaRPr lang="en-US" noProof="0" dirty="0"/>
                    </a:p>
                  </a:txBody>
                  <a:tcPr anchor="ctr"/>
                </a:tc>
              </a:tr>
              <a:tr h="370490">
                <a:tc>
                  <a:txBody>
                    <a:bodyPr/>
                    <a:lstStyle/>
                    <a:p>
                      <a:pPr algn="ctr"/>
                      <a:r>
                        <a:rPr lang="en-US" noProof="0" dirty="0" smtClean="0"/>
                        <a:t>* MTO / </a:t>
                      </a:r>
                      <a:r>
                        <a:rPr lang="es-CO" sz="1800" kern="1200" baseline="0" dirty="0" smtClean="0">
                          <a:solidFill>
                            <a:schemeClr val="tx1"/>
                          </a:solidFill>
                          <a:latin typeface="+mn-lt"/>
                          <a:ea typeface="+mn-ea"/>
                          <a:cs typeface="+mn-cs"/>
                        </a:rPr>
                        <a:t>Zn[</a:t>
                      </a:r>
                      <a:r>
                        <a:rPr lang="es-CO" sz="1800" kern="1200" baseline="0" dirty="0" err="1" smtClean="0">
                          <a:solidFill>
                            <a:schemeClr val="tx1"/>
                          </a:solidFill>
                          <a:latin typeface="+mn-lt"/>
                          <a:ea typeface="+mn-ea"/>
                          <a:cs typeface="+mn-cs"/>
                        </a:rPr>
                        <a:t>EMIm</a:t>
                      </a:r>
                      <a:r>
                        <a:rPr lang="es-CO" sz="1800" kern="1200" baseline="0" dirty="0" smtClean="0">
                          <a:solidFill>
                            <a:schemeClr val="tx1"/>
                          </a:solidFill>
                          <a:latin typeface="+mn-lt"/>
                          <a:ea typeface="+mn-ea"/>
                          <a:cs typeface="+mn-cs"/>
                        </a:rPr>
                        <a:t>]</a:t>
                      </a:r>
                      <a:r>
                        <a:rPr lang="es-CO" sz="1800" kern="1200" baseline="-25000" dirty="0" smtClean="0">
                          <a:solidFill>
                            <a:schemeClr val="tx1"/>
                          </a:solidFill>
                          <a:latin typeface="+mn-lt"/>
                          <a:ea typeface="+mn-ea"/>
                          <a:cs typeface="+mn-cs"/>
                        </a:rPr>
                        <a:t>2</a:t>
                      </a:r>
                      <a:r>
                        <a:rPr lang="es-CO" sz="1800" kern="1200" baseline="0" dirty="0" smtClean="0">
                          <a:solidFill>
                            <a:schemeClr val="tx1"/>
                          </a:solidFill>
                          <a:latin typeface="+mn-lt"/>
                          <a:ea typeface="+mn-ea"/>
                          <a:cs typeface="+mn-cs"/>
                        </a:rPr>
                        <a:t>Br</a:t>
                      </a:r>
                      <a:r>
                        <a:rPr lang="es-CO" sz="1800" kern="1200" baseline="-25000" dirty="0" smtClean="0">
                          <a:solidFill>
                            <a:schemeClr val="tx1"/>
                          </a:solidFill>
                          <a:latin typeface="+mn-lt"/>
                          <a:ea typeface="+mn-ea"/>
                          <a:cs typeface="+mn-cs"/>
                        </a:rPr>
                        <a:t>4</a:t>
                      </a:r>
                      <a:r>
                        <a:rPr lang="es-CO" sz="1800" kern="1200" baseline="0" dirty="0" smtClean="0">
                          <a:solidFill>
                            <a:schemeClr val="tx1"/>
                          </a:solidFill>
                          <a:latin typeface="+mn-lt"/>
                          <a:ea typeface="+mn-ea"/>
                          <a:cs typeface="+mn-cs"/>
                        </a:rPr>
                        <a:t>/</a:t>
                      </a:r>
                    </a:p>
                    <a:p>
                      <a:pPr algn="ctr"/>
                      <a:r>
                        <a:rPr lang="es-CO" sz="1800" kern="1200" baseline="0" dirty="0" smtClean="0">
                          <a:solidFill>
                            <a:schemeClr val="tx1"/>
                          </a:solidFill>
                          <a:latin typeface="+mn-lt"/>
                          <a:ea typeface="+mn-ea"/>
                          <a:cs typeface="+mn-cs"/>
                        </a:rPr>
                        <a:t>[</a:t>
                      </a:r>
                      <a:r>
                        <a:rPr lang="es-CO" sz="1800" kern="1200" baseline="0" dirty="0" err="1" smtClean="0">
                          <a:solidFill>
                            <a:schemeClr val="tx1"/>
                          </a:solidFill>
                          <a:latin typeface="+mn-lt"/>
                          <a:ea typeface="+mn-ea"/>
                          <a:cs typeface="+mn-cs"/>
                        </a:rPr>
                        <a:t>BMIm</a:t>
                      </a:r>
                      <a:r>
                        <a:rPr lang="es-CO" sz="1800" kern="1200" baseline="0" dirty="0" smtClean="0">
                          <a:solidFill>
                            <a:schemeClr val="tx1"/>
                          </a:solidFill>
                          <a:latin typeface="+mn-lt"/>
                          <a:ea typeface="+mn-ea"/>
                          <a:cs typeface="+mn-cs"/>
                        </a:rPr>
                        <a:t>]BF</a:t>
                      </a:r>
                      <a:r>
                        <a:rPr lang="es-CO" sz="1800" kern="1200" baseline="-25000" dirty="0" smtClean="0">
                          <a:solidFill>
                            <a:schemeClr val="tx1"/>
                          </a:solidFill>
                          <a:latin typeface="+mn-lt"/>
                          <a:ea typeface="+mn-ea"/>
                          <a:cs typeface="+mn-cs"/>
                        </a:rPr>
                        <a:t>4</a:t>
                      </a:r>
                      <a:endParaRPr lang="en-US" baseline="-25000" noProof="0" dirty="0"/>
                    </a:p>
                  </a:txBody>
                  <a:tcPr anchor="ctr"/>
                </a:tc>
                <a:tc>
                  <a:txBody>
                    <a:bodyPr/>
                    <a:lstStyle/>
                    <a:p>
                      <a:pPr algn="ctr"/>
                      <a:r>
                        <a:rPr lang="en-US" noProof="0" dirty="0" smtClean="0"/>
                        <a:t>UHP</a:t>
                      </a:r>
                      <a:endParaRPr lang="en-US" noProof="0" dirty="0"/>
                    </a:p>
                  </a:txBody>
                  <a:tcPr anchor="ctr"/>
                </a:tc>
                <a:tc>
                  <a:txBody>
                    <a:bodyPr/>
                    <a:lstStyle/>
                    <a:p>
                      <a:pPr algn="ctr"/>
                      <a:r>
                        <a:rPr lang="en-US" noProof="0" dirty="0" smtClean="0">
                          <a:effectLst>
                            <a:outerShdw blurRad="38100" dist="38100" dir="2700000" algn="tl">
                              <a:srgbClr val="000000">
                                <a:alpha val="43137"/>
                              </a:srgbClr>
                            </a:outerShdw>
                          </a:effectLst>
                        </a:rPr>
                        <a:t>0 – 4 </a:t>
                      </a:r>
                      <a:endParaRPr lang="en-US" noProof="0" dirty="0">
                        <a:effectLst>
                          <a:outerShdw blurRad="38100" dist="38100" dir="2700000" algn="tl">
                            <a:srgbClr val="000000">
                              <a:alpha val="43137"/>
                            </a:srgbClr>
                          </a:outerShdw>
                        </a:effectLst>
                      </a:endParaRPr>
                    </a:p>
                  </a:txBody>
                  <a:tcPr anchor="ctr"/>
                </a:tc>
                <a:tc>
                  <a:txBody>
                    <a:bodyPr/>
                    <a:lstStyle/>
                    <a:p>
                      <a:pPr algn="ctr"/>
                      <a:r>
                        <a:rPr lang="en-US" noProof="0" dirty="0" smtClean="0">
                          <a:effectLst>
                            <a:outerShdw blurRad="38100" dist="38100" dir="2700000" algn="tl">
                              <a:srgbClr val="000000">
                                <a:alpha val="43137"/>
                              </a:srgbClr>
                            </a:outerShdw>
                          </a:effectLst>
                        </a:rPr>
                        <a:t>303 – 353 </a:t>
                      </a:r>
                      <a:endParaRPr lang="en-US" noProof="0" dirty="0">
                        <a:effectLst>
                          <a:outerShdw blurRad="38100" dist="38100" dir="2700000" algn="tl">
                            <a:srgbClr val="000000">
                              <a:alpha val="43137"/>
                            </a:srgbClr>
                          </a:outerShdw>
                        </a:effectLst>
                      </a:endParaRPr>
                    </a:p>
                  </a:txBody>
                  <a:tcPr anchor="ctr"/>
                </a:tc>
                <a:tc>
                  <a:txBody>
                    <a:bodyPr/>
                    <a:lstStyle/>
                    <a:p>
                      <a:pPr algn="ctr"/>
                      <a:r>
                        <a:rPr lang="en-US" noProof="0" dirty="0" smtClean="0"/>
                        <a:t>2</a:t>
                      </a:r>
                      <a:r>
                        <a:rPr lang="en-US" baseline="0" noProof="0" dirty="0" smtClean="0"/>
                        <a:t> – 2</a:t>
                      </a:r>
                      <a:endParaRPr lang="en-US" noProof="0" dirty="0"/>
                    </a:p>
                  </a:txBody>
                  <a:tcPr anchor="ctr"/>
                </a:tc>
                <a:tc>
                  <a:txBody>
                    <a:bodyPr/>
                    <a:lstStyle/>
                    <a:p>
                      <a:pPr algn="ctr"/>
                      <a:r>
                        <a:rPr lang="en-US" noProof="0" dirty="0" smtClean="0"/>
                        <a:t>83</a:t>
                      </a:r>
                      <a:endParaRPr lang="en-US" noProof="0" dirty="0"/>
                    </a:p>
                  </a:txBody>
                  <a:tcPr anchor="ctr"/>
                </a:tc>
              </a:tr>
              <a:tr h="283008">
                <a:tc>
                  <a:txBody>
                    <a:bodyPr/>
                    <a:lstStyle/>
                    <a:p>
                      <a:pPr algn="ctr"/>
                      <a:r>
                        <a:rPr lang="es-ES" noProof="0" dirty="0" smtClean="0"/>
                        <a:t>Au/R2O1</a:t>
                      </a:r>
                      <a:endParaRPr lang="en-US" noProof="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noProof="0" dirty="0" smtClean="0"/>
                        <a:t>TBHP</a:t>
                      </a:r>
                    </a:p>
                  </a:txBody>
                  <a:tcPr anchor="ctr"/>
                </a:tc>
                <a:tc>
                  <a:txBody>
                    <a:bodyPr/>
                    <a:lstStyle/>
                    <a:p>
                      <a:pPr algn="ctr"/>
                      <a:r>
                        <a:rPr lang="en-US" noProof="0" dirty="0" smtClean="0">
                          <a:effectLst>
                            <a:outerShdw blurRad="38100" dist="38100" dir="2700000" algn="tl">
                              <a:srgbClr val="000000">
                                <a:alpha val="43137"/>
                              </a:srgbClr>
                            </a:outerShdw>
                          </a:effectLst>
                        </a:rPr>
                        <a:t>0 – 4</a:t>
                      </a:r>
                      <a:endParaRPr lang="en-US" noProof="0" dirty="0">
                        <a:effectLst>
                          <a:outerShdw blurRad="38100" dist="38100" dir="2700000" algn="tl">
                            <a:srgbClr val="000000">
                              <a:alpha val="43137"/>
                            </a:srgbClr>
                          </a:outerShdw>
                        </a:effectLst>
                      </a:endParaRPr>
                    </a:p>
                  </a:txBody>
                  <a:tcPr anchor="ctr"/>
                </a:tc>
                <a:tc>
                  <a:txBody>
                    <a:bodyPr/>
                    <a:lstStyle/>
                    <a:p>
                      <a:pPr algn="ctr"/>
                      <a:r>
                        <a:rPr lang="en-US" b="0" noProof="0" dirty="0" smtClean="0">
                          <a:effectLst>
                            <a:outerShdw blurRad="38100" dist="38100" dir="2700000" algn="tl">
                              <a:srgbClr val="000000">
                                <a:alpha val="43137"/>
                              </a:srgbClr>
                            </a:outerShdw>
                          </a:effectLst>
                        </a:rPr>
                        <a:t>273 – 423</a:t>
                      </a:r>
                      <a:r>
                        <a:rPr lang="en-US" noProof="0" dirty="0" smtClean="0">
                          <a:effectLst>
                            <a:outerShdw blurRad="38100" dist="38100" dir="2700000" algn="tl">
                              <a:srgbClr val="000000">
                                <a:alpha val="43137"/>
                              </a:srgbClr>
                            </a:outerShdw>
                          </a:effectLst>
                        </a:rPr>
                        <a:t> </a:t>
                      </a:r>
                      <a:endParaRPr lang="en-US" noProof="0" dirty="0">
                        <a:effectLst>
                          <a:outerShdw blurRad="38100" dist="38100" dir="2700000" algn="tl">
                            <a:srgbClr val="000000">
                              <a:alpha val="43137"/>
                            </a:srgbClr>
                          </a:outerShdw>
                        </a:effectLst>
                      </a:endParaRPr>
                    </a:p>
                  </a:txBody>
                  <a:tcPr anchor="ctr"/>
                </a:tc>
                <a:tc>
                  <a:txBody>
                    <a:bodyPr/>
                    <a:lstStyle/>
                    <a:p>
                      <a:pPr algn="ctr"/>
                      <a:r>
                        <a:rPr lang="en-US" noProof="0" dirty="0" smtClean="0"/>
                        <a:t>3 –</a:t>
                      </a:r>
                      <a:r>
                        <a:rPr lang="en-US" baseline="0" noProof="0" dirty="0" smtClean="0"/>
                        <a:t> 4 </a:t>
                      </a:r>
                      <a:endParaRPr lang="en-US" noProof="0" dirty="0"/>
                    </a:p>
                  </a:txBody>
                  <a:tcPr anchor="ctr"/>
                </a:tc>
                <a:tc>
                  <a:txBody>
                    <a:bodyPr/>
                    <a:lstStyle/>
                    <a:p>
                      <a:pPr algn="ctr"/>
                      <a:r>
                        <a:rPr lang="en-US" noProof="0" dirty="0" smtClean="0"/>
                        <a:t>51</a:t>
                      </a:r>
                      <a:endParaRPr lang="en-US" noProof="0" dirty="0"/>
                    </a:p>
                  </a:txBody>
                  <a:tcPr anchor="ctr"/>
                </a:tc>
              </a:tr>
            </a:tbl>
          </a:graphicData>
        </a:graphic>
      </p:graphicFrame>
      <p:sp>
        <p:nvSpPr>
          <p:cNvPr id="8" name="7 CuadroTexto"/>
          <p:cNvSpPr txBox="1"/>
          <p:nvPr/>
        </p:nvSpPr>
        <p:spPr>
          <a:xfrm>
            <a:off x="0" y="6165304"/>
            <a:ext cx="9144000" cy="738664"/>
          </a:xfrm>
          <a:prstGeom prst="rect">
            <a:avLst/>
          </a:prstGeom>
          <a:noFill/>
        </p:spPr>
        <p:txBody>
          <a:bodyPr wrap="square" rtlCol="0">
            <a:spAutoFit/>
          </a:bodyPr>
          <a:lstStyle/>
          <a:p>
            <a:r>
              <a:rPr lang="en-GB" sz="1400" dirty="0" smtClean="0"/>
              <a:t>(20)  J. Sun, S.-I. Fujita, B. M. </a:t>
            </a:r>
            <a:r>
              <a:rPr lang="en-GB" sz="1400" dirty="0" err="1" smtClean="0"/>
              <a:t>Bhanage</a:t>
            </a:r>
            <a:r>
              <a:rPr lang="en-GB" sz="1400" dirty="0" smtClean="0"/>
              <a:t>, M. Arai. </a:t>
            </a:r>
            <a:r>
              <a:rPr lang="en-GB" sz="1400" i="1" dirty="0" err="1" smtClean="0"/>
              <a:t>Catal</a:t>
            </a:r>
            <a:r>
              <a:rPr lang="en-GB" sz="1400" i="1" dirty="0" smtClean="0"/>
              <a:t>. </a:t>
            </a:r>
            <a:r>
              <a:rPr lang="en-GB" sz="1400" i="1" dirty="0" err="1" smtClean="0"/>
              <a:t>Commun</a:t>
            </a:r>
            <a:r>
              <a:rPr lang="en-GB" sz="1400" i="1" dirty="0" smtClean="0"/>
              <a:t>.</a:t>
            </a:r>
            <a:r>
              <a:rPr lang="en-GB" sz="1400" dirty="0" smtClean="0"/>
              <a:t> 5 (</a:t>
            </a:r>
            <a:r>
              <a:rPr lang="en-GB" sz="1400" b="1" dirty="0" smtClean="0"/>
              <a:t>2004</a:t>
            </a:r>
            <a:r>
              <a:rPr lang="en-GB" sz="1400" dirty="0" smtClean="0"/>
              <a:t>) 83.</a:t>
            </a:r>
          </a:p>
          <a:p>
            <a:r>
              <a:rPr lang="en-GB" sz="1400" dirty="0" smtClean="0"/>
              <a:t>(21)  F. Ono, K. </a:t>
            </a:r>
            <a:r>
              <a:rPr lang="en-GB" sz="1400" dirty="0" err="1" smtClean="0"/>
              <a:t>Qiao</a:t>
            </a:r>
            <a:r>
              <a:rPr lang="en-GB" sz="1400" dirty="0" smtClean="0"/>
              <a:t>, D. </a:t>
            </a:r>
            <a:r>
              <a:rPr lang="en-GB" sz="1400" dirty="0" err="1" smtClean="0"/>
              <a:t>Tomida</a:t>
            </a:r>
            <a:r>
              <a:rPr lang="en-GB" sz="1400" dirty="0" smtClean="0"/>
              <a:t>, C. Yokoyama. </a:t>
            </a:r>
            <a:r>
              <a:rPr lang="en-GB" sz="1400" i="1" dirty="0" smtClean="0"/>
              <a:t>Appl. </a:t>
            </a:r>
            <a:r>
              <a:rPr lang="en-GB" sz="1400" i="1" dirty="0" err="1" smtClean="0"/>
              <a:t>Catal</a:t>
            </a:r>
            <a:r>
              <a:rPr lang="en-GB" sz="1400" i="1" dirty="0" smtClean="0"/>
              <a:t>. A: Gen.</a:t>
            </a:r>
            <a:r>
              <a:rPr lang="en-GB" sz="1400" dirty="0" smtClean="0"/>
              <a:t> 333 (</a:t>
            </a:r>
            <a:r>
              <a:rPr lang="en-GB" sz="1400" b="1" dirty="0" smtClean="0"/>
              <a:t>2007</a:t>
            </a:r>
            <a:r>
              <a:rPr lang="en-GB" sz="1400" dirty="0" smtClean="0"/>
              <a:t>) 107.</a:t>
            </a:r>
          </a:p>
          <a:p>
            <a:r>
              <a:rPr lang="es-ES" sz="1400" dirty="0" smtClean="0"/>
              <a:t>(22)  D. </a:t>
            </a:r>
            <a:r>
              <a:rPr lang="es-ES" sz="1400" dirty="0" err="1" smtClean="0"/>
              <a:t>Xiang</a:t>
            </a:r>
            <a:r>
              <a:rPr lang="es-ES" sz="1400" dirty="0" smtClean="0"/>
              <a:t>, X. </a:t>
            </a:r>
            <a:r>
              <a:rPr lang="es-ES" sz="1400" dirty="0" err="1" smtClean="0"/>
              <a:t>Liu</a:t>
            </a:r>
            <a:r>
              <a:rPr lang="es-ES" sz="1400" dirty="0" smtClean="0"/>
              <a:t>, J. </a:t>
            </a:r>
            <a:r>
              <a:rPr lang="es-ES" sz="1400" dirty="0" err="1" smtClean="0"/>
              <a:t>Sun</a:t>
            </a:r>
            <a:r>
              <a:rPr lang="es-ES" sz="1400" dirty="0" smtClean="0"/>
              <a:t>, F.-S. </a:t>
            </a:r>
            <a:r>
              <a:rPr lang="es-ES" sz="1400" dirty="0" err="1" smtClean="0"/>
              <a:t>Xiao</a:t>
            </a:r>
            <a:r>
              <a:rPr lang="es-ES" sz="1400" dirty="0" smtClean="0"/>
              <a:t>, J. </a:t>
            </a:r>
            <a:r>
              <a:rPr lang="es-ES" sz="1400" dirty="0" err="1" smtClean="0"/>
              <a:t>Sun</a:t>
            </a:r>
            <a:r>
              <a:rPr lang="es-ES" sz="1400" dirty="0" smtClean="0"/>
              <a:t>,  </a:t>
            </a:r>
            <a:r>
              <a:rPr lang="es-ES" sz="1400" i="1" dirty="0" err="1" smtClean="0"/>
              <a:t>Catal</a:t>
            </a:r>
            <a:r>
              <a:rPr lang="es-ES" sz="1400" i="1" dirty="0" smtClean="0"/>
              <a:t>. </a:t>
            </a:r>
            <a:r>
              <a:rPr lang="es-ES" sz="1400" i="1" dirty="0" err="1" smtClean="0"/>
              <a:t>Today</a:t>
            </a:r>
            <a:r>
              <a:rPr lang="es-ES" sz="1400" dirty="0" smtClean="0"/>
              <a:t>. 148 (</a:t>
            </a:r>
            <a:r>
              <a:rPr lang="es-ES" sz="1400" b="1" dirty="0" smtClean="0"/>
              <a:t>2009</a:t>
            </a:r>
            <a:r>
              <a:rPr lang="es-ES" sz="1400" dirty="0" smtClean="0"/>
              <a:t>) 383.</a:t>
            </a:r>
            <a:endParaRPr lang="es-CO" sz="1400" dirty="0"/>
          </a:p>
        </p:txBody>
      </p:sp>
      <p:sp>
        <p:nvSpPr>
          <p:cNvPr id="12" name="11 CuadroTexto"/>
          <p:cNvSpPr txBox="1"/>
          <p:nvPr/>
        </p:nvSpPr>
        <p:spPr>
          <a:xfrm>
            <a:off x="142844" y="5229200"/>
            <a:ext cx="8858312" cy="830997"/>
          </a:xfrm>
          <a:prstGeom prst="rect">
            <a:avLst/>
          </a:prstGeom>
          <a:noFill/>
        </p:spPr>
        <p:txBody>
          <a:bodyPr wrap="square" rtlCol="0">
            <a:spAutoFit/>
          </a:bodyPr>
          <a:lstStyle/>
          <a:p>
            <a:pPr algn="just"/>
            <a:r>
              <a:rPr lang="en-US" sz="1600" i="1" dirty="0" smtClean="0">
                <a:solidFill>
                  <a:schemeClr val="tx1">
                    <a:lumMod val="75000"/>
                    <a:lumOff val="25000"/>
                  </a:schemeClr>
                </a:solidFill>
              </a:rPr>
              <a:t>* Multi-step process</a:t>
            </a:r>
            <a:r>
              <a:rPr lang="en-US" sz="1600" dirty="0" smtClean="0">
                <a:solidFill>
                  <a:schemeClr val="tx1">
                    <a:lumMod val="75000"/>
                    <a:lumOff val="25000"/>
                  </a:schemeClr>
                </a:solidFill>
              </a:rPr>
              <a:t>; TBAB = </a:t>
            </a:r>
            <a:r>
              <a:rPr lang="en-US" sz="1600" dirty="0" err="1" smtClean="0">
                <a:solidFill>
                  <a:schemeClr val="tx1">
                    <a:lumMod val="75000"/>
                    <a:lumOff val="25000"/>
                  </a:schemeClr>
                </a:solidFill>
              </a:rPr>
              <a:t>tetrabutyl</a:t>
            </a:r>
            <a:r>
              <a:rPr lang="en-US" sz="1600" dirty="0" smtClean="0">
                <a:solidFill>
                  <a:schemeClr val="tx1">
                    <a:lumMod val="75000"/>
                    <a:lumOff val="25000"/>
                  </a:schemeClr>
                </a:solidFill>
              </a:rPr>
              <a:t> ammonium bromide, TBHP = </a:t>
            </a:r>
            <a:r>
              <a:rPr lang="en-US" sz="1600" i="1" dirty="0" err="1" smtClean="0">
                <a:solidFill>
                  <a:schemeClr val="tx1">
                    <a:lumMod val="75000"/>
                    <a:lumOff val="25000"/>
                  </a:schemeClr>
                </a:solidFill>
              </a:rPr>
              <a:t>tert</a:t>
            </a:r>
            <a:r>
              <a:rPr lang="en-US" sz="1600" dirty="0" smtClean="0">
                <a:solidFill>
                  <a:schemeClr val="tx1">
                    <a:lumMod val="75000"/>
                    <a:lumOff val="25000"/>
                  </a:schemeClr>
                </a:solidFill>
              </a:rPr>
              <a:t>-butyl </a:t>
            </a:r>
            <a:r>
              <a:rPr lang="en-US" sz="1600" dirty="0" err="1" smtClean="0">
                <a:solidFill>
                  <a:schemeClr val="tx1">
                    <a:lumMod val="75000"/>
                    <a:lumOff val="25000"/>
                  </a:schemeClr>
                </a:solidFill>
              </a:rPr>
              <a:t>hydroperoxide</a:t>
            </a:r>
            <a:r>
              <a:rPr lang="en-US" sz="1600" dirty="0" smtClean="0">
                <a:solidFill>
                  <a:schemeClr val="tx1">
                    <a:lumMod val="75000"/>
                    <a:lumOff val="25000"/>
                  </a:schemeClr>
                </a:solidFill>
              </a:rPr>
              <a:t>; </a:t>
            </a:r>
          </a:p>
          <a:p>
            <a:pPr algn="just"/>
            <a:r>
              <a:rPr lang="en-US" sz="1600" dirty="0" err="1" smtClean="0">
                <a:solidFill>
                  <a:schemeClr val="tx1">
                    <a:lumMod val="75000"/>
                    <a:lumOff val="25000"/>
                  </a:schemeClr>
                </a:solidFill>
              </a:rPr>
              <a:t>BMIm</a:t>
            </a:r>
            <a:r>
              <a:rPr lang="en-US" sz="1600" dirty="0" smtClean="0">
                <a:solidFill>
                  <a:schemeClr val="tx1">
                    <a:lumMod val="75000"/>
                    <a:lumOff val="25000"/>
                  </a:schemeClr>
                </a:solidFill>
              </a:rPr>
              <a:t> = 1-butyl-3-methylimidazolium; </a:t>
            </a:r>
            <a:r>
              <a:rPr lang="en-US" sz="1600" dirty="0" err="1" smtClean="0">
                <a:solidFill>
                  <a:schemeClr val="tx1">
                    <a:lumMod val="75000"/>
                    <a:lumOff val="25000"/>
                  </a:schemeClr>
                </a:solidFill>
              </a:rPr>
              <a:t>EMIm</a:t>
            </a:r>
            <a:r>
              <a:rPr lang="en-US" sz="1600" dirty="0" smtClean="0">
                <a:solidFill>
                  <a:schemeClr val="tx1">
                    <a:lumMod val="75000"/>
                    <a:lumOff val="25000"/>
                  </a:schemeClr>
                </a:solidFill>
              </a:rPr>
              <a:t> = 1-ethyl-3-methylimidazolium; UHP = Urea </a:t>
            </a:r>
            <a:r>
              <a:rPr lang="en-US" sz="1600" dirty="0" err="1" smtClean="0">
                <a:solidFill>
                  <a:schemeClr val="tx1">
                    <a:lumMod val="75000"/>
                    <a:lumOff val="25000"/>
                  </a:schemeClr>
                </a:solidFill>
              </a:rPr>
              <a:t>hydroperoxide</a:t>
            </a:r>
            <a:r>
              <a:rPr lang="en-US" sz="1600" dirty="0" smtClean="0">
                <a:solidFill>
                  <a:schemeClr val="tx1">
                    <a:lumMod val="75000"/>
                    <a:lumOff val="25000"/>
                  </a:schemeClr>
                </a:solidFill>
              </a:rPr>
              <a:t>; R2O1 = </a:t>
            </a:r>
            <a:r>
              <a:rPr lang="en-US" sz="1600" dirty="0" err="1" smtClean="0">
                <a:solidFill>
                  <a:schemeClr val="tx1">
                    <a:lumMod val="75000"/>
                    <a:lumOff val="25000"/>
                  </a:schemeClr>
                </a:solidFill>
              </a:rPr>
              <a:t>Amberlite</a:t>
            </a:r>
            <a:r>
              <a:rPr lang="en-US" sz="1600" dirty="0" smtClean="0">
                <a:solidFill>
                  <a:schemeClr val="tx1">
                    <a:lumMod val="75000"/>
                    <a:lumOff val="25000"/>
                  </a:schemeClr>
                </a:solidFill>
              </a:rPr>
              <a:t> IRA-400 modified</a:t>
            </a:r>
            <a:endParaRPr lang="en-US" sz="1600" dirty="0">
              <a:solidFill>
                <a:schemeClr val="tx1">
                  <a:lumMod val="75000"/>
                  <a:lumOff val="25000"/>
                </a:schemeClr>
              </a:solidFill>
            </a:endParaRPr>
          </a:p>
        </p:txBody>
      </p:sp>
      <p:graphicFrame>
        <p:nvGraphicFramePr>
          <p:cNvPr id="31747" name="Object 3"/>
          <p:cNvGraphicFramePr>
            <a:graphicFrameLocks noChangeAspect="1"/>
          </p:cNvGraphicFramePr>
          <p:nvPr/>
        </p:nvGraphicFramePr>
        <p:xfrm>
          <a:off x="1708150" y="1571625"/>
          <a:ext cx="5649913" cy="1428750"/>
        </p:xfrm>
        <a:graphic>
          <a:graphicData uri="http://schemas.openxmlformats.org/presentationml/2006/ole">
            <mc:AlternateContent xmlns:mc="http://schemas.openxmlformats.org/markup-compatibility/2006">
              <mc:Choice xmlns:v="urn:schemas-microsoft-com:vml" Requires="v">
                <p:oleObj spid="_x0000_s31889" name="CS ChemDraw Drawing" r:id="rId3" imgW="3340189" imgH="845248" progId="ChemDraw.Document.6.0">
                  <p:embed/>
                </p:oleObj>
              </mc:Choice>
              <mc:Fallback>
                <p:oleObj name="CS ChemDraw Drawing" r:id="rId3" imgW="3340189" imgH="845248" progId="ChemDraw.Document.6.0">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8150" y="1571625"/>
                        <a:ext cx="5649913"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8 Rectángulo"/>
          <p:cNvSpPr/>
          <p:nvPr/>
        </p:nvSpPr>
        <p:spPr>
          <a:xfrm>
            <a:off x="6597128" y="6725"/>
            <a:ext cx="2551852" cy="369332"/>
          </a:xfrm>
          <a:prstGeom prst="rect">
            <a:avLst/>
          </a:prstGeom>
          <a:solidFill>
            <a:srgbClr val="00B050"/>
          </a:solidFill>
        </p:spPr>
        <p:txBody>
          <a:bodyPr wrap="square">
            <a:noAutofit/>
          </a:bodyPr>
          <a:lstStyle/>
          <a:p>
            <a:pPr algn="ctr"/>
            <a:r>
              <a:rPr lang="en-US" b="1" dirty="0">
                <a:solidFill>
                  <a:schemeClr val="bg1"/>
                </a:solidFill>
                <a:effectLst>
                  <a:outerShdw blurRad="50800" dist="38100" dir="16200000" rotWithShape="0">
                    <a:prstClr val="black">
                      <a:alpha val="40000"/>
                    </a:prstClr>
                  </a:outerShdw>
                </a:effectLst>
              </a:rPr>
              <a:t>CO</a:t>
            </a:r>
            <a:r>
              <a:rPr lang="en-US" b="1" baseline="-25000" dirty="0">
                <a:solidFill>
                  <a:schemeClr val="bg1"/>
                </a:solidFill>
                <a:effectLst>
                  <a:outerShdw blurRad="50800" dist="38100" dir="16200000" rotWithShape="0">
                    <a:prstClr val="black">
                      <a:alpha val="40000"/>
                    </a:prstClr>
                  </a:outerShdw>
                </a:effectLst>
              </a:rPr>
              <a:t>2</a:t>
            </a:r>
            <a:r>
              <a:rPr lang="en-US" b="1" dirty="0">
                <a:solidFill>
                  <a:schemeClr val="bg1"/>
                </a:solidFill>
                <a:effectLst>
                  <a:outerShdw blurRad="50800" dist="38100" dir="16200000" rotWithShape="0">
                    <a:prstClr val="black">
                      <a:alpha val="40000"/>
                    </a:prstClr>
                  </a:outerShdw>
                </a:effectLst>
              </a:rPr>
              <a:t> as a </a:t>
            </a:r>
            <a:r>
              <a:rPr lang="en-US" b="1" dirty="0" smtClean="0">
                <a:solidFill>
                  <a:schemeClr val="bg1"/>
                </a:solidFill>
                <a:effectLst>
                  <a:outerShdw blurRad="50800" dist="38100" dir="16200000" rotWithShape="0">
                    <a:prstClr val="black">
                      <a:alpha val="40000"/>
                    </a:prstClr>
                  </a:outerShdw>
                </a:effectLst>
              </a:rPr>
              <a:t>reagent</a:t>
            </a:r>
            <a:endParaRPr lang="en-US" dirty="0">
              <a:solidFill>
                <a:schemeClr val="bg1"/>
              </a:solidFill>
            </a:endParaRPr>
          </a:p>
        </p:txBody>
      </p:sp>
      <p:sp>
        <p:nvSpPr>
          <p:cNvPr id="3" name="2 Marcador de número de diapositiva"/>
          <p:cNvSpPr>
            <a:spLocks noGrp="1"/>
          </p:cNvSpPr>
          <p:nvPr>
            <p:ph type="sldNum" sz="quarter" idx="12"/>
          </p:nvPr>
        </p:nvSpPr>
        <p:spPr/>
        <p:txBody>
          <a:bodyPr/>
          <a:lstStyle/>
          <a:p>
            <a:fld id="{153E860E-8509-45B0-AD32-0170FCD09A82}" type="slidenum">
              <a:rPr lang="es-CO" smtClean="0"/>
              <a:pPr/>
              <a:t>25</a:t>
            </a:fld>
            <a:endParaRPr lang="es-CO"/>
          </a:p>
        </p:txBody>
      </p:sp>
      <p:sp>
        <p:nvSpPr>
          <p:cNvPr id="10" name="1 Título"/>
          <p:cNvSpPr txBox="1">
            <a:spLocks/>
          </p:cNvSpPr>
          <p:nvPr/>
        </p:nvSpPr>
        <p:spPr>
          <a:xfrm>
            <a:off x="0" y="557808"/>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chemeClr val="accent1">
                    <a:lumMod val="75000"/>
                  </a:schemeClr>
                </a:solidFill>
                <a:effectLst>
                  <a:outerShdw blurRad="50800" dist="38100" dir="16200000" rotWithShape="0">
                    <a:prstClr val="black">
                      <a:alpha val="40000"/>
                    </a:prstClr>
                  </a:outerShdw>
                </a:effectLst>
              </a:rPr>
              <a:t>Direct synthesis of styrene carbonate catalyzed by </a:t>
            </a:r>
            <a:r>
              <a:rPr lang="en-US" sz="3600" b="1" dirty="0" smtClean="0">
                <a:solidFill>
                  <a:schemeClr val="accent1">
                    <a:lumMod val="75000"/>
                  </a:schemeClr>
                </a:solidFill>
                <a:effectLst>
                  <a:outerShdw blurRad="50800" dist="38100" dir="16200000" rotWithShape="0">
                    <a:prstClr val="black">
                      <a:alpha val="40000"/>
                    </a:prstClr>
                  </a:outerShdw>
                </a:effectLst>
              </a:rPr>
              <a:t>other systems</a:t>
            </a:r>
            <a:endParaRPr lang="en-US" sz="3600" b="1" dirty="0" smtClean="0">
              <a:solidFill>
                <a:schemeClr val="accent1">
                  <a:lumMod val="75000"/>
                </a:schemeClr>
              </a:solidFill>
              <a:effectLst>
                <a:outerShdw blurRad="50800" dist="38100" dir="16200000" rotWithShape="0">
                  <a:prstClr val="black">
                    <a:alpha val="40000"/>
                  </a:prstClr>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485800"/>
            <a:ext cx="9144000" cy="1143000"/>
          </a:xfrm>
        </p:spPr>
        <p:txBody>
          <a:bodyPr>
            <a:normAutofit fontScale="90000"/>
          </a:bodyPr>
          <a:lstStyle/>
          <a:p>
            <a:r>
              <a:rPr lang="en-US" sz="3600" b="1" dirty="0" smtClean="0">
                <a:solidFill>
                  <a:schemeClr val="accent1">
                    <a:lumMod val="75000"/>
                  </a:schemeClr>
                </a:solidFill>
                <a:effectLst>
                  <a:outerShdw blurRad="50800" dist="38100" dir="16200000" rotWithShape="0">
                    <a:prstClr val="black">
                      <a:alpha val="40000"/>
                    </a:prstClr>
                  </a:outerShdw>
                </a:effectLst>
              </a:rPr>
              <a:t>Proposed mechanism for </a:t>
            </a:r>
            <a:r>
              <a:rPr lang="en-US" sz="3600" b="1" dirty="0" smtClean="0">
                <a:solidFill>
                  <a:schemeClr val="accent1">
                    <a:lumMod val="75000"/>
                  </a:schemeClr>
                </a:solidFill>
                <a:effectLst>
                  <a:outerShdw blurRad="50800" dist="38100" dir="16200000" rotWithShape="0">
                    <a:prstClr val="black">
                      <a:alpha val="40000"/>
                    </a:prstClr>
                  </a:outerShdw>
                </a:effectLst>
              </a:rPr>
              <a:t>direct </a:t>
            </a:r>
            <a:r>
              <a:rPr lang="en-US" sz="3600" b="1" dirty="0">
                <a:solidFill>
                  <a:schemeClr val="accent1">
                    <a:lumMod val="75000"/>
                  </a:schemeClr>
                </a:solidFill>
                <a:effectLst>
                  <a:outerShdw blurRad="50800" dist="38100" dir="16200000" rotWithShape="0">
                    <a:prstClr val="black">
                      <a:alpha val="40000"/>
                    </a:prstClr>
                  </a:outerShdw>
                </a:effectLst>
              </a:rPr>
              <a:t>synthesis of styrene carbonate catalyzed over </a:t>
            </a:r>
            <a:r>
              <a:rPr lang="en-US" sz="3600" b="1" dirty="0" smtClean="0">
                <a:solidFill>
                  <a:schemeClr val="accent1">
                    <a:lumMod val="75000"/>
                  </a:schemeClr>
                </a:solidFill>
                <a:effectLst>
                  <a:outerShdw blurRad="50800" dist="38100" dir="16200000" rotWithShape="0">
                    <a:prstClr val="black">
                      <a:alpha val="40000"/>
                    </a:prstClr>
                  </a:outerShdw>
                </a:effectLst>
              </a:rPr>
              <a:t>Au/R2O1 (22)</a:t>
            </a:r>
            <a:endParaRPr lang="en-US" sz="3600" b="1" baseline="-25000" dirty="0">
              <a:solidFill>
                <a:schemeClr val="accent1">
                  <a:lumMod val="75000"/>
                </a:schemeClr>
              </a:solidFill>
              <a:effectLst>
                <a:outerShdw blurRad="50800" dist="38100" dir="16200000" rotWithShape="0">
                  <a:prstClr val="black">
                    <a:alpha val="40000"/>
                  </a:prstClr>
                </a:outerShdw>
              </a:effectLst>
            </a:endParaRPr>
          </a:p>
        </p:txBody>
      </p:sp>
      <p:sp>
        <p:nvSpPr>
          <p:cNvPr id="8" name="7 CuadroTexto"/>
          <p:cNvSpPr txBox="1"/>
          <p:nvPr/>
        </p:nvSpPr>
        <p:spPr>
          <a:xfrm>
            <a:off x="0" y="6546075"/>
            <a:ext cx="9144000" cy="307777"/>
          </a:xfrm>
          <a:prstGeom prst="rect">
            <a:avLst/>
          </a:prstGeom>
          <a:noFill/>
        </p:spPr>
        <p:txBody>
          <a:bodyPr wrap="square" rtlCol="0">
            <a:spAutoFit/>
          </a:bodyPr>
          <a:lstStyle/>
          <a:p>
            <a:r>
              <a:rPr lang="es-ES" sz="1400" dirty="0" smtClean="0"/>
              <a:t>(22)  D. </a:t>
            </a:r>
            <a:r>
              <a:rPr lang="es-ES" sz="1400" dirty="0" err="1" smtClean="0"/>
              <a:t>Xiang</a:t>
            </a:r>
            <a:r>
              <a:rPr lang="es-ES" sz="1400" dirty="0" smtClean="0"/>
              <a:t>, X. </a:t>
            </a:r>
            <a:r>
              <a:rPr lang="es-ES" sz="1400" dirty="0" err="1" smtClean="0"/>
              <a:t>Liu</a:t>
            </a:r>
            <a:r>
              <a:rPr lang="es-ES" sz="1400" dirty="0" smtClean="0"/>
              <a:t>, J. </a:t>
            </a:r>
            <a:r>
              <a:rPr lang="es-ES" sz="1400" dirty="0" err="1" smtClean="0"/>
              <a:t>Sun</a:t>
            </a:r>
            <a:r>
              <a:rPr lang="es-ES" sz="1400" dirty="0" smtClean="0"/>
              <a:t>, F.-S. </a:t>
            </a:r>
            <a:r>
              <a:rPr lang="es-ES" sz="1400" dirty="0" err="1" smtClean="0"/>
              <a:t>Xiao</a:t>
            </a:r>
            <a:r>
              <a:rPr lang="es-ES" sz="1400" dirty="0" smtClean="0"/>
              <a:t>, J. </a:t>
            </a:r>
            <a:r>
              <a:rPr lang="es-ES" sz="1400" dirty="0" err="1" smtClean="0"/>
              <a:t>Sun</a:t>
            </a:r>
            <a:r>
              <a:rPr lang="es-ES" sz="1400" dirty="0" smtClean="0"/>
              <a:t>,  </a:t>
            </a:r>
            <a:r>
              <a:rPr lang="es-ES" sz="1400" i="1" dirty="0" err="1" smtClean="0"/>
              <a:t>Catal</a:t>
            </a:r>
            <a:r>
              <a:rPr lang="es-ES" sz="1400" i="1" dirty="0" smtClean="0"/>
              <a:t>. </a:t>
            </a:r>
            <a:r>
              <a:rPr lang="es-ES" sz="1400" i="1" dirty="0" err="1" smtClean="0"/>
              <a:t>Today</a:t>
            </a:r>
            <a:r>
              <a:rPr lang="es-ES" sz="1400" dirty="0" smtClean="0"/>
              <a:t>. 148 (</a:t>
            </a:r>
            <a:r>
              <a:rPr lang="es-ES" sz="1400" b="1" dirty="0" smtClean="0"/>
              <a:t>2009</a:t>
            </a:r>
            <a:r>
              <a:rPr lang="es-ES" sz="1400" dirty="0" smtClean="0"/>
              <a:t>) 383.</a:t>
            </a:r>
            <a:endParaRPr lang="es-CO" sz="1400" dirty="0"/>
          </a:p>
        </p:txBody>
      </p:sp>
      <p:sp>
        <p:nvSpPr>
          <p:cNvPr id="9" name="8 Rectángulo"/>
          <p:cNvSpPr/>
          <p:nvPr/>
        </p:nvSpPr>
        <p:spPr>
          <a:xfrm>
            <a:off x="6597128" y="6725"/>
            <a:ext cx="2551852" cy="369332"/>
          </a:xfrm>
          <a:prstGeom prst="rect">
            <a:avLst/>
          </a:prstGeom>
          <a:solidFill>
            <a:srgbClr val="00B050"/>
          </a:solidFill>
        </p:spPr>
        <p:txBody>
          <a:bodyPr wrap="square">
            <a:noAutofit/>
          </a:bodyPr>
          <a:lstStyle/>
          <a:p>
            <a:pPr algn="ctr"/>
            <a:r>
              <a:rPr lang="en-US" b="1" dirty="0">
                <a:solidFill>
                  <a:schemeClr val="bg1"/>
                </a:solidFill>
                <a:effectLst>
                  <a:outerShdw blurRad="50800" dist="38100" dir="16200000" rotWithShape="0">
                    <a:prstClr val="black">
                      <a:alpha val="40000"/>
                    </a:prstClr>
                  </a:outerShdw>
                </a:effectLst>
              </a:rPr>
              <a:t>CO</a:t>
            </a:r>
            <a:r>
              <a:rPr lang="en-US" b="1" baseline="-25000" dirty="0">
                <a:solidFill>
                  <a:schemeClr val="bg1"/>
                </a:solidFill>
                <a:effectLst>
                  <a:outerShdw blurRad="50800" dist="38100" dir="16200000" rotWithShape="0">
                    <a:prstClr val="black">
                      <a:alpha val="40000"/>
                    </a:prstClr>
                  </a:outerShdw>
                </a:effectLst>
              </a:rPr>
              <a:t>2</a:t>
            </a:r>
            <a:r>
              <a:rPr lang="en-US" b="1" dirty="0">
                <a:solidFill>
                  <a:schemeClr val="bg1"/>
                </a:solidFill>
                <a:effectLst>
                  <a:outerShdw blurRad="50800" dist="38100" dir="16200000" rotWithShape="0">
                    <a:prstClr val="black">
                      <a:alpha val="40000"/>
                    </a:prstClr>
                  </a:outerShdw>
                </a:effectLst>
              </a:rPr>
              <a:t> as a </a:t>
            </a:r>
            <a:r>
              <a:rPr lang="en-US" b="1" dirty="0" smtClean="0">
                <a:solidFill>
                  <a:schemeClr val="bg1"/>
                </a:solidFill>
                <a:effectLst>
                  <a:outerShdw blurRad="50800" dist="38100" dir="16200000" rotWithShape="0">
                    <a:prstClr val="black">
                      <a:alpha val="40000"/>
                    </a:prstClr>
                  </a:outerShdw>
                </a:effectLst>
              </a:rPr>
              <a:t>reagent</a:t>
            </a:r>
            <a:endParaRPr lang="en-US" dirty="0">
              <a:solidFill>
                <a:schemeClr val="bg1"/>
              </a:solidFill>
            </a:endParaRPr>
          </a:p>
        </p:txBody>
      </p:sp>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8469" y="1769590"/>
            <a:ext cx="6657361" cy="4323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número de diapositiva"/>
          <p:cNvSpPr>
            <a:spLocks noGrp="1"/>
          </p:cNvSpPr>
          <p:nvPr>
            <p:ph type="sldNum" sz="quarter" idx="12"/>
          </p:nvPr>
        </p:nvSpPr>
        <p:spPr/>
        <p:txBody>
          <a:bodyPr/>
          <a:lstStyle/>
          <a:p>
            <a:fld id="{153E860E-8509-45B0-AD32-0170FCD09A82}" type="slidenum">
              <a:rPr lang="es-CO" smtClean="0"/>
              <a:pPr/>
              <a:t>26</a:t>
            </a:fld>
            <a:endParaRPr lang="es-CO"/>
          </a:p>
        </p:txBody>
      </p:sp>
    </p:spTree>
    <p:extLst>
      <p:ext uri="{BB962C8B-B14F-4D97-AF65-F5344CB8AC3E}">
        <p14:creationId xmlns:p14="http://schemas.microsoft.com/office/powerpoint/2010/main" val="13580369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74638"/>
            <a:ext cx="9144000" cy="1143000"/>
          </a:xfrm>
        </p:spPr>
        <p:txBody>
          <a:bodyPr>
            <a:normAutofit/>
          </a:bodyPr>
          <a:lstStyle/>
          <a:p>
            <a:r>
              <a:rPr lang="en-US" b="1" dirty="0" smtClean="0">
                <a:solidFill>
                  <a:schemeClr val="accent1">
                    <a:lumMod val="75000"/>
                  </a:schemeClr>
                </a:solidFill>
                <a:effectLst>
                  <a:outerShdw blurRad="50800" dist="38100" dir="16200000" rotWithShape="0">
                    <a:prstClr val="black">
                      <a:alpha val="40000"/>
                    </a:prstClr>
                  </a:outerShdw>
                </a:effectLst>
              </a:rPr>
              <a:t>Glycerol valorization </a:t>
            </a:r>
            <a:endParaRPr lang="en-US" b="1" baseline="-25000" dirty="0">
              <a:solidFill>
                <a:schemeClr val="accent1">
                  <a:lumMod val="75000"/>
                </a:schemeClr>
              </a:solidFill>
              <a:effectLst>
                <a:outerShdw blurRad="50800" dist="38100" dir="16200000" rotWithShape="0">
                  <a:prstClr val="black">
                    <a:alpha val="40000"/>
                  </a:prstClr>
                </a:outerShdw>
              </a:effectLst>
            </a:endParaRPr>
          </a:p>
        </p:txBody>
      </p:sp>
      <p:graphicFrame>
        <p:nvGraphicFramePr>
          <p:cNvPr id="7" name="6 Tabla"/>
          <p:cNvGraphicFramePr>
            <a:graphicFrameLocks noGrp="1"/>
          </p:cNvGraphicFramePr>
          <p:nvPr/>
        </p:nvGraphicFramePr>
        <p:xfrm>
          <a:off x="642910" y="3929067"/>
          <a:ext cx="7858180" cy="1785949"/>
        </p:xfrm>
        <a:graphic>
          <a:graphicData uri="http://schemas.openxmlformats.org/drawingml/2006/table">
            <a:tbl>
              <a:tblPr firstRow="1" bandRow="1">
                <a:tableStyleId>{3B4B98B0-60AC-42C2-AFA5-B58CD77FA1E5}</a:tableStyleId>
              </a:tblPr>
              <a:tblGrid>
                <a:gridCol w="2190285"/>
                <a:gridCol w="1284109"/>
                <a:gridCol w="2330076"/>
                <a:gridCol w="2053710"/>
              </a:tblGrid>
              <a:tr h="657982">
                <a:tc>
                  <a:txBody>
                    <a:bodyPr/>
                    <a:lstStyle/>
                    <a:p>
                      <a:pPr algn="ctr"/>
                      <a:r>
                        <a:rPr lang="en-US" sz="1800" b="1" noProof="0" dirty="0" smtClean="0">
                          <a:solidFill>
                            <a:srgbClr val="C00000"/>
                          </a:solidFill>
                        </a:rPr>
                        <a:t>Catalyst</a:t>
                      </a:r>
                      <a:endParaRPr lang="en-US" sz="1800" b="1" noProof="0" dirty="0">
                        <a:solidFill>
                          <a:srgbClr val="C00000"/>
                        </a:solidFill>
                      </a:endParaRPr>
                    </a:p>
                  </a:txBody>
                  <a:tcPr anchor="ctr"/>
                </a:tc>
                <a:tc>
                  <a:txBody>
                    <a:bodyPr/>
                    <a:lstStyle/>
                    <a:p>
                      <a:pPr algn="ctr"/>
                      <a:r>
                        <a:rPr lang="en-US" sz="1800" b="1" noProof="0" dirty="0" smtClean="0">
                          <a:solidFill>
                            <a:srgbClr val="C00000"/>
                          </a:solidFill>
                        </a:rPr>
                        <a:t>T</a:t>
                      </a:r>
                      <a:r>
                        <a:rPr lang="en-US" sz="1800" b="1" baseline="0" noProof="0" dirty="0" smtClean="0">
                          <a:solidFill>
                            <a:srgbClr val="C00000"/>
                          </a:solidFill>
                        </a:rPr>
                        <a:t> </a:t>
                      </a:r>
                      <a:r>
                        <a:rPr lang="en-US" sz="1800" b="0" noProof="0" dirty="0" smtClean="0">
                          <a:solidFill>
                            <a:srgbClr val="C00000"/>
                          </a:solidFill>
                        </a:rPr>
                        <a:t>(K)</a:t>
                      </a:r>
                      <a:endParaRPr lang="en-US" sz="1800" b="0" noProof="0" dirty="0">
                        <a:solidFill>
                          <a:srgbClr val="C0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baseline="0" noProof="0" dirty="0" smtClean="0">
                          <a:solidFill>
                            <a:srgbClr val="C00000"/>
                          </a:solidFill>
                        </a:rPr>
                        <a:t>P</a:t>
                      </a:r>
                      <a:r>
                        <a:rPr lang="en-US" sz="1200" b="0" i="0" baseline="0" noProof="0" dirty="0" smtClean="0">
                          <a:solidFill>
                            <a:srgbClr val="C00000"/>
                          </a:solidFill>
                        </a:rPr>
                        <a:t>(CO</a:t>
                      </a:r>
                      <a:r>
                        <a:rPr lang="en-US" sz="1200" b="0" i="0" baseline="-25000" noProof="0" dirty="0" smtClean="0">
                          <a:solidFill>
                            <a:srgbClr val="C00000"/>
                          </a:solidFill>
                        </a:rPr>
                        <a:t>2</a:t>
                      </a:r>
                      <a:r>
                        <a:rPr lang="en-US" sz="1200" b="0" i="0" baseline="0" noProof="0" dirty="0" smtClean="0">
                          <a:solidFill>
                            <a:srgbClr val="C00000"/>
                          </a:solidFill>
                        </a:rPr>
                        <a:t>) </a:t>
                      </a:r>
                      <a:r>
                        <a:rPr lang="en-US" sz="1800" b="0" i="0" baseline="0" noProof="0" dirty="0" smtClean="0">
                          <a:solidFill>
                            <a:srgbClr val="C00000"/>
                          </a:solidFill>
                        </a:rPr>
                        <a:t>(</a:t>
                      </a:r>
                      <a:r>
                        <a:rPr lang="en-US" sz="1800" b="0" i="0" baseline="0" noProof="0" dirty="0" err="1" smtClean="0">
                          <a:solidFill>
                            <a:srgbClr val="C00000"/>
                          </a:solidFill>
                        </a:rPr>
                        <a:t>MPa</a:t>
                      </a:r>
                      <a:r>
                        <a:rPr lang="en-US" sz="1800" b="0" i="0" baseline="0" noProof="0" dirty="0" smtClean="0">
                          <a:solidFill>
                            <a:srgbClr val="C00000"/>
                          </a:solidFill>
                        </a:rPr>
                        <a:t>)</a:t>
                      </a:r>
                      <a:endParaRPr lang="en-US" sz="1800" b="0" i="0" noProof="0" dirty="0">
                        <a:solidFill>
                          <a:srgbClr val="C00000"/>
                        </a:solidFill>
                      </a:endParaRPr>
                    </a:p>
                  </a:txBody>
                  <a:tcPr anchor="ctr"/>
                </a:tc>
                <a:tc>
                  <a:txBody>
                    <a:bodyPr/>
                    <a:lstStyle/>
                    <a:p>
                      <a:pPr algn="ctr"/>
                      <a:r>
                        <a:rPr lang="en-US" sz="1800" b="1" noProof="0" dirty="0" smtClean="0">
                          <a:solidFill>
                            <a:srgbClr val="C00000"/>
                          </a:solidFill>
                        </a:rPr>
                        <a:t>Yield </a:t>
                      </a:r>
                      <a:r>
                        <a:rPr lang="en-US" sz="1800" b="0" noProof="0" dirty="0" smtClean="0">
                          <a:solidFill>
                            <a:srgbClr val="C00000"/>
                          </a:solidFill>
                        </a:rPr>
                        <a:t>(%)</a:t>
                      </a:r>
                    </a:p>
                  </a:txBody>
                  <a:tcPr anchor="ctr"/>
                </a:tc>
              </a:tr>
              <a:tr h="375989">
                <a:tc>
                  <a:txBody>
                    <a:bodyPr/>
                    <a:lstStyle/>
                    <a:p>
                      <a:pPr algn="ctr"/>
                      <a:r>
                        <a:rPr lang="en-US" noProof="0" dirty="0" smtClean="0"/>
                        <a:t>n-Bu</a:t>
                      </a:r>
                      <a:r>
                        <a:rPr lang="en-US" baseline="-25000" noProof="0" dirty="0" smtClean="0"/>
                        <a:t>2</a:t>
                      </a:r>
                      <a:r>
                        <a:rPr lang="en-US" noProof="0" dirty="0" smtClean="0"/>
                        <a:t>SnO</a:t>
                      </a:r>
                      <a:endParaRPr lang="en-US" noProof="0" dirty="0"/>
                    </a:p>
                  </a:txBody>
                  <a:tcPr anchor="ctr"/>
                </a:tc>
                <a:tc>
                  <a:txBody>
                    <a:bodyPr/>
                    <a:lstStyle/>
                    <a:p>
                      <a:pPr algn="ctr"/>
                      <a:r>
                        <a:rPr lang="en-US" noProof="0" dirty="0" smtClean="0"/>
                        <a:t>353</a:t>
                      </a:r>
                      <a:endParaRPr lang="en-US" noProof="0" dirty="0"/>
                    </a:p>
                  </a:txBody>
                  <a:tcPr anchor="ctr"/>
                </a:tc>
                <a:tc>
                  <a:txBody>
                    <a:bodyPr/>
                    <a:lstStyle/>
                    <a:p>
                      <a:pPr algn="ctr"/>
                      <a:r>
                        <a:rPr lang="en-US" noProof="0" dirty="0" smtClean="0"/>
                        <a:t>13.8</a:t>
                      </a:r>
                      <a:endParaRPr lang="en-US" noProof="0" dirty="0"/>
                    </a:p>
                  </a:txBody>
                  <a:tcPr anchor="ctr"/>
                </a:tc>
                <a:tc>
                  <a:txBody>
                    <a:bodyPr/>
                    <a:lstStyle/>
                    <a:p>
                      <a:pPr algn="ctr"/>
                      <a:r>
                        <a:rPr lang="en-US" noProof="0" dirty="0" smtClean="0"/>
                        <a:t>25</a:t>
                      </a:r>
                      <a:endParaRPr lang="en-US" noProof="0" dirty="0"/>
                    </a:p>
                  </a:txBody>
                  <a:tcPr anchor="ctr"/>
                </a:tc>
              </a:tr>
              <a:tr h="375989">
                <a:tc>
                  <a:txBody>
                    <a:bodyPr/>
                    <a:lstStyle/>
                    <a:p>
                      <a:pPr algn="ctr"/>
                      <a:r>
                        <a:rPr lang="en-US" noProof="0" dirty="0" smtClean="0"/>
                        <a:t>n-Bu</a:t>
                      </a:r>
                      <a:r>
                        <a:rPr lang="en-US" baseline="-25000" noProof="0" dirty="0" smtClean="0"/>
                        <a:t>2</a:t>
                      </a:r>
                      <a:r>
                        <a:rPr lang="en-US" noProof="0" dirty="0" smtClean="0"/>
                        <a:t>SnO</a:t>
                      </a:r>
                      <a:endParaRPr lang="en-US" noProof="0" dirty="0"/>
                    </a:p>
                  </a:txBody>
                  <a:tcPr anchor="ctr"/>
                </a:tc>
                <a:tc>
                  <a:txBody>
                    <a:bodyPr/>
                    <a:lstStyle/>
                    <a:p>
                      <a:pPr algn="ctr"/>
                      <a:r>
                        <a:rPr lang="en-US" noProof="0" dirty="0" smtClean="0"/>
                        <a:t>393</a:t>
                      </a:r>
                      <a:endParaRPr lang="en-US" noProof="0" dirty="0"/>
                    </a:p>
                  </a:txBody>
                  <a:tcPr anchor="ctr"/>
                </a:tc>
                <a:tc>
                  <a:txBody>
                    <a:bodyPr/>
                    <a:lstStyle/>
                    <a:p>
                      <a:pPr algn="ctr"/>
                      <a:r>
                        <a:rPr lang="en-US" noProof="0" dirty="0" smtClean="0"/>
                        <a:t>3.5</a:t>
                      </a:r>
                      <a:endParaRPr lang="en-US" noProof="0" dirty="0"/>
                    </a:p>
                  </a:txBody>
                  <a:tcPr anchor="ctr"/>
                </a:tc>
                <a:tc>
                  <a:txBody>
                    <a:bodyPr/>
                    <a:lstStyle/>
                    <a:p>
                      <a:pPr algn="ctr"/>
                      <a:r>
                        <a:rPr lang="en-US" noProof="0" dirty="0" smtClean="0"/>
                        <a:t>22</a:t>
                      </a:r>
                      <a:endParaRPr lang="en-US" noProof="0" dirty="0"/>
                    </a:p>
                  </a:txBody>
                  <a:tcPr anchor="ctr"/>
                </a:tc>
              </a:tr>
              <a:tr h="37598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noProof="0" dirty="0" smtClean="0"/>
                        <a:t>n-Bu</a:t>
                      </a:r>
                      <a:r>
                        <a:rPr lang="en-US" baseline="-25000" noProof="0" dirty="0" smtClean="0"/>
                        <a:t>2</a:t>
                      </a:r>
                      <a:r>
                        <a:rPr lang="en-US" noProof="0" dirty="0" smtClean="0"/>
                        <a:t>SnO</a:t>
                      </a:r>
                    </a:p>
                  </a:txBody>
                  <a:tcPr anchor="ctr"/>
                </a:tc>
                <a:tc>
                  <a:txBody>
                    <a:bodyPr/>
                    <a:lstStyle/>
                    <a:p>
                      <a:pPr algn="ctr"/>
                      <a:r>
                        <a:rPr lang="en-US" noProof="0" dirty="0" smtClean="0"/>
                        <a:t>393</a:t>
                      </a:r>
                      <a:endParaRPr lang="en-US" noProof="0" dirty="0"/>
                    </a:p>
                  </a:txBody>
                  <a:tcPr anchor="ctr"/>
                </a:tc>
                <a:tc>
                  <a:txBody>
                    <a:bodyPr/>
                    <a:lstStyle/>
                    <a:p>
                      <a:pPr algn="ctr"/>
                      <a:r>
                        <a:rPr lang="en-US" noProof="0" dirty="0" smtClean="0"/>
                        <a:t>13.8</a:t>
                      </a:r>
                      <a:endParaRPr lang="en-US" noProof="0" dirty="0"/>
                    </a:p>
                  </a:txBody>
                  <a:tcPr anchor="ctr"/>
                </a:tc>
                <a:tc>
                  <a:txBody>
                    <a:bodyPr/>
                    <a:lstStyle/>
                    <a:p>
                      <a:pPr algn="ctr"/>
                      <a:r>
                        <a:rPr lang="en-US" noProof="0" dirty="0" smtClean="0"/>
                        <a:t>30</a:t>
                      </a:r>
                      <a:endParaRPr lang="en-US" noProof="0" dirty="0"/>
                    </a:p>
                  </a:txBody>
                  <a:tcPr anchor="ctr"/>
                </a:tc>
              </a:tr>
            </a:tbl>
          </a:graphicData>
        </a:graphic>
      </p:graphicFrame>
      <p:sp>
        <p:nvSpPr>
          <p:cNvPr id="8" name="7 CuadroTexto"/>
          <p:cNvSpPr txBox="1"/>
          <p:nvPr/>
        </p:nvSpPr>
        <p:spPr>
          <a:xfrm>
            <a:off x="0" y="6549493"/>
            <a:ext cx="9144000" cy="307777"/>
          </a:xfrm>
          <a:prstGeom prst="rect">
            <a:avLst/>
          </a:prstGeom>
          <a:noFill/>
        </p:spPr>
        <p:txBody>
          <a:bodyPr wrap="square" rtlCol="0">
            <a:spAutoFit/>
          </a:bodyPr>
          <a:lstStyle/>
          <a:p>
            <a:r>
              <a:rPr lang="en-GB" sz="1400" dirty="0" smtClean="0"/>
              <a:t>(25)  J. </a:t>
            </a:r>
            <a:r>
              <a:rPr lang="es-CO" sz="1400" dirty="0" smtClean="0"/>
              <a:t>George, Y. </a:t>
            </a:r>
            <a:r>
              <a:rPr lang="es-CO" sz="1400" dirty="0" err="1" smtClean="0"/>
              <a:t>Patel</a:t>
            </a:r>
            <a:r>
              <a:rPr lang="es-CO" sz="1400" dirty="0" smtClean="0"/>
              <a:t>, M. </a:t>
            </a:r>
            <a:r>
              <a:rPr lang="es-CO" sz="1400" dirty="0" err="1" smtClean="0"/>
              <a:t>Pillai</a:t>
            </a:r>
            <a:r>
              <a:rPr lang="es-CO" sz="1400" dirty="0" smtClean="0"/>
              <a:t>, P. </a:t>
            </a:r>
            <a:r>
              <a:rPr lang="es-CO" sz="1400" dirty="0" err="1" smtClean="0"/>
              <a:t>Munshi</a:t>
            </a:r>
            <a:r>
              <a:rPr lang="es-CO" sz="1400" dirty="0" smtClean="0"/>
              <a:t>.  </a:t>
            </a:r>
            <a:r>
              <a:rPr lang="es-CO" sz="1400" i="1" dirty="0" smtClean="0"/>
              <a:t>J. Mol. </a:t>
            </a:r>
            <a:r>
              <a:rPr lang="es-CO" sz="1400" i="1" dirty="0" err="1" smtClean="0"/>
              <a:t>Catal</a:t>
            </a:r>
            <a:r>
              <a:rPr lang="es-CO" sz="1400" i="1" dirty="0" smtClean="0"/>
              <a:t>. A: </a:t>
            </a:r>
            <a:r>
              <a:rPr lang="es-CO" sz="1400" i="1" dirty="0" err="1" smtClean="0"/>
              <a:t>Chem</a:t>
            </a:r>
            <a:r>
              <a:rPr lang="es-CO" sz="1400" i="1" dirty="0" smtClean="0"/>
              <a:t>. </a:t>
            </a:r>
            <a:r>
              <a:rPr lang="es-CO" sz="1400" dirty="0" smtClean="0"/>
              <a:t>304 (</a:t>
            </a:r>
            <a:r>
              <a:rPr lang="es-CO" sz="1400" b="1" dirty="0" smtClean="0"/>
              <a:t>2009</a:t>
            </a:r>
            <a:r>
              <a:rPr lang="es-CO" sz="1400" dirty="0" smtClean="0"/>
              <a:t>) 1.</a:t>
            </a:r>
            <a:endParaRPr lang="es-CO" sz="1400" dirty="0"/>
          </a:p>
        </p:txBody>
      </p:sp>
      <p:graphicFrame>
        <p:nvGraphicFramePr>
          <p:cNvPr id="36871" name="Object 7"/>
          <p:cNvGraphicFramePr>
            <a:graphicFrameLocks noChangeAspect="1"/>
          </p:cNvGraphicFramePr>
          <p:nvPr/>
        </p:nvGraphicFramePr>
        <p:xfrm>
          <a:off x="1500166" y="1643050"/>
          <a:ext cx="5929354" cy="1991754"/>
        </p:xfrm>
        <a:graphic>
          <a:graphicData uri="http://schemas.openxmlformats.org/presentationml/2006/ole">
            <mc:AlternateContent xmlns:mc="http://schemas.openxmlformats.org/markup-compatibility/2006">
              <mc:Choice xmlns:v="urn:schemas-microsoft-com:vml" Requires="v">
                <p:oleObj spid="_x0000_s37009" name="CS ChemDraw Drawing" r:id="rId4" imgW="2665019" imgH="895655" progId="ChemDraw.Document.6.0">
                  <p:embed/>
                </p:oleObj>
              </mc:Choice>
              <mc:Fallback>
                <p:oleObj name="CS ChemDraw Drawing" r:id="rId4" imgW="2665019" imgH="895655" progId="ChemDraw.Document.6.0">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0166" y="1643050"/>
                        <a:ext cx="5929354" cy="1991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5 Rectángulo"/>
          <p:cNvSpPr/>
          <p:nvPr/>
        </p:nvSpPr>
        <p:spPr>
          <a:xfrm>
            <a:off x="6597128" y="6725"/>
            <a:ext cx="2551852" cy="369332"/>
          </a:xfrm>
          <a:prstGeom prst="rect">
            <a:avLst/>
          </a:prstGeom>
          <a:solidFill>
            <a:srgbClr val="00B050"/>
          </a:solidFill>
        </p:spPr>
        <p:txBody>
          <a:bodyPr wrap="square">
            <a:noAutofit/>
          </a:bodyPr>
          <a:lstStyle/>
          <a:p>
            <a:pPr algn="ctr"/>
            <a:r>
              <a:rPr lang="en-US" b="1" dirty="0">
                <a:solidFill>
                  <a:schemeClr val="bg1"/>
                </a:solidFill>
                <a:effectLst>
                  <a:outerShdw blurRad="50800" dist="38100" dir="16200000" rotWithShape="0">
                    <a:prstClr val="black">
                      <a:alpha val="40000"/>
                    </a:prstClr>
                  </a:outerShdw>
                </a:effectLst>
              </a:rPr>
              <a:t>CO</a:t>
            </a:r>
            <a:r>
              <a:rPr lang="en-US" b="1" baseline="-25000" dirty="0">
                <a:solidFill>
                  <a:schemeClr val="bg1"/>
                </a:solidFill>
                <a:effectLst>
                  <a:outerShdw blurRad="50800" dist="38100" dir="16200000" rotWithShape="0">
                    <a:prstClr val="black">
                      <a:alpha val="40000"/>
                    </a:prstClr>
                  </a:outerShdw>
                </a:effectLst>
              </a:rPr>
              <a:t>2</a:t>
            </a:r>
            <a:r>
              <a:rPr lang="en-US" b="1" dirty="0">
                <a:solidFill>
                  <a:schemeClr val="bg1"/>
                </a:solidFill>
                <a:effectLst>
                  <a:outerShdw blurRad="50800" dist="38100" dir="16200000" rotWithShape="0">
                    <a:prstClr val="black">
                      <a:alpha val="40000"/>
                    </a:prstClr>
                  </a:outerShdw>
                </a:effectLst>
              </a:rPr>
              <a:t> as a </a:t>
            </a:r>
            <a:r>
              <a:rPr lang="en-US" b="1" dirty="0" smtClean="0">
                <a:solidFill>
                  <a:schemeClr val="bg1"/>
                </a:solidFill>
                <a:effectLst>
                  <a:outerShdw blurRad="50800" dist="38100" dir="16200000" rotWithShape="0">
                    <a:prstClr val="black">
                      <a:alpha val="40000"/>
                    </a:prstClr>
                  </a:outerShdw>
                </a:effectLst>
              </a:rPr>
              <a:t>reagent</a:t>
            </a:r>
            <a:endParaRPr lang="en-US" dirty="0">
              <a:solidFill>
                <a:schemeClr val="bg1"/>
              </a:solidFill>
            </a:endParaRPr>
          </a:p>
        </p:txBody>
      </p:sp>
      <p:sp>
        <p:nvSpPr>
          <p:cNvPr id="3" name="2 Marcador de número de diapositiva"/>
          <p:cNvSpPr>
            <a:spLocks noGrp="1"/>
          </p:cNvSpPr>
          <p:nvPr>
            <p:ph type="sldNum" sz="quarter" idx="12"/>
          </p:nvPr>
        </p:nvSpPr>
        <p:spPr/>
        <p:txBody>
          <a:bodyPr/>
          <a:lstStyle/>
          <a:p>
            <a:fld id="{153E860E-8509-45B0-AD32-0170FCD09A82}" type="slidenum">
              <a:rPr lang="es-CO" smtClean="0"/>
              <a:pPr/>
              <a:t>27</a:t>
            </a:fld>
            <a:endParaRPr lang="es-CO"/>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74638"/>
            <a:ext cx="9144000" cy="1143000"/>
          </a:xfrm>
        </p:spPr>
        <p:txBody>
          <a:bodyPr>
            <a:normAutofit/>
          </a:bodyPr>
          <a:lstStyle/>
          <a:p>
            <a:r>
              <a:rPr lang="en-US" b="1" dirty="0" smtClean="0">
                <a:solidFill>
                  <a:schemeClr val="accent1">
                    <a:lumMod val="75000"/>
                  </a:schemeClr>
                </a:solidFill>
                <a:effectLst>
                  <a:outerShdw blurRad="50800" dist="38100" dir="16200000" rotWithShape="0">
                    <a:prstClr val="black">
                      <a:alpha val="40000"/>
                    </a:prstClr>
                  </a:outerShdw>
                </a:effectLst>
              </a:rPr>
              <a:t>CO</a:t>
            </a:r>
            <a:r>
              <a:rPr lang="en-US" b="1" baseline="-25000" dirty="0" smtClean="0">
                <a:solidFill>
                  <a:schemeClr val="accent1">
                    <a:lumMod val="75000"/>
                  </a:schemeClr>
                </a:solidFill>
                <a:effectLst>
                  <a:outerShdw blurRad="50800" dist="38100" dir="16200000" rotWithShape="0">
                    <a:prstClr val="black">
                      <a:alpha val="40000"/>
                    </a:prstClr>
                  </a:outerShdw>
                </a:effectLst>
              </a:rPr>
              <a:t>2</a:t>
            </a:r>
            <a:r>
              <a:rPr lang="en-US" b="1" dirty="0" smtClean="0">
                <a:solidFill>
                  <a:schemeClr val="accent1">
                    <a:lumMod val="75000"/>
                  </a:schemeClr>
                </a:solidFill>
                <a:effectLst>
                  <a:outerShdw blurRad="50800" dist="38100" dir="16200000" rotWithShape="0">
                    <a:prstClr val="black">
                      <a:alpha val="40000"/>
                    </a:prstClr>
                  </a:outerShdw>
                </a:effectLst>
              </a:rPr>
              <a:t>-copolymerization</a:t>
            </a:r>
            <a:endParaRPr lang="en-US" b="1" baseline="-25000" dirty="0">
              <a:solidFill>
                <a:schemeClr val="accent1">
                  <a:lumMod val="75000"/>
                </a:schemeClr>
              </a:solidFill>
              <a:effectLst>
                <a:outerShdw blurRad="50800" dist="38100" dir="16200000" rotWithShape="0">
                  <a:prstClr val="black">
                    <a:alpha val="40000"/>
                  </a:prstClr>
                </a:outerShdw>
              </a:effectLst>
            </a:endParaRPr>
          </a:p>
        </p:txBody>
      </p:sp>
      <p:sp>
        <p:nvSpPr>
          <p:cNvPr id="8" name="7 CuadroTexto"/>
          <p:cNvSpPr txBox="1"/>
          <p:nvPr/>
        </p:nvSpPr>
        <p:spPr>
          <a:xfrm>
            <a:off x="0" y="6567377"/>
            <a:ext cx="9144000" cy="307777"/>
          </a:xfrm>
          <a:prstGeom prst="rect">
            <a:avLst/>
          </a:prstGeom>
          <a:noFill/>
        </p:spPr>
        <p:txBody>
          <a:bodyPr wrap="square" rtlCol="0">
            <a:spAutoFit/>
          </a:bodyPr>
          <a:lstStyle/>
          <a:p>
            <a:r>
              <a:rPr lang="en-GB" sz="1400" dirty="0" smtClean="0"/>
              <a:t>(26)  H. </a:t>
            </a:r>
            <a:r>
              <a:rPr lang="es-CO" sz="1400" dirty="0" smtClean="0"/>
              <a:t>Li, Y. </a:t>
            </a:r>
            <a:r>
              <a:rPr lang="es-CO" sz="1400" dirty="0" err="1" smtClean="0"/>
              <a:t>Niu</a:t>
            </a:r>
            <a:r>
              <a:rPr lang="es-CO" sz="1400" dirty="0" smtClean="0"/>
              <a:t>,. </a:t>
            </a:r>
            <a:r>
              <a:rPr lang="es-CO" sz="1400" i="1" dirty="0" err="1" smtClean="0"/>
              <a:t>React</a:t>
            </a:r>
            <a:r>
              <a:rPr lang="es-CO" sz="1400" i="1" dirty="0" smtClean="0"/>
              <a:t>. </a:t>
            </a:r>
            <a:r>
              <a:rPr lang="es-CO" sz="1400" i="1" dirty="0" err="1" smtClean="0"/>
              <a:t>Funct</a:t>
            </a:r>
            <a:r>
              <a:rPr lang="es-CO" sz="1400" i="1" dirty="0" smtClean="0"/>
              <a:t>. </a:t>
            </a:r>
            <a:r>
              <a:rPr lang="es-CO" sz="1400" i="1" dirty="0" err="1" smtClean="0"/>
              <a:t>Polym</a:t>
            </a:r>
            <a:r>
              <a:rPr lang="es-CO" sz="1400" i="1" dirty="0" smtClean="0"/>
              <a:t>. 71 </a:t>
            </a:r>
            <a:r>
              <a:rPr lang="es-CO" sz="1400" dirty="0" smtClean="0"/>
              <a:t>(</a:t>
            </a:r>
            <a:r>
              <a:rPr lang="es-CO" sz="1400" b="1" dirty="0" smtClean="0"/>
              <a:t>2011</a:t>
            </a:r>
            <a:r>
              <a:rPr lang="es-CO" sz="1400" dirty="0" smtClean="0"/>
              <a:t>) 121.</a:t>
            </a:r>
            <a:endParaRPr lang="es-CO" sz="1400" dirty="0"/>
          </a:p>
        </p:txBody>
      </p:sp>
      <p:pic>
        <p:nvPicPr>
          <p:cNvPr id="38915" name="Picture 3"/>
          <p:cNvPicPr>
            <a:picLocks noChangeAspect="1" noChangeArrowheads="1"/>
          </p:cNvPicPr>
          <p:nvPr/>
        </p:nvPicPr>
        <p:blipFill>
          <a:blip r:embed="rId4"/>
          <a:srcRect/>
          <a:stretch>
            <a:fillRect/>
          </a:stretch>
        </p:blipFill>
        <p:spPr bwMode="auto">
          <a:xfrm>
            <a:off x="140449" y="3571876"/>
            <a:ext cx="3502857" cy="2857520"/>
          </a:xfrm>
          <a:prstGeom prst="rect">
            <a:avLst/>
          </a:prstGeom>
          <a:noFill/>
          <a:ln w="9525">
            <a:noFill/>
            <a:miter lim="800000"/>
            <a:headEnd/>
            <a:tailEnd/>
          </a:ln>
          <a:effectLst/>
        </p:spPr>
      </p:pic>
      <p:graphicFrame>
        <p:nvGraphicFramePr>
          <p:cNvPr id="38917" name="Object 5"/>
          <p:cNvGraphicFramePr>
            <a:graphicFrameLocks noChangeAspect="1"/>
          </p:cNvGraphicFramePr>
          <p:nvPr/>
        </p:nvGraphicFramePr>
        <p:xfrm>
          <a:off x="1274333" y="1437489"/>
          <a:ext cx="6869567" cy="2357454"/>
        </p:xfrm>
        <a:graphic>
          <a:graphicData uri="http://schemas.openxmlformats.org/presentationml/2006/ole">
            <mc:AlternateContent xmlns:mc="http://schemas.openxmlformats.org/markup-compatibility/2006">
              <mc:Choice xmlns:v="urn:schemas-microsoft-com:vml" Requires="v">
                <p:oleObj spid="_x0000_s39054" name="CS ChemDraw Drawing" r:id="rId5" imgW="4733049" imgH="1624317" progId="ChemDraw.Document.6.0">
                  <p:embed/>
                </p:oleObj>
              </mc:Choice>
              <mc:Fallback>
                <p:oleObj name="CS ChemDraw Drawing" r:id="rId5" imgW="4733049" imgH="1624317" progId="ChemDraw.Document.6.0">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4333" y="1437489"/>
                        <a:ext cx="6869567" cy="2357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8 Tabla"/>
          <p:cNvGraphicFramePr>
            <a:graphicFrameLocks noGrp="1"/>
          </p:cNvGraphicFramePr>
          <p:nvPr>
            <p:extLst>
              <p:ext uri="{D42A27DB-BD31-4B8C-83A1-F6EECF244321}">
                <p14:modId xmlns:p14="http://schemas.microsoft.com/office/powerpoint/2010/main" val="1246143796"/>
              </p:ext>
            </p:extLst>
          </p:nvPr>
        </p:nvGraphicFramePr>
        <p:xfrm>
          <a:off x="3786182" y="4254838"/>
          <a:ext cx="5140206" cy="2103120"/>
        </p:xfrm>
        <a:graphic>
          <a:graphicData uri="http://schemas.openxmlformats.org/drawingml/2006/table">
            <a:tbl>
              <a:tblPr firstRow="1" bandRow="1">
                <a:tableStyleId>{3B4B98B0-60AC-42C2-AFA5-B58CD77FA1E5}</a:tableStyleId>
              </a:tblPr>
              <a:tblGrid>
                <a:gridCol w="1900682"/>
                <a:gridCol w="627380"/>
                <a:gridCol w="750951"/>
                <a:gridCol w="652788"/>
                <a:gridCol w="1208405"/>
              </a:tblGrid>
              <a:tr h="624727">
                <a:tc>
                  <a:txBody>
                    <a:bodyPr/>
                    <a:lstStyle/>
                    <a:p>
                      <a:pPr algn="ctr"/>
                      <a:r>
                        <a:rPr lang="en-US" sz="1800" b="1" noProof="0" dirty="0" smtClean="0">
                          <a:solidFill>
                            <a:srgbClr val="C00000"/>
                          </a:solidFill>
                        </a:rPr>
                        <a:t>P</a:t>
                      </a:r>
                      <a:r>
                        <a:rPr lang="en-US" sz="1200" b="0" noProof="0" dirty="0" smtClean="0">
                          <a:solidFill>
                            <a:srgbClr val="C00000"/>
                          </a:solidFill>
                        </a:rPr>
                        <a:t>(CO</a:t>
                      </a:r>
                      <a:r>
                        <a:rPr lang="en-US" sz="1200" b="0" baseline="-25000" noProof="0" dirty="0" smtClean="0">
                          <a:solidFill>
                            <a:srgbClr val="C00000"/>
                          </a:solidFill>
                        </a:rPr>
                        <a:t>2</a:t>
                      </a:r>
                      <a:r>
                        <a:rPr lang="en-US" sz="1200" b="0" noProof="0" dirty="0" smtClean="0">
                          <a:solidFill>
                            <a:srgbClr val="C00000"/>
                          </a:solidFill>
                        </a:rPr>
                        <a:t>)</a:t>
                      </a:r>
                      <a:r>
                        <a:rPr lang="en-US" sz="1800" b="1" baseline="-25000" noProof="0" dirty="0" smtClean="0">
                          <a:solidFill>
                            <a:srgbClr val="C00000"/>
                          </a:solidFill>
                        </a:rPr>
                        <a:t> </a:t>
                      </a:r>
                      <a:r>
                        <a:rPr lang="en-US" sz="1800" b="0" baseline="0" noProof="0" dirty="0" smtClean="0">
                          <a:solidFill>
                            <a:srgbClr val="C00000"/>
                          </a:solidFill>
                        </a:rPr>
                        <a:t>(</a:t>
                      </a:r>
                      <a:r>
                        <a:rPr lang="en-US" sz="1800" b="0" baseline="0" noProof="0" dirty="0" err="1" smtClean="0">
                          <a:solidFill>
                            <a:srgbClr val="C00000"/>
                          </a:solidFill>
                        </a:rPr>
                        <a:t>MPa</a:t>
                      </a:r>
                      <a:r>
                        <a:rPr lang="en-US" sz="1800" b="0" baseline="0" noProof="0" dirty="0" smtClean="0">
                          <a:solidFill>
                            <a:srgbClr val="C00000"/>
                          </a:solidFill>
                        </a:rPr>
                        <a:t>)</a:t>
                      </a:r>
                      <a:r>
                        <a:rPr lang="en-US" sz="1800" b="1" baseline="0" noProof="0" dirty="0" smtClean="0">
                          <a:solidFill>
                            <a:srgbClr val="C00000"/>
                          </a:solidFill>
                        </a:rPr>
                        <a:t> / T </a:t>
                      </a:r>
                      <a:r>
                        <a:rPr lang="en-US" sz="1800" b="0" baseline="0" noProof="0" dirty="0" smtClean="0">
                          <a:solidFill>
                            <a:srgbClr val="C00000"/>
                          </a:solidFill>
                        </a:rPr>
                        <a:t>(K)</a:t>
                      </a:r>
                      <a:endParaRPr lang="en-US" sz="1800" b="0" noProof="0" dirty="0">
                        <a:solidFill>
                          <a:srgbClr val="C00000"/>
                        </a:solidFill>
                      </a:endParaRPr>
                    </a:p>
                  </a:txBody>
                  <a:tcPr anchor="ctr"/>
                </a:tc>
                <a:tc>
                  <a:txBody>
                    <a:bodyPr/>
                    <a:lstStyle/>
                    <a:p>
                      <a:pPr algn="ctr"/>
                      <a:r>
                        <a:rPr lang="en-US" sz="1800" b="1" baseline="0" noProof="0" dirty="0" smtClean="0">
                          <a:solidFill>
                            <a:srgbClr val="C00000"/>
                          </a:solidFill>
                        </a:rPr>
                        <a:t>t </a:t>
                      </a:r>
                      <a:r>
                        <a:rPr lang="en-US" sz="1800" b="0" noProof="0" dirty="0" smtClean="0">
                          <a:solidFill>
                            <a:srgbClr val="C00000"/>
                          </a:solidFill>
                        </a:rPr>
                        <a:t>(h)</a:t>
                      </a:r>
                      <a:endParaRPr lang="en-US" sz="1800" b="0" noProof="0" dirty="0">
                        <a:solidFill>
                          <a:srgbClr val="C0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baseline="0" noProof="0" dirty="0" smtClean="0">
                          <a:solidFill>
                            <a:srgbClr val="C00000"/>
                          </a:solidFill>
                          <a:effectLst>
                            <a:outerShdw blurRad="38100" dist="38100" dir="2700000" algn="tl">
                              <a:srgbClr val="000000">
                                <a:alpha val="43137"/>
                              </a:srgbClr>
                            </a:outerShdw>
                          </a:effectLst>
                        </a:rPr>
                        <a:t>Yield</a:t>
                      </a:r>
                      <a:r>
                        <a:rPr lang="en-US" sz="1800" b="0" i="0" baseline="0" noProof="0" dirty="0" smtClean="0">
                          <a:solidFill>
                            <a:srgbClr val="C00000"/>
                          </a:solidFill>
                          <a:effectLst>
                            <a:outerShdw blurRad="38100" dist="38100" dir="2700000" algn="tl">
                              <a:srgbClr val="000000">
                                <a:alpha val="43137"/>
                              </a:srgbClr>
                            </a:outerShdw>
                          </a:effectLst>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baseline="0" noProof="0" dirty="0" smtClean="0">
                          <a:solidFill>
                            <a:srgbClr val="C00000"/>
                          </a:solidFill>
                          <a:effectLst>
                            <a:outerShdw blurRad="38100" dist="38100" dir="2700000" algn="tl">
                              <a:srgbClr val="000000">
                                <a:alpha val="43137"/>
                              </a:srgbClr>
                            </a:outerShdw>
                          </a:effectLst>
                        </a:rPr>
                        <a:t>(%)</a:t>
                      </a:r>
                      <a:endParaRPr lang="en-US" sz="1800" b="0" i="0" noProof="0" dirty="0">
                        <a:solidFill>
                          <a:srgbClr val="C00000"/>
                        </a:solidFill>
                        <a:effectLst>
                          <a:outerShdw blurRad="38100" dist="38100" dir="2700000" algn="tl">
                            <a:srgbClr val="000000">
                              <a:alpha val="43137"/>
                            </a:srgbClr>
                          </a:outerShdw>
                        </a:effectLst>
                      </a:endParaRPr>
                    </a:p>
                  </a:txBody>
                  <a:tcPr anchor="ctr"/>
                </a:tc>
                <a:tc>
                  <a:txBody>
                    <a:bodyPr/>
                    <a:lstStyle/>
                    <a:p>
                      <a:pPr algn="ctr"/>
                      <a:r>
                        <a:rPr lang="en-US" sz="1800" b="1" noProof="0" dirty="0" smtClean="0">
                          <a:solidFill>
                            <a:srgbClr val="C00000"/>
                          </a:solidFill>
                        </a:rPr>
                        <a:t>TOF </a:t>
                      </a:r>
                      <a:endParaRPr lang="en-US" sz="1800" b="0" noProof="0" dirty="0" smtClean="0">
                        <a:solidFill>
                          <a:srgbClr val="C00000"/>
                        </a:solidFill>
                      </a:endParaRPr>
                    </a:p>
                  </a:txBody>
                  <a:tcPr anchor="ctr"/>
                </a:tc>
                <a:tc>
                  <a:txBody>
                    <a:bodyPr/>
                    <a:lstStyle/>
                    <a:p>
                      <a:pPr algn="ctr"/>
                      <a:r>
                        <a:rPr lang="en-US" sz="1800" b="1" noProof="0" dirty="0" smtClean="0">
                          <a:solidFill>
                            <a:srgbClr val="C00000"/>
                          </a:solidFill>
                          <a:effectLst>
                            <a:outerShdw blurRad="38100" dist="38100" dir="2700000" algn="tl">
                              <a:srgbClr val="000000">
                                <a:alpha val="43137"/>
                              </a:srgbClr>
                            </a:outerShdw>
                          </a:effectLst>
                        </a:rPr>
                        <a:t>Selectivity</a:t>
                      </a:r>
                    </a:p>
                    <a:p>
                      <a:pPr algn="ctr"/>
                      <a:r>
                        <a:rPr lang="en-US" sz="1800" b="0" baseline="0" noProof="0" dirty="0" smtClean="0">
                          <a:solidFill>
                            <a:srgbClr val="C00000"/>
                          </a:solidFill>
                          <a:effectLst>
                            <a:outerShdw blurRad="38100" dist="38100" dir="2700000" algn="tl">
                              <a:srgbClr val="000000">
                                <a:alpha val="43137"/>
                              </a:srgbClr>
                            </a:outerShdw>
                          </a:effectLst>
                        </a:rPr>
                        <a:t> (%)</a:t>
                      </a:r>
                      <a:endParaRPr lang="en-US" sz="1800" b="0" noProof="0" dirty="0" smtClean="0">
                        <a:solidFill>
                          <a:srgbClr val="C00000"/>
                        </a:solidFill>
                        <a:effectLst>
                          <a:outerShdw blurRad="38100" dist="38100" dir="2700000" algn="tl">
                            <a:srgbClr val="000000">
                              <a:alpha val="43137"/>
                            </a:srgbClr>
                          </a:outerShdw>
                        </a:effectLst>
                      </a:endParaRPr>
                    </a:p>
                  </a:txBody>
                  <a:tcPr anchor="ctr"/>
                </a:tc>
              </a:tr>
              <a:tr h="361744">
                <a:tc>
                  <a:txBody>
                    <a:bodyPr/>
                    <a:lstStyle/>
                    <a:p>
                      <a:pPr algn="ctr"/>
                      <a:r>
                        <a:rPr lang="en-US" noProof="0" dirty="0" smtClean="0"/>
                        <a:t>2 / 313</a:t>
                      </a:r>
                      <a:endParaRPr lang="en-US" noProof="0" dirty="0"/>
                    </a:p>
                  </a:txBody>
                  <a:tcPr anchor="ctr"/>
                </a:tc>
                <a:tc>
                  <a:txBody>
                    <a:bodyPr/>
                    <a:lstStyle/>
                    <a:p>
                      <a:pPr algn="ctr"/>
                      <a:r>
                        <a:rPr lang="en-US" noProof="0" dirty="0" smtClean="0"/>
                        <a:t>0.5</a:t>
                      </a:r>
                      <a:endParaRPr lang="en-US" noProof="0" dirty="0"/>
                    </a:p>
                  </a:txBody>
                  <a:tcPr anchor="ctr"/>
                </a:tc>
                <a:tc>
                  <a:txBody>
                    <a:bodyPr/>
                    <a:lstStyle/>
                    <a:p>
                      <a:pPr algn="ctr"/>
                      <a:r>
                        <a:rPr lang="en-US" noProof="0" dirty="0" smtClean="0">
                          <a:effectLst>
                            <a:outerShdw blurRad="38100" dist="38100" dir="2700000" algn="tl">
                              <a:srgbClr val="000000">
                                <a:alpha val="43137"/>
                              </a:srgbClr>
                            </a:outerShdw>
                          </a:effectLst>
                        </a:rPr>
                        <a:t>14.2</a:t>
                      </a:r>
                      <a:endParaRPr lang="en-US" noProof="0" dirty="0">
                        <a:effectLst>
                          <a:outerShdw blurRad="38100" dist="38100" dir="2700000" algn="tl">
                            <a:srgbClr val="000000">
                              <a:alpha val="43137"/>
                            </a:srgbClr>
                          </a:outerShdw>
                        </a:effectLst>
                      </a:endParaRPr>
                    </a:p>
                  </a:txBody>
                  <a:tcPr anchor="ctr"/>
                </a:tc>
                <a:tc>
                  <a:txBody>
                    <a:bodyPr/>
                    <a:lstStyle/>
                    <a:p>
                      <a:pPr algn="ctr"/>
                      <a:r>
                        <a:rPr lang="en-US" noProof="0" dirty="0" smtClean="0"/>
                        <a:t>290</a:t>
                      </a:r>
                      <a:endParaRPr lang="en-US" noProof="0" dirty="0"/>
                    </a:p>
                  </a:txBody>
                  <a:tcPr anchor="ctr"/>
                </a:tc>
                <a:tc>
                  <a:txBody>
                    <a:bodyPr/>
                    <a:lstStyle/>
                    <a:p>
                      <a:pPr algn="ctr"/>
                      <a:r>
                        <a:rPr lang="en-US" noProof="0" dirty="0" smtClean="0">
                          <a:effectLst>
                            <a:outerShdw blurRad="38100" dist="38100" dir="2700000" algn="tl">
                              <a:srgbClr val="000000">
                                <a:alpha val="43137"/>
                              </a:srgbClr>
                            </a:outerShdw>
                          </a:effectLst>
                        </a:rPr>
                        <a:t>98</a:t>
                      </a:r>
                      <a:endParaRPr lang="en-US" noProof="0" dirty="0">
                        <a:effectLst>
                          <a:outerShdw blurRad="38100" dist="38100" dir="2700000" algn="tl">
                            <a:srgbClr val="000000">
                              <a:alpha val="43137"/>
                            </a:srgbClr>
                          </a:outerShdw>
                        </a:effectLst>
                      </a:endParaRPr>
                    </a:p>
                  </a:txBody>
                  <a:tcPr anchor="ctr"/>
                </a:tc>
              </a:tr>
              <a:tr h="361744">
                <a:tc>
                  <a:txBody>
                    <a:bodyPr/>
                    <a:lstStyle/>
                    <a:p>
                      <a:pPr algn="ctr"/>
                      <a:r>
                        <a:rPr lang="en-US" noProof="0" smtClean="0"/>
                        <a:t>2 / 313</a:t>
                      </a:r>
                      <a:endParaRPr lang="en-US" noProof="0" dirty="0"/>
                    </a:p>
                  </a:txBody>
                  <a:tcPr anchor="ctr"/>
                </a:tc>
                <a:tc>
                  <a:txBody>
                    <a:bodyPr/>
                    <a:lstStyle/>
                    <a:p>
                      <a:pPr algn="ctr"/>
                      <a:r>
                        <a:rPr lang="en-US" noProof="0" dirty="0" smtClean="0"/>
                        <a:t>1.0</a:t>
                      </a:r>
                      <a:endParaRPr lang="en-US" noProof="0" dirty="0"/>
                    </a:p>
                  </a:txBody>
                  <a:tcPr anchor="ctr"/>
                </a:tc>
                <a:tc>
                  <a:txBody>
                    <a:bodyPr/>
                    <a:lstStyle/>
                    <a:p>
                      <a:pPr algn="ctr"/>
                      <a:r>
                        <a:rPr lang="en-US" noProof="0" dirty="0" smtClean="0">
                          <a:effectLst>
                            <a:outerShdw blurRad="38100" dist="38100" dir="2700000" algn="tl">
                              <a:srgbClr val="000000">
                                <a:alpha val="43137"/>
                              </a:srgbClr>
                            </a:outerShdw>
                          </a:effectLst>
                        </a:rPr>
                        <a:t>27.2</a:t>
                      </a:r>
                      <a:endParaRPr lang="en-US" noProof="0" dirty="0">
                        <a:effectLst>
                          <a:outerShdw blurRad="38100" dist="38100" dir="2700000" algn="tl">
                            <a:srgbClr val="000000">
                              <a:alpha val="43137"/>
                            </a:srgbClr>
                          </a:outerShdw>
                        </a:effectLst>
                      </a:endParaRPr>
                    </a:p>
                  </a:txBody>
                  <a:tcPr anchor="ctr"/>
                </a:tc>
                <a:tc>
                  <a:txBody>
                    <a:bodyPr/>
                    <a:lstStyle/>
                    <a:p>
                      <a:pPr algn="ctr"/>
                      <a:r>
                        <a:rPr lang="en-US" noProof="0" dirty="0" smtClean="0"/>
                        <a:t>275</a:t>
                      </a:r>
                      <a:endParaRPr lang="en-US" noProof="0" dirty="0"/>
                    </a:p>
                  </a:txBody>
                  <a:tcPr anchor="ctr"/>
                </a:tc>
                <a:tc>
                  <a:txBody>
                    <a:bodyPr/>
                    <a:lstStyle/>
                    <a:p>
                      <a:pPr algn="ctr"/>
                      <a:r>
                        <a:rPr lang="en-US" noProof="0" dirty="0" smtClean="0">
                          <a:effectLst>
                            <a:outerShdw blurRad="38100" dist="38100" dir="2700000" algn="tl">
                              <a:srgbClr val="000000">
                                <a:alpha val="43137"/>
                              </a:srgbClr>
                            </a:outerShdw>
                          </a:effectLst>
                        </a:rPr>
                        <a:t>99</a:t>
                      </a:r>
                      <a:endParaRPr lang="en-US" noProof="0" dirty="0">
                        <a:effectLst>
                          <a:outerShdw blurRad="38100" dist="38100" dir="2700000" algn="tl">
                            <a:srgbClr val="000000">
                              <a:alpha val="43137"/>
                            </a:srgbClr>
                          </a:outerShdw>
                        </a:effectLst>
                      </a:endParaRPr>
                    </a:p>
                  </a:txBody>
                  <a:tcPr anchor="ctr"/>
                </a:tc>
              </a:tr>
              <a:tr h="361744">
                <a:tc>
                  <a:txBody>
                    <a:bodyPr/>
                    <a:lstStyle/>
                    <a:p>
                      <a:pPr algn="ctr"/>
                      <a:r>
                        <a:rPr lang="en-US" noProof="0" dirty="0" smtClean="0"/>
                        <a:t>2 / 313</a:t>
                      </a:r>
                      <a:endParaRPr lang="en-US" noProof="0" dirty="0"/>
                    </a:p>
                  </a:txBody>
                  <a:tcPr anchor="ctr"/>
                </a:tc>
                <a:tc>
                  <a:txBody>
                    <a:bodyPr/>
                    <a:lstStyle/>
                    <a:p>
                      <a:pPr algn="ctr"/>
                      <a:r>
                        <a:rPr lang="en-US" noProof="0" dirty="0" smtClean="0"/>
                        <a:t>1.5</a:t>
                      </a:r>
                      <a:endParaRPr lang="en-US" noProof="0" dirty="0"/>
                    </a:p>
                  </a:txBody>
                  <a:tcPr anchor="ctr"/>
                </a:tc>
                <a:tc>
                  <a:txBody>
                    <a:bodyPr/>
                    <a:lstStyle/>
                    <a:p>
                      <a:pPr algn="ctr"/>
                      <a:r>
                        <a:rPr lang="en-US" noProof="0" dirty="0" smtClean="0">
                          <a:effectLst>
                            <a:outerShdw blurRad="38100" dist="38100" dir="2700000" algn="tl">
                              <a:srgbClr val="000000">
                                <a:alpha val="43137"/>
                              </a:srgbClr>
                            </a:outerShdw>
                          </a:effectLst>
                        </a:rPr>
                        <a:t>37.5</a:t>
                      </a:r>
                      <a:endParaRPr lang="en-US" noProof="0" dirty="0">
                        <a:effectLst>
                          <a:outerShdw blurRad="38100" dist="38100" dir="2700000" algn="tl">
                            <a:srgbClr val="000000">
                              <a:alpha val="43137"/>
                            </a:srgbClr>
                          </a:outerShdw>
                        </a:effectLst>
                      </a:endParaRPr>
                    </a:p>
                  </a:txBody>
                  <a:tcPr anchor="ctr"/>
                </a:tc>
                <a:tc>
                  <a:txBody>
                    <a:bodyPr/>
                    <a:lstStyle/>
                    <a:p>
                      <a:pPr algn="ctr"/>
                      <a:r>
                        <a:rPr lang="en-US" noProof="0" dirty="0" smtClean="0"/>
                        <a:t>250</a:t>
                      </a:r>
                      <a:endParaRPr lang="en-US" noProof="0" dirty="0"/>
                    </a:p>
                  </a:txBody>
                  <a:tcPr anchor="ctr"/>
                </a:tc>
                <a:tc>
                  <a:txBody>
                    <a:bodyPr/>
                    <a:lstStyle/>
                    <a:p>
                      <a:pPr algn="ctr"/>
                      <a:r>
                        <a:rPr lang="en-US" noProof="0" dirty="0" smtClean="0">
                          <a:effectLst>
                            <a:outerShdw blurRad="38100" dist="38100" dir="2700000" algn="tl">
                              <a:srgbClr val="000000">
                                <a:alpha val="43137"/>
                              </a:srgbClr>
                            </a:outerShdw>
                          </a:effectLst>
                        </a:rPr>
                        <a:t>&gt;99</a:t>
                      </a:r>
                      <a:endParaRPr lang="en-US" noProof="0" dirty="0">
                        <a:effectLst>
                          <a:outerShdw blurRad="38100" dist="38100" dir="2700000" algn="tl">
                            <a:srgbClr val="000000">
                              <a:alpha val="43137"/>
                            </a:srgbClr>
                          </a:outerShdw>
                        </a:effectLst>
                      </a:endParaRPr>
                    </a:p>
                  </a:txBody>
                  <a:tcPr anchor="ctr"/>
                </a:tc>
              </a:tr>
              <a:tr h="36174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noProof="0" dirty="0" smtClean="0"/>
                        <a:t>2 / 313</a:t>
                      </a:r>
                    </a:p>
                  </a:txBody>
                  <a:tcPr anchor="ctr"/>
                </a:tc>
                <a:tc>
                  <a:txBody>
                    <a:bodyPr/>
                    <a:lstStyle/>
                    <a:p>
                      <a:pPr algn="ctr"/>
                      <a:r>
                        <a:rPr lang="en-US" noProof="0" dirty="0" smtClean="0"/>
                        <a:t>2.0</a:t>
                      </a:r>
                      <a:endParaRPr lang="en-US" noProof="0" dirty="0"/>
                    </a:p>
                  </a:txBody>
                  <a:tcPr anchor="ctr"/>
                </a:tc>
                <a:tc>
                  <a:txBody>
                    <a:bodyPr/>
                    <a:lstStyle/>
                    <a:p>
                      <a:pPr algn="ctr"/>
                      <a:r>
                        <a:rPr lang="en-US" noProof="0" dirty="0" smtClean="0">
                          <a:effectLst>
                            <a:outerShdw blurRad="38100" dist="38100" dir="2700000" algn="tl">
                              <a:srgbClr val="000000">
                                <a:alpha val="43137"/>
                              </a:srgbClr>
                            </a:outerShdw>
                          </a:effectLst>
                        </a:rPr>
                        <a:t>46.8</a:t>
                      </a:r>
                      <a:endParaRPr lang="en-US" noProof="0" dirty="0">
                        <a:effectLst>
                          <a:outerShdw blurRad="38100" dist="38100" dir="2700000" algn="tl">
                            <a:srgbClr val="000000">
                              <a:alpha val="43137"/>
                            </a:srgbClr>
                          </a:outerShdw>
                        </a:effectLst>
                      </a:endParaRPr>
                    </a:p>
                  </a:txBody>
                  <a:tcPr anchor="ctr"/>
                </a:tc>
                <a:tc>
                  <a:txBody>
                    <a:bodyPr/>
                    <a:lstStyle/>
                    <a:p>
                      <a:pPr algn="ctr"/>
                      <a:r>
                        <a:rPr lang="en-US" noProof="0" dirty="0" smtClean="0"/>
                        <a:t>234</a:t>
                      </a:r>
                      <a:endParaRPr lang="en-US" noProof="0" dirty="0"/>
                    </a:p>
                  </a:txBody>
                  <a:tcPr anchor="ctr"/>
                </a:tc>
                <a:tc>
                  <a:txBody>
                    <a:bodyPr/>
                    <a:lstStyle/>
                    <a:p>
                      <a:pPr algn="ctr"/>
                      <a:r>
                        <a:rPr lang="en-US" noProof="0" dirty="0" smtClean="0">
                          <a:effectLst>
                            <a:outerShdw blurRad="38100" dist="38100" dir="2700000" algn="tl">
                              <a:srgbClr val="000000">
                                <a:alpha val="43137"/>
                              </a:srgbClr>
                            </a:outerShdw>
                          </a:effectLst>
                        </a:rPr>
                        <a:t>&gt;99</a:t>
                      </a:r>
                      <a:endParaRPr lang="en-US" noProof="0" dirty="0">
                        <a:effectLst>
                          <a:outerShdw blurRad="38100" dist="38100" dir="2700000" algn="tl">
                            <a:srgbClr val="000000">
                              <a:alpha val="43137"/>
                            </a:srgbClr>
                          </a:outerShdw>
                        </a:effectLst>
                      </a:endParaRPr>
                    </a:p>
                  </a:txBody>
                  <a:tcPr anchor="ctr"/>
                </a:tc>
              </a:tr>
            </a:tbl>
          </a:graphicData>
        </a:graphic>
      </p:graphicFrame>
      <p:sp>
        <p:nvSpPr>
          <p:cNvPr id="10" name="9 CuadroTexto"/>
          <p:cNvSpPr txBox="1"/>
          <p:nvPr/>
        </p:nvSpPr>
        <p:spPr>
          <a:xfrm>
            <a:off x="5715008" y="3723505"/>
            <a:ext cx="1000132" cy="276999"/>
          </a:xfrm>
          <a:prstGeom prst="rect">
            <a:avLst/>
          </a:prstGeom>
          <a:noFill/>
        </p:spPr>
        <p:txBody>
          <a:bodyPr wrap="square" rtlCol="0">
            <a:spAutoFit/>
          </a:bodyPr>
          <a:lstStyle/>
          <a:p>
            <a:pPr algn="ctr"/>
            <a:r>
              <a:rPr lang="es-ES" sz="1200" dirty="0" smtClean="0">
                <a:solidFill>
                  <a:schemeClr val="tx1">
                    <a:lumMod val="75000"/>
                    <a:lumOff val="25000"/>
                  </a:schemeClr>
                </a:solidFill>
              </a:rPr>
              <a:t>72.5 Kg·mol</a:t>
            </a:r>
            <a:r>
              <a:rPr lang="es-ES" sz="1200" baseline="30000" dirty="0" smtClean="0">
                <a:solidFill>
                  <a:schemeClr val="tx1">
                    <a:lumMod val="75000"/>
                    <a:lumOff val="25000"/>
                  </a:schemeClr>
                </a:solidFill>
              </a:rPr>
              <a:t>-1</a:t>
            </a:r>
            <a:endParaRPr lang="es-CO" sz="1200" baseline="30000" dirty="0">
              <a:solidFill>
                <a:schemeClr val="tx1">
                  <a:lumMod val="75000"/>
                  <a:lumOff val="25000"/>
                </a:schemeClr>
              </a:solidFill>
            </a:endParaRPr>
          </a:p>
        </p:txBody>
      </p:sp>
      <p:sp>
        <p:nvSpPr>
          <p:cNvPr id="11" name="10 Rectángulo"/>
          <p:cNvSpPr/>
          <p:nvPr/>
        </p:nvSpPr>
        <p:spPr>
          <a:xfrm>
            <a:off x="6597128" y="6725"/>
            <a:ext cx="2551852" cy="369332"/>
          </a:xfrm>
          <a:prstGeom prst="rect">
            <a:avLst/>
          </a:prstGeom>
          <a:solidFill>
            <a:srgbClr val="00B050"/>
          </a:solidFill>
        </p:spPr>
        <p:txBody>
          <a:bodyPr wrap="square">
            <a:noAutofit/>
          </a:bodyPr>
          <a:lstStyle/>
          <a:p>
            <a:pPr algn="ctr"/>
            <a:r>
              <a:rPr lang="en-US" b="1" dirty="0">
                <a:solidFill>
                  <a:schemeClr val="bg1"/>
                </a:solidFill>
                <a:effectLst>
                  <a:outerShdw blurRad="50800" dist="38100" dir="16200000" rotWithShape="0">
                    <a:prstClr val="black">
                      <a:alpha val="40000"/>
                    </a:prstClr>
                  </a:outerShdw>
                </a:effectLst>
              </a:rPr>
              <a:t>CO</a:t>
            </a:r>
            <a:r>
              <a:rPr lang="en-US" b="1" baseline="-25000" dirty="0">
                <a:solidFill>
                  <a:schemeClr val="bg1"/>
                </a:solidFill>
                <a:effectLst>
                  <a:outerShdw blurRad="50800" dist="38100" dir="16200000" rotWithShape="0">
                    <a:prstClr val="black">
                      <a:alpha val="40000"/>
                    </a:prstClr>
                  </a:outerShdw>
                </a:effectLst>
              </a:rPr>
              <a:t>2</a:t>
            </a:r>
            <a:r>
              <a:rPr lang="en-US" b="1" dirty="0">
                <a:solidFill>
                  <a:schemeClr val="bg1"/>
                </a:solidFill>
                <a:effectLst>
                  <a:outerShdw blurRad="50800" dist="38100" dir="16200000" rotWithShape="0">
                    <a:prstClr val="black">
                      <a:alpha val="40000"/>
                    </a:prstClr>
                  </a:outerShdw>
                </a:effectLst>
              </a:rPr>
              <a:t> as a </a:t>
            </a:r>
            <a:r>
              <a:rPr lang="en-US" b="1" dirty="0" smtClean="0">
                <a:solidFill>
                  <a:schemeClr val="bg1"/>
                </a:solidFill>
                <a:effectLst>
                  <a:outerShdw blurRad="50800" dist="38100" dir="16200000" rotWithShape="0">
                    <a:prstClr val="black">
                      <a:alpha val="40000"/>
                    </a:prstClr>
                  </a:outerShdw>
                </a:effectLst>
              </a:rPr>
              <a:t>reagent</a:t>
            </a:r>
            <a:endParaRPr lang="en-US" dirty="0">
              <a:solidFill>
                <a:schemeClr val="bg1"/>
              </a:solidFill>
            </a:endParaRPr>
          </a:p>
        </p:txBody>
      </p:sp>
      <p:sp>
        <p:nvSpPr>
          <p:cNvPr id="3" name="2 Marcador de número de diapositiva"/>
          <p:cNvSpPr>
            <a:spLocks noGrp="1"/>
          </p:cNvSpPr>
          <p:nvPr>
            <p:ph type="sldNum" sz="quarter" idx="12"/>
          </p:nvPr>
        </p:nvSpPr>
        <p:spPr/>
        <p:txBody>
          <a:bodyPr/>
          <a:lstStyle/>
          <a:p>
            <a:fld id="{153E860E-8509-45B0-AD32-0170FCD09A82}" type="slidenum">
              <a:rPr lang="es-CO" smtClean="0"/>
              <a:pPr/>
              <a:t>28</a:t>
            </a:fld>
            <a:endParaRPr lang="es-CO"/>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74638"/>
            <a:ext cx="9144000" cy="1143000"/>
          </a:xfrm>
        </p:spPr>
        <p:txBody>
          <a:bodyPr>
            <a:normAutofit/>
          </a:bodyPr>
          <a:lstStyle/>
          <a:p>
            <a:r>
              <a:rPr lang="en-US" b="1" dirty="0" err="1" smtClean="0">
                <a:solidFill>
                  <a:schemeClr val="accent1">
                    <a:lumMod val="75000"/>
                  </a:schemeClr>
                </a:solidFill>
                <a:effectLst>
                  <a:outerShdw blurRad="50800" dist="38100" dir="16200000" rotWithShape="0">
                    <a:prstClr val="black">
                      <a:alpha val="40000"/>
                    </a:prstClr>
                  </a:outerShdw>
                </a:effectLst>
              </a:rPr>
              <a:t>Hydroformylation</a:t>
            </a:r>
            <a:r>
              <a:rPr lang="en-US" b="1" dirty="0" smtClean="0">
                <a:solidFill>
                  <a:schemeClr val="accent1">
                    <a:lumMod val="75000"/>
                  </a:schemeClr>
                </a:solidFill>
                <a:effectLst>
                  <a:outerShdw blurRad="50800" dist="38100" dir="16200000" rotWithShape="0">
                    <a:prstClr val="black">
                      <a:alpha val="40000"/>
                    </a:prstClr>
                  </a:outerShdw>
                </a:effectLst>
              </a:rPr>
              <a:t> with CO</a:t>
            </a:r>
            <a:r>
              <a:rPr lang="en-US" b="1" baseline="-25000" dirty="0" smtClean="0">
                <a:solidFill>
                  <a:schemeClr val="accent1">
                    <a:lumMod val="75000"/>
                  </a:schemeClr>
                </a:solidFill>
                <a:effectLst>
                  <a:outerShdw blurRad="50800" dist="38100" dir="16200000" rotWithShape="0">
                    <a:prstClr val="black">
                      <a:alpha val="40000"/>
                    </a:prstClr>
                  </a:outerShdw>
                </a:effectLst>
              </a:rPr>
              <a:t>2</a:t>
            </a:r>
            <a:endParaRPr lang="en-US" b="1" baseline="-25000" dirty="0">
              <a:solidFill>
                <a:schemeClr val="accent1">
                  <a:lumMod val="75000"/>
                </a:schemeClr>
              </a:solidFill>
              <a:effectLst>
                <a:outerShdw blurRad="50800" dist="38100" dir="16200000" rotWithShape="0">
                  <a:prstClr val="black">
                    <a:alpha val="40000"/>
                  </a:prstClr>
                </a:outerShdw>
              </a:effectLst>
            </a:endParaRPr>
          </a:p>
        </p:txBody>
      </p:sp>
      <p:sp>
        <p:nvSpPr>
          <p:cNvPr id="8" name="7 CuadroTexto"/>
          <p:cNvSpPr txBox="1"/>
          <p:nvPr/>
        </p:nvSpPr>
        <p:spPr>
          <a:xfrm>
            <a:off x="0" y="6325086"/>
            <a:ext cx="7164288" cy="523220"/>
          </a:xfrm>
          <a:prstGeom prst="rect">
            <a:avLst/>
          </a:prstGeom>
          <a:noFill/>
        </p:spPr>
        <p:txBody>
          <a:bodyPr wrap="square" rtlCol="0">
            <a:spAutoFit/>
          </a:bodyPr>
          <a:lstStyle/>
          <a:p>
            <a:r>
              <a:rPr lang="en-GB" sz="1400" dirty="0" smtClean="0"/>
              <a:t>(31)  M.-L. </a:t>
            </a:r>
            <a:r>
              <a:rPr lang="en-GB" sz="1400" dirty="0" err="1" smtClean="0"/>
              <a:t>Kontkanen</a:t>
            </a:r>
            <a:r>
              <a:rPr lang="en-GB" sz="1400" dirty="0" smtClean="0"/>
              <a:t>, L. </a:t>
            </a:r>
            <a:r>
              <a:rPr lang="en-GB" sz="1400" dirty="0" err="1" smtClean="0"/>
              <a:t>Oresmaa</a:t>
            </a:r>
            <a:r>
              <a:rPr lang="en-GB" sz="1400" dirty="0" smtClean="0"/>
              <a:t>, M. A. Moreno, J. </a:t>
            </a:r>
            <a:r>
              <a:rPr lang="en-GB" sz="1400" dirty="0" err="1" smtClean="0"/>
              <a:t>Jänis</a:t>
            </a:r>
            <a:r>
              <a:rPr lang="en-GB" sz="1400" dirty="0" smtClean="0"/>
              <a:t>, E. </a:t>
            </a:r>
            <a:r>
              <a:rPr lang="en-GB" sz="1400" dirty="0" err="1" smtClean="0"/>
              <a:t>Laurila</a:t>
            </a:r>
            <a:r>
              <a:rPr lang="en-GB" sz="1400" dirty="0" smtClean="0"/>
              <a:t>, M. </a:t>
            </a:r>
            <a:r>
              <a:rPr lang="en-GB" sz="1400" dirty="0" err="1" smtClean="0"/>
              <a:t>Haukka</a:t>
            </a:r>
            <a:r>
              <a:rPr lang="en-GB" sz="1400" dirty="0" smtClean="0"/>
              <a:t>. </a:t>
            </a:r>
            <a:r>
              <a:rPr lang="en-GB" sz="1400" i="1" dirty="0" smtClean="0"/>
              <a:t>Appl. </a:t>
            </a:r>
            <a:r>
              <a:rPr lang="en-GB" sz="1400" i="1" dirty="0" err="1" smtClean="0"/>
              <a:t>Catal</a:t>
            </a:r>
            <a:r>
              <a:rPr lang="en-GB" sz="1400" i="1" dirty="0" smtClean="0"/>
              <a:t>. A: Gen.</a:t>
            </a:r>
            <a:r>
              <a:rPr lang="en-GB" sz="1400" dirty="0" smtClean="0"/>
              <a:t> 365 (</a:t>
            </a:r>
            <a:r>
              <a:rPr lang="en-GB" sz="1400" b="1" dirty="0" smtClean="0"/>
              <a:t>2009</a:t>
            </a:r>
            <a:r>
              <a:rPr lang="en-GB" sz="1400" dirty="0" smtClean="0"/>
              <a:t>) 130 .</a:t>
            </a:r>
            <a:endParaRPr lang="es-CO" sz="1400" dirty="0"/>
          </a:p>
        </p:txBody>
      </p:sp>
      <p:graphicFrame>
        <p:nvGraphicFramePr>
          <p:cNvPr id="9" name="8 Tabla"/>
          <p:cNvGraphicFramePr>
            <a:graphicFrameLocks noGrp="1"/>
          </p:cNvGraphicFramePr>
          <p:nvPr>
            <p:extLst>
              <p:ext uri="{D42A27DB-BD31-4B8C-83A1-F6EECF244321}">
                <p14:modId xmlns:p14="http://schemas.microsoft.com/office/powerpoint/2010/main" val="1458805638"/>
              </p:ext>
            </p:extLst>
          </p:nvPr>
        </p:nvGraphicFramePr>
        <p:xfrm>
          <a:off x="571472" y="3394129"/>
          <a:ext cx="7865245" cy="2515860"/>
        </p:xfrm>
        <a:graphic>
          <a:graphicData uri="http://schemas.openxmlformats.org/drawingml/2006/table">
            <a:tbl>
              <a:tblPr firstRow="1" bandRow="1">
                <a:tableStyleId>{3B4B98B0-60AC-42C2-AFA5-B58CD77FA1E5}</a:tableStyleId>
              </a:tblPr>
              <a:tblGrid>
                <a:gridCol w="1867980"/>
                <a:gridCol w="1518285"/>
                <a:gridCol w="1397762"/>
                <a:gridCol w="1540609"/>
                <a:gridCol w="1540609"/>
              </a:tblGrid>
              <a:tr h="652260">
                <a:tc>
                  <a:txBody>
                    <a:bodyPr/>
                    <a:lstStyle/>
                    <a:p>
                      <a:pPr algn="ctr"/>
                      <a:r>
                        <a:rPr lang="en-US" sz="1800" b="1" baseline="0" noProof="0" dirty="0" smtClean="0">
                          <a:solidFill>
                            <a:srgbClr val="C00000"/>
                          </a:solidFill>
                        </a:rPr>
                        <a:t>Promoter </a:t>
                      </a:r>
                      <a:r>
                        <a:rPr lang="en-US" sz="1800" b="0" baseline="0" noProof="0" dirty="0" smtClean="0">
                          <a:solidFill>
                            <a:srgbClr val="C00000"/>
                          </a:solidFill>
                        </a:rPr>
                        <a:t>(</a:t>
                      </a:r>
                      <a:r>
                        <a:rPr lang="en-US" sz="1800" b="0" baseline="0" noProof="0" dirty="0" err="1" smtClean="0">
                          <a:solidFill>
                            <a:srgbClr val="C00000"/>
                          </a:solidFill>
                        </a:rPr>
                        <a:t>mmol</a:t>
                      </a:r>
                      <a:r>
                        <a:rPr lang="en-US" sz="1800" b="0" baseline="0" noProof="0" dirty="0" smtClean="0">
                          <a:solidFill>
                            <a:srgbClr val="C00000"/>
                          </a:solidFill>
                        </a:rPr>
                        <a:t>)</a:t>
                      </a:r>
                      <a:endParaRPr lang="en-US" sz="1800" b="0" noProof="0" dirty="0">
                        <a:solidFill>
                          <a:srgbClr val="C0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baseline="0" noProof="0" dirty="0" smtClean="0">
                          <a:solidFill>
                            <a:srgbClr val="C00000"/>
                          </a:solidFill>
                        </a:rPr>
                        <a:t>Solvent</a:t>
                      </a:r>
                      <a:endParaRPr lang="en-US" sz="1800" b="0" i="0" noProof="0" dirty="0">
                        <a:solidFill>
                          <a:srgbClr val="C00000"/>
                        </a:solidFill>
                      </a:endParaRPr>
                    </a:p>
                  </a:txBody>
                  <a:tcPr anchor="ctr"/>
                </a:tc>
                <a:tc>
                  <a:txBody>
                    <a:bodyPr/>
                    <a:lstStyle/>
                    <a:p>
                      <a:pPr algn="ctr"/>
                      <a:r>
                        <a:rPr lang="en-US" sz="1800" b="1" noProof="0" dirty="0" smtClean="0">
                          <a:solidFill>
                            <a:srgbClr val="C00000"/>
                          </a:solidFill>
                        </a:rPr>
                        <a:t>Alcohols</a:t>
                      </a:r>
                      <a:r>
                        <a:rPr lang="en-US" sz="1800" b="1" baseline="0" noProof="0" dirty="0" smtClean="0">
                          <a:solidFill>
                            <a:srgbClr val="C00000"/>
                          </a:solidFill>
                        </a:rPr>
                        <a:t> </a:t>
                      </a:r>
                      <a:r>
                        <a:rPr lang="en-US" sz="1800" b="0" baseline="0" noProof="0" dirty="0" smtClean="0">
                          <a:solidFill>
                            <a:srgbClr val="C00000"/>
                          </a:solidFill>
                        </a:rPr>
                        <a:t>(%)</a:t>
                      </a:r>
                      <a:endParaRPr lang="en-US" sz="1800" b="0" noProof="0" dirty="0" smtClean="0">
                        <a:solidFill>
                          <a:srgbClr val="C00000"/>
                        </a:solidFill>
                      </a:endParaRPr>
                    </a:p>
                  </a:txBody>
                  <a:tcPr anchor="ctr"/>
                </a:tc>
                <a:tc>
                  <a:txBody>
                    <a:bodyPr/>
                    <a:lstStyle/>
                    <a:p>
                      <a:pPr algn="ctr"/>
                      <a:r>
                        <a:rPr lang="en-US" sz="1800" b="1" noProof="0" dirty="0" err="1" smtClean="0">
                          <a:solidFill>
                            <a:srgbClr val="C00000"/>
                          </a:solidFill>
                        </a:rPr>
                        <a:t>Aldehydes</a:t>
                      </a:r>
                      <a:r>
                        <a:rPr lang="en-US" sz="1800" b="1" noProof="0" dirty="0" smtClean="0">
                          <a:solidFill>
                            <a:srgbClr val="C00000"/>
                          </a:solidFill>
                        </a:rPr>
                        <a:t> </a:t>
                      </a:r>
                      <a:r>
                        <a:rPr lang="en-US" sz="1800" b="0" noProof="0" dirty="0" smtClean="0">
                          <a:solidFill>
                            <a:srgbClr val="C00000"/>
                          </a:solidFill>
                        </a:rPr>
                        <a:t>(%)</a:t>
                      </a:r>
                    </a:p>
                  </a:txBody>
                  <a:tcPr anchor="ctr"/>
                </a:tc>
                <a:tc>
                  <a:txBody>
                    <a:bodyPr/>
                    <a:lstStyle/>
                    <a:p>
                      <a:pPr algn="ctr"/>
                      <a:r>
                        <a:rPr lang="en-US" sz="1800" b="1" noProof="0" dirty="0" smtClean="0">
                          <a:solidFill>
                            <a:srgbClr val="C00000"/>
                          </a:solidFill>
                        </a:rPr>
                        <a:t>Hexane</a:t>
                      </a:r>
                      <a:r>
                        <a:rPr lang="en-US" sz="1800" b="0" baseline="0" noProof="0" dirty="0" smtClean="0">
                          <a:solidFill>
                            <a:srgbClr val="C00000"/>
                          </a:solidFill>
                        </a:rPr>
                        <a:t> (%)</a:t>
                      </a:r>
                      <a:endParaRPr lang="en-US" sz="1800" b="0" noProof="0" dirty="0" smtClean="0">
                        <a:solidFill>
                          <a:srgbClr val="C00000"/>
                        </a:solidFill>
                      </a:endParaRPr>
                    </a:p>
                  </a:txBody>
                  <a:tcPr anchor="ctr"/>
                </a:tc>
              </a:tr>
              <a:tr h="372720">
                <a:tc>
                  <a:txBody>
                    <a:bodyPr/>
                    <a:lstStyle/>
                    <a:p>
                      <a:pPr algn="ctr"/>
                      <a:r>
                        <a:rPr lang="en-US" noProof="0" dirty="0" err="1" smtClean="0">
                          <a:solidFill>
                            <a:schemeClr val="tx1"/>
                          </a:solidFill>
                        </a:rPr>
                        <a:t>LiCl</a:t>
                      </a:r>
                      <a:r>
                        <a:rPr lang="en-US" baseline="0" noProof="0" dirty="0" smtClean="0">
                          <a:solidFill>
                            <a:schemeClr val="tx1"/>
                          </a:solidFill>
                        </a:rPr>
                        <a:t> (0.09)</a:t>
                      </a:r>
                      <a:endParaRPr lang="en-US" noProof="0" dirty="0">
                        <a:solidFill>
                          <a:schemeClr val="tx1"/>
                        </a:solidFill>
                      </a:endParaRPr>
                    </a:p>
                  </a:txBody>
                  <a:tcPr anchor="ctr"/>
                </a:tc>
                <a:tc>
                  <a:txBody>
                    <a:bodyPr/>
                    <a:lstStyle/>
                    <a:p>
                      <a:pPr algn="ctr"/>
                      <a:r>
                        <a:rPr lang="en-US" noProof="0" dirty="0" smtClean="0">
                          <a:solidFill>
                            <a:schemeClr val="tx1"/>
                          </a:solidFill>
                        </a:rPr>
                        <a:t>Toluene/NMP</a:t>
                      </a:r>
                      <a:endParaRPr lang="en-US" noProof="0" dirty="0">
                        <a:solidFill>
                          <a:schemeClr val="tx1"/>
                        </a:solidFill>
                      </a:endParaRPr>
                    </a:p>
                  </a:txBody>
                  <a:tcPr anchor="ctr"/>
                </a:tc>
                <a:tc>
                  <a:txBody>
                    <a:bodyPr/>
                    <a:lstStyle/>
                    <a:p>
                      <a:pPr algn="ctr"/>
                      <a:r>
                        <a:rPr lang="en-US" noProof="0" dirty="0" smtClean="0">
                          <a:solidFill>
                            <a:schemeClr val="tx1"/>
                          </a:solidFill>
                        </a:rPr>
                        <a:t>---</a:t>
                      </a:r>
                      <a:endParaRPr lang="en-US" noProof="0" dirty="0">
                        <a:solidFill>
                          <a:schemeClr val="tx1"/>
                        </a:solidFill>
                      </a:endParaRPr>
                    </a:p>
                  </a:txBody>
                  <a:tcPr anchor="ctr"/>
                </a:tc>
                <a:tc>
                  <a:txBody>
                    <a:bodyPr/>
                    <a:lstStyle/>
                    <a:p>
                      <a:pPr algn="ctr"/>
                      <a:r>
                        <a:rPr lang="en-US" noProof="0" dirty="0" smtClean="0">
                          <a:solidFill>
                            <a:schemeClr val="tx1"/>
                          </a:solidFill>
                        </a:rPr>
                        <a:t>---</a:t>
                      </a:r>
                      <a:endParaRPr lang="en-US" noProof="0" dirty="0">
                        <a:solidFill>
                          <a:schemeClr val="tx1"/>
                        </a:solidFill>
                      </a:endParaRPr>
                    </a:p>
                  </a:txBody>
                  <a:tcPr anchor="ctr"/>
                </a:tc>
                <a:tc>
                  <a:txBody>
                    <a:bodyPr/>
                    <a:lstStyle/>
                    <a:p>
                      <a:pPr algn="ctr"/>
                      <a:r>
                        <a:rPr lang="en-US" noProof="0" dirty="0" smtClean="0">
                          <a:solidFill>
                            <a:schemeClr val="tx1"/>
                          </a:solidFill>
                        </a:rPr>
                        <a:t>100</a:t>
                      </a:r>
                      <a:endParaRPr lang="en-US" noProof="0" dirty="0">
                        <a:solidFill>
                          <a:schemeClr val="tx1"/>
                        </a:solidFill>
                      </a:endParaRPr>
                    </a:p>
                  </a:txBody>
                  <a:tcPr anchor="ctr"/>
                </a:tc>
              </a:tr>
              <a:tr h="372720">
                <a:tc>
                  <a:txBody>
                    <a:bodyPr/>
                    <a:lstStyle/>
                    <a:p>
                      <a:pPr algn="ctr"/>
                      <a:r>
                        <a:rPr lang="en-US" noProof="0" dirty="0" err="1" smtClean="0">
                          <a:solidFill>
                            <a:schemeClr val="tx1"/>
                          </a:solidFill>
                        </a:rPr>
                        <a:t>LiCl</a:t>
                      </a:r>
                      <a:r>
                        <a:rPr lang="en-US" noProof="0" dirty="0" smtClean="0">
                          <a:solidFill>
                            <a:schemeClr val="tx1"/>
                          </a:solidFill>
                        </a:rPr>
                        <a:t> (0.75)</a:t>
                      </a:r>
                      <a:endParaRPr lang="en-US" noProof="0" dirty="0">
                        <a:solidFill>
                          <a:schemeClr val="tx1"/>
                        </a:solidFill>
                      </a:endParaRPr>
                    </a:p>
                  </a:txBody>
                  <a:tcPr anchor="ctr"/>
                </a:tc>
                <a:tc>
                  <a:txBody>
                    <a:bodyPr/>
                    <a:lstStyle/>
                    <a:p>
                      <a:pPr algn="ctr"/>
                      <a:r>
                        <a:rPr lang="en-US" noProof="0" dirty="0" smtClean="0">
                          <a:solidFill>
                            <a:schemeClr val="tx1"/>
                          </a:solidFill>
                        </a:rPr>
                        <a:t>Toluene/NMP</a:t>
                      </a:r>
                      <a:endParaRPr lang="en-US" noProof="0" dirty="0">
                        <a:solidFill>
                          <a:schemeClr val="tx1"/>
                        </a:solidFill>
                      </a:endParaRPr>
                    </a:p>
                  </a:txBody>
                  <a:tcPr anchor="ctr"/>
                </a:tc>
                <a:tc>
                  <a:txBody>
                    <a:bodyPr/>
                    <a:lstStyle/>
                    <a:p>
                      <a:pPr algn="ctr"/>
                      <a:r>
                        <a:rPr lang="en-US" noProof="0" dirty="0" smtClean="0">
                          <a:solidFill>
                            <a:schemeClr val="tx1"/>
                          </a:solidFill>
                        </a:rPr>
                        <a:t>55</a:t>
                      </a:r>
                      <a:endParaRPr lang="en-US" noProof="0" dirty="0">
                        <a:solidFill>
                          <a:schemeClr val="tx1"/>
                        </a:solidFill>
                      </a:endParaRPr>
                    </a:p>
                  </a:txBody>
                  <a:tcPr anchor="ctr"/>
                </a:tc>
                <a:tc>
                  <a:txBody>
                    <a:bodyPr/>
                    <a:lstStyle/>
                    <a:p>
                      <a:pPr algn="ctr"/>
                      <a:r>
                        <a:rPr lang="en-US" noProof="0" dirty="0" smtClean="0">
                          <a:solidFill>
                            <a:schemeClr val="tx1"/>
                          </a:solidFill>
                        </a:rPr>
                        <a:t>9</a:t>
                      </a:r>
                      <a:endParaRPr lang="en-US" noProof="0" dirty="0">
                        <a:solidFill>
                          <a:schemeClr val="tx1"/>
                        </a:solidFill>
                      </a:endParaRPr>
                    </a:p>
                  </a:txBody>
                  <a:tcPr anchor="ctr"/>
                </a:tc>
                <a:tc>
                  <a:txBody>
                    <a:bodyPr/>
                    <a:lstStyle/>
                    <a:p>
                      <a:pPr algn="ctr"/>
                      <a:r>
                        <a:rPr lang="en-US" noProof="0" dirty="0" smtClean="0">
                          <a:solidFill>
                            <a:schemeClr val="tx1"/>
                          </a:solidFill>
                        </a:rPr>
                        <a:t>36</a:t>
                      </a:r>
                      <a:endParaRPr lang="en-US" noProof="0" dirty="0">
                        <a:solidFill>
                          <a:schemeClr val="tx1"/>
                        </a:solidFill>
                      </a:endParaRPr>
                    </a:p>
                  </a:txBody>
                  <a:tcPr anchor="ctr"/>
                </a:tc>
              </a:tr>
              <a:tr h="372720">
                <a:tc>
                  <a:txBody>
                    <a:bodyPr/>
                    <a:lstStyle/>
                    <a:p>
                      <a:pPr algn="ctr"/>
                      <a:r>
                        <a:rPr lang="en-US" noProof="0" dirty="0" err="1" smtClean="0">
                          <a:solidFill>
                            <a:schemeClr val="tx1"/>
                          </a:solidFill>
                        </a:rPr>
                        <a:t>LiCl</a:t>
                      </a:r>
                      <a:r>
                        <a:rPr lang="en-US" noProof="0" dirty="0" smtClean="0">
                          <a:solidFill>
                            <a:schemeClr val="tx1"/>
                          </a:solidFill>
                        </a:rPr>
                        <a:t> (0.75)</a:t>
                      </a:r>
                      <a:endParaRPr lang="en-US" noProof="0" dirty="0">
                        <a:solidFill>
                          <a:schemeClr val="tx1"/>
                        </a:solidFill>
                      </a:endParaRPr>
                    </a:p>
                  </a:txBody>
                  <a:tcPr anchor="ctr"/>
                </a:tc>
                <a:tc>
                  <a:txBody>
                    <a:bodyPr/>
                    <a:lstStyle/>
                    <a:p>
                      <a:pPr algn="ctr"/>
                      <a:r>
                        <a:rPr lang="en-US" noProof="0" dirty="0" smtClean="0">
                          <a:solidFill>
                            <a:schemeClr val="tx1"/>
                          </a:solidFill>
                        </a:rPr>
                        <a:t>DMF</a:t>
                      </a:r>
                      <a:endParaRPr lang="en-US" noProof="0" dirty="0">
                        <a:solidFill>
                          <a:schemeClr val="tx1"/>
                        </a:solidFill>
                      </a:endParaRPr>
                    </a:p>
                  </a:txBody>
                  <a:tcPr anchor="ctr"/>
                </a:tc>
                <a:tc>
                  <a:txBody>
                    <a:bodyPr/>
                    <a:lstStyle/>
                    <a:p>
                      <a:pPr algn="ctr"/>
                      <a:r>
                        <a:rPr lang="en-US" noProof="0" dirty="0" smtClean="0">
                          <a:solidFill>
                            <a:schemeClr val="tx1"/>
                          </a:solidFill>
                        </a:rPr>
                        <a:t>65</a:t>
                      </a:r>
                      <a:endParaRPr lang="en-US" noProof="0" dirty="0">
                        <a:solidFill>
                          <a:schemeClr val="tx1"/>
                        </a:solidFill>
                      </a:endParaRPr>
                    </a:p>
                  </a:txBody>
                  <a:tcPr anchor="ctr"/>
                </a:tc>
                <a:tc>
                  <a:txBody>
                    <a:bodyPr/>
                    <a:lstStyle/>
                    <a:p>
                      <a:pPr algn="ctr"/>
                      <a:r>
                        <a:rPr lang="en-US" noProof="0" dirty="0" smtClean="0">
                          <a:solidFill>
                            <a:schemeClr val="tx1"/>
                          </a:solidFill>
                        </a:rPr>
                        <a:t>---</a:t>
                      </a:r>
                      <a:endParaRPr lang="en-US" noProof="0" dirty="0">
                        <a:solidFill>
                          <a:schemeClr val="tx1"/>
                        </a:solidFill>
                      </a:endParaRPr>
                    </a:p>
                  </a:txBody>
                  <a:tcPr anchor="ctr"/>
                </a:tc>
                <a:tc>
                  <a:txBody>
                    <a:bodyPr/>
                    <a:lstStyle/>
                    <a:p>
                      <a:pPr algn="ctr"/>
                      <a:r>
                        <a:rPr lang="en-US" noProof="0" dirty="0" smtClean="0">
                          <a:solidFill>
                            <a:schemeClr val="tx1"/>
                          </a:solidFill>
                        </a:rPr>
                        <a:t>30</a:t>
                      </a:r>
                      <a:endParaRPr lang="en-US" noProof="0" dirty="0">
                        <a:solidFill>
                          <a:schemeClr val="tx1"/>
                        </a:solidFill>
                      </a:endParaRPr>
                    </a:p>
                  </a:txBody>
                  <a:tcPr anchor="ctr"/>
                </a:tc>
              </a:tr>
              <a:tr h="372720">
                <a:tc>
                  <a:txBody>
                    <a:bodyPr/>
                    <a:lstStyle/>
                    <a:p>
                      <a:pPr algn="ctr"/>
                      <a:r>
                        <a:rPr lang="en-US" noProof="0" dirty="0" err="1" smtClean="0">
                          <a:solidFill>
                            <a:schemeClr val="tx1"/>
                          </a:solidFill>
                        </a:rPr>
                        <a:t>LiCl</a:t>
                      </a:r>
                      <a:r>
                        <a:rPr lang="en-US" noProof="0" dirty="0" smtClean="0">
                          <a:solidFill>
                            <a:schemeClr val="tx1"/>
                          </a:solidFill>
                        </a:rPr>
                        <a:t> (0.75)</a:t>
                      </a:r>
                      <a:endParaRPr lang="en-US" noProof="0" dirty="0">
                        <a:solidFill>
                          <a:schemeClr val="tx1"/>
                        </a:solidFill>
                      </a:endParaRPr>
                    </a:p>
                  </a:txBody>
                  <a:tcPr anchor="ctr"/>
                </a:tc>
                <a:tc>
                  <a:txBody>
                    <a:bodyPr/>
                    <a:lstStyle/>
                    <a:p>
                      <a:pPr algn="ctr"/>
                      <a:r>
                        <a:rPr lang="en-US" noProof="0" dirty="0" smtClean="0">
                          <a:solidFill>
                            <a:schemeClr val="tx1"/>
                          </a:solidFill>
                        </a:rPr>
                        <a:t>NMP</a:t>
                      </a:r>
                      <a:endParaRPr lang="en-US" noProof="0" dirty="0">
                        <a:solidFill>
                          <a:schemeClr val="tx1"/>
                        </a:solidFill>
                      </a:endParaRPr>
                    </a:p>
                  </a:txBody>
                  <a:tcPr anchor="ctr"/>
                </a:tc>
                <a:tc>
                  <a:txBody>
                    <a:bodyPr/>
                    <a:lstStyle/>
                    <a:p>
                      <a:pPr algn="ctr"/>
                      <a:r>
                        <a:rPr lang="en-US" noProof="0" dirty="0" smtClean="0">
                          <a:solidFill>
                            <a:schemeClr val="tx1"/>
                          </a:solidFill>
                        </a:rPr>
                        <a:t>55</a:t>
                      </a:r>
                      <a:endParaRPr lang="en-US" noProof="0" dirty="0">
                        <a:solidFill>
                          <a:schemeClr val="tx1"/>
                        </a:solidFill>
                      </a:endParaRPr>
                    </a:p>
                  </a:txBody>
                  <a:tcPr anchor="ctr"/>
                </a:tc>
                <a:tc>
                  <a:txBody>
                    <a:bodyPr/>
                    <a:lstStyle/>
                    <a:p>
                      <a:pPr algn="ctr"/>
                      <a:r>
                        <a:rPr lang="en-US" noProof="0" dirty="0" smtClean="0">
                          <a:solidFill>
                            <a:schemeClr val="tx1"/>
                          </a:solidFill>
                        </a:rPr>
                        <a:t>9</a:t>
                      </a:r>
                      <a:endParaRPr lang="en-US" noProof="0" dirty="0">
                        <a:solidFill>
                          <a:schemeClr val="tx1"/>
                        </a:solidFill>
                      </a:endParaRPr>
                    </a:p>
                  </a:txBody>
                  <a:tcPr anchor="ctr"/>
                </a:tc>
                <a:tc>
                  <a:txBody>
                    <a:bodyPr/>
                    <a:lstStyle/>
                    <a:p>
                      <a:pPr algn="ctr"/>
                      <a:r>
                        <a:rPr lang="en-US" noProof="0" dirty="0" smtClean="0">
                          <a:solidFill>
                            <a:schemeClr val="tx1"/>
                          </a:solidFill>
                        </a:rPr>
                        <a:t>36</a:t>
                      </a:r>
                      <a:endParaRPr lang="en-US" noProof="0" dirty="0">
                        <a:solidFill>
                          <a:schemeClr val="tx1"/>
                        </a:solidFill>
                      </a:endParaRPr>
                    </a:p>
                  </a:txBody>
                  <a:tcPr anchor="ctr"/>
                </a:tc>
              </a:tr>
              <a:tr h="372720">
                <a:tc>
                  <a:txBody>
                    <a:bodyPr/>
                    <a:lstStyle/>
                    <a:p>
                      <a:pPr algn="ctr"/>
                      <a:r>
                        <a:rPr lang="en-US" noProof="0" dirty="0" smtClean="0">
                          <a:solidFill>
                            <a:schemeClr val="tx1"/>
                          </a:solidFill>
                        </a:rPr>
                        <a:t>[BMIM]</a:t>
                      </a:r>
                      <a:r>
                        <a:rPr lang="en-US" noProof="0" dirty="0" err="1" smtClean="0">
                          <a:solidFill>
                            <a:schemeClr val="tx1"/>
                          </a:solidFill>
                        </a:rPr>
                        <a:t>Cl</a:t>
                      </a:r>
                      <a:r>
                        <a:rPr lang="en-US" noProof="0" dirty="0" smtClean="0">
                          <a:solidFill>
                            <a:schemeClr val="tx1"/>
                          </a:solidFill>
                        </a:rPr>
                        <a:t> (0.75)</a:t>
                      </a:r>
                      <a:endParaRPr lang="en-US" noProof="0" dirty="0">
                        <a:solidFill>
                          <a:schemeClr val="tx1"/>
                        </a:solidFill>
                      </a:endParaRPr>
                    </a:p>
                  </a:txBody>
                  <a:tcPr anchor="ctr"/>
                </a:tc>
                <a:tc>
                  <a:txBody>
                    <a:bodyPr/>
                    <a:lstStyle/>
                    <a:p>
                      <a:pPr algn="ctr"/>
                      <a:r>
                        <a:rPr lang="en-US" noProof="0" dirty="0" smtClean="0">
                          <a:solidFill>
                            <a:schemeClr val="tx1"/>
                          </a:solidFill>
                        </a:rPr>
                        <a:t>NMP</a:t>
                      </a:r>
                      <a:endParaRPr lang="en-US" noProof="0" dirty="0">
                        <a:solidFill>
                          <a:schemeClr val="tx1"/>
                        </a:solidFill>
                      </a:endParaRPr>
                    </a:p>
                  </a:txBody>
                  <a:tcPr anchor="ctr"/>
                </a:tc>
                <a:tc>
                  <a:txBody>
                    <a:bodyPr/>
                    <a:lstStyle/>
                    <a:p>
                      <a:pPr algn="ctr"/>
                      <a:r>
                        <a:rPr lang="en-US" noProof="0" dirty="0" smtClean="0">
                          <a:solidFill>
                            <a:schemeClr val="tx1"/>
                          </a:solidFill>
                        </a:rPr>
                        <a:t>60</a:t>
                      </a:r>
                      <a:endParaRPr lang="en-US" noProof="0" dirty="0">
                        <a:solidFill>
                          <a:schemeClr val="tx1"/>
                        </a:solidFill>
                      </a:endParaRPr>
                    </a:p>
                  </a:txBody>
                  <a:tcPr anchor="ctr"/>
                </a:tc>
                <a:tc>
                  <a:txBody>
                    <a:bodyPr/>
                    <a:lstStyle/>
                    <a:p>
                      <a:pPr algn="ctr"/>
                      <a:r>
                        <a:rPr lang="en-US" noProof="0" dirty="0" smtClean="0">
                          <a:solidFill>
                            <a:schemeClr val="tx1"/>
                          </a:solidFill>
                        </a:rPr>
                        <a:t>---</a:t>
                      </a:r>
                      <a:endParaRPr lang="en-US" noProof="0" dirty="0">
                        <a:solidFill>
                          <a:schemeClr val="tx1"/>
                        </a:solidFill>
                      </a:endParaRPr>
                    </a:p>
                  </a:txBody>
                  <a:tcPr anchor="ctr"/>
                </a:tc>
                <a:tc>
                  <a:txBody>
                    <a:bodyPr/>
                    <a:lstStyle/>
                    <a:p>
                      <a:pPr algn="ctr"/>
                      <a:r>
                        <a:rPr lang="en-US" noProof="0" dirty="0" smtClean="0">
                          <a:solidFill>
                            <a:schemeClr val="tx1"/>
                          </a:solidFill>
                        </a:rPr>
                        <a:t>40</a:t>
                      </a:r>
                      <a:endParaRPr lang="en-US" noProof="0" dirty="0">
                        <a:solidFill>
                          <a:schemeClr val="tx1"/>
                        </a:solidFill>
                      </a:endParaRPr>
                    </a:p>
                  </a:txBody>
                  <a:tcPr anchor="ctr"/>
                </a:tc>
              </a:tr>
            </a:tbl>
          </a:graphicData>
        </a:graphic>
      </p:graphicFrame>
      <p:graphicFrame>
        <p:nvGraphicFramePr>
          <p:cNvPr id="39939" name="Object 3"/>
          <p:cNvGraphicFramePr>
            <a:graphicFrameLocks noChangeAspect="1"/>
          </p:cNvGraphicFramePr>
          <p:nvPr>
            <p:extLst>
              <p:ext uri="{D42A27DB-BD31-4B8C-83A1-F6EECF244321}">
                <p14:modId xmlns:p14="http://schemas.microsoft.com/office/powerpoint/2010/main" val="3807145316"/>
              </p:ext>
            </p:extLst>
          </p:nvPr>
        </p:nvGraphicFramePr>
        <p:xfrm>
          <a:off x="1071538" y="1652229"/>
          <a:ext cx="7063087" cy="1285884"/>
        </p:xfrm>
        <a:graphic>
          <a:graphicData uri="http://schemas.openxmlformats.org/presentationml/2006/ole">
            <mc:AlternateContent xmlns:mc="http://schemas.openxmlformats.org/markup-compatibility/2006">
              <mc:Choice xmlns:v="urn:schemas-microsoft-com:vml" Requires="v">
                <p:oleObj spid="_x0000_s40076" name="CS ChemDraw Drawing" r:id="rId4" imgW="4228643" imgH="769468" progId="ChemDraw.Document.6.0">
                  <p:embed/>
                </p:oleObj>
              </mc:Choice>
              <mc:Fallback>
                <p:oleObj name="CS ChemDraw Drawing" r:id="rId4" imgW="4228643" imgH="769468" progId="ChemDraw.Document.6.0">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538" y="1652229"/>
                        <a:ext cx="7063087" cy="1285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10 CuadroTexto"/>
          <p:cNvSpPr txBox="1"/>
          <p:nvPr/>
        </p:nvSpPr>
        <p:spPr>
          <a:xfrm>
            <a:off x="500034" y="5987922"/>
            <a:ext cx="8143900" cy="307777"/>
          </a:xfrm>
          <a:prstGeom prst="rect">
            <a:avLst/>
          </a:prstGeom>
          <a:noFill/>
        </p:spPr>
        <p:txBody>
          <a:bodyPr wrap="square" rtlCol="0">
            <a:spAutoFit/>
          </a:bodyPr>
          <a:lstStyle/>
          <a:p>
            <a:pPr algn="just"/>
            <a:r>
              <a:rPr lang="en-US" sz="1400" dirty="0" smtClean="0">
                <a:solidFill>
                  <a:schemeClr val="tx1">
                    <a:lumMod val="75000"/>
                    <a:lumOff val="25000"/>
                  </a:schemeClr>
                </a:solidFill>
              </a:rPr>
              <a:t>NMP : </a:t>
            </a:r>
            <a:r>
              <a:rPr lang="es-CO" sz="1400" dirty="0" smtClean="0">
                <a:solidFill>
                  <a:schemeClr val="tx1">
                    <a:lumMod val="75000"/>
                    <a:lumOff val="25000"/>
                  </a:schemeClr>
                </a:solidFill>
              </a:rPr>
              <a:t>1-methyl-2-pyrrolidone, DMF : </a:t>
            </a:r>
            <a:r>
              <a:rPr lang="es-CO" sz="1400" dirty="0" err="1" smtClean="0">
                <a:solidFill>
                  <a:schemeClr val="tx1">
                    <a:lumMod val="75000"/>
                    <a:lumOff val="25000"/>
                  </a:schemeClr>
                </a:solidFill>
              </a:rPr>
              <a:t>dimethylformamide</a:t>
            </a:r>
            <a:r>
              <a:rPr lang="es-CO" sz="1400" dirty="0" smtClean="0">
                <a:solidFill>
                  <a:schemeClr val="tx1">
                    <a:lumMod val="75000"/>
                    <a:lumOff val="25000"/>
                  </a:schemeClr>
                </a:solidFill>
              </a:rPr>
              <a:t>, [BMIM]Cl : 1-butyl-3-methylimidazolium </a:t>
            </a:r>
            <a:r>
              <a:rPr lang="es-CO" sz="1400" dirty="0" err="1" smtClean="0">
                <a:solidFill>
                  <a:schemeClr val="tx1">
                    <a:lumMod val="75000"/>
                    <a:lumOff val="25000"/>
                  </a:schemeClr>
                </a:solidFill>
              </a:rPr>
              <a:t>chloride</a:t>
            </a:r>
            <a:endParaRPr lang="en-US" sz="1400" dirty="0">
              <a:solidFill>
                <a:schemeClr val="tx1">
                  <a:lumMod val="75000"/>
                  <a:lumOff val="25000"/>
                </a:schemeClr>
              </a:solidFill>
            </a:endParaRPr>
          </a:p>
        </p:txBody>
      </p:sp>
      <p:sp>
        <p:nvSpPr>
          <p:cNvPr id="12" name="11 CuadroTexto"/>
          <p:cNvSpPr txBox="1"/>
          <p:nvPr/>
        </p:nvSpPr>
        <p:spPr>
          <a:xfrm>
            <a:off x="500034" y="3058964"/>
            <a:ext cx="7858180" cy="307777"/>
          </a:xfrm>
          <a:prstGeom prst="rect">
            <a:avLst/>
          </a:prstGeom>
          <a:noFill/>
        </p:spPr>
        <p:txBody>
          <a:bodyPr wrap="square" rtlCol="0">
            <a:spAutoFit/>
          </a:bodyPr>
          <a:lstStyle/>
          <a:p>
            <a:pPr algn="just"/>
            <a:r>
              <a:rPr lang="en-US" sz="1400" b="1" dirty="0" smtClean="0">
                <a:solidFill>
                  <a:schemeClr val="tx1">
                    <a:lumMod val="75000"/>
                    <a:lumOff val="25000"/>
                  </a:schemeClr>
                </a:solidFill>
              </a:rPr>
              <a:t>Reaction condition:  </a:t>
            </a:r>
            <a:r>
              <a:rPr lang="en-US" sz="1400" dirty="0" smtClean="0">
                <a:solidFill>
                  <a:schemeClr val="tx1">
                    <a:lumMod val="75000"/>
                    <a:lumOff val="25000"/>
                  </a:schemeClr>
                </a:solidFill>
              </a:rPr>
              <a:t>4 </a:t>
            </a:r>
            <a:r>
              <a:rPr lang="en-US" sz="1400" dirty="0" err="1" smtClean="0">
                <a:solidFill>
                  <a:schemeClr val="tx1">
                    <a:lumMod val="75000"/>
                    <a:lumOff val="25000"/>
                  </a:schemeClr>
                </a:solidFill>
              </a:rPr>
              <a:t>mmol</a:t>
            </a:r>
            <a:r>
              <a:rPr lang="en-US" sz="1400" dirty="0" smtClean="0">
                <a:solidFill>
                  <a:schemeClr val="tx1">
                    <a:lumMod val="75000"/>
                    <a:lumOff val="25000"/>
                  </a:schemeClr>
                </a:solidFill>
              </a:rPr>
              <a:t> 1-hexene, </a:t>
            </a:r>
            <a:r>
              <a:rPr lang="en-US" sz="1400" b="1" dirty="0" smtClean="0">
                <a:solidFill>
                  <a:schemeClr val="tx1">
                    <a:lumMod val="75000"/>
                    <a:lumOff val="25000"/>
                  </a:schemeClr>
                </a:solidFill>
              </a:rPr>
              <a:t> </a:t>
            </a:r>
            <a:r>
              <a:rPr lang="en-US" sz="1400" dirty="0" smtClean="0">
                <a:solidFill>
                  <a:schemeClr val="tx1">
                    <a:lumMod val="75000"/>
                    <a:lumOff val="25000"/>
                  </a:schemeClr>
                </a:solidFill>
              </a:rPr>
              <a:t>0.2 </a:t>
            </a:r>
            <a:r>
              <a:rPr lang="en-US" sz="1400" dirty="0" err="1" smtClean="0">
                <a:solidFill>
                  <a:schemeClr val="tx1">
                    <a:lumMod val="75000"/>
                    <a:lumOff val="25000"/>
                  </a:schemeClr>
                </a:solidFill>
              </a:rPr>
              <a:t>mmol</a:t>
            </a:r>
            <a:r>
              <a:rPr lang="en-US" sz="1400" dirty="0" smtClean="0">
                <a:solidFill>
                  <a:schemeClr val="tx1">
                    <a:lumMod val="75000"/>
                    <a:lumOff val="25000"/>
                  </a:schemeClr>
                </a:solidFill>
              </a:rPr>
              <a:t> catalyst, PCO</a:t>
            </a:r>
            <a:r>
              <a:rPr lang="en-US" sz="1400" baseline="-25000" dirty="0" smtClean="0">
                <a:solidFill>
                  <a:schemeClr val="tx1">
                    <a:lumMod val="75000"/>
                    <a:lumOff val="25000"/>
                  </a:schemeClr>
                </a:solidFill>
              </a:rPr>
              <a:t>2</a:t>
            </a:r>
            <a:r>
              <a:rPr lang="en-US" sz="1400" dirty="0" smtClean="0">
                <a:solidFill>
                  <a:schemeClr val="tx1">
                    <a:lumMod val="75000"/>
                    <a:lumOff val="25000"/>
                  </a:schemeClr>
                </a:solidFill>
              </a:rPr>
              <a:t> : 2.5 </a:t>
            </a:r>
            <a:r>
              <a:rPr lang="en-US" sz="1400" dirty="0" err="1" smtClean="0">
                <a:solidFill>
                  <a:schemeClr val="tx1">
                    <a:lumMod val="75000"/>
                    <a:lumOff val="25000"/>
                  </a:schemeClr>
                </a:solidFill>
              </a:rPr>
              <a:t>Mpa</a:t>
            </a:r>
            <a:r>
              <a:rPr lang="en-US" sz="1400" dirty="0" smtClean="0">
                <a:solidFill>
                  <a:schemeClr val="tx1">
                    <a:lumMod val="75000"/>
                    <a:lumOff val="25000"/>
                  </a:schemeClr>
                </a:solidFill>
              </a:rPr>
              <a:t>, PH</a:t>
            </a:r>
            <a:r>
              <a:rPr lang="en-US" sz="1400" baseline="-25000" dirty="0" smtClean="0">
                <a:solidFill>
                  <a:schemeClr val="tx1">
                    <a:lumMod val="75000"/>
                    <a:lumOff val="25000"/>
                  </a:schemeClr>
                </a:solidFill>
              </a:rPr>
              <a:t>2</a:t>
            </a:r>
            <a:r>
              <a:rPr lang="en-US" sz="1400" dirty="0" smtClean="0">
                <a:solidFill>
                  <a:schemeClr val="tx1">
                    <a:lumMod val="75000"/>
                    <a:lumOff val="25000"/>
                  </a:schemeClr>
                </a:solidFill>
              </a:rPr>
              <a:t> : 2.5 </a:t>
            </a:r>
            <a:r>
              <a:rPr lang="en-US" sz="1400" dirty="0" err="1" smtClean="0">
                <a:solidFill>
                  <a:schemeClr val="tx1">
                    <a:lumMod val="75000"/>
                    <a:lumOff val="25000"/>
                  </a:schemeClr>
                </a:solidFill>
              </a:rPr>
              <a:t>Mpa</a:t>
            </a:r>
            <a:r>
              <a:rPr lang="en-US" sz="1400" dirty="0" smtClean="0">
                <a:solidFill>
                  <a:schemeClr val="tx1">
                    <a:lumMod val="75000"/>
                    <a:lumOff val="25000"/>
                  </a:schemeClr>
                </a:solidFill>
              </a:rPr>
              <a:t>,  423 K, 17 hours                                             </a:t>
            </a:r>
            <a:endParaRPr lang="en-US" sz="1400" dirty="0">
              <a:solidFill>
                <a:schemeClr val="tx1">
                  <a:lumMod val="75000"/>
                  <a:lumOff val="25000"/>
                </a:schemeClr>
              </a:solidFill>
            </a:endParaRPr>
          </a:p>
        </p:txBody>
      </p:sp>
      <p:sp>
        <p:nvSpPr>
          <p:cNvPr id="3" name="2 Elipse"/>
          <p:cNvSpPr/>
          <p:nvPr/>
        </p:nvSpPr>
        <p:spPr>
          <a:xfrm>
            <a:off x="2719005" y="1628800"/>
            <a:ext cx="432048" cy="474469"/>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9 Rectángulo"/>
          <p:cNvSpPr/>
          <p:nvPr/>
        </p:nvSpPr>
        <p:spPr>
          <a:xfrm>
            <a:off x="6597128" y="6725"/>
            <a:ext cx="2551852" cy="369332"/>
          </a:xfrm>
          <a:prstGeom prst="rect">
            <a:avLst/>
          </a:prstGeom>
          <a:solidFill>
            <a:srgbClr val="00B050"/>
          </a:solidFill>
        </p:spPr>
        <p:txBody>
          <a:bodyPr wrap="square">
            <a:noAutofit/>
          </a:bodyPr>
          <a:lstStyle/>
          <a:p>
            <a:pPr algn="ctr"/>
            <a:r>
              <a:rPr lang="en-US" b="1" dirty="0">
                <a:solidFill>
                  <a:schemeClr val="bg1"/>
                </a:solidFill>
                <a:effectLst>
                  <a:outerShdw blurRad="50800" dist="38100" dir="16200000" rotWithShape="0">
                    <a:prstClr val="black">
                      <a:alpha val="40000"/>
                    </a:prstClr>
                  </a:outerShdw>
                </a:effectLst>
              </a:rPr>
              <a:t>CO</a:t>
            </a:r>
            <a:r>
              <a:rPr lang="en-US" b="1" baseline="-25000" dirty="0">
                <a:solidFill>
                  <a:schemeClr val="bg1"/>
                </a:solidFill>
                <a:effectLst>
                  <a:outerShdw blurRad="50800" dist="38100" dir="16200000" rotWithShape="0">
                    <a:prstClr val="black">
                      <a:alpha val="40000"/>
                    </a:prstClr>
                  </a:outerShdw>
                </a:effectLst>
              </a:rPr>
              <a:t>2</a:t>
            </a:r>
            <a:r>
              <a:rPr lang="en-US" b="1" dirty="0">
                <a:solidFill>
                  <a:schemeClr val="bg1"/>
                </a:solidFill>
                <a:effectLst>
                  <a:outerShdw blurRad="50800" dist="38100" dir="16200000" rotWithShape="0">
                    <a:prstClr val="black">
                      <a:alpha val="40000"/>
                    </a:prstClr>
                  </a:outerShdw>
                </a:effectLst>
              </a:rPr>
              <a:t> as a </a:t>
            </a:r>
            <a:r>
              <a:rPr lang="en-US" b="1" dirty="0" smtClean="0">
                <a:solidFill>
                  <a:schemeClr val="bg1"/>
                </a:solidFill>
                <a:effectLst>
                  <a:outerShdw blurRad="50800" dist="38100" dir="16200000" rotWithShape="0">
                    <a:prstClr val="black">
                      <a:alpha val="40000"/>
                    </a:prstClr>
                  </a:outerShdw>
                </a:effectLst>
              </a:rPr>
              <a:t>reagent</a:t>
            </a:r>
            <a:endParaRPr lang="en-US" dirty="0">
              <a:solidFill>
                <a:schemeClr val="bg1"/>
              </a:solidFill>
            </a:endParaRPr>
          </a:p>
        </p:txBody>
      </p:sp>
      <p:sp>
        <p:nvSpPr>
          <p:cNvPr id="4" name="3 Marcador de número de diapositiva"/>
          <p:cNvSpPr>
            <a:spLocks noGrp="1"/>
          </p:cNvSpPr>
          <p:nvPr>
            <p:ph type="sldNum" sz="quarter" idx="12"/>
          </p:nvPr>
        </p:nvSpPr>
        <p:spPr/>
        <p:txBody>
          <a:bodyPr/>
          <a:lstStyle/>
          <a:p>
            <a:fld id="{153E860E-8509-45B0-AD32-0170FCD09A82}" type="slidenum">
              <a:rPr lang="es-CO" smtClean="0"/>
              <a:pPr/>
              <a:t>29</a:t>
            </a:fld>
            <a:endParaRPr lang="es-CO"/>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CuadroTexto"/>
          <p:cNvSpPr txBox="1"/>
          <p:nvPr/>
        </p:nvSpPr>
        <p:spPr>
          <a:xfrm>
            <a:off x="0" y="6362164"/>
            <a:ext cx="7108049" cy="523220"/>
          </a:xfrm>
          <a:prstGeom prst="rect">
            <a:avLst/>
          </a:prstGeom>
          <a:noFill/>
        </p:spPr>
        <p:txBody>
          <a:bodyPr wrap="square" rtlCol="0">
            <a:spAutoFit/>
          </a:bodyPr>
          <a:lstStyle/>
          <a:p>
            <a:r>
              <a:rPr lang="en-GB" sz="1400" dirty="0" smtClean="0"/>
              <a:t>(3)  K</a:t>
            </a:r>
            <a:r>
              <a:rPr lang="en-GB" sz="1400" dirty="0"/>
              <a:t>. Sumida, D. L. </a:t>
            </a:r>
            <a:r>
              <a:rPr lang="en-GB" sz="1400" dirty="0" err="1"/>
              <a:t>Rogow</a:t>
            </a:r>
            <a:r>
              <a:rPr lang="en-GB" sz="1400" dirty="0"/>
              <a:t>, J. A. Mason, T. M. McDonald, E. D. Bloch, Z. R. Herm, T.-H. </a:t>
            </a:r>
            <a:r>
              <a:rPr lang="en-GB" sz="1400" dirty="0" err="1"/>
              <a:t>Bae</a:t>
            </a:r>
            <a:r>
              <a:rPr lang="en-GB" sz="1400" dirty="0"/>
              <a:t>, J. R. Long. </a:t>
            </a:r>
            <a:r>
              <a:rPr lang="en-GB" sz="1400" i="1" dirty="0"/>
              <a:t>Chem. Rev. </a:t>
            </a:r>
            <a:r>
              <a:rPr lang="en-GB" sz="1400" dirty="0"/>
              <a:t>112 (</a:t>
            </a:r>
            <a:r>
              <a:rPr lang="en-GB" sz="1400" b="1" dirty="0"/>
              <a:t>2012</a:t>
            </a:r>
            <a:r>
              <a:rPr lang="en-GB" sz="1400" dirty="0"/>
              <a:t>) </a:t>
            </a:r>
            <a:r>
              <a:rPr lang="en-GB" sz="1400" dirty="0" smtClean="0"/>
              <a:t>724.</a:t>
            </a:r>
            <a:endParaRPr lang="es-CO" sz="1400" dirty="0"/>
          </a:p>
        </p:txBody>
      </p:sp>
      <p:sp>
        <p:nvSpPr>
          <p:cNvPr id="1026" name="AutoShape 2" descr="https://docs.google.com/viewer?pid=explorer&amp;srcid=0B1gFp6Ioo3akWFVURndxRU5xU1E&amp;docid=7792115a25c63f17eaeea0b4a257f630%7C50e8c1b7c40246003bc0a5d5d3295d4b&amp;a=bi&amp;pagenumber=16&amp;w=85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O"/>
          </a:p>
        </p:txBody>
      </p:sp>
      <p:sp>
        <p:nvSpPr>
          <p:cNvPr id="1028" name="AutoShape 4" descr="https://docs.google.com/viewer?pid=explorer&amp;srcid=0B1gFp6Ioo3akWFVURndxRU5xU1E&amp;docid=7792115a25c63f17eaeea0b4a257f630%7C50e8c1b7c40246003bc0a5d5d3295d4b&amp;a=bi&amp;pagenumber=38&amp;w=85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O"/>
          </a:p>
        </p:txBody>
      </p:sp>
      <p:sp>
        <p:nvSpPr>
          <p:cNvPr id="1030" name="AutoShape 6" descr="https://docs.google.com/viewer?pid=explorer&amp;srcid=0B1gFp6Ioo3akWFVURndxRU5xU1E&amp;docid=7792115a25c63f17eaeea0b4a257f630%7C50e8c1b7c40246003bc0a5d5d3295d4b&amp;a=bi&amp;pagenumber=38&amp;w=85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O"/>
          </a:p>
        </p:txBody>
      </p:sp>
      <p:sp>
        <p:nvSpPr>
          <p:cNvPr id="1032" name="AutoShape 8" descr="https://docs.google.com/viewer?pid=explorer&amp;srcid=0B1gFp6Ioo3akWFVURndxRU5xU1E&amp;docid=7792115a25c63f17eaeea0b4a257f630%7C50e8c1b7c40246003bc0a5d5d3295d4b&amp;a=bi&amp;pagenumber=38&amp;w=85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O"/>
          </a:p>
        </p:txBody>
      </p:sp>
      <p:sp>
        <p:nvSpPr>
          <p:cNvPr id="24" name="23 Rectángulo"/>
          <p:cNvSpPr/>
          <p:nvPr/>
        </p:nvSpPr>
        <p:spPr>
          <a:xfrm>
            <a:off x="1928794" y="4946703"/>
            <a:ext cx="1500198" cy="492443"/>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24 Flecha doblada"/>
          <p:cNvSpPr/>
          <p:nvPr/>
        </p:nvSpPr>
        <p:spPr>
          <a:xfrm>
            <a:off x="1285852" y="5232455"/>
            <a:ext cx="571504" cy="413382"/>
          </a:xfrm>
          <a:prstGeom prst="bentArrow">
            <a:avLst>
              <a:gd name="adj1" fmla="val 25000"/>
              <a:gd name="adj2" fmla="val 25000"/>
              <a:gd name="adj3" fmla="val 36852"/>
              <a:gd name="adj4" fmla="val 4375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27" name="26 Flecha derecha"/>
          <p:cNvSpPr/>
          <p:nvPr/>
        </p:nvSpPr>
        <p:spPr>
          <a:xfrm>
            <a:off x="428596" y="4946704"/>
            <a:ext cx="1428760" cy="199068"/>
          </a:xfrm>
          <a:prstGeom prst="rightArrow">
            <a:avLst>
              <a:gd name="adj1" fmla="val 50000"/>
              <a:gd name="adj2" fmla="val 72124"/>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9" name="28 CuadroTexto"/>
          <p:cNvSpPr txBox="1"/>
          <p:nvPr/>
        </p:nvSpPr>
        <p:spPr>
          <a:xfrm>
            <a:off x="285720" y="5653460"/>
            <a:ext cx="2071702" cy="584775"/>
          </a:xfrm>
          <a:prstGeom prst="rect">
            <a:avLst/>
          </a:prstGeom>
          <a:noFill/>
        </p:spPr>
        <p:txBody>
          <a:bodyPr wrap="square" rtlCol="0">
            <a:spAutoFit/>
          </a:bodyPr>
          <a:lstStyle/>
          <a:p>
            <a:pPr algn="ctr"/>
            <a:r>
              <a:rPr lang="en-US" sz="1600" b="1" dirty="0" smtClean="0">
                <a:solidFill>
                  <a:srgbClr val="C00000"/>
                </a:solidFill>
                <a:effectLst>
                  <a:outerShdw blurRad="50800" dist="38100" dir="5400000" algn="t" rotWithShape="0">
                    <a:prstClr val="black">
                      <a:alpha val="40000"/>
                    </a:prstClr>
                  </a:outerShdw>
                </a:effectLst>
              </a:rPr>
              <a:t>Fuels</a:t>
            </a:r>
          </a:p>
          <a:p>
            <a:pPr algn="ctr"/>
            <a:r>
              <a:rPr lang="en-US" sz="1600" b="1" dirty="0" smtClean="0">
                <a:solidFill>
                  <a:srgbClr val="C00000"/>
                </a:solidFill>
                <a:effectLst>
                  <a:outerShdw blurRad="50800" dist="38100" dir="5400000" algn="t" rotWithShape="0">
                    <a:prstClr val="black">
                      <a:alpha val="40000"/>
                    </a:prstClr>
                  </a:outerShdw>
                </a:effectLst>
              </a:rPr>
              <a:t>(carbon, gas, biomass)</a:t>
            </a:r>
          </a:p>
        </p:txBody>
      </p:sp>
      <p:sp>
        <p:nvSpPr>
          <p:cNvPr id="30" name="29 CuadroTexto"/>
          <p:cNvSpPr txBox="1"/>
          <p:nvPr/>
        </p:nvSpPr>
        <p:spPr>
          <a:xfrm>
            <a:off x="357158" y="4645705"/>
            <a:ext cx="1428760" cy="338554"/>
          </a:xfrm>
          <a:prstGeom prst="rect">
            <a:avLst/>
          </a:prstGeom>
          <a:noFill/>
        </p:spPr>
        <p:txBody>
          <a:bodyPr wrap="square" rtlCol="0">
            <a:spAutoFit/>
          </a:bodyPr>
          <a:lstStyle/>
          <a:p>
            <a:pPr algn="ctr"/>
            <a:r>
              <a:rPr lang="en-US" sz="1600" b="1" dirty="0" smtClean="0">
                <a:solidFill>
                  <a:schemeClr val="accent4">
                    <a:lumMod val="50000"/>
                  </a:schemeClr>
                </a:solidFill>
                <a:effectLst>
                  <a:outerShdw blurRad="50800" dist="38100" dir="5400000" algn="t" rotWithShape="0">
                    <a:prstClr val="black">
                      <a:alpha val="40000"/>
                    </a:prstClr>
                  </a:outerShdw>
                </a:effectLst>
              </a:rPr>
              <a:t>Raw material</a:t>
            </a:r>
          </a:p>
        </p:txBody>
      </p:sp>
      <p:sp>
        <p:nvSpPr>
          <p:cNvPr id="31" name="30 CuadroTexto"/>
          <p:cNvSpPr txBox="1"/>
          <p:nvPr/>
        </p:nvSpPr>
        <p:spPr>
          <a:xfrm>
            <a:off x="3500430" y="4788581"/>
            <a:ext cx="928694" cy="338554"/>
          </a:xfrm>
          <a:prstGeom prst="rect">
            <a:avLst/>
          </a:prstGeom>
          <a:noFill/>
        </p:spPr>
        <p:txBody>
          <a:bodyPr wrap="square" rtlCol="0">
            <a:spAutoFit/>
          </a:bodyPr>
          <a:lstStyle/>
          <a:p>
            <a:pPr algn="ctr"/>
            <a:r>
              <a:rPr lang="en-US" sz="1600" b="1" dirty="0" smtClean="0">
                <a:solidFill>
                  <a:schemeClr val="accent4">
                    <a:lumMod val="50000"/>
                  </a:schemeClr>
                </a:solidFill>
                <a:effectLst>
                  <a:outerShdw blurRad="50800" dist="38100" dir="5400000" algn="t" rotWithShape="0">
                    <a:prstClr val="black">
                      <a:alpha val="40000"/>
                    </a:prstClr>
                  </a:outerShdw>
                </a:effectLst>
              </a:rPr>
              <a:t>Products</a:t>
            </a:r>
          </a:p>
        </p:txBody>
      </p:sp>
      <p:sp>
        <p:nvSpPr>
          <p:cNvPr id="32" name="31 CuadroTexto"/>
          <p:cNvSpPr txBox="1"/>
          <p:nvPr/>
        </p:nvSpPr>
        <p:spPr>
          <a:xfrm>
            <a:off x="1643042" y="4059799"/>
            <a:ext cx="1500198" cy="338554"/>
          </a:xfrm>
          <a:prstGeom prst="rect">
            <a:avLst/>
          </a:prstGeom>
          <a:noFill/>
        </p:spPr>
        <p:txBody>
          <a:bodyPr wrap="square" rtlCol="0">
            <a:spAutoFit/>
          </a:bodyPr>
          <a:lstStyle/>
          <a:p>
            <a:pPr algn="ctr"/>
            <a:r>
              <a:rPr lang="en-US" sz="1600" b="1" dirty="0" smtClean="0">
                <a:solidFill>
                  <a:srgbClr val="C00000"/>
                </a:solidFill>
                <a:effectLst>
                  <a:outerShdw blurRad="50800" dist="38100" dir="5400000" algn="t" rotWithShape="0">
                    <a:prstClr val="black">
                      <a:alpha val="40000"/>
                    </a:prstClr>
                  </a:outerShdw>
                </a:effectLst>
              </a:rPr>
              <a:t>CO</a:t>
            </a:r>
            <a:r>
              <a:rPr lang="en-US" sz="1600" b="1" baseline="-25000" dirty="0" smtClean="0">
                <a:solidFill>
                  <a:srgbClr val="C00000"/>
                </a:solidFill>
                <a:effectLst>
                  <a:outerShdw blurRad="50800" dist="38100" dir="5400000" algn="t" rotWithShape="0">
                    <a:prstClr val="black">
                      <a:alpha val="40000"/>
                    </a:prstClr>
                  </a:outerShdw>
                </a:effectLst>
              </a:rPr>
              <a:t>2</a:t>
            </a:r>
            <a:r>
              <a:rPr lang="en-US" sz="1600" b="1" dirty="0" smtClean="0">
                <a:solidFill>
                  <a:srgbClr val="C00000"/>
                </a:solidFill>
                <a:effectLst>
                  <a:outerShdw blurRad="50800" dist="38100" dir="5400000" algn="t" rotWithShape="0">
                    <a:prstClr val="black">
                      <a:alpha val="40000"/>
                    </a:prstClr>
                  </a:outerShdw>
                </a:effectLst>
              </a:rPr>
              <a:t> emissions</a:t>
            </a:r>
          </a:p>
        </p:txBody>
      </p:sp>
      <p:sp>
        <p:nvSpPr>
          <p:cNvPr id="33" name="32 Flecha derecha"/>
          <p:cNvSpPr/>
          <p:nvPr/>
        </p:nvSpPr>
        <p:spPr>
          <a:xfrm>
            <a:off x="3500430" y="5089579"/>
            <a:ext cx="1071570" cy="206691"/>
          </a:xfrm>
          <a:prstGeom prst="rightArrow">
            <a:avLst>
              <a:gd name="adj1" fmla="val 50000"/>
              <a:gd name="adj2" fmla="val 72124"/>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4" name="33 CuadroTexto"/>
          <p:cNvSpPr txBox="1"/>
          <p:nvPr/>
        </p:nvSpPr>
        <p:spPr>
          <a:xfrm>
            <a:off x="1928794" y="4931457"/>
            <a:ext cx="1500198" cy="430887"/>
          </a:xfrm>
          <a:prstGeom prst="rect">
            <a:avLst/>
          </a:prstGeom>
          <a:noFill/>
        </p:spPr>
        <p:txBody>
          <a:bodyPr wrap="square" rtlCol="0">
            <a:spAutoFit/>
          </a:bodyPr>
          <a:lstStyle/>
          <a:p>
            <a:pPr algn="ctr"/>
            <a:r>
              <a:rPr lang="en-US" sz="2200" b="1" dirty="0" smtClean="0">
                <a:solidFill>
                  <a:schemeClr val="accent4">
                    <a:lumMod val="50000"/>
                  </a:schemeClr>
                </a:solidFill>
                <a:effectLst>
                  <a:outerShdw blurRad="50800" dist="38100" dir="5400000" algn="t" rotWithShape="0">
                    <a:prstClr val="black">
                      <a:alpha val="40000"/>
                    </a:prstClr>
                  </a:outerShdw>
                </a:effectLst>
              </a:rPr>
              <a:t>Process</a:t>
            </a:r>
          </a:p>
        </p:txBody>
      </p:sp>
      <p:sp>
        <p:nvSpPr>
          <p:cNvPr id="35" name="34 Flecha arriba"/>
          <p:cNvSpPr/>
          <p:nvPr/>
        </p:nvSpPr>
        <p:spPr>
          <a:xfrm>
            <a:off x="2357422" y="4439014"/>
            <a:ext cx="214314" cy="428628"/>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2" name="41 CuadroTexto"/>
          <p:cNvSpPr txBox="1"/>
          <p:nvPr/>
        </p:nvSpPr>
        <p:spPr>
          <a:xfrm>
            <a:off x="3571868" y="3931325"/>
            <a:ext cx="1928826" cy="523220"/>
          </a:xfrm>
          <a:prstGeom prst="rect">
            <a:avLst/>
          </a:prstGeom>
          <a:noFill/>
        </p:spPr>
        <p:txBody>
          <a:bodyPr wrap="square" rtlCol="0">
            <a:spAutoFit/>
          </a:bodyPr>
          <a:lstStyle/>
          <a:p>
            <a:pPr algn="ctr"/>
            <a:r>
              <a:rPr lang="en-US" sz="2800" b="1" dirty="0" smtClean="0">
                <a:solidFill>
                  <a:srgbClr val="00B050"/>
                </a:solidFill>
                <a:effectLst>
                  <a:outerShdw blurRad="50800" dist="38100" dir="5400000" algn="t" rotWithShape="0">
                    <a:prstClr val="black">
                      <a:alpha val="40000"/>
                    </a:prstClr>
                  </a:outerShdw>
                </a:effectLst>
              </a:rPr>
              <a:t>CO</a:t>
            </a:r>
            <a:r>
              <a:rPr lang="en-US" sz="2800" b="1" baseline="-25000" dirty="0" smtClean="0">
                <a:solidFill>
                  <a:srgbClr val="00B050"/>
                </a:solidFill>
                <a:effectLst>
                  <a:outerShdw blurRad="50800" dist="38100" dir="5400000" algn="t" rotWithShape="0">
                    <a:prstClr val="black">
                      <a:alpha val="40000"/>
                    </a:prstClr>
                  </a:outerShdw>
                </a:effectLst>
              </a:rPr>
              <a:t>2 </a:t>
            </a:r>
            <a:r>
              <a:rPr lang="en-US" sz="2800" b="1" dirty="0" smtClean="0">
                <a:solidFill>
                  <a:srgbClr val="00B050"/>
                </a:solidFill>
                <a:effectLst>
                  <a:outerShdw blurRad="50800" dist="38100" dir="5400000" algn="t" rotWithShape="0">
                    <a:prstClr val="black">
                      <a:alpha val="40000"/>
                    </a:prstClr>
                  </a:outerShdw>
                </a:effectLst>
              </a:rPr>
              <a:t>capture</a:t>
            </a:r>
          </a:p>
        </p:txBody>
      </p:sp>
      <p:sp>
        <p:nvSpPr>
          <p:cNvPr id="43" name="42 Flecha arriba"/>
          <p:cNvSpPr/>
          <p:nvPr/>
        </p:nvSpPr>
        <p:spPr>
          <a:xfrm rot="5400000">
            <a:off x="3289927" y="4014197"/>
            <a:ext cx="135253" cy="428628"/>
          </a:xfrm>
          <a:prstGeom prst="up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4" name="43 Cerrar llave"/>
          <p:cNvSpPr/>
          <p:nvPr/>
        </p:nvSpPr>
        <p:spPr>
          <a:xfrm rot="5400000">
            <a:off x="4286248" y="-354955"/>
            <a:ext cx="357190" cy="7929618"/>
          </a:xfrm>
          <a:prstGeom prst="rightBrace">
            <a:avLst>
              <a:gd name="adj1" fmla="val 39111"/>
              <a:gd name="adj2" fmla="val 49038"/>
            </a:avLst>
          </a:prstGeom>
          <a:ln w="3175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45" name="44 Flecha arriba"/>
          <p:cNvSpPr/>
          <p:nvPr/>
        </p:nvSpPr>
        <p:spPr>
          <a:xfrm rot="5400000">
            <a:off x="5999986" y="3982642"/>
            <a:ext cx="144423" cy="428628"/>
          </a:xfrm>
          <a:prstGeom prst="up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6" name="45 CuadroTexto"/>
          <p:cNvSpPr txBox="1"/>
          <p:nvPr/>
        </p:nvSpPr>
        <p:spPr>
          <a:xfrm>
            <a:off x="6286512" y="4010387"/>
            <a:ext cx="1357322" cy="338554"/>
          </a:xfrm>
          <a:prstGeom prst="rect">
            <a:avLst/>
          </a:prstGeom>
          <a:noFill/>
        </p:spPr>
        <p:txBody>
          <a:bodyPr wrap="square" rtlCol="0">
            <a:spAutoFit/>
          </a:bodyPr>
          <a:lstStyle/>
          <a:p>
            <a:pPr algn="ctr"/>
            <a:r>
              <a:rPr lang="en-US" sz="1600" b="1" dirty="0" smtClean="0">
                <a:solidFill>
                  <a:schemeClr val="tx2">
                    <a:lumMod val="60000"/>
                    <a:lumOff val="40000"/>
                  </a:schemeClr>
                </a:solidFill>
                <a:effectLst>
                  <a:outerShdw blurRad="50800" dist="38100" dir="5400000" algn="t" rotWithShape="0">
                    <a:prstClr val="black">
                      <a:alpha val="40000"/>
                    </a:prstClr>
                  </a:outerShdw>
                </a:effectLst>
              </a:rPr>
              <a:t>CO</a:t>
            </a:r>
            <a:r>
              <a:rPr lang="en-US" sz="1600" b="1" baseline="-25000" dirty="0" smtClean="0">
                <a:solidFill>
                  <a:schemeClr val="tx2">
                    <a:lumMod val="60000"/>
                    <a:lumOff val="40000"/>
                  </a:schemeClr>
                </a:solidFill>
                <a:effectLst>
                  <a:outerShdw blurRad="50800" dist="38100" dir="5400000" algn="t" rotWithShape="0">
                    <a:prstClr val="black">
                      <a:alpha val="40000"/>
                    </a:prstClr>
                  </a:outerShdw>
                </a:effectLst>
              </a:rPr>
              <a:t>2 </a:t>
            </a:r>
            <a:r>
              <a:rPr lang="en-US" sz="1600" b="1" dirty="0" smtClean="0">
                <a:solidFill>
                  <a:schemeClr val="tx2">
                    <a:lumMod val="60000"/>
                    <a:lumOff val="40000"/>
                  </a:schemeClr>
                </a:solidFill>
                <a:effectLst>
                  <a:outerShdw blurRad="50800" dist="38100" dir="5400000" algn="t" rotWithShape="0">
                    <a:prstClr val="black">
                      <a:alpha val="40000"/>
                    </a:prstClr>
                  </a:outerShdw>
                </a:effectLst>
              </a:rPr>
              <a:t>storage</a:t>
            </a:r>
          </a:p>
        </p:txBody>
      </p:sp>
      <p:sp>
        <p:nvSpPr>
          <p:cNvPr id="47" name="46 Flecha arriba"/>
          <p:cNvSpPr/>
          <p:nvPr/>
        </p:nvSpPr>
        <p:spPr>
          <a:xfrm rot="5400000">
            <a:off x="5999986" y="4354480"/>
            <a:ext cx="144423" cy="428628"/>
          </a:xfrm>
          <a:prstGeom prst="up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8" name="47 CuadroTexto"/>
          <p:cNvSpPr txBox="1"/>
          <p:nvPr/>
        </p:nvSpPr>
        <p:spPr>
          <a:xfrm>
            <a:off x="6357950" y="4367576"/>
            <a:ext cx="1928826" cy="430887"/>
          </a:xfrm>
          <a:prstGeom prst="rect">
            <a:avLst/>
          </a:prstGeom>
          <a:noFill/>
          <a:ln w="31750">
            <a:solidFill>
              <a:schemeClr val="accent1">
                <a:shade val="95000"/>
                <a:satMod val="105000"/>
              </a:schemeClr>
            </a:solidFill>
            <a:prstDash val="sysDash"/>
          </a:ln>
        </p:spPr>
        <p:txBody>
          <a:bodyPr wrap="square" rtlCol="0">
            <a:spAutoFit/>
          </a:bodyPr>
          <a:lstStyle/>
          <a:p>
            <a:pPr algn="ctr"/>
            <a:r>
              <a:rPr lang="en-US" sz="2200" b="1" dirty="0" smtClean="0">
                <a:solidFill>
                  <a:schemeClr val="tx2">
                    <a:lumMod val="60000"/>
                    <a:lumOff val="40000"/>
                  </a:schemeClr>
                </a:solidFill>
                <a:effectLst>
                  <a:outerShdw blurRad="50800" dist="38100" dir="5400000" algn="t" rotWithShape="0">
                    <a:prstClr val="black">
                      <a:alpha val="40000"/>
                    </a:prstClr>
                  </a:outerShdw>
                </a:effectLst>
              </a:rPr>
              <a:t>Industrial uses</a:t>
            </a:r>
          </a:p>
        </p:txBody>
      </p:sp>
      <p:sp>
        <p:nvSpPr>
          <p:cNvPr id="49" name="48 Abrir llave"/>
          <p:cNvSpPr/>
          <p:nvPr/>
        </p:nvSpPr>
        <p:spPr>
          <a:xfrm>
            <a:off x="5572132" y="4053306"/>
            <a:ext cx="357190" cy="714380"/>
          </a:xfrm>
          <a:prstGeom prst="leftBrace">
            <a:avLst>
              <a:gd name="adj1" fmla="val 8333"/>
              <a:gd name="adj2" fmla="val 21556"/>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pic>
        <p:nvPicPr>
          <p:cNvPr id="1034" name="Picture 10"/>
          <p:cNvPicPr>
            <a:picLocks noChangeAspect="1" noChangeArrowheads="1"/>
          </p:cNvPicPr>
          <p:nvPr/>
        </p:nvPicPr>
        <p:blipFill>
          <a:blip r:embed="rId3"/>
          <a:srcRect/>
          <a:stretch>
            <a:fillRect/>
          </a:stretch>
        </p:blipFill>
        <p:spPr bwMode="auto">
          <a:xfrm>
            <a:off x="571472" y="1145243"/>
            <a:ext cx="4857784" cy="2222201"/>
          </a:xfrm>
          <a:prstGeom prst="rect">
            <a:avLst/>
          </a:prstGeom>
          <a:noFill/>
          <a:ln w="9525">
            <a:noFill/>
            <a:miter lim="800000"/>
            <a:headEnd/>
            <a:tailEnd/>
          </a:ln>
          <a:effectLst/>
        </p:spPr>
      </p:pic>
      <p:sp>
        <p:nvSpPr>
          <p:cNvPr id="50" name="49 CuadroTexto"/>
          <p:cNvSpPr txBox="1"/>
          <p:nvPr/>
        </p:nvSpPr>
        <p:spPr>
          <a:xfrm>
            <a:off x="1785918" y="714356"/>
            <a:ext cx="2500330" cy="430887"/>
          </a:xfrm>
          <a:prstGeom prst="rect">
            <a:avLst/>
          </a:prstGeom>
          <a:noFill/>
        </p:spPr>
        <p:txBody>
          <a:bodyPr wrap="square" rtlCol="0">
            <a:spAutoFit/>
          </a:bodyPr>
          <a:lstStyle/>
          <a:p>
            <a:pPr algn="ctr"/>
            <a:r>
              <a:rPr lang="en-US" sz="2200" b="1" dirty="0" smtClean="0">
                <a:solidFill>
                  <a:schemeClr val="accent1">
                    <a:lumMod val="75000"/>
                  </a:schemeClr>
                </a:solidFill>
                <a:effectLst>
                  <a:outerShdw blurRad="50800" dist="38100" dir="5400000" algn="t" rotWithShape="0">
                    <a:prstClr val="black">
                      <a:alpha val="40000"/>
                    </a:prstClr>
                  </a:outerShdw>
                </a:effectLst>
              </a:rPr>
              <a:t>Chemical methods</a:t>
            </a:r>
          </a:p>
        </p:txBody>
      </p:sp>
      <p:pic>
        <p:nvPicPr>
          <p:cNvPr id="1035" name="Picture 11"/>
          <p:cNvPicPr>
            <a:picLocks noChangeAspect="1" noChangeArrowheads="1"/>
          </p:cNvPicPr>
          <p:nvPr/>
        </p:nvPicPr>
        <p:blipFill>
          <a:blip r:embed="rId4"/>
          <a:srcRect/>
          <a:stretch>
            <a:fillRect/>
          </a:stretch>
        </p:blipFill>
        <p:spPr bwMode="auto">
          <a:xfrm>
            <a:off x="6000760" y="1173159"/>
            <a:ext cx="2247944" cy="2061556"/>
          </a:xfrm>
          <a:prstGeom prst="rect">
            <a:avLst/>
          </a:prstGeom>
          <a:noFill/>
          <a:ln w="9525">
            <a:noFill/>
            <a:miter lim="800000"/>
            <a:headEnd/>
            <a:tailEnd/>
          </a:ln>
          <a:effectLst/>
        </p:spPr>
      </p:pic>
      <p:sp>
        <p:nvSpPr>
          <p:cNvPr id="51" name="50 CuadroTexto"/>
          <p:cNvSpPr txBox="1"/>
          <p:nvPr/>
        </p:nvSpPr>
        <p:spPr>
          <a:xfrm>
            <a:off x="6000760" y="714356"/>
            <a:ext cx="2214578" cy="430887"/>
          </a:xfrm>
          <a:prstGeom prst="rect">
            <a:avLst/>
          </a:prstGeom>
          <a:noFill/>
        </p:spPr>
        <p:txBody>
          <a:bodyPr wrap="square" rtlCol="0">
            <a:spAutoFit/>
          </a:bodyPr>
          <a:lstStyle/>
          <a:p>
            <a:pPr algn="ctr"/>
            <a:r>
              <a:rPr lang="en-US" sz="2200" b="1" dirty="0" smtClean="0">
                <a:solidFill>
                  <a:schemeClr val="accent1">
                    <a:lumMod val="75000"/>
                  </a:schemeClr>
                </a:solidFill>
                <a:effectLst>
                  <a:outerShdw blurRad="50800" dist="38100" dir="5400000" algn="t" rotWithShape="0">
                    <a:prstClr val="black">
                      <a:alpha val="40000"/>
                    </a:prstClr>
                  </a:outerShdw>
                </a:effectLst>
              </a:rPr>
              <a:t>Physical methods</a:t>
            </a:r>
          </a:p>
        </p:txBody>
      </p:sp>
      <p:sp>
        <p:nvSpPr>
          <p:cNvPr id="52" name="51 CuadroTexto"/>
          <p:cNvSpPr txBox="1"/>
          <p:nvPr/>
        </p:nvSpPr>
        <p:spPr>
          <a:xfrm>
            <a:off x="6143636" y="3216945"/>
            <a:ext cx="2000264" cy="338554"/>
          </a:xfrm>
          <a:prstGeom prst="rect">
            <a:avLst/>
          </a:prstGeom>
          <a:noFill/>
        </p:spPr>
        <p:txBody>
          <a:bodyPr wrap="square" rtlCol="0">
            <a:spAutoFit/>
          </a:bodyPr>
          <a:lstStyle/>
          <a:p>
            <a:pPr algn="ctr"/>
            <a:r>
              <a:rPr lang="en-US" sz="1600" b="1" dirty="0" smtClean="0">
                <a:solidFill>
                  <a:schemeClr val="accent4">
                    <a:lumMod val="75000"/>
                  </a:schemeClr>
                </a:solidFill>
                <a:effectLst>
                  <a:outerShdw blurRad="50800" dist="38100" dir="5400000" algn="t" rotWithShape="0">
                    <a:prstClr val="black">
                      <a:alpha val="40000"/>
                    </a:prstClr>
                  </a:outerShdw>
                </a:effectLst>
              </a:rPr>
              <a:t>MOF-5 : Zn</a:t>
            </a:r>
            <a:r>
              <a:rPr lang="en-US" sz="1600" b="1" baseline="-25000" dirty="0" smtClean="0">
                <a:solidFill>
                  <a:schemeClr val="accent4">
                    <a:lumMod val="75000"/>
                  </a:schemeClr>
                </a:solidFill>
                <a:effectLst>
                  <a:outerShdw blurRad="50800" dist="38100" dir="5400000" algn="t" rotWithShape="0">
                    <a:prstClr val="black">
                      <a:alpha val="40000"/>
                    </a:prstClr>
                  </a:outerShdw>
                </a:effectLst>
              </a:rPr>
              <a:t>4</a:t>
            </a:r>
            <a:r>
              <a:rPr lang="en-US" sz="1600" b="1" dirty="0" smtClean="0">
                <a:solidFill>
                  <a:schemeClr val="accent4">
                    <a:lumMod val="75000"/>
                  </a:schemeClr>
                </a:solidFill>
                <a:effectLst>
                  <a:outerShdw blurRad="50800" dist="38100" dir="5400000" algn="t" rotWithShape="0">
                    <a:prstClr val="black">
                      <a:alpha val="40000"/>
                    </a:prstClr>
                  </a:outerShdw>
                </a:effectLst>
              </a:rPr>
              <a:t>O(BDC)</a:t>
            </a:r>
            <a:r>
              <a:rPr lang="en-US" sz="1600" b="1" baseline="-25000" dirty="0" smtClean="0">
                <a:solidFill>
                  <a:schemeClr val="accent4">
                    <a:lumMod val="75000"/>
                  </a:schemeClr>
                </a:solidFill>
                <a:effectLst>
                  <a:outerShdw blurRad="50800" dist="38100" dir="5400000" algn="t" rotWithShape="0">
                    <a:prstClr val="black">
                      <a:alpha val="40000"/>
                    </a:prstClr>
                  </a:outerShdw>
                </a:effectLst>
              </a:rPr>
              <a:t>3</a:t>
            </a:r>
          </a:p>
        </p:txBody>
      </p:sp>
      <p:sp>
        <p:nvSpPr>
          <p:cNvPr id="2" name="1 Marcador de número de diapositiva"/>
          <p:cNvSpPr>
            <a:spLocks noGrp="1"/>
          </p:cNvSpPr>
          <p:nvPr>
            <p:ph type="sldNum" sz="quarter" idx="12"/>
          </p:nvPr>
        </p:nvSpPr>
        <p:spPr/>
        <p:txBody>
          <a:bodyPr/>
          <a:lstStyle/>
          <a:p>
            <a:fld id="{153E860E-8509-45B0-AD32-0170FCD09A82}" type="slidenum">
              <a:rPr lang="es-CO" smtClean="0"/>
              <a:pPr/>
              <a:t>3</a:t>
            </a:fld>
            <a:endParaRPr lang="es-CO"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b="1" dirty="0" smtClean="0">
                <a:solidFill>
                  <a:schemeClr val="accent1">
                    <a:lumMod val="75000"/>
                  </a:schemeClr>
                </a:solidFill>
                <a:effectLst>
                  <a:outerShdw blurRad="50800" dist="38100" dir="16200000" rotWithShape="0">
                    <a:prstClr val="black">
                      <a:alpha val="40000"/>
                    </a:prstClr>
                  </a:outerShdw>
                </a:effectLst>
              </a:rPr>
              <a:t>Concluding remarks</a:t>
            </a:r>
            <a:endParaRPr lang="en-US" b="1" dirty="0">
              <a:solidFill>
                <a:schemeClr val="accent1">
                  <a:lumMod val="75000"/>
                </a:schemeClr>
              </a:solidFill>
              <a:effectLst>
                <a:outerShdw blurRad="50800" dist="38100" dir="16200000" rotWithShape="0">
                  <a:prstClr val="black">
                    <a:alpha val="40000"/>
                  </a:prstClr>
                </a:outerShdw>
              </a:effectLst>
            </a:endParaRPr>
          </a:p>
        </p:txBody>
      </p:sp>
      <p:sp>
        <p:nvSpPr>
          <p:cNvPr id="3" name="2 Marcador de contenido"/>
          <p:cNvSpPr>
            <a:spLocks noGrp="1"/>
          </p:cNvSpPr>
          <p:nvPr>
            <p:ph idx="1"/>
          </p:nvPr>
        </p:nvSpPr>
        <p:spPr>
          <a:xfrm>
            <a:off x="457200" y="1600200"/>
            <a:ext cx="8229600" cy="4925144"/>
          </a:xfrm>
        </p:spPr>
        <p:txBody>
          <a:bodyPr>
            <a:noAutofit/>
          </a:bodyPr>
          <a:lstStyle/>
          <a:p>
            <a:pPr algn="just"/>
            <a:r>
              <a:rPr lang="en-US" sz="2400" dirty="0">
                <a:effectLst>
                  <a:outerShdw blurRad="38100" dist="38100" dir="2700000" algn="tl">
                    <a:srgbClr val="000000">
                      <a:alpha val="43137"/>
                    </a:srgbClr>
                  </a:outerShdw>
                </a:effectLst>
              </a:rPr>
              <a:t>CO</a:t>
            </a:r>
            <a:r>
              <a:rPr lang="en-US" sz="2400" baseline="-25000" dirty="0">
                <a:effectLst>
                  <a:outerShdw blurRad="38100" dist="38100" dir="2700000" algn="tl">
                    <a:srgbClr val="000000">
                      <a:alpha val="43137"/>
                    </a:srgbClr>
                  </a:outerShdw>
                </a:effectLst>
              </a:rPr>
              <a:t>2</a:t>
            </a:r>
            <a:r>
              <a:rPr lang="en-US" sz="2400" dirty="0">
                <a:effectLst>
                  <a:outerShdw blurRad="38100" dist="38100" dir="2700000" algn="tl">
                    <a:srgbClr val="000000">
                      <a:alpha val="43137"/>
                    </a:srgbClr>
                  </a:outerShdw>
                </a:effectLst>
              </a:rPr>
              <a:t> capture and </a:t>
            </a:r>
            <a:r>
              <a:rPr lang="en-US" sz="2400" dirty="0" smtClean="0">
                <a:effectLst>
                  <a:outerShdw blurRad="38100" dist="38100" dir="2700000" algn="tl">
                    <a:srgbClr val="000000">
                      <a:alpha val="43137"/>
                    </a:srgbClr>
                  </a:outerShdw>
                </a:effectLst>
              </a:rPr>
              <a:t>storage: </a:t>
            </a:r>
          </a:p>
          <a:p>
            <a:pPr marL="0" indent="0" algn="just">
              <a:buNone/>
            </a:pPr>
            <a:r>
              <a:rPr lang="en-US" sz="2400" dirty="0" smtClean="0"/>
              <a:t>Development </a:t>
            </a:r>
            <a:r>
              <a:rPr lang="en-US" sz="2400" dirty="0" smtClean="0"/>
              <a:t>of novel </a:t>
            </a:r>
            <a:r>
              <a:rPr lang="en-US" sz="2400" dirty="0"/>
              <a:t>and </a:t>
            </a:r>
            <a:r>
              <a:rPr lang="en-US" sz="2400" dirty="0" smtClean="0"/>
              <a:t>efficient materials </a:t>
            </a:r>
            <a:r>
              <a:rPr lang="en-US" sz="2400" dirty="0"/>
              <a:t>is </a:t>
            </a:r>
            <a:r>
              <a:rPr lang="en-US" sz="2400" dirty="0" smtClean="0"/>
              <a:t>determinant.</a:t>
            </a:r>
            <a:endParaRPr lang="en-US" sz="2400" dirty="0" smtClean="0"/>
          </a:p>
          <a:p>
            <a:pPr algn="just"/>
            <a:r>
              <a:rPr lang="en-US" sz="2400" dirty="0">
                <a:effectLst>
                  <a:outerShdw blurRad="38100" dist="38100" dir="2700000" algn="tl">
                    <a:srgbClr val="000000">
                      <a:alpha val="43137"/>
                    </a:srgbClr>
                  </a:outerShdw>
                </a:effectLst>
              </a:rPr>
              <a:t>CO</a:t>
            </a:r>
            <a:r>
              <a:rPr lang="en-US" sz="2400" baseline="-25000" dirty="0">
                <a:effectLst>
                  <a:outerShdw blurRad="38100" dist="38100" dir="2700000" algn="tl">
                    <a:srgbClr val="000000">
                      <a:alpha val="43137"/>
                    </a:srgbClr>
                  </a:outerShdw>
                </a:effectLst>
              </a:rPr>
              <a:t>2</a:t>
            </a:r>
            <a:r>
              <a:rPr lang="en-US" sz="2400" dirty="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as a solvent: </a:t>
            </a:r>
          </a:p>
          <a:p>
            <a:pPr marL="0" indent="0" algn="just">
              <a:buNone/>
            </a:pPr>
            <a:r>
              <a:rPr lang="en-US" sz="2400" dirty="0" smtClean="0"/>
              <a:t>Improved </a:t>
            </a:r>
            <a:r>
              <a:rPr lang="en-US" sz="2400" dirty="0" smtClean="0">
                <a:effectLst>
                  <a:outerShdw blurRad="38100" dist="38100" dir="2700000" algn="tl">
                    <a:srgbClr val="000000">
                      <a:alpha val="43137"/>
                    </a:srgbClr>
                  </a:outerShdw>
                </a:effectLst>
              </a:rPr>
              <a:t>immobilization</a:t>
            </a:r>
            <a:r>
              <a:rPr lang="en-US" sz="2400" dirty="0" smtClean="0"/>
              <a:t> of active metal complexes on </a:t>
            </a:r>
            <a:r>
              <a:rPr lang="en-US" sz="2400" dirty="0" smtClean="0">
                <a:effectLst>
                  <a:outerShdw blurRad="38100" dist="38100" dir="2700000" algn="tl">
                    <a:srgbClr val="000000">
                      <a:alpha val="43137"/>
                    </a:srgbClr>
                  </a:outerShdw>
                </a:effectLst>
              </a:rPr>
              <a:t>solid supports </a:t>
            </a:r>
            <a:r>
              <a:rPr lang="en-US" sz="2400" dirty="0" smtClean="0"/>
              <a:t>is </a:t>
            </a:r>
            <a:r>
              <a:rPr lang="en-US" sz="2400" dirty="0" smtClean="0"/>
              <a:t>required.</a:t>
            </a:r>
            <a:endParaRPr lang="en-US" sz="2400" dirty="0" smtClean="0"/>
          </a:p>
          <a:p>
            <a:pPr marL="0" indent="0" algn="just">
              <a:buNone/>
            </a:pPr>
            <a:r>
              <a:rPr lang="en-US" sz="2400" dirty="0" smtClean="0"/>
              <a:t>One </a:t>
            </a:r>
            <a:r>
              <a:rPr lang="en-US" sz="2400" dirty="0" smtClean="0"/>
              <a:t>of the more interesting applications of </a:t>
            </a:r>
            <a:r>
              <a:rPr lang="en-US" sz="2400" i="1" dirty="0" smtClean="0">
                <a:effectLst>
                  <a:outerShdw blurRad="38100" dist="38100" dir="2700000" algn="tl">
                    <a:srgbClr val="000000">
                      <a:alpha val="43137"/>
                    </a:srgbClr>
                  </a:outerShdw>
                </a:effectLst>
              </a:rPr>
              <a:t>sc</a:t>
            </a:r>
            <a:r>
              <a:rPr lang="en-US" sz="2400" dirty="0" smtClean="0">
                <a:effectLst>
                  <a:outerShdw blurRad="38100" dist="38100" dir="2700000" algn="tl">
                    <a:srgbClr val="000000">
                      <a:alpha val="43137"/>
                    </a:srgbClr>
                  </a:outerShdw>
                </a:effectLst>
              </a:rPr>
              <a:t>CO</a:t>
            </a:r>
            <a:r>
              <a:rPr lang="en-US" sz="2400" baseline="-25000" dirty="0" smtClean="0">
                <a:effectLst>
                  <a:outerShdw blurRad="38100" dist="38100" dir="2700000" algn="tl">
                    <a:srgbClr val="000000">
                      <a:alpha val="43137"/>
                    </a:srgbClr>
                  </a:outerShdw>
                </a:effectLst>
              </a:rPr>
              <a:t>2 </a:t>
            </a:r>
            <a:r>
              <a:rPr lang="en-US" sz="2400" dirty="0" smtClean="0"/>
              <a:t>is </a:t>
            </a:r>
            <a:r>
              <a:rPr lang="en-US" sz="2400" dirty="0" smtClean="0"/>
              <a:t>in the </a:t>
            </a:r>
            <a:r>
              <a:rPr lang="en-US" sz="2400" dirty="0" smtClean="0"/>
              <a:t>preparation of metal nanoparticles by </a:t>
            </a:r>
            <a:r>
              <a:rPr lang="en-US" sz="2400" dirty="0" smtClean="0">
                <a:effectLst>
                  <a:outerShdw blurRad="38100" dist="38100" dir="2700000" algn="tl">
                    <a:srgbClr val="000000">
                      <a:alpha val="43137"/>
                    </a:srgbClr>
                  </a:outerShdw>
                </a:effectLst>
              </a:rPr>
              <a:t>SCD</a:t>
            </a:r>
            <a:r>
              <a:rPr lang="en-US" sz="2400" dirty="0" smtClean="0"/>
              <a:t>.</a:t>
            </a:r>
          </a:p>
          <a:p>
            <a:pPr algn="just"/>
            <a:r>
              <a:rPr lang="en-US" sz="2400" dirty="0">
                <a:effectLst>
                  <a:outerShdw blurRad="38100" dist="38100" dir="2700000" algn="tl">
                    <a:srgbClr val="000000">
                      <a:alpha val="43137"/>
                    </a:srgbClr>
                  </a:outerShdw>
                </a:effectLst>
              </a:rPr>
              <a:t>CO</a:t>
            </a:r>
            <a:r>
              <a:rPr lang="en-US" sz="2400" baseline="-25000" dirty="0">
                <a:effectLst>
                  <a:outerShdw blurRad="38100" dist="38100" dir="2700000" algn="tl">
                    <a:srgbClr val="000000">
                      <a:alpha val="43137"/>
                    </a:srgbClr>
                  </a:outerShdw>
                </a:effectLst>
              </a:rPr>
              <a:t>2</a:t>
            </a:r>
            <a:r>
              <a:rPr lang="en-US" sz="2400" dirty="0">
                <a:effectLst>
                  <a:outerShdw blurRad="38100" dist="38100" dir="2700000" algn="tl">
                    <a:srgbClr val="000000">
                      <a:alpha val="43137"/>
                    </a:srgbClr>
                  </a:outerShdw>
                </a:effectLst>
              </a:rPr>
              <a:t> as a </a:t>
            </a:r>
            <a:r>
              <a:rPr lang="en-US" sz="2400" dirty="0" smtClean="0">
                <a:effectLst>
                  <a:outerShdw blurRad="38100" dist="38100" dir="2700000" algn="tl">
                    <a:srgbClr val="000000">
                      <a:alpha val="43137"/>
                    </a:srgbClr>
                  </a:outerShdw>
                </a:effectLst>
              </a:rPr>
              <a:t>reagent: </a:t>
            </a:r>
          </a:p>
          <a:p>
            <a:pPr marL="0" indent="0" algn="just">
              <a:buNone/>
            </a:pPr>
            <a:r>
              <a:rPr lang="en-US" sz="2400" dirty="0" smtClean="0"/>
              <a:t>A </a:t>
            </a:r>
            <a:r>
              <a:rPr lang="en-US" sz="2400" dirty="0" smtClean="0"/>
              <a:t>close compromise between active sites may enable </a:t>
            </a:r>
            <a:r>
              <a:rPr lang="en-US" sz="2400" dirty="0" smtClean="0"/>
              <a:t>more efficient </a:t>
            </a:r>
            <a:r>
              <a:rPr lang="en-US" sz="2400" dirty="0" smtClean="0">
                <a:effectLst>
                  <a:outerShdw blurRad="38100" dist="38100" dir="2700000" algn="tl">
                    <a:srgbClr val="000000">
                      <a:alpha val="43137"/>
                    </a:srgbClr>
                  </a:outerShdw>
                </a:effectLst>
              </a:rPr>
              <a:t>one-pot</a:t>
            </a:r>
            <a:r>
              <a:rPr lang="en-US" sz="2400" dirty="0" smtClean="0"/>
              <a:t> </a:t>
            </a:r>
            <a:r>
              <a:rPr lang="en-US" sz="2400" dirty="0" smtClean="0"/>
              <a:t>production of </a:t>
            </a:r>
            <a:r>
              <a:rPr lang="en-US" sz="2400" dirty="0" smtClean="0">
                <a:effectLst>
                  <a:outerShdw blurRad="38100" dist="38100" dir="2700000" algn="tl">
                    <a:srgbClr val="000000">
                      <a:alpha val="43137"/>
                    </a:srgbClr>
                  </a:outerShdw>
                </a:effectLst>
              </a:rPr>
              <a:t>cyclic carbonates</a:t>
            </a:r>
            <a:r>
              <a:rPr lang="en-US" sz="2400" dirty="0" smtClean="0"/>
              <a:t> from </a:t>
            </a:r>
            <a:r>
              <a:rPr lang="en-US" sz="2400" dirty="0" err="1" smtClean="0"/>
              <a:t>olefines</a:t>
            </a:r>
            <a:r>
              <a:rPr lang="en-US" sz="2400" dirty="0" smtClean="0"/>
              <a:t>, by using </a:t>
            </a:r>
            <a:r>
              <a:rPr lang="en-US" sz="2400" i="1" dirty="0">
                <a:effectLst>
                  <a:outerShdw blurRad="38100" dist="38100" dir="2700000" algn="tl">
                    <a:srgbClr val="000000">
                      <a:alpha val="43137"/>
                    </a:srgbClr>
                  </a:outerShdw>
                </a:effectLst>
              </a:rPr>
              <a:t>sc</a:t>
            </a:r>
            <a:r>
              <a:rPr lang="en-US" sz="2400" dirty="0">
                <a:effectLst>
                  <a:outerShdw blurRad="38100" dist="38100" dir="2700000" algn="tl">
                    <a:srgbClr val="000000">
                      <a:alpha val="43137"/>
                    </a:srgbClr>
                  </a:outerShdw>
                </a:effectLst>
              </a:rPr>
              <a:t>CO</a:t>
            </a:r>
            <a:r>
              <a:rPr lang="en-US" sz="2400" baseline="-25000" dirty="0">
                <a:effectLst>
                  <a:outerShdw blurRad="38100" dist="38100" dir="2700000" algn="tl">
                    <a:srgbClr val="000000">
                      <a:alpha val="43137"/>
                    </a:srgbClr>
                  </a:outerShdw>
                </a:effectLst>
              </a:rPr>
              <a:t>2</a:t>
            </a:r>
            <a:r>
              <a:rPr lang="en-US" sz="2400" dirty="0">
                <a:effectLst>
                  <a:outerShdw blurRad="38100" dist="38100" dir="2700000" algn="tl">
                    <a:srgbClr val="000000">
                      <a:alpha val="43137"/>
                    </a:srgbClr>
                  </a:outerShdw>
                </a:effectLst>
              </a:rPr>
              <a:t> </a:t>
            </a:r>
            <a:r>
              <a:rPr lang="en-US" sz="2400" dirty="0" smtClean="0"/>
              <a:t>playing a </a:t>
            </a:r>
            <a:r>
              <a:rPr lang="en-US" sz="2400" dirty="0" smtClean="0">
                <a:effectLst>
                  <a:outerShdw blurRad="38100" dist="38100" dir="2700000" algn="tl">
                    <a:srgbClr val="000000">
                      <a:alpha val="43137"/>
                    </a:srgbClr>
                  </a:outerShdw>
                </a:effectLst>
              </a:rPr>
              <a:t>simultaneous role of solvent and reagent</a:t>
            </a:r>
            <a:r>
              <a:rPr lang="en-US" sz="2400" dirty="0" smtClean="0">
                <a:effectLst>
                  <a:outerShdw blurRad="38100" dist="38100" dir="2700000" algn="tl">
                    <a:srgbClr val="000000">
                      <a:alpha val="43137"/>
                    </a:srgbClr>
                  </a:outerShdw>
                </a:effectLst>
              </a:rPr>
              <a:t>.</a:t>
            </a:r>
            <a:endParaRPr lang="en-US" sz="2400" dirty="0" smtClean="0"/>
          </a:p>
          <a:p>
            <a:pPr algn="just"/>
            <a:endParaRPr lang="en-US" sz="2400" dirty="0" smtClean="0"/>
          </a:p>
          <a:p>
            <a:pPr algn="just"/>
            <a:endParaRPr lang="en-US" sz="2400" dirty="0"/>
          </a:p>
        </p:txBody>
      </p:sp>
      <p:sp>
        <p:nvSpPr>
          <p:cNvPr id="4" name="3 Marcador de número de diapositiva"/>
          <p:cNvSpPr>
            <a:spLocks noGrp="1"/>
          </p:cNvSpPr>
          <p:nvPr>
            <p:ph type="sldNum" sz="quarter" idx="12"/>
          </p:nvPr>
        </p:nvSpPr>
        <p:spPr/>
        <p:txBody>
          <a:bodyPr/>
          <a:lstStyle/>
          <a:p>
            <a:fld id="{153E860E-8509-45B0-AD32-0170FCD09A82}" type="slidenum">
              <a:rPr lang="es-CO" smtClean="0"/>
              <a:pPr/>
              <a:t>30</a:t>
            </a:fld>
            <a:endParaRPr lang="es-CO"/>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rotWithShape="1">
          <a:blip r:embed="rId3" cstate="print">
            <a:extLst>
              <a:ext uri="{28A0092B-C50C-407E-A947-70E740481C1C}">
                <a14:useLocalDpi xmlns:a14="http://schemas.microsoft.com/office/drawing/2010/main" val="0"/>
              </a:ext>
            </a:extLst>
          </a:blip>
          <a:srcRect t="2068" b="2989"/>
          <a:stretch/>
        </p:blipFill>
        <p:spPr>
          <a:xfrm>
            <a:off x="1951592" y="1882236"/>
            <a:ext cx="5240817" cy="4975764"/>
          </a:xfrm>
          <a:prstGeom prst="rect">
            <a:avLst/>
          </a:prstGeom>
        </p:spPr>
      </p:pic>
      <p:pic>
        <p:nvPicPr>
          <p:cNvPr id="6" name="1 Imagen"/>
          <p:cNvPicPr>
            <a:picLocks noChangeAspect="1"/>
          </p:cNvPicPr>
          <p:nvPr/>
        </p:nvPicPr>
        <p:blipFill>
          <a:blip r:embed="rId4">
            <a:extLst>
              <a:ext uri="{28A0092B-C50C-407E-A947-70E740481C1C}">
                <a14:useLocalDpi xmlns:a14="http://schemas.microsoft.com/office/drawing/2010/main" val="0"/>
              </a:ext>
            </a:extLst>
          </a:blip>
          <a:srcRect l="5769" t="11015" r="6152" b="6824"/>
          <a:stretch>
            <a:fillRect/>
          </a:stretch>
        </p:blipFill>
        <p:spPr bwMode="auto">
          <a:xfrm>
            <a:off x="179512" y="2522004"/>
            <a:ext cx="20605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10 Imagen" descr="logoudenar2.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20880" y="2457400"/>
            <a:ext cx="1043608" cy="1043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4434" y="1"/>
            <a:ext cx="1975132" cy="1700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67693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b="1" dirty="0" smtClean="0">
                <a:solidFill>
                  <a:schemeClr val="accent1">
                    <a:lumMod val="75000"/>
                  </a:schemeClr>
                </a:solidFill>
                <a:effectLst>
                  <a:outerShdw blurRad="50800" dist="38100" dir="16200000" rotWithShape="0">
                    <a:prstClr val="black">
                      <a:alpha val="40000"/>
                    </a:prstClr>
                  </a:outerShdw>
                </a:effectLst>
              </a:rPr>
              <a:t>Characteristics of CO</a:t>
            </a:r>
            <a:r>
              <a:rPr lang="en-US" b="1" baseline="-25000" dirty="0" smtClean="0">
                <a:solidFill>
                  <a:schemeClr val="accent1">
                    <a:lumMod val="75000"/>
                  </a:schemeClr>
                </a:solidFill>
                <a:effectLst>
                  <a:outerShdw blurRad="50800" dist="38100" dir="16200000" rotWithShape="0">
                    <a:prstClr val="black">
                      <a:alpha val="40000"/>
                    </a:prstClr>
                  </a:outerShdw>
                </a:effectLst>
              </a:rPr>
              <a:t>2</a:t>
            </a:r>
            <a:r>
              <a:rPr lang="en-US" b="1" dirty="0" smtClean="0">
                <a:solidFill>
                  <a:schemeClr val="accent1">
                    <a:lumMod val="75000"/>
                  </a:schemeClr>
                </a:solidFill>
                <a:effectLst>
                  <a:outerShdw blurRad="50800" dist="38100" dir="16200000" rotWithShape="0">
                    <a:prstClr val="black">
                      <a:alpha val="40000"/>
                    </a:prstClr>
                  </a:outerShdw>
                </a:effectLst>
              </a:rPr>
              <a:t> </a:t>
            </a:r>
            <a:endParaRPr lang="en-US" b="1" dirty="0">
              <a:solidFill>
                <a:schemeClr val="accent1">
                  <a:lumMod val="75000"/>
                </a:schemeClr>
              </a:solidFill>
              <a:effectLst>
                <a:outerShdw blurRad="50800" dist="38100" dir="16200000" rotWithShape="0">
                  <a:prstClr val="black">
                    <a:alpha val="40000"/>
                  </a:prstClr>
                </a:outerShdw>
              </a:effectLst>
            </a:endParaRPr>
          </a:p>
        </p:txBody>
      </p:sp>
      <p:sp>
        <p:nvSpPr>
          <p:cNvPr id="17" name="16 CuadroTexto"/>
          <p:cNvSpPr txBox="1"/>
          <p:nvPr/>
        </p:nvSpPr>
        <p:spPr>
          <a:xfrm>
            <a:off x="0" y="6341767"/>
            <a:ext cx="6675556" cy="523220"/>
          </a:xfrm>
          <a:prstGeom prst="rect">
            <a:avLst/>
          </a:prstGeom>
          <a:noFill/>
        </p:spPr>
        <p:txBody>
          <a:bodyPr wrap="square" rtlCol="0">
            <a:spAutoFit/>
          </a:bodyPr>
          <a:lstStyle/>
          <a:p>
            <a:r>
              <a:rPr lang="en-GB" sz="1400" dirty="0" smtClean="0"/>
              <a:t>(4</a:t>
            </a:r>
            <a:r>
              <a:rPr lang="en-GB" sz="1400" dirty="0"/>
              <a:t>) </a:t>
            </a:r>
            <a:r>
              <a:rPr lang="en-GB" sz="1400" dirty="0" smtClean="0"/>
              <a:t>C.M</a:t>
            </a:r>
            <a:r>
              <a:rPr lang="en-GB" sz="1400" dirty="0"/>
              <a:t>. </a:t>
            </a:r>
            <a:r>
              <a:rPr lang="en-US" sz="1400" dirty="0" err="1"/>
              <a:t>Rayner</a:t>
            </a:r>
            <a:r>
              <a:rPr lang="en-US" sz="1400" dirty="0"/>
              <a:t>,. </a:t>
            </a:r>
            <a:r>
              <a:rPr lang="en-US" sz="1400" i="1" dirty="0"/>
              <a:t>Org. Process. Res. Dev.</a:t>
            </a:r>
            <a:r>
              <a:rPr lang="en-US" sz="1400" dirty="0"/>
              <a:t> 11 (</a:t>
            </a:r>
            <a:r>
              <a:rPr lang="en-US" sz="1400" b="1" dirty="0"/>
              <a:t>2007</a:t>
            </a:r>
            <a:r>
              <a:rPr lang="en-US" sz="1400" dirty="0"/>
              <a:t>) 121.</a:t>
            </a:r>
            <a:endParaRPr lang="en-GB" sz="1400" dirty="0"/>
          </a:p>
          <a:p>
            <a:r>
              <a:rPr lang="en-GB" sz="1400" dirty="0"/>
              <a:t>(5) P.G. </a:t>
            </a:r>
            <a:r>
              <a:rPr lang="en-US" sz="1400" dirty="0"/>
              <a:t>Jessop, T. </a:t>
            </a:r>
            <a:r>
              <a:rPr lang="en-US" sz="1400" dirty="0" err="1"/>
              <a:t>Ikariya</a:t>
            </a:r>
            <a:r>
              <a:rPr lang="en-US" sz="1400" dirty="0"/>
              <a:t>, R. </a:t>
            </a:r>
            <a:r>
              <a:rPr lang="en-US" sz="1400" dirty="0" err="1"/>
              <a:t>Noyori</a:t>
            </a:r>
            <a:r>
              <a:rPr lang="en-US" sz="1400" dirty="0"/>
              <a:t>, </a:t>
            </a:r>
            <a:r>
              <a:rPr lang="en-US" sz="1400" i="1" dirty="0" err="1"/>
              <a:t>Chem</a:t>
            </a:r>
            <a:r>
              <a:rPr lang="en-US" sz="1400" i="1" dirty="0"/>
              <a:t> Rev.</a:t>
            </a:r>
            <a:r>
              <a:rPr lang="en-US" sz="1400" dirty="0"/>
              <a:t> 99 (</a:t>
            </a:r>
            <a:r>
              <a:rPr lang="en-US" sz="1400" b="1" dirty="0"/>
              <a:t>1999</a:t>
            </a:r>
            <a:r>
              <a:rPr lang="en-US" sz="1400" dirty="0"/>
              <a:t>) 475</a:t>
            </a:r>
            <a:r>
              <a:rPr lang="en-US" sz="1400" dirty="0" smtClean="0"/>
              <a:t>.</a:t>
            </a:r>
            <a:endParaRPr lang="en-GB" sz="1400" dirty="0" smtClean="0"/>
          </a:p>
        </p:txBody>
      </p:sp>
      <p:sp>
        <p:nvSpPr>
          <p:cNvPr id="24" name="23 CuadroTexto"/>
          <p:cNvSpPr txBox="1"/>
          <p:nvPr/>
        </p:nvSpPr>
        <p:spPr>
          <a:xfrm>
            <a:off x="-6303" y="1412217"/>
            <a:ext cx="4502874" cy="461665"/>
          </a:xfrm>
          <a:prstGeom prst="rect">
            <a:avLst/>
          </a:prstGeom>
          <a:noFill/>
        </p:spPr>
        <p:txBody>
          <a:bodyPr wrap="square" rtlCol="0">
            <a:spAutoFit/>
          </a:bodyPr>
          <a:lstStyle/>
          <a:p>
            <a:r>
              <a:rPr lang="en-US" sz="2400" b="1" dirty="0" smtClean="0">
                <a:solidFill>
                  <a:srgbClr val="C00000"/>
                </a:solidFill>
                <a:effectLst>
                  <a:outerShdw blurRad="50800" dist="38100" dir="5400000" algn="t" rotWithShape="0">
                    <a:prstClr val="black">
                      <a:alpha val="40000"/>
                    </a:prstClr>
                  </a:outerShdw>
                </a:effectLst>
              </a:rPr>
              <a:t>Physicochemical properties </a:t>
            </a:r>
          </a:p>
        </p:txBody>
      </p:sp>
      <p:pic>
        <p:nvPicPr>
          <p:cNvPr id="3" name="Picture 3"/>
          <p:cNvPicPr>
            <a:picLocks noChangeAspect="1" noChangeArrowheads="1"/>
          </p:cNvPicPr>
          <p:nvPr/>
        </p:nvPicPr>
        <p:blipFill>
          <a:blip r:embed="rId3"/>
          <a:srcRect/>
          <a:stretch>
            <a:fillRect/>
          </a:stretch>
        </p:blipFill>
        <p:spPr bwMode="auto">
          <a:xfrm>
            <a:off x="0" y="2428868"/>
            <a:ext cx="4336239" cy="3114008"/>
          </a:xfrm>
          <a:prstGeom prst="rect">
            <a:avLst/>
          </a:prstGeom>
          <a:noFill/>
          <a:ln w="9525">
            <a:noFill/>
            <a:miter lim="800000"/>
            <a:headEnd/>
            <a:tailEnd/>
          </a:ln>
          <a:effectLst/>
        </p:spPr>
      </p:pic>
      <p:pic>
        <p:nvPicPr>
          <p:cNvPr id="409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0056" y="2900667"/>
            <a:ext cx="4191000"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CuadroTexto"/>
          <p:cNvSpPr txBox="1"/>
          <p:nvPr/>
        </p:nvSpPr>
        <p:spPr>
          <a:xfrm>
            <a:off x="611560" y="2531335"/>
            <a:ext cx="531207" cy="369332"/>
          </a:xfrm>
          <a:prstGeom prst="rect">
            <a:avLst/>
          </a:prstGeom>
          <a:noFill/>
          <a:effectLst>
            <a:outerShdw blurRad="50800" dist="38100" dir="2700000" algn="tl" rotWithShape="0">
              <a:prstClr val="black">
                <a:alpha val="40000"/>
              </a:prstClr>
            </a:outerShdw>
          </a:effectLst>
        </p:spPr>
        <p:txBody>
          <a:bodyPr wrap="square" rtlCol="0" anchor="ctr">
            <a:spAutoFit/>
          </a:bodyPr>
          <a:lstStyle/>
          <a:p>
            <a:pPr algn="ctr"/>
            <a:r>
              <a:rPr lang="en-US" b="1" dirty="0" smtClean="0">
                <a:solidFill>
                  <a:schemeClr val="accent1">
                    <a:lumMod val="75000"/>
                  </a:schemeClr>
                </a:solidFill>
              </a:rPr>
              <a:t>(4)</a:t>
            </a:r>
            <a:endParaRPr lang="en-US" b="1" dirty="0">
              <a:solidFill>
                <a:schemeClr val="accent1">
                  <a:lumMod val="75000"/>
                </a:schemeClr>
              </a:solidFill>
            </a:endParaRPr>
          </a:p>
        </p:txBody>
      </p:sp>
      <p:sp>
        <p:nvSpPr>
          <p:cNvPr id="11" name="10 CuadroTexto"/>
          <p:cNvSpPr txBox="1"/>
          <p:nvPr/>
        </p:nvSpPr>
        <p:spPr>
          <a:xfrm>
            <a:off x="7740352" y="4797152"/>
            <a:ext cx="531207" cy="369332"/>
          </a:xfrm>
          <a:prstGeom prst="rect">
            <a:avLst/>
          </a:prstGeom>
          <a:noFill/>
          <a:effectLst>
            <a:outerShdw blurRad="50800" dist="38100" dir="2700000" algn="tl" rotWithShape="0">
              <a:prstClr val="black">
                <a:alpha val="40000"/>
              </a:prstClr>
            </a:outerShdw>
          </a:effectLst>
        </p:spPr>
        <p:txBody>
          <a:bodyPr wrap="square" rtlCol="0" anchor="ctr">
            <a:spAutoFit/>
          </a:bodyPr>
          <a:lstStyle/>
          <a:p>
            <a:pPr algn="ctr"/>
            <a:r>
              <a:rPr lang="en-US" b="1" dirty="0" smtClean="0">
                <a:solidFill>
                  <a:schemeClr val="accent1">
                    <a:lumMod val="75000"/>
                  </a:schemeClr>
                </a:solidFill>
              </a:rPr>
              <a:t>(5)</a:t>
            </a:r>
            <a:endParaRPr lang="en-US" b="1" dirty="0">
              <a:solidFill>
                <a:schemeClr val="accent1">
                  <a:lumMod val="75000"/>
                </a:schemeClr>
              </a:solidFill>
            </a:endParaRPr>
          </a:p>
        </p:txBody>
      </p:sp>
      <p:sp>
        <p:nvSpPr>
          <p:cNvPr id="4" name="3 Marcador de número de diapositiva"/>
          <p:cNvSpPr>
            <a:spLocks noGrp="1"/>
          </p:cNvSpPr>
          <p:nvPr>
            <p:ph type="sldNum" sz="quarter" idx="12"/>
          </p:nvPr>
        </p:nvSpPr>
        <p:spPr/>
        <p:txBody>
          <a:bodyPr/>
          <a:lstStyle/>
          <a:p>
            <a:fld id="{153E860E-8509-45B0-AD32-0170FCD09A82}" type="slidenum">
              <a:rPr lang="es-CO" smtClean="0"/>
              <a:pPr/>
              <a:t>4</a:t>
            </a:fld>
            <a:endParaRPr lang="es-CO"/>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smtClean="0">
                <a:solidFill>
                  <a:schemeClr val="accent1">
                    <a:lumMod val="75000"/>
                  </a:schemeClr>
                </a:solidFill>
                <a:effectLst>
                  <a:outerShdw blurRad="50800" dist="38100" dir="16200000" rotWithShape="0">
                    <a:prstClr val="black">
                      <a:alpha val="40000"/>
                    </a:prstClr>
                  </a:outerShdw>
                </a:effectLst>
              </a:rPr>
              <a:t>Characteristics of CO</a:t>
            </a:r>
            <a:r>
              <a:rPr lang="en-US" b="1" baseline="-25000" dirty="0" smtClean="0">
                <a:solidFill>
                  <a:schemeClr val="accent1">
                    <a:lumMod val="75000"/>
                  </a:schemeClr>
                </a:solidFill>
                <a:effectLst>
                  <a:outerShdw blurRad="50800" dist="38100" dir="16200000" rotWithShape="0">
                    <a:prstClr val="black">
                      <a:alpha val="40000"/>
                    </a:prstClr>
                  </a:outerShdw>
                </a:effectLst>
              </a:rPr>
              <a:t>2</a:t>
            </a:r>
            <a:r>
              <a:rPr lang="en-US" b="1" dirty="0" smtClean="0">
                <a:solidFill>
                  <a:schemeClr val="accent1">
                    <a:lumMod val="75000"/>
                  </a:schemeClr>
                </a:solidFill>
                <a:effectLst>
                  <a:outerShdw blurRad="50800" dist="38100" dir="16200000" rotWithShape="0">
                    <a:prstClr val="black">
                      <a:alpha val="40000"/>
                    </a:prstClr>
                  </a:outerShdw>
                </a:effectLst>
              </a:rPr>
              <a:t> </a:t>
            </a:r>
            <a:endParaRPr lang="en-US" b="1" dirty="0">
              <a:solidFill>
                <a:schemeClr val="accent1">
                  <a:lumMod val="75000"/>
                </a:schemeClr>
              </a:solidFill>
              <a:effectLst>
                <a:outerShdw blurRad="50800" dist="38100" dir="16200000" rotWithShape="0">
                  <a:prstClr val="black">
                    <a:alpha val="40000"/>
                  </a:prstClr>
                </a:outerShdw>
              </a:effectLst>
            </a:endParaRPr>
          </a:p>
        </p:txBody>
      </p:sp>
      <p:sp>
        <p:nvSpPr>
          <p:cNvPr id="17" name="16 CuadroTexto"/>
          <p:cNvSpPr txBox="1"/>
          <p:nvPr/>
        </p:nvSpPr>
        <p:spPr>
          <a:xfrm>
            <a:off x="0" y="6382711"/>
            <a:ext cx="7092280" cy="523220"/>
          </a:xfrm>
          <a:prstGeom prst="rect">
            <a:avLst/>
          </a:prstGeom>
          <a:noFill/>
        </p:spPr>
        <p:txBody>
          <a:bodyPr wrap="square" rtlCol="0">
            <a:spAutoFit/>
          </a:bodyPr>
          <a:lstStyle/>
          <a:p>
            <a:r>
              <a:rPr lang="en-GB" sz="1400" dirty="0" smtClean="0"/>
              <a:t>(6)  X. </a:t>
            </a:r>
            <a:r>
              <a:rPr lang="en-US" sz="1400" dirty="0" smtClean="0"/>
              <a:t>Yin, J. R. Moss. </a:t>
            </a:r>
            <a:r>
              <a:rPr lang="en-US" sz="1400" i="1" dirty="0" err="1" smtClean="0"/>
              <a:t>Coord</a:t>
            </a:r>
            <a:r>
              <a:rPr lang="en-US" sz="1400" i="1" dirty="0" smtClean="0"/>
              <a:t>. Chem. Rev.</a:t>
            </a:r>
            <a:r>
              <a:rPr lang="en-US" sz="1400" dirty="0" smtClean="0"/>
              <a:t> 181 (</a:t>
            </a:r>
            <a:r>
              <a:rPr lang="en-US" sz="1400" b="1" dirty="0" smtClean="0"/>
              <a:t>1999</a:t>
            </a:r>
            <a:r>
              <a:rPr lang="en-US" sz="1400" dirty="0" smtClean="0"/>
              <a:t>) 27.</a:t>
            </a:r>
          </a:p>
          <a:p>
            <a:r>
              <a:rPr lang="es-ES" sz="1400" dirty="0" smtClean="0"/>
              <a:t>(7)  E. J. </a:t>
            </a:r>
            <a:r>
              <a:rPr lang="en-US" sz="1400" dirty="0" smtClean="0"/>
              <a:t>Beckman. </a:t>
            </a:r>
            <a:r>
              <a:rPr lang="en-US" sz="1400" i="1" dirty="0" smtClean="0"/>
              <a:t>J. </a:t>
            </a:r>
            <a:r>
              <a:rPr lang="en-US" sz="1400" i="1" dirty="0" err="1" smtClean="0"/>
              <a:t>Supercrit</a:t>
            </a:r>
            <a:r>
              <a:rPr lang="en-US" sz="1400" i="1" dirty="0" smtClean="0"/>
              <a:t>. Fluids. </a:t>
            </a:r>
            <a:r>
              <a:rPr lang="en-US" sz="1400" dirty="0" smtClean="0"/>
              <a:t>28 (</a:t>
            </a:r>
            <a:r>
              <a:rPr lang="en-US" sz="1400" b="1" dirty="0" smtClean="0"/>
              <a:t>2004</a:t>
            </a:r>
            <a:r>
              <a:rPr lang="en-US" sz="1400" dirty="0" smtClean="0"/>
              <a:t>)</a:t>
            </a:r>
            <a:r>
              <a:rPr lang="en-US" sz="1400" i="1" dirty="0" smtClean="0"/>
              <a:t> </a:t>
            </a:r>
            <a:r>
              <a:rPr lang="en-US" sz="1400" dirty="0" smtClean="0"/>
              <a:t>121.</a:t>
            </a:r>
            <a:endParaRPr lang="es-CO" sz="1400" dirty="0"/>
          </a:p>
        </p:txBody>
      </p:sp>
      <p:pic>
        <p:nvPicPr>
          <p:cNvPr id="2051" name="Picture 3"/>
          <p:cNvPicPr>
            <a:picLocks noChangeAspect="1" noChangeArrowheads="1"/>
          </p:cNvPicPr>
          <p:nvPr/>
        </p:nvPicPr>
        <p:blipFill>
          <a:blip r:embed="rId3"/>
          <a:srcRect l="4671" t="3030" r="6571"/>
          <a:stretch>
            <a:fillRect/>
          </a:stretch>
        </p:blipFill>
        <p:spPr bwMode="auto">
          <a:xfrm>
            <a:off x="539552" y="2455214"/>
            <a:ext cx="4536504" cy="1910107"/>
          </a:xfrm>
          <a:prstGeom prst="rect">
            <a:avLst/>
          </a:prstGeom>
          <a:noFill/>
          <a:ln w="9525">
            <a:noFill/>
            <a:miter lim="800000"/>
            <a:headEnd/>
            <a:tailEnd/>
          </a:ln>
          <a:effectLst/>
        </p:spPr>
      </p:pic>
      <p:sp>
        <p:nvSpPr>
          <p:cNvPr id="18" name="17 CuadroTexto"/>
          <p:cNvSpPr txBox="1"/>
          <p:nvPr/>
        </p:nvSpPr>
        <p:spPr>
          <a:xfrm>
            <a:off x="0" y="1157843"/>
            <a:ext cx="9144000" cy="830997"/>
          </a:xfrm>
          <a:prstGeom prst="rect">
            <a:avLst/>
          </a:prstGeom>
          <a:noFill/>
        </p:spPr>
        <p:txBody>
          <a:bodyPr wrap="square" rtlCol="0">
            <a:spAutoFit/>
          </a:bodyPr>
          <a:lstStyle/>
          <a:p>
            <a:r>
              <a:rPr lang="en-US" sz="2400" b="1" dirty="0">
                <a:solidFill>
                  <a:srgbClr val="C00000"/>
                </a:solidFill>
                <a:effectLst>
                  <a:outerShdw blurRad="50800" dist="38100" dir="5400000" algn="t" rotWithShape="0">
                    <a:prstClr val="black">
                      <a:alpha val="40000"/>
                    </a:prstClr>
                  </a:outerShdw>
                </a:effectLst>
              </a:rPr>
              <a:t>Structural </a:t>
            </a:r>
            <a:endParaRPr lang="en-US" sz="2400" b="1" dirty="0" smtClean="0">
              <a:solidFill>
                <a:srgbClr val="C00000"/>
              </a:solidFill>
              <a:effectLst>
                <a:outerShdw blurRad="50800" dist="38100" dir="5400000" algn="t" rotWithShape="0">
                  <a:prstClr val="black">
                    <a:alpha val="40000"/>
                  </a:prstClr>
                </a:outerShdw>
              </a:effectLst>
            </a:endParaRPr>
          </a:p>
          <a:p>
            <a:r>
              <a:rPr lang="en-US" sz="2400" b="1" dirty="0" smtClean="0">
                <a:solidFill>
                  <a:srgbClr val="C00000"/>
                </a:solidFill>
                <a:effectLst>
                  <a:outerShdw blurRad="50800" dist="38100" dir="5400000" algn="t" rotWithShape="0">
                    <a:prstClr val="black">
                      <a:alpha val="40000"/>
                    </a:prstClr>
                  </a:outerShdw>
                </a:effectLst>
              </a:rPr>
              <a:t>Possible </a:t>
            </a:r>
            <a:r>
              <a:rPr lang="en-US" sz="2400" b="1" dirty="0">
                <a:solidFill>
                  <a:srgbClr val="C00000"/>
                </a:solidFill>
                <a:effectLst>
                  <a:outerShdw blurRad="50800" dist="38100" dir="5400000" algn="t" rotWithShape="0">
                    <a:prstClr val="black">
                      <a:alpha val="40000"/>
                    </a:prstClr>
                  </a:outerShdw>
                </a:effectLst>
              </a:rPr>
              <a:t>coordination modes </a:t>
            </a:r>
            <a:r>
              <a:rPr lang="en-US" sz="2400" b="1" dirty="0" smtClean="0">
                <a:solidFill>
                  <a:srgbClr val="C00000"/>
                </a:solidFill>
                <a:effectLst>
                  <a:outerShdw blurRad="50800" dist="38100" dir="5400000" algn="t" rotWithShape="0">
                    <a:prstClr val="black">
                      <a:alpha val="40000"/>
                    </a:prstClr>
                  </a:outerShdw>
                </a:effectLst>
              </a:rPr>
              <a:t>on </a:t>
            </a:r>
            <a:r>
              <a:rPr lang="en-US" sz="2400" b="1" dirty="0">
                <a:solidFill>
                  <a:srgbClr val="C00000"/>
                </a:solidFill>
                <a:effectLst>
                  <a:outerShdw blurRad="50800" dist="38100" dir="5400000" algn="t" rotWithShape="0">
                    <a:prstClr val="black">
                      <a:alpha val="40000"/>
                    </a:prstClr>
                  </a:outerShdw>
                </a:effectLst>
              </a:rPr>
              <a:t>a transition metal </a:t>
            </a:r>
            <a:r>
              <a:rPr lang="en-US" sz="2400" b="1" dirty="0" smtClean="0">
                <a:solidFill>
                  <a:srgbClr val="C00000"/>
                </a:solidFill>
                <a:effectLst>
                  <a:outerShdw blurRad="50800" dist="38100" dir="5400000" algn="t" rotWithShape="0">
                    <a:prstClr val="black">
                      <a:alpha val="40000"/>
                    </a:prstClr>
                  </a:outerShdw>
                </a:effectLst>
              </a:rPr>
              <a:t>center (6) </a:t>
            </a:r>
          </a:p>
        </p:txBody>
      </p:sp>
      <p:sp>
        <p:nvSpPr>
          <p:cNvPr id="19" name="18 CuadroTexto"/>
          <p:cNvSpPr txBox="1"/>
          <p:nvPr/>
        </p:nvSpPr>
        <p:spPr>
          <a:xfrm>
            <a:off x="827584" y="5237750"/>
            <a:ext cx="3387226" cy="400110"/>
          </a:xfrm>
          <a:prstGeom prst="rect">
            <a:avLst/>
          </a:prstGeom>
          <a:noFill/>
        </p:spPr>
        <p:txBody>
          <a:bodyPr wrap="square" rtlCol="0">
            <a:spAutoFit/>
          </a:bodyPr>
          <a:lstStyle/>
          <a:p>
            <a:r>
              <a:rPr lang="en-US" sz="2000" b="1" dirty="0" smtClean="0">
                <a:solidFill>
                  <a:srgbClr val="00B050"/>
                </a:solidFill>
                <a:effectLst>
                  <a:outerShdw blurRad="50800" dist="38100" dir="5400000" algn="t" rotWithShape="0">
                    <a:prstClr val="black">
                      <a:alpha val="40000"/>
                    </a:prstClr>
                  </a:outerShdw>
                </a:effectLst>
              </a:rPr>
              <a:t>Green features of </a:t>
            </a:r>
            <a:r>
              <a:rPr lang="en-US" sz="2000" b="1" i="1" dirty="0" smtClean="0">
                <a:solidFill>
                  <a:srgbClr val="00B050"/>
                </a:solidFill>
                <a:effectLst>
                  <a:outerShdw blurRad="50800" dist="38100" dir="5400000" algn="t" rotWithShape="0">
                    <a:prstClr val="black">
                      <a:alpha val="40000"/>
                    </a:prstClr>
                  </a:outerShdw>
                </a:effectLst>
              </a:rPr>
              <a:t>sc</a:t>
            </a:r>
            <a:r>
              <a:rPr lang="en-US" sz="2000" b="1" dirty="0" smtClean="0">
                <a:solidFill>
                  <a:srgbClr val="00B050"/>
                </a:solidFill>
                <a:effectLst>
                  <a:outerShdw blurRad="50800" dist="38100" dir="5400000" algn="t" rotWithShape="0">
                    <a:prstClr val="black">
                      <a:alpha val="40000"/>
                    </a:prstClr>
                  </a:outerShdw>
                </a:effectLst>
              </a:rPr>
              <a:t>CO</a:t>
            </a:r>
            <a:r>
              <a:rPr lang="en-US" sz="2000" b="1" baseline="-25000" dirty="0" smtClean="0">
                <a:solidFill>
                  <a:srgbClr val="00B050"/>
                </a:solidFill>
                <a:effectLst>
                  <a:outerShdw blurRad="50800" dist="38100" dir="5400000" algn="t" rotWithShape="0">
                    <a:prstClr val="black">
                      <a:alpha val="40000"/>
                    </a:prstClr>
                  </a:outerShdw>
                </a:effectLst>
              </a:rPr>
              <a:t>2</a:t>
            </a:r>
            <a:r>
              <a:rPr lang="en-US" sz="2000" b="1" dirty="0" smtClean="0">
                <a:solidFill>
                  <a:srgbClr val="00B050"/>
                </a:solidFill>
                <a:effectLst>
                  <a:outerShdw blurRad="50800" dist="38100" dir="5400000" algn="t" rotWithShape="0">
                    <a:prstClr val="black">
                      <a:alpha val="40000"/>
                    </a:prstClr>
                  </a:outerShdw>
                </a:effectLst>
              </a:rPr>
              <a:t> (7)</a:t>
            </a:r>
          </a:p>
        </p:txBody>
      </p:sp>
      <p:sp>
        <p:nvSpPr>
          <p:cNvPr id="20" name="19 CuadroTexto"/>
          <p:cNvSpPr txBox="1"/>
          <p:nvPr/>
        </p:nvSpPr>
        <p:spPr>
          <a:xfrm>
            <a:off x="4429124" y="4666246"/>
            <a:ext cx="3815284" cy="1631216"/>
          </a:xfrm>
          <a:prstGeom prst="rect">
            <a:avLst/>
          </a:prstGeom>
          <a:noFill/>
        </p:spPr>
        <p:txBody>
          <a:bodyPr wrap="square" rtlCol="0">
            <a:spAutoFit/>
          </a:bodyPr>
          <a:lstStyle/>
          <a:p>
            <a:pPr>
              <a:buFont typeface="Wingdings" pitchFamily="2" charset="2"/>
              <a:buChar char="ü"/>
            </a:pPr>
            <a:r>
              <a:rPr lang="en-US" sz="2000" b="1" dirty="0" smtClean="0">
                <a:solidFill>
                  <a:srgbClr val="00B050"/>
                </a:solidFill>
                <a:effectLst>
                  <a:outerShdw blurRad="50800" dist="38100" dir="5400000" algn="t" rotWithShape="0">
                    <a:prstClr val="black">
                      <a:alpha val="40000"/>
                    </a:prstClr>
                  </a:outerShdw>
                </a:effectLst>
              </a:rPr>
              <a:t>   Non-toxic (TLV ≈ 5,000 </a:t>
            </a:r>
            <a:r>
              <a:rPr lang="en-US" sz="2000" b="1" dirty="0" err="1" smtClean="0">
                <a:solidFill>
                  <a:srgbClr val="00B050"/>
                </a:solidFill>
                <a:effectLst>
                  <a:outerShdw blurRad="50800" dist="38100" dir="5400000" algn="t" rotWithShape="0">
                    <a:prstClr val="black">
                      <a:alpha val="40000"/>
                    </a:prstClr>
                  </a:outerShdw>
                </a:effectLst>
              </a:rPr>
              <a:t>ppms</a:t>
            </a:r>
            <a:r>
              <a:rPr lang="en-US" sz="2000" b="1" dirty="0" smtClean="0">
                <a:solidFill>
                  <a:srgbClr val="00B050"/>
                </a:solidFill>
                <a:effectLst>
                  <a:outerShdw blurRad="50800" dist="38100" dir="5400000" algn="t" rotWithShape="0">
                    <a:prstClr val="black">
                      <a:alpha val="40000"/>
                    </a:prstClr>
                  </a:outerShdw>
                </a:effectLst>
              </a:rPr>
              <a:t>)</a:t>
            </a:r>
          </a:p>
          <a:p>
            <a:pPr>
              <a:buFont typeface="Wingdings" pitchFamily="2" charset="2"/>
              <a:buChar char="ü"/>
            </a:pPr>
            <a:r>
              <a:rPr lang="en-US" sz="2000" b="1" dirty="0" smtClean="0">
                <a:solidFill>
                  <a:srgbClr val="00B050"/>
                </a:solidFill>
                <a:effectLst>
                  <a:outerShdw blurRad="50800" dist="38100" dir="5400000" algn="t" rotWithShape="0">
                    <a:prstClr val="black">
                      <a:alpha val="40000"/>
                    </a:prstClr>
                  </a:outerShdw>
                </a:effectLst>
              </a:rPr>
              <a:t>   Non- flammable</a:t>
            </a:r>
          </a:p>
          <a:p>
            <a:pPr>
              <a:buFont typeface="Wingdings" pitchFamily="2" charset="2"/>
              <a:buChar char="ü"/>
            </a:pPr>
            <a:r>
              <a:rPr lang="en-US" sz="2000" b="1" dirty="0" smtClean="0">
                <a:solidFill>
                  <a:srgbClr val="00B050"/>
                </a:solidFill>
                <a:effectLst>
                  <a:outerShdw blurRad="50800" dist="38100" dir="5400000" algn="t" rotWithShape="0">
                    <a:prstClr val="black">
                      <a:alpha val="40000"/>
                    </a:prstClr>
                  </a:outerShdw>
                </a:effectLst>
              </a:rPr>
              <a:t>   Environmental safe</a:t>
            </a:r>
          </a:p>
          <a:p>
            <a:pPr>
              <a:buFont typeface="Wingdings" pitchFamily="2" charset="2"/>
              <a:buChar char="ü"/>
            </a:pPr>
            <a:r>
              <a:rPr lang="en-US" sz="2000" b="1" dirty="0" smtClean="0">
                <a:solidFill>
                  <a:srgbClr val="00B050"/>
                </a:solidFill>
                <a:effectLst>
                  <a:outerShdw blurRad="50800" dist="38100" dir="5400000" algn="t" rotWithShape="0">
                    <a:prstClr val="black">
                      <a:alpha val="40000"/>
                    </a:prstClr>
                  </a:outerShdw>
                </a:effectLst>
              </a:rPr>
              <a:t>   Low critical temperature</a:t>
            </a:r>
          </a:p>
          <a:p>
            <a:pPr>
              <a:buFont typeface="Wingdings" pitchFamily="2" charset="2"/>
              <a:buChar char="ü"/>
            </a:pPr>
            <a:r>
              <a:rPr lang="en-US" sz="2000" b="1" dirty="0" smtClean="0">
                <a:solidFill>
                  <a:srgbClr val="00B050"/>
                </a:solidFill>
                <a:effectLst>
                  <a:outerShdw blurRad="50800" dist="38100" dir="5400000" algn="t" rotWithShape="0">
                    <a:prstClr val="black">
                      <a:alpha val="40000"/>
                    </a:prstClr>
                  </a:outerShdw>
                </a:effectLst>
              </a:rPr>
              <a:t>   Abundant and cheap </a:t>
            </a:r>
          </a:p>
        </p:txBody>
      </p:sp>
      <p:sp>
        <p:nvSpPr>
          <p:cNvPr id="21" name="20 Abrir llave"/>
          <p:cNvSpPr/>
          <p:nvPr/>
        </p:nvSpPr>
        <p:spPr>
          <a:xfrm>
            <a:off x="4000496" y="4666246"/>
            <a:ext cx="571504" cy="1643074"/>
          </a:xfrm>
          <a:prstGeom prst="leftBrace">
            <a:avLst/>
          </a:prstGeom>
          <a:ln w="317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pic>
        <p:nvPicPr>
          <p:cNvPr id="450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2132856"/>
            <a:ext cx="3326064" cy="2508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número de diapositiva"/>
          <p:cNvSpPr>
            <a:spLocks noGrp="1"/>
          </p:cNvSpPr>
          <p:nvPr>
            <p:ph type="sldNum" sz="quarter" idx="12"/>
          </p:nvPr>
        </p:nvSpPr>
        <p:spPr/>
        <p:txBody>
          <a:bodyPr/>
          <a:lstStyle/>
          <a:p>
            <a:fld id="{153E860E-8509-45B0-AD32-0170FCD09A82}" type="slidenum">
              <a:rPr lang="es-CO" smtClean="0"/>
              <a:pPr/>
              <a:t>5</a:t>
            </a:fld>
            <a:endParaRPr lang="es-CO"/>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b="1" dirty="0">
                <a:solidFill>
                  <a:schemeClr val="accent1">
                    <a:lumMod val="75000"/>
                  </a:schemeClr>
                </a:solidFill>
                <a:effectLst>
                  <a:outerShdw blurRad="50800" dist="38100" dir="16200000" rotWithShape="0">
                    <a:prstClr val="black">
                      <a:alpha val="40000"/>
                    </a:prstClr>
                  </a:outerShdw>
                </a:effectLst>
              </a:rPr>
              <a:t>Applications of CO</a:t>
            </a:r>
            <a:r>
              <a:rPr lang="en-US" b="1" baseline="-25000" dirty="0">
                <a:solidFill>
                  <a:schemeClr val="accent1">
                    <a:lumMod val="75000"/>
                  </a:schemeClr>
                </a:solidFill>
                <a:effectLst>
                  <a:outerShdw blurRad="50800" dist="38100" dir="16200000" rotWithShape="0">
                    <a:prstClr val="black">
                      <a:alpha val="40000"/>
                    </a:prstClr>
                  </a:outerShdw>
                </a:effectLst>
              </a:rPr>
              <a:t>2 </a:t>
            </a:r>
            <a:r>
              <a:rPr lang="en-US" b="1" dirty="0" smtClean="0">
                <a:solidFill>
                  <a:schemeClr val="accent1">
                    <a:lumMod val="75000"/>
                  </a:schemeClr>
                </a:solidFill>
                <a:effectLst>
                  <a:outerShdw blurRad="50800" dist="38100" dir="16200000" rotWithShape="0">
                    <a:prstClr val="black">
                      <a:alpha val="40000"/>
                    </a:prstClr>
                  </a:outerShdw>
                </a:effectLst>
              </a:rPr>
              <a:t>in catalysis</a:t>
            </a:r>
            <a:endParaRPr lang="en-US" b="1" dirty="0">
              <a:solidFill>
                <a:schemeClr val="accent1">
                  <a:lumMod val="75000"/>
                </a:schemeClr>
              </a:solidFill>
              <a:effectLst>
                <a:outerShdw blurRad="50800" dist="38100" dir="16200000" rotWithShape="0">
                  <a:prstClr val="black">
                    <a:alpha val="40000"/>
                  </a:prstClr>
                </a:outerShdw>
              </a:effectLst>
            </a:endParaRPr>
          </a:p>
        </p:txBody>
      </p:sp>
      <p:graphicFrame>
        <p:nvGraphicFramePr>
          <p:cNvPr id="13" name="12 Diagrama"/>
          <p:cNvGraphicFramePr/>
          <p:nvPr>
            <p:extLst>
              <p:ext uri="{D42A27DB-BD31-4B8C-83A1-F6EECF244321}">
                <p14:modId xmlns:p14="http://schemas.microsoft.com/office/powerpoint/2010/main" val="121609280"/>
              </p:ext>
            </p:extLst>
          </p:nvPr>
        </p:nvGraphicFramePr>
        <p:xfrm>
          <a:off x="1524000" y="172245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153E860E-8509-45B0-AD32-0170FCD09A82}" type="slidenum">
              <a:rPr lang="es-CO" smtClean="0"/>
              <a:pPr/>
              <a:t>6</a:t>
            </a:fld>
            <a:endParaRPr lang="es-CO"/>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b="1" dirty="0" smtClean="0">
                <a:solidFill>
                  <a:schemeClr val="accent1">
                    <a:lumMod val="75000"/>
                  </a:schemeClr>
                </a:solidFill>
                <a:effectLst>
                  <a:outerShdw blurRad="50800" dist="38100" dir="16200000" rotWithShape="0">
                    <a:prstClr val="black">
                      <a:alpha val="40000"/>
                    </a:prstClr>
                  </a:outerShdw>
                </a:effectLst>
              </a:rPr>
              <a:t>CO</a:t>
            </a:r>
            <a:r>
              <a:rPr lang="en-US" b="1" baseline="-25000" dirty="0" smtClean="0">
                <a:solidFill>
                  <a:schemeClr val="accent1">
                    <a:lumMod val="75000"/>
                  </a:schemeClr>
                </a:solidFill>
                <a:effectLst>
                  <a:outerShdw blurRad="50800" dist="38100" dir="16200000" rotWithShape="0">
                    <a:prstClr val="black">
                      <a:alpha val="40000"/>
                    </a:prstClr>
                  </a:outerShdw>
                </a:effectLst>
              </a:rPr>
              <a:t>2</a:t>
            </a:r>
            <a:r>
              <a:rPr lang="en-US" b="1" dirty="0" smtClean="0">
                <a:solidFill>
                  <a:schemeClr val="accent1">
                    <a:lumMod val="75000"/>
                  </a:schemeClr>
                </a:solidFill>
                <a:effectLst>
                  <a:outerShdw blurRad="50800" dist="38100" dir="16200000" rotWithShape="0">
                    <a:prstClr val="black">
                      <a:alpha val="40000"/>
                    </a:prstClr>
                  </a:outerShdw>
                </a:effectLst>
              </a:rPr>
              <a:t> as a solvent of catalyzed reactions</a:t>
            </a:r>
            <a:endParaRPr lang="en-US" b="1" dirty="0">
              <a:solidFill>
                <a:schemeClr val="accent1">
                  <a:lumMod val="75000"/>
                </a:schemeClr>
              </a:solidFill>
              <a:effectLst>
                <a:outerShdw blurRad="50800" dist="38100" dir="16200000" rotWithShape="0">
                  <a:prstClr val="black">
                    <a:alpha val="40000"/>
                  </a:prstClr>
                </a:outerShdw>
              </a:effectLst>
            </a:endParaRPr>
          </a:p>
        </p:txBody>
      </p:sp>
      <p:sp>
        <p:nvSpPr>
          <p:cNvPr id="17" name="16 CuadroTexto"/>
          <p:cNvSpPr txBox="1"/>
          <p:nvPr/>
        </p:nvSpPr>
        <p:spPr>
          <a:xfrm>
            <a:off x="0" y="6146720"/>
            <a:ext cx="6660232" cy="738664"/>
          </a:xfrm>
          <a:prstGeom prst="rect">
            <a:avLst/>
          </a:prstGeom>
          <a:noFill/>
        </p:spPr>
        <p:txBody>
          <a:bodyPr wrap="square" rtlCol="0">
            <a:spAutoFit/>
          </a:bodyPr>
          <a:lstStyle/>
          <a:p>
            <a:r>
              <a:rPr lang="en-GB" sz="1400" dirty="0" smtClean="0"/>
              <a:t>(8)  S. </a:t>
            </a:r>
            <a:r>
              <a:rPr lang="en-GB" sz="1400" dirty="0" err="1" smtClean="0"/>
              <a:t>Pitter</a:t>
            </a:r>
            <a:r>
              <a:rPr lang="en-GB" sz="1400" dirty="0" smtClean="0"/>
              <a:t>, E. </a:t>
            </a:r>
            <a:r>
              <a:rPr lang="en-GB" sz="1400" dirty="0" err="1" smtClean="0"/>
              <a:t>Dinjus</a:t>
            </a:r>
            <a:r>
              <a:rPr lang="en-GB" sz="1400" dirty="0" smtClean="0"/>
              <a:t>, C. </a:t>
            </a:r>
            <a:r>
              <a:rPr lang="en-GB" sz="1400" dirty="0" err="1" smtClean="0"/>
              <a:t>Ionescu</a:t>
            </a:r>
            <a:r>
              <a:rPr lang="en-GB" sz="1400" dirty="0" smtClean="0"/>
              <a:t>, C. </a:t>
            </a:r>
            <a:r>
              <a:rPr lang="en-GB" sz="1400" dirty="0" err="1" smtClean="0"/>
              <a:t>Maniut</a:t>
            </a:r>
            <a:r>
              <a:rPr lang="en-GB" sz="1400" dirty="0" smtClean="0"/>
              <a:t>, P. </a:t>
            </a:r>
            <a:r>
              <a:rPr lang="en-GB" sz="1400" dirty="0" err="1" smtClean="0"/>
              <a:t>Makarczyk</a:t>
            </a:r>
            <a:r>
              <a:rPr lang="en-GB" sz="1400" dirty="0" smtClean="0"/>
              <a:t>, F. </a:t>
            </a:r>
            <a:r>
              <a:rPr lang="en-GB" sz="1400" dirty="0" err="1" smtClean="0"/>
              <a:t>Patcas</a:t>
            </a:r>
            <a:r>
              <a:rPr lang="en-GB" sz="1400" dirty="0" smtClean="0"/>
              <a:t>. </a:t>
            </a:r>
            <a:r>
              <a:rPr lang="en-GB" sz="1400" i="1" dirty="0" smtClean="0"/>
              <a:t>Top. </a:t>
            </a:r>
            <a:r>
              <a:rPr lang="en-GB" sz="1400" i="1" dirty="0" err="1" smtClean="0"/>
              <a:t>Organomet</a:t>
            </a:r>
            <a:r>
              <a:rPr lang="en-GB" sz="1400" i="1" dirty="0" smtClean="0"/>
              <a:t>. Chem.</a:t>
            </a:r>
            <a:r>
              <a:rPr lang="en-GB" sz="1400" dirty="0" smtClean="0"/>
              <a:t> 23 (</a:t>
            </a:r>
            <a:r>
              <a:rPr lang="en-GB" sz="1400" b="1" dirty="0" smtClean="0"/>
              <a:t>2008)</a:t>
            </a:r>
            <a:r>
              <a:rPr lang="en-GB" sz="1400" dirty="0" smtClean="0"/>
              <a:t> 109.</a:t>
            </a:r>
          </a:p>
          <a:p>
            <a:r>
              <a:rPr lang="en-GB" sz="1400" dirty="0" smtClean="0"/>
              <a:t>(9)  G. </a:t>
            </a:r>
            <a:r>
              <a:rPr lang="en-US" sz="1400" dirty="0" smtClean="0"/>
              <a:t>Jessop</a:t>
            </a:r>
            <a:r>
              <a:rPr lang="en-US" sz="1400" i="1" dirty="0" smtClean="0"/>
              <a:t>. J. </a:t>
            </a:r>
            <a:r>
              <a:rPr lang="en-US" sz="1400" i="1" dirty="0" err="1" smtClean="0"/>
              <a:t>Supercrit</a:t>
            </a:r>
            <a:r>
              <a:rPr lang="en-US" sz="1400" i="1" dirty="0" smtClean="0"/>
              <a:t>. Fluids</a:t>
            </a:r>
            <a:r>
              <a:rPr lang="en-US" sz="1400" dirty="0" smtClean="0"/>
              <a:t>. 38 (</a:t>
            </a:r>
            <a:r>
              <a:rPr lang="en-US" sz="1400" b="1" dirty="0" smtClean="0"/>
              <a:t>2006</a:t>
            </a:r>
            <a:r>
              <a:rPr lang="en-US" sz="1400" dirty="0" smtClean="0"/>
              <a:t>) 211.</a:t>
            </a:r>
            <a:endParaRPr lang="es-CO" sz="1400" dirty="0"/>
          </a:p>
        </p:txBody>
      </p:sp>
      <p:sp>
        <p:nvSpPr>
          <p:cNvPr id="12" name="11 CuadroTexto"/>
          <p:cNvSpPr txBox="1"/>
          <p:nvPr/>
        </p:nvSpPr>
        <p:spPr>
          <a:xfrm>
            <a:off x="849127" y="1947140"/>
            <a:ext cx="4000560" cy="1600438"/>
          </a:xfrm>
          <a:prstGeom prst="rect">
            <a:avLst/>
          </a:prstGeom>
          <a:noFill/>
        </p:spPr>
        <p:txBody>
          <a:bodyPr wrap="square" rtlCol="0">
            <a:spAutoFit/>
          </a:bodyPr>
          <a:lstStyle/>
          <a:p>
            <a:r>
              <a:rPr lang="en-US" sz="2000" b="1" dirty="0" smtClean="0">
                <a:solidFill>
                  <a:srgbClr val="00B050"/>
                </a:solidFill>
                <a:effectLst>
                  <a:outerShdw blurRad="50800" dist="38100" dir="5400000" algn="t" rotWithShape="0">
                    <a:prstClr val="black">
                      <a:alpha val="40000"/>
                    </a:prstClr>
                  </a:outerShdw>
                </a:effectLst>
              </a:rPr>
              <a:t>Advantages:  </a:t>
            </a:r>
          </a:p>
          <a:p>
            <a:pPr>
              <a:buFont typeface="Wingdings" pitchFamily="2" charset="2"/>
              <a:buChar char="ü"/>
            </a:pPr>
            <a:r>
              <a:rPr lang="en-US" sz="2000" b="1" dirty="0" smtClean="0">
                <a:solidFill>
                  <a:srgbClr val="00B050"/>
                </a:solidFill>
                <a:effectLst>
                  <a:outerShdw blurRad="50800" dist="38100" dir="5400000" algn="t" rotWithShape="0">
                    <a:prstClr val="black">
                      <a:alpha val="40000"/>
                    </a:prstClr>
                  </a:outerShdw>
                </a:effectLst>
              </a:rPr>
              <a:t>  Tunable density</a:t>
            </a:r>
          </a:p>
          <a:p>
            <a:pPr>
              <a:buFont typeface="Wingdings" pitchFamily="2" charset="2"/>
              <a:buChar char="ü"/>
            </a:pPr>
            <a:r>
              <a:rPr lang="en-US" sz="2000" b="1" dirty="0" smtClean="0">
                <a:solidFill>
                  <a:srgbClr val="00B050"/>
                </a:solidFill>
                <a:effectLst>
                  <a:outerShdw blurRad="50800" dist="38100" dir="5400000" algn="t" rotWithShape="0">
                    <a:prstClr val="black">
                      <a:alpha val="40000"/>
                    </a:prstClr>
                  </a:outerShdw>
                </a:effectLst>
              </a:rPr>
              <a:t>  Non-polar solvent</a:t>
            </a:r>
          </a:p>
          <a:p>
            <a:pPr>
              <a:buFont typeface="Wingdings" pitchFamily="2" charset="2"/>
              <a:buChar char="ü"/>
            </a:pPr>
            <a:r>
              <a:rPr lang="en-US" sz="2000" b="1" dirty="0" smtClean="0">
                <a:solidFill>
                  <a:srgbClr val="00B050"/>
                </a:solidFill>
                <a:effectLst>
                  <a:outerShdw blurRad="50800" dist="38100" dir="5400000" algn="t" rotWithShape="0">
                    <a:prstClr val="black">
                      <a:alpha val="40000"/>
                    </a:prstClr>
                  </a:outerShdw>
                </a:effectLst>
              </a:rPr>
              <a:t>  May replace organic solvents </a:t>
            </a:r>
          </a:p>
          <a:p>
            <a:r>
              <a:rPr lang="en-US" sz="1600" dirty="0" smtClean="0">
                <a:solidFill>
                  <a:srgbClr val="00B050"/>
                </a:solidFill>
                <a:effectLst>
                  <a:outerShdw blurRad="50800" dist="38100" dir="5400000" algn="t" rotWithShape="0">
                    <a:prstClr val="black">
                      <a:alpha val="40000"/>
                    </a:prstClr>
                  </a:outerShdw>
                </a:effectLst>
              </a:rPr>
              <a:t>       </a:t>
            </a:r>
            <a:r>
              <a:rPr lang="en-US" dirty="0" smtClean="0">
                <a:solidFill>
                  <a:srgbClr val="00B050"/>
                </a:solidFill>
                <a:effectLst>
                  <a:outerShdw blurRad="50800" dist="38100" dir="5400000" algn="t" rotWithShape="0">
                    <a:prstClr val="black">
                      <a:alpha val="40000"/>
                    </a:prstClr>
                  </a:outerShdw>
                </a:effectLst>
              </a:rPr>
              <a:t>(CH</a:t>
            </a:r>
            <a:r>
              <a:rPr lang="en-US" baseline="-25000" dirty="0" smtClean="0">
                <a:solidFill>
                  <a:srgbClr val="00B050"/>
                </a:solidFill>
                <a:effectLst>
                  <a:outerShdw blurRad="50800" dist="38100" dir="5400000" algn="t" rotWithShape="0">
                    <a:prstClr val="black">
                      <a:alpha val="40000"/>
                    </a:prstClr>
                  </a:outerShdw>
                </a:effectLst>
              </a:rPr>
              <a:t>2</a:t>
            </a:r>
            <a:r>
              <a:rPr lang="en-US" dirty="0" smtClean="0">
                <a:solidFill>
                  <a:srgbClr val="00B050"/>
                </a:solidFill>
                <a:effectLst>
                  <a:outerShdw blurRad="50800" dist="38100" dir="5400000" algn="t" rotWithShape="0">
                    <a:prstClr val="black">
                      <a:alpha val="40000"/>
                    </a:prstClr>
                  </a:outerShdw>
                </a:effectLst>
              </a:rPr>
              <a:t>Cl</a:t>
            </a:r>
            <a:r>
              <a:rPr lang="en-US" baseline="-25000" dirty="0" smtClean="0">
                <a:solidFill>
                  <a:srgbClr val="00B050"/>
                </a:solidFill>
                <a:effectLst>
                  <a:outerShdw blurRad="50800" dist="38100" dir="5400000" algn="t" rotWithShape="0">
                    <a:prstClr val="black">
                      <a:alpha val="40000"/>
                    </a:prstClr>
                  </a:outerShdw>
                </a:effectLst>
              </a:rPr>
              <a:t>2</a:t>
            </a:r>
            <a:r>
              <a:rPr lang="en-US" dirty="0" smtClean="0">
                <a:solidFill>
                  <a:srgbClr val="00B050"/>
                </a:solidFill>
                <a:effectLst>
                  <a:outerShdw blurRad="50800" dist="38100" dir="5400000" algn="t" rotWithShape="0">
                    <a:prstClr val="black">
                      <a:alpha val="40000"/>
                    </a:prstClr>
                  </a:outerShdw>
                </a:effectLst>
              </a:rPr>
              <a:t>, toluene, methanol, ether, …)</a:t>
            </a:r>
            <a:r>
              <a:rPr lang="en-US" b="1" dirty="0" smtClean="0">
                <a:solidFill>
                  <a:srgbClr val="00B050"/>
                </a:solidFill>
                <a:effectLst>
                  <a:outerShdw blurRad="50800" dist="38100" dir="5400000" algn="t" rotWithShape="0">
                    <a:prstClr val="black">
                      <a:alpha val="40000"/>
                    </a:prstClr>
                  </a:outerShdw>
                </a:effectLst>
              </a:rPr>
              <a:t>   </a:t>
            </a:r>
          </a:p>
        </p:txBody>
      </p:sp>
      <p:pic>
        <p:nvPicPr>
          <p:cNvPr id="1026" name="Picture 2"/>
          <p:cNvPicPr>
            <a:picLocks noChangeAspect="1" noChangeArrowheads="1"/>
          </p:cNvPicPr>
          <p:nvPr/>
        </p:nvPicPr>
        <p:blipFill>
          <a:blip r:embed="rId3">
            <a:duotone>
              <a:schemeClr val="accent1">
                <a:shade val="45000"/>
                <a:satMod val="135000"/>
              </a:schemeClr>
              <a:prstClr val="white"/>
            </a:duotone>
          </a:blip>
          <a:srcRect l="11449" r="10280" b="7985"/>
          <a:stretch>
            <a:fillRect/>
          </a:stretch>
        </p:blipFill>
        <p:spPr bwMode="auto">
          <a:xfrm>
            <a:off x="4857752" y="2000240"/>
            <a:ext cx="3857651" cy="3051574"/>
          </a:xfrm>
          <a:prstGeom prst="rect">
            <a:avLst/>
          </a:prstGeom>
          <a:noFill/>
          <a:ln w="9525">
            <a:noFill/>
            <a:miter lim="800000"/>
            <a:headEnd/>
            <a:tailEnd/>
          </a:ln>
          <a:effectLst/>
        </p:spPr>
      </p:pic>
      <p:sp>
        <p:nvSpPr>
          <p:cNvPr id="6" name="5 CuadroTexto"/>
          <p:cNvSpPr txBox="1"/>
          <p:nvPr/>
        </p:nvSpPr>
        <p:spPr>
          <a:xfrm>
            <a:off x="5000628" y="5143512"/>
            <a:ext cx="3714776" cy="64633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b="1" dirty="0" smtClean="0">
                <a:solidFill>
                  <a:schemeClr val="accent1">
                    <a:lumMod val="75000"/>
                  </a:schemeClr>
                </a:solidFill>
              </a:rPr>
              <a:t>Reaction/separation strategies for multi-phase catalysis in </a:t>
            </a:r>
            <a:r>
              <a:rPr lang="en-US" b="1" i="1" dirty="0" smtClean="0">
                <a:solidFill>
                  <a:schemeClr val="accent1">
                    <a:lumMod val="75000"/>
                  </a:schemeClr>
                </a:solidFill>
              </a:rPr>
              <a:t>sc</a:t>
            </a:r>
            <a:r>
              <a:rPr lang="en-US" b="1" dirty="0" smtClean="0">
                <a:solidFill>
                  <a:schemeClr val="accent1">
                    <a:lumMod val="75000"/>
                  </a:schemeClr>
                </a:solidFill>
              </a:rPr>
              <a:t>CO</a:t>
            </a:r>
            <a:r>
              <a:rPr lang="en-US" b="1" baseline="-25000" dirty="0" smtClean="0">
                <a:solidFill>
                  <a:schemeClr val="accent1">
                    <a:lumMod val="75000"/>
                  </a:schemeClr>
                </a:solidFill>
              </a:rPr>
              <a:t>2 </a:t>
            </a:r>
            <a:r>
              <a:rPr lang="en-US" b="1" dirty="0" smtClean="0">
                <a:solidFill>
                  <a:schemeClr val="accent1">
                    <a:lumMod val="75000"/>
                  </a:schemeClr>
                </a:solidFill>
              </a:rPr>
              <a:t>(8)</a:t>
            </a:r>
            <a:endParaRPr lang="en-US" b="1" baseline="-25000" dirty="0">
              <a:solidFill>
                <a:schemeClr val="accent1">
                  <a:lumMod val="75000"/>
                </a:schemeClr>
              </a:solidFill>
            </a:endParaRPr>
          </a:p>
        </p:txBody>
      </p:sp>
      <p:sp>
        <p:nvSpPr>
          <p:cNvPr id="8" name="7 CuadroTexto"/>
          <p:cNvSpPr txBox="1"/>
          <p:nvPr/>
        </p:nvSpPr>
        <p:spPr>
          <a:xfrm>
            <a:off x="849127" y="4374557"/>
            <a:ext cx="4000560" cy="1323439"/>
          </a:xfrm>
          <a:prstGeom prst="rect">
            <a:avLst/>
          </a:prstGeom>
          <a:noFill/>
        </p:spPr>
        <p:txBody>
          <a:bodyPr wrap="square" rtlCol="0">
            <a:spAutoFit/>
          </a:bodyPr>
          <a:lstStyle/>
          <a:p>
            <a:r>
              <a:rPr lang="en-US" sz="2000" b="1" dirty="0" smtClean="0">
                <a:solidFill>
                  <a:srgbClr val="C00000"/>
                </a:solidFill>
                <a:effectLst>
                  <a:outerShdw blurRad="50800" dist="38100" dir="5400000" algn="t" rotWithShape="0">
                    <a:prstClr val="black">
                      <a:alpha val="40000"/>
                    </a:prstClr>
                  </a:outerShdw>
                </a:effectLst>
              </a:rPr>
              <a:t>Difficulties:</a:t>
            </a:r>
          </a:p>
          <a:p>
            <a:pPr marL="342900" indent="-342900">
              <a:buFont typeface="Wingdings" pitchFamily="2" charset="2"/>
              <a:buChar char="v"/>
            </a:pPr>
            <a:r>
              <a:rPr lang="en-US" sz="2000" dirty="0" smtClean="0">
                <a:solidFill>
                  <a:srgbClr val="C00000"/>
                </a:solidFill>
                <a:effectLst>
                  <a:outerShdw blurRad="50800" dist="38100" dir="5400000" algn="t" rotWithShape="0">
                    <a:prstClr val="black">
                      <a:alpha val="40000"/>
                    </a:prstClr>
                  </a:outerShdw>
                </a:effectLst>
              </a:rPr>
              <a:t>  </a:t>
            </a:r>
            <a:r>
              <a:rPr lang="en-US" sz="2000" dirty="0">
                <a:solidFill>
                  <a:srgbClr val="C00000"/>
                </a:solidFill>
                <a:effectLst>
                  <a:outerShdw blurRad="50800" dist="38100" dir="5400000" algn="t" rotWithShape="0">
                    <a:prstClr val="black">
                      <a:alpha val="40000"/>
                    </a:prstClr>
                  </a:outerShdw>
                </a:effectLst>
              </a:rPr>
              <a:t>Weak </a:t>
            </a:r>
            <a:r>
              <a:rPr lang="en-US" sz="2000" dirty="0" smtClean="0">
                <a:solidFill>
                  <a:srgbClr val="C00000"/>
                </a:solidFill>
                <a:effectLst>
                  <a:outerShdw blurRad="50800" dist="38100" dir="5400000" algn="t" rotWithShape="0">
                    <a:prstClr val="black">
                      <a:alpha val="40000"/>
                    </a:prstClr>
                  </a:outerShdw>
                </a:effectLst>
              </a:rPr>
              <a:t>solvent</a:t>
            </a:r>
          </a:p>
          <a:p>
            <a:pPr marL="342900" indent="-342900">
              <a:buFont typeface="Wingdings" pitchFamily="2" charset="2"/>
              <a:buChar char="v"/>
            </a:pPr>
            <a:r>
              <a:rPr lang="en-US" sz="2000" dirty="0">
                <a:solidFill>
                  <a:srgbClr val="C00000"/>
                </a:solidFill>
                <a:effectLst>
                  <a:outerShdw blurRad="50800" dist="38100" dir="5400000" algn="t" rotWithShape="0">
                    <a:prstClr val="black">
                      <a:alpha val="40000"/>
                    </a:prstClr>
                  </a:outerShdw>
                </a:effectLst>
              </a:rPr>
              <a:t> </a:t>
            </a:r>
            <a:r>
              <a:rPr lang="en-US" sz="2000" dirty="0" smtClean="0">
                <a:solidFill>
                  <a:srgbClr val="C00000"/>
                </a:solidFill>
                <a:effectLst>
                  <a:outerShdw blurRad="50800" dist="38100" dir="5400000" algn="t" rotWithShape="0">
                    <a:prstClr val="black">
                      <a:alpha val="40000"/>
                    </a:prstClr>
                  </a:outerShdw>
                </a:effectLst>
              </a:rPr>
              <a:t> Lewis acid</a:t>
            </a:r>
          </a:p>
          <a:p>
            <a:pPr marL="342900" indent="-342900">
              <a:buFont typeface="Wingdings" pitchFamily="2" charset="2"/>
              <a:buChar char="v"/>
            </a:pPr>
            <a:r>
              <a:rPr lang="en-US" sz="2000" b="1" dirty="0" smtClean="0">
                <a:solidFill>
                  <a:srgbClr val="C00000"/>
                </a:solidFill>
                <a:effectLst>
                  <a:outerShdw blurRad="50800" dist="38100" dir="5400000" algn="t" rotWithShape="0">
                    <a:prstClr val="black">
                      <a:alpha val="40000"/>
                    </a:prstClr>
                  </a:outerShdw>
                </a:effectLst>
              </a:rPr>
              <a:t>  Insolubility of the catalysts</a:t>
            </a:r>
          </a:p>
        </p:txBody>
      </p:sp>
      <p:sp>
        <p:nvSpPr>
          <p:cNvPr id="4" name="3 Marcador de número de diapositiva"/>
          <p:cNvSpPr>
            <a:spLocks noGrp="1"/>
          </p:cNvSpPr>
          <p:nvPr>
            <p:ph type="sldNum" sz="quarter" idx="12"/>
          </p:nvPr>
        </p:nvSpPr>
        <p:spPr/>
        <p:txBody>
          <a:bodyPr/>
          <a:lstStyle/>
          <a:p>
            <a:fld id="{153E860E-8509-45B0-AD32-0170FCD09A82}" type="slidenum">
              <a:rPr lang="es-CO" smtClean="0"/>
              <a:pPr/>
              <a:t>7</a:t>
            </a:fld>
            <a:endParaRPr lang="es-CO"/>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74638"/>
            <a:ext cx="9144000" cy="1143000"/>
          </a:xfrm>
        </p:spPr>
        <p:txBody>
          <a:bodyPr>
            <a:normAutofit/>
          </a:bodyPr>
          <a:lstStyle/>
          <a:p>
            <a:r>
              <a:rPr lang="en-US" sz="3600" b="1" dirty="0">
                <a:solidFill>
                  <a:schemeClr val="accent1">
                    <a:lumMod val="75000"/>
                  </a:schemeClr>
                </a:solidFill>
                <a:effectLst>
                  <a:outerShdw blurRad="50800" dist="38100" dir="16200000" rotWithShape="0">
                    <a:prstClr val="black">
                      <a:alpha val="40000"/>
                    </a:prstClr>
                  </a:outerShdw>
                </a:effectLst>
              </a:rPr>
              <a:t>Solubility of </a:t>
            </a:r>
            <a:r>
              <a:rPr lang="en-US" sz="3600" b="1" dirty="0" smtClean="0">
                <a:solidFill>
                  <a:schemeClr val="accent1">
                    <a:lumMod val="75000"/>
                  </a:schemeClr>
                </a:solidFill>
                <a:effectLst>
                  <a:outerShdw blurRad="50800" dist="38100" dir="16200000" rotWithShape="0">
                    <a:prstClr val="black">
                      <a:alpha val="40000"/>
                    </a:prstClr>
                  </a:outerShdw>
                </a:effectLst>
              </a:rPr>
              <a:t>homogeneous catalysts in </a:t>
            </a:r>
            <a:r>
              <a:rPr lang="en-US" sz="3600" b="1" i="1" dirty="0" smtClean="0">
                <a:solidFill>
                  <a:schemeClr val="accent1">
                    <a:lumMod val="75000"/>
                  </a:schemeClr>
                </a:solidFill>
                <a:effectLst>
                  <a:outerShdw blurRad="50800" dist="38100" dir="16200000" rotWithShape="0">
                    <a:prstClr val="black">
                      <a:alpha val="40000"/>
                    </a:prstClr>
                  </a:outerShdw>
                </a:effectLst>
              </a:rPr>
              <a:t>sc</a:t>
            </a:r>
            <a:r>
              <a:rPr lang="en-US" sz="3600" b="1" dirty="0" smtClean="0">
                <a:solidFill>
                  <a:schemeClr val="accent1">
                    <a:lumMod val="75000"/>
                  </a:schemeClr>
                </a:solidFill>
                <a:effectLst>
                  <a:outerShdw blurRad="50800" dist="38100" dir="16200000" rotWithShape="0">
                    <a:prstClr val="black">
                      <a:alpha val="40000"/>
                    </a:prstClr>
                  </a:outerShdw>
                </a:effectLst>
              </a:rPr>
              <a:t>CO</a:t>
            </a:r>
            <a:r>
              <a:rPr lang="en-US" sz="3600" b="1" baseline="-25000" dirty="0" smtClean="0">
                <a:solidFill>
                  <a:schemeClr val="accent1">
                    <a:lumMod val="75000"/>
                  </a:schemeClr>
                </a:solidFill>
                <a:effectLst>
                  <a:outerShdw blurRad="50800" dist="38100" dir="16200000" rotWithShape="0">
                    <a:prstClr val="black">
                      <a:alpha val="40000"/>
                    </a:prstClr>
                  </a:outerShdw>
                </a:effectLst>
              </a:rPr>
              <a:t>2</a:t>
            </a:r>
            <a:endParaRPr lang="en-US" sz="3600" b="1" dirty="0">
              <a:solidFill>
                <a:schemeClr val="accent1">
                  <a:lumMod val="75000"/>
                </a:schemeClr>
              </a:solidFill>
              <a:effectLst>
                <a:outerShdw blurRad="50800" dist="38100" dir="16200000" rotWithShape="0">
                  <a:prstClr val="black">
                    <a:alpha val="40000"/>
                  </a:prstClr>
                </a:outerShdw>
              </a:effectLst>
            </a:endParaRPr>
          </a:p>
        </p:txBody>
      </p:sp>
      <p:sp>
        <p:nvSpPr>
          <p:cNvPr id="10" name="9 CuadroTexto"/>
          <p:cNvSpPr txBox="1"/>
          <p:nvPr/>
        </p:nvSpPr>
        <p:spPr>
          <a:xfrm>
            <a:off x="240756" y="2000240"/>
            <a:ext cx="2857520"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800" b="1" dirty="0" smtClean="0">
                <a:solidFill>
                  <a:schemeClr val="accent1">
                    <a:lumMod val="75000"/>
                  </a:schemeClr>
                </a:solidFill>
              </a:rPr>
              <a:t>Metal complexes</a:t>
            </a:r>
            <a:endParaRPr lang="en-US" sz="2800" b="1" dirty="0">
              <a:solidFill>
                <a:schemeClr val="accent1">
                  <a:lumMod val="75000"/>
                </a:schemeClr>
              </a:solidFill>
            </a:endParaRPr>
          </a:p>
        </p:txBody>
      </p:sp>
      <p:sp>
        <p:nvSpPr>
          <p:cNvPr id="7" name="6 CuadroTexto"/>
          <p:cNvSpPr txBox="1"/>
          <p:nvPr/>
        </p:nvSpPr>
        <p:spPr>
          <a:xfrm>
            <a:off x="5259692" y="1246187"/>
            <a:ext cx="3884307" cy="2031325"/>
          </a:xfrm>
          <a:prstGeom prst="rect">
            <a:avLst/>
          </a:prstGeom>
          <a:noFill/>
        </p:spPr>
        <p:txBody>
          <a:bodyPr wrap="square" lIns="91440" rtlCol="0">
            <a:spAutoFit/>
          </a:bodyPr>
          <a:lstStyle/>
          <a:p>
            <a:pPr>
              <a:spcAft>
                <a:spcPts val="1200"/>
              </a:spcAft>
              <a:buFont typeface="Wingdings" pitchFamily="2" charset="2"/>
              <a:buChar char="ü"/>
            </a:pPr>
            <a:r>
              <a:rPr lang="en-US" sz="2400" dirty="0" smtClean="0">
                <a:solidFill>
                  <a:schemeClr val="accent4">
                    <a:lumMod val="75000"/>
                  </a:schemeClr>
                </a:solidFill>
                <a:effectLst>
                  <a:outerShdw blurRad="50800" dist="38100" dir="5400000" algn="t" rotWithShape="0">
                    <a:prstClr val="black">
                      <a:alpha val="40000"/>
                    </a:prstClr>
                  </a:outerShdw>
                </a:effectLst>
              </a:rPr>
              <a:t> </a:t>
            </a:r>
            <a:r>
              <a:rPr lang="en-US" sz="2400" dirty="0">
                <a:solidFill>
                  <a:schemeClr val="accent4">
                    <a:lumMod val="75000"/>
                  </a:schemeClr>
                </a:solidFill>
                <a:effectLst>
                  <a:outerShdw blurRad="50800" dist="38100" dir="5400000" algn="t" rotWithShape="0">
                    <a:prstClr val="black">
                      <a:alpha val="40000"/>
                    </a:prstClr>
                  </a:outerShdw>
                </a:effectLst>
              </a:rPr>
              <a:t> </a:t>
            </a:r>
            <a:r>
              <a:rPr lang="en-US" sz="2400" dirty="0" smtClean="0">
                <a:solidFill>
                  <a:schemeClr val="accent4">
                    <a:lumMod val="75000"/>
                  </a:schemeClr>
                </a:solidFill>
                <a:effectLst>
                  <a:outerShdw blurRad="50800" dist="38100" dir="5400000" algn="t" rotWithShape="0">
                    <a:prstClr val="black">
                      <a:alpha val="40000"/>
                    </a:prstClr>
                  </a:outerShdw>
                </a:effectLst>
              </a:rPr>
              <a:t>Carbonyl ligands</a:t>
            </a:r>
          </a:p>
          <a:p>
            <a:pPr>
              <a:spcAft>
                <a:spcPts val="1200"/>
              </a:spcAft>
              <a:buFont typeface="Wingdings" pitchFamily="2" charset="2"/>
              <a:buChar char="ü"/>
            </a:pPr>
            <a:r>
              <a:rPr lang="en-US" sz="2400" dirty="0" smtClean="0">
                <a:solidFill>
                  <a:schemeClr val="accent4">
                    <a:lumMod val="75000"/>
                  </a:schemeClr>
                </a:solidFill>
                <a:effectLst>
                  <a:outerShdw blurRad="50800" dist="38100" dir="5400000" algn="t" rotWithShape="0">
                    <a:prstClr val="black">
                      <a:alpha val="40000"/>
                    </a:prstClr>
                  </a:outerShdw>
                </a:effectLst>
              </a:rPr>
              <a:t>  </a:t>
            </a:r>
            <a:r>
              <a:rPr lang="en-US" sz="2400" b="1" dirty="0" smtClean="0">
                <a:solidFill>
                  <a:schemeClr val="accent4">
                    <a:lumMod val="75000"/>
                  </a:schemeClr>
                </a:solidFill>
                <a:effectLst>
                  <a:outerShdw blurRad="50800" dist="38100" dir="5400000" algn="t" rotWithShape="0">
                    <a:prstClr val="black">
                      <a:alpha val="40000"/>
                    </a:prstClr>
                  </a:outerShdw>
                </a:effectLst>
              </a:rPr>
              <a:t>Highly </a:t>
            </a:r>
            <a:r>
              <a:rPr lang="en-US" sz="2400" b="1" dirty="0">
                <a:solidFill>
                  <a:schemeClr val="accent4">
                    <a:lumMod val="75000"/>
                  </a:schemeClr>
                </a:solidFill>
                <a:effectLst>
                  <a:outerShdw blurRad="50800" dist="38100" dir="5400000" algn="t" rotWithShape="0">
                    <a:prstClr val="black">
                      <a:alpha val="40000"/>
                    </a:prstClr>
                  </a:outerShdw>
                </a:effectLst>
              </a:rPr>
              <a:t>fluorinated </a:t>
            </a:r>
            <a:r>
              <a:rPr lang="en-US" sz="2400" b="1" dirty="0" smtClean="0">
                <a:solidFill>
                  <a:schemeClr val="accent4">
                    <a:lumMod val="75000"/>
                  </a:schemeClr>
                </a:solidFill>
                <a:effectLst>
                  <a:outerShdw blurRad="50800" dist="38100" dir="5400000" algn="t" rotWithShape="0">
                    <a:prstClr val="black">
                      <a:alpha val="40000"/>
                    </a:prstClr>
                  </a:outerShdw>
                </a:effectLst>
              </a:rPr>
              <a:t> ligands</a:t>
            </a:r>
          </a:p>
          <a:p>
            <a:pPr>
              <a:spcAft>
                <a:spcPts val="1200"/>
              </a:spcAft>
              <a:buFont typeface="Wingdings" pitchFamily="2" charset="2"/>
              <a:buChar char="ü"/>
            </a:pPr>
            <a:r>
              <a:rPr lang="en-US" sz="2400" dirty="0" smtClean="0">
                <a:solidFill>
                  <a:schemeClr val="accent4">
                    <a:lumMod val="75000"/>
                  </a:schemeClr>
                </a:solidFill>
                <a:effectLst>
                  <a:outerShdw blurRad="50800" dist="38100" dir="5400000" algn="t" rotWithShape="0">
                    <a:prstClr val="black">
                      <a:alpha val="40000"/>
                    </a:prstClr>
                  </a:outerShdw>
                </a:effectLst>
              </a:rPr>
              <a:t>  </a:t>
            </a:r>
            <a:r>
              <a:rPr lang="en-US" sz="2400" dirty="0" err="1" smtClean="0">
                <a:solidFill>
                  <a:schemeClr val="accent4">
                    <a:lumMod val="75000"/>
                  </a:schemeClr>
                </a:solidFill>
                <a:effectLst>
                  <a:outerShdw blurRad="50800" dist="38100" dir="5400000" algn="t" rotWithShape="0">
                    <a:prstClr val="black">
                      <a:alpha val="40000"/>
                    </a:prstClr>
                  </a:outerShdw>
                </a:effectLst>
              </a:rPr>
              <a:t>Trialkylphosphines</a:t>
            </a:r>
            <a:endParaRPr lang="en-US" sz="2400" dirty="0" smtClean="0">
              <a:solidFill>
                <a:schemeClr val="accent4">
                  <a:lumMod val="75000"/>
                </a:schemeClr>
              </a:solidFill>
              <a:effectLst>
                <a:outerShdw blurRad="50800" dist="38100" dir="5400000" algn="t" rotWithShape="0">
                  <a:prstClr val="black">
                    <a:alpha val="40000"/>
                  </a:prstClr>
                </a:outerShdw>
              </a:effectLst>
            </a:endParaRPr>
          </a:p>
          <a:p>
            <a:pPr>
              <a:spcAft>
                <a:spcPts val="1200"/>
              </a:spcAft>
              <a:buFont typeface="Wingdings" pitchFamily="2" charset="2"/>
              <a:buChar char="ü"/>
            </a:pPr>
            <a:r>
              <a:rPr lang="en-US" sz="2400" dirty="0" smtClean="0">
                <a:solidFill>
                  <a:schemeClr val="accent4">
                    <a:lumMod val="75000"/>
                  </a:schemeClr>
                </a:solidFill>
                <a:effectLst>
                  <a:outerShdw blurRad="50800" dist="38100" dir="5400000" algn="t" rotWithShape="0">
                    <a:prstClr val="black">
                      <a:alpha val="40000"/>
                    </a:prstClr>
                  </a:outerShdw>
                </a:effectLst>
              </a:rPr>
              <a:t>  </a:t>
            </a:r>
            <a:r>
              <a:rPr lang="en-US" sz="2400" dirty="0" err="1" smtClean="0">
                <a:solidFill>
                  <a:schemeClr val="accent4">
                    <a:lumMod val="75000"/>
                  </a:schemeClr>
                </a:solidFill>
                <a:effectLst>
                  <a:outerShdw blurRad="50800" dist="38100" dir="5400000" algn="t" rotWithShape="0">
                    <a:prstClr val="black">
                      <a:alpha val="40000"/>
                    </a:prstClr>
                  </a:outerShdw>
                </a:effectLst>
              </a:rPr>
              <a:t>Trialkylphosphites</a:t>
            </a:r>
            <a:endParaRPr lang="en-US" sz="2400" dirty="0" smtClean="0">
              <a:solidFill>
                <a:schemeClr val="accent4">
                  <a:lumMod val="75000"/>
                </a:schemeClr>
              </a:solidFill>
              <a:effectLst>
                <a:outerShdw blurRad="50800" dist="38100" dir="5400000" algn="t" rotWithShape="0">
                  <a:prstClr val="black">
                    <a:alpha val="40000"/>
                  </a:prstClr>
                </a:outerShdw>
              </a:effectLst>
            </a:endParaRPr>
          </a:p>
        </p:txBody>
      </p:sp>
      <p:sp>
        <p:nvSpPr>
          <p:cNvPr id="11" name="10 Flecha abajo"/>
          <p:cNvSpPr/>
          <p:nvPr/>
        </p:nvSpPr>
        <p:spPr>
          <a:xfrm>
            <a:off x="2093823" y="2587780"/>
            <a:ext cx="357190" cy="1505323"/>
          </a:xfrm>
          <a:prstGeom prst="downArrow">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11 CuadroTexto"/>
          <p:cNvSpPr txBox="1"/>
          <p:nvPr/>
        </p:nvSpPr>
        <p:spPr>
          <a:xfrm>
            <a:off x="51953" y="4584690"/>
            <a:ext cx="3511935" cy="1508105"/>
          </a:xfrm>
          <a:prstGeom prst="rect">
            <a:avLst/>
          </a:prstGeom>
          <a:noFill/>
        </p:spPr>
        <p:txBody>
          <a:bodyPr wrap="square" rtlCol="0">
            <a:spAutoFit/>
          </a:bodyPr>
          <a:lstStyle/>
          <a:p>
            <a:pPr marL="342900" indent="-342900">
              <a:spcAft>
                <a:spcPts val="1200"/>
              </a:spcAft>
              <a:buFont typeface="Wingdings" pitchFamily="2" charset="2"/>
              <a:buChar char="v"/>
            </a:pPr>
            <a:r>
              <a:rPr lang="en-US" sz="2400" b="1" dirty="0" smtClean="0">
                <a:solidFill>
                  <a:srgbClr val="C00000"/>
                </a:solidFill>
                <a:effectLst>
                  <a:outerShdw blurRad="50800" dist="38100" dir="5400000" algn="t" rotWithShape="0">
                    <a:prstClr val="black">
                      <a:alpha val="40000"/>
                    </a:prstClr>
                  </a:outerShdw>
                </a:effectLst>
              </a:rPr>
              <a:t>   Aromatic</a:t>
            </a:r>
          </a:p>
          <a:p>
            <a:pPr marL="342900" indent="-342900">
              <a:spcAft>
                <a:spcPts val="1200"/>
              </a:spcAft>
              <a:buFont typeface="Wingdings" pitchFamily="2" charset="2"/>
              <a:buChar char="v"/>
            </a:pPr>
            <a:r>
              <a:rPr lang="en-US" sz="2400" b="1" dirty="0" smtClean="0">
                <a:solidFill>
                  <a:srgbClr val="C00000"/>
                </a:solidFill>
                <a:effectLst>
                  <a:outerShdw blurRad="50800" dist="38100" dir="5400000" algn="t" rotWithShape="0">
                    <a:prstClr val="black">
                      <a:alpha val="40000"/>
                    </a:prstClr>
                  </a:outerShdw>
                </a:effectLst>
              </a:rPr>
              <a:t>   </a:t>
            </a:r>
            <a:r>
              <a:rPr lang="en-US" sz="2400" b="1" dirty="0" err="1" smtClean="0">
                <a:solidFill>
                  <a:srgbClr val="C00000"/>
                </a:solidFill>
                <a:effectLst>
                  <a:outerShdw blurRad="50800" dist="38100" dir="5400000" algn="t" rotWithShape="0">
                    <a:prstClr val="black">
                      <a:alpha val="40000"/>
                    </a:prstClr>
                  </a:outerShdw>
                </a:effectLst>
              </a:rPr>
              <a:t>Triphenyl</a:t>
            </a:r>
            <a:r>
              <a:rPr lang="en-US" sz="2400" b="1" dirty="0" smtClean="0">
                <a:solidFill>
                  <a:srgbClr val="C00000"/>
                </a:solidFill>
                <a:effectLst>
                  <a:outerShdw blurRad="50800" dist="38100" dir="5400000" algn="t" rotWithShape="0">
                    <a:prstClr val="black">
                      <a:alpha val="40000"/>
                    </a:prstClr>
                  </a:outerShdw>
                </a:effectLst>
              </a:rPr>
              <a:t> </a:t>
            </a:r>
            <a:r>
              <a:rPr lang="en-US" sz="2400" b="1" dirty="0" err="1" smtClean="0">
                <a:solidFill>
                  <a:srgbClr val="C00000"/>
                </a:solidFill>
                <a:effectLst>
                  <a:outerShdw blurRad="50800" dist="38100" dir="5400000" algn="t" rotWithShape="0">
                    <a:prstClr val="black">
                      <a:alpha val="40000"/>
                    </a:prstClr>
                  </a:outerShdw>
                </a:effectLst>
              </a:rPr>
              <a:t>phosphines</a:t>
            </a:r>
            <a:endParaRPr lang="en-US" sz="2400" b="1" dirty="0" smtClean="0">
              <a:solidFill>
                <a:srgbClr val="C00000"/>
              </a:solidFill>
              <a:effectLst>
                <a:outerShdw blurRad="50800" dist="38100" dir="5400000" algn="t" rotWithShape="0">
                  <a:prstClr val="black">
                    <a:alpha val="40000"/>
                  </a:prstClr>
                </a:outerShdw>
              </a:effectLst>
            </a:endParaRPr>
          </a:p>
          <a:p>
            <a:pPr marL="342900" indent="-342900">
              <a:spcAft>
                <a:spcPts val="1200"/>
              </a:spcAft>
              <a:buFont typeface="Wingdings" pitchFamily="2" charset="2"/>
              <a:buChar char="v"/>
            </a:pPr>
            <a:r>
              <a:rPr lang="en-US" sz="2400" b="1" dirty="0" smtClean="0">
                <a:solidFill>
                  <a:srgbClr val="C00000"/>
                </a:solidFill>
                <a:effectLst>
                  <a:outerShdw blurRad="50800" dist="38100" dir="5400000" algn="t" rotWithShape="0">
                    <a:prstClr val="black">
                      <a:alpha val="40000"/>
                    </a:prstClr>
                  </a:outerShdw>
                </a:effectLst>
              </a:rPr>
              <a:t>   Chiral ligands</a:t>
            </a:r>
          </a:p>
        </p:txBody>
      </p:sp>
      <p:sp>
        <p:nvSpPr>
          <p:cNvPr id="13" name="12 Flecha abajo"/>
          <p:cNvSpPr/>
          <p:nvPr/>
        </p:nvSpPr>
        <p:spPr>
          <a:xfrm rot="16200000">
            <a:off x="3987447" y="1512351"/>
            <a:ext cx="357190" cy="1500198"/>
          </a:xfrm>
          <a:prstGeom prst="downArrow">
            <a:avLst>
              <a:gd name="adj1" fmla="val 50000"/>
              <a:gd name="adj2" fmla="val 72123"/>
            </a:avLst>
          </a:prstGeom>
          <a:solidFill>
            <a:schemeClr val="tx2">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15 CuadroTexto"/>
          <p:cNvSpPr txBox="1"/>
          <p:nvPr/>
        </p:nvSpPr>
        <p:spPr>
          <a:xfrm>
            <a:off x="3045114" y="1654768"/>
            <a:ext cx="2214578" cy="400110"/>
          </a:xfrm>
          <a:prstGeom prst="rect">
            <a:avLst/>
          </a:prstGeom>
          <a:noFill/>
          <a:ln w="38100">
            <a:solidFill>
              <a:schemeClr val="accent1"/>
            </a:solidFill>
            <a:prstDash val="dash"/>
          </a:ln>
        </p:spPr>
        <p:txBody>
          <a:bodyPr wrap="square" rtlCol="0">
            <a:spAutoFit/>
          </a:bodyPr>
          <a:lstStyle/>
          <a:p>
            <a:pPr algn="ctr"/>
            <a:r>
              <a:rPr lang="en-US" sz="2000" b="1" dirty="0" smtClean="0">
                <a:solidFill>
                  <a:schemeClr val="tx2">
                    <a:lumMod val="60000"/>
                    <a:lumOff val="40000"/>
                  </a:schemeClr>
                </a:solidFill>
                <a:effectLst>
                  <a:outerShdw blurRad="50800" dist="38100" dir="5400000" algn="t" rotWithShape="0">
                    <a:prstClr val="black">
                      <a:alpha val="40000"/>
                    </a:prstClr>
                  </a:outerShdw>
                </a:effectLst>
              </a:rPr>
              <a:t>CO</a:t>
            </a:r>
            <a:r>
              <a:rPr lang="en-US" sz="2000" b="1" baseline="-25000" dirty="0" smtClean="0">
                <a:solidFill>
                  <a:schemeClr val="tx2">
                    <a:lumMod val="60000"/>
                    <a:lumOff val="40000"/>
                  </a:schemeClr>
                </a:solidFill>
                <a:effectLst>
                  <a:outerShdw blurRad="50800" dist="38100" dir="5400000" algn="t" rotWithShape="0">
                    <a:prstClr val="black">
                      <a:alpha val="40000"/>
                    </a:prstClr>
                  </a:outerShdw>
                </a:effectLst>
              </a:rPr>
              <a:t>2</a:t>
            </a:r>
            <a:r>
              <a:rPr lang="en-US" sz="2000" b="1" dirty="0" smtClean="0">
                <a:solidFill>
                  <a:schemeClr val="tx2">
                    <a:lumMod val="60000"/>
                    <a:lumOff val="40000"/>
                  </a:schemeClr>
                </a:solidFill>
                <a:effectLst>
                  <a:outerShdw blurRad="50800" dist="38100" dir="5400000" algn="t" rotWithShape="0">
                    <a:prstClr val="black">
                      <a:alpha val="40000"/>
                    </a:prstClr>
                  </a:outerShdw>
                </a:effectLst>
              </a:rPr>
              <a:t>-philic Ligands</a:t>
            </a:r>
          </a:p>
        </p:txBody>
      </p:sp>
      <p:sp>
        <p:nvSpPr>
          <p:cNvPr id="18" name="17 CuadroTexto"/>
          <p:cNvSpPr txBox="1"/>
          <p:nvPr/>
        </p:nvSpPr>
        <p:spPr>
          <a:xfrm>
            <a:off x="200748" y="2832609"/>
            <a:ext cx="1893075" cy="1015663"/>
          </a:xfrm>
          <a:prstGeom prst="rect">
            <a:avLst/>
          </a:prstGeom>
          <a:noFill/>
          <a:ln w="38100">
            <a:solidFill>
              <a:srgbClr val="C00000"/>
            </a:solidFill>
            <a:prstDash val="dash"/>
          </a:ln>
        </p:spPr>
        <p:txBody>
          <a:bodyPr wrap="square" rtlCol="0">
            <a:spAutoFit/>
          </a:bodyPr>
          <a:lstStyle/>
          <a:p>
            <a:pPr algn="ctr"/>
            <a:r>
              <a:rPr lang="en-US" sz="2000" b="1" dirty="0" smtClean="0">
                <a:solidFill>
                  <a:srgbClr val="C00000"/>
                </a:solidFill>
                <a:effectLst>
                  <a:outerShdw blurRad="50800" dist="38100" dir="5400000" algn="t" rotWithShape="0">
                    <a:prstClr val="black">
                      <a:alpha val="40000"/>
                    </a:prstClr>
                  </a:outerShdw>
                </a:effectLst>
              </a:rPr>
              <a:t>Typical CO</a:t>
            </a:r>
            <a:r>
              <a:rPr lang="en-US" sz="2000" b="1" baseline="-25000" dirty="0" smtClean="0">
                <a:solidFill>
                  <a:srgbClr val="C00000"/>
                </a:solidFill>
                <a:effectLst>
                  <a:outerShdw blurRad="50800" dist="38100" dir="5400000" algn="t" rotWithShape="0">
                    <a:prstClr val="black">
                      <a:alpha val="40000"/>
                    </a:prstClr>
                  </a:outerShdw>
                </a:effectLst>
              </a:rPr>
              <a:t>2</a:t>
            </a:r>
            <a:r>
              <a:rPr lang="en-US" sz="2000" b="1" dirty="0" smtClean="0">
                <a:solidFill>
                  <a:srgbClr val="C00000"/>
                </a:solidFill>
                <a:effectLst>
                  <a:outerShdw blurRad="50800" dist="38100" dir="5400000" algn="t" rotWithShape="0">
                    <a:prstClr val="black">
                      <a:alpha val="40000"/>
                    </a:prstClr>
                  </a:outerShdw>
                </a:effectLst>
              </a:rPr>
              <a:t>-insoluble Ligands</a:t>
            </a:r>
          </a:p>
        </p:txBody>
      </p:sp>
      <p:sp>
        <p:nvSpPr>
          <p:cNvPr id="19" name="18 Flecha abajo"/>
          <p:cNvSpPr/>
          <p:nvPr/>
        </p:nvSpPr>
        <p:spPr>
          <a:xfrm rot="16200000">
            <a:off x="3988015" y="4786390"/>
            <a:ext cx="357190" cy="1221172"/>
          </a:xfrm>
          <a:prstGeom prst="downArrow">
            <a:avLst>
              <a:gd name="adj1" fmla="val 50000"/>
              <a:gd name="adj2" fmla="val 72123"/>
            </a:avLst>
          </a:prstGeom>
          <a:noFill/>
          <a:ln>
            <a:solidFill>
              <a:srgbClr val="00B050"/>
            </a:solidFill>
            <a:prstDash val="dash"/>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19 CuadroTexto"/>
          <p:cNvSpPr txBox="1"/>
          <p:nvPr/>
        </p:nvSpPr>
        <p:spPr>
          <a:xfrm>
            <a:off x="3419872" y="4545304"/>
            <a:ext cx="1357322" cy="646331"/>
          </a:xfrm>
          <a:prstGeom prst="rect">
            <a:avLst/>
          </a:prstGeom>
          <a:noFill/>
        </p:spPr>
        <p:txBody>
          <a:bodyPr wrap="square" rtlCol="0">
            <a:spAutoFit/>
          </a:bodyPr>
          <a:lstStyle/>
          <a:p>
            <a:pPr algn="ctr"/>
            <a:r>
              <a:rPr lang="en-US" b="1" dirty="0" smtClean="0">
                <a:solidFill>
                  <a:srgbClr val="00B050"/>
                </a:solidFill>
                <a:effectLst>
                  <a:outerShdw blurRad="50800" dist="38100" dir="5400000" algn="t" rotWithShape="0">
                    <a:prstClr val="black">
                      <a:alpha val="40000"/>
                    </a:prstClr>
                  </a:outerShdw>
                </a:effectLst>
              </a:rPr>
              <a:t>Alternative </a:t>
            </a:r>
          </a:p>
          <a:p>
            <a:pPr algn="ctr"/>
            <a:r>
              <a:rPr lang="en-US" b="1" dirty="0" smtClean="0">
                <a:solidFill>
                  <a:srgbClr val="00B050"/>
                </a:solidFill>
                <a:effectLst>
                  <a:outerShdw blurRad="50800" dist="38100" dir="5400000" algn="t" rotWithShape="0">
                    <a:prstClr val="black">
                      <a:alpha val="40000"/>
                    </a:prstClr>
                  </a:outerShdw>
                </a:effectLst>
              </a:rPr>
              <a:t>strategies</a:t>
            </a:r>
          </a:p>
        </p:txBody>
      </p:sp>
      <p:sp>
        <p:nvSpPr>
          <p:cNvPr id="21" name="20 CuadroTexto"/>
          <p:cNvSpPr txBox="1"/>
          <p:nvPr/>
        </p:nvSpPr>
        <p:spPr>
          <a:xfrm>
            <a:off x="4869936" y="3334340"/>
            <a:ext cx="4107233" cy="3046988"/>
          </a:xfrm>
          <a:prstGeom prst="rect">
            <a:avLst/>
          </a:prstGeom>
          <a:noFill/>
          <a:ln w="38100">
            <a:solidFill>
              <a:srgbClr val="00B050"/>
            </a:solidFill>
            <a:prstDash val="dash"/>
          </a:ln>
        </p:spPr>
        <p:txBody>
          <a:bodyPr wrap="square" rtlCol="0">
            <a:spAutoFit/>
          </a:bodyPr>
          <a:lstStyle/>
          <a:p>
            <a:pPr marL="342900" indent="-342900">
              <a:buFont typeface="Arial" pitchFamily="34" charset="0"/>
              <a:buChar char="•"/>
            </a:pPr>
            <a:r>
              <a:rPr lang="en-US" sz="2400" b="1" dirty="0">
                <a:solidFill>
                  <a:srgbClr val="00B050"/>
                </a:solidFill>
                <a:effectLst>
                  <a:outerShdw blurRad="50800" dist="38100" dir="5400000" algn="t" rotWithShape="0">
                    <a:prstClr val="black">
                      <a:alpha val="40000"/>
                    </a:prstClr>
                  </a:outerShdw>
                </a:effectLst>
              </a:rPr>
              <a:t>Add CO</a:t>
            </a:r>
            <a:r>
              <a:rPr lang="en-US" sz="2400" b="1" baseline="-25000" dirty="0">
                <a:solidFill>
                  <a:srgbClr val="00B050"/>
                </a:solidFill>
                <a:effectLst>
                  <a:outerShdw blurRad="50800" dist="38100" dir="5400000" algn="t" rotWithShape="0">
                    <a:prstClr val="black">
                      <a:alpha val="40000"/>
                    </a:prstClr>
                  </a:outerShdw>
                </a:effectLst>
              </a:rPr>
              <a:t>2</a:t>
            </a:r>
            <a:r>
              <a:rPr lang="en-US" sz="2400" b="1" dirty="0">
                <a:solidFill>
                  <a:srgbClr val="00B050"/>
                </a:solidFill>
                <a:effectLst>
                  <a:outerShdw blurRad="50800" dist="38100" dir="5400000" algn="t" rotWithShape="0">
                    <a:prstClr val="black">
                      <a:alpha val="40000"/>
                    </a:prstClr>
                  </a:outerShdw>
                </a:effectLst>
              </a:rPr>
              <a:t>-philic substituents </a:t>
            </a:r>
            <a:r>
              <a:rPr lang="en-US" sz="2400" b="1" dirty="0" smtClean="0">
                <a:solidFill>
                  <a:srgbClr val="00B050"/>
                </a:solidFill>
                <a:effectLst>
                  <a:outerShdw blurRad="50800" dist="38100" dir="5400000" algn="t" rotWithShape="0">
                    <a:prstClr val="black">
                      <a:alpha val="40000"/>
                    </a:prstClr>
                  </a:outerShdw>
                </a:effectLst>
              </a:rPr>
              <a:t>in </a:t>
            </a:r>
            <a:r>
              <a:rPr lang="en-US" sz="2400" b="1" i="1" dirty="0">
                <a:solidFill>
                  <a:srgbClr val="00B050"/>
                </a:solidFill>
                <a:effectLst>
                  <a:outerShdw blurRad="50800" dist="38100" dir="5400000" algn="t" rotWithShape="0">
                    <a:prstClr val="black">
                      <a:alpha val="40000"/>
                    </a:prstClr>
                  </a:outerShdw>
                </a:effectLst>
              </a:rPr>
              <a:t>meta</a:t>
            </a:r>
            <a:r>
              <a:rPr lang="en-US" sz="2400" b="1" dirty="0">
                <a:solidFill>
                  <a:srgbClr val="00B050"/>
                </a:solidFill>
                <a:effectLst>
                  <a:outerShdw blurRad="50800" dist="38100" dir="5400000" algn="t" rotWithShape="0">
                    <a:prstClr val="black">
                      <a:alpha val="40000"/>
                    </a:prstClr>
                  </a:outerShdw>
                </a:effectLst>
              </a:rPr>
              <a:t> or </a:t>
            </a:r>
            <a:r>
              <a:rPr lang="en-US" sz="2400" b="1" i="1" dirty="0" err="1">
                <a:solidFill>
                  <a:srgbClr val="00B050"/>
                </a:solidFill>
                <a:effectLst>
                  <a:outerShdw blurRad="50800" dist="38100" dir="5400000" algn="t" rotWithShape="0">
                    <a:prstClr val="black">
                      <a:alpha val="40000"/>
                    </a:prstClr>
                  </a:outerShdw>
                </a:effectLst>
              </a:rPr>
              <a:t>para</a:t>
            </a:r>
            <a:r>
              <a:rPr lang="en-US" sz="2400" b="1" dirty="0">
                <a:solidFill>
                  <a:srgbClr val="00B050"/>
                </a:solidFill>
                <a:effectLst>
                  <a:outerShdw blurRad="50800" dist="38100" dir="5400000" algn="t" rotWithShape="0">
                    <a:prstClr val="black">
                      <a:alpha val="40000"/>
                    </a:prstClr>
                  </a:outerShdw>
                </a:effectLst>
              </a:rPr>
              <a:t> positions of </a:t>
            </a:r>
            <a:r>
              <a:rPr lang="en-US" sz="2400" b="1" dirty="0" smtClean="0">
                <a:solidFill>
                  <a:srgbClr val="00B050"/>
                </a:solidFill>
                <a:effectLst>
                  <a:outerShdw blurRad="50800" dist="38100" dir="5400000" algn="t" rotWithShape="0">
                    <a:prstClr val="black">
                      <a:alpha val="40000"/>
                    </a:prstClr>
                  </a:outerShdw>
                </a:effectLst>
              </a:rPr>
              <a:t>aromatic rings</a:t>
            </a:r>
          </a:p>
          <a:p>
            <a:pPr marL="342900" indent="-342900">
              <a:buFont typeface="Arial" pitchFamily="34" charset="0"/>
              <a:buChar char="•"/>
            </a:pPr>
            <a:r>
              <a:rPr lang="en-US" sz="2400" b="1" dirty="0" smtClean="0">
                <a:solidFill>
                  <a:srgbClr val="00B050"/>
                </a:solidFill>
                <a:effectLst>
                  <a:outerShdw blurRad="50800" dist="38100" dir="5400000" algn="t" rotWithShape="0">
                    <a:prstClr val="black">
                      <a:alpha val="40000"/>
                    </a:prstClr>
                  </a:outerShdw>
                </a:effectLst>
              </a:rPr>
              <a:t>Add co-solvents or surfactants</a:t>
            </a:r>
          </a:p>
          <a:p>
            <a:pPr marL="342900" indent="-342900">
              <a:buFont typeface="Arial" pitchFamily="34" charset="0"/>
              <a:buChar char="•"/>
            </a:pPr>
            <a:r>
              <a:rPr lang="en-US" sz="2400" b="1" dirty="0" smtClean="0">
                <a:solidFill>
                  <a:srgbClr val="00B050"/>
                </a:solidFill>
                <a:effectLst>
                  <a:outerShdw blurRad="50800" dist="38100" dir="5400000" algn="t" rotWithShape="0">
                    <a:prstClr val="black">
                      <a:alpha val="40000"/>
                    </a:prstClr>
                  </a:outerShdw>
                </a:effectLst>
              </a:rPr>
              <a:t>Switch </a:t>
            </a:r>
            <a:r>
              <a:rPr lang="en-US" sz="2400" b="1" dirty="0">
                <a:solidFill>
                  <a:srgbClr val="00B050"/>
                </a:solidFill>
                <a:effectLst>
                  <a:outerShdw blurRad="50800" dist="38100" dir="5400000" algn="t" rotWithShape="0">
                    <a:prstClr val="black">
                      <a:alpha val="40000"/>
                    </a:prstClr>
                  </a:outerShdw>
                </a:effectLst>
              </a:rPr>
              <a:t>to more soluble </a:t>
            </a:r>
            <a:r>
              <a:rPr lang="en-US" sz="2400" b="1" dirty="0" err="1">
                <a:solidFill>
                  <a:srgbClr val="00B050"/>
                </a:solidFill>
                <a:effectLst>
                  <a:outerShdw blurRad="50800" dist="38100" dir="5400000" algn="t" rotWithShape="0">
                    <a:prstClr val="black">
                      <a:alpha val="40000"/>
                    </a:prstClr>
                  </a:outerShdw>
                </a:effectLst>
              </a:rPr>
              <a:t>phosphines</a:t>
            </a:r>
            <a:r>
              <a:rPr lang="en-US" sz="2400" b="1" dirty="0">
                <a:solidFill>
                  <a:srgbClr val="00B050"/>
                </a:solidFill>
                <a:effectLst>
                  <a:outerShdw blurRad="50800" dist="38100" dir="5400000" algn="t" rotWithShape="0">
                    <a:prstClr val="black">
                      <a:alpha val="40000"/>
                    </a:prstClr>
                  </a:outerShdw>
                </a:effectLst>
              </a:rPr>
              <a:t>, as </a:t>
            </a:r>
            <a:r>
              <a:rPr lang="en-US" sz="2400" b="1" dirty="0" err="1" smtClean="0">
                <a:solidFill>
                  <a:srgbClr val="00B050"/>
                </a:solidFill>
                <a:effectLst>
                  <a:outerShdw blurRad="50800" dist="38100" dir="5400000" algn="t" rotWithShape="0">
                    <a:prstClr val="black">
                      <a:alpha val="40000"/>
                    </a:prstClr>
                  </a:outerShdw>
                </a:effectLst>
              </a:rPr>
              <a:t>trialkylphosphines</a:t>
            </a:r>
            <a:endParaRPr lang="en-US" sz="2400" b="1" dirty="0">
              <a:solidFill>
                <a:srgbClr val="00B050"/>
              </a:solidFill>
              <a:effectLst>
                <a:outerShdw blurRad="50800" dist="38100" dir="5400000" algn="t" rotWithShape="0">
                  <a:prstClr val="black">
                    <a:alpha val="40000"/>
                  </a:prstClr>
                </a:outerShdw>
              </a:effectLst>
            </a:endParaRPr>
          </a:p>
        </p:txBody>
      </p:sp>
      <p:sp>
        <p:nvSpPr>
          <p:cNvPr id="22" name="21 Flecha abajo"/>
          <p:cNvSpPr/>
          <p:nvPr/>
        </p:nvSpPr>
        <p:spPr>
          <a:xfrm rot="18600000">
            <a:off x="3322902" y="2525494"/>
            <a:ext cx="790195" cy="2043318"/>
          </a:xfrm>
          <a:prstGeom prst="downArrow">
            <a:avLst>
              <a:gd name="adj1" fmla="val 50000"/>
              <a:gd name="adj2" fmla="val 72123"/>
            </a:avLst>
          </a:prstGeom>
          <a:noFill/>
          <a:ln cap="sq">
            <a:solidFill>
              <a:srgbClr val="00B050"/>
            </a:solidFill>
            <a:prstDash val="lgDash"/>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22 CuadroTexto"/>
          <p:cNvSpPr txBox="1"/>
          <p:nvPr/>
        </p:nvSpPr>
        <p:spPr>
          <a:xfrm>
            <a:off x="0" y="6533727"/>
            <a:ext cx="5259692" cy="307777"/>
          </a:xfrm>
          <a:prstGeom prst="rect">
            <a:avLst/>
          </a:prstGeom>
          <a:noFill/>
        </p:spPr>
        <p:txBody>
          <a:bodyPr wrap="square" rtlCol="0">
            <a:spAutoFit/>
          </a:bodyPr>
          <a:lstStyle/>
          <a:p>
            <a:r>
              <a:rPr lang="en-GB" sz="1400" dirty="0" smtClean="0"/>
              <a:t>(13)  G. </a:t>
            </a:r>
            <a:r>
              <a:rPr lang="en-US" sz="1400" dirty="0" smtClean="0"/>
              <a:t>Jessop</a:t>
            </a:r>
            <a:r>
              <a:rPr lang="en-US" sz="1400" i="1" dirty="0" smtClean="0"/>
              <a:t>. J. </a:t>
            </a:r>
            <a:r>
              <a:rPr lang="en-US" sz="1400" i="1" dirty="0" err="1" smtClean="0"/>
              <a:t>Supercrit</a:t>
            </a:r>
            <a:r>
              <a:rPr lang="en-US" sz="1400" i="1" dirty="0" smtClean="0"/>
              <a:t>. Fluids</a:t>
            </a:r>
            <a:r>
              <a:rPr lang="en-US" sz="1400" dirty="0" smtClean="0"/>
              <a:t>. 38 (</a:t>
            </a:r>
            <a:r>
              <a:rPr lang="en-US" sz="1400" b="1" dirty="0" smtClean="0"/>
              <a:t>2006</a:t>
            </a:r>
            <a:r>
              <a:rPr lang="en-US" sz="1400" dirty="0" smtClean="0"/>
              <a:t>) 211.</a:t>
            </a:r>
            <a:endParaRPr lang="es-CO" sz="1400" dirty="0"/>
          </a:p>
        </p:txBody>
      </p:sp>
      <p:sp>
        <p:nvSpPr>
          <p:cNvPr id="24" name="23 Rectángulo"/>
          <p:cNvSpPr/>
          <p:nvPr/>
        </p:nvSpPr>
        <p:spPr>
          <a:xfrm>
            <a:off x="0" y="-9041"/>
            <a:ext cx="2551852" cy="369332"/>
          </a:xfrm>
          <a:prstGeom prst="rect">
            <a:avLst/>
          </a:prstGeom>
          <a:solidFill>
            <a:srgbClr val="00B0F0"/>
          </a:solidFill>
        </p:spPr>
        <p:txBody>
          <a:bodyPr wrap="none">
            <a:noAutofit/>
          </a:bodyPr>
          <a:lstStyle/>
          <a:p>
            <a:pPr algn="ctr"/>
            <a:r>
              <a:rPr lang="en-US" b="1" dirty="0">
                <a:solidFill>
                  <a:schemeClr val="bg1"/>
                </a:solidFill>
                <a:effectLst>
                  <a:outerShdw blurRad="50800" dist="38100" dir="16200000" rotWithShape="0">
                    <a:prstClr val="black">
                      <a:alpha val="40000"/>
                    </a:prstClr>
                  </a:outerShdw>
                </a:effectLst>
              </a:rPr>
              <a:t>CO</a:t>
            </a:r>
            <a:r>
              <a:rPr lang="en-US" b="1" baseline="-25000" dirty="0">
                <a:solidFill>
                  <a:schemeClr val="bg1"/>
                </a:solidFill>
                <a:effectLst>
                  <a:outerShdw blurRad="50800" dist="38100" dir="16200000" rotWithShape="0">
                    <a:prstClr val="black">
                      <a:alpha val="40000"/>
                    </a:prstClr>
                  </a:outerShdw>
                </a:effectLst>
              </a:rPr>
              <a:t>2</a:t>
            </a:r>
            <a:r>
              <a:rPr lang="en-US" b="1" dirty="0">
                <a:solidFill>
                  <a:schemeClr val="bg1"/>
                </a:solidFill>
                <a:effectLst>
                  <a:outerShdw blurRad="50800" dist="38100" dir="16200000" rotWithShape="0">
                    <a:prstClr val="black">
                      <a:alpha val="40000"/>
                    </a:prstClr>
                  </a:outerShdw>
                </a:effectLst>
              </a:rPr>
              <a:t> as a </a:t>
            </a:r>
            <a:r>
              <a:rPr lang="en-US" b="1" dirty="0" smtClean="0">
                <a:solidFill>
                  <a:schemeClr val="bg1"/>
                </a:solidFill>
                <a:effectLst>
                  <a:outerShdw blurRad="50800" dist="38100" dir="16200000" rotWithShape="0">
                    <a:prstClr val="black">
                      <a:alpha val="40000"/>
                    </a:prstClr>
                  </a:outerShdw>
                </a:effectLst>
              </a:rPr>
              <a:t>solvent</a:t>
            </a:r>
            <a:endParaRPr lang="en-US" dirty="0">
              <a:solidFill>
                <a:schemeClr val="bg1"/>
              </a:solidFill>
            </a:endParaRPr>
          </a:p>
        </p:txBody>
      </p:sp>
      <p:sp>
        <p:nvSpPr>
          <p:cNvPr id="3" name="2 Marcador de número de diapositiva"/>
          <p:cNvSpPr>
            <a:spLocks noGrp="1"/>
          </p:cNvSpPr>
          <p:nvPr>
            <p:ph type="sldNum" sz="quarter" idx="12"/>
          </p:nvPr>
        </p:nvSpPr>
        <p:spPr/>
        <p:txBody>
          <a:bodyPr/>
          <a:lstStyle/>
          <a:p>
            <a:fld id="{153E860E-8509-45B0-AD32-0170FCD09A82}" type="slidenum">
              <a:rPr lang="es-CO" smtClean="0"/>
              <a:pPr/>
              <a:t>8</a:t>
            </a:fld>
            <a:endParaRPr lang="es-CO"/>
          </a:p>
        </p:txBody>
      </p:sp>
    </p:spTree>
    <p:extLst>
      <p:ext uri="{BB962C8B-B14F-4D97-AF65-F5344CB8AC3E}">
        <p14:creationId xmlns:p14="http://schemas.microsoft.com/office/powerpoint/2010/main" val="5528748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41784"/>
            <a:ext cx="8229600" cy="1143000"/>
          </a:xfrm>
        </p:spPr>
        <p:txBody>
          <a:bodyPr>
            <a:normAutofit fontScale="90000"/>
          </a:bodyPr>
          <a:lstStyle/>
          <a:p>
            <a:r>
              <a:rPr lang="en-US" sz="3600" b="1" dirty="0" smtClean="0">
                <a:solidFill>
                  <a:schemeClr val="accent1">
                    <a:lumMod val="75000"/>
                  </a:schemeClr>
                </a:solidFill>
                <a:effectLst>
                  <a:outerShdw blurRad="50800" dist="38100" dir="16200000" rotWithShape="0">
                    <a:prstClr val="black">
                      <a:alpha val="40000"/>
                    </a:prstClr>
                  </a:outerShdw>
                </a:effectLst>
              </a:rPr>
              <a:t>Homogeneous catalysts in </a:t>
            </a:r>
            <a:r>
              <a:rPr lang="en-US" sz="3600" b="1" i="1" dirty="0" smtClean="0">
                <a:solidFill>
                  <a:schemeClr val="accent1">
                    <a:lumMod val="75000"/>
                  </a:schemeClr>
                </a:solidFill>
                <a:effectLst>
                  <a:outerShdw blurRad="50800" dist="38100" dir="16200000" rotWithShape="0">
                    <a:prstClr val="black">
                      <a:alpha val="40000"/>
                    </a:prstClr>
                  </a:outerShdw>
                </a:effectLst>
              </a:rPr>
              <a:t>sc</a:t>
            </a:r>
            <a:r>
              <a:rPr lang="en-US" sz="3600" b="1" dirty="0" smtClean="0">
                <a:solidFill>
                  <a:schemeClr val="accent1">
                    <a:lumMod val="75000"/>
                  </a:schemeClr>
                </a:solidFill>
                <a:effectLst>
                  <a:outerShdw blurRad="50800" dist="38100" dir="16200000" rotWithShape="0">
                    <a:prstClr val="black">
                      <a:alpha val="40000"/>
                    </a:prstClr>
                  </a:outerShdw>
                </a:effectLst>
              </a:rPr>
              <a:t>CO</a:t>
            </a:r>
            <a:r>
              <a:rPr lang="en-US" sz="3600" b="1" baseline="-25000" dirty="0" smtClean="0">
                <a:solidFill>
                  <a:schemeClr val="accent1">
                    <a:lumMod val="75000"/>
                  </a:schemeClr>
                </a:solidFill>
                <a:effectLst>
                  <a:outerShdw blurRad="50800" dist="38100" dir="16200000" rotWithShape="0">
                    <a:prstClr val="black">
                      <a:alpha val="40000"/>
                    </a:prstClr>
                  </a:outerShdw>
                </a:effectLst>
              </a:rPr>
              <a:t>2 </a:t>
            </a:r>
            <a:r>
              <a:rPr lang="en-US" sz="3600" b="1" dirty="0" smtClean="0">
                <a:solidFill>
                  <a:schemeClr val="accent1">
                    <a:lumMod val="75000"/>
                  </a:schemeClr>
                </a:solidFill>
                <a:effectLst>
                  <a:outerShdw blurRad="50800" dist="38100" dir="16200000" rotWithShape="0">
                    <a:prstClr val="black">
                      <a:alpha val="40000"/>
                    </a:prstClr>
                  </a:outerShdw>
                </a:effectLst>
              </a:rPr>
              <a:t>could be recovered by……</a:t>
            </a:r>
            <a:endParaRPr lang="en-US" sz="3600" b="1" dirty="0">
              <a:solidFill>
                <a:schemeClr val="accent1">
                  <a:lumMod val="75000"/>
                </a:schemeClr>
              </a:solidFill>
              <a:effectLst>
                <a:outerShdw blurRad="50800" dist="38100" dir="16200000" rotWithShape="0">
                  <a:prstClr val="black">
                    <a:alpha val="40000"/>
                  </a:prstClr>
                </a:outerShdw>
              </a:effectLst>
            </a:endParaRPr>
          </a:p>
        </p:txBody>
      </p:sp>
      <p:sp>
        <p:nvSpPr>
          <p:cNvPr id="3" name="2 Marcador de contenido"/>
          <p:cNvSpPr>
            <a:spLocks noGrp="1"/>
          </p:cNvSpPr>
          <p:nvPr>
            <p:ph idx="1"/>
          </p:nvPr>
        </p:nvSpPr>
        <p:spPr>
          <a:xfrm>
            <a:off x="323528" y="1484784"/>
            <a:ext cx="8496944" cy="5141168"/>
          </a:xfrm>
        </p:spPr>
        <p:txBody>
          <a:bodyPr>
            <a:noAutofit/>
          </a:bodyPr>
          <a:lstStyle/>
          <a:p>
            <a:pPr>
              <a:buFont typeface="Wingdings" pitchFamily="2" charset="2"/>
              <a:buChar char="ü"/>
            </a:pPr>
            <a:r>
              <a:rPr lang="en-US" sz="1900" dirty="0" smtClean="0">
                <a:effectLst>
                  <a:outerShdw blurRad="38100" dist="38100" dir="2700000" algn="tl">
                    <a:srgbClr val="000000">
                      <a:alpha val="43137"/>
                    </a:srgbClr>
                  </a:outerShdw>
                </a:effectLst>
              </a:rPr>
              <a:t>Lowering P</a:t>
            </a:r>
            <a:r>
              <a:rPr lang="en-US" sz="1900" dirty="0" smtClean="0"/>
              <a:t> </a:t>
            </a:r>
            <a:r>
              <a:rPr lang="en-US" sz="1900" dirty="0"/>
              <a:t>to precipitate the catalyst from the SCF (CESS method</a:t>
            </a:r>
            <a:r>
              <a:rPr lang="en-US" sz="1900" dirty="0" smtClean="0"/>
              <a:t>)</a:t>
            </a:r>
          </a:p>
          <a:p>
            <a:pPr>
              <a:buFont typeface="Wingdings" pitchFamily="2" charset="2"/>
              <a:buChar char="ü"/>
            </a:pPr>
            <a:r>
              <a:rPr lang="en-US" sz="1900" dirty="0" smtClean="0">
                <a:effectLst>
                  <a:outerShdw blurRad="38100" dist="38100" dir="2700000" algn="tl">
                    <a:srgbClr val="000000">
                      <a:alpha val="43137"/>
                    </a:srgbClr>
                  </a:outerShdw>
                </a:effectLst>
              </a:rPr>
              <a:t>Cooling </a:t>
            </a:r>
            <a:r>
              <a:rPr lang="en-US" sz="1900" dirty="0">
                <a:effectLst>
                  <a:outerShdw blurRad="38100" dist="38100" dir="2700000" algn="tl">
                    <a:srgbClr val="000000">
                      <a:alpha val="43137"/>
                    </a:srgbClr>
                  </a:outerShdw>
                </a:effectLst>
              </a:rPr>
              <a:t>the SCF </a:t>
            </a:r>
            <a:r>
              <a:rPr lang="en-US" sz="1900" dirty="0"/>
              <a:t>until the catalyst </a:t>
            </a:r>
            <a:r>
              <a:rPr lang="en-US" sz="1900" dirty="0" smtClean="0"/>
              <a:t>precipitates</a:t>
            </a:r>
            <a:endParaRPr lang="en-US" sz="1900" dirty="0"/>
          </a:p>
          <a:p>
            <a:pPr>
              <a:buFont typeface="Wingdings" pitchFamily="2" charset="2"/>
              <a:buChar char="ü"/>
            </a:pPr>
            <a:r>
              <a:rPr lang="en-US" sz="1900" dirty="0" smtClean="0"/>
              <a:t>Using </a:t>
            </a:r>
            <a:r>
              <a:rPr lang="en-US" sz="1900" dirty="0">
                <a:effectLst>
                  <a:outerShdw blurRad="38100" dist="38100" dir="2700000" algn="tl">
                    <a:srgbClr val="000000">
                      <a:alpha val="43137"/>
                    </a:srgbClr>
                  </a:outerShdw>
                </a:effectLst>
              </a:rPr>
              <a:t>catalysts</a:t>
            </a:r>
            <a:r>
              <a:rPr lang="en-US" sz="1900" dirty="0"/>
              <a:t> </a:t>
            </a:r>
            <a:r>
              <a:rPr lang="en-US" sz="1900" dirty="0" smtClean="0"/>
              <a:t>essentially </a:t>
            </a:r>
            <a:r>
              <a:rPr lang="en-US" sz="1900" dirty="0">
                <a:effectLst>
                  <a:outerShdw blurRad="38100" dist="38100" dir="2700000" algn="tl">
                    <a:srgbClr val="000000">
                      <a:alpha val="43137"/>
                    </a:srgbClr>
                  </a:outerShdw>
                </a:effectLst>
              </a:rPr>
              <a:t>insoluble</a:t>
            </a:r>
            <a:r>
              <a:rPr lang="en-US" sz="1900" dirty="0"/>
              <a:t> in </a:t>
            </a:r>
            <a:r>
              <a:rPr lang="en-US" sz="1900" i="1" dirty="0" smtClean="0"/>
              <a:t>sc</a:t>
            </a:r>
            <a:r>
              <a:rPr lang="en-US" sz="1900" dirty="0" smtClean="0"/>
              <a:t>CO</a:t>
            </a:r>
            <a:r>
              <a:rPr lang="en-US" sz="1900" baseline="-25000" dirty="0" smtClean="0"/>
              <a:t>2</a:t>
            </a:r>
            <a:r>
              <a:rPr lang="en-US" sz="1900" dirty="0" smtClean="0"/>
              <a:t> (</a:t>
            </a:r>
            <a:r>
              <a:rPr lang="en-US" sz="1900" dirty="0"/>
              <a:t>especially if the reaction is performed in </a:t>
            </a:r>
            <a:r>
              <a:rPr lang="en-US" sz="1900" dirty="0" smtClean="0"/>
              <a:t>a SCF other than CO</a:t>
            </a:r>
            <a:r>
              <a:rPr lang="en-US" sz="1900" baseline="-25000" dirty="0" smtClean="0"/>
              <a:t>2</a:t>
            </a:r>
            <a:r>
              <a:rPr lang="en-US" sz="1900" dirty="0" smtClean="0"/>
              <a:t> </a:t>
            </a:r>
            <a:r>
              <a:rPr lang="en-US" sz="1900" dirty="0"/>
              <a:t>but the separation is performed with </a:t>
            </a:r>
            <a:r>
              <a:rPr lang="en-US" sz="1900" i="1" dirty="0"/>
              <a:t>sc</a:t>
            </a:r>
            <a:r>
              <a:rPr lang="en-US" sz="1900" dirty="0"/>
              <a:t>CO</a:t>
            </a:r>
            <a:r>
              <a:rPr lang="en-US" sz="1900" baseline="-25000" dirty="0"/>
              <a:t>2</a:t>
            </a:r>
            <a:r>
              <a:rPr lang="en-US" sz="1900" dirty="0" smtClean="0"/>
              <a:t>)</a:t>
            </a:r>
            <a:endParaRPr lang="en-US" sz="1900" dirty="0"/>
          </a:p>
          <a:p>
            <a:pPr>
              <a:buFont typeface="Wingdings" pitchFamily="2" charset="2"/>
              <a:buChar char="ü"/>
            </a:pPr>
            <a:r>
              <a:rPr lang="en-US" sz="1900" dirty="0" smtClean="0"/>
              <a:t>Using </a:t>
            </a:r>
            <a:r>
              <a:rPr lang="en-US" sz="1900" dirty="0"/>
              <a:t>a </a:t>
            </a:r>
            <a:r>
              <a:rPr lang="en-US" sz="1900" dirty="0">
                <a:effectLst>
                  <a:outerShdw blurRad="38100" dist="38100" dir="2700000" algn="tl">
                    <a:srgbClr val="000000">
                      <a:alpha val="43137"/>
                    </a:srgbClr>
                  </a:outerShdw>
                </a:effectLst>
              </a:rPr>
              <a:t>membrane</a:t>
            </a:r>
            <a:r>
              <a:rPr lang="en-US" sz="1900" dirty="0"/>
              <a:t> </a:t>
            </a:r>
            <a:r>
              <a:rPr lang="en-US" sz="1900" dirty="0" smtClean="0"/>
              <a:t>allowing the </a:t>
            </a:r>
            <a:r>
              <a:rPr lang="en-US" sz="1900" dirty="0"/>
              <a:t>SCF and the products to pass through but not the </a:t>
            </a:r>
            <a:r>
              <a:rPr lang="en-US" sz="1900" dirty="0" smtClean="0"/>
              <a:t>catalyst.</a:t>
            </a:r>
            <a:endParaRPr lang="en-US" sz="1900" dirty="0"/>
          </a:p>
          <a:p>
            <a:pPr>
              <a:buFont typeface="Wingdings" pitchFamily="2" charset="2"/>
              <a:buChar char="ü"/>
            </a:pPr>
            <a:r>
              <a:rPr lang="en-US" sz="1900" dirty="0" smtClean="0">
                <a:effectLst>
                  <a:outerShdw blurRad="38100" dist="38100" dir="2700000" algn="tl">
                    <a:srgbClr val="000000">
                      <a:alpha val="43137"/>
                    </a:srgbClr>
                  </a:outerShdw>
                </a:effectLst>
              </a:rPr>
              <a:t>Releasing</a:t>
            </a:r>
            <a:r>
              <a:rPr lang="en-US" sz="1900" dirty="0" smtClean="0"/>
              <a:t> </a:t>
            </a:r>
            <a:r>
              <a:rPr lang="en-US" sz="1900" dirty="0">
                <a:effectLst>
                  <a:outerShdw blurRad="38100" dist="38100" dir="2700000" algn="tl">
                    <a:srgbClr val="000000">
                      <a:alpha val="43137"/>
                    </a:srgbClr>
                  </a:outerShdw>
                </a:effectLst>
              </a:rPr>
              <a:t>entirely </a:t>
            </a:r>
            <a:r>
              <a:rPr lang="en-US" sz="1900" dirty="0" smtClean="0"/>
              <a:t>the</a:t>
            </a:r>
            <a:r>
              <a:rPr lang="en-US" sz="1900" i="1" dirty="0" smtClean="0"/>
              <a:t> </a:t>
            </a:r>
            <a:r>
              <a:rPr lang="en-US" sz="1900" i="1" dirty="0"/>
              <a:t>sc</a:t>
            </a:r>
            <a:r>
              <a:rPr lang="en-US" sz="1900" dirty="0"/>
              <a:t>CO</a:t>
            </a:r>
            <a:r>
              <a:rPr lang="en-US" sz="1900" baseline="-25000" dirty="0"/>
              <a:t>2</a:t>
            </a:r>
            <a:r>
              <a:rPr lang="en-US" sz="1900" dirty="0"/>
              <a:t> </a:t>
            </a:r>
            <a:r>
              <a:rPr lang="en-US" sz="1900" dirty="0" smtClean="0"/>
              <a:t>and </a:t>
            </a:r>
            <a:r>
              <a:rPr lang="en-US" sz="1900" dirty="0">
                <a:effectLst>
                  <a:outerShdw blurRad="38100" dist="38100" dir="2700000" algn="tl">
                    <a:srgbClr val="000000">
                      <a:alpha val="43137"/>
                    </a:srgbClr>
                  </a:outerShdw>
                </a:effectLst>
              </a:rPr>
              <a:t>extracting</a:t>
            </a:r>
            <a:r>
              <a:rPr lang="en-US" sz="1900" dirty="0"/>
              <a:t> the fluorinated catalyst from the organic product </a:t>
            </a:r>
            <a:r>
              <a:rPr lang="en-US" sz="1900" dirty="0" smtClean="0"/>
              <a:t>with a </a:t>
            </a:r>
            <a:r>
              <a:rPr lang="en-US" sz="1900" dirty="0" err="1"/>
              <a:t>fluorous</a:t>
            </a:r>
            <a:r>
              <a:rPr lang="en-US" sz="1900" dirty="0"/>
              <a:t> </a:t>
            </a:r>
            <a:r>
              <a:rPr lang="en-US" sz="1900" dirty="0" smtClean="0"/>
              <a:t>solvent</a:t>
            </a:r>
            <a:endParaRPr lang="en-US" sz="1900" dirty="0"/>
          </a:p>
          <a:p>
            <a:pPr>
              <a:buFont typeface="Wingdings" pitchFamily="2" charset="2"/>
              <a:buChar char="ü"/>
            </a:pPr>
            <a:r>
              <a:rPr lang="en-US" sz="1900" dirty="0" smtClean="0"/>
              <a:t>Self-separation </a:t>
            </a:r>
            <a:r>
              <a:rPr lang="en-US" sz="1900" dirty="0"/>
              <a:t>of a </a:t>
            </a:r>
            <a:r>
              <a:rPr lang="en-US" sz="1900" dirty="0" smtClean="0">
                <a:effectLst>
                  <a:outerShdw blurRad="38100" dist="38100" dir="2700000" algn="tl">
                    <a:srgbClr val="000000">
                      <a:alpha val="43137"/>
                    </a:srgbClr>
                  </a:outerShdw>
                </a:effectLst>
              </a:rPr>
              <a:t>product insoluble</a:t>
            </a:r>
            <a:r>
              <a:rPr lang="en-US" sz="1900" dirty="0" smtClean="0"/>
              <a:t> </a:t>
            </a:r>
            <a:r>
              <a:rPr lang="en-US" sz="1900" dirty="0"/>
              <a:t>in the </a:t>
            </a:r>
            <a:r>
              <a:rPr lang="en-US" sz="1900" i="1" dirty="0"/>
              <a:t>sc</a:t>
            </a:r>
            <a:r>
              <a:rPr lang="en-US" sz="1900" dirty="0"/>
              <a:t>CO</a:t>
            </a:r>
            <a:r>
              <a:rPr lang="en-US" sz="1900" baseline="-25000" dirty="0"/>
              <a:t>2 </a:t>
            </a:r>
            <a:endParaRPr lang="en-US" sz="1900" baseline="-25000" dirty="0" smtClean="0"/>
          </a:p>
          <a:p>
            <a:pPr>
              <a:buFont typeface="Wingdings" pitchFamily="2" charset="2"/>
              <a:buChar char="ü"/>
            </a:pPr>
            <a:r>
              <a:rPr lang="en-US" sz="1900" dirty="0" smtClean="0"/>
              <a:t>Dissolution </a:t>
            </a:r>
            <a:r>
              <a:rPr lang="en-US" sz="1900" dirty="0"/>
              <a:t>of the catalyst in a liquid </a:t>
            </a:r>
            <a:r>
              <a:rPr lang="en-US" sz="1900" dirty="0" smtClean="0"/>
              <a:t>immiscible </a:t>
            </a:r>
            <a:r>
              <a:rPr lang="en-US" sz="1900" dirty="0"/>
              <a:t>with the SCF (i.e. </a:t>
            </a:r>
            <a:r>
              <a:rPr lang="en-US" sz="1900" dirty="0">
                <a:effectLst>
                  <a:outerShdw blurRad="38100" dist="38100" dir="2700000" algn="tl">
                    <a:srgbClr val="000000">
                      <a:alpha val="43137"/>
                    </a:srgbClr>
                  </a:outerShdw>
                </a:effectLst>
              </a:rPr>
              <a:t>biphasic catalysis</a:t>
            </a:r>
            <a:r>
              <a:rPr lang="en-US" sz="1900" dirty="0"/>
              <a:t>) </a:t>
            </a:r>
            <a:r>
              <a:rPr lang="en-US" sz="1900" dirty="0" smtClean="0"/>
              <a:t>(water, </a:t>
            </a:r>
            <a:r>
              <a:rPr lang="en-US" sz="1900" dirty="0"/>
              <a:t>ionic </a:t>
            </a:r>
            <a:r>
              <a:rPr lang="en-US" sz="1900" dirty="0" smtClean="0"/>
              <a:t>liquid, </a:t>
            </a:r>
            <a:r>
              <a:rPr lang="en-US" sz="1900" dirty="0"/>
              <a:t>a liquid </a:t>
            </a:r>
            <a:r>
              <a:rPr lang="en-US" sz="1900" dirty="0" smtClean="0"/>
              <a:t>polymer, </a:t>
            </a:r>
            <a:r>
              <a:rPr lang="en-US" sz="1900" dirty="0"/>
              <a:t>or ethylene </a:t>
            </a:r>
            <a:r>
              <a:rPr lang="en-US" sz="1900" dirty="0" smtClean="0"/>
              <a:t>glycol). </a:t>
            </a:r>
          </a:p>
          <a:p>
            <a:pPr>
              <a:buFont typeface="Wingdings" pitchFamily="2" charset="2"/>
              <a:buChar char="ü"/>
            </a:pPr>
            <a:r>
              <a:rPr lang="en-US" sz="1900" dirty="0" smtClean="0"/>
              <a:t>Using </a:t>
            </a:r>
            <a:r>
              <a:rPr lang="en-US" sz="1900" dirty="0"/>
              <a:t>an </a:t>
            </a:r>
            <a:r>
              <a:rPr lang="en-US" sz="1900" dirty="0">
                <a:effectLst>
                  <a:outerShdw blurRad="38100" dist="38100" dir="2700000" algn="tl">
                    <a:srgbClr val="000000">
                      <a:alpha val="43137"/>
                    </a:srgbClr>
                  </a:outerShdw>
                </a:effectLst>
              </a:rPr>
              <a:t>inverted biphasic system</a:t>
            </a:r>
            <a:r>
              <a:rPr lang="en-US" sz="1900" dirty="0"/>
              <a:t> in which the catalyst preferentially partitions into the </a:t>
            </a:r>
            <a:r>
              <a:rPr lang="en-US" sz="1900" i="1" dirty="0"/>
              <a:t>sc</a:t>
            </a:r>
            <a:r>
              <a:rPr lang="en-US" sz="1900" dirty="0"/>
              <a:t>CO</a:t>
            </a:r>
            <a:r>
              <a:rPr lang="en-US" sz="1900" baseline="-25000" dirty="0"/>
              <a:t>2</a:t>
            </a:r>
            <a:r>
              <a:rPr lang="en-US" sz="1900" dirty="0"/>
              <a:t> </a:t>
            </a:r>
            <a:r>
              <a:rPr lang="en-US" sz="1900" dirty="0" smtClean="0"/>
              <a:t>while </a:t>
            </a:r>
            <a:r>
              <a:rPr lang="en-US" sz="1900" dirty="0"/>
              <a:t>the product preferentially partitions into a liquid </a:t>
            </a:r>
            <a:r>
              <a:rPr lang="en-US" sz="1900" dirty="0" smtClean="0"/>
              <a:t>immiscible </a:t>
            </a:r>
            <a:r>
              <a:rPr lang="en-US" sz="1900" dirty="0"/>
              <a:t>with the </a:t>
            </a:r>
            <a:r>
              <a:rPr lang="en-US" sz="1900" i="1" dirty="0"/>
              <a:t>sc</a:t>
            </a:r>
            <a:r>
              <a:rPr lang="en-US" sz="1900" dirty="0"/>
              <a:t>CO</a:t>
            </a:r>
            <a:r>
              <a:rPr lang="en-US" sz="1900" baseline="-25000" dirty="0"/>
              <a:t>2</a:t>
            </a:r>
            <a:r>
              <a:rPr lang="en-US" sz="1900" dirty="0" smtClean="0"/>
              <a:t>.</a:t>
            </a:r>
            <a:endParaRPr lang="en-US" sz="1900" dirty="0"/>
          </a:p>
          <a:p>
            <a:pPr>
              <a:buFont typeface="Wingdings" pitchFamily="2" charset="2"/>
              <a:buChar char="ü"/>
            </a:pPr>
            <a:r>
              <a:rPr lang="en-US" sz="1900" dirty="0" smtClean="0">
                <a:effectLst>
                  <a:outerShdw blurRad="38100" dist="38100" dir="2700000" algn="tl">
                    <a:srgbClr val="000000">
                      <a:alpha val="43137"/>
                    </a:srgbClr>
                  </a:outerShdw>
                </a:effectLst>
              </a:rPr>
              <a:t>Attaching </a:t>
            </a:r>
            <a:r>
              <a:rPr lang="en-US" sz="1900" dirty="0">
                <a:effectLst>
                  <a:outerShdw blurRad="38100" dist="38100" dir="2700000" algn="tl">
                    <a:srgbClr val="000000">
                      <a:alpha val="43137"/>
                    </a:srgbClr>
                  </a:outerShdw>
                </a:effectLst>
              </a:rPr>
              <a:t>the catalyst to a solid </a:t>
            </a:r>
            <a:r>
              <a:rPr lang="en-US" sz="1900" dirty="0" smtClean="0">
                <a:effectLst>
                  <a:outerShdw blurRad="38100" dist="38100" dir="2700000" algn="tl">
                    <a:srgbClr val="000000">
                      <a:alpha val="43137"/>
                    </a:srgbClr>
                  </a:outerShdw>
                </a:effectLst>
              </a:rPr>
              <a:t>support (immobilization)</a:t>
            </a:r>
            <a:endParaRPr lang="en-US" sz="1900" dirty="0">
              <a:effectLst>
                <a:outerShdw blurRad="38100" dist="38100" dir="2700000" algn="tl">
                  <a:srgbClr val="000000">
                    <a:alpha val="43137"/>
                  </a:srgbClr>
                </a:outerShdw>
              </a:effectLst>
            </a:endParaRPr>
          </a:p>
        </p:txBody>
      </p:sp>
      <p:sp>
        <p:nvSpPr>
          <p:cNvPr id="4" name="3 Marcador de número de diapositiva"/>
          <p:cNvSpPr>
            <a:spLocks noGrp="1"/>
          </p:cNvSpPr>
          <p:nvPr>
            <p:ph type="sldNum" sz="quarter" idx="12"/>
          </p:nvPr>
        </p:nvSpPr>
        <p:spPr/>
        <p:txBody>
          <a:bodyPr/>
          <a:lstStyle/>
          <a:p>
            <a:fld id="{153E860E-8509-45B0-AD32-0170FCD09A82}" type="slidenum">
              <a:rPr lang="es-CO" smtClean="0"/>
              <a:pPr/>
              <a:t>9</a:t>
            </a:fld>
            <a:endParaRPr lang="es-CO"/>
          </a:p>
        </p:txBody>
      </p:sp>
      <p:sp>
        <p:nvSpPr>
          <p:cNvPr id="6" name="5 Rectángulo"/>
          <p:cNvSpPr/>
          <p:nvPr/>
        </p:nvSpPr>
        <p:spPr>
          <a:xfrm>
            <a:off x="0" y="-9041"/>
            <a:ext cx="2551852" cy="369332"/>
          </a:xfrm>
          <a:prstGeom prst="rect">
            <a:avLst/>
          </a:prstGeom>
          <a:solidFill>
            <a:srgbClr val="00B0F0"/>
          </a:solidFill>
        </p:spPr>
        <p:txBody>
          <a:bodyPr wrap="none">
            <a:noAutofit/>
          </a:bodyPr>
          <a:lstStyle/>
          <a:p>
            <a:pPr algn="ctr"/>
            <a:r>
              <a:rPr lang="en-US" b="1" dirty="0">
                <a:solidFill>
                  <a:schemeClr val="bg1"/>
                </a:solidFill>
                <a:effectLst>
                  <a:outerShdw blurRad="50800" dist="38100" dir="16200000" rotWithShape="0">
                    <a:prstClr val="black">
                      <a:alpha val="40000"/>
                    </a:prstClr>
                  </a:outerShdw>
                </a:effectLst>
              </a:rPr>
              <a:t>CO</a:t>
            </a:r>
            <a:r>
              <a:rPr lang="en-US" b="1" baseline="-25000" dirty="0">
                <a:solidFill>
                  <a:schemeClr val="bg1"/>
                </a:solidFill>
                <a:effectLst>
                  <a:outerShdw blurRad="50800" dist="38100" dir="16200000" rotWithShape="0">
                    <a:prstClr val="black">
                      <a:alpha val="40000"/>
                    </a:prstClr>
                  </a:outerShdw>
                </a:effectLst>
              </a:rPr>
              <a:t>2</a:t>
            </a:r>
            <a:r>
              <a:rPr lang="en-US" b="1" dirty="0">
                <a:solidFill>
                  <a:schemeClr val="bg1"/>
                </a:solidFill>
                <a:effectLst>
                  <a:outerShdw blurRad="50800" dist="38100" dir="16200000" rotWithShape="0">
                    <a:prstClr val="black">
                      <a:alpha val="40000"/>
                    </a:prstClr>
                  </a:outerShdw>
                </a:effectLst>
              </a:rPr>
              <a:t> as a </a:t>
            </a:r>
            <a:r>
              <a:rPr lang="en-US" b="1" dirty="0" smtClean="0">
                <a:solidFill>
                  <a:schemeClr val="bg1"/>
                </a:solidFill>
                <a:effectLst>
                  <a:outerShdw blurRad="50800" dist="38100" dir="16200000" rotWithShape="0">
                    <a:prstClr val="black">
                      <a:alpha val="40000"/>
                    </a:prstClr>
                  </a:outerShdw>
                </a:effectLst>
              </a:rPr>
              <a:t>solvent</a:t>
            </a:r>
            <a:endParaRPr lang="en-US" dirty="0">
              <a:solidFill>
                <a:schemeClr val="bg1"/>
              </a:solidFill>
            </a:endParaRPr>
          </a:p>
        </p:txBody>
      </p:sp>
    </p:spTree>
    <p:extLst>
      <p:ext uri="{BB962C8B-B14F-4D97-AF65-F5344CB8AC3E}">
        <p14:creationId xmlns:p14="http://schemas.microsoft.com/office/powerpoint/2010/main" val="100831311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10590</TotalTime>
  <Words>6955</Words>
  <Application>Microsoft Office PowerPoint</Application>
  <PresentationFormat>Presentación en pantalla (4:3)</PresentationFormat>
  <Paragraphs>842</Paragraphs>
  <Slides>31</Slides>
  <Notes>23</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31</vt:i4>
      </vt:variant>
    </vt:vector>
  </HeadingPairs>
  <TitlesOfParts>
    <vt:vector size="33" baseType="lpstr">
      <vt:lpstr>Tema de Office</vt:lpstr>
      <vt:lpstr>CS ChemDraw Drawing</vt:lpstr>
      <vt:lpstr>Recent trends about the application of carbon dioxide in catalytic processes </vt:lpstr>
      <vt:lpstr>Climate change and CO2 emissions</vt:lpstr>
      <vt:lpstr>Presentación de PowerPoint</vt:lpstr>
      <vt:lpstr>Characteristics of CO2 </vt:lpstr>
      <vt:lpstr>Characteristics of CO2 </vt:lpstr>
      <vt:lpstr>Applications of CO2 in catalysis</vt:lpstr>
      <vt:lpstr>CO2 as a solvent of catalyzed reactions</vt:lpstr>
      <vt:lpstr>Solubility of homogeneous catalysts in scCO2</vt:lpstr>
      <vt:lpstr>Homogeneous catalysts in scCO2 could be recovered by……</vt:lpstr>
      <vt:lpstr>1-Octene hydrogenation</vt:lpstr>
      <vt:lpstr>1-Octene hydroformylation</vt:lpstr>
      <vt:lpstr>Epoxidation</vt:lpstr>
      <vt:lpstr>Examples of catalyzed reactions in scCO2</vt:lpstr>
      <vt:lpstr>Examples of catalyzed reactions in scCO2</vt:lpstr>
      <vt:lpstr>Important catalyzed reactions still not sufficiently studied in scCO2</vt:lpstr>
      <vt:lpstr>Electrocatalysts in scCO2 </vt:lpstr>
      <vt:lpstr>Schematic representation of the sequential supercritical deposition</vt:lpstr>
      <vt:lpstr>Example of the supercritical deposition</vt:lpstr>
      <vt:lpstr>CO2 as a reagent</vt:lpstr>
      <vt:lpstr>Currently useful processes</vt:lpstr>
      <vt:lpstr>Cycloaddition on epoxides</vt:lpstr>
      <vt:lpstr>Presentación de PowerPoint</vt:lpstr>
      <vt:lpstr>Direct synthesis of styrene carbonate catalyzed by [Mn-salenX] complexes</vt:lpstr>
      <vt:lpstr>Presentación de PowerPoint</vt:lpstr>
      <vt:lpstr>Presentación de PowerPoint</vt:lpstr>
      <vt:lpstr>Proposed mechanism for direct synthesis of styrene carbonate catalyzed over Au/R2O1 (22)</vt:lpstr>
      <vt:lpstr>Glycerol valorization </vt:lpstr>
      <vt:lpstr>CO2-copolymerization</vt:lpstr>
      <vt:lpstr>Hydroformylation with CO2</vt:lpstr>
      <vt:lpstr>Concluding remarks</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Recent trends about applications of carbon dioxide in catalytic processes </dc:title>
  <dc:creator>G. Morales</dc:creator>
  <cp:lastModifiedBy>Alejandro G</cp:lastModifiedBy>
  <cp:revision>420</cp:revision>
  <dcterms:created xsi:type="dcterms:W3CDTF">2012-08-13T20:01:44Z</dcterms:created>
  <dcterms:modified xsi:type="dcterms:W3CDTF">2012-09-05T07:03:29Z</dcterms:modified>
</cp:coreProperties>
</file>