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27" r:id="rId2"/>
    <p:sldId id="429" r:id="rId3"/>
    <p:sldId id="476" r:id="rId4"/>
    <p:sldId id="479" r:id="rId5"/>
    <p:sldId id="483" r:id="rId6"/>
    <p:sldId id="436" r:id="rId7"/>
    <p:sldId id="323" r:id="rId8"/>
    <p:sldId id="432" r:id="rId9"/>
    <p:sldId id="307" r:id="rId10"/>
    <p:sldId id="489" r:id="rId11"/>
    <p:sldId id="488" r:id="rId12"/>
    <p:sldId id="490" r:id="rId13"/>
    <p:sldId id="491" r:id="rId14"/>
    <p:sldId id="495" r:id="rId15"/>
    <p:sldId id="492" r:id="rId16"/>
    <p:sldId id="493" r:id="rId17"/>
    <p:sldId id="494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484" r:id="rId34"/>
    <p:sldId id="485" r:id="rId35"/>
    <p:sldId id="511" r:id="rId36"/>
    <p:sldId id="486" r:id="rId37"/>
  </p:sldIdLst>
  <p:sldSz cx="9144000" cy="6858000" type="screen4x3"/>
  <p:notesSz cx="10020300" cy="688816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SZ" initials="J" lastIdx="1" clrIdx="0">
    <p:extLst>
      <p:ext uri="{19B8F6BF-5375-455C-9EA6-DF929625EA0E}">
        <p15:presenceInfo xmlns:p15="http://schemas.microsoft.com/office/powerpoint/2012/main" userId="JJ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34546-44DD-43C3-98AD-43CAC2140D2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9621DEF-F393-47B6-B0E1-958607C58A8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O" sz="1000" b="1" i="1" dirty="0" smtClean="0"/>
            <a:t>COMPETITIVIDAD</a:t>
          </a:r>
          <a:endParaRPr lang="es-CO" sz="1000" b="1" i="1" dirty="0"/>
        </a:p>
      </dgm:t>
    </dgm:pt>
    <dgm:pt modelId="{A5BB8731-F160-4026-9338-59E82102DA46}" type="parTrans" cxnId="{C3B0EBDF-CEB4-4405-8FC2-DD7CFD614287}">
      <dgm:prSet/>
      <dgm:spPr/>
      <dgm:t>
        <a:bodyPr/>
        <a:lstStyle/>
        <a:p>
          <a:endParaRPr lang="es-CO"/>
        </a:p>
      </dgm:t>
    </dgm:pt>
    <dgm:pt modelId="{E95479DD-54FA-46BF-B9D2-DB85F98D74FD}" type="sibTrans" cxnId="{C3B0EBDF-CEB4-4405-8FC2-DD7CFD614287}">
      <dgm:prSet/>
      <dgm:spPr/>
      <dgm:t>
        <a:bodyPr/>
        <a:lstStyle/>
        <a:p>
          <a:endParaRPr lang="es-CO"/>
        </a:p>
      </dgm:t>
    </dgm:pt>
    <dgm:pt modelId="{7FEED112-8131-44A2-BE26-3F501BB94C9A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INNOVACIÓN</a:t>
          </a:r>
          <a:endParaRPr lang="es-CO" sz="1200" dirty="0">
            <a:solidFill>
              <a:schemeClr val="tx1"/>
            </a:solidFill>
          </a:endParaRPr>
        </a:p>
      </dgm:t>
    </dgm:pt>
    <dgm:pt modelId="{13E59861-9626-4751-B5D3-B234DA480A7E}" type="parTrans" cxnId="{AED0A73A-4E7B-4A53-B547-61D5570F3DA1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B4CC7F92-0D4C-41DE-B1CA-9180A948AD7E}" type="sibTrans" cxnId="{AED0A73A-4E7B-4A53-B547-61D5570F3DA1}">
      <dgm:prSet/>
      <dgm:spPr/>
      <dgm:t>
        <a:bodyPr/>
        <a:lstStyle/>
        <a:p>
          <a:endParaRPr lang="es-CO"/>
        </a:p>
      </dgm:t>
    </dgm:pt>
    <dgm:pt modelId="{E0D8D7D2-C9C5-48B5-A134-37092EC44479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DESARROLLO EMPRESARIAL</a:t>
          </a:r>
          <a:endParaRPr lang="es-CO" sz="1200" dirty="0">
            <a:solidFill>
              <a:schemeClr val="tx1"/>
            </a:solidFill>
          </a:endParaRPr>
        </a:p>
      </dgm:t>
    </dgm:pt>
    <dgm:pt modelId="{3CE0C900-A379-4661-95E4-E46A41AAE603}" type="parTrans" cxnId="{CCBA98EC-86B5-44A7-BE5B-B34A0F1C8DCD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DF0D3BB0-083B-447F-800E-E93392F1744E}" type="sibTrans" cxnId="{CCBA98EC-86B5-44A7-BE5B-B34A0F1C8DCD}">
      <dgm:prSet/>
      <dgm:spPr/>
      <dgm:t>
        <a:bodyPr/>
        <a:lstStyle/>
        <a:p>
          <a:endParaRPr lang="es-CO"/>
        </a:p>
      </dgm:t>
    </dgm:pt>
    <dgm:pt modelId="{7173851A-5DD6-46C0-A949-5906A958CFD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INFRAESTRUCTURA</a:t>
          </a:r>
          <a:endParaRPr lang="es-CO" sz="1200" dirty="0">
            <a:solidFill>
              <a:schemeClr val="tx1"/>
            </a:solidFill>
          </a:endParaRPr>
        </a:p>
      </dgm:t>
    </dgm:pt>
    <dgm:pt modelId="{6895DCC3-5D5D-4CCC-9F5B-97F7FD244727}" type="parTrans" cxnId="{E1FD5674-748C-4907-9D50-D3AE55D6D678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49151888-19B1-4A77-A77A-7140ADD96B88}" type="sibTrans" cxnId="{E1FD5674-748C-4907-9D50-D3AE55D6D678}">
      <dgm:prSet/>
      <dgm:spPr/>
      <dgm:t>
        <a:bodyPr/>
        <a:lstStyle/>
        <a:p>
          <a:endParaRPr lang="es-CO"/>
        </a:p>
      </dgm:t>
    </dgm:pt>
    <dgm:pt modelId="{85371361-ACF8-4154-A111-BA9452FB930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TALENTO HUMANO</a:t>
          </a:r>
          <a:endParaRPr lang="es-CO" sz="1200" dirty="0">
            <a:solidFill>
              <a:schemeClr val="tx1"/>
            </a:solidFill>
          </a:endParaRPr>
        </a:p>
      </dgm:t>
    </dgm:pt>
    <dgm:pt modelId="{FE0F7740-A429-4B7F-8A60-D344E9AA37AA}" type="parTrans" cxnId="{2032B64F-F9BA-454A-9466-6FBBD9F46269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DB38F738-A74D-4586-B08D-06F7EBD31150}" type="sibTrans" cxnId="{2032B64F-F9BA-454A-9466-6FBBD9F46269}">
      <dgm:prSet/>
      <dgm:spPr/>
      <dgm:t>
        <a:bodyPr/>
        <a:lstStyle/>
        <a:p>
          <a:endParaRPr lang="es-CO"/>
        </a:p>
      </dgm:t>
    </dgm:pt>
    <dgm:pt modelId="{52728B1C-1351-4664-B85E-B452E60C228C}" type="pres">
      <dgm:prSet presAssocID="{E8C34546-44DD-43C3-98AD-43CAC2140D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EC22B27-C2AF-4EEC-912C-DCD623BA82A1}" type="pres">
      <dgm:prSet presAssocID="{C9621DEF-F393-47B6-B0E1-958607C58A8C}" presName="centerShape" presStyleLbl="node0" presStyleIdx="0" presStyleCnt="1" custScaleX="116347" custScaleY="109512"/>
      <dgm:spPr/>
      <dgm:t>
        <a:bodyPr/>
        <a:lstStyle/>
        <a:p>
          <a:endParaRPr lang="es-CO"/>
        </a:p>
      </dgm:t>
    </dgm:pt>
    <dgm:pt modelId="{8F651A09-77C4-4DBE-8491-928371C1F08C}" type="pres">
      <dgm:prSet presAssocID="{13E59861-9626-4751-B5D3-B234DA480A7E}" presName="parTrans" presStyleLbl="sibTrans2D1" presStyleIdx="0" presStyleCnt="4"/>
      <dgm:spPr/>
      <dgm:t>
        <a:bodyPr/>
        <a:lstStyle/>
        <a:p>
          <a:endParaRPr lang="es-CO"/>
        </a:p>
      </dgm:t>
    </dgm:pt>
    <dgm:pt modelId="{A9D82747-B011-489F-8C22-257359CA757A}" type="pres">
      <dgm:prSet presAssocID="{13E59861-9626-4751-B5D3-B234DA480A7E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44E5C9E0-4B60-495F-B336-647E33FE683C}" type="pres">
      <dgm:prSet presAssocID="{7FEED112-8131-44A2-BE26-3F501BB94C9A}" presName="node" presStyleLbl="node1" presStyleIdx="0" presStyleCnt="4" custScaleX="128866" custScaleY="121905" custRadScaleRad="98666" custRadScaleInc="3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B47BEE-4B85-47FE-9BB8-91AE6C11016C}" type="pres">
      <dgm:prSet presAssocID="{3CE0C900-A379-4661-95E4-E46A41AAE603}" presName="parTrans" presStyleLbl="sibTrans2D1" presStyleIdx="1" presStyleCnt="4"/>
      <dgm:spPr/>
      <dgm:t>
        <a:bodyPr/>
        <a:lstStyle/>
        <a:p>
          <a:endParaRPr lang="es-CO"/>
        </a:p>
      </dgm:t>
    </dgm:pt>
    <dgm:pt modelId="{4323E193-FD09-46DA-87EA-D3B402D469B5}" type="pres">
      <dgm:prSet presAssocID="{3CE0C900-A379-4661-95E4-E46A41AAE603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85A44A47-DEBB-4CD4-B167-4994ED9B8AC8}" type="pres">
      <dgm:prSet presAssocID="{E0D8D7D2-C9C5-48B5-A134-37092EC44479}" presName="node" presStyleLbl="node1" presStyleIdx="1" presStyleCnt="4" custScaleX="133597" custScaleY="134175" custRadScaleRad="103641" custRadScaleInc="2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5989D2-B214-4C46-BDC3-92A5CED817A0}" type="pres">
      <dgm:prSet presAssocID="{6895DCC3-5D5D-4CCC-9F5B-97F7FD244727}" presName="parTrans" presStyleLbl="sibTrans2D1" presStyleIdx="2" presStyleCnt="4"/>
      <dgm:spPr/>
      <dgm:t>
        <a:bodyPr/>
        <a:lstStyle/>
        <a:p>
          <a:endParaRPr lang="es-CO"/>
        </a:p>
      </dgm:t>
    </dgm:pt>
    <dgm:pt modelId="{D4276AB3-98AE-497C-AA75-389247DE1E73}" type="pres">
      <dgm:prSet presAssocID="{6895DCC3-5D5D-4CCC-9F5B-97F7FD244727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2C72BE10-19EF-484F-870A-ABFD8FCCCD94}" type="pres">
      <dgm:prSet presAssocID="{7173851A-5DD6-46C0-A949-5906A958CFDB}" presName="node" presStyleLbl="node1" presStyleIdx="2" presStyleCnt="4" custScaleX="149986" custScaleY="1340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0F644D-9FAD-4608-AAFA-AB1080609879}" type="pres">
      <dgm:prSet presAssocID="{FE0F7740-A429-4B7F-8A60-D344E9AA37AA}" presName="parTrans" presStyleLbl="sibTrans2D1" presStyleIdx="3" presStyleCnt="4"/>
      <dgm:spPr/>
      <dgm:t>
        <a:bodyPr/>
        <a:lstStyle/>
        <a:p>
          <a:endParaRPr lang="es-CO"/>
        </a:p>
      </dgm:t>
    </dgm:pt>
    <dgm:pt modelId="{3FE7D486-3DBD-45D0-BA98-BE32A8184687}" type="pres">
      <dgm:prSet presAssocID="{FE0F7740-A429-4B7F-8A60-D344E9AA37AA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8F328760-3D4E-4248-97BB-D1D6A9A067C7}" type="pres">
      <dgm:prSet presAssocID="{85371361-ACF8-4154-A111-BA9452FB9306}" presName="node" presStyleLbl="node1" presStyleIdx="3" presStyleCnt="4" custScaleX="131558" custScaleY="1211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5ADB43E-29E4-42CC-8FA5-B5AE31C50BA5}" type="presOf" srcId="{3CE0C900-A379-4661-95E4-E46A41AAE603}" destId="{F9B47BEE-4B85-47FE-9BB8-91AE6C11016C}" srcOrd="0" destOrd="0" presId="urn:microsoft.com/office/officeart/2005/8/layout/radial5"/>
    <dgm:cxn modelId="{C3B0EBDF-CEB4-4405-8FC2-DD7CFD614287}" srcId="{E8C34546-44DD-43C3-98AD-43CAC2140D2F}" destId="{C9621DEF-F393-47B6-B0E1-958607C58A8C}" srcOrd="0" destOrd="0" parTransId="{A5BB8731-F160-4026-9338-59E82102DA46}" sibTransId="{E95479DD-54FA-46BF-B9D2-DB85F98D74FD}"/>
    <dgm:cxn modelId="{74FB1BC1-8CF6-4C31-876B-2D851C665EF1}" type="presOf" srcId="{13E59861-9626-4751-B5D3-B234DA480A7E}" destId="{8F651A09-77C4-4DBE-8491-928371C1F08C}" srcOrd="0" destOrd="0" presId="urn:microsoft.com/office/officeart/2005/8/layout/radial5"/>
    <dgm:cxn modelId="{1C422E76-B671-4D98-9A65-0AD6511C61A3}" type="presOf" srcId="{85371361-ACF8-4154-A111-BA9452FB9306}" destId="{8F328760-3D4E-4248-97BB-D1D6A9A067C7}" srcOrd="0" destOrd="0" presId="urn:microsoft.com/office/officeart/2005/8/layout/radial5"/>
    <dgm:cxn modelId="{27E601AC-99B6-4788-B089-9431E1427093}" type="presOf" srcId="{E0D8D7D2-C9C5-48B5-A134-37092EC44479}" destId="{85A44A47-DEBB-4CD4-B167-4994ED9B8AC8}" srcOrd="0" destOrd="0" presId="urn:microsoft.com/office/officeart/2005/8/layout/radial5"/>
    <dgm:cxn modelId="{7D5EBFB1-A296-4B4B-9883-9EA154F97E70}" type="presOf" srcId="{E8C34546-44DD-43C3-98AD-43CAC2140D2F}" destId="{52728B1C-1351-4664-B85E-B452E60C228C}" srcOrd="0" destOrd="0" presId="urn:microsoft.com/office/officeart/2005/8/layout/radial5"/>
    <dgm:cxn modelId="{361CB111-6F70-43E6-A185-34031161B8C0}" type="presOf" srcId="{3CE0C900-A379-4661-95E4-E46A41AAE603}" destId="{4323E193-FD09-46DA-87EA-D3B402D469B5}" srcOrd="1" destOrd="0" presId="urn:microsoft.com/office/officeart/2005/8/layout/radial5"/>
    <dgm:cxn modelId="{AED0A73A-4E7B-4A53-B547-61D5570F3DA1}" srcId="{C9621DEF-F393-47B6-B0E1-958607C58A8C}" destId="{7FEED112-8131-44A2-BE26-3F501BB94C9A}" srcOrd="0" destOrd="0" parTransId="{13E59861-9626-4751-B5D3-B234DA480A7E}" sibTransId="{B4CC7F92-0D4C-41DE-B1CA-9180A948AD7E}"/>
    <dgm:cxn modelId="{CBA202B1-B022-4341-9F45-8B801C5091FD}" type="presOf" srcId="{C9621DEF-F393-47B6-B0E1-958607C58A8C}" destId="{6EC22B27-C2AF-4EEC-912C-DCD623BA82A1}" srcOrd="0" destOrd="0" presId="urn:microsoft.com/office/officeart/2005/8/layout/radial5"/>
    <dgm:cxn modelId="{E1FD5674-748C-4907-9D50-D3AE55D6D678}" srcId="{C9621DEF-F393-47B6-B0E1-958607C58A8C}" destId="{7173851A-5DD6-46C0-A949-5906A958CFDB}" srcOrd="2" destOrd="0" parTransId="{6895DCC3-5D5D-4CCC-9F5B-97F7FD244727}" sibTransId="{49151888-19B1-4A77-A77A-7140ADD96B88}"/>
    <dgm:cxn modelId="{43CD3668-7DD5-4C8B-B711-BC3248912E9E}" type="presOf" srcId="{7FEED112-8131-44A2-BE26-3F501BB94C9A}" destId="{44E5C9E0-4B60-495F-B336-647E33FE683C}" srcOrd="0" destOrd="0" presId="urn:microsoft.com/office/officeart/2005/8/layout/radial5"/>
    <dgm:cxn modelId="{5BCD3AFF-59C3-4998-B9E1-CC8BF14884A5}" type="presOf" srcId="{FE0F7740-A429-4B7F-8A60-D344E9AA37AA}" destId="{3FE7D486-3DBD-45D0-BA98-BE32A8184687}" srcOrd="1" destOrd="0" presId="urn:microsoft.com/office/officeart/2005/8/layout/radial5"/>
    <dgm:cxn modelId="{0BC16EBF-2A99-4276-BC1A-C0C8C316708A}" type="presOf" srcId="{6895DCC3-5D5D-4CCC-9F5B-97F7FD244727}" destId="{D4276AB3-98AE-497C-AA75-389247DE1E73}" srcOrd="1" destOrd="0" presId="urn:microsoft.com/office/officeart/2005/8/layout/radial5"/>
    <dgm:cxn modelId="{8642D00B-EAE6-4AE6-9192-AB66DC186D14}" type="presOf" srcId="{6895DCC3-5D5D-4CCC-9F5B-97F7FD244727}" destId="{E65989D2-B214-4C46-BDC3-92A5CED817A0}" srcOrd="0" destOrd="0" presId="urn:microsoft.com/office/officeart/2005/8/layout/radial5"/>
    <dgm:cxn modelId="{0FBE5A00-EB7D-4013-90D4-D3C7AC9DE779}" type="presOf" srcId="{FE0F7740-A429-4B7F-8A60-D344E9AA37AA}" destId="{310F644D-9FAD-4608-AAFA-AB1080609879}" srcOrd="0" destOrd="0" presId="urn:microsoft.com/office/officeart/2005/8/layout/radial5"/>
    <dgm:cxn modelId="{2032B64F-F9BA-454A-9466-6FBBD9F46269}" srcId="{C9621DEF-F393-47B6-B0E1-958607C58A8C}" destId="{85371361-ACF8-4154-A111-BA9452FB9306}" srcOrd="3" destOrd="0" parTransId="{FE0F7740-A429-4B7F-8A60-D344E9AA37AA}" sibTransId="{DB38F738-A74D-4586-B08D-06F7EBD31150}"/>
    <dgm:cxn modelId="{BD1C7379-64BF-4D65-9A94-4C07DED1229D}" type="presOf" srcId="{7173851A-5DD6-46C0-A949-5906A958CFDB}" destId="{2C72BE10-19EF-484F-870A-ABFD8FCCCD94}" srcOrd="0" destOrd="0" presId="urn:microsoft.com/office/officeart/2005/8/layout/radial5"/>
    <dgm:cxn modelId="{CCBA98EC-86B5-44A7-BE5B-B34A0F1C8DCD}" srcId="{C9621DEF-F393-47B6-B0E1-958607C58A8C}" destId="{E0D8D7D2-C9C5-48B5-A134-37092EC44479}" srcOrd="1" destOrd="0" parTransId="{3CE0C900-A379-4661-95E4-E46A41AAE603}" sibTransId="{DF0D3BB0-083B-447F-800E-E93392F1744E}"/>
    <dgm:cxn modelId="{D9BE40E1-80BD-46CA-9FAF-E7D0478888DE}" type="presOf" srcId="{13E59861-9626-4751-B5D3-B234DA480A7E}" destId="{A9D82747-B011-489F-8C22-257359CA757A}" srcOrd="1" destOrd="0" presId="urn:microsoft.com/office/officeart/2005/8/layout/radial5"/>
    <dgm:cxn modelId="{1B849884-F0FC-4B66-8318-021BBB1555A4}" type="presParOf" srcId="{52728B1C-1351-4664-B85E-B452E60C228C}" destId="{6EC22B27-C2AF-4EEC-912C-DCD623BA82A1}" srcOrd="0" destOrd="0" presId="urn:microsoft.com/office/officeart/2005/8/layout/radial5"/>
    <dgm:cxn modelId="{F338B03A-D8F9-4146-B41A-0C7797BB2BC1}" type="presParOf" srcId="{52728B1C-1351-4664-B85E-B452E60C228C}" destId="{8F651A09-77C4-4DBE-8491-928371C1F08C}" srcOrd="1" destOrd="0" presId="urn:microsoft.com/office/officeart/2005/8/layout/radial5"/>
    <dgm:cxn modelId="{65843B10-C075-49C3-BEF3-406FA662131F}" type="presParOf" srcId="{8F651A09-77C4-4DBE-8491-928371C1F08C}" destId="{A9D82747-B011-489F-8C22-257359CA757A}" srcOrd="0" destOrd="0" presId="urn:microsoft.com/office/officeart/2005/8/layout/radial5"/>
    <dgm:cxn modelId="{F94E6B84-E420-473F-B0F8-086A4BEACC9E}" type="presParOf" srcId="{52728B1C-1351-4664-B85E-B452E60C228C}" destId="{44E5C9E0-4B60-495F-B336-647E33FE683C}" srcOrd="2" destOrd="0" presId="urn:microsoft.com/office/officeart/2005/8/layout/radial5"/>
    <dgm:cxn modelId="{2DFEDC55-99C2-4968-AFEC-5F97603AF541}" type="presParOf" srcId="{52728B1C-1351-4664-B85E-B452E60C228C}" destId="{F9B47BEE-4B85-47FE-9BB8-91AE6C11016C}" srcOrd="3" destOrd="0" presId="urn:microsoft.com/office/officeart/2005/8/layout/radial5"/>
    <dgm:cxn modelId="{C89BDC18-1BDC-4F29-B218-0FE894F0737B}" type="presParOf" srcId="{F9B47BEE-4B85-47FE-9BB8-91AE6C11016C}" destId="{4323E193-FD09-46DA-87EA-D3B402D469B5}" srcOrd="0" destOrd="0" presId="urn:microsoft.com/office/officeart/2005/8/layout/radial5"/>
    <dgm:cxn modelId="{B6B1FB94-08B8-4D7F-9C2A-097813FEA09D}" type="presParOf" srcId="{52728B1C-1351-4664-B85E-B452E60C228C}" destId="{85A44A47-DEBB-4CD4-B167-4994ED9B8AC8}" srcOrd="4" destOrd="0" presId="urn:microsoft.com/office/officeart/2005/8/layout/radial5"/>
    <dgm:cxn modelId="{E19540E1-8021-45FE-99BB-4A2DD201F991}" type="presParOf" srcId="{52728B1C-1351-4664-B85E-B452E60C228C}" destId="{E65989D2-B214-4C46-BDC3-92A5CED817A0}" srcOrd="5" destOrd="0" presId="urn:microsoft.com/office/officeart/2005/8/layout/radial5"/>
    <dgm:cxn modelId="{51E1DEC0-C433-4977-AD72-29974546FEA7}" type="presParOf" srcId="{E65989D2-B214-4C46-BDC3-92A5CED817A0}" destId="{D4276AB3-98AE-497C-AA75-389247DE1E73}" srcOrd="0" destOrd="0" presId="urn:microsoft.com/office/officeart/2005/8/layout/radial5"/>
    <dgm:cxn modelId="{8DB2B08C-7852-4735-97F9-2D9AEEE5D43E}" type="presParOf" srcId="{52728B1C-1351-4664-B85E-B452E60C228C}" destId="{2C72BE10-19EF-484F-870A-ABFD8FCCCD94}" srcOrd="6" destOrd="0" presId="urn:microsoft.com/office/officeart/2005/8/layout/radial5"/>
    <dgm:cxn modelId="{263D6FEC-D362-4085-A601-02CB358E8A50}" type="presParOf" srcId="{52728B1C-1351-4664-B85E-B452E60C228C}" destId="{310F644D-9FAD-4608-AAFA-AB1080609879}" srcOrd="7" destOrd="0" presId="urn:microsoft.com/office/officeart/2005/8/layout/radial5"/>
    <dgm:cxn modelId="{03140F5A-7F1B-4DA8-9E5C-121F5A8242FA}" type="presParOf" srcId="{310F644D-9FAD-4608-AAFA-AB1080609879}" destId="{3FE7D486-3DBD-45D0-BA98-BE32A8184687}" srcOrd="0" destOrd="0" presId="urn:microsoft.com/office/officeart/2005/8/layout/radial5"/>
    <dgm:cxn modelId="{ABCF83EB-5E8F-4EC1-8FC8-2BA316DC3B07}" type="presParOf" srcId="{52728B1C-1351-4664-B85E-B452E60C228C}" destId="{8F328760-3D4E-4248-97BB-D1D6A9A067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2B27-C2AF-4EEC-912C-DCD623BA82A1}">
      <dsp:nvSpPr>
        <dsp:cNvPr id="0" name=""/>
        <dsp:cNvSpPr/>
      </dsp:nvSpPr>
      <dsp:spPr>
        <a:xfrm>
          <a:off x="3370818" y="1679639"/>
          <a:ext cx="1475038" cy="138838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i="1" kern="1200" dirty="0" smtClean="0"/>
            <a:t>COMPETITIVIDAD</a:t>
          </a:r>
          <a:endParaRPr lang="es-CO" sz="1000" b="1" i="1" kern="1200" dirty="0"/>
        </a:p>
      </dsp:txBody>
      <dsp:txXfrm>
        <a:off x="3586832" y="1882963"/>
        <a:ext cx="1043010" cy="981736"/>
      </dsp:txXfrm>
    </dsp:sp>
    <dsp:sp modelId="{8F651A09-77C4-4DBE-8491-928371C1F08C}">
      <dsp:nvSpPr>
        <dsp:cNvPr id="0" name=""/>
        <dsp:cNvSpPr/>
      </dsp:nvSpPr>
      <dsp:spPr>
        <a:xfrm rot="16210611">
          <a:off x="4035572" y="1326243"/>
          <a:ext cx="150667" cy="4310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058102" y="1435053"/>
        <a:ext cx="105467" cy="258629"/>
      </dsp:txXfrm>
    </dsp:sp>
    <dsp:sp modelId="{44E5C9E0-4B60-495F-B336-647E33FE683C}">
      <dsp:nvSpPr>
        <dsp:cNvPr id="0" name=""/>
        <dsp:cNvSpPr/>
      </dsp:nvSpPr>
      <dsp:spPr>
        <a:xfrm>
          <a:off x="3296866" y="-150132"/>
          <a:ext cx="1633753" cy="15455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INNOVACIÓN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3536124" y="76202"/>
        <a:ext cx="1155237" cy="1092834"/>
      </dsp:txXfrm>
    </dsp:sp>
    <dsp:sp modelId="{F9B47BEE-4B85-47FE-9BB8-91AE6C11016C}">
      <dsp:nvSpPr>
        <dsp:cNvPr id="0" name=""/>
        <dsp:cNvSpPr/>
      </dsp:nvSpPr>
      <dsp:spPr>
        <a:xfrm rot="7452">
          <a:off x="4901984" y="2160173"/>
          <a:ext cx="135223" cy="4310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901984" y="2246339"/>
        <a:ext cx="94656" cy="258629"/>
      </dsp:txXfrm>
    </dsp:sp>
    <dsp:sp modelId="{85A44A47-DEBB-4CD4-B167-4994ED9B8AC8}">
      <dsp:nvSpPr>
        <dsp:cNvPr id="0" name=""/>
        <dsp:cNvSpPr/>
      </dsp:nvSpPr>
      <dsp:spPr>
        <a:xfrm>
          <a:off x="5100989" y="1527289"/>
          <a:ext cx="1693732" cy="17010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DESARROLLO EMPRESARIAL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5349030" y="1776403"/>
        <a:ext cx="1197650" cy="1202832"/>
      </dsp:txXfrm>
    </dsp:sp>
    <dsp:sp modelId="{E65989D2-B214-4C46-BDC3-92A5CED817A0}">
      <dsp:nvSpPr>
        <dsp:cNvPr id="0" name=""/>
        <dsp:cNvSpPr/>
      </dsp:nvSpPr>
      <dsp:spPr>
        <a:xfrm rot="5400000">
          <a:off x="4047100" y="2964574"/>
          <a:ext cx="122473" cy="4310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065471" y="3032413"/>
        <a:ext cx="85731" cy="258629"/>
      </dsp:txXfrm>
    </dsp:sp>
    <dsp:sp modelId="{2C72BE10-19EF-484F-870A-ABFD8FCCCD94}">
      <dsp:nvSpPr>
        <dsp:cNvPr id="0" name=""/>
        <dsp:cNvSpPr/>
      </dsp:nvSpPr>
      <dsp:spPr>
        <a:xfrm>
          <a:off x="3157581" y="3299106"/>
          <a:ext cx="1901511" cy="1699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INFRAESTRUCTURA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3436051" y="3547955"/>
        <a:ext cx="1344571" cy="1201549"/>
      </dsp:txXfrm>
    </dsp:sp>
    <dsp:sp modelId="{310F644D-9FAD-4608-AAFA-AB1080609879}">
      <dsp:nvSpPr>
        <dsp:cNvPr id="0" name=""/>
        <dsp:cNvSpPr/>
      </dsp:nvSpPr>
      <dsp:spPr>
        <a:xfrm rot="10800000">
          <a:off x="3218239" y="2158306"/>
          <a:ext cx="107822" cy="4310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3250586" y="2244516"/>
        <a:ext cx="75475" cy="258629"/>
      </dsp:txXfrm>
    </dsp:sp>
    <dsp:sp modelId="{8F328760-3D4E-4248-97BB-D1D6A9A067C7}">
      <dsp:nvSpPr>
        <dsp:cNvPr id="0" name=""/>
        <dsp:cNvSpPr/>
      </dsp:nvSpPr>
      <dsp:spPr>
        <a:xfrm>
          <a:off x="1499497" y="1605879"/>
          <a:ext cx="1667882" cy="153590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TALENTO HUMANO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1743753" y="1830807"/>
        <a:ext cx="1179370" cy="108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B7D01539-BD2C-4638-8EF1-CBA190A58FF4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8CFD3C46-0B5A-4AC9-A35A-46C6F9868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927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17A15947-1399-4F90-A075-42BF0D726684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1" y="3271879"/>
            <a:ext cx="8016240" cy="309967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609DDDC1-F1BD-4588-B9A9-80CB30B73C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1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DDC1-F1BD-4588-B9A9-80CB30B73C8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0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 smtClean="0">
                <a:latin typeface="Arial"/>
                <a:cs typeface="Arial"/>
              </a:rPr>
              <a:t>En los países con mercados liberalizados, alrededor del 50% del crecimiento económico está asociado a cambios en la productividad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800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You can change the image with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Right click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Change Picture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67984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DDC1-F1BD-4588-B9A9-80CB30B73C8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04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In this slide there is a background placeholder. Click to the small icon on the center of the slide and choose an image from computer. When add an image, you must sent it to back with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Right Click on Image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Send to Back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Send to Back.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31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54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22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494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2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559375" y="347474"/>
            <a:ext cx="8111681" cy="677399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>
              <a:defRPr sz="2333">
                <a:solidFill>
                  <a:srgbClr val="44546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33">
                <a:solidFill>
                  <a:srgbClr val="44546A"/>
                </a:solidFill>
              </a:rPr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83755" y="1030730"/>
            <a:ext cx="8087298" cy="37602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buSzTx/>
              <a:buFontTx/>
              <a:buNone/>
              <a:defRPr sz="1167">
                <a:solidFill>
                  <a:srgbClr val="323F4E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380985">
              <a:buSzTx/>
              <a:buFontTx/>
              <a:buNone/>
              <a:defRPr sz="1167">
                <a:solidFill>
                  <a:srgbClr val="323F4E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761970">
              <a:buSzTx/>
              <a:buFontTx/>
              <a:buNone/>
              <a:defRPr sz="1167">
                <a:solidFill>
                  <a:srgbClr val="323F4E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142954">
              <a:buSzTx/>
              <a:buFontTx/>
              <a:buNone/>
              <a:defRPr sz="1167">
                <a:solidFill>
                  <a:srgbClr val="323F4E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523939">
              <a:buSzTx/>
              <a:buFontTx/>
              <a:buNone/>
              <a:defRPr sz="1167">
                <a:solidFill>
                  <a:srgbClr val="323F4E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67">
                <a:solidFill>
                  <a:srgbClr val="323F4E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167">
                <a:solidFill>
                  <a:srgbClr val="323F4E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167">
                <a:solidFill>
                  <a:srgbClr val="323F4E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167">
                <a:solidFill>
                  <a:srgbClr val="323F4E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167">
                <a:solidFill>
                  <a:srgbClr val="323F4E"/>
                </a:solidFill>
              </a:rPr>
              <a:t>Nivel de texto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15040" y="6301297"/>
            <a:ext cx="395905" cy="2773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ctr" defTabSz="594335">
              <a:defRPr sz="75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51027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035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97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05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04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9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40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9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2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09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000"/>
            <a:lum/>
          </a:blip>
          <a:srcRect/>
          <a:stretch>
            <a:fillRect l="20000" t="-6000" r="-4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F5C7-A7A3-4AD1-8EB0-ADBA679FE40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A958-4EAF-4273-98B7-8A6FEDEEF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8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A958-4EAF-4273-98B7-8A6FEDEEF244}" type="slidenum">
              <a:rPr lang="es-CO" smtClean="0"/>
              <a:t>1</a:t>
            </a:fld>
            <a:endParaRPr lang="es-CO"/>
          </a:p>
        </p:txBody>
      </p:sp>
      <p:pic>
        <p:nvPicPr>
          <p:cNvPr id="1030" name="Picture 6" descr="La imagen puede contener: tex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49255"/>
            <a:ext cx="2483768" cy="10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31368" y="276072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PARADIGMA DE LA COMPETITIVIDAD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7249" y="486011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JUAN DE PASTO, 18 MAYO 2018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4851" y="285590"/>
            <a:ext cx="716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NNOVACION TECNOLOGICA PARA LA EDUCACION DEL SIGLO XXI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Resultado de imagen para uden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3" y="5300831"/>
            <a:ext cx="1836826" cy="13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" y="2636912"/>
            <a:ext cx="9061625" cy="16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3304"/>
            <a:ext cx="9124515" cy="6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024"/>
            <a:ext cx="9144000" cy="45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469"/>
            <a:ext cx="9144000" cy="51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6" y="620688"/>
            <a:ext cx="914171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337"/>
            <a:ext cx="9144000" cy="4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417"/>
            <a:ext cx="9144000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337"/>
            <a:ext cx="9144000" cy="4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0728"/>
            <a:ext cx="72238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07376"/>
            <a:ext cx="5616624" cy="65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47664" y="188640"/>
            <a:ext cx="622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Que es la Competitividad ? </a:t>
            </a:r>
            <a:endParaRPr lang="es-CO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23528" y="980728"/>
            <a:ext cx="8352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9600" t="29231" r="36164" b="61424"/>
          <a:stretch/>
        </p:blipFill>
        <p:spPr>
          <a:xfrm>
            <a:off x="179512" y="1340768"/>
            <a:ext cx="8624957" cy="7920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1259" t="52077" r="70478" b="17808"/>
          <a:stretch/>
        </p:blipFill>
        <p:spPr>
          <a:xfrm>
            <a:off x="1187624" y="3390912"/>
            <a:ext cx="2376264" cy="20882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42804" t="53115" r="38379" b="16770"/>
          <a:stretch/>
        </p:blipFill>
        <p:spPr>
          <a:xfrm>
            <a:off x="5508104" y="3356440"/>
            <a:ext cx="2448273" cy="20882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9552" y="575999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competitividad se da a nivel LOCAL pero quienes compiten son las EMPRESAS</a:t>
            </a:r>
            <a:endParaRPr lang="es-CO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868144" y="2061399"/>
            <a:ext cx="864096" cy="1237507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2375756" y="2031471"/>
            <a:ext cx="900100" cy="130316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768752" cy="60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752528" cy="64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1009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8337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5"/>
            <a:ext cx="8697647" cy="1512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97647" cy="17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8451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" y="1340768"/>
            <a:ext cx="91738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74638"/>
            <a:ext cx="9021827" cy="62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211"/>
            <a:ext cx="9144000" cy="33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0888"/>
            <a:ext cx="8892480" cy="19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829968" y="1663454"/>
            <a:ext cx="7734602" cy="3230494"/>
            <a:chOff x="885235" y="2407576"/>
            <a:chExt cx="24810465" cy="8098254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20854579" y="6453236"/>
              <a:ext cx="4841121" cy="0"/>
            </a:xfrm>
            <a:prstGeom prst="line">
              <a:avLst/>
            </a:prstGeom>
            <a:noFill/>
            <a:ln w="25400" cap="flat">
              <a:solidFill>
                <a:srgbClr val="129579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CuadroTexto 49"/>
            <p:cNvSpPr txBox="1"/>
            <p:nvPr/>
          </p:nvSpPr>
          <p:spPr>
            <a:xfrm>
              <a:off x="14224912" y="4463991"/>
              <a:ext cx="4757528" cy="927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2333" tIns="42333" rIns="42333" bIns="42333" numCol="1" spcCol="38100" rtlCol="0" anchor="ctr">
              <a:spAutoFit/>
            </a:bodyPr>
            <a:lstStyle/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  <a:sym typeface="Helvetica Light"/>
                </a:rPr>
                <a:t>Competitividad</a:t>
              </a: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7945004" y="4463991"/>
              <a:ext cx="4035252" cy="927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2333" tIns="42333" rIns="42333" bIns="42333" numCol="1" spcCol="38100" rtlCol="0" anchor="ctr">
              <a:spAutoFit/>
            </a:bodyPr>
            <a:lstStyle/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  <a:sym typeface="Helvetica Light"/>
                </a:rPr>
                <a:t>Productividad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1942868" y="6494828"/>
              <a:ext cx="4545108" cy="947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4336">
                <a:defRPr/>
              </a:pPr>
              <a:endParaRPr lang="es-MX" sz="15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7394590" y="6401360"/>
              <a:ext cx="5986611" cy="2976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4336">
                <a:defRPr/>
              </a:pPr>
              <a:r>
                <a:rPr lang="es-MX" sz="1500" dirty="0">
                  <a:latin typeface="+mj-lt"/>
                  <a:cs typeface="Arial" panose="020B0604020202020204" pitchFamily="34" charset="0"/>
                </a:rPr>
                <a:t>+ sofisticación tecnológica</a:t>
              </a:r>
            </a:p>
            <a:p>
              <a:pPr defTabSz="594336">
                <a:defRPr/>
              </a:pPr>
              <a:r>
                <a:rPr lang="es-MX" sz="1500" dirty="0">
                  <a:latin typeface="+mj-lt"/>
                  <a:cs typeface="Arial" panose="020B0604020202020204" pitchFamily="34" charset="0"/>
                </a:rPr>
                <a:t>+ producto por trabajador</a:t>
              </a:r>
            </a:p>
          </p:txBody>
        </p:sp>
        <p:cxnSp>
          <p:nvCxnSpPr>
            <p:cNvPr id="56" name="Conector recto 55"/>
            <p:cNvCxnSpPr/>
            <p:nvPr/>
          </p:nvCxnSpPr>
          <p:spPr>
            <a:xfrm>
              <a:off x="8022349" y="6183473"/>
              <a:ext cx="4463144" cy="0"/>
            </a:xfrm>
            <a:prstGeom prst="line">
              <a:avLst/>
            </a:prstGeom>
            <a:noFill/>
            <a:ln w="25400" cap="flat">
              <a:solidFill>
                <a:srgbClr val="129579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9" name="Rectángulo 58"/>
            <p:cNvSpPr/>
            <p:nvPr/>
          </p:nvSpPr>
          <p:spPr>
            <a:xfrm>
              <a:off x="885235" y="6852402"/>
              <a:ext cx="6509355" cy="365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500" dirty="0">
                  <a:latin typeface="+mj-lt"/>
                  <a:cs typeface="Arial" panose="020B0604020202020204" pitchFamily="34" charset="0"/>
                </a:rPr>
                <a:t>+ patentes </a:t>
              </a:r>
            </a:p>
            <a:p>
              <a:r>
                <a:rPr lang="es-CO" sz="1500" dirty="0">
                  <a:latin typeface="+mj-lt"/>
                  <a:cs typeface="Arial" panose="020B0604020202020204" pitchFamily="34" charset="0"/>
                </a:rPr>
                <a:t>+ cambios organizacionales </a:t>
              </a:r>
            </a:p>
            <a:p>
              <a:r>
                <a:rPr lang="es-CO" sz="1500" dirty="0">
                  <a:latin typeface="+mj-lt"/>
                  <a:cs typeface="Arial" panose="020B0604020202020204" pitchFamily="34" charset="0"/>
                </a:rPr>
                <a:t>+ difusión de la tecnología</a:t>
              </a:r>
              <a:endParaRPr lang="es-MX" sz="15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14099889" y="6398663"/>
              <a:ext cx="4919089" cy="365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4336">
                <a:defRPr/>
              </a:pPr>
              <a:r>
                <a:rPr lang="es-MX" sz="1500" dirty="0">
                  <a:latin typeface="+mj-lt"/>
                  <a:cs typeface="Arial" panose="020B0604020202020204" pitchFamily="34" charset="0"/>
                </a:rPr>
                <a:t>+Diversificación </a:t>
              </a:r>
            </a:p>
            <a:p>
              <a:pPr defTabSz="594336">
                <a:defRPr/>
              </a:pPr>
              <a:r>
                <a:rPr lang="es-MX" sz="1500" dirty="0">
                  <a:latin typeface="+mj-lt"/>
                  <a:cs typeface="Arial" panose="020B0604020202020204" pitchFamily="34" charset="0"/>
                </a:rPr>
                <a:t>+ sofisticados         </a:t>
              </a:r>
            </a:p>
            <a:p>
              <a:pPr defTabSz="594336">
                <a:defRPr/>
              </a:pPr>
              <a:r>
                <a:rPr lang="es-MX" sz="1500" dirty="0">
                  <a:latin typeface="+mj-lt"/>
                  <a:cs typeface="Arial" panose="020B0604020202020204" pitchFamily="34" charset="0"/>
                </a:rPr>
                <a:t>+ capacidad para evadir competencia </a:t>
              </a:r>
            </a:p>
          </p:txBody>
        </p:sp>
        <p:pic>
          <p:nvPicPr>
            <p:cNvPr id="71" name="Imagen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638" y="3262475"/>
              <a:ext cx="2921001" cy="2920999"/>
            </a:xfrm>
            <a:prstGeom prst="rect">
              <a:avLst/>
            </a:prstGeom>
          </p:spPr>
        </p:pic>
        <p:sp>
          <p:nvSpPr>
            <p:cNvPr id="75" name="CuadroTexto 74"/>
            <p:cNvSpPr txBox="1"/>
            <p:nvPr/>
          </p:nvSpPr>
          <p:spPr>
            <a:xfrm>
              <a:off x="1183109" y="2407576"/>
              <a:ext cx="4302372" cy="3633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2333" tIns="42333" rIns="42333" bIns="42333" numCol="1" spcCol="38100" rtlCol="0" anchor="ctr">
              <a:spAutoFit/>
            </a:bodyPr>
            <a:lstStyle/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Investigación</a:t>
              </a:r>
            </a:p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Desarrollo</a:t>
              </a:r>
            </a:p>
            <a:p>
              <a:pPr algn="ctr" rtl="0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+ </a:t>
              </a:r>
            </a:p>
            <a:p>
              <a:pPr algn="ctr" defTabSz="536554" latinLnBrk="1" hangingPunct="0"/>
              <a:r>
                <a:rPr lang="es-CO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Innovación</a:t>
              </a:r>
            </a:p>
          </p:txBody>
        </p:sp>
      </p:grpSp>
      <p:cxnSp>
        <p:nvCxnSpPr>
          <p:cNvPr id="102" name="Conector recto 101"/>
          <p:cNvCxnSpPr/>
          <p:nvPr/>
        </p:nvCxnSpPr>
        <p:spPr>
          <a:xfrm>
            <a:off x="4988131" y="3202488"/>
            <a:ext cx="1162456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onector recto 102"/>
          <p:cNvCxnSpPr/>
          <p:nvPr/>
        </p:nvCxnSpPr>
        <p:spPr>
          <a:xfrm>
            <a:off x="989474" y="3202488"/>
            <a:ext cx="1212009" cy="83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Flecha derecha 79"/>
          <p:cNvSpPr/>
          <p:nvPr/>
        </p:nvSpPr>
        <p:spPr>
          <a:xfrm flipV="1">
            <a:off x="2404891" y="2948318"/>
            <a:ext cx="249983" cy="438160"/>
          </a:xfrm>
          <a:prstGeom prst="rightArrow">
            <a:avLst/>
          </a:prstGeom>
          <a:solidFill>
            <a:srgbClr val="00CC99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020" tIns="33020" rIns="33020" bIns="33020" numCol="1" spcCol="29718" rtlCol="0" anchor="ctr">
            <a:spAutoFit/>
          </a:bodyPr>
          <a:lstStyle/>
          <a:p>
            <a:pPr algn="ctr" defTabSz="536554" latinLnBrk="1" hangingPunct="0"/>
            <a:endParaRPr lang="es-ES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5" name="Shape 215"/>
          <p:cNvSpPr txBox="1">
            <a:spLocks/>
          </p:cNvSpPr>
          <p:nvPr/>
        </p:nvSpPr>
        <p:spPr>
          <a:xfrm>
            <a:off x="946178" y="967429"/>
            <a:ext cx="6739414" cy="452487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s-MX" sz="1667" dirty="0">
                <a:latin typeface="Helvetica" panose="020B0604020202020204" pitchFamily="34" charset="0"/>
                <a:ea typeface="Roboto Condensed"/>
                <a:cs typeface="Helvetica" panose="020B0604020202020204" pitchFamily="34" charset="0"/>
                <a:sym typeface="Roboto Condensed"/>
              </a:rPr>
              <a:t>¿Por qué </a:t>
            </a:r>
            <a:r>
              <a:rPr lang="es-MX" sz="1667" dirty="0" err="1">
                <a:latin typeface="Helvetica" panose="020B0604020202020204" pitchFamily="34" charset="0"/>
                <a:ea typeface="Roboto Condensed"/>
                <a:cs typeface="Helvetica" panose="020B0604020202020204" pitchFamily="34" charset="0"/>
                <a:sym typeface="Roboto Condensed"/>
              </a:rPr>
              <a:t>I+D+i</a:t>
            </a:r>
            <a:r>
              <a:rPr lang="es-MX" sz="1667" dirty="0">
                <a:latin typeface="Helvetica" panose="020B0604020202020204" pitchFamily="34" charset="0"/>
                <a:ea typeface="Roboto Condensed"/>
                <a:cs typeface="Helvetica" panose="020B0604020202020204" pitchFamily="34" charset="0"/>
                <a:sym typeface="Roboto Condensed"/>
              </a:rPr>
              <a:t> = Competitividad?</a:t>
            </a:r>
          </a:p>
        </p:txBody>
      </p:sp>
      <p:cxnSp>
        <p:nvCxnSpPr>
          <p:cNvPr id="37" name="Conector recto 69"/>
          <p:cNvCxnSpPr/>
          <p:nvPr/>
        </p:nvCxnSpPr>
        <p:spPr>
          <a:xfrm>
            <a:off x="955398" y="1419915"/>
            <a:ext cx="7190932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4 Rectángulo"/>
          <p:cNvSpPr/>
          <p:nvPr/>
        </p:nvSpPr>
        <p:spPr>
          <a:xfrm>
            <a:off x="6997008" y="3367373"/>
            <a:ext cx="1149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6554" latinLnBrk="1" hangingPunct="0"/>
            <a:r>
              <a:rPr lang="es-CO" sz="1500" b="1" dirty="0">
                <a:cs typeface="Arial" panose="020B0604020202020204" pitchFamily="34" charset="0"/>
                <a:sym typeface="Helvetica Light"/>
              </a:rPr>
              <a:t>Crecimiento </a:t>
            </a:r>
          </a:p>
          <a:p>
            <a:pPr algn="ctr" defTabSz="536554" latinLnBrk="1" hangingPunct="0"/>
            <a:r>
              <a:rPr lang="es-CO" sz="1500" b="1" dirty="0">
                <a:cs typeface="Arial" panose="020B0604020202020204" pitchFamily="34" charset="0"/>
                <a:sym typeface="Helvetica Light"/>
              </a:rPr>
              <a:t>Económico</a:t>
            </a:r>
          </a:p>
        </p:txBody>
      </p:sp>
      <p:sp>
        <p:nvSpPr>
          <p:cNvPr id="40" name="Flecha derecha 79"/>
          <p:cNvSpPr/>
          <p:nvPr/>
        </p:nvSpPr>
        <p:spPr>
          <a:xfrm flipV="1">
            <a:off x="4572278" y="2931393"/>
            <a:ext cx="249983" cy="438160"/>
          </a:xfrm>
          <a:prstGeom prst="rightArrow">
            <a:avLst/>
          </a:prstGeom>
          <a:solidFill>
            <a:srgbClr val="00CC99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020" tIns="33020" rIns="33020" bIns="33020" numCol="1" spcCol="29718" rtlCol="0" anchor="ctr">
            <a:spAutoFit/>
          </a:bodyPr>
          <a:lstStyle/>
          <a:p>
            <a:pPr algn="ctr" defTabSz="536554" latinLnBrk="1" hangingPunct="0"/>
            <a:endParaRPr lang="es-ES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6499358" y="2624285"/>
            <a:ext cx="361361" cy="2243579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500"/>
          </a:p>
        </p:txBody>
      </p:sp>
    </p:spTree>
    <p:extLst>
      <p:ext uri="{BB962C8B-B14F-4D97-AF65-F5344CB8AC3E}">
        <p14:creationId xmlns:p14="http://schemas.microsoft.com/office/powerpoint/2010/main" val="8116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9635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055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0" y="764704"/>
            <a:ext cx="897726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roup 939"/>
          <p:cNvGrpSpPr/>
          <p:nvPr/>
        </p:nvGrpSpPr>
        <p:grpSpPr>
          <a:xfrm>
            <a:off x="751227" y="2445937"/>
            <a:ext cx="2366291" cy="1944114"/>
            <a:chOff x="0" y="0"/>
            <a:chExt cx="2366290" cy="1944113"/>
          </a:xfrm>
        </p:grpSpPr>
        <p:sp>
          <p:nvSpPr>
            <p:cNvPr id="927" name="Shape 927"/>
            <p:cNvSpPr/>
            <p:nvPr/>
          </p:nvSpPr>
          <p:spPr>
            <a:xfrm>
              <a:off x="1131713" y="558101"/>
              <a:ext cx="1234577" cy="379844"/>
            </a:xfrm>
            <a:prstGeom prst="line">
              <a:avLst/>
            </a:prstGeom>
            <a:noFill/>
            <a:ln w="12700" cap="flat">
              <a:solidFill>
                <a:srgbClr val="2980B9"/>
              </a:solidFill>
              <a:prstDash val="solid"/>
              <a:miter lim="800000"/>
            </a:ln>
            <a:effectLst>
              <a:outerShdw dist="254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 sz="1000"/>
            </a:p>
          </p:txBody>
        </p:sp>
        <p:grpSp>
          <p:nvGrpSpPr>
            <p:cNvPr id="938" name="Group 938"/>
            <p:cNvGrpSpPr/>
            <p:nvPr/>
          </p:nvGrpSpPr>
          <p:grpSpPr>
            <a:xfrm>
              <a:off x="0" y="0"/>
              <a:ext cx="1538865" cy="1944113"/>
              <a:chOff x="0" y="0"/>
              <a:chExt cx="1538864" cy="1944112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0" y="1237766"/>
                <a:ext cx="1538864" cy="706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lnSpc>
                    <a:spcPct val="85000"/>
                  </a:lnSpc>
                  <a:defRPr sz="1400">
                    <a:solidFill>
                      <a:srgbClr val="44546A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dirty="0" err="1"/>
                  <a:t>Aversión</a:t>
                </a:r>
                <a:r>
                  <a:rPr dirty="0"/>
                  <a:t> al </a:t>
                </a:r>
                <a:r>
                  <a:rPr dirty="0" err="1"/>
                  <a:t>riesgo</a:t>
                </a:r>
                <a:r>
                  <a:rPr dirty="0"/>
                  <a:t> de </a:t>
                </a:r>
                <a:r>
                  <a:rPr dirty="0" err="1"/>
                  <a:t>innovar</a:t>
                </a:r>
                <a:endParaRPr dirty="0"/>
              </a:p>
            </p:txBody>
          </p:sp>
          <p:grpSp>
            <p:nvGrpSpPr>
              <p:cNvPr id="931" name="Group 931"/>
              <p:cNvGrpSpPr/>
              <p:nvPr/>
            </p:nvGrpSpPr>
            <p:grpSpPr>
              <a:xfrm>
                <a:off x="388431" y="0"/>
                <a:ext cx="762001" cy="1098288"/>
                <a:chOff x="0" y="0"/>
                <a:chExt cx="762000" cy="1098287"/>
              </a:xfrm>
            </p:grpSpPr>
            <p:sp>
              <p:nvSpPr>
                <p:cNvPr id="929" name="Shape 929"/>
                <p:cNvSpPr/>
                <p:nvPr/>
              </p:nvSpPr>
              <p:spPr>
                <a:xfrm>
                  <a:off x="0" y="0"/>
                  <a:ext cx="762000" cy="762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2980B9"/>
                </a:solidFill>
                <a:ln w="12700" cap="flat">
                  <a:noFill/>
                  <a:miter lim="400000"/>
                </a:ln>
                <a:effectLst>
                  <a:outerShdw dist="25400" dir="5400000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lvl="0" algn="ctr">
                    <a:defRPr sz="2400">
                      <a:solidFill>
                        <a:srgbClr val="FFFFFF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2400"/>
                </a:p>
              </p:txBody>
            </p:sp>
            <p:sp>
              <p:nvSpPr>
                <p:cNvPr id="930" name="Shape 930"/>
                <p:cNvSpPr/>
                <p:nvPr/>
              </p:nvSpPr>
              <p:spPr>
                <a:xfrm>
                  <a:off x="381000" y="762000"/>
                  <a:ext cx="1" cy="336288"/>
                </a:xfrm>
                <a:prstGeom prst="line">
                  <a:avLst/>
                </a:prstGeom>
                <a:noFill/>
                <a:ln w="3175" cap="flat">
                  <a:solidFill>
                    <a:srgbClr val="2980B9"/>
                  </a:solidFill>
                  <a:prstDash val="sysDash"/>
                  <a:miter lim="800000"/>
                  <a:tailEnd type="oval" w="med" len="med"/>
                </a:ln>
                <a:effectLst>
                  <a:outerShdw dist="25400" dir="5400000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defTabSz="457200">
                    <a:defRPr sz="10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1000"/>
                </a:p>
              </p:txBody>
            </p:sp>
          </p:grpSp>
          <p:grpSp>
            <p:nvGrpSpPr>
              <p:cNvPr id="937" name="Group 937"/>
              <p:cNvGrpSpPr/>
              <p:nvPr/>
            </p:nvGrpSpPr>
            <p:grpSpPr>
              <a:xfrm>
                <a:off x="628113" y="209242"/>
                <a:ext cx="282638" cy="307948"/>
                <a:chOff x="0" y="0"/>
                <a:chExt cx="282637" cy="307947"/>
              </a:xfrm>
            </p:grpSpPr>
            <p:sp>
              <p:nvSpPr>
                <p:cNvPr id="932" name="Shape 932"/>
                <p:cNvSpPr/>
                <p:nvPr/>
              </p:nvSpPr>
              <p:spPr>
                <a:xfrm>
                  <a:off x="-1" y="-1"/>
                  <a:ext cx="282639" cy="21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14" y="7917"/>
                      </a:moveTo>
                      <a:lnTo>
                        <a:pt x="21600" y="0"/>
                      </a:lnTo>
                      <a:lnTo>
                        <a:pt x="15477" y="1916"/>
                      </a:lnTo>
                      <a:lnTo>
                        <a:pt x="17029" y="3924"/>
                      </a:lnTo>
                      <a:lnTo>
                        <a:pt x="11123" y="11569"/>
                      </a:lnTo>
                      <a:lnTo>
                        <a:pt x="8614" y="8321"/>
                      </a:lnTo>
                      <a:lnTo>
                        <a:pt x="0" y="19474"/>
                      </a:lnTo>
                      <a:lnTo>
                        <a:pt x="1642" y="21600"/>
                      </a:lnTo>
                      <a:lnTo>
                        <a:pt x="1642" y="21599"/>
                      </a:lnTo>
                      <a:lnTo>
                        <a:pt x="8614" y="12572"/>
                      </a:lnTo>
                      <a:lnTo>
                        <a:pt x="11123" y="15820"/>
                      </a:lnTo>
                      <a:lnTo>
                        <a:pt x="18671" y="6049"/>
                      </a:lnTo>
                      <a:lnTo>
                        <a:pt x="20114" y="79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44546A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/>
                </a:p>
              </p:txBody>
            </p:sp>
            <p:sp>
              <p:nvSpPr>
                <p:cNvPr id="933" name="Shape 933"/>
                <p:cNvSpPr/>
                <p:nvPr/>
              </p:nvSpPr>
              <p:spPr>
                <a:xfrm>
                  <a:off x="25791" y="234830"/>
                  <a:ext cx="40300" cy="7311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44546A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/>
                </a:p>
              </p:txBody>
            </p:sp>
            <p:sp>
              <p:nvSpPr>
                <p:cNvPr id="934" name="Shape 934"/>
                <p:cNvSpPr/>
                <p:nvPr/>
              </p:nvSpPr>
              <p:spPr>
                <a:xfrm>
                  <a:off x="94570" y="196403"/>
                  <a:ext cx="40300" cy="10941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44546A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/>
                </a:p>
              </p:txBody>
            </p:sp>
            <p:sp>
              <p:nvSpPr>
                <p:cNvPr id="935" name="Shape 935"/>
                <p:cNvSpPr/>
                <p:nvPr/>
              </p:nvSpPr>
              <p:spPr>
                <a:xfrm>
                  <a:off x="163349" y="157976"/>
                  <a:ext cx="40300" cy="14676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44546A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/>
                </a:p>
              </p:txBody>
            </p:sp>
            <p:sp>
              <p:nvSpPr>
                <p:cNvPr id="936" name="Shape 936"/>
                <p:cNvSpPr/>
                <p:nvPr/>
              </p:nvSpPr>
              <p:spPr>
                <a:xfrm>
                  <a:off x="232127" y="123819"/>
                  <a:ext cx="40300" cy="18252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44546A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946" name="Group 946"/>
          <p:cNvGrpSpPr/>
          <p:nvPr/>
        </p:nvGrpSpPr>
        <p:grpSpPr>
          <a:xfrm>
            <a:off x="2723068" y="2932697"/>
            <a:ext cx="2354260" cy="2384618"/>
            <a:chOff x="0" y="0"/>
            <a:chExt cx="2354259" cy="2384617"/>
          </a:xfrm>
        </p:grpSpPr>
        <p:sp>
          <p:nvSpPr>
            <p:cNvPr id="940" name="Shape 940"/>
            <p:cNvSpPr/>
            <p:nvPr/>
          </p:nvSpPr>
          <p:spPr>
            <a:xfrm flipV="1">
              <a:off x="1137729" y="0"/>
              <a:ext cx="1216530" cy="451185"/>
            </a:xfrm>
            <a:prstGeom prst="line">
              <a:avLst/>
            </a:prstGeom>
            <a:noFill/>
            <a:ln w="12700" cap="flat">
              <a:solidFill>
                <a:srgbClr val="16A085"/>
              </a:solidFill>
              <a:prstDash val="solid"/>
              <a:miter lim="800000"/>
            </a:ln>
            <a:effectLst>
              <a:outerShdw dist="254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 sz="1000"/>
            </a:p>
          </p:txBody>
        </p:sp>
        <p:sp>
          <p:nvSpPr>
            <p:cNvPr id="941" name="Shape 941"/>
            <p:cNvSpPr/>
            <p:nvPr/>
          </p:nvSpPr>
          <p:spPr>
            <a:xfrm>
              <a:off x="0" y="1442821"/>
              <a:ext cx="1538864" cy="941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85000"/>
                </a:lnSpc>
                <a:defRPr sz="1400">
                  <a:solidFill>
                    <a:srgbClr val="44546A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/>
                <a:t>Pocas capacidades internas para la innovación</a:t>
              </a:r>
            </a:p>
          </p:txBody>
        </p:sp>
        <p:grpSp>
          <p:nvGrpSpPr>
            <p:cNvPr id="944" name="Group 944"/>
            <p:cNvGrpSpPr/>
            <p:nvPr/>
          </p:nvGrpSpPr>
          <p:grpSpPr>
            <a:xfrm>
              <a:off x="388431" y="224122"/>
              <a:ext cx="762001" cy="1098289"/>
              <a:chOff x="0" y="0"/>
              <a:chExt cx="762000" cy="1098287"/>
            </a:xfrm>
          </p:grpSpPr>
          <p:sp>
            <p:nvSpPr>
              <p:cNvPr id="942" name="Shape 942"/>
              <p:cNvSpPr/>
              <p:nvPr/>
            </p:nvSpPr>
            <p:spPr>
              <a:xfrm>
                <a:off x="0" y="0"/>
                <a:ext cx="762000" cy="76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FFFFFF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2400"/>
              </a:p>
            </p:txBody>
          </p:sp>
          <p:sp>
            <p:nvSpPr>
              <p:cNvPr id="943" name="Shape 943"/>
              <p:cNvSpPr/>
              <p:nvPr/>
            </p:nvSpPr>
            <p:spPr>
              <a:xfrm>
                <a:off x="376399" y="762000"/>
                <a:ext cx="2" cy="336288"/>
              </a:xfrm>
              <a:prstGeom prst="line">
                <a:avLst/>
              </a:prstGeom>
              <a:noFill/>
              <a:ln w="3175" cap="flat">
                <a:solidFill>
                  <a:srgbClr val="16A085"/>
                </a:solidFill>
                <a:prstDash val="sysDash"/>
                <a:miter lim="800000"/>
                <a:tailEnd type="oval" w="med" len="med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457200">
                  <a:defRPr sz="10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000"/>
              </a:p>
            </p:txBody>
          </p:sp>
        </p:grpSp>
        <p:sp>
          <p:nvSpPr>
            <p:cNvPr id="945" name="Shape 945"/>
            <p:cNvSpPr/>
            <p:nvPr/>
          </p:nvSpPr>
          <p:spPr>
            <a:xfrm>
              <a:off x="586887" y="455369"/>
              <a:ext cx="358062" cy="30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extrusionOk="0">
                  <a:moveTo>
                    <a:pt x="19309" y="1687"/>
                  </a:moveTo>
                  <a:cubicBezTo>
                    <a:pt x="18164" y="675"/>
                    <a:pt x="16691" y="0"/>
                    <a:pt x="15382" y="0"/>
                  </a:cubicBezTo>
                  <a:cubicBezTo>
                    <a:pt x="14236" y="0"/>
                    <a:pt x="13091" y="506"/>
                    <a:pt x="12273" y="1350"/>
                  </a:cubicBezTo>
                  <a:cubicBezTo>
                    <a:pt x="9164" y="4556"/>
                    <a:pt x="9164" y="4556"/>
                    <a:pt x="9164" y="4556"/>
                  </a:cubicBezTo>
                  <a:cubicBezTo>
                    <a:pt x="9164" y="4556"/>
                    <a:pt x="9164" y="4556"/>
                    <a:pt x="9000" y="4556"/>
                  </a:cubicBezTo>
                  <a:cubicBezTo>
                    <a:pt x="9000" y="4556"/>
                    <a:pt x="9000" y="4556"/>
                    <a:pt x="9000" y="4556"/>
                  </a:cubicBezTo>
                  <a:cubicBezTo>
                    <a:pt x="9000" y="4556"/>
                    <a:pt x="9000" y="4556"/>
                    <a:pt x="9000" y="4556"/>
                  </a:cubicBezTo>
                  <a:cubicBezTo>
                    <a:pt x="2291" y="11644"/>
                    <a:pt x="2291" y="11644"/>
                    <a:pt x="2291" y="11644"/>
                  </a:cubicBezTo>
                  <a:cubicBezTo>
                    <a:pt x="1964" y="11981"/>
                    <a:pt x="1800" y="12319"/>
                    <a:pt x="1636" y="12825"/>
                  </a:cubicBezTo>
                  <a:cubicBezTo>
                    <a:pt x="164" y="18563"/>
                    <a:pt x="164" y="18563"/>
                    <a:pt x="164" y="18563"/>
                  </a:cubicBezTo>
                  <a:cubicBezTo>
                    <a:pt x="164" y="18563"/>
                    <a:pt x="0" y="19069"/>
                    <a:pt x="0" y="19237"/>
                  </a:cubicBezTo>
                  <a:cubicBezTo>
                    <a:pt x="0" y="20588"/>
                    <a:pt x="982" y="21600"/>
                    <a:pt x="2291" y="21600"/>
                  </a:cubicBezTo>
                  <a:cubicBezTo>
                    <a:pt x="2618" y="21600"/>
                    <a:pt x="3109" y="21431"/>
                    <a:pt x="3109" y="21431"/>
                  </a:cubicBezTo>
                  <a:cubicBezTo>
                    <a:pt x="8673" y="19912"/>
                    <a:pt x="8673" y="19912"/>
                    <a:pt x="8673" y="19912"/>
                  </a:cubicBezTo>
                  <a:cubicBezTo>
                    <a:pt x="9000" y="19912"/>
                    <a:pt x="9327" y="19575"/>
                    <a:pt x="9655" y="19237"/>
                  </a:cubicBezTo>
                  <a:cubicBezTo>
                    <a:pt x="19636" y="8944"/>
                    <a:pt x="19636" y="8944"/>
                    <a:pt x="19636" y="8944"/>
                  </a:cubicBezTo>
                  <a:cubicBezTo>
                    <a:pt x="21600" y="7088"/>
                    <a:pt x="21273" y="3881"/>
                    <a:pt x="19309" y="1687"/>
                  </a:cubicBezTo>
                  <a:close/>
                  <a:moveTo>
                    <a:pt x="10473" y="16031"/>
                  </a:moveTo>
                  <a:cubicBezTo>
                    <a:pt x="10473" y="15525"/>
                    <a:pt x="10309" y="14850"/>
                    <a:pt x="9982" y="14344"/>
                  </a:cubicBezTo>
                  <a:cubicBezTo>
                    <a:pt x="16200" y="7931"/>
                    <a:pt x="16200" y="7931"/>
                    <a:pt x="16200" y="7931"/>
                  </a:cubicBezTo>
                  <a:cubicBezTo>
                    <a:pt x="16527" y="9113"/>
                    <a:pt x="16364" y="10463"/>
                    <a:pt x="15545" y="11306"/>
                  </a:cubicBezTo>
                  <a:cubicBezTo>
                    <a:pt x="15545" y="11306"/>
                    <a:pt x="15545" y="11306"/>
                    <a:pt x="15545" y="11306"/>
                  </a:cubicBezTo>
                  <a:cubicBezTo>
                    <a:pt x="15545" y="11306"/>
                    <a:pt x="15545" y="11306"/>
                    <a:pt x="15545" y="11306"/>
                  </a:cubicBezTo>
                  <a:cubicBezTo>
                    <a:pt x="10473" y="16537"/>
                    <a:pt x="10473" y="16537"/>
                    <a:pt x="10473" y="16537"/>
                  </a:cubicBezTo>
                  <a:cubicBezTo>
                    <a:pt x="10473" y="16369"/>
                    <a:pt x="10473" y="16200"/>
                    <a:pt x="10473" y="16031"/>
                  </a:cubicBezTo>
                  <a:close/>
                  <a:moveTo>
                    <a:pt x="9655" y="13669"/>
                  </a:moveTo>
                  <a:cubicBezTo>
                    <a:pt x="9491" y="13331"/>
                    <a:pt x="9164" y="12825"/>
                    <a:pt x="8836" y="12487"/>
                  </a:cubicBezTo>
                  <a:cubicBezTo>
                    <a:pt x="8345" y="12150"/>
                    <a:pt x="8018" y="11813"/>
                    <a:pt x="7527" y="11475"/>
                  </a:cubicBezTo>
                  <a:cubicBezTo>
                    <a:pt x="13745" y="5063"/>
                    <a:pt x="13745" y="5063"/>
                    <a:pt x="13745" y="5063"/>
                  </a:cubicBezTo>
                  <a:cubicBezTo>
                    <a:pt x="14236" y="5231"/>
                    <a:pt x="14727" y="5569"/>
                    <a:pt x="15055" y="6075"/>
                  </a:cubicBezTo>
                  <a:cubicBezTo>
                    <a:pt x="15382" y="6413"/>
                    <a:pt x="15709" y="6750"/>
                    <a:pt x="15873" y="7256"/>
                  </a:cubicBezTo>
                  <a:lnTo>
                    <a:pt x="9655" y="13669"/>
                  </a:lnTo>
                  <a:close/>
                  <a:moveTo>
                    <a:pt x="6873" y="11137"/>
                  </a:moveTo>
                  <a:cubicBezTo>
                    <a:pt x="6218" y="10969"/>
                    <a:pt x="5564" y="10800"/>
                    <a:pt x="4909" y="10800"/>
                  </a:cubicBezTo>
                  <a:cubicBezTo>
                    <a:pt x="9982" y="5569"/>
                    <a:pt x="9982" y="5569"/>
                    <a:pt x="9982" y="5569"/>
                  </a:cubicBezTo>
                  <a:cubicBezTo>
                    <a:pt x="10800" y="4725"/>
                    <a:pt x="11945" y="4556"/>
                    <a:pt x="13091" y="4894"/>
                  </a:cubicBezTo>
                  <a:lnTo>
                    <a:pt x="6873" y="11137"/>
                  </a:lnTo>
                  <a:close/>
                  <a:moveTo>
                    <a:pt x="2782" y="20081"/>
                  </a:moveTo>
                  <a:cubicBezTo>
                    <a:pt x="2618" y="20250"/>
                    <a:pt x="2455" y="20250"/>
                    <a:pt x="2291" y="20250"/>
                  </a:cubicBezTo>
                  <a:cubicBezTo>
                    <a:pt x="1800" y="20250"/>
                    <a:pt x="1309" y="19744"/>
                    <a:pt x="1309" y="19237"/>
                  </a:cubicBezTo>
                  <a:cubicBezTo>
                    <a:pt x="1309" y="19069"/>
                    <a:pt x="1309" y="18900"/>
                    <a:pt x="1309" y="18900"/>
                  </a:cubicBezTo>
                  <a:cubicBezTo>
                    <a:pt x="2127" y="16200"/>
                    <a:pt x="2127" y="16200"/>
                    <a:pt x="2127" y="16200"/>
                  </a:cubicBezTo>
                  <a:cubicBezTo>
                    <a:pt x="2782" y="16200"/>
                    <a:pt x="3600" y="16537"/>
                    <a:pt x="4255" y="17213"/>
                  </a:cubicBezTo>
                  <a:cubicBezTo>
                    <a:pt x="4909" y="17888"/>
                    <a:pt x="5236" y="18731"/>
                    <a:pt x="5236" y="19575"/>
                  </a:cubicBezTo>
                  <a:lnTo>
                    <a:pt x="2782" y="20081"/>
                  </a:lnTo>
                  <a:close/>
                  <a:moveTo>
                    <a:pt x="5727" y="19406"/>
                  </a:moveTo>
                  <a:cubicBezTo>
                    <a:pt x="5727" y="18394"/>
                    <a:pt x="5400" y="17550"/>
                    <a:pt x="4745" y="16706"/>
                  </a:cubicBezTo>
                  <a:cubicBezTo>
                    <a:pt x="4091" y="16031"/>
                    <a:pt x="3109" y="15694"/>
                    <a:pt x="2291" y="15525"/>
                  </a:cubicBezTo>
                  <a:cubicBezTo>
                    <a:pt x="2945" y="13163"/>
                    <a:pt x="2945" y="13163"/>
                    <a:pt x="2945" y="13163"/>
                  </a:cubicBezTo>
                  <a:cubicBezTo>
                    <a:pt x="2945" y="12994"/>
                    <a:pt x="3109" y="12825"/>
                    <a:pt x="3109" y="12656"/>
                  </a:cubicBezTo>
                  <a:cubicBezTo>
                    <a:pt x="4418" y="11644"/>
                    <a:pt x="6545" y="11981"/>
                    <a:pt x="7855" y="13500"/>
                  </a:cubicBezTo>
                  <a:cubicBezTo>
                    <a:pt x="9327" y="15019"/>
                    <a:pt x="9655" y="17213"/>
                    <a:pt x="8509" y="18563"/>
                  </a:cubicBezTo>
                  <a:cubicBezTo>
                    <a:pt x="8345" y="18563"/>
                    <a:pt x="8345" y="18731"/>
                    <a:pt x="8182" y="18731"/>
                  </a:cubicBezTo>
                  <a:lnTo>
                    <a:pt x="5727" y="19406"/>
                  </a:lnTo>
                  <a:close/>
                  <a:moveTo>
                    <a:pt x="18818" y="7931"/>
                  </a:moveTo>
                  <a:cubicBezTo>
                    <a:pt x="17673" y="9113"/>
                    <a:pt x="17673" y="9113"/>
                    <a:pt x="17673" y="9113"/>
                  </a:cubicBezTo>
                  <a:cubicBezTo>
                    <a:pt x="17673" y="8944"/>
                    <a:pt x="17673" y="8775"/>
                    <a:pt x="17673" y="8606"/>
                  </a:cubicBezTo>
                  <a:cubicBezTo>
                    <a:pt x="17509" y="7256"/>
                    <a:pt x="17018" y="6075"/>
                    <a:pt x="16036" y="5063"/>
                  </a:cubicBezTo>
                  <a:cubicBezTo>
                    <a:pt x="14891" y="4050"/>
                    <a:pt x="13582" y="3375"/>
                    <a:pt x="12109" y="3375"/>
                  </a:cubicBezTo>
                  <a:cubicBezTo>
                    <a:pt x="13255" y="2194"/>
                    <a:pt x="13255" y="2194"/>
                    <a:pt x="13255" y="2194"/>
                  </a:cubicBezTo>
                  <a:cubicBezTo>
                    <a:pt x="13745" y="1687"/>
                    <a:pt x="14564" y="1350"/>
                    <a:pt x="15382" y="1350"/>
                  </a:cubicBezTo>
                  <a:cubicBezTo>
                    <a:pt x="16364" y="1350"/>
                    <a:pt x="17509" y="1856"/>
                    <a:pt x="18327" y="2700"/>
                  </a:cubicBezTo>
                  <a:cubicBezTo>
                    <a:pt x="19145" y="3544"/>
                    <a:pt x="19636" y="4556"/>
                    <a:pt x="19636" y="5569"/>
                  </a:cubicBezTo>
                  <a:cubicBezTo>
                    <a:pt x="19636" y="6413"/>
                    <a:pt x="19309" y="7256"/>
                    <a:pt x="18818" y="793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44546A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</p:grpSp>
      <p:grpSp>
        <p:nvGrpSpPr>
          <p:cNvPr id="954" name="Group 954"/>
          <p:cNvGrpSpPr/>
          <p:nvPr/>
        </p:nvGrpSpPr>
        <p:grpSpPr>
          <a:xfrm>
            <a:off x="6666752" y="3156819"/>
            <a:ext cx="1538866" cy="2395944"/>
            <a:chOff x="0" y="0"/>
            <a:chExt cx="1538864" cy="2395942"/>
          </a:xfrm>
        </p:grpSpPr>
        <p:sp>
          <p:nvSpPr>
            <p:cNvPr id="947" name="Shape 947"/>
            <p:cNvSpPr/>
            <p:nvPr/>
          </p:nvSpPr>
          <p:spPr>
            <a:xfrm>
              <a:off x="0" y="1218698"/>
              <a:ext cx="1538864" cy="1177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85000"/>
                </a:lnSpc>
                <a:defRPr sz="1400">
                  <a:solidFill>
                    <a:srgbClr val="44546A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/>
                <a:t>Sistema débil: fuentes de financiación y cooperación con otros actores</a:t>
              </a:r>
            </a:p>
          </p:txBody>
        </p:sp>
        <p:grpSp>
          <p:nvGrpSpPr>
            <p:cNvPr id="950" name="Group 950"/>
            <p:cNvGrpSpPr/>
            <p:nvPr/>
          </p:nvGrpSpPr>
          <p:grpSpPr>
            <a:xfrm>
              <a:off x="388432" y="0"/>
              <a:ext cx="762001" cy="1098287"/>
              <a:chOff x="0" y="0"/>
              <a:chExt cx="762000" cy="1098286"/>
            </a:xfrm>
          </p:grpSpPr>
          <p:sp>
            <p:nvSpPr>
              <p:cNvPr id="948" name="Shape 948"/>
              <p:cNvSpPr/>
              <p:nvPr/>
            </p:nvSpPr>
            <p:spPr>
              <a:xfrm>
                <a:off x="0" y="0"/>
                <a:ext cx="762000" cy="76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39C12"/>
              </a:solidFill>
              <a:ln w="12700" cap="flat">
                <a:noFill/>
                <a:miter lim="400000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FFFFFF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2400"/>
              </a:p>
            </p:txBody>
          </p:sp>
          <p:sp>
            <p:nvSpPr>
              <p:cNvPr id="949" name="Shape 949"/>
              <p:cNvSpPr/>
              <p:nvPr/>
            </p:nvSpPr>
            <p:spPr>
              <a:xfrm>
                <a:off x="381255" y="761999"/>
                <a:ext cx="1" cy="336288"/>
              </a:xfrm>
              <a:prstGeom prst="line">
                <a:avLst/>
              </a:prstGeom>
              <a:noFill/>
              <a:ln w="3175" cap="flat">
                <a:solidFill>
                  <a:srgbClr val="F39C12"/>
                </a:solidFill>
                <a:prstDash val="sysDash"/>
                <a:miter lim="800000"/>
                <a:tailEnd type="oval" w="med" len="med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457200">
                  <a:defRPr sz="10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000"/>
              </a:p>
            </p:txBody>
          </p:sp>
        </p:grpSp>
        <p:grpSp>
          <p:nvGrpSpPr>
            <p:cNvPr id="953" name="Group 953"/>
            <p:cNvGrpSpPr/>
            <p:nvPr/>
          </p:nvGrpSpPr>
          <p:grpSpPr>
            <a:xfrm>
              <a:off x="543600" y="166207"/>
              <a:ext cx="451665" cy="451665"/>
              <a:chOff x="0" y="0"/>
              <a:chExt cx="451664" cy="451664"/>
            </a:xfrm>
          </p:grpSpPr>
          <p:sp>
            <p:nvSpPr>
              <p:cNvPr id="951" name="Shape 951"/>
              <p:cNvSpPr/>
              <p:nvPr/>
            </p:nvSpPr>
            <p:spPr>
              <a:xfrm>
                <a:off x="-1" y="113112"/>
                <a:ext cx="338553" cy="338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6" y="8371"/>
                    </a:moveTo>
                    <a:cubicBezTo>
                      <a:pt x="21485" y="8371"/>
                      <a:pt x="20374" y="8371"/>
                      <a:pt x="19057" y="8371"/>
                    </a:cubicBezTo>
                    <a:cubicBezTo>
                      <a:pt x="17740" y="8371"/>
                      <a:pt x="17425" y="7609"/>
                      <a:pt x="18356" y="6678"/>
                    </a:cubicBezTo>
                    <a:cubicBezTo>
                      <a:pt x="19287" y="5747"/>
                      <a:pt x="20073" y="4962"/>
                      <a:pt x="20101" y="4934"/>
                    </a:cubicBezTo>
                    <a:cubicBezTo>
                      <a:pt x="20130" y="4904"/>
                      <a:pt x="20130" y="4858"/>
                      <a:pt x="20101" y="4829"/>
                    </a:cubicBezTo>
                    <a:cubicBezTo>
                      <a:pt x="20073" y="4799"/>
                      <a:pt x="19323" y="4050"/>
                      <a:pt x="18436" y="3163"/>
                    </a:cubicBezTo>
                    <a:cubicBezTo>
                      <a:pt x="17549" y="2276"/>
                      <a:pt x="16800" y="1527"/>
                      <a:pt x="16771" y="1498"/>
                    </a:cubicBezTo>
                    <a:cubicBezTo>
                      <a:pt x="16743" y="1470"/>
                      <a:pt x="16696" y="1470"/>
                      <a:pt x="16667" y="1498"/>
                    </a:cubicBezTo>
                    <a:cubicBezTo>
                      <a:pt x="16638" y="1527"/>
                      <a:pt x="15853" y="2312"/>
                      <a:pt x="14922" y="3243"/>
                    </a:cubicBezTo>
                    <a:cubicBezTo>
                      <a:pt x="13991" y="4174"/>
                      <a:pt x="13229" y="3859"/>
                      <a:pt x="13229" y="2542"/>
                    </a:cubicBezTo>
                    <a:cubicBezTo>
                      <a:pt x="13229" y="1226"/>
                      <a:pt x="13229" y="115"/>
                      <a:pt x="13229" y="74"/>
                    </a:cubicBezTo>
                    <a:cubicBezTo>
                      <a:pt x="13229" y="34"/>
                      <a:pt x="13195" y="0"/>
                      <a:pt x="13155" y="0"/>
                    </a:cubicBezTo>
                    <a:cubicBezTo>
                      <a:pt x="13114" y="0"/>
                      <a:pt x="12054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5" y="0"/>
                      <a:pt x="8371" y="34"/>
                      <a:pt x="8371" y="74"/>
                    </a:cubicBezTo>
                    <a:cubicBezTo>
                      <a:pt x="8371" y="115"/>
                      <a:pt x="8371" y="1226"/>
                      <a:pt x="8371" y="2542"/>
                    </a:cubicBezTo>
                    <a:cubicBezTo>
                      <a:pt x="8371" y="3859"/>
                      <a:pt x="7609" y="4174"/>
                      <a:pt x="6678" y="3243"/>
                    </a:cubicBezTo>
                    <a:cubicBezTo>
                      <a:pt x="5747" y="2312"/>
                      <a:pt x="4962" y="1527"/>
                      <a:pt x="4934" y="1498"/>
                    </a:cubicBezTo>
                    <a:cubicBezTo>
                      <a:pt x="4905" y="1470"/>
                      <a:pt x="4858" y="1470"/>
                      <a:pt x="4829" y="1498"/>
                    </a:cubicBezTo>
                    <a:cubicBezTo>
                      <a:pt x="4801" y="1527"/>
                      <a:pt x="4051" y="2276"/>
                      <a:pt x="3164" y="3163"/>
                    </a:cubicBezTo>
                    <a:cubicBezTo>
                      <a:pt x="2277" y="4050"/>
                      <a:pt x="1528" y="4800"/>
                      <a:pt x="1499" y="4829"/>
                    </a:cubicBezTo>
                    <a:cubicBezTo>
                      <a:pt x="1470" y="4857"/>
                      <a:pt x="1470" y="4904"/>
                      <a:pt x="1499" y="4934"/>
                    </a:cubicBezTo>
                    <a:cubicBezTo>
                      <a:pt x="1528" y="4962"/>
                      <a:pt x="2313" y="5747"/>
                      <a:pt x="3244" y="6678"/>
                    </a:cubicBezTo>
                    <a:cubicBezTo>
                      <a:pt x="4175" y="7609"/>
                      <a:pt x="3860" y="8371"/>
                      <a:pt x="2543" y="8371"/>
                    </a:cubicBezTo>
                    <a:cubicBezTo>
                      <a:pt x="1226" y="8371"/>
                      <a:pt x="115" y="8371"/>
                      <a:pt x="74" y="8371"/>
                    </a:cubicBezTo>
                    <a:cubicBezTo>
                      <a:pt x="33" y="8371"/>
                      <a:pt x="0" y="8405"/>
                      <a:pt x="0" y="8445"/>
                    </a:cubicBezTo>
                    <a:cubicBezTo>
                      <a:pt x="0" y="8486"/>
                      <a:pt x="0" y="9546"/>
                      <a:pt x="0" y="10800"/>
                    </a:cubicBezTo>
                    <a:cubicBezTo>
                      <a:pt x="0" y="12055"/>
                      <a:pt x="0" y="13114"/>
                      <a:pt x="0" y="13155"/>
                    </a:cubicBezTo>
                    <a:cubicBezTo>
                      <a:pt x="0" y="13196"/>
                      <a:pt x="33" y="13229"/>
                      <a:pt x="74" y="13229"/>
                    </a:cubicBezTo>
                    <a:cubicBezTo>
                      <a:pt x="115" y="13229"/>
                      <a:pt x="1226" y="13229"/>
                      <a:pt x="2542" y="13229"/>
                    </a:cubicBezTo>
                    <a:cubicBezTo>
                      <a:pt x="3859" y="13229"/>
                      <a:pt x="4175" y="13991"/>
                      <a:pt x="3243" y="14922"/>
                    </a:cubicBezTo>
                    <a:cubicBezTo>
                      <a:pt x="2312" y="15853"/>
                      <a:pt x="1528" y="16638"/>
                      <a:pt x="1499" y="16666"/>
                    </a:cubicBezTo>
                    <a:cubicBezTo>
                      <a:pt x="1470" y="16696"/>
                      <a:pt x="1470" y="16742"/>
                      <a:pt x="1499" y="16771"/>
                    </a:cubicBezTo>
                    <a:cubicBezTo>
                      <a:pt x="1528" y="16800"/>
                      <a:pt x="2277" y="17550"/>
                      <a:pt x="3164" y="18436"/>
                    </a:cubicBezTo>
                    <a:cubicBezTo>
                      <a:pt x="4051" y="19324"/>
                      <a:pt x="4800" y="20072"/>
                      <a:pt x="4829" y="20102"/>
                    </a:cubicBezTo>
                    <a:cubicBezTo>
                      <a:pt x="4857" y="20130"/>
                      <a:pt x="4904" y="20130"/>
                      <a:pt x="4933" y="20102"/>
                    </a:cubicBezTo>
                    <a:cubicBezTo>
                      <a:pt x="4962" y="20072"/>
                      <a:pt x="5747" y="19288"/>
                      <a:pt x="6678" y="18357"/>
                    </a:cubicBezTo>
                    <a:cubicBezTo>
                      <a:pt x="7609" y="17426"/>
                      <a:pt x="8371" y="17741"/>
                      <a:pt x="8371" y="19058"/>
                    </a:cubicBezTo>
                    <a:cubicBezTo>
                      <a:pt x="8371" y="20375"/>
                      <a:pt x="8371" y="21486"/>
                      <a:pt x="8371" y="21526"/>
                    </a:cubicBezTo>
                    <a:cubicBezTo>
                      <a:pt x="8371" y="21567"/>
                      <a:pt x="8405" y="21600"/>
                      <a:pt x="8445" y="21600"/>
                    </a:cubicBezTo>
                    <a:cubicBezTo>
                      <a:pt x="8486" y="21600"/>
                      <a:pt x="9546" y="21600"/>
                      <a:pt x="10800" y="21600"/>
                    </a:cubicBezTo>
                    <a:cubicBezTo>
                      <a:pt x="12054" y="21600"/>
                      <a:pt x="13114" y="21600"/>
                      <a:pt x="13155" y="21600"/>
                    </a:cubicBezTo>
                    <a:cubicBezTo>
                      <a:pt x="13195" y="21600"/>
                      <a:pt x="13229" y="21567"/>
                      <a:pt x="13229" y="21526"/>
                    </a:cubicBezTo>
                    <a:cubicBezTo>
                      <a:pt x="13229" y="21486"/>
                      <a:pt x="13229" y="20375"/>
                      <a:pt x="13229" y="19058"/>
                    </a:cubicBezTo>
                    <a:cubicBezTo>
                      <a:pt x="13229" y="17741"/>
                      <a:pt x="13991" y="17426"/>
                      <a:pt x="14922" y="18356"/>
                    </a:cubicBezTo>
                    <a:cubicBezTo>
                      <a:pt x="15853" y="19288"/>
                      <a:pt x="16639" y="20072"/>
                      <a:pt x="16667" y="20101"/>
                    </a:cubicBezTo>
                    <a:cubicBezTo>
                      <a:pt x="16696" y="20130"/>
                      <a:pt x="16743" y="20130"/>
                      <a:pt x="16771" y="20101"/>
                    </a:cubicBezTo>
                    <a:cubicBezTo>
                      <a:pt x="16800" y="20072"/>
                      <a:pt x="17549" y="19324"/>
                      <a:pt x="18437" y="18436"/>
                    </a:cubicBezTo>
                    <a:cubicBezTo>
                      <a:pt x="19324" y="17550"/>
                      <a:pt x="20073" y="16800"/>
                      <a:pt x="20102" y="16771"/>
                    </a:cubicBezTo>
                    <a:cubicBezTo>
                      <a:pt x="20130" y="16743"/>
                      <a:pt x="20130" y="16696"/>
                      <a:pt x="20102" y="16666"/>
                    </a:cubicBezTo>
                    <a:cubicBezTo>
                      <a:pt x="20073" y="16638"/>
                      <a:pt x="19288" y="15853"/>
                      <a:pt x="18357" y="14922"/>
                    </a:cubicBezTo>
                    <a:cubicBezTo>
                      <a:pt x="17426" y="13991"/>
                      <a:pt x="17741" y="13229"/>
                      <a:pt x="19058" y="13229"/>
                    </a:cubicBezTo>
                    <a:cubicBezTo>
                      <a:pt x="20374" y="13229"/>
                      <a:pt x="21485" y="13229"/>
                      <a:pt x="21526" y="13229"/>
                    </a:cubicBezTo>
                    <a:cubicBezTo>
                      <a:pt x="21567" y="13229"/>
                      <a:pt x="21600" y="13196"/>
                      <a:pt x="21600" y="13155"/>
                    </a:cubicBezTo>
                    <a:cubicBezTo>
                      <a:pt x="21600" y="13114"/>
                      <a:pt x="21600" y="12055"/>
                      <a:pt x="21600" y="10800"/>
                    </a:cubicBezTo>
                    <a:cubicBezTo>
                      <a:pt x="21600" y="9546"/>
                      <a:pt x="21600" y="8486"/>
                      <a:pt x="21600" y="8445"/>
                    </a:cubicBezTo>
                    <a:cubicBezTo>
                      <a:pt x="21600" y="8405"/>
                      <a:pt x="21567" y="8371"/>
                      <a:pt x="21526" y="8371"/>
                    </a:cubicBezTo>
                    <a:close/>
                    <a:moveTo>
                      <a:pt x="10962" y="14352"/>
                    </a:moveTo>
                    <a:cubicBezTo>
                      <a:pt x="8960" y="14352"/>
                      <a:pt x="7336" y="12728"/>
                      <a:pt x="7336" y="10725"/>
                    </a:cubicBezTo>
                    <a:cubicBezTo>
                      <a:pt x="7336" y="8722"/>
                      <a:pt x="8960" y="7098"/>
                      <a:pt x="10962" y="7098"/>
                    </a:cubicBezTo>
                    <a:cubicBezTo>
                      <a:pt x="12965" y="7098"/>
                      <a:pt x="14589" y="8722"/>
                      <a:pt x="14589" y="10725"/>
                    </a:cubicBezTo>
                    <a:cubicBezTo>
                      <a:pt x="14589" y="12728"/>
                      <a:pt x="12965" y="14352"/>
                      <a:pt x="10962" y="14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44546A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/>
              </a:p>
            </p:txBody>
          </p:sp>
          <p:sp>
            <p:nvSpPr>
              <p:cNvPr id="952" name="Shape 952"/>
              <p:cNvSpPr/>
              <p:nvPr/>
            </p:nvSpPr>
            <p:spPr>
              <a:xfrm>
                <a:off x="282780" y="-1"/>
                <a:ext cx="168885" cy="168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5" y="8370"/>
                    </a:moveTo>
                    <a:cubicBezTo>
                      <a:pt x="21484" y="8370"/>
                      <a:pt x="20373" y="8370"/>
                      <a:pt x="19056" y="8370"/>
                    </a:cubicBezTo>
                    <a:cubicBezTo>
                      <a:pt x="17740" y="8370"/>
                      <a:pt x="17424" y="7610"/>
                      <a:pt x="18356" y="6677"/>
                    </a:cubicBezTo>
                    <a:cubicBezTo>
                      <a:pt x="19287" y="5746"/>
                      <a:pt x="20073" y="4962"/>
                      <a:pt x="20101" y="4932"/>
                    </a:cubicBezTo>
                    <a:cubicBezTo>
                      <a:pt x="20129" y="4904"/>
                      <a:pt x="20129" y="4857"/>
                      <a:pt x="20101" y="4827"/>
                    </a:cubicBezTo>
                    <a:cubicBezTo>
                      <a:pt x="20073" y="4799"/>
                      <a:pt x="19323" y="4049"/>
                      <a:pt x="18436" y="3164"/>
                    </a:cubicBezTo>
                    <a:cubicBezTo>
                      <a:pt x="17549" y="2275"/>
                      <a:pt x="16799" y="1527"/>
                      <a:pt x="16771" y="1497"/>
                    </a:cubicBezTo>
                    <a:cubicBezTo>
                      <a:pt x="16742" y="1469"/>
                      <a:pt x="16694" y="1469"/>
                      <a:pt x="16666" y="1497"/>
                    </a:cubicBezTo>
                    <a:cubicBezTo>
                      <a:pt x="16637" y="1526"/>
                      <a:pt x="15851" y="2312"/>
                      <a:pt x="14921" y="3243"/>
                    </a:cubicBezTo>
                    <a:cubicBezTo>
                      <a:pt x="13990" y="4174"/>
                      <a:pt x="13228" y="3859"/>
                      <a:pt x="13228" y="2543"/>
                    </a:cubicBezTo>
                    <a:cubicBezTo>
                      <a:pt x="13228" y="1225"/>
                      <a:pt x="13228" y="115"/>
                      <a:pt x="13229" y="74"/>
                    </a:cubicBezTo>
                    <a:cubicBezTo>
                      <a:pt x="13228" y="33"/>
                      <a:pt x="13195" y="0"/>
                      <a:pt x="13155" y="0"/>
                    </a:cubicBezTo>
                    <a:cubicBezTo>
                      <a:pt x="13113" y="0"/>
                      <a:pt x="12053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4" y="0"/>
                      <a:pt x="8372" y="33"/>
                      <a:pt x="8372" y="74"/>
                    </a:cubicBezTo>
                    <a:cubicBezTo>
                      <a:pt x="8372" y="115"/>
                      <a:pt x="8372" y="1226"/>
                      <a:pt x="8372" y="2543"/>
                    </a:cubicBezTo>
                    <a:cubicBezTo>
                      <a:pt x="8372" y="3859"/>
                      <a:pt x="7610" y="4175"/>
                      <a:pt x="6679" y="3244"/>
                    </a:cubicBezTo>
                    <a:cubicBezTo>
                      <a:pt x="5747" y="2312"/>
                      <a:pt x="4962" y="1527"/>
                      <a:pt x="4933" y="1497"/>
                    </a:cubicBezTo>
                    <a:cubicBezTo>
                      <a:pt x="4903" y="1469"/>
                      <a:pt x="4856" y="1469"/>
                      <a:pt x="4828" y="1497"/>
                    </a:cubicBezTo>
                    <a:cubicBezTo>
                      <a:pt x="4799" y="1526"/>
                      <a:pt x="4049" y="2275"/>
                      <a:pt x="3162" y="3162"/>
                    </a:cubicBezTo>
                    <a:cubicBezTo>
                      <a:pt x="2276" y="4049"/>
                      <a:pt x="1526" y="4799"/>
                      <a:pt x="1498" y="4827"/>
                    </a:cubicBezTo>
                    <a:cubicBezTo>
                      <a:pt x="1469" y="4855"/>
                      <a:pt x="1469" y="4904"/>
                      <a:pt x="1498" y="4932"/>
                    </a:cubicBezTo>
                    <a:cubicBezTo>
                      <a:pt x="1527" y="4962"/>
                      <a:pt x="2312" y="5746"/>
                      <a:pt x="3244" y="6677"/>
                    </a:cubicBezTo>
                    <a:cubicBezTo>
                      <a:pt x="4174" y="7608"/>
                      <a:pt x="3859" y="8370"/>
                      <a:pt x="2542" y="8370"/>
                    </a:cubicBezTo>
                    <a:cubicBezTo>
                      <a:pt x="1225" y="8370"/>
                      <a:pt x="116" y="8370"/>
                      <a:pt x="75" y="8370"/>
                    </a:cubicBezTo>
                    <a:cubicBezTo>
                      <a:pt x="34" y="8372"/>
                      <a:pt x="1" y="8405"/>
                      <a:pt x="0" y="8446"/>
                    </a:cubicBezTo>
                    <a:cubicBezTo>
                      <a:pt x="1" y="8486"/>
                      <a:pt x="0" y="9546"/>
                      <a:pt x="0" y="10800"/>
                    </a:cubicBezTo>
                    <a:cubicBezTo>
                      <a:pt x="0" y="12054"/>
                      <a:pt x="0" y="13114"/>
                      <a:pt x="0" y="13154"/>
                    </a:cubicBezTo>
                    <a:cubicBezTo>
                      <a:pt x="0" y="13195"/>
                      <a:pt x="34" y="13228"/>
                      <a:pt x="75" y="13228"/>
                    </a:cubicBezTo>
                    <a:cubicBezTo>
                      <a:pt x="115" y="13228"/>
                      <a:pt x="1227" y="13230"/>
                      <a:pt x="2542" y="13230"/>
                    </a:cubicBezTo>
                    <a:cubicBezTo>
                      <a:pt x="3860" y="13228"/>
                      <a:pt x="4174" y="13990"/>
                      <a:pt x="3244" y="14921"/>
                    </a:cubicBezTo>
                    <a:cubicBezTo>
                      <a:pt x="2312" y="15852"/>
                      <a:pt x="1526" y="16638"/>
                      <a:pt x="1498" y="16666"/>
                    </a:cubicBezTo>
                    <a:cubicBezTo>
                      <a:pt x="1469" y="16696"/>
                      <a:pt x="1469" y="16743"/>
                      <a:pt x="1498" y="16771"/>
                    </a:cubicBezTo>
                    <a:cubicBezTo>
                      <a:pt x="1527" y="16801"/>
                      <a:pt x="2277" y="17551"/>
                      <a:pt x="3163" y="18438"/>
                    </a:cubicBezTo>
                    <a:cubicBezTo>
                      <a:pt x="4050" y="19323"/>
                      <a:pt x="4799" y="20073"/>
                      <a:pt x="4828" y="20103"/>
                    </a:cubicBezTo>
                    <a:cubicBezTo>
                      <a:pt x="4857" y="20131"/>
                      <a:pt x="4904" y="20131"/>
                      <a:pt x="4934" y="20103"/>
                    </a:cubicBezTo>
                    <a:cubicBezTo>
                      <a:pt x="4962" y="20073"/>
                      <a:pt x="5747" y="19288"/>
                      <a:pt x="6679" y="18356"/>
                    </a:cubicBezTo>
                    <a:cubicBezTo>
                      <a:pt x="7610" y="17426"/>
                      <a:pt x="8372" y="17741"/>
                      <a:pt x="8372" y="19057"/>
                    </a:cubicBezTo>
                    <a:cubicBezTo>
                      <a:pt x="8372" y="20375"/>
                      <a:pt x="8372" y="21485"/>
                      <a:pt x="8372" y="21526"/>
                    </a:cubicBezTo>
                    <a:cubicBezTo>
                      <a:pt x="8372" y="21567"/>
                      <a:pt x="8404" y="21600"/>
                      <a:pt x="8445" y="21600"/>
                    </a:cubicBezTo>
                    <a:cubicBezTo>
                      <a:pt x="8487" y="21600"/>
                      <a:pt x="9546" y="21600"/>
                      <a:pt x="10799" y="21600"/>
                    </a:cubicBezTo>
                    <a:cubicBezTo>
                      <a:pt x="12054" y="21600"/>
                      <a:pt x="13114" y="21600"/>
                      <a:pt x="13154" y="21600"/>
                    </a:cubicBezTo>
                    <a:cubicBezTo>
                      <a:pt x="13194" y="21600"/>
                      <a:pt x="13228" y="21567"/>
                      <a:pt x="13228" y="21525"/>
                    </a:cubicBezTo>
                    <a:cubicBezTo>
                      <a:pt x="13229" y="21485"/>
                      <a:pt x="13228" y="20374"/>
                      <a:pt x="13228" y="19059"/>
                    </a:cubicBezTo>
                    <a:cubicBezTo>
                      <a:pt x="13228" y="17741"/>
                      <a:pt x="13990" y="17425"/>
                      <a:pt x="14921" y="18356"/>
                    </a:cubicBezTo>
                    <a:cubicBezTo>
                      <a:pt x="15851" y="19287"/>
                      <a:pt x="16637" y="20073"/>
                      <a:pt x="16666" y="20103"/>
                    </a:cubicBezTo>
                    <a:cubicBezTo>
                      <a:pt x="16695" y="20131"/>
                      <a:pt x="16742" y="20131"/>
                      <a:pt x="16771" y="20103"/>
                    </a:cubicBezTo>
                    <a:cubicBezTo>
                      <a:pt x="16799" y="20073"/>
                      <a:pt x="17549" y="19323"/>
                      <a:pt x="18436" y="18438"/>
                    </a:cubicBezTo>
                    <a:cubicBezTo>
                      <a:pt x="19323" y="17551"/>
                      <a:pt x="20073" y="16801"/>
                      <a:pt x="20101" y="16773"/>
                    </a:cubicBezTo>
                    <a:cubicBezTo>
                      <a:pt x="20129" y="16743"/>
                      <a:pt x="20129" y="16696"/>
                      <a:pt x="20101" y="16666"/>
                    </a:cubicBezTo>
                    <a:cubicBezTo>
                      <a:pt x="20073" y="16638"/>
                      <a:pt x="19287" y="15852"/>
                      <a:pt x="18355" y="14921"/>
                    </a:cubicBezTo>
                    <a:cubicBezTo>
                      <a:pt x="17423" y="13990"/>
                      <a:pt x="17739" y="13228"/>
                      <a:pt x="19056" y="13228"/>
                    </a:cubicBezTo>
                    <a:cubicBezTo>
                      <a:pt x="20374" y="13228"/>
                      <a:pt x="21485" y="13228"/>
                      <a:pt x="21525" y="13228"/>
                    </a:cubicBezTo>
                    <a:cubicBezTo>
                      <a:pt x="21566" y="13228"/>
                      <a:pt x="21599" y="13195"/>
                      <a:pt x="21599" y="13154"/>
                    </a:cubicBezTo>
                    <a:cubicBezTo>
                      <a:pt x="21599" y="13114"/>
                      <a:pt x="21599" y="12054"/>
                      <a:pt x="21599" y="10800"/>
                    </a:cubicBezTo>
                    <a:cubicBezTo>
                      <a:pt x="21599" y="9546"/>
                      <a:pt x="21599" y="8486"/>
                      <a:pt x="21600" y="8445"/>
                    </a:cubicBezTo>
                    <a:cubicBezTo>
                      <a:pt x="21598" y="8405"/>
                      <a:pt x="21565" y="8370"/>
                      <a:pt x="21525" y="8370"/>
                    </a:cubicBezTo>
                    <a:close/>
                    <a:moveTo>
                      <a:pt x="13530" y="13426"/>
                    </a:moveTo>
                    <a:cubicBezTo>
                      <a:pt x="12114" y="14843"/>
                      <a:pt x="9818" y="14843"/>
                      <a:pt x="8402" y="13426"/>
                    </a:cubicBezTo>
                    <a:cubicBezTo>
                      <a:pt x="6986" y="12009"/>
                      <a:pt x="6986" y="9712"/>
                      <a:pt x="8402" y="8297"/>
                    </a:cubicBezTo>
                    <a:cubicBezTo>
                      <a:pt x="9819" y="6881"/>
                      <a:pt x="12115" y="6880"/>
                      <a:pt x="13530" y="8297"/>
                    </a:cubicBezTo>
                    <a:cubicBezTo>
                      <a:pt x="14948" y="9712"/>
                      <a:pt x="14947" y="12010"/>
                      <a:pt x="13530" y="1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44546A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/>
              </a:p>
            </p:txBody>
          </p:sp>
        </p:grpSp>
      </p:grpSp>
      <p:grpSp>
        <p:nvGrpSpPr>
          <p:cNvPr id="962" name="Group 962"/>
          <p:cNvGrpSpPr/>
          <p:nvPr/>
        </p:nvGrpSpPr>
        <p:grpSpPr>
          <a:xfrm>
            <a:off x="4690310" y="2445937"/>
            <a:ext cx="3323686" cy="2883736"/>
            <a:chOff x="0" y="0"/>
            <a:chExt cx="3323684" cy="2883733"/>
          </a:xfrm>
        </p:grpSpPr>
        <p:sp>
          <p:nvSpPr>
            <p:cNvPr id="955" name="Shape 955"/>
            <p:cNvSpPr/>
            <p:nvPr/>
          </p:nvSpPr>
          <p:spPr>
            <a:xfrm>
              <a:off x="1167062" y="494314"/>
              <a:ext cx="1222546" cy="377456"/>
            </a:xfrm>
            <a:prstGeom prst="line">
              <a:avLst/>
            </a:prstGeom>
            <a:noFill/>
            <a:ln w="12700" cap="flat">
              <a:solidFill>
                <a:srgbClr val="9BBB59"/>
              </a:solidFill>
              <a:prstDash val="solid"/>
              <a:miter lim="800000"/>
            </a:ln>
            <a:effectLst>
              <a:outerShdw dist="254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 sz="1000"/>
            </a:p>
          </p:txBody>
        </p:sp>
        <p:sp>
          <p:nvSpPr>
            <p:cNvPr id="956" name="Shape 956"/>
            <p:cNvSpPr/>
            <p:nvPr/>
          </p:nvSpPr>
          <p:spPr>
            <a:xfrm>
              <a:off x="0" y="1235592"/>
              <a:ext cx="1538864" cy="164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85000"/>
                </a:lnSpc>
                <a:defRPr sz="1400">
                  <a:solidFill>
                    <a:srgbClr val="44546A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dirty="0" err="1"/>
                <a:t>Dificultad</a:t>
              </a:r>
              <a:r>
                <a:rPr dirty="0"/>
                <a:t> de </a:t>
              </a:r>
              <a:r>
                <a:rPr dirty="0" err="1"/>
                <a:t>acceso</a:t>
              </a:r>
              <a:r>
                <a:rPr dirty="0"/>
                <a:t> a </a:t>
              </a:r>
              <a:r>
                <a:rPr dirty="0" err="1"/>
                <a:t>información</a:t>
              </a:r>
              <a:r>
                <a:rPr dirty="0"/>
                <a:t> de </a:t>
              </a:r>
              <a:r>
                <a:rPr dirty="0" err="1"/>
                <a:t>nuevas</a:t>
              </a:r>
              <a:r>
                <a:rPr dirty="0"/>
                <a:t> </a:t>
              </a:r>
              <a:r>
                <a:rPr dirty="0" err="1"/>
                <a:t>tecnologías</a:t>
              </a:r>
              <a:r>
                <a:rPr dirty="0"/>
                <a:t> y </a:t>
              </a:r>
              <a:r>
                <a:rPr dirty="0" err="1"/>
                <a:t>nuevos</a:t>
              </a:r>
              <a:r>
                <a:rPr dirty="0"/>
                <a:t> </a:t>
              </a:r>
              <a:r>
                <a:rPr dirty="0" err="1"/>
                <a:t>mercados</a:t>
              </a:r>
              <a:endParaRPr dirty="0"/>
            </a:p>
          </p:txBody>
        </p:sp>
        <p:grpSp>
          <p:nvGrpSpPr>
            <p:cNvPr id="960" name="Group 960"/>
            <p:cNvGrpSpPr/>
            <p:nvPr/>
          </p:nvGrpSpPr>
          <p:grpSpPr>
            <a:xfrm>
              <a:off x="393031" y="0"/>
              <a:ext cx="2930653" cy="1098776"/>
              <a:chOff x="0" y="0"/>
              <a:chExt cx="2930651" cy="1098775"/>
            </a:xfrm>
          </p:grpSpPr>
          <p:sp>
            <p:nvSpPr>
              <p:cNvPr id="957" name="Shape 957"/>
              <p:cNvSpPr/>
              <p:nvPr/>
            </p:nvSpPr>
            <p:spPr>
              <a:xfrm>
                <a:off x="0" y="0"/>
                <a:ext cx="762000" cy="76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59"/>
              </a:solidFill>
              <a:ln w="12700" cap="flat">
                <a:noFill/>
                <a:miter lim="400000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FFFFFF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2400"/>
              </a:p>
            </p:txBody>
          </p:sp>
          <p:sp>
            <p:nvSpPr>
              <p:cNvPr id="958" name="Shape 958"/>
              <p:cNvSpPr/>
              <p:nvPr/>
            </p:nvSpPr>
            <p:spPr>
              <a:xfrm>
                <a:off x="388765" y="762488"/>
                <a:ext cx="2" cy="336288"/>
              </a:xfrm>
              <a:prstGeom prst="line">
                <a:avLst/>
              </a:prstGeom>
              <a:noFill/>
              <a:ln w="3175" cap="flat">
                <a:solidFill>
                  <a:srgbClr val="9BBB59"/>
                </a:solidFill>
                <a:prstDash val="sysDash"/>
                <a:miter lim="800000"/>
                <a:tailEnd type="oval" w="med" len="med"/>
              </a:ln>
              <a:effectLst>
                <a:outerShdw dist="25400" dir="54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457200">
                  <a:defRPr sz="10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000"/>
              </a:p>
            </p:txBody>
          </p:sp>
          <p:sp>
            <p:nvSpPr>
              <p:cNvPr id="959" name="Shape 959"/>
              <p:cNvSpPr/>
              <p:nvPr/>
            </p:nvSpPr>
            <p:spPr>
              <a:xfrm>
                <a:off x="2803989" y="521730"/>
                <a:ext cx="126663" cy="126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5" y="8370"/>
                    </a:moveTo>
                    <a:cubicBezTo>
                      <a:pt x="21484" y="8370"/>
                      <a:pt x="20373" y="8370"/>
                      <a:pt x="19056" y="8370"/>
                    </a:cubicBezTo>
                    <a:cubicBezTo>
                      <a:pt x="17740" y="8370"/>
                      <a:pt x="17424" y="7610"/>
                      <a:pt x="18356" y="6677"/>
                    </a:cubicBezTo>
                    <a:cubicBezTo>
                      <a:pt x="19287" y="5746"/>
                      <a:pt x="20073" y="4962"/>
                      <a:pt x="20101" y="4932"/>
                    </a:cubicBezTo>
                    <a:cubicBezTo>
                      <a:pt x="20129" y="4904"/>
                      <a:pt x="20129" y="4857"/>
                      <a:pt x="20101" y="4827"/>
                    </a:cubicBezTo>
                    <a:cubicBezTo>
                      <a:pt x="20073" y="4799"/>
                      <a:pt x="19323" y="4049"/>
                      <a:pt x="18436" y="3164"/>
                    </a:cubicBezTo>
                    <a:cubicBezTo>
                      <a:pt x="17549" y="2275"/>
                      <a:pt x="16799" y="1527"/>
                      <a:pt x="16771" y="1497"/>
                    </a:cubicBezTo>
                    <a:cubicBezTo>
                      <a:pt x="16742" y="1469"/>
                      <a:pt x="16694" y="1469"/>
                      <a:pt x="16666" y="1497"/>
                    </a:cubicBezTo>
                    <a:cubicBezTo>
                      <a:pt x="16637" y="1526"/>
                      <a:pt x="15851" y="2312"/>
                      <a:pt x="14921" y="3243"/>
                    </a:cubicBezTo>
                    <a:cubicBezTo>
                      <a:pt x="13990" y="4174"/>
                      <a:pt x="13228" y="3859"/>
                      <a:pt x="13228" y="2543"/>
                    </a:cubicBezTo>
                    <a:cubicBezTo>
                      <a:pt x="13228" y="1225"/>
                      <a:pt x="13228" y="115"/>
                      <a:pt x="13229" y="74"/>
                    </a:cubicBezTo>
                    <a:cubicBezTo>
                      <a:pt x="13228" y="33"/>
                      <a:pt x="13195" y="0"/>
                      <a:pt x="13155" y="0"/>
                    </a:cubicBezTo>
                    <a:cubicBezTo>
                      <a:pt x="13113" y="0"/>
                      <a:pt x="12053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4" y="0"/>
                      <a:pt x="8372" y="33"/>
                      <a:pt x="8372" y="74"/>
                    </a:cubicBezTo>
                    <a:cubicBezTo>
                      <a:pt x="8372" y="115"/>
                      <a:pt x="8372" y="1226"/>
                      <a:pt x="8372" y="2543"/>
                    </a:cubicBezTo>
                    <a:cubicBezTo>
                      <a:pt x="8372" y="3859"/>
                      <a:pt x="7610" y="4175"/>
                      <a:pt x="6679" y="3244"/>
                    </a:cubicBezTo>
                    <a:cubicBezTo>
                      <a:pt x="5747" y="2312"/>
                      <a:pt x="4962" y="1527"/>
                      <a:pt x="4933" y="1497"/>
                    </a:cubicBezTo>
                    <a:cubicBezTo>
                      <a:pt x="4903" y="1469"/>
                      <a:pt x="4856" y="1469"/>
                      <a:pt x="4828" y="1497"/>
                    </a:cubicBezTo>
                    <a:cubicBezTo>
                      <a:pt x="4799" y="1526"/>
                      <a:pt x="4049" y="2275"/>
                      <a:pt x="3162" y="3162"/>
                    </a:cubicBezTo>
                    <a:cubicBezTo>
                      <a:pt x="2276" y="4049"/>
                      <a:pt x="1526" y="4799"/>
                      <a:pt x="1498" y="4827"/>
                    </a:cubicBezTo>
                    <a:cubicBezTo>
                      <a:pt x="1469" y="4855"/>
                      <a:pt x="1469" y="4904"/>
                      <a:pt x="1498" y="4932"/>
                    </a:cubicBezTo>
                    <a:cubicBezTo>
                      <a:pt x="1527" y="4962"/>
                      <a:pt x="2312" y="5746"/>
                      <a:pt x="3244" y="6677"/>
                    </a:cubicBezTo>
                    <a:cubicBezTo>
                      <a:pt x="4174" y="7608"/>
                      <a:pt x="3859" y="8370"/>
                      <a:pt x="2542" y="8370"/>
                    </a:cubicBezTo>
                    <a:cubicBezTo>
                      <a:pt x="1225" y="8370"/>
                      <a:pt x="116" y="8370"/>
                      <a:pt x="75" y="8370"/>
                    </a:cubicBezTo>
                    <a:cubicBezTo>
                      <a:pt x="34" y="8372"/>
                      <a:pt x="1" y="8405"/>
                      <a:pt x="0" y="8446"/>
                    </a:cubicBezTo>
                    <a:cubicBezTo>
                      <a:pt x="1" y="8486"/>
                      <a:pt x="0" y="9546"/>
                      <a:pt x="0" y="10800"/>
                    </a:cubicBezTo>
                    <a:cubicBezTo>
                      <a:pt x="0" y="12054"/>
                      <a:pt x="0" y="13114"/>
                      <a:pt x="0" y="13154"/>
                    </a:cubicBezTo>
                    <a:cubicBezTo>
                      <a:pt x="0" y="13195"/>
                      <a:pt x="34" y="13228"/>
                      <a:pt x="75" y="13228"/>
                    </a:cubicBezTo>
                    <a:cubicBezTo>
                      <a:pt x="115" y="13228"/>
                      <a:pt x="1227" y="13230"/>
                      <a:pt x="2542" y="13230"/>
                    </a:cubicBezTo>
                    <a:cubicBezTo>
                      <a:pt x="3860" y="13228"/>
                      <a:pt x="4174" y="13990"/>
                      <a:pt x="3244" y="14921"/>
                    </a:cubicBezTo>
                    <a:cubicBezTo>
                      <a:pt x="2312" y="15852"/>
                      <a:pt x="1526" y="16638"/>
                      <a:pt x="1498" y="16666"/>
                    </a:cubicBezTo>
                    <a:cubicBezTo>
                      <a:pt x="1469" y="16696"/>
                      <a:pt x="1469" y="16743"/>
                      <a:pt x="1498" y="16771"/>
                    </a:cubicBezTo>
                    <a:cubicBezTo>
                      <a:pt x="1527" y="16801"/>
                      <a:pt x="2277" y="17551"/>
                      <a:pt x="3163" y="18438"/>
                    </a:cubicBezTo>
                    <a:cubicBezTo>
                      <a:pt x="4050" y="19323"/>
                      <a:pt x="4799" y="20073"/>
                      <a:pt x="4828" y="20103"/>
                    </a:cubicBezTo>
                    <a:cubicBezTo>
                      <a:pt x="4857" y="20131"/>
                      <a:pt x="4904" y="20131"/>
                      <a:pt x="4934" y="20103"/>
                    </a:cubicBezTo>
                    <a:cubicBezTo>
                      <a:pt x="4962" y="20073"/>
                      <a:pt x="5747" y="19288"/>
                      <a:pt x="6679" y="18356"/>
                    </a:cubicBezTo>
                    <a:cubicBezTo>
                      <a:pt x="7610" y="17426"/>
                      <a:pt x="8372" y="17741"/>
                      <a:pt x="8372" y="19057"/>
                    </a:cubicBezTo>
                    <a:cubicBezTo>
                      <a:pt x="8372" y="20375"/>
                      <a:pt x="8372" y="21485"/>
                      <a:pt x="8372" y="21526"/>
                    </a:cubicBezTo>
                    <a:cubicBezTo>
                      <a:pt x="8372" y="21567"/>
                      <a:pt x="8404" y="21600"/>
                      <a:pt x="8445" y="21600"/>
                    </a:cubicBezTo>
                    <a:cubicBezTo>
                      <a:pt x="8487" y="21600"/>
                      <a:pt x="9546" y="21600"/>
                      <a:pt x="10799" y="21600"/>
                    </a:cubicBezTo>
                    <a:cubicBezTo>
                      <a:pt x="12054" y="21600"/>
                      <a:pt x="13114" y="21600"/>
                      <a:pt x="13154" y="21600"/>
                    </a:cubicBezTo>
                    <a:cubicBezTo>
                      <a:pt x="13194" y="21600"/>
                      <a:pt x="13228" y="21567"/>
                      <a:pt x="13228" y="21525"/>
                    </a:cubicBezTo>
                    <a:cubicBezTo>
                      <a:pt x="13229" y="21485"/>
                      <a:pt x="13228" y="20374"/>
                      <a:pt x="13228" y="19059"/>
                    </a:cubicBezTo>
                    <a:cubicBezTo>
                      <a:pt x="13228" y="17741"/>
                      <a:pt x="13990" y="17425"/>
                      <a:pt x="14921" y="18356"/>
                    </a:cubicBezTo>
                    <a:cubicBezTo>
                      <a:pt x="15851" y="19287"/>
                      <a:pt x="16637" y="20073"/>
                      <a:pt x="16666" y="20103"/>
                    </a:cubicBezTo>
                    <a:cubicBezTo>
                      <a:pt x="16695" y="20131"/>
                      <a:pt x="16742" y="20131"/>
                      <a:pt x="16771" y="20103"/>
                    </a:cubicBezTo>
                    <a:cubicBezTo>
                      <a:pt x="16799" y="20073"/>
                      <a:pt x="17549" y="19323"/>
                      <a:pt x="18436" y="18438"/>
                    </a:cubicBezTo>
                    <a:cubicBezTo>
                      <a:pt x="19323" y="17551"/>
                      <a:pt x="20073" y="16801"/>
                      <a:pt x="20101" y="16773"/>
                    </a:cubicBezTo>
                    <a:cubicBezTo>
                      <a:pt x="20129" y="16743"/>
                      <a:pt x="20129" y="16696"/>
                      <a:pt x="20101" y="16666"/>
                    </a:cubicBezTo>
                    <a:cubicBezTo>
                      <a:pt x="20073" y="16638"/>
                      <a:pt x="19287" y="15852"/>
                      <a:pt x="18355" y="14921"/>
                    </a:cubicBezTo>
                    <a:cubicBezTo>
                      <a:pt x="17423" y="13990"/>
                      <a:pt x="17739" y="13228"/>
                      <a:pt x="19056" y="13228"/>
                    </a:cubicBezTo>
                    <a:cubicBezTo>
                      <a:pt x="20374" y="13228"/>
                      <a:pt x="21485" y="13228"/>
                      <a:pt x="21525" y="13228"/>
                    </a:cubicBezTo>
                    <a:cubicBezTo>
                      <a:pt x="21566" y="13228"/>
                      <a:pt x="21599" y="13195"/>
                      <a:pt x="21599" y="13154"/>
                    </a:cubicBezTo>
                    <a:cubicBezTo>
                      <a:pt x="21599" y="13114"/>
                      <a:pt x="21599" y="12054"/>
                      <a:pt x="21599" y="10800"/>
                    </a:cubicBezTo>
                    <a:cubicBezTo>
                      <a:pt x="21599" y="9546"/>
                      <a:pt x="21599" y="8486"/>
                      <a:pt x="21600" y="8445"/>
                    </a:cubicBezTo>
                    <a:cubicBezTo>
                      <a:pt x="21598" y="8405"/>
                      <a:pt x="21565" y="8370"/>
                      <a:pt x="21525" y="8370"/>
                    </a:cubicBezTo>
                    <a:close/>
                    <a:moveTo>
                      <a:pt x="13530" y="13426"/>
                    </a:moveTo>
                    <a:cubicBezTo>
                      <a:pt x="12114" y="14843"/>
                      <a:pt x="9818" y="14843"/>
                      <a:pt x="8402" y="13426"/>
                    </a:cubicBezTo>
                    <a:cubicBezTo>
                      <a:pt x="6986" y="12009"/>
                      <a:pt x="6986" y="9712"/>
                      <a:pt x="8402" y="8297"/>
                    </a:cubicBezTo>
                    <a:cubicBezTo>
                      <a:pt x="9819" y="6881"/>
                      <a:pt x="12115" y="6880"/>
                      <a:pt x="13530" y="8297"/>
                    </a:cubicBezTo>
                    <a:cubicBezTo>
                      <a:pt x="14948" y="9712"/>
                      <a:pt x="14947" y="12010"/>
                      <a:pt x="13530" y="13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lvl="0">
                  <a:defRPr sz="1400">
                    <a:solidFill>
                      <a:srgbClr val="44546A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sz="1400"/>
              </a:p>
            </p:txBody>
          </p:sp>
        </p:grpSp>
        <p:sp>
          <p:nvSpPr>
            <p:cNvPr id="961" name="Shape 961"/>
            <p:cNvSpPr/>
            <p:nvPr/>
          </p:nvSpPr>
          <p:spPr>
            <a:xfrm>
              <a:off x="592027" y="179296"/>
              <a:ext cx="370360" cy="3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3895" y="16970"/>
                  </a:moveTo>
                  <a:lnTo>
                    <a:pt x="7757" y="16970"/>
                  </a:lnTo>
                  <a:lnTo>
                    <a:pt x="9261" y="10400"/>
                  </a:lnTo>
                  <a:cubicBezTo>
                    <a:pt x="8362" y="9865"/>
                    <a:pt x="7757" y="8887"/>
                    <a:pt x="7757" y="7765"/>
                  </a:cubicBezTo>
                  <a:cubicBezTo>
                    <a:pt x="7757" y="6070"/>
                    <a:pt x="9131" y="4696"/>
                    <a:pt x="10826" y="4696"/>
                  </a:cubicBezTo>
                  <a:cubicBezTo>
                    <a:pt x="12521" y="4696"/>
                    <a:pt x="13895" y="6070"/>
                    <a:pt x="13895" y="7765"/>
                  </a:cubicBezTo>
                  <a:cubicBezTo>
                    <a:pt x="13895" y="8892"/>
                    <a:pt x="13286" y="9874"/>
                    <a:pt x="12380" y="10408"/>
                  </a:cubicBezTo>
                  <a:lnTo>
                    <a:pt x="13895" y="1697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44546A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</p:grpSp>
      <p:sp>
        <p:nvSpPr>
          <p:cNvPr id="39" name="Shape 508"/>
          <p:cNvSpPr/>
          <p:nvPr/>
        </p:nvSpPr>
        <p:spPr>
          <a:xfrm>
            <a:off x="273568" y="4330666"/>
            <a:ext cx="955317" cy="1182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358" extrusionOk="0">
                <a:moveTo>
                  <a:pt x="3340" y="15524"/>
                </a:moveTo>
                <a:cubicBezTo>
                  <a:pt x="4008" y="15682"/>
                  <a:pt x="4676" y="15682"/>
                  <a:pt x="4676" y="15524"/>
                </a:cubicBezTo>
                <a:cubicBezTo>
                  <a:pt x="4899" y="15367"/>
                  <a:pt x="5344" y="15682"/>
                  <a:pt x="6012" y="16155"/>
                </a:cubicBezTo>
                <a:cubicBezTo>
                  <a:pt x="6012" y="16155"/>
                  <a:pt x="6012" y="16155"/>
                  <a:pt x="6235" y="16313"/>
                </a:cubicBezTo>
                <a:cubicBezTo>
                  <a:pt x="6680" y="16155"/>
                  <a:pt x="7348" y="16155"/>
                  <a:pt x="7794" y="16155"/>
                </a:cubicBezTo>
                <a:cubicBezTo>
                  <a:pt x="8239" y="16470"/>
                  <a:pt x="8016" y="17259"/>
                  <a:pt x="8685" y="17259"/>
                </a:cubicBezTo>
                <a:cubicBezTo>
                  <a:pt x="9353" y="17259"/>
                  <a:pt x="10021" y="17732"/>
                  <a:pt x="9798" y="18047"/>
                </a:cubicBezTo>
                <a:cubicBezTo>
                  <a:pt x="9798" y="18362"/>
                  <a:pt x="10689" y="18520"/>
                  <a:pt x="10466" y="18835"/>
                </a:cubicBezTo>
                <a:cubicBezTo>
                  <a:pt x="10466" y="19308"/>
                  <a:pt x="12470" y="19151"/>
                  <a:pt x="12693" y="18993"/>
                </a:cubicBezTo>
                <a:cubicBezTo>
                  <a:pt x="12915" y="18835"/>
                  <a:pt x="13361" y="18835"/>
                  <a:pt x="13584" y="18993"/>
                </a:cubicBezTo>
                <a:cubicBezTo>
                  <a:pt x="14029" y="19151"/>
                  <a:pt x="14474" y="18835"/>
                  <a:pt x="14920" y="18835"/>
                </a:cubicBezTo>
                <a:cubicBezTo>
                  <a:pt x="15142" y="18993"/>
                  <a:pt x="16478" y="19308"/>
                  <a:pt x="16256" y="19624"/>
                </a:cubicBezTo>
                <a:cubicBezTo>
                  <a:pt x="15810" y="19939"/>
                  <a:pt x="15142" y="20412"/>
                  <a:pt x="15142" y="20727"/>
                </a:cubicBezTo>
                <a:cubicBezTo>
                  <a:pt x="15365" y="20885"/>
                  <a:pt x="16033" y="21043"/>
                  <a:pt x="16256" y="21358"/>
                </a:cubicBezTo>
                <a:cubicBezTo>
                  <a:pt x="16256" y="21358"/>
                  <a:pt x="16256" y="21358"/>
                  <a:pt x="16478" y="21358"/>
                </a:cubicBezTo>
                <a:cubicBezTo>
                  <a:pt x="16924" y="21200"/>
                  <a:pt x="17146" y="19939"/>
                  <a:pt x="17146" y="19624"/>
                </a:cubicBezTo>
                <a:cubicBezTo>
                  <a:pt x="17146" y="19151"/>
                  <a:pt x="17369" y="18205"/>
                  <a:pt x="17369" y="17889"/>
                </a:cubicBezTo>
                <a:cubicBezTo>
                  <a:pt x="17814" y="17101"/>
                  <a:pt x="16256" y="16628"/>
                  <a:pt x="16256" y="15840"/>
                </a:cubicBezTo>
                <a:cubicBezTo>
                  <a:pt x="16256" y="15051"/>
                  <a:pt x="16924" y="15524"/>
                  <a:pt x="17592" y="15051"/>
                </a:cubicBezTo>
                <a:cubicBezTo>
                  <a:pt x="18260" y="14736"/>
                  <a:pt x="17369" y="14578"/>
                  <a:pt x="17146" y="14578"/>
                </a:cubicBezTo>
                <a:cubicBezTo>
                  <a:pt x="16924" y="14578"/>
                  <a:pt x="16478" y="14105"/>
                  <a:pt x="16701" y="13948"/>
                </a:cubicBezTo>
                <a:cubicBezTo>
                  <a:pt x="16701" y="13632"/>
                  <a:pt x="18705" y="13790"/>
                  <a:pt x="19373" y="13790"/>
                </a:cubicBezTo>
                <a:cubicBezTo>
                  <a:pt x="20041" y="13790"/>
                  <a:pt x="21377" y="13317"/>
                  <a:pt x="21377" y="13317"/>
                </a:cubicBezTo>
                <a:cubicBezTo>
                  <a:pt x="21377" y="13159"/>
                  <a:pt x="21600" y="12844"/>
                  <a:pt x="21155" y="12686"/>
                </a:cubicBezTo>
                <a:cubicBezTo>
                  <a:pt x="20487" y="12371"/>
                  <a:pt x="20709" y="12056"/>
                  <a:pt x="21155" y="11740"/>
                </a:cubicBezTo>
                <a:cubicBezTo>
                  <a:pt x="21600" y="11425"/>
                  <a:pt x="20932" y="11110"/>
                  <a:pt x="20487" y="10794"/>
                </a:cubicBezTo>
                <a:cubicBezTo>
                  <a:pt x="20041" y="10322"/>
                  <a:pt x="20264" y="9060"/>
                  <a:pt x="20932" y="8430"/>
                </a:cubicBezTo>
                <a:cubicBezTo>
                  <a:pt x="21377" y="7799"/>
                  <a:pt x="19819" y="7957"/>
                  <a:pt x="18705" y="7957"/>
                </a:cubicBezTo>
                <a:cubicBezTo>
                  <a:pt x="17814" y="8114"/>
                  <a:pt x="16924" y="7799"/>
                  <a:pt x="16256" y="7168"/>
                </a:cubicBezTo>
                <a:cubicBezTo>
                  <a:pt x="15588" y="6695"/>
                  <a:pt x="14697" y="7011"/>
                  <a:pt x="13138" y="7011"/>
                </a:cubicBezTo>
                <a:cubicBezTo>
                  <a:pt x="11579" y="7011"/>
                  <a:pt x="12025" y="5907"/>
                  <a:pt x="12025" y="5434"/>
                </a:cubicBezTo>
                <a:cubicBezTo>
                  <a:pt x="12025" y="4961"/>
                  <a:pt x="11357" y="4803"/>
                  <a:pt x="11357" y="4488"/>
                </a:cubicBezTo>
                <a:cubicBezTo>
                  <a:pt x="11357" y="4173"/>
                  <a:pt x="10911" y="4173"/>
                  <a:pt x="10466" y="4330"/>
                </a:cubicBezTo>
                <a:cubicBezTo>
                  <a:pt x="10021" y="4330"/>
                  <a:pt x="10466" y="3857"/>
                  <a:pt x="10689" y="3700"/>
                </a:cubicBezTo>
                <a:cubicBezTo>
                  <a:pt x="10911" y="3384"/>
                  <a:pt x="10911" y="3227"/>
                  <a:pt x="10911" y="2754"/>
                </a:cubicBezTo>
                <a:cubicBezTo>
                  <a:pt x="10911" y="2281"/>
                  <a:pt x="12025" y="1808"/>
                  <a:pt x="12470" y="1335"/>
                </a:cubicBezTo>
                <a:cubicBezTo>
                  <a:pt x="12693" y="1177"/>
                  <a:pt x="12915" y="1177"/>
                  <a:pt x="13138" y="1019"/>
                </a:cubicBezTo>
                <a:cubicBezTo>
                  <a:pt x="13138" y="862"/>
                  <a:pt x="13361" y="862"/>
                  <a:pt x="13584" y="862"/>
                </a:cubicBezTo>
                <a:cubicBezTo>
                  <a:pt x="14252" y="704"/>
                  <a:pt x="14697" y="389"/>
                  <a:pt x="14029" y="73"/>
                </a:cubicBezTo>
                <a:cubicBezTo>
                  <a:pt x="13138" y="-242"/>
                  <a:pt x="12693" y="546"/>
                  <a:pt x="12025" y="704"/>
                </a:cubicBezTo>
                <a:cubicBezTo>
                  <a:pt x="11134" y="704"/>
                  <a:pt x="10911" y="1177"/>
                  <a:pt x="10466" y="1335"/>
                </a:cubicBezTo>
                <a:cubicBezTo>
                  <a:pt x="9798" y="1492"/>
                  <a:pt x="8685" y="1335"/>
                  <a:pt x="8685" y="1650"/>
                </a:cubicBezTo>
                <a:cubicBezTo>
                  <a:pt x="8685" y="2123"/>
                  <a:pt x="8462" y="1650"/>
                  <a:pt x="8016" y="1650"/>
                </a:cubicBezTo>
                <a:cubicBezTo>
                  <a:pt x="7348" y="1492"/>
                  <a:pt x="6235" y="2281"/>
                  <a:pt x="6235" y="2754"/>
                </a:cubicBezTo>
                <a:cubicBezTo>
                  <a:pt x="6235" y="3069"/>
                  <a:pt x="6458" y="3542"/>
                  <a:pt x="5567" y="3857"/>
                </a:cubicBezTo>
                <a:cubicBezTo>
                  <a:pt x="4676" y="4330"/>
                  <a:pt x="4231" y="5119"/>
                  <a:pt x="3786" y="5434"/>
                </a:cubicBezTo>
                <a:cubicBezTo>
                  <a:pt x="3786" y="5434"/>
                  <a:pt x="3563" y="5434"/>
                  <a:pt x="3340" y="5434"/>
                </a:cubicBezTo>
                <a:cubicBezTo>
                  <a:pt x="3340" y="5592"/>
                  <a:pt x="3340" y="5749"/>
                  <a:pt x="3118" y="5907"/>
                </a:cubicBezTo>
                <a:cubicBezTo>
                  <a:pt x="2895" y="5907"/>
                  <a:pt x="2449" y="6380"/>
                  <a:pt x="2004" y="6695"/>
                </a:cubicBezTo>
                <a:cubicBezTo>
                  <a:pt x="2227" y="6853"/>
                  <a:pt x="2449" y="7011"/>
                  <a:pt x="2449" y="7011"/>
                </a:cubicBezTo>
                <a:cubicBezTo>
                  <a:pt x="3118" y="7484"/>
                  <a:pt x="2672" y="7799"/>
                  <a:pt x="2895" y="8114"/>
                </a:cubicBezTo>
                <a:cubicBezTo>
                  <a:pt x="3118" y="8272"/>
                  <a:pt x="3118" y="8587"/>
                  <a:pt x="2895" y="8745"/>
                </a:cubicBezTo>
                <a:cubicBezTo>
                  <a:pt x="2672" y="8903"/>
                  <a:pt x="2895" y="10479"/>
                  <a:pt x="3118" y="10794"/>
                </a:cubicBezTo>
                <a:cubicBezTo>
                  <a:pt x="3563" y="10952"/>
                  <a:pt x="3118" y="11267"/>
                  <a:pt x="2895" y="11898"/>
                </a:cubicBezTo>
                <a:cubicBezTo>
                  <a:pt x="2449" y="12371"/>
                  <a:pt x="2004" y="12686"/>
                  <a:pt x="1336" y="12686"/>
                </a:cubicBezTo>
                <a:cubicBezTo>
                  <a:pt x="668" y="12686"/>
                  <a:pt x="668" y="13475"/>
                  <a:pt x="445" y="13475"/>
                </a:cubicBezTo>
                <a:cubicBezTo>
                  <a:pt x="223" y="13475"/>
                  <a:pt x="223" y="13790"/>
                  <a:pt x="0" y="13948"/>
                </a:cubicBezTo>
                <a:cubicBezTo>
                  <a:pt x="668" y="14421"/>
                  <a:pt x="2004" y="14894"/>
                  <a:pt x="2227" y="14894"/>
                </a:cubicBezTo>
                <a:cubicBezTo>
                  <a:pt x="2672" y="14894"/>
                  <a:pt x="2895" y="15209"/>
                  <a:pt x="3340" y="15524"/>
                </a:cubicBezTo>
                <a:close/>
              </a:path>
            </a:pathLst>
          </a:custGeom>
          <a:solidFill>
            <a:srgbClr val="2AC4D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" name="1 Rectángulo"/>
          <p:cNvSpPr/>
          <p:nvPr/>
        </p:nvSpPr>
        <p:spPr>
          <a:xfrm>
            <a:off x="2017337" y="5519786"/>
            <a:ext cx="5418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MX" sz="1200" b="1" dirty="0">
                <a:solidFill>
                  <a:srgbClr val="344555"/>
                </a:solidFill>
              </a:rPr>
              <a:t>Estas </a:t>
            </a:r>
            <a:r>
              <a:rPr lang="es-MX" sz="1200" b="1" dirty="0">
                <a:solidFill>
                  <a:srgbClr val="344555"/>
                </a:solidFill>
              </a:rPr>
              <a:t>4 </a:t>
            </a:r>
            <a:r>
              <a:rPr lang="es-MX" sz="1200" b="1" dirty="0">
                <a:solidFill>
                  <a:srgbClr val="344555"/>
                </a:solidFill>
              </a:rPr>
              <a:t>razones generan que el Sistema de Innovación actual no sea tan alentador</a:t>
            </a:r>
          </a:p>
        </p:txBody>
      </p:sp>
      <p:pic>
        <p:nvPicPr>
          <p:cNvPr id="42" name="Imagen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762001"/>
            <a:ext cx="1771650" cy="370417"/>
          </a:xfrm>
          <a:prstGeom prst="rect">
            <a:avLst/>
          </a:prstGeom>
        </p:spPr>
      </p:pic>
      <p:cxnSp>
        <p:nvCxnSpPr>
          <p:cNvPr id="43" name="Conector recto 69"/>
          <p:cNvCxnSpPr/>
          <p:nvPr/>
        </p:nvCxnSpPr>
        <p:spPr>
          <a:xfrm>
            <a:off x="232078" y="1419915"/>
            <a:ext cx="8629118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Shape 215"/>
          <p:cNvSpPr txBox="1">
            <a:spLocks/>
          </p:cNvSpPr>
          <p:nvPr/>
        </p:nvSpPr>
        <p:spPr>
          <a:xfrm>
            <a:off x="221013" y="967429"/>
            <a:ext cx="8087297" cy="45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s-MX" sz="2400" dirty="0">
                <a:latin typeface="+mj-lt"/>
                <a:ea typeface="Roboto Condensed"/>
                <a:cs typeface="Helvetica" panose="020B0604020202020204" pitchFamily="34" charset="0"/>
                <a:sym typeface="Roboto Condensed"/>
              </a:rPr>
              <a:t>¿Por qué no innovan las empresas colombianas?</a:t>
            </a:r>
            <a:endParaRPr lang="es-MX" sz="2400" dirty="0">
              <a:latin typeface="+mj-lt"/>
              <a:ea typeface="Roboto Condensed"/>
              <a:cs typeface="Helvetica" panose="020B0604020202020204" pitchFamily="34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1584634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 animBg="1" advAuto="0"/>
      <p:bldP spid="946" grpId="0" animBg="1" advAuto="0"/>
      <p:bldP spid="954" grpId="0" animBg="1" advAuto="0"/>
      <p:bldP spid="962" grpId="0" animBg="1" advAuto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/>
        </p:nvSpPr>
        <p:spPr>
          <a:xfrm>
            <a:off x="2825982" y="4647516"/>
            <a:ext cx="3499434" cy="292101"/>
          </a:xfrm>
          <a:prstGeom prst="rect">
            <a:avLst/>
          </a:prstGeom>
          <a:solidFill>
            <a:srgbClr val="2AC4D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/>
              <a:t>Internacionalización</a:t>
            </a:r>
          </a:p>
        </p:txBody>
      </p:sp>
      <p:sp>
        <p:nvSpPr>
          <p:cNvPr id="639" name="Shape 639"/>
          <p:cNvSpPr/>
          <p:nvPr/>
        </p:nvSpPr>
        <p:spPr>
          <a:xfrm>
            <a:off x="1551746" y="3820234"/>
            <a:ext cx="6048926" cy="292101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/>
              <a:t>Regionalización</a:t>
            </a:r>
          </a:p>
        </p:txBody>
      </p:sp>
      <p:sp>
        <p:nvSpPr>
          <p:cNvPr id="640" name="Shape 640"/>
          <p:cNvSpPr/>
          <p:nvPr/>
        </p:nvSpPr>
        <p:spPr>
          <a:xfrm>
            <a:off x="2174038" y="4228143"/>
            <a:ext cx="4812239" cy="292101"/>
          </a:xfrm>
          <a:prstGeom prst="rect">
            <a:avLst/>
          </a:prstGeom>
          <a:solidFill>
            <a:srgbClr val="6880A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/>
              <a:t>Colciencias ágil, moderna y transparente</a:t>
            </a:r>
          </a:p>
        </p:txBody>
      </p:sp>
      <p:sp>
        <p:nvSpPr>
          <p:cNvPr id="641" name="Shape 641"/>
          <p:cNvSpPr/>
          <p:nvPr/>
        </p:nvSpPr>
        <p:spPr>
          <a:xfrm>
            <a:off x="1717683" y="2595848"/>
            <a:ext cx="1660459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sz="1300" dirty="0" err="1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Producción</a:t>
            </a:r>
            <a:r>
              <a:rPr sz="1300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1300" dirty="0" err="1">
                <a:latin typeface="+mj-lt"/>
                <a:ea typeface="+mj-ea"/>
                <a:cs typeface="+mj-cs"/>
                <a:sym typeface="Helvetica"/>
              </a:rPr>
              <a:t>científica</a:t>
            </a:r>
            <a:r>
              <a:rPr sz="1300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1300" dirty="0" err="1">
                <a:latin typeface="+mj-lt"/>
                <a:ea typeface="+mj-ea"/>
                <a:cs typeface="+mj-cs"/>
                <a:sym typeface="Helvetica"/>
              </a:rPr>
              <a:t>ambiciosa</a:t>
            </a:r>
            <a:r>
              <a:rPr sz="1300" dirty="0">
                <a:latin typeface="+mj-lt"/>
                <a:ea typeface="+mj-ea"/>
                <a:cs typeface="+mj-cs"/>
                <a:sym typeface="Helvetica"/>
              </a:rPr>
              <a:t> con </a:t>
            </a:r>
            <a:r>
              <a:rPr sz="1300" dirty="0" err="1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enfoque</a:t>
            </a:r>
            <a:r>
              <a:rPr sz="1300" dirty="0">
                <a:latin typeface="+mj-lt"/>
                <a:ea typeface="+mj-ea"/>
                <a:cs typeface="+mj-cs"/>
                <a:sym typeface="Helvetica"/>
              </a:rPr>
              <a:t>, </a:t>
            </a:r>
            <a:r>
              <a:rPr sz="1300" dirty="0" err="1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gerencia</a:t>
            </a:r>
            <a:r>
              <a:rPr sz="1300" dirty="0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1300" dirty="0">
                <a:latin typeface="+mj-lt"/>
                <a:ea typeface="+mj-ea"/>
                <a:cs typeface="+mj-cs"/>
                <a:sym typeface="Helvetica"/>
              </a:rPr>
              <a:t>y </a:t>
            </a:r>
            <a:r>
              <a:rPr sz="1300" dirty="0" err="1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disciplina</a:t>
            </a:r>
            <a:endParaRPr sz="1300" dirty="0">
              <a:solidFill>
                <a:srgbClr val="005C5A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1583599" y="2193556"/>
            <a:ext cx="443956" cy="353943"/>
          </a:xfrm>
          <a:prstGeom prst="rect">
            <a:avLst/>
          </a:prstGeom>
          <a:solidFill>
            <a:srgbClr val="00CCD6"/>
          </a:solidFill>
          <a:ln w="25400">
            <a:solidFill>
              <a:srgbClr val="00CCD3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619125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1</a:t>
            </a:r>
          </a:p>
        </p:txBody>
      </p:sp>
      <p:sp>
        <p:nvSpPr>
          <p:cNvPr id="643" name="Shape 643"/>
          <p:cNvSpPr/>
          <p:nvPr/>
        </p:nvSpPr>
        <p:spPr>
          <a:xfrm>
            <a:off x="3675170" y="2231119"/>
            <a:ext cx="443956" cy="353943"/>
          </a:xfrm>
          <a:prstGeom prst="rect">
            <a:avLst/>
          </a:prstGeom>
          <a:solidFill>
            <a:srgbClr val="00CCD6"/>
          </a:solidFill>
          <a:ln w="25400">
            <a:solidFill>
              <a:srgbClr val="00CCD3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619125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2</a:t>
            </a:r>
          </a:p>
        </p:txBody>
      </p:sp>
      <p:sp>
        <p:nvSpPr>
          <p:cNvPr id="644" name="Shape 644"/>
          <p:cNvSpPr/>
          <p:nvPr/>
        </p:nvSpPr>
        <p:spPr>
          <a:xfrm>
            <a:off x="4051971" y="2700849"/>
            <a:ext cx="1140738" cy="5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222A35"/>
                </a:solidFill>
                <a:latin typeface="+mj-lt"/>
                <a:ea typeface="+mj-ea"/>
                <a:cs typeface="+mj-cs"/>
                <a:sym typeface="Helvetica"/>
              </a:rPr>
              <a:t>Empresas más</a:t>
            </a:r>
          </a:p>
          <a:p>
            <a:pPr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sofisticadas</a:t>
            </a:r>
            <a:r>
              <a:rPr sz="1300">
                <a:solidFill>
                  <a:srgbClr val="222A35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222A35"/>
                </a:solidFill>
                <a:latin typeface="+mj-lt"/>
                <a:ea typeface="+mj-ea"/>
                <a:cs typeface="+mj-cs"/>
                <a:sym typeface="Helvetica"/>
              </a:rPr>
              <a:t>e </a:t>
            </a:r>
            <a:r>
              <a:rPr sz="1300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innovadoras</a:t>
            </a:r>
          </a:p>
        </p:txBody>
      </p:sp>
      <p:sp>
        <p:nvSpPr>
          <p:cNvPr id="645" name="Shape 645"/>
          <p:cNvSpPr/>
          <p:nvPr/>
        </p:nvSpPr>
        <p:spPr>
          <a:xfrm>
            <a:off x="5730742" y="2241205"/>
            <a:ext cx="443956" cy="353943"/>
          </a:xfrm>
          <a:prstGeom prst="rect">
            <a:avLst/>
          </a:prstGeom>
          <a:solidFill>
            <a:srgbClr val="00CCD6"/>
          </a:solidFill>
          <a:ln w="25400">
            <a:solidFill>
              <a:srgbClr val="00CCD3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619125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3</a:t>
            </a:r>
          </a:p>
        </p:txBody>
      </p:sp>
      <p:sp>
        <p:nvSpPr>
          <p:cNvPr id="646" name="Shape 646"/>
          <p:cNvSpPr/>
          <p:nvPr/>
        </p:nvSpPr>
        <p:spPr>
          <a:xfrm>
            <a:off x="6141201" y="2621989"/>
            <a:ext cx="1086418" cy="71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6B69"/>
                </a:solidFill>
                <a:latin typeface="+mj-lt"/>
                <a:ea typeface="+mj-ea"/>
                <a:cs typeface="+mj-cs"/>
                <a:sym typeface="Helvetica"/>
              </a:rPr>
              <a:t>Cultura</a:t>
            </a:r>
            <a:r>
              <a:rPr sz="1300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sz="1300">
                <a:latin typeface="+mj-lt"/>
                <a:ea typeface="+mj-ea"/>
                <a:cs typeface="+mj-cs"/>
                <a:sym typeface="Helvetica"/>
              </a:rPr>
              <a:t>que valora y gestiona el </a:t>
            </a:r>
            <a:r>
              <a:rPr sz="1300">
                <a:solidFill>
                  <a:srgbClr val="005C5A"/>
                </a:solidFill>
                <a:latin typeface="+mj-lt"/>
                <a:ea typeface="+mj-ea"/>
                <a:cs typeface="+mj-cs"/>
                <a:sym typeface="Helvetica"/>
              </a:rPr>
              <a:t>conocimiento</a:t>
            </a:r>
          </a:p>
        </p:txBody>
      </p:sp>
      <p:sp>
        <p:nvSpPr>
          <p:cNvPr id="647" name="Shape 647"/>
          <p:cNvSpPr/>
          <p:nvPr/>
        </p:nvSpPr>
        <p:spPr>
          <a:xfrm>
            <a:off x="635000" y="1397000"/>
            <a:ext cx="7739064" cy="683661"/>
          </a:xfrm>
          <a:prstGeom prst="rect">
            <a:avLst/>
          </a:prstGeom>
          <a:solidFill>
            <a:srgbClr val="FFFFFF">
              <a:alpha val="8700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1605371" y="2492854"/>
            <a:ext cx="1885083" cy="1087369"/>
          </a:xfrm>
          <a:prstGeom prst="rect">
            <a:avLst/>
          </a:prstGeom>
          <a:ln w="25400">
            <a:solidFill>
              <a:srgbClr val="00CCD3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3679799" y="2530733"/>
            <a:ext cx="1885082" cy="1011608"/>
          </a:xfrm>
          <a:prstGeom prst="rect">
            <a:avLst/>
          </a:prstGeom>
          <a:ln w="25400">
            <a:solidFill>
              <a:srgbClr val="00CCD3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5741869" y="2536699"/>
            <a:ext cx="1885082" cy="999676"/>
          </a:xfrm>
          <a:prstGeom prst="rect">
            <a:avLst/>
          </a:prstGeom>
          <a:ln w="25400">
            <a:solidFill>
              <a:srgbClr val="00CCD3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Imagen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762001"/>
            <a:ext cx="1771650" cy="370417"/>
          </a:xfrm>
          <a:prstGeom prst="rect">
            <a:avLst/>
          </a:prstGeom>
        </p:spPr>
      </p:pic>
      <p:cxnSp>
        <p:nvCxnSpPr>
          <p:cNvPr id="18" name="Conector recto 69"/>
          <p:cNvCxnSpPr/>
          <p:nvPr/>
        </p:nvCxnSpPr>
        <p:spPr>
          <a:xfrm>
            <a:off x="232078" y="1419915"/>
            <a:ext cx="8629118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0852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60"/>
            <a:ext cx="9144000" cy="64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-1684" y="571500"/>
            <a:ext cx="9147368" cy="5715000"/>
          </a:xfrm>
          <a:prstGeom prst="rect">
            <a:avLst/>
          </a:prstGeom>
          <a:solidFill>
            <a:srgbClr val="2AC4D0">
              <a:alpha val="8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4094882" y="1746039"/>
            <a:ext cx="1177905" cy="1036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2" extrusionOk="0">
                <a:moveTo>
                  <a:pt x="8598" y="5635"/>
                </a:moveTo>
                <a:cubicBezTo>
                  <a:pt x="9227" y="5635"/>
                  <a:pt x="9647" y="5870"/>
                  <a:pt x="10066" y="6104"/>
                </a:cubicBezTo>
                <a:cubicBezTo>
                  <a:pt x="11744" y="4930"/>
                  <a:pt x="11744" y="4930"/>
                  <a:pt x="11744" y="4930"/>
                </a:cubicBezTo>
                <a:cubicBezTo>
                  <a:pt x="10905" y="4226"/>
                  <a:pt x="9856" y="3757"/>
                  <a:pt x="8598" y="3757"/>
                </a:cubicBezTo>
                <a:cubicBezTo>
                  <a:pt x="5872" y="3757"/>
                  <a:pt x="3355" y="6574"/>
                  <a:pt x="3355" y="9626"/>
                </a:cubicBezTo>
                <a:cubicBezTo>
                  <a:pt x="3355" y="12913"/>
                  <a:pt x="5872" y="15496"/>
                  <a:pt x="8598" y="15496"/>
                </a:cubicBezTo>
                <a:cubicBezTo>
                  <a:pt x="11744" y="15496"/>
                  <a:pt x="14260" y="12678"/>
                  <a:pt x="13841" y="9157"/>
                </a:cubicBezTo>
                <a:cubicBezTo>
                  <a:pt x="12163" y="10096"/>
                  <a:pt x="12163" y="10096"/>
                  <a:pt x="12163" y="10096"/>
                </a:cubicBezTo>
                <a:cubicBezTo>
                  <a:pt x="11953" y="12209"/>
                  <a:pt x="10485" y="13617"/>
                  <a:pt x="8598" y="13617"/>
                </a:cubicBezTo>
                <a:cubicBezTo>
                  <a:pt x="6711" y="13617"/>
                  <a:pt x="5033" y="11974"/>
                  <a:pt x="5033" y="9626"/>
                </a:cubicBezTo>
                <a:cubicBezTo>
                  <a:pt x="5033" y="7513"/>
                  <a:pt x="6711" y="5635"/>
                  <a:pt x="8598" y="5635"/>
                </a:cubicBezTo>
                <a:close/>
                <a:moveTo>
                  <a:pt x="17196" y="7748"/>
                </a:moveTo>
                <a:cubicBezTo>
                  <a:pt x="16567" y="7748"/>
                  <a:pt x="15938" y="7983"/>
                  <a:pt x="15518" y="8217"/>
                </a:cubicBezTo>
                <a:cubicBezTo>
                  <a:pt x="15938" y="10565"/>
                  <a:pt x="15309" y="13383"/>
                  <a:pt x="13631" y="15261"/>
                </a:cubicBezTo>
                <a:cubicBezTo>
                  <a:pt x="12373" y="16670"/>
                  <a:pt x="10485" y="17609"/>
                  <a:pt x="8598" y="17609"/>
                </a:cubicBezTo>
                <a:cubicBezTo>
                  <a:pt x="6920" y="17609"/>
                  <a:pt x="5033" y="16670"/>
                  <a:pt x="3775" y="15261"/>
                </a:cubicBezTo>
                <a:cubicBezTo>
                  <a:pt x="2517" y="13852"/>
                  <a:pt x="1678" y="11739"/>
                  <a:pt x="1678" y="9626"/>
                </a:cubicBezTo>
                <a:cubicBezTo>
                  <a:pt x="1678" y="7748"/>
                  <a:pt x="2517" y="5635"/>
                  <a:pt x="3775" y="4226"/>
                </a:cubicBezTo>
                <a:cubicBezTo>
                  <a:pt x="5033" y="2817"/>
                  <a:pt x="6920" y="1878"/>
                  <a:pt x="8598" y="1878"/>
                </a:cubicBezTo>
                <a:cubicBezTo>
                  <a:pt x="10485" y="1878"/>
                  <a:pt x="12163" y="2583"/>
                  <a:pt x="13421" y="3991"/>
                </a:cubicBezTo>
                <a:cubicBezTo>
                  <a:pt x="13841" y="3757"/>
                  <a:pt x="14260" y="3052"/>
                  <a:pt x="14470" y="2583"/>
                </a:cubicBezTo>
                <a:cubicBezTo>
                  <a:pt x="13002" y="939"/>
                  <a:pt x="10905" y="0"/>
                  <a:pt x="8598" y="0"/>
                </a:cubicBezTo>
                <a:cubicBezTo>
                  <a:pt x="3984" y="0"/>
                  <a:pt x="0" y="4461"/>
                  <a:pt x="0" y="9626"/>
                </a:cubicBezTo>
                <a:cubicBezTo>
                  <a:pt x="0" y="12678"/>
                  <a:pt x="1258" y="15026"/>
                  <a:pt x="2936" y="16904"/>
                </a:cubicBezTo>
                <a:cubicBezTo>
                  <a:pt x="1678" y="21130"/>
                  <a:pt x="1678" y="21130"/>
                  <a:pt x="1678" y="21130"/>
                </a:cubicBezTo>
                <a:cubicBezTo>
                  <a:pt x="1678" y="21365"/>
                  <a:pt x="2097" y="21600"/>
                  <a:pt x="2307" y="21365"/>
                </a:cubicBezTo>
                <a:cubicBezTo>
                  <a:pt x="5033" y="18548"/>
                  <a:pt x="5033" y="18548"/>
                  <a:pt x="5033" y="18548"/>
                </a:cubicBezTo>
                <a:cubicBezTo>
                  <a:pt x="7340" y="19722"/>
                  <a:pt x="10066" y="19722"/>
                  <a:pt x="12373" y="18548"/>
                </a:cubicBezTo>
                <a:cubicBezTo>
                  <a:pt x="15099" y="21365"/>
                  <a:pt x="15099" y="21365"/>
                  <a:pt x="15099" y="21365"/>
                </a:cubicBezTo>
                <a:cubicBezTo>
                  <a:pt x="15309" y="21600"/>
                  <a:pt x="15728" y="21365"/>
                  <a:pt x="15728" y="21130"/>
                </a:cubicBezTo>
                <a:cubicBezTo>
                  <a:pt x="14470" y="16904"/>
                  <a:pt x="14470" y="16904"/>
                  <a:pt x="14470" y="16904"/>
                </a:cubicBezTo>
                <a:cubicBezTo>
                  <a:pt x="16567" y="14791"/>
                  <a:pt x="17825" y="11270"/>
                  <a:pt x="17196" y="7748"/>
                </a:cubicBezTo>
                <a:close/>
                <a:moveTo>
                  <a:pt x="21600" y="3991"/>
                </a:moveTo>
                <a:cubicBezTo>
                  <a:pt x="17825" y="6574"/>
                  <a:pt x="17825" y="6574"/>
                  <a:pt x="17825" y="6574"/>
                </a:cubicBezTo>
                <a:cubicBezTo>
                  <a:pt x="16777" y="6104"/>
                  <a:pt x="15518" y="6339"/>
                  <a:pt x="14680" y="7043"/>
                </a:cubicBezTo>
                <a:cubicBezTo>
                  <a:pt x="10485" y="9626"/>
                  <a:pt x="10485" y="9626"/>
                  <a:pt x="10485" y="9626"/>
                </a:cubicBezTo>
                <a:cubicBezTo>
                  <a:pt x="10485" y="10800"/>
                  <a:pt x="9647" y="11739"/>
                  <a:pt x="8598" y="11739"/>
                </a:cubicBezTo>
                <a:cubicBezTo>
                  <a:pt x="7759" y="11739"/>
                  <a:pt x="6920" y="10800"/>
                  <a:pt x="6920" y="9626"/>
                </a:cubicBezTo>
                <a:cubicBezTo>
                  <a:pt x="6920" y="8452"/>
                  <a:pt x="7759" y="7513"/>
                  <a:pt x="8598" y="7513"/>
                </a:cubicBezTo>
                <a:cubicBezTo>
                  <a:pt x="9017" y="7513"/>
                  <a:pt x="9437" y="7748"/>
                  <a:pt x="9647" y="7983"/>
                </a:cubicBezTo>
                <a:cubicBezTo>
                  <a:pt x="13841" y="5400"/>
                  <a:pt x="13841" y="5400"/>
                  <a:pt x="13841" y="5400"/>
                </a:cubicBezTo>
                <a:cubicBezTo>
                  <a:pt x="14680" y="4930"/>
                  <a:pt x="15518" y="3757"/>
                  <a:pt x="15938" y="2583"/>
                </a:cubicBezTo>
                <a:cubicBezTo>
                  <a:pt x="19713" y="235"/>
                  <a:pt x="19713" y="235"/>
                  <a:pt x="19713" y="235"/>
                </a:cubicBezTo>
                <a:cubicBezTo>
                  <a:pt x="19083" y="3287"/>
                  <a:pt x="19083" y="3287"/>
                  <a:pt x="19083" y="3287"/>
                </a:cubicBezTo>
                <a:lnTo>
                  <a:pt x="21600" y="3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4510800" y="4415277"/>
            <a:ext cx="122401" cy="12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4545234" y="4501365"/>
            <a:ext cx="53532" cy="1845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1561753" y="3033168"/>
            <a:ext cx="6206401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El mejor camino para que una nación se proyecte mejor en el futuro es que definitivamente asuma que sólo innovando podrá alcanzar a los países más prósperos” </a:t>
            </a:r>
          </a:p>
          <a:p>
            <a:pPr algn="r"/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 Joseph A.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Schumpeter</a:t>
            </a:r>
            <a:endParaRPr lang="es-MX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838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096665" y="2429912"/>
            <a:ext cx="1801581" cy="180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10800" y="21441"/>
                </a:moveTo>
                <a:cubicBezTo>
                  <a:pt x="4924" y="21441"/>
                  <a:pt x="159" y="16676"/>
                  <a:pt x="159" y="10800"/>
                </a:cubicBezTo>
                <a:cubicBezTo>
                  <a:pt x="159" y="4924"/>
                  <a:pt x="4924" y="159"/>
                  <a:pt x="10800" y="159"/>
                </a:cubicBezTo>
                <a:cubicBezTo>
                  <a:pt x="16676" y="159"/>
                  <a:pt x="21441" y="4924"/>
                  <a:pt x="21441" y="10800"/>
                </a:cubicBezTo>
                <a:cubicBezTo>
                  <a:pt x="21441" y="16676"/>
                  <a:pt x="16676" y="21441"/>
                  <a:pt x="10800" y="214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1147" tIns="41147" rIns="41147" bIns="41147"/>
          <a:lstStyle/>
          <a:p>
            <a:pPr defTabSz="713231">
              <a:defRPr sz="1200">
                <a:solidFill>
                  <a:srgbClr val="44546A"/>
                </a:solidFill>
              </a:defRPr>
            </a:pPr>
            <a:endParaRPr sz="1200"/>
          </a:p>
        </p:txBody>
      </p:sp>
      <p:sp>
        <p:nvSpPr>
          <p:cNvPr id="325" name="Shape 325"/>
          <p:cNvSpPr/>
          <p:nvPr/>
        </p:nvSpPr>
        <p:spPr>
          <a:xfrm>
            <a:off x="2972683" y="2299972"/>
            <a:ext cx="5191523" cy="1929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147" tIns="41147" rIns="41147" bIns="41147">
            <a:spAutoFit/>
          </a:bodyPr>
          <a:lstStyle/>
          <a:p>
            <a:pPr defTabSz="713231"/>
            <a:r>
              <a:rPr sz="3000" b="1" dirty="0">
                <a:latin typeface="Roboto Condensed"/>
                <a:ea typeface="Roboto Condensed"/>
                <a:cs typeface="Roboto Condensed"/>
                <a:sym typeface="Roboto Condensed"/>
              </a:rPr>
              <a:t>La innovación es clave </a:t>
            </a:r>
            <a:r>
              <a:rPr sz="30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para</a:t>
            </a:r>
          </a:p>
          <a:p>
            <a:pPr defTabSz="713231"/>
            <a:r>
              <a:rPr sz="30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incrementar la productividad y la competitividad</a:t>
            </a:r>
          </a:p>
          <a:p>
            <a:pPr defTabSz="713231"/>
            <a:r>
              <a:rPr sz="30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 </a:t>
            </a:r>
            <a:r>
              <a:rPr sz="30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</a:t>
            </a:r>
            <a:r>
              <a:rPr lang="es-ES" sz="3000" dirty="0" err="1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na</a:t>
            </a:r>
            <a:r>
              <a:rPr lang="es-ES" sz="30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región</a:t>
            </a:r>
            <a:endParaRPr sz="30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725125" y="2912709"/>
            <a:ext cx="544661" cy="838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9" y="0"/>
                  <a:pt x="0" y="3018"/>
                  <a:pt x="0" y="6744"/>
                </a:cubicBezTo>
                <a:cubicBezTo>
                  <a:pt x="0" y="8442"/>
                  <a:pt x="1249" y="9951"/>
                  <a:pt x="2424" y="11413"/>
                </a:cubicBezTo>
                <a:cubicBezTo>
                  <a:pt x="3380" y="12686"/>
                  <a:pt x="4335" y="13818"/>
                  <a:pt x="4335" y="14856"/>
                </a:cubicBezTo>
                <a:cubicBezTo>
                  <a:pt x="4335" y="15610"/>
                  <a:pt x="5290" y="16176"/>
                  <a:pt x="6465" y="16176"/>
                </a:cubicBezTo>
                <a:cubicBezTo>
                  <a:pt x="15135" y="16176"/>
                  <a:pt x="15135" y="16176"/>
                  <a:pt x="15135" y="16176"/>
                </a:cubicBezTo>
                <a:cubicBezTo>
                  <a:pt x="16310" y="16176"/>
                  <a:pt x="17265" y="15610"/>
                  <a:pt x="17265" y="14856"/>
                </a:cubicBezTo>
                <a:cubicBezTo>
                  <a:pt x="17265" y="13771"/>
                  <a:pt x="18220" y="12592"/>
                  <a:pt x="19249" y="11366"/>
                </a:cubicBezTo>
                <a:cubicBezTo>
                  <a:pt x="20424" y="9904"/>
                  <a:pt x="21600" y="8395"/>
                  <a:pt x="21600" y="6744"/>
                </a:cubicBezTo>
                <a:cubicBezTo>
                  <a:pt x="21600" y="3018"/>
                  <a:pt x="16751" y="0"/>
                  <a:pt x="10800" y="0"/>
                </a:cubicBezTo>
                <a:moveTo>
                  <a:pt x="15135" y="14856"/>
                </a:moveTo>
                <a:cubicBezTo>
                  <a:pt x="6465" y="14856"/>
                  <a:pt x="6465" y="14856"/>
                  <a:pt x="6465" y="14856"/>
                </a:cubicBezTo>
                <a:cubicBezTo>
                  <a:pt x="6465" y="12168"/>
                  <a:pt x="2204" y="9432"/>
                  <a:pt x="2204" y="6744"/>
                </a:cubicBezTo>
                <a:cubicBezTo>
                  <a:pt x="2204" y="3773"/>
                  <a:pt x="6024" y="1368"/>
                  <a:pt x="10800" y="1368"/>
                </a:cubicBezTo>
                <a:cubicBezTo>
                  <a:pt x="15576" y="1368"/>
                  <a:pt x="19469" y="3773"/>
                  <a:pt x="19469" y="6744"/>
                </a:cubicBezTo>
                <a:cubicBezTo>
                  <a:pt x="19469" y="9432"/>
                  <a:pt x="15135" y="12121"/>
                  <a:pt x="15135" y="14856"/>
                </a:cubicBezTo>
                <a:moveTo>
                  <a:pt x="15135" y="4056"/>
                </a:moveTo>
                <a:cubicBezTo>
                  <a:pt x="15135" y="4528"/>
                  <a:pt x="16971" y="10989"/>
                  <a:pt x="10800" y="10800"/>
                </a:cubicBezTo>
                <a:cubicBezTo>
                  <a:pt x="10800" y="13488"/>
                  <a:pt x="10800" y="13488"/>
                  <a:pt x="10800" y="13488"/>
                </a:cubicBezTo>
                <a:cubicBezTo>
                  <a:pt x="8669" y="13488"/>
                  <a:pt x="8669" y="13488"/>
                  <a:pt x="8669" y="13488"/>
                </a:cubicBezTo>
                <a:cubicBezTo>
                  <a:pt x="8669" y="13488"/>
                  <a:pt x="9698" y="8914"/>
                  <a:pt x="11902" y="7546"/>
                </a:cubicBezTo>
                <a:cubicBezTo>
                  <a:pt x="11829" y="7452"/>
                  <a:pt x="8669" y="8112"/>
                  <a:pt x="8669" y="10800"/>
                </a:cubicBezTo>
                <a:cubicBezTo>
                  <a:pt x="8669" y="10800"/>
                  <a:pt x="2571" y="5895"/>
                  <a:pt x="15135" y="4056"/>
                </a:cubicBezTo>
                <a:moveTo>
                  <a:pt x="15135" y="18204"/>
                </a:moveTo>
                <a:cubicBezTo>
                  <a:pt x="15722" y="18204"/>
                  <a:pt x="16237" y="18534"/>
                  <a:pt x="16237" y="18912"/>
                </a:cubicBezTo>
                <a:cubicBezTo>
                  <a:pt x="16237" y="19242"/>
                  <a:pt x="15722" y="19572"/>
                  <a:pt x="15135" y="19572"/>
                </a:cubicBezTo>
                <a:cubicBezTo>
                  <a:pt x="15722" y="19572"/>
                  <a:pt x="16237" y="19855"/>
                  <a:pt x="16237" y="20232"/>
                </a:cubicBezTo>
                <a:cubicBezTo>
                  <a:pt x="16237" y="20610"/>
                  <a:pt x="15722" y="20893"/>
                  <a:pt x="15135" y="20893"/>
                </a:cubicBezTo>
                <a:cubicBezTo>
                  <a:pt x="13004" y="20893"/>
                  <a:pt x="13004" y="20893"/>
                  <a:pt x="13004" y="20893"/>
                </a:cubicBezTo>
                <a:cubicBezTo>
                  <a:pt x="12490" y="21317"/>
                  <a:pt x="11682" y="21600"/>
                  <a:pt x="10800" y="21600"/>
                </a:cubicBezTo>
                <a:cubicBezTo>
                  <a:pt x="9992" y="21600"/>
                  <a:pt x="9184" y="21317"/>
                  <a:pt x="8669" y="20893"/>
                </a:cubicBezTo>
                <a:cubicBezTo>
                  <a:pt x="6465" y="20893"/>
                  <a:pt x="6465" y="20893"/>
                  <a:pt x="6465" y="20893"/>
                </a:cubicBezTo>
                <a:cubicBezTo>
                  <a:pt x="5878" y="20893"/>
                  <a:pt x="5437" y="20610"/>
                  <a:pt x="5437" y="20232"/>
                </a:cubicBezTo>
                <a:cubicBezTo>
                  <a:pt x="5437" y="19855"/>
                  <a:pt x="5878" y="19572"/>
                  <a:pt x="6465" y="19572"/>
                </a:cubicBezTo>
                <a:cubicBezTo>
                  <a:pt x="5878" y="19572"/>
                  <a:pt x="5437" y="19242"/>
                  <a:pt x="5437" y="18912"/>
                </a:cubicBezTo>
                <a:cubicBezTo>
                  <a:pt x="5437" y="18534"/>
                  <a:pt x="5878" y="18204"/>
                  <a:pt x="6465" y="18204"/>
                </a:cubicBezTo>
                <a:cubicBezTo>
                  <a:pt x="5878" y="18204"/>
                  <a:pt x="5437" y="17921"/>
                  <a:pt x="5437" y="17544"/>
                </a:cubicBezTo>
                <a:cubicBezTo>
                  <a:pt x="5437" y="17167"/>
                  <a:pt x="5878" y="16884"/>
                  <a:pt x="6465" y="16884"/>
                </a:cubicBezTo>
                <a:cubicBezTo>
                  <a:pt x="15135" y="16884"/>
                  <a:pt x="15135" y="16884"/>
                  <a:pt x="15135" y="16884"/>
                </a:cubicBezTo>
                <a:cubicBezTo>
                  <a:pt x="15722" y="16884"/>
                  <a:pt x="16237" y="17167"/>
                  <a:pt x="16237" y="17544"/>
                </a:cubicBezTo>
                <a:cubicBezTo>
                  <a:pt x="16237" y="17921"/>
                  <a:pt x="15722" y="18204"/>
                  <a:pt x="15135" y="18204"/>
                </a:cubicBezTo>
              </a:path>
            </a:pathLst>
          </a:custGeom>
          <a:solidFill>
            <a:srgbClr val="3C8A9E"/>
          </a:solidFill>
          <a:ln w="12700">
            <a:miter lim="400000"/>
          </a:ln>
        </p:spPr>
        <p:txBody>
          <a:bodyPr lIns="109727" tIns="109727" rIns="109727" bIns="109727"/>
          <a:lstStyle/>
          <a:p>
            <a:pPr defTabSz="713231">
              <a:defRPr sz="3200">
                <a:solidFill>
                  <a:srgbClr val="44546A"/>
                </a:solidFill>
              </a:defRPr>
            </a:pPr>
            <a:endParaRPr sz="3200"/>
          </a:p>
        </p:txBody>
      </p:sp>
      <p:sp>
        <p:nvSpPr>
          <p:cNvPr id="327" name="Shape 327"/>
          <p:cNvSpPr/>
          <p:nvPr/>
        </p:nvSpPr>
        <p:spPr>
          <a:xfrm>
            <a:off x="1199167" y="2549584"/>
            <a:ext cx="1596577" cy="156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3" y="0"/>
                  <a:pt x="0" y="4843"/>
                  <a:pt x="0" y="10800"/>
                </a:cubicBezTo>
                <a:cubicBezTo>
                  <a:pt x="0" y="16757"/>
                  <a:pt x="4843" y="21600"/>
                  <a:pt x="10800" y="21600"/>
                </a:cubicBezTo>
                <a:cubicBezTo>
                  <a:pt x="16757" y="21600"/>
                  <a:pt x="21600" y="16757"/>
                  <a:pt x="21600" y="10800"/>
                </a:cubicBezTo>
                <a:cubicBezTo>
                  <a:pt x="21600" y="4843"/>
                  <a:pt x="16757" y="0"/>
                  <a:pt x="10800" y="0"/>
                </a:cubicBezTo>
                <a:close/>
                <a:moveTo>
                  <a:pt x="10800" y="18148"/>
                </a:moveTo>
                <a:cubicBezTo>
                  <a:pt x="6736" y="18148"/>
                  <a:pt x="3452" y="14864"/>
                  <a:pt x="3452" y="10800"/>
                </a:cubicBezTo>
                <a:cubicBezTo>
                  <a:pt x="3452" y="6736"/>
                  <a:pt x="6736" y="3452"/>
                  <a:pt x="10800" y="3452"/>
                </a:cubicBezTo>
                <a:cubicBezTo>
                  <a:pt x="14864" y="3452"/>
                  <a:pt x="18148" y="6736"/>
                  <a:pt x="18148" y="10800"/>
                </a:cubicBezTo>
                <a:cubicBezTo>
                  <a:pt x="18148" y="14864"/>
                  <a:pt x="14864" y="18148"/>
                  <a:pt x="10800" y="18148"/>
                </a:cubicBezTo>
                <a:close/>
              </a:path>
            </a:pathLst>
          </a:custGeom>
          <a:solidFill>
            <a:srgbClr val="3C8A9E"/>
          </a:solidFill>
          <a:ln w="12700">
            <a:miter lim="400000"/>
          </a:ln>
        </p:spPr>
        <p:txBody>
          <a:bodyPr lIns="109727" tIns="109727" rIns="109727" bIns="109727"/>
          <a:lstStyle/>
          <a:p>
            <a:pPr defTabSz="713231">
              <a:defRPr sz="3200">
                <a:solidFill>
                  <a:srgbClr val="44546A"/>
                </a:solidFill>
              </a:defRPr>
            </a:pPr>
            <a:endParaRPr sz="3200"/>
          </a:p>
        </p:txBody>
      </p:sp>
      <p:cxnSp>
        <p:nvCxnSpPr>
          <p:cNvPr id="74" name="Conector recto 69"/>
          <p:cNvCxnSpPr/>
          <p:nvPr/>
        </p:nvCxnSpPr>
        <p:spPr>
          <a:xfrm>
            <a:off x="261948" y="2070366"/>
            <a:ext cx="8629118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Conector recto 69"/>
          <p:cNvCxnSpPr/>
          <p:nvPr/>
        </p:nvCxnSpPr>
        <p:spPr>
          <a:xfrm>
            <a:off x="261948" y="4504051"/>
            <a:ext cx="8629118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79320815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 advAuto="0"/>
      <p:bldP spid="32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79415" y="2382387"/>
            <a:ext cx="2386628" cy="1982155"/>
          </a:xfrm>
          <a:prstGeom prst="rect">
            <a:avLst/>
          </a:prstGeom>
          <a:gradFill flip="none" rotWithShape="1">
            <a:gsLst>
              <a:gs pos="0">
                <a:srgbClr val="44546A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44546A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44546A">
                  <a:tint val="66000"/>
                  <a:satMod val="160000"/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900"/>
              <a:pPr lvl="0">
                <a:defRPr sz="1800" b="0">
                  <a:solidFill>
                    <a:srgbClr val="000000"/>
                  </a:solidFill>
                </a:defRPr>
              </a:pPr>
              <a:t>5</a:t>
            </a:fld>
            <a:endParaRPr sz="900"/>
          </a:p>
        </p:txBody>
      </p:sp>
      <p:sp>
        <p:nvSpPr>
          <p:cNvPr id="77" name="Shape 77"/>
          <p:cNvSpPr/>
          <p:nvPr/>
        </p:nvSpPr>
        <p:spPr>
          <a:xfrm>
            <a:off x="404787" y="4075959"/>
            <a:ext cx="820801" cy="82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AC4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8" name="Shape 78"/>
          <p:cNvSpPr/>
          <p:nvPr/>
        </p:nvSpPr>
        <p:spPr>
          <a:xfrm>
            <a:off x="695962" y="4307003"/>
            <a:ext cx="238451" cy="384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58" extrusionOk="0">
                <a:moveTo>
                  <a:pt x="15862" y="4311"/>
                </a:moveTo>
                <a:cubicBezTo>
                  <a:pt x="14850" y="4500"/>
                  <a:pt x="14512" y="4879"/>
                  <a:pt x="14175" y="5447"/>
                </a:cubicBezTo>
                <a:cubicBezTo>
                  <a:pt x="13500" y="6774"/>
                  <a:pt x="14850" y="7721"/>
                  <a:pt x="13837" y="9047"/>
                </a:cubicBezTo>
                <a:cubicBezTo>
                  <a:pt x="13162" y="9805"/>
                  <a:pt x="12150" y="10184"/>
                  <a:pt x="11137" y="10184"/>
                </a:cubicBezTo>
                <a:cubicBezTo>
                  <a:pt x="10800" y="11511"/>
                  <a:pt x="11137" y="13216"/>
                  <a:pt x="11813" y="14163"/>
                </a:cubicBezTo>
                <a:cubicBezTo>
                  <a:pt x="10125" y="14163"/>
                  <a:pt x="10125" y="14163"/>
                  <a:pt x="10125" y="14163"/>
                </a:cubicBezTo>
                <a:cubicBezTo>
                  <a:pt x="9450" y="12269"/>
                  <a:pt x="9787" y="8858"/>
                  <a:pt x="11813" y="7153"/>
                </a:cubicBezTo>
                <a:cubicBezTo>
                  <a:pt x="10463" y="7532"/>
                  <a:pt x="9450" y="8858"/>
                  <a:pt x="9112" y="9995"/>
                </a:cubicBezTo>
                <a:cubicBezTo>
                  <a:pt x="5062" y="8669"/>
                  <a:pt x="8100" y="4311"/>
                  <a:pt x="15862" y="4311"/>
                </a:cubicBezTo>
                <a:close/>
                <a:moveTo>
                  <a:pt x="21600" y="5826"/>
                </a:moveTo>
                <a:cubicBezTo>
                  <a:pt x="21600" y="9426"/>
                  <a:pt x="16200" y="11321"/>
                  <a:pt x="16200" y="14163"/>
                </a:cubicBezTo>
                <a:cubicBezTo>
                  <a:pt x="13500" y="14163"/>
                  <a:pt x="13500" y="14163"/>
                  <a:pt x="13500" y="14163"/>
                </a:cubicBezTo>
                <a:cubicBezTo>
                  <a:pt x="13500" y="10753"/>
                  <a:pt x="18900" y="8858"/>
                  <a:pt x="18900" y="5826"/>
                </a:cubicBezTo>
                <a:cubicBezTo>
                  <a:pt x="18900" y="-47"/>
                  <a:pt x="2700" y="-47"/>
                  <a:pt x="2700" y="5826"/>
                </a:cubicBezTo>
                <a:cubicBezTo>
                  <a:pt x="2700" y="8858"/>
                  <a:pt x="8100" y="10563"/>
                  <a:pt x="8100" y="14163"/>
                </a:cubicBezTo>
                <a:cubicBezTo>
                  <a:pt x="5738" y="14163"/>
                  <a:pt x="5738" y="14163"/>
                  <a:pt x="5738" y="14163"/>
                </a:cubicBezTo>
                <a:cubicBezTo>
                  <a:pt x="5738" y="11321"/>
                  <a:pt x="0" y="9426"/>
                  <a:pt x="0" y="5826"/>
                </a:cubicBezTo>
                <a:cubicBezTo>
                  <a:pt x="0" y="-1942"/>
                  <a:pt x="21600" y="-1942"/>
                  <a:pt x="21600" y="5826"/>
                </a:cubicBezTo>
                <a:close/>
                <a:moveTo>
                  <a:pt x="7425" y="18521"/>
                </a:moveTo>
                <a:cubicBezTo>
                  <a:pt x="9112" y="19469"/>
                  <a:pt x="9450" y="19658"/>
                  <a:pt x="10125" y="19658"/>
                </a:cubicBezTo>
                <a:cubicBezTo>
                  <a:pt x="11475" y="19658"/>
                  <a:pt x="11475" y="19658"/>
                  <a:pt x="11475" y="19658"/>
                </a:cubicBezTo>
                <a:cubicBezTo>
                  <a:pt x="12150" y="19658"/>
                  <a:pt x="12487" y="19469"/>
                  <a:pt x="14175" y="18521"/>
                </a:cubicBezTo>
                <a:lnTo>
                  <a:pt x="7425" y="18521"/>
                </a:lnTo>
                <a:close/>
                <a:moveTo>
                  <a:pt x="14512" y="16626"/>
                </a:moveTo>
                <a:cubicBezTo>
                  <a:pt x="7425" y="16626"/>
                  <a:pt x="7425" y="16626"/>
                  <a:pt x="7425" y="16626"/>
                </a:cubicBezTo>
                <a:cubicBezTo>
                  <a:pt x="6750" y="16626"/>
                  <a:pt x="6413" y="17005"/>
                  <a:pt x="6413" y="17195"/>
                </a:cubicBezTo>
                <a:cubicBezTo>
                  <a:pt x="6413" y="17574"/>
                  <a:pt x="6750" y="17763"/>
                  <a:pt x="7425" y="17763"/>
                </a:cubicBezTo>
                <a:cubicBezTo>
                  <a:pt x="14512" y="17763"/>
                  <a:pt x="14512" y="17763"/>
                  <a:pt x="14512" y="17763"/>
                </a:cubicBezTo>
                <a:cubicBezTo>
                  <a:pt x="14850" y="17763"/>
                  <a:pt x="15188" y="17574"/>
                  <a:pt x="15188" y="17195"/>
                </a:cubicBezTo>
                <a:cubicBezTo>
                  <a:pt x="15188" y="17005"/>
                  <a:pt x="14850" y="16626"/>
                  <a:pt x="14512" y="16626"/>
                </a:cubicBezTo>
                <a:close/>
                <a:moveTo>
                  <a:pt x="14512" y="14921"/>
                </a:moveTo>
                <a:cubicBezTo>
                  <a:pt x="7088" y="14921"/>
                  <a:pt x="7088" y="14921"/>
                  <a:pt x="7088" y="14921"/>
                </a:cubicBezTo>
                <a:cubicBezTo>
                  <a:pt x="6750" y="14921"/>
                  <a:pt x="6075" y="15111"/>
                  <a:pt x="6075" y="15490"/>
                </a:cubicBezTo>
                <a:cubicBezTo>
                  <a:pt x="6075" y="15679"/>
                  <a:pt x="6750" y="16058"/>
                  <a:pt x="7088" y="16058"/>
                </a:cubicBezTo>
                <a:cubicBezTo>
                  <a:pt x="14512" y="16058"/>
                  <a:pt x="14512" y="16058"/>
                  <a:pt x="14512" y="16058"/>
                </a:cubicBezTo>
                <a:cubicBezTo>
                  <a:pt x="15188" y="16058"/>
                  <a:pt x="15525" y="15679"/>
                  <a:pt x="15525" y="15490"/>
                </a:cubicBezTo>
                <a:cubicBezTo>
                  <a:pt x="15525" y="15111"/>
                  <a:pt x="15188" y="14921"/>
                  <a:pt x="14512" y="149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25997" y="2618361"/>
            <a:ext cx="213163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 dirty="0"/>
              <a:t>Hoy más que nunca, es la innovación la que permite avanzar hacia la competitividad</a:t>
            </a:r>
          </a:p>
        </p:txBody>
      </p:sp>
      <p:sp>
        <p:nvSpPr>
          <p:cNvPr id="81" name="Shape 81"/>
          <p:cNvSpPr/>
          <p:nvPr/>
        </p:nvSpPr>
        <p:spPr>
          <a:xfrm>
            <a:off x="3421898" y="2382387"/>
            <a:ext cx="2386628" cy="1982155"/>
          </a:xfrm>
          <a:prstGeom prst="rect">
            <a:avLst/>
          </a:prstGeom>
          <a:gradFill flip="none" rotWithShape="1">
            <a:gsLst>
              <a:gs pos="0">
                <a:srgbClr val="44546A">
                  <a:tint val="66000"/>
                  <a:satMod val="160000"/>
                </a:srgbClr>
              </a:gs>
              <a:gs pos="50000">
                <a:srgbClr val="44546A">
                  <a:tint val="44500"/>
                  <a:satMod val="160000"/>
                </a:srgbClr>
              </a:gs>
              <a:gs pos="100000">
                <a:srgbClr val="44546A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5143" y="2535036"/>
            <a:ext cx="224452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La forma más poderosa de innovar es la que se logra con una verdadera articulación de actores</a:t>
            </a:r>
          </a:p>
        </p:txBody>
      </p:sp>
      <p:pic>
        <p:nvPicPr>
          <p:cNvPr id="8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7699" y="4076358"/>
            <a:ext cx="662328" cy="7493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6042514" y="2401054"/>
            <a:ext cx="2386627" cy="1982155"/>
          </a:xfrm>
          <a:prstGeom prst="rect">
            <a:avLst/>
          </a:prstGeom>
          <a:gradFill flip="none" rotWithShape="1">
            <a:gsLst>
              <a:gs pos="0">
                <a:srgbClr val="44546A">
                  <a:tint val="66000"/>
                  <a:satMod val="160000"/>
                </a:srgbClr>
              </a:gs>
              <a:gs pos="50000">
                <a:srgbClr val="44546A">
                  <a:tint val="44500"/>
                  <a:satMod val="160000"/>
                </a:srgbClr>
              </a:gs>
              <a:gs pos="100000">
                <a:srgbClr val="44546A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188766" y="2598536"/>
            <a:ext cx="208489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 err="1"/>
              <a:t>Es</a:t>
            </a:r>
            <a:r>
              <a:rPr dirty="0"/>
              <a:t> fundamental que el </a:t>
            </a:r>
            <a:r>
              <a:rPr dirty="0" err="1"/>
              <a:t>ecosistema</a:t>
            </a:r>
            <a:r>
              <a:rPr dirty="0"/>
              <a:t> </a:t>
            </a:r>
            <a:r>
              <a:rPr dirty="0" err="1"/>
              <a:t>ofrezca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instrumentos</a:t>
            </a:r>
            <a:r>
              <a:rPr dirty="0"/>
              <a:t> y que las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decidan</a:t>
            </a:r>
            <a:r>
              <a:rPr dirty="0"/>
              <a:t> </a:t>
            </a:r>
            <a:r>
              <a:rPr dirty="0" err="1"/>
              <a:t>hacerlo</a:t>
            </a: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5875946" y="4088954"/>
            <a:ext cx="820801" cy="82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AC4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072140" y="4284480"/>
            <a:ext cx="400237" cy="425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501"/>
                </a:moveTo>
                <a:cubicBezTo>
                  <a:pt x="21600" y="9856"/>
                  <a:pt x="18644" y="12792"/>
                  <a:pt x="14779" y="12792"/>
                </a:cubicBezTo>
                <a:cubicBezTo>
                  <a:pt x="15234" y="11534"/>
                  <a:pt x="15234" y="11534"/>
                  <a:pt x="15234" y="11534"/>
                </a:cubicBezTo>
                <a:cubicBezTo>
                  <a:pt x="16371" y="11534"/>
                  <a:pt x="17735" y="10905"/>
                  <a:pt x="18417" y="10066"/>
                </a:cubicBezTo>
                <a:cubicBezTo>
                  <a:pt x="19554" y="9227"/>
                  <a:pt x="20236" y="7759"/>
                  <a:pt x="20236" y="6501"/>
                </a:cubicBezTo>
                <a:cubicBezTo>
                  <a:pt x="20236" y="5033"/>
                  <a:pt x="19554" y="3775"/>
                  <a:pt x="18417" y="2726"/>
                </a:cubicBezTo>
                <a:cubicBezTo>
                  <a:pt x="17507" y="1887"/>
                  <a:pt x="16143" y="1258"/>
                  <a:pt x="14552" y="1258"/>
                </a:cubicBezTo>
                <a:cubicBezTo>
                  <a:pt x="13187" y="1258"/>
                  <a:pt x="11596" y="1887"/>
                  <a:pt x="10686" y="2726"/>
                </a:cubicBezTo>
                <a:cubicBezTo>
                  <a:pt x="9549" y="3775"/>
                  <a:pt x="9095" y="5033"/>
                  <a:pt x="9095" y="6501"/>
                </a:cubicBezTo>
                <a:cubicBezTo>
                  <a:pt x="9095" y="6501"/>
                  <a:pt x="9095" y="6711"/>
                  <a:pt x="9095" y="6920"/>
                </a:cubicBezTo>
                <a:cubicBezTo>
                  <a:pt x="7731" y="7340"/>
                  <a:pt x="7731" y="7340"/>
                  <a:pt x="7731" y="7340"/>
                </a:cubicBezTo>
                <a:cubicBezTo>
                  <a:pt x="7731" y="7130"/>
                  <a:pt x="7731" y="6711"/>
                  <a:pt x="7731" y="6501"/>
                </a:cubicBezTo>
                <a:cubicBezTo>
                  <a:pt x="7731" y="2936"/>
                  <a:pt x="10686" y="0"/>
                  <a:pt x="14552" y="0"/>
                </a:cubicBezTo>
                <a:cubicBezTo>
                  <a:pt x="18417" y="0"/>
                  <a:pt x="21600" y="2936"/>
                  <a:pt x="21600" y="6501"/>
                </a:cubicBezTo>
                <a:close/>
                <a:moveTo>
                  <a:pt x="15688" y="10276"/>
                </a:moveTo>
                <a:cubicBezTo>
                  <a:pt x="16143" y="8598"/>
                  <a:pt x="16143" y="8598"/>
                  <a:pt x="16143" y="8598"/>
                </a:cubicBezTo>
                <a:cubicBezTo>
                  <a:pt x="16825" y="8179"/>
                  <a:pt x="17507" y="7340"/>
                  <a:pt x="17507" y="6501"/>
                </a:cubicBezTo>
                <a:cubicBezTo>
                  <a:pt x="17507" y="5033"/>
                  <a:pt x="16143" y="3775"/>
                  <a:pt x="14552" y="3775"/>
                </a:cubicBezTo>
                <a:cubicBezTo>
                  <a:pt x="13415" y="3775"/>
                  <a:pt x="12278" y="4614"/>
                  <a:pt x="11823" y="5452"/>
                </a:cubicBezTo>
                <a:cubicBezTo>
                  <a:pt x="10459" y="6082"/>
                  <a:pt x="10459" y="6082"/>
                  <a:pt x="10459" y="6082"/>
                </a:cubicBezTo>
                <a:cubicBezTo>
                  <a:pt x="10459" y="4194"/>
                  <a:pt x="12278" y="2517"/>
                  <a:pt x="14552" y="2517"/>
                </a:cubicBezTo>
                <a:cubicBezTo>
                  <a:pt x="16825" y="2517"/>
                  <a:pt x="18872" y="4404"/>
                  <a:pt x="18872" y="6501"/>
                </a:cubicBezTo>
                <a:cubicBezTo>
                  <a:pt x="18872" y="8179"/>
                  <a:pt x="17507" y="9856"/>
                  <a:pt x="15688" y="10276"/>
                </a:cubicBezTo>
                <a:close/>
                <a:moveTo>
                  <a:pt x="0" y="20551"/>
                </a:moveTo>
                <a:cubicBezTo>
                  <a:pt x="455" y="21600"/>
                  <a:pt x="455" y="21600"/>
                  <a:pt x="455" y="21600"/>
                </a:cubicBezTo>
                <a:cubicBezTo>
                  <a:pt x="1137" y="21390"/>
                  <a:pt x="2046" y="20971"/>
                  <a:pt x="2728" y="20551"/>
                </a:cubicBezTo>
                <a:cubicBezTo>
                  <a:pt x="2046" y="19503"/>
                  <a:pt x="2046" y="19503"/>
                  <a:pt x="2046" y="19503"/>
                </a:cubicBezTo>
                <a:cubicBezTo>
                  <a:pt x="1364" y="19922"/>
                  <a:pt x="682" y="20132"/>
                  <a:pt x="0" y="20551"/>
                </a:cubicBezTo>
                <a:close/>
                <a:moveTo>
                  <a:pt x="3865" y="19922"/>
                </a:moveTo>
                <a:cubicBezTo>
                  <a:pt x="4320" y="19503"/>
                  <a:pt x="4775" y="19083"/>
                  <a:pt x="5457" y="18874"/>
                </a:cubicBezTo>
                <a:cubicBezTo>
                  <a:pt x="5457" y="16986"/>
                  <a:pt x="5457" y="16986"/>
                  <a:pt x="5457" y="16986"/>
                </a:cubicBezTo>
                <a:cubicBezTo>
                  <a:pt x="4775" y="17616"/>
                  <a:pt x="4093" y="18245"/>
                  <a:pt x="3183" y="18664"/>
                </a:cubicBezTo>
                <a:lnTo>
                  <a:pt x="3865" y="19922"/>
                </a:lnTo>
                <a:close/>
                <a:moveTo>
                  <a:pt x="1592" y="11953"/>
                </a:moveTo>
                <a:cubicBezTo>
                  <a:pt x="5684" y="13002"/>
                  <a:pt x="5684" y="13002"/>
                  <a:pt x="5684" y="13002"/>
                </a:cubicBezTo>
                <a:cubicBezTo>
                  <a:pt x="11596" y="9227"/>
                  <a:pt x="11596" y="9227"/>
                  <a:pt x="11596" y="9227"/>
                </a:cubicBezTo>
                <a:cubicBezTo>
                  <a:pt x="7276" y="13421"/>
                  <a:pt x="7276" y="13421"/>
                  <a:pt x="7276" y="13421"/>
                </a:cubicBezTo>
                <a:cubicBezTo>
                  <a:pt x="11596" y="17406"/>
                  <a:pt x="11596" y="17406"/>
                  <a:pt x="11596" y="17406"/>
                </a:cubicBezTo>
                <a:cubicBezTo>
                  <a:pt x="15234" y="5662"/>
                  <a:pt x="15234" y="5662"/>
                  <a:pt x="15234" y="5662"/>
                </a:cubicBezTo>
                <a:lnTo>
                  <a:pt x="1592" y="11953"/>
                </a:lnTo>
                <a:close/>
                <a:moveTo>
                  <a:pt x="6594" y="18035"/>
                </a:moveTo>
                <a:cubicBezTo>
                  <a:pt x="8640" y="15938"/>
                  <a:pt x="8640" y="15938"/>
                  <a:pt x="8640" y="15938"/>
                </a:cubicBezTo>
                <a:cubicBezTo>
                  <a:pt x="6594" y="14260"/>
                  <a:pt x="6594" y="14260"/>
                  <a:pt x="6594" y="14260"/>
                </a:cubicBezTo>
                <a:lnTo>
                  <a:pt x="6594" y="180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lvl="0"/>
            <a:endParaRPr/>
          </a:p>
        </p:txBody>
      </p:sp>
      <p:pic>
        <p:nvPicPr>
          <p:cNvPr id="16" name="Imagen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762001"/>
            <a:ext cx="1771650" cy="370417"/>
          </a:xfrm>
          <a:prstGeom prst="rect">
            <a:avLst/>
          </a:prstGeom>
        </p:spPr>
      </p:pic>
      <p:pic>
        <p:nvPicPr>
          <p:cNvPr id="17" name="Imagen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762001"/>
            <a:ext cx="1771650" cy="370417"/>
          </a:xfrm>
          <a:prstGeom prst="rect">
            <a:avLst/>
          </a:prstGeom>
        </p:spPr>
      </p:pic>
      <p:cxnSp>
        <p:nvCxnSpPr>
          <p:cNvPr id="21" name="Conector recto 69"/>
          <p:cNvCxnSpPr/>
          <p:nvPr/>
        </p:nvCxnSpPr>
        <p:spPr>
          <a:xfrm>
            <a:off x="232078" y="1419915"/>
            <a:ext cx="8629118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hape 215"/>
          <p:cNvSpPr txBox="1">
            <a:spLocks/>
          </p:cNvSpPr>
          <p:nvPr/>
        </p:nvSpPr>
        <p:spPr>
          <a:xfrm>
            <a:off x="221013" y="967429"/>
            <a:ext cx="8087297" cy="45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s-MX" sz="2400" dirty="0">
                <a:latin typeface="+mj-lt"/>
                <a:ea typeface="Roboto Condensed"/>
                <a:cs typeface="Helvetica" panose="020B0604020202020204" pitchFamily="34" charset="0"/>
                <a:sym typeface="Roboto Condensed"/>
              </a:rPr>
              <a:t>¿Por qué es necesario innovar?</a:t>
            </a:r>
            <a:endParaRPr lang="es-MX" sz="2400" dirty="0">
              <a:latin typeface="+mj-lt"/>
              <a:ea typeface="Roboto Condensed"/>
              <a:cs typeface="Helvetica" panose="020B0604020202020204" pitchFamily="34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0086939"/>
      </p:ext>
    </p:extLst>
  </p:cSld>
  <p:clrMapOvr>
    <a:masterClrMapping/>
  </p:clrMapOvr>
  <p:transition spd="slow">
    <p:blinds dir="vert"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099927" y="496965"/>
            <a:ext cx="3816424" cy="3816424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>
            <a:off x="4431135" y="496965"/>
            <a:ext cx="3816424" cy="3816424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3106908" y="2852936"/>
            <a:ext cx="3816424" cy="381642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1975713" y="2205122"/>
            <a:ext cx="209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UNIVERSIDAD</a:t>
            </a:r>
            <a:endParaRPr lang="es-CO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75251" y="220512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EMPRESA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51024" y="456109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ESTADO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8082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547813" y="549275"/>
            <a:ext cx="6119812" cy="56880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5580063" y="1557338"/>
            <a:ext cx="2160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 sz="1200">
                <a:latin typeface="Arial" charset="0"/>
                <a:cs typeface="Arial" charset="0"/>
              </a:rPr>
              <a:t>DESARROLLO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4730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1962" r="26203" b="9501"/>
          <a:stretch/>
        </p:blipFill>
        <p:spPr>
          <a:xfrm>
            <a:off x="-48736" y="1124744"/>
            <a:ext cx="9179416" cy="45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5699102" y="283178"/>
            <a:ext cx="10002330" cy="6806039"/>
            <a:chOff x="-5326833" y="263307"/>
            <a:chExt cx="10002330" cy="6806039"/>
          </a:xfrm>
        </p:grpSpPr>
        <p:sp>
          <p:nvSpPr>
            <p:cNvPr id="3" name="Arco de bloque 2"/>
            <p:cNvSpPr/>
            <p:nvPr/>
          </p:nvSpPr>
          <p:spPr>
            <a:xfrm>
              <a:off x="-5326833" y="263307"/>
              <a:ext cx="6806039" cy="6806039"/>
            </a:xfrm>
            <a:prstGeom prst="blockArc">
              <a:avLst>
                <a:gd name="adj1" fmla="val 18900000"/>
                <a:gd name="adj2" fmla="val 2700000"/>
                <a:gd name="adj3" fmla="val 317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orma libre 3"/>
            <p:cNvSpPr/>
            <p:nvPr/>
          </p:nvSpPr>
          <p:spPr>
            <a:xfrm>
              <a:off x="1161738" y="2030182"/>
              <a:ext cx="3206467" cy="514851"/>
            </a:xfrm>
            <a:custGeom>
              <a:avLst/>
              <a:gdLst>
                <a:gd name="connsiteX0" fmla="*/ 0 w 4026280"/>
                <a:gd name="connsiteY0" fmla="*/ 0 h 777812"/>
                <a:gd name="connsiteX1" fmla="*/ 4026280 w 4026280"/>
                <a:gd name="connsiteY1" fmla="*/ 0 h 777812"/>
                <a:gd name="connsiteX2" fmla="*/ 4026280 w 4026280"/>
                <a:gd name="connsiteY2" fmla="*/ 777812 h 777812"/>
                <a:gd name="connsiteX3" fmla="*/ 0 w 4026280"/>
                <a:gd name="connsiteY3" fmla="*/ 777812 h 777812"/>
                <a:gd name="connsiteX4" fmla="*/ 0 w 4026280"/>
                <a:gd name="connsiteY4" fmla="*/ 0 h 7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280" h="777812">
                  <a:moveTo>
                    <a:pt x="0" y="0"/>
                  </a:moveTo>
                  <a:lnTo>
                    <a:pt x="4026280" y="0"/>
                  </a:lnTo>
                  <a:lnTo>
                    <a:pt x="4026280" y="777812"/>
                  </a:lnTo>
                  <a:lnTo>
                    <a:pt x="0" y="777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388" tIns="86360" rIns="86360" bIns="8636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/>
                <a:t>Productividad</a:t>
              </a:r>
            </a:p>
          </p:txBody>
        </p:sp>
        <p:sp>
          <p:nvSpPr>
            <p:cNvPr id="5" name="Elipse 4"/>
            <p:cNvSpPr/>
            <p:nvPr/>
          </p:nvSpPr>
          <p:spPr>
            <a:xfrm>
              <a:off x="603597" y="1905450"/>
              <a:ext cx="668264" cy="711591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bre 5"/>
            <p:cNvSpPr/>
            <p:nvPr/>
          </p:nvSpPr>
          <p:spPr>
            <a:xfrm>
              <a:off x="1358212" y="2937114"/>
              <a:ext cx="3048561" cy="491252"/>
            </a:xfrm>
            <a:custGeom>
              <a:avLst/>
              <a:gdLst>
                <a:gd name="connsiteX0" fmla="*/ 0 w 3580342"/>
                <a:gd name="connsiteY0" fmla="*/ 0 h 777812"/>
                <a:gd name="connsiteX1" fmla="*/ 3580342 w 3580342"/>
                <a:gd name="connsiteY1" fmla="*/ 0 h 777812"/>
                <a:gd name="connsiteX2" fmla="*/ 3580342 w 3580342"/>
                <a:gd name="connsiteY2" fmla="*/ 777812 h 777812"/>
                <a:gd name="connsiteX3" fmla="*/ 0 w 3580342"/>
                <a:gd name="connsiteY3" fmla="*/ 777812 h 777812"/>
                <a:gd name="connsiteX4" fmla="*/ 0 w 3580342"/>
                <a:gd name="connsiteY4" fmla="*/ 0 h 7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342" h="777812">
                  <a:moveTo>
                    <a:pt x="0" y="0"/>
                  </a:moveTo>
                  <a:lnTo>
                    <a:pt x="3580342" y="0"/>
                  </a:lnTo>
                  <a:lnTo>
                    <a:pt x="3580342" y="777812"/>
                  </a:lnTo>
                  <a:lnTo>
                    <a:pt x="0" y="777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388" tIns="86360" rIns="86360" bIns="8636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/>
                <a:t>Capital Humano</a:t>
              </a: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1405995" y="3997996"/>
              <a:ext cx="3000778" cy="491253"/>
            </a:xfrm>
            <a:custGeom>
              <a:avLst/>
              <a:gdLst>
                <a:gd name="connsiteX0" fmla="*/ 0 w 3580342"/>
                <a:gd name="connsiteY0" fmla="*/ 0 h 777812"/>
                <a:gd name="connsiteX1" fmla="*/ 3580342 w 3580342"/>
                <a:gd name="connsiteY1" fmla="*/ 0 h 777812"/>
                <a:gd name="connsiteX2" fmla="*/ 3580342 w 3580342"/>
                <a:gd name="connsiteY2" fmla="*/ 777812 h 777812"/>
                <a:gd name="connsiteX3" fmla="*/ 0 w 3580342"/>
                <a:gd name="connsiteY3" fmla="*/ 777812 h 777812"/>
                <a:gd name="connsiteX4" fmla="*/ 0 w 3580342"/>
                <a:gd name="connsiteY4" fmla="*/ 0 h 7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342" h="777812">
                  <a:moveTo>
                    <a:pt x="0" y="0"/>
                  </a:moveTo>
                  <a:lnTo>
                    <a:pt x="3580342" y="0"/>
                  </a:lnTo>
                  <a:lnTo>
                    <a:pt x="3580342" y="777812"/>
                  </a:lnTo>
                  <a:lnTo>
                    <a:pt x="0" y="777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388" tIns="86360" rIns="86360" bIns="8636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/>
                <a:t>Calidad</a:t>
              </a: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1228781" y="5121520"/>
              <a:ext cx="3446716" cy="447849"/>
            </a:xfrm>
            <a:custGeom>
              <a:avLst/>
              <a:gdLst>
                <a:gd name="connsiteX0" fmla="*/ 0 w 4026280"/>
                <a:gd name="connsiteY0" fmla="*/ 0 h 777812"/>
                <a:gd name="connsiteX1" fmla="*/ 4026280 w 4026280"/>
                <a:gd name="connsiteY1" fmla="*/ 0 h 777812"/>
                <a:gd name="connsiteX2" fmla="*/ 4026280 w 4026280"/>
                <a:gd name="connsiteY2" fmla="*/ 777812 h 777812"/>
                <a:gd name="connsiteX3" fmla="*/ 0 w 4026280"/>
                <a:gd name="connsiteY3" fmla="*/ 777812 h 777812"/>
                <a:gd name="connsiteX4" fmla="*/ 0 w 4026280"/>
                <a:gd name="connsiteY4" fmla="*/ 0 h 7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280" h="777812">
                  <a:moveTo>
                    <a:pt x="0" y="0"/>
                  </a:moveTo>
                  <a:lnTo>
                    <a:pt x="4026280" y="0"/>
                  </a:lnTo>
                  <a:lnTo>
                    <a:pt x="4026280" y="777812"/>
                  </a:lnTo>
                  <a:lnTo>
                    <a:pt x="0" y="777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388" tIns="86360" rIns="86360" bIns="8636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/>
                <a:t>Encadenamientos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203593" y="1300698"/>
            <a:ext cx="206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Ejes de Trabajo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588224" y="126876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Lineamientos</a:t>
            </a:r>
          </a:p>
        </p:txBody>
      </p:sp>
      <p:sp>
        <p:nvSpPr>
          <p:cNvPr id="23" name="Elipse 22"/>
          <p:cNvSpPr/>
          <p:nvPr/>
        </p:nvSpPr>
        <p:spPr>
          <a:xfrm>
            <a:off x="655418" y="2974607"/>
            <a:ext cx="668264" cy="711591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ipse 23"/>
          <p:cNvSpPr/>
          <p:nvPr/>
        </p:nvSpPr>
        <p:spPr>
          <a:xfrm>
            <a:off x="572263" y="3861048"/>
            <a:ext cx="668264" cy="711591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Elipse 24"/>
          <p:cNvSpPr/>
          <p:nvPr/>
        </p:nvSpPr>
        <p:spPr>
          <a:xfrm>
            <a:off x="353292" y="4978459"/>
            <a:ext cx="668264" cy="711591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CuadroTexto 25"/>
          <p:cNvSpPr txBox="1"/>
          <p:nvPr/>
        </p:nvSpPr>
        <p:spPr>
          <a:xfrm>
            <a:off x="4548482" y="3816623"/>
            <a:ext cx="4350357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altLang="en-US" sz="1400" b="1" dirty="0"/>
              <a:t>Implementación de estándares de calidad para el incremento de la productividad y el cumplimiento de requisitos acceso al mercado </a:t>
            </a:r>
            <a:r>
              <a:rPr lang="es-ES_tradnl" altLang="en-US" sz="1400" b="1" dirty="0" smtClean="0"/>
              <a:t>global. Regulación y Adecuación de productos.</a:t>
            </a:r>
            <a:r>
              <a:rPr lang="es-CO" altLang="en-US" sz="1400" b="1" dirty="0"/>
              <a:t> Plan de trabajo empresarial  a la medida</a:t>
            </a:r>
            <a:endParaRPr lang="es-ES_tradnl" altLang="en-US" sz="1400" b="1" dirty="0"/>
          </a:p>
          <a:p>
            <a:endParaRPr lang="es-CO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548482" y="3016972"/>
            <a:ext cx="458992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Desarrollo de programas conjuntos especializados para sofisticar la oferta </a:t>
            </a:r>
            <a:r>
              <a:rPr lang="es-ES_tradnl" sz="1400" b="1" dirty="0" smtClean="0"/>
              <a:t>educativa. </a:t>
            </a:r>
            <a:r>
              <a:rPr lang="es-CO" altLang="en-US" sz="1400" b="1" dirty="0"/>
              <a:t>Plan de trabajo empresarial  a la medida</a:t>
            </a:r>
            <a:endParaRPr lang="es-ES_tradnl" altLang="en-US" sz="1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565072" y="5141391"/>
            <a:ext cx="412160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altLang="en-US" sz="1400" b="1" dirty="0"/>
              <a:t>Desarrollo de </a:t>
            </a:r>
            <a:r>
              <a:rPr lang="es-ES_tradnl" altLang="en-US" sz="1400" b="1" dirty="0" smtClean="0"/>
              <a:t>proveedores. Empresas ancla.</a:t>
            </a:r>
            <a:endParaRPr lang="es-ES_tradnl" altLang="en-US" sz="1400" b="1" dirty="0"/>
          </a:p>
          <a:p>
            <a:r>
              <a:rPr lang="es-ES_tradnl" altLang="en-US" sz="1400" b="1" dirty="0"/>
              <a:t>Fortalecimiento de </a:t>
            </a:r>
            <a:r>
              <a:rPr lang="es-ES_tradnl" altLang="en-US" sz="1400" b="1" dirty="0" smtClean="0"/>
              <a:t>clústeres.</a:t>
            </a:r>
            <a:r>
              <a:rPr lang="es-CO" altLang="en-US" sz="1400" b="1" dirty="0"/>
              <a:t> Plan de trabajo empresarial  a la medida</a:t>
            </a:r>
            <a:endParaRPr lang="es-ES_tradnl" altLang="en-US" sz="1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554074" y="1753504"/>
            <a:ext cx="4344765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altLang="en-US" sz="1400" b="1" dirty="0"/>
              <a:t>Optimización de procesos.</a:t>
            </a:r>
          </a:p>
          <a:p>
            <a:r>
              <a:rPr lang="es-ES_tradnl" altLang="en-US" sz="1400" b="1" dirty="0"/>
              <a:t>Reducción de costos y gastos</a:t>
            </a:r>
          </a:p>
          <a:p>
            <a:r>
              <a:rPr lang="es-CO" altLang="en-US" sz="1400" b="1" dirty="0"/>
              <a:t>Diagnóstico y recomendaciones </a:t>
            </a:r>
            <a:r>
              <a:rPr lang="es-CO" altLang="en-US" sz="1400" b="1" dirty="0" smtClean="0"/>
              <a:t>de </a:t>
            </a:r>
            <a:r>
              <a:rPr lang="es-CO" altLang="en-US" sz="1400" b="1" dirty="0"/>
              <a:t>buenas </a:t>
            </a:r>
            <a:r>
              <a:rPr lang="es-CO" altLang="en-US" sz="1400" b="1" dirty="0" smtClean="0"/>
              <a:t>prácticas. Plan de trabajo empresarial  a la medida</a:t>
            </a:r>
            <a:endParaRPr lang="es-ES_tradnl" altLang="en-US" sz="14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048672" y="332656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Ejes y lineamientos para aumentar la productividad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477</Words>
  <Application>Microsoft Office PowerPoint</Application>
  <PresentationFormat>Presentación en pantalla (4:3)</PresentationFormat>
  <Paragraphs>79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Helvetica</vt:lpstr>
      <vt:lpstr>Helvetica Light</vt:lpstr>
      <vt:lpstr>Roboto Condensed</vt:lpstr>
      <vt:lpstr>Roboto Condensed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Barreto</dc:creator>
  <cp:lastModifiedBy>PROVEINGSUR SAS</cp:lastModifiedBy>
  <cp:revision>253</cp:revision>
  <cp:lastPrinted>2016-05-19T13:52:58Z</cp:lastPrinted>
  <dcterms:created xsi:type="dcterms:W3CDTF">2014-08-05T14:57:32Z</dcterms:created>
  <dcterms:modified xsi:type="dcterms:W3CDTF">2018-05-18T04:00:07Z</dcterms:modified>
</cp:coreProperties>
</file>