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omments/comment1.xml" ContentType="application/vnd.openxmlformats-officedocument.presentationml.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09" r:id="rId4"/>
    <p:sldId id="324" r:id="rId5"/>
    <p:sldId id="270" r:id="rId6"/>
    <p:sldId id="275" r:id="rId7"/>
    <p:sldId id="318" r:id="rId8"/>
    <p:sldId id="276" r:id="rId9"/>
    <p:sldId id="307" r:id="rId10"/>
    <p:sldId id="325" r:id="rId11"/>
    <p:sldId id="278" r:id="rId12"/>
    <p:sldId id="279" r:id="rId13"/>
    <p:sldId id="281" r:id="rId14"/>
    <p:sldId id="280" r:id="rId15"/>
    <p:sldId id="289" r:id="rId16"/>
    <p:sldId id="326" r:id="rId17"/>
    <p:sldId id="320" r:id="rId18"/>
    <p:sldId id="321" r:id="rId19"/>
    <p:sldId id="299" r:id="rId20"/>
    <p:sldId id="327" r:id="rId21"/>
    <p:sldId id="293" r:id="rId22"/>
    <p:sldId id="294" r:id="rId23"/>
    <p:sldId id="292" r:id="rId24"/>
    <p:sldId id="328" r:id="rId25"/>
    <p:sldId id="322" r:id="rId26"/>
    <p:sldId id="329" r:id="rId27"/>
    <p:sldId id="330" r:id="rId28"/>
    <p:sldId id="331" r:id="rId29"/>
    <p:sldId id="332" r:id="rId30"/>
    <p:sldId id="259" r:id="rId31"/>
    <p:sldId id="262" r:id="rId32"/>
    <p:sldId id="268" r:id="rId33"/>
    <p:sldId id="269" r:id="rId34"/>
    <p:sldId id="286" r:id="rId35"/>
    <p:sldId id="287" r:id="rId36"/>
    <p:sldId id="288" r:id="rId37"/>
    <p:sldId id="300" r:id="rId38"/>
    <p:sldId id="301" r:id="rId39"/>
    <p:sldId id="302" r:id="rId40"/>
    <p:sldId id="303" r:id="rId41"/>
    <p:sldId id="304" r:id="rId42"/>
    <p:sldId id="305" r:id="rId43"/>
    <p:sldId id="306" r:id="rId44"/>
    <p:sldId id="282" r:id="rId45"/>
    <p:sldId id="283" r:id="rId46"/>
    <p:sldId id="284" r:id="rId47"/>
    <p:sldId id="295" r:id="rId48"/>
    <p:sldId id="297" r:id="rId49"/>
    <p:sldId id="333" r:id="rId50"/>
    <p:sldId id="296" r:id="rId51"/>
    <p:sldId id="334" r:id="rId52"/>
    <p:sldId id="335" r:id="rId53"/>
    <p:sldId id="336" r:id="rId54"/>
    <p:sldId id="260" r:id="rId5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s Felipe Mejia Rodriguez" initials="AFMR" lastIdx="8" clrIdx="0">
    <p:extLst>
      <p:ext uri="{19B8F6BF-5375-455C-9EA6-DF929625EA0E}">
        <p15:presenceInfo xmlns:p15="http://schemas.microsoft.com/office/powerpoint/2012/main" userId="S-1-5-21-797332336-63391822-1267956476-475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A48C"/>
    <a:srgbClr val="54BCBE"/>
    <a:srgbClr val="EB6264"/>
    <a:srgbClr val="5D3D7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84" autoAdjust="0"/>
    <p:restoredTop sz="94660"/>
  </p:normalViewPr>
  <p:slideViewPr>
    <p:cSldViewPr snapToGrid="0">
      <p:cViewPr varScale="1">
        <p:scale>
          <a:sx n="72" d="100"/>
          <a:sy n="72" d="100"/>
        </p:scale>
        <p:origin x="6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barajas\Downloads\matricula%20todo%20el%20sistema.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hfajardo\Desktop\MIDE%202018\Gr&#225;ficas%20DTI%20convocatorias%20colciencias%20MIDE%20T\hist&#243;rico%20matricula%20por%20metodolog&#237;a.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hfajardo\Desktop\MIDE%202018\Gr&#225;ficas%20DTI%20convocatorias%20colciencias%20MIDE%20T\graficas%20DTI%20MIDE%20T%20convocatorias%20colciencia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hfajardo\Desktop\MIDE%202018\Gr&#225;ficas%20DTI%20convocatorias%20colciencias%20MIDE%20T\graficas%20DTI%20MIDE%20T%20convocatorias%20colciencia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hfajardo\Desktop\MIDE%202018\Gr&#225;ficas%20DTI%20convocatorias%20colciencias%20MIDE%20T\graficas%20DTI%20MIDE%20T%20convocatorias%20colciencias.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lbarajas\Downloads\hist&#243;rico%20graduados%20para%20palabras%20(2).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lbarajas\Downloads\matriculados%20por%20NBC%202017-2014.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lbarajas\Documents\MIDE\MIDE%20-%20A\Resultados.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lbarajas\Downloads\Resultados%20agregados%20saber%20pro%202017%20(3).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lbarajas\Downloads\Resultados%20agregados%20saber%20pro%202017%20(3).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lbarajas\Downloads\Gr&#225;fica%20graduados%20administraci&#243;n.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barajas\Downloads\hist&#243;rico%20graduados%20para%20palabras%20(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lbarajas\Downloads\docentes%20por%20nivel%20de%20formaci&#243;n%20(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lbarajas\Documents\MIDE\Solicitudes\Financiamiento\Productividad%20Cient&#237;fica\Productos693.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lbarajas\Downloads\matricula%20todo%20el%20sistem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lbarajas\Documents\MIDE\Solicitudes\Financiamiento\Productividad%20Cient&#237;fica\Matriculado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lbarajas\Downloads\Resultados%20agregados%20saber%20pro%202017%20(3).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lbarajas\Downloads\Hist&#243;rico%20Docentes%20(4).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MIDE%20T%202018\DatosOriginales\profes%20para%20gr&#225;fica.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'[matricula todo el sistema.xlsx]Sheet 1'!$A$2</c:f>
              <c:strCache>
                <c:ptCount val="1"/>
                <c:pt idx="0">
                  <c:v>UNIVERSITARIA</c:v>
                </c:pt>
              </c:strCache>
            </c:strRef>
          </c:tx>
          <c:spPr>
            <a:ln w="28575" cap="rnd">
              <a:solidFill>
                <a:srgbClr val="50C0C2"/>
              </a:solidFill>
              <a:round/>
            </a:ln>
            <a:effectLst/>
          </c:spPr>
          <c:marker>
            <c:symbol val="none"/>
          </c:marker>
          <c:cat>
            <c:numRef>
              <c:f>'[matricula todo el sistema.xlsx]Sheet 1'!$B$1:$K$1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'[matricula todo el sistema.xlsx]Sheet 1'!$B$2:$K$2</c:f>
              <c:numCache>
                <c:formatCode>_(* #,##0_);_(* \(#,##0\);_(* "-"_);_(@_)</c:formatCode>
                <c:ptCount val="10"/>
                <c:pt idx="0">
                  <c:v>963167</c:v>
                </c:pt>
                <c:pt idx="1">
                  <c:v>1015608</c:v>
                </c:pt>
                <c:pt idx="2">
                  <c:v>1045133</c:v>
                </c:pt>
                <c:pt idx="3">
                  <c:v>1159512</c:v>
                </c:pt>
                <c:pt idx="4">
                  <c:v>1218816</c:v>
                </c:pt>
                <c:pt idx="5">
                  <c:v>1296123</c:v>
                </c:pt>
                <c:pt idx="6">
                  <c:v>1369149</c:v>
                </c:pt>
                <c:pt idx="7">
                  <c:v>1431983</c:v>
                </c:pt>
                <c:pt idx="8">
                  <c:v>1513288</c:v>
                </c:pt>
                <c:pt idx="9">
                  <c:v>1548485</c:v>
                </c:pt>
              </c:numCache>
            </c:numRef>
          </c:val>
          <c:smooth val="0"/>
          <c:extLst>
            <c:ext xmlns:c16="http://schemas.microsoft.com/office/drawing/2014/chart" uri="{C3380CC4-5D6E-409C-BE32-E72D297353CC}">
              <c16:uniqueId val="{00000000-265F-418E-9247-EFF9116198D3}"/>
            </c:ext>
          </c:extLst>
        </c:ser>
        <c:ser>
          <c:idx val="1"/>
          <c:order val="1"/>
          <c:tx>
            <c:strRef>
              <c:f>'[matricula todo el sistema.xlsx]Sheet 1'!$A$3</c:f>
              <c:strCache>
                <c:ptCount val="1"/>
                <c:pt idx="0">
                  <c:v>TECNOLÓGICA</c:v>
                </c:pt>
              </c:strCache>
            </c:strRef>
          </c:tx>
          <c:spPr>
            <a:ln w="28575" cap="rnd">
              <a:solidFill>
                <a:srgbClr val="F16163"/>
              </a:solidFill>
              <a:round/>
            </a:ln>
            <a:effectLst/>
          </c:spPr>
          <c:marker>
            <c:symbol val="none"/>
          </c:marker>
          <c:cat>
            <c:numRef>
              <c:f>'[matricula todo el sistema.xlsx]Sheet 1'!$B$1:$K$1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'[matricula todo el sistema.xlsx]Sheet 1'!$B$3:$K$3</c:f>
              <c:numCache>
                <c:formatCode>_(* #,##0_);_(* \(#,##0\);_(* "-"_);_(@_)</c:formatCode>
                <c:ptCount val="10"/>
                <c:pt idx="0">
                  <c:v>239954</c:v>
                </c:pt>
                <c:pt idx="1">
                  <c:v>347741</c:v>
                </c:pt>
                <c:pt idx="2">
                  <c:v>449686</c:v>
                </c:pt>
                <c:pt idx="3">
                  <c:v>508733</c:v>
                </c:pt>
                <c:pt idx="4">
                  <c:v>510671.5</c:v>
                </c:pt>
                <c:pt idx="5">
                  <c:v>532199</c:v>
                </c:pt>
                <c:pt idx="6">
                  <c:v>597147</c:v>
                </c:pt>
                <c:pt idx="7">
                  <c:v>628492</c:v>
                </c:pt>
                <c:pt idx="8">
                  <c:v>537252</c:v>
                </c:pt>
                <c:pt idx="9">
                  <c:v>537778</c:v>
                </c:pt>
              </c:numCache>
            </c:numRef>
          </c:val>
          <c:smooth val="0"/>
          <c:extLst>
            <c:ext xmlns:c16="http://schemas.microsoft.com/office/drawing/2014/chart" uri="{C3380CC4-5D6E-409C-BE32-E72D297353CC}">
              <c16:uniqueId val="{00000001-265F-418E-9247-EFF9116198D3}"/>
            </c:ext>
          </c:extLst>
        </c:ser>
        <c:ser>
          <c:idx val="2"/>
          <c:order val="2"/>
          <c:tx>
            <c:strRef>
              <c:f>'[matricula todo el sistema.xlsx]Sheet 1'!$A$4</c:f>
              <c:strCache>
                <c:ptCount val="1"/>
                <c:pt idx="0">
                  <c:v>TÉCNICA PROFESIONAL</c:v>
                </c:pt>
              </c:strCache>
            </c:strRef>
          </c:tx>
          <c:spPr>
            <a:ln w="28575" cap="rnd">
              <a:solidFill>
                <a:srgbClr val="FDAD52"/>
              </a:solidFill>
              <a:round/>
            </a:ln>
            <a:effectLst/>
          </c:spPr>
          <c:marker>
            <c:symbol val="none"/>
          </c:marker>
          <c:cat>
            <c:numRef>
              <c:f>'[matricula todo el sistema.xlsx]Sheet 1'!$B$1:$K$1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'[matricula todo el sistema.xlsx]Sheet 1'!$B$4:$K$4</c:f>
              <c:numCache>
                <c:formatCode>_(* #,##0_);_(* \(#,##0\);_(* "-"_);_(@_)</c:formatCode>
                <c:ptCount val="10"/>
                <c:pt idx="0">
                  <c:v>224026</c:v>
                </c:pt>
                <c:pt idx="1">
                  <c:v>150641</c:v>
                </c:pt>
                <c:pt idx="2">
                  <c:v>92941</c:v>
                </c:pt>
                <c:pt idx="3">
                  <c:v>84183</c:v>
                </c:pt>
                <c:pt idx="4">
                  <c:v>78543</c:v>
                </c:pt>
                <c:pt idx="5">
                  <c:v>83726</c:v>
                </c:pt>
                <c:pt idx="6">
                  <c:v>96707</c:v>
                </c:pt>
                <c:pt idx="7">
                  <c:v>93970</c:v>
                </c:pt>
                <c:pt idx="8">
                  <c:v>82585</c:v>
                </c:pt>
                <c:pt idx="9">
                  <c:v>73263</c:v>
                </c:pt>
              </c:numCache>
            </c:numRef>
          </c:val>
          <c:smooth val="0"/>
          <c:extLst>
            <c:ext xmlns:c16="http://schemas.microsoft.com/office/drawing/2014/chart" uri="{C3380CC4-5D6E-409C-BE32-E72D297353CC}">
              <c16:uniqueId val="{00000002-265F-418E-9247-EFF9116198D3}"/>
            </c:ext>
          </c:extLst>
        </c:ser>
        <c:ser>
          <c:idx val="3"/>
          <c:order val="3"/>
          <c:tx>
            <c:strRef>
              <c:f>'[matricula todo el sistema.xlsx]Sheet 1'!$A$5</c:f>
              <c:strCache>
                <c:ptCount val="1"/>
                <c:pt idx="0">
                  <c:v>TOTAL SISTEMA DE EDUCACIÓN SUPERIOR</c:v>
                </c:pt>
              </c:strCache>
            </c:strRef>
          </c:tx>
          <c:spPr>
            <a:ln w="28575" cap="rnd">
              <a:solidFill>
                <a:srgbClr val="7030A0"/>
              </a:solidFill>
              <a:round/>
            </a:ln>
            <a:effectLst/>
          </c:spPr>
          <c:marker>
            <c:symbol val="none"/>
          </c:marker>
          <c:cat>
            <c:numRef>
              <c:f>'[matricula todo el sistema.xlsx]Sheet 1'!$B$1:$K$1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'[matricula todo el sistema.xlsx]Sheet 1'!$B$5:$K$5</c:f>
              <c:numCache>
                <c:formatCode>_(* #,##0_);_(* \(#,##0\);_(* "-"_);_(@_)</c:formatCode>
                <c:ptCount val="10"/>
                <c:pt idx="0">
                  <c:v>1427147</c:v>
                </c:pt>
                <c:pt idx="1">
                  <c:v>1513990</c:v>
                </c:pt>
                <c:pt idx="2">
                  <c:v>1587760</c:v>
                </c:pt>
                <c:pt idx="3">
                  <c:v>1752428</c:v>
                </c:pt>
                <c:pt idx="4">
                  <c:v>1808030.5</c:v>
                </c:pt>
                <c:pt idx="5">
                  <c:v>1912048</c:v>
                </c:pt>
                <c:pt idx="6">
                  <c:v>2063003</c:v>
                </c:pt>
                <c:pt idx="7">
                  <c:v>2154445</c:v>
                </c:pt>
                <c:pt idx="8">
                  <c:v>2133125</c:v>
                </c:pt>
                <c:pt idx="9">
                  <c:v>2159526</c:v>
                </c:pt>
              </c:numCache>
            </c:numRef>
          </c:val>
          <c:smooth val="0"/>
          <c:extLst>
            <c:ext xmlns:c16="http://schemas.microsoft.com/office/drawing/2014/chart" uri="{C3380CC4-5D6E-409C-BE32-E72D297353CC}">
              <c16:uniqueId val="{00000003-265F-418E-9247-EFF9116198D3}"/>
            </c:ext>
          </c:extLst>
        </c:ser>
        <c:dLbls>
          <c:showLegendKey val="0"/>
          <c:showVal val="0"/>
          <c:showCatName val="0"/>
          <c:showSerName val="0"/>
          <c:showPercent val="0"/>
          <c:showBubbleSize val="0"/>
        </c:dLbls>
        <c:smooth val="0"/>
        <c:axId val="698504320"/>
        <c:axId val="698505960"/>
      </c:lineChart>
      <c:catAx>
        <c:axId val="698504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crossAx val="698505960"/>
        <c:crosses val="autoZero"/>
        <c:auto val="1"/>
        <c:lblAlgn val="ctr"/>
        <c:lblOffset val="100"/>
        <c:noMultiLvlLbl val="0"/>
      </c:catAx>
      <c:valAx>
        <c:axId val="698505960"/>
        <c:scaling>
          <c:orientation val="minMax"/>
        </c:scaling>
        <c:delete val="0"/>
        <c:axPos val="l"/>
        <c:majorGridlines>
          <c:spPr>
            <a:ln w="9525" cap="flat" cmpd="sng" algn="ctr">
              <a:no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crossAx val="698504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s-C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Hoja2!$A$9</c:f>
              <c:strCache>
                <c:ptCount val="1"/>
                <c:pt idx="0">
                  <c:v>Distancia (Universitaria)</c:v>
                </c:pt>
              </c:strCache>
            </c:strRef>
          </c:tx>
          <c:spPr>
            <a:solidFill>
              <a:srgbClr val="F37274"/>
            </a:solidFill>
            <a:ln>
              <a:noFill/>
            </a:ln>
            <a:effectLst/>
          </c:spPr>
          <c:invertIfNegative val="0"/>
          <c:cat>
            <c:numRef>
              <c:f>Hoja2!$B$8:$K$8</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Hoja2!$B$9:$K$9</c:f>
              <c:numCache>
                <c:formatCode>0%</c:formatCode>
                <c:ptCount val="10"/>
                <c:pt idx="0">
                  <c:v>0.11479317709182311</c:v>
                </c:pt>
                <c:pt idx="1">
                  <c:v>0.11796677458231916</c:v>
                </c:pt>
                <c:pt idx="2">
                  <c:v>0.11722622862353403</c:v>
                </c:pt>
                <c:pt idx="3">
                  <c:v>0.13777175225439667</c:v>
                </c:pt>
                <c:pt idx="4">
                  <c:v>0.15223708910943079</c:v>
                </c:pt>
                <c:pt idx="5">
                  <c:v>0.15365979926287859</c:v>
                </c:pt>
                <c:pt idx="6">
                  <c:v>0.15182131382340416</c:v>
                </c:pt>
                <c:pt idx="7">
                  <c:v>0.15120151566045129</c:v>
                </c:pt>
                <c:pt idx="8">
                  <c:v>0.14836435628908706</c:v>
                </c:pt>
                <c:pt idx="9">
                  <c:v>0.15052906550596229</c:v>
                </c:pt>
              </c:numCache>
            </c:numRef>
          </c:val>
          <c:extLst>
            <c:ext xmlns:c16="http://schemas.microsoft.com/office/drawing/2014/chart" uri="{C3380CC4-5D6E-409C-BE32-E72D297353CC}">
              <c16:uniqueId val="{00000000-CA27-40FF-9BB5-F0DED94B226F}"/>
            </c:ext>
          </c:extLst>
        </c:ser>
        <c:ser>
          <c:idx val="1"/>
          <c:order val="1"/>
          <c:tx>
            <c:strRef>
              <c:f>Hoja2!$A$10</c:f>
              <c:strCache>
                <c:ptCount val="1"/>
                <c:pt idx="0">
                  <c:v>Distancia (TyT)</c:v>
                </c:pt>
              </c:strCache>
            </c:strRef>
          </c:tx>
          <c:spPr>
            <a:solidFill>
              <a:srgbClr val="5C457B"/>
            </a:solidFill>
            <a:ln>
              <a:noFill/>
            </a:ln>
            <a:effectLst/>
          </c:spPr>
          <c:invertIfNegative val="0"/>
          <c:cat>
            <c:numRef>
              <c:f>Hoja2!$B$8:$K$8</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Hoja2!$B$10:$K$10</c:f>
              <c:numCache>
                <c:formatCode>0%</c:formatCode>
                <c:ptCount val="10"/>
                <c:pt idx="0">
                  <c:v>5.8761153497995607E-2</c:v>
                </c:pt>
                <c:pt idx="1">
                  <c:v>8.5588965893631797E-2</c:v>
                </c:pt>
                <c:pt idx="2">
                  <c:v>7.1697501230126776E-2</c:v>
                </c:pt>
                <c:pt idx="3">
                  <c:v>8.8339663628574705E-2</c:v>
                </c:pt>
                <c:pt idx="4">
                  <c:v>8.2233210486164207E-2</c:v>
                </c:pt>
                <c:pt idx="5">
                  <c:v>7.986686690749685E-2</c:v>
                </c:pt>
                <c:pt idx="6">
                  <c:v>6.5005029876602283E-2</c:v>
                </c:pt>
                <c:pt idx="7">
                  <c:v>5.242490262463631E-2</c:v>
                </c:pt>
                <c:pt idx="8">
                  <c:v>6.00964447104642E-2</c:v>
                </c:pt>
                <c:pt idx="9">
                  <c:v>5.6140259000623527E-2</c:v>
                </c:pt>
              </c:numCache>
            </c:numRef>
          </c:val>
          <c:extLst>
            <c:ext xmlns:c16="http://schemas.microsoft.com/office/drawing/2014/chart" uri="{C3380CC4-5D6E-409C-BE32-E72D297353CC}">
              <c16:uniqueId val="{00000001-CA27-40FF-9BB5-F0DED94B226F}"/>
            </c:ext>
          </c:extLst>
        </c:ser>
        <c:ser>
          <c:idx val="2"/>
          <c:order val="2"/>
          <c:tx>
            <c:strRef>
              <c:f>Hoja2!$A$11</c:f>
              <c:strCache>
                <c:ptCount val="1"/>
                <c:pt idx="0">
                  <c:v>Virtual (Universitaria)</c:v>
                </c:pt>
              </c:strCache>
            </c:strRef>
          </c:tx>
          <c:spPr>
            <a:solidFill>
              <a:srgbClr val="50C0C2"/>
            </a:solidFill>
            <a:ln>
              <a:noFill/>
            </a:ln>
            <a:effectLst/>
          </c:spPr>
          <c:invertIfNegative val="0"/>
          <c:cat>
            <c:numRef>
              <c:f>Hoja2!$B$8:$K$8</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Hoja2!$B$11:$K$11</c:f>
              <c:numCache>
                <c:formatCode>0.0%</c:formatCode>
                <c:ptCount val="10"/>
                <c:pt idx="0">
                  <c:v>4.357499789756086E-3</c:v>
                </c:pt>
                <c:pt idx="1">
                  <c:v>5.3632897732195884E-3</c:v>
                </c:pt>
                <c:pt idx="2">
                  <c:v>5.0185000377942325E-3</c:v>
                </c:pt>
                <c:pt idx="3">
                  <c:v>4.7011156417527374E-3</c:v>
                </c:pt>
                <c:pt idx="4">
                  <c:v>8.4795408002520476E-3</c:v>
                </c:pt>
                <c:pt idx="5">
                  <c:v>1.3056631199353765E-2</c:v>
                </c:pt>
                <c:pt idx="6">
                  <c:v>2.0097155240225862E-2</c:v>
                </c:pt>
                <c:pt idx="7">
                  <c:v>2.5301278017965296E-2</c:v>
                </c:pt>
                <c:pt idx="8">
                  <c:v>3.6958596116535652E-2</c:v>
                </c:pt>
                <c:pt idx="9">
                  <c:v>4.3334614155125815E-2</c:v>
                </c:pt>
              </c:numCache>
            </c:numRef>
          </c:val>
          <c:extLst>
            <c:ext xmlns:c16="http://schemas.microsoft.com/office/drawing/2014/chart" uri="{C3380CC4-5D6E-409C-BE32-E72D297353CC}">
              <c16:uniqueId val="{00000002-CA27-40FF-9BB5-F0DED94B226F}"/>
            </c:ext>
          </c:extLst>
        </c:ser>
        <c:ser>
          <c:idx val="3"/>
          <c:order val="3"/>
          <c:tx>
            <c:strRef>
              <c:f>Hoja2!$A$12</c:f>
              <c:strCache>
                <c:ptCount val="1"/>
                <c:pt idx="0">
                  <c:v>Virtual (TyT)</c:v>
                </c:pt>
              </c:strCache>
            </c:strRef>
          </c:tx>
          <c:spPr>
            <a:solidFill>
              <a:srgbClr val="FAAB51"/>
            </a:solidFill>
            <a:ln>
              <a:noFill/>
            </a:ln>
            <a:effectLst/>
          </c:spPr>
          <c:invertIfNegative val="0"/>
          <c:cat>
            <c:numRef>
              <c:f>Hoja2!$B$8:$K$8</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Hoja2!$B$12:$K$12</c:f>
              <c:numCache>
                <c:formatCode>0.0%</c:formatCode>
                <c:ptCount val="10"/>
                <c:pt idx="0">
                  <c:v>2.4763998448208975E-3</c:v>
                </c:pt>
                <c:pt idx="1">
                  <c:v>3.6738887038456447E-3</c:v>
                </c:pt>
                <c:pt idx="2">
                  <c:v>5.2614411004244166E-3</c:v>
                </c:pt>
                <c:pt idx="3">
                  <c:v>5.6466683307584888E-3</c:v>
                </c:pt>
                <c:pt idx="4">
                  <c:v>5.3393119144216584E-3</c:v>
                </c:pt>
                <c:pt idx="5">
                  <c:v>7.5820919754840278E-3</c:v>
                </c:pt>
                <c:pt idx="6">
                  <c:v>1.6881072963476466E-2</c:v>
                </c:pt>
                <c:pt idx="7">
                  <c:v>2.0686209101655174E-2</c:v>
                </c:pt>
                <c:pt idx="8">
                  <c:v>3.1029125399096861E-2</c:v>
                </c:pt>
                <c:pt idx="9">
                  <c:v>9.5085272510355284E-2</c:v>
                </c:pt>
              </c:numCache>
            </c:numRef>
          </c:val>
          <c:extLst>
            <c:ext xmlns:c16="http://schemas.microsoft.com/office/drawing/2014/chart" uri="{C3380CC4-5D6E-409C-BE32-E72D297353CC}">
              <c16:uniqueId val="{00000003-CA27-40FF-9BB5-F0DED94B226F}"/>
            </c:ext>
          </c:extLst>
        </c:ser>
        <c:dLbls>
          <c:showLegendKey val="0"/>
          <c:showVal val="0"/>
          <c:showCatName val="0"/>
          <c:showSerName val="0"/>
          <c:showPercent val="0"/>
          <c:showBubbleSize val="0"/>
        </c:dLbls>
        <c:gapWidth val="100"/>
        <c:axId val="551317664"/>
        <c:axId val="551319960"/>
      </c:barChart>
      <c:catAx>
        <c:axId val="551317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CO"/>
          </a:p>
        </c:txPr>
        <c:crossAx val="551319960"/>
        <c:crosses val="autoZero"/>
        <c:auto val="1"/>
        <c:lblAlgn val="ctr"/>
        <c:lblOffset val="100"/>
        <c:noMultiLvlLbl val="0"/>
      </c:catAx>
      <c:valAx>
        <c:axId val="55131996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CO"/>
          </a:p>
        </c:txPr>
        <c:crossAx val="551317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s-C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693 de 2014</c:v>
                </c:pt>
              </c:strCache>
            </c:strRef>
          </c:tx>
          <c:spPr>
            <a:solidFill>
              <a:srgbClr val="F37274"/>
            </a:solidFill>
            <a:ln>
              <a:noFill/>
            </a:ln>
            <a:effectLst/>
          </c:spPr>
          <c:invertIfNegative val="0"/>
          <c:cat>
            <c:strRef>
              <c:f>Hoja1!$A$2:$A$4</c:f>
              <c:strCache>
                <c:ptCount val="3"/>
                <c:pt idx="0">
                  <c:v>Consultoría científico técnica</c:v>
                </c:pt>
                <c:pt idx="1">
                  <c:v>Informe técnico final</c:v>
                </c:pt>
                <c:pt idx="2">
                  <c:v>Prototipo industrial</c:v>
                </c:pt>
              </c:strCache>
            </c:strRef>
          </c:cat>
          <c:val>
            <c:numRef>
              <c:f>Hoja1!$B$2:$B$4</c:f>
              <c:numCache>
                <c:formatCode>_(* #,##0_);_(* \(#,##0\);_(* "-"_);_(@_)</c:formatCode>
                <c:ptCount val="3"/>
                <c:pt idx="0">
                  <c:v>1636</c:v>
                </c:pt>
                <c:pt idx="1">
                  <c:v>691</c:v>
                </c:pt>
                <c:pt idx="2">
                  <c:v>16</c:v>
                </c:pt>
              </c:numCache>
            </c:numRef>
          </c:val>
          <c:extLst>
            <c:ext xmlns:c16="http://schemas.microsoft.com/office/drawing/2014/chart" uri="{C3380CC4-5D6E-409C-BE32-E72D297353CC}">
              <c16:uniqueId val="{00000000-F345-42F9-A1D2-32D31441E05D}"/>
            </c:ext>
          </c:extLst>
        </c:ser>
        <c:ser>
          <c:idx val="1"/>
          <c:order val="1"/>
          <c:tx>
            <c:strRef>
              <c:f>Hoja1!$C$1</c:f>
              <c:strCache>
                <c:ptCount val="1"/>
                <c:pt idx="0">
                  <c:v>737 de 2015</c:v>
                </c:pt>
              </c:strCache>
            </c:strRef>
          </c:tx>
          <c:spPr>
            <a:solidFill>
              <a:srgbClr val="5C457B"/>
            </a:solidFill>
            <a:ln>
              <a:noFill/>
            </a:ln>
            <a:effectLst/>
          </c:spPr>
          <c:invertIfNegative val="0"/>
          <c:cat>
            <c:strRef>
              <c:f>Hoja1!$A$2:$A$4</c:f>
              <c:strCache>
                <c:ptCount val="3"/>
                <c:pt idx="0">
                  <c:v>Consultoría científico técnica</c:v>
                </c:pt>
                <c:pt idx="1">
                  <c:v>Informe técnico final</c:v>
                </c:pt>
                <c:pt idx="2">
                  <c:v>Prototipo industrial</c:v>
                </c:pt>
              </c:strCache>
            </c:strRef>
          </c:cat>
          <c:val>
            <c:numRef>
              <c:f>Hoja1!$C$2:$C$4</c:f>
              <c:numCache>
                <c:formatCode>_(* #,##0_);_(* \(#,##0\);_(* "-"_);_(@_)</c:formatCode>
                <c:ptCount val="3"/>
                <c:pt idx="0">
                  <c:v>7262</c:v>
                </c:pt>
                <c:pt idx="1">
                  <c:v>1087</c:v>
                </c:pt>
                <c:pt idx="2">
                  <c:v>2096</c:v>
                </c:pt>
              </c:numCache>
            </c:numRef>
          </c:val>
          <c:extLst>
            <c:ext xmlns:c16="http://schemas.microsoft.com/office/drawing/2014/chart" uri="{C3380CC4-5D6E-409C-BE32-E72D297353CC}">
              <c16:uniqueId val="{00000001-F345-42F9-A1D2-32D31441E05D}"/>
            </c:ext>
          </c:extLst>
        </c:ser>
        <c:ser>
          <c:idx val="2"/>
          <c:order val="2"/>
          <c:tx>
            <c:strRef>
              <c:f>Hoja1!$D$1</c:f>
              <c:strCache>
                <c:ptCount val="1"/>
                <c:pt idx="0">
                  <c:v>781 de 2017</c:v>
                </c:pt>
              </c:strCache>
            </c:strRef>
          </c:tx>
          <c:spPr>
            <a:solidFill>
              <a:srgbClr val="50C0C2"/>
            </a:solidFill>
            <a:ln>
              <a:noFill/>
            </a:ln>
            <a:effectLst/>
          </c:spPr>
          <c:invertIfNegative val="0"/>
          <c:cat>
            <c:strRef>
              <c:f>Hoja1!$A$2:$A$4</c:f>
              <c:strCache>
                <c:ptCount val="3"/>
                <c:pt idx="0">
                  <c:v>Consultoría científico técnica</c:v>
                </c:pt>
                <c:pt idx="1">
                  <c:v>Informe técnico final</c:v>
                </c:pt>
                <c:pt idx="2">
                  <c:v>Prototipo industrial</c:v>
                </c:pt>
              </c:strCache>
            </c:strRef>
          </c:cat>
          <c:val>
            <c:numRef>
              <c:f>Hoja1!$D$2:$D$4</c:f>
              <c:numCache>
                <c:formatCode>_(* #,##0_);_(* \(#,##0\);_(* "-"_);_(@_)</c:formatCode>
                <c:ptCount val="3"/>
                <c:pt idx="0">
                  <c:v>12230</c:v>
                </c:pt>
                <c:pt idx="1">
                  <c:v>3099</c:v>
                </c:pt>
                <c:pt idx="2">
                  <c:v>2757</c:v>
                </c:pt>
              </c:numCache>
            </c:numRef>
          </c:val>
          <c:extLst>
            <c:ext xmlns:c16="http://schemas.microsoft.com/office/drawing/2014/chart" uri="{C3380CC4-5D6E-409C-BE32-E72D297353CC}">
              <c16:uniqueId val="{00000002-F345-42F9-A1D2-32D31441E05D}"/>
            </c:ext>
          </c:extLst>
        </c:ser>
        <c:dLbls>
          <c:showLegendKey val="0"/>
          <c:showVal val="0"/>
          <c:showCatName val="0"/>
          <c:showSerName val="0"/>
          <c:showPercent val="0"/>
          <c:showBubbleSize val="0"/>
        </c:dLbls>
        <c:gapWidth val="100"/>
        <c:axId val="468900720"/>
        <c:axId val="468901048"/>
      </c:barChart>
      <c:catAx>
        <c:axId val="468900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CO"/>
          </a:p>
        </c:txPr>
        <c:crossAx val="468901048"/>
        <c:crosses val="autoZero"/>
        <c:auto val="1"/>
        <c:lblAlgn val="ctr"/>
        <c:lblOffset val="100"/>
        <c:noMultiLvlLbl val="0"/>
      </c:catAx>
      <c:valAx>
        <c:axId val="468901048"/>
        <c:scaling>
          <c:orientation val="minMax"/>
        </c:scaling>
        <c:delete val="0"/>
        <c:axPos val="l"/>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CO"/>
          </a:p>
        </c:txPr>
        <c:crossAx val="468900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s-CO"/>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693 de 2014</c:v>
                </c:pt>
              </c:strCache>
            </c:strRef>
          </c:tx>
          <c:spPr>
            <a:solidFill>
              <a:srgbClr val="F37274"/>
            </a:solidFill>
            <a:ln>
              <a:noFill/>
            </a:ln>
            <a:effectLst/>
          </c:spPr>
          <c:invertIfNegative val="0"/>
          <c:cat>
            <c:strRef>
              <c:f>Hoja1!$A$6:$A$11</c:f>
              <c:strCache>
                <c:ptCount val="6"/>
                <c:pt idx="0">
                  <c:v>Regulación y norma</c:v>
                </c:pt>
                <c:pt idx="1">
                  <c:v>Innovación de gestión empresarial</c:v>
                </c:pt>
                <c:pt idx="2">
                  <c:v>Innovaciones en procedimiento</c:v>
                </c:pt>
                <c:pt idx="3">
                  <c:v>Empresa de base tecnológica</c:v>
                </c:pt>
                <c:pt idx="4">
                  <c:v>Licencia para la explotación de obras</c:v>
                </c:pt>
                <c:pt idx="5">
                  <c:v>Secreto empresarial </c:v>
                </c:pt>
              </c:strCache>
            </c:strRef>
          </c:cat>
          <c:val>
            <c:numRef>
              <c:f>Hoja1!$B$6:$B$11</c:f>
              <c:numCache>
                <c:formatCode>_(* #,##0_);_(* \(#,##0\);_(* "-"_);_(@_)</c:formatCode>
                <c:ptCount val="6"/>
                <c:pt idx="0">
                  <c:v>117</c:v>
                </c:pt>
                <c:pt idx="1">
                  <c:v>9</c:v>
                </c:pt>
                <c:pt idx="2">
                  <c:v>125</c:v>
                </c:pt>
                <c:pt idx="3">
                  <c:v>75</c:v>
                </c:pt>
                <c:pt idx="5">
                  <c:v>137</c:v>
                </c:pt>
              </c:numCache>
            </c:numRef>
          </c:val>
          <c:extLst>
            <c:ext xmlns:c16="http://schemas.microsoft.com/office/drawing/2014/chart" uri="{C3380CC4-5D6E-409C-BE32-E72D297353CC}">
              <c16:uniqueId val="{00000000-7C20-4E32-AF7F-BEA42A44B15F}"/>
            </c:ext>
          </c:extLst>
        </c:ser>
        <c:ser>
          <c:idx val="1"/>
          <c:order val="1"/>
          <c:tx>
            <c:strRef>
              <c:f>Hoja1!$C$1</c:f>
              <c:strCache>
                <c:ptCount val="1"/>
                <c:pt idx="0">
                  <c:v>737 de 2015</c:v>
                </c:pt>
              </c:strCache>
            </c:strRef>
          </c:tx>
          <c:spPr>
            <a:solidFill>
              <a:srgbClr val="5C457B"/>
            </a:solidFill>
            <a:ln>
              <a:noFill/>
            </a:ln>
            <a:effectLst/>
          </c:spPr>
          <c:invertIfNegative val="0"/>
          <c:cat>
            <c:strRef>
              <c:f>Hoja1!$A$6:$A$11</c:f>
              <c:strCache>
                <c:ptCount val="6"/>
                <c:pt idx="0">
                  <c:v>Regulación y norma</c:v>
                </c:pt>
                <c:pt idx="1">
                  <c:v>Innovación de gestión empresarial</c:v>
                </c:pt>
                <c:pt idx="2">
                  <c:v>Innovaciones en procedimiento</c:v>
                </c:pt>
                <c:pt idx="3">
                  <c:v>Empresa de base tecnológica</c:v>
                </c:pt>
                <c:pt idx="4">
                  <c:v>Licencia para la explotación de obras</c:v>
                </c:pt>
                <c:pt idx="5">
                  <c:v>Secreto empresarial </c:v>
                </c:pt>
              </c:strCache>
            </c:strRef>
          </c:cat>
          <c:val>
            <c:numRef>
              <c:f>Hoja1!$C$6:$C$11</c:f>
              <c:numCache>
                <c:formatCode>_(* #,##0_);_(* \(#,##0\);_(* "-"_);_(@_)</c:formatCode>
                <c:ptCount val="6"/>
                <c:pt idx="0">
                  <c:v>751</c:v>
                </c:pt>
                <c:pt idx="1">
                  <c:v>265</c:v>
                </c:pt>
                <c:pt idx="2">
                  <c:v>451</c:v>
                </c:pt>
                <c:pt idx="3">
                  <c:v>397</c:v>
                </c:pt>
                <c:pt idx="4">
                  <c:v>55</c:v>
                </c:pt>
                <c:pt idx="5">
                  <c:v>641</c:v>
                </c:pt>
              </c:numCache>
            </c:numRef>
          </c:val>
          <c:extLst>
            <c:ext xmlns:c16="http://schemas.microsoft.com/office/drawing/2014/chart" uri="{C3380CC4-5D6E-409C-BE32-E72D297353CC}">
              <c16:uniqueId val="{00000001-7C20-4E32-AF7F-BEA42A44B15F}"/>
            </c:ext>
          </c:extLst>
        </c:ser>
        <c:ser>
          <c:idx val="2"/>
          <c:order val="2"/>
          <c:tx>
            <c:strRef>
              <c:f>Hoja1!$D$1</c:f>
              <c:strCache>
                <c:ptCount val="1"/>
                <c:pt idx="0">
                  <c:v>781 de 2017</c:v>
                </c:pt>
              </c:strCache>
            </c:strRef>
          </c:tx>
          <c:spPr>
            <a:solidFill>
              <a:srgbClr val="50C0C2"/>
            </a:solidFill>
            <a:ln>
              <a:noFill/>
            </a:ln>
            <a:effectLst/>
          </c:spPr>
          <c:invertIfNegative val="0"/>
          <c:cat>
            <c:strRef>
              <c:f>Hoja1!$A$6:$A$11</c:f>
              <c:strCache>
                <c:ptCount val="6"/>
                <c:pt idx="0">
                  <c:v>Regulación y norma</c:v>
                </c:pt>
                <c:pt idx="1">
                  <c:v>Innovación de gestión empresarial</c:v>
                </c:pt>
                <c:pt idx="2">
                  <c:v>Innovaciones en procedimiento</c:v>
                </c:pt>
                <c:pt idx="3">
                  <c:v>Empresa de base tecnológica</c:v>
                </c:pt>
                <c:pt idx="4">
                  <c:v>Licencia para la explotación de obras</c:v>
                </c:pt>
                <c:pt idx="5">
                  <c:v>Secreto empresarial </c:v>
                </c:pt>
              </c:strCache>
            </c:strRef>
          </c:cat>
          <c:val>
            <c:numRef>
              <c:f>Hoja1!$D$6:$D$11</c:f>
              <c:numCache>
                <c:formatCode>_(* #,##0_);_(* \(#,##0\);_(* "-"_);_(@_)</c:formatCode>
                <c:ptCount val="6"/>
                <c:pt idx="0">
                  <c:v>1304</c:v>
                </c:pt>
                <c:pt idx="1">
                  <c:v>1144</c:v>
                </c:pt>
                <c:pt idx="2">
                  <c:v>1096</c:v>
                </c:pt>
                <c:pt idx="3">
                  <c:v>833</c:v>
                </c:pt>
                <c:pt idx="4">
                  <c:v>807</c:v>
                </c:pt>
                <c:pt idx="5">
                  <c:v>747</c:v>
                </c:pt>
              </c:numCache>
            </c:numRef>
          </c:val>
          <c:extLst>
            <c:ext xmlns:c16="http://schemas.microsoft.com/office/drawing/2014/chart" uri="{C3380CC4-5D6E-409C-BE32-E72D297353CC}">
              <c16:uniqueId val="{00000002-7C20-4E32-AF7F-BEA42A44B15F}"/>
            </c:ext>
          </c:extLst>
        </c:ser>
        <c:dLbls>
          <c:showLegendKey val="0"/>
          <c:showVal val="0"/>
          <c:showCatName val="0"/>
          <c:showSerName val="0"/>
          <c:showPercent val="0"/>
          <c:showBubbleSize val="0"/>
        </c:dLbls>
        <c:gapWidth val="100"/>
        <c:axId val="468354472"/>
        <c:axId val="468354800"/>
      </c:barChart>
      <c:catAx>
        <c:axId val="468354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crossAx val="468354800"/>
        <c:crosses val="autoZero"/>
        <c:auto val="1"/>
        <c:lblAlgn val="ctr"/>
        <c:lblOffset val="100"/>
        <c:noMultiLvlLbl val="0"/>
      </c:catAx>
      <c:valAx>
        <c:axId val="468354800"/>
        <c:scaling>
          <c:orientation val="minMax"/>
        </c:scaling>
        <c:delete val="0"/>
        <c:axPos val="l"/>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crossAx val="468354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s-CO"/>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Hoja1!$C$1</c:f>
              <c:strCache>
                <c:ptCount val="1"/>
                <c:pt idx="0">
                  <c:v>737 de 2015</c:v>
                </c:pt>
              </c:strCache>
            </c:strRef>
          </c:tx>
          <c:spPr>
            <a:solidFill>
              <a:srgbClr val="F37274"/>
            </a:solidFill>
            <a:ln>
              <a:noFill/>
            </a:ln>
            <a:effectLst/>
          </c:spPr>
          <c:invertIfNegative val="0"/>
          <c:cat>
            <c:strRef>
              <c:f>Hoja1!$A$12:$A$16</c:f>
              <c:strCache>
                <c:ptCount val="5"/>
                <c:pt idx="0">
                  <c:v>Consultoría en artes, arquitectura y diseño</c:v>
                </c:pt>
                <c:pt idx="1">
                  <c:v>Signos Distintivos</c:v>
                </c:pt>
                <c:pt idx="2">
                  <c:v>Regulación y norma práctica clínica</c:v>
                </c:pt>
                <c:pt idx="3">
                  <c:v>Planta Piloto</c:v>
                </c:pt>
                <c:pt idx="4">
                  <c:v>Diseño Industrial</c:v>
                </c:pt>
              </c:strCache>
            </c:strRef>
          </c:cat>
          <c:val>
            <c:numRef>
              <c:f>Hoja1!$C$12:$C$16</c:f>
              <c:numCache>
                <c:formatCode>_(* #,##0_);_(* \(#,##0\);_(* "-"_);_(@_)</c:formatCode>
                <c:ptCount val="5"/>
                <c:pt idx="0">
                  <c:v>244</c:v>
                </c:pt>
                <c:pt idx="1">
                  <c:v>120</c:v>
                </c:pt>
                <c:pt idx="2">
                  <c:v>79</c:v>
                </c:pt>
                <c:pt idx="3">
                  <c:v>32</c:v>
                </c:pt>
                <c:pt idx="4">
                  <c:v>94</c:v>
                </c:pt>
              </c:numCache>
            </c:numRef>
          </c:val>
          <c:extLst>
            <c:ext xmlns:c16="http://schemas.microsoft.com/office/drawing/2014/chart" uri="{C3380CC4-5D6E-409C-BE32-E72D297353CC}">
              <c16:uniqueId val="{00000000-8019-461E-B315-F3528248DFD8}"/>
            </c:ext>
          </c:extLst>
        </c:ser>
        <c:ser>
          <c:idx val="2"/>
          <c:order val="1"/>
          <c:tx>
            <c:strRef>
              <c:f>Hoja1!$D$1</c:f>
              <c:strCache>
                <c:ptCount val="1"/>
                <c:pt idx="0">
                  <c:v>781 de 2017</c:v>
                </c:pt>
              </c:strCache>
            </c:strRef>
          </c:tx>
          <c:spPr>
            <a:solidFill>
              <a:srgbClr val="50C0C2"/>
            </a:solidFill>
            <a:ln>
              <a:noFill/>
            </a:ln>
            <a:effectLst/>
          </c:spPr>
          <c:invertIfNegative val="0"/>
          <c:cat>
            <c:strRef>
              <c:f>Hoja1!$A$12:$A$16</c:f>
              <c:strCache>
                <c:ptCount val="5"/>
                <c:pt idx="0">
                  <c:v>Consultoría en artes, arquitectura y diseño</c:v>
                </c:pt>
                <c:pt idx="1">
                  <c:v>Signos Distintivos</c:v>
                </c:pt>
                <c:pt idx="2">
                  <c:v>Regulación y norma práctica clínica</c:v>
                </c:pt>
                <c:pt idx="3">
                  <c:v>Planta Piloto</c:v>
                </c:pt>
                <c:pt idx="4">
                  <c:v>Diseño Industrial</c:v>
                </c:pt>
              </c:strCache>
            </c:strRef>
          </c:cat>
          <c:val>
            <c:numRef>
              <c:f>Hoja1!$D$12:$D$16</c:f>
              <c:numCache>
                <c:formatCode>_(* #,##0_);_(* \(#,##0\);_(* "-"_);_(@_)</c:formatCode>
                <c:ptCount val="5"/>
                <c:pt idx="0">
                  <c:v>537</c:v>
                </c:pt>
                <c:pt idx="1">
                  <c:v>501</c:v>
                </c:pt>
                <c:pt idx="2">
                  <c:v>293</c:v>
                </c:pt>
                <c:pt idx="3">
                  <c:v>135</c:v>
                </c:pt>
                <c:pt idx="4">
                  <c:v>93</c:v>
                </c:pt>
              </c:numCache>
            </c:numRef>
          </c:val>
          <c:extLst>
            <c:ext xmlns:c16="http://schemas.microsoft.com/office/drawing/2014/chart" uri="{C3380CC4-5D6E-409C-BE32-E72D297353CC}">
              <c16:uniqueId val="{00000001-8019-461E-B315-F3528248DFD8}"/>
            </c:ext>
          </c:extLst>
        </c:ser>
        <c:dLbls>
          <c:showLegendKey val="0"/>
          <c:showVal val="0"/>
          <c:showCatName val="0"/>
          <c:showSerName val="0"/>
          <c:showPercent val="0"/>
          <c:showBubbleSize val="0"/>
        </c:dLbls>
        <c:gapWidth val="100"/>
        <c:axId val="468853816"/>
        <c:axId val="468849224"/>
      </c:barChart>
      <c:catAx>
        <c:axId val="468853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CO"/>
          </a:p>
        </c:txPr>
        <c:crossAx val="468849224"/>
        <c:crosses val="autoZero"/>
        <c:auto val="1"/>
        <c:lblAlgn val="ctr"/>
        <c:lblOffset val="100"/>
        <c:noMultiLvlLbl val="0"/>
      </c:catAx>
      <c:valAx>
        <c:axId val="468849224"/>
        <c:scaling>
          <c:orientation val="minMax"/>
        </c:scaling>
        <c:delete val="0"/>
        <c:axPos val="l"/>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CO"/>
          </a:p>
        </c:txPr>
        <c:crossAx val="468853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s-CO"/>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841329869155652E-2"/>
          <c:y val="7.3089700996677748E-2"/>
          <c:w val="0.88044234612230599"/>
          <c:h val="0.65554607999581449"/>
        </c:manualLayout>
      </c:layout>
      <c:lineChart>
        <c:grouping val="standard"/>
        <c:varyColors val="0"/>
        <c:ser>
          <c:idx val="0"/>
          <c:order val="0"/>
          <c:tx>
            <c:strRef>
              <c:f>Hoja1!$A$2</c:f>
              <c:strCache>
                <c:ptCount val="1"/>
                <c:pt idx="0">
                  <c:v>FORMACION TECNICA PROFESIONAL</c:v>
                </c:pt>
              </c:strCache>
            </c:strRef>
          </c:tx>
          <c:spPr>
            <a:ln w="28575" cap="rnd">
              <a:solidFill>
                <a:srgbClr val="3DA68F"/>
              </a:solidFill>
              <a:round/>
            </a:ln>
            <a:effectLst/>
          </c:spPr>
          <c:marker>
            <c:symbol val="none"/>
          </c:marker>
          <c:cat>
            <c:numRef>
              <c:f>Hoja1!$I$1:$R$1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Hoja1!$I$2:$R$2</c:f>
              <c:numCache>
                <c:formatCode>General</c:formatCode>
                <c:ptCount val="10"/>
                <c:pt idx="0">
                  <c:v>21152</c:v>
                </c:pt>
                <c:pt idx="1">
                  <c:v>19429</c:v>
                </c:pt>
                <c:pt idx="2">
                  <c:v>19805</c:v>
                </c:pt>
                <c:pt idx="3">
                  <c:v>18942</c:v>
                </c:pt>
                <c:pt idx="4">
                  <c:v>23305</c:v>
                </c:pt>
                <c:pt idx="5">
                  <c:v>19261</c:v>
                </c:pt>
                <c:pt idx="6">
                  <c:v>12750</c:v>
                </c:pt>
                <c:pt idx="7">
                  <c:v>17030</c:v>
                </c:pt>
                <c:pt idx="8">
                  <c:v>17497</c:v>
                </c:pt>
                <c:pt idx="9">
                  <c:v>22488</c:v>
                </c:pt>
              </c:numCache>
            </c:numRef>
          </c:val>
          <c:smooth val="0"/>
          <c:extLst>
            <c:ext xmlns:c16="http://schemas.microsoft.com/office/drawing/2014/chart" uri="{C3380CC4-5D6E-409C-BE32-E72D297353CC}">
              <c16:uniqueId val="{00000000-9FEE-4CA7-9FDB-9F89F7917B9C}"/>
            </c:ext>
          </c:extLst>
        </c:ser>
        <c:ser>
          <c:idx val="1"/>
          <c:order val="1"/>
          <c:tx>
            <c:strRef>
              <c:f>Hoja1!$A$3</c:f>
              <c:strCache>
                <c:ptCount val="1"/>
                <c:pt idx="0">
                  <c:v>TECNOLOGICA</c:v>
                </c:pt>
              </c:strCache>
            </c:strRef>
          </c:tx>
          <c:spPr>
            <a:ln w="28575" cap="rnd">
              <a:solidFill>
                <a:srgbClr val="5C457B"/>
              </a:solidFill>
              <a:round/>
            </a:ln>
            <a:effectLst/>
          </c:spPr>
          <c:marker>
            <c:symbol val="none"/>
          </c:marker>
          <c:cat>
            <c:numRef>
              <c:f>Hoja1!$I$1:$R$1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Hoja1!$I$3:$R$3</c:f>
              <c:numCache>
                <c:formatCode>General</c:formatCode>
                <c:ptCount val="10"/>
                <c:pt idx="0">
                  <c:v>22990</c:v>
                </c:pt>
                <c:pt idx="1">
                  <c:v>26024</c:v>
                </c:pt>
                <c:pt idx="2">
                  <c:v>24842</c:v>
                </c:pt>
                <c:pt idx="3">
                  <c:v>76572</c:v>
                </c:pt>
                <c:pt idx="4">
                  <c:v>86980</c:v>
                </c:pt>
                <c:pt idx="5">
                  <c:v>97808</c:v>
                </c:pt>
                <c:pt idx="6">
                  <c:v>102317</c:v>
                </c:pt>
                <c:pt idx="7">
                  <c:v>102062</c:v>
                </c:pt>
                <c:pt idx="8">
                  <c:v>122020</c:v>
                </c:pt>
                <c:pt idx="9">
                  <c:v>133755</c:v>
                </c:pt>
              </c:numCache>
            </c:numRef>
          </c:val>
          <c:smooth val="0"/>
          <c:extLst>
            <c:ext xmlns:c16="http://schemas.microsoft.com/office/drawing/2014/chart" uri="{C3380CC4-5D6E-409C-BE32-E72D297353CC}">
              <c16:uniqueId val="{00000001-9FEE-4CA7-9FDB-9F89F7917B9C}"/>
            </c:ext>
          </c:extLst>
        </c:ser>
        <c:ser>
          <c:idx val="2"/>
          <c:order val="2"/>
          <c:tx>
            <c:strRef>
              <c:f>Hoja1!$A$4</c:f>
              <c:strCache>
                <c:ptCount val="1"/>
                <c:pt idx="0">
                  <c:v>UNIVERSITARIA</c:v>
                </c:pt>
              </c:strCache>
            </c:strRef>
          </c:tx>
          <c:spPr>
            <a:ln w="28575" cap="rnd">
              <a:solidFill>
                <a:srgbClr val="F16163"/>
              </a:solidFill>
              <a:round/>
            </a:ln>
            <a:effectLst/>
          </c:spPr>
          <c:marker>
            <c:symbol val="none"/>
          </c:marker>
          <c:cat>
            <c:numRef>
              <c:f>Hoja1!$I$1:$R$1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Hoja1!$I$5:$R$5</c:f>
              <c:numCache>
                <c:formatCode>General</c:formatCode>
                <c:ptCount val="10"/>
                <c:pt idx="0">
                  <c:v>158852</c:v>
                </c:pt>
                <c:pt idx="1">
                  <c:v>163434</c:v>
                </c:pt>
                <c:pt idx="2">
                  <c:v>165384</c:v>
                </c:pt>
                <c:pt idx="3">
                  <c:v>228353</c:v>
                </c:pt>
                <c:pt idx="4">
                  <c:v>263858</c:v>
                </c:pt>
                <c:pt idx="5">
                  <c:v>278801</c:v>
                </c:pt>
                <c:pt idx="6">
                  <c:v>282964</c:v>
                </c:pt>
                <c:pt idx="7">
                  <c:v>297471</c:v>
                </c:pt>
                <c:pt idx="8">
                  <c:v>334340</c:v>
                </c:pt>
                <c:pt idx="9">
                  <c:v>365160</c:v>
                </c:pt>
              </c:numCache>
            </c:numRef>
          </c:val>
          <c:smooth val="0"/>
          <c:extLst>
            <c:ext xmlns:c16="http://schemas.microsoft.com/office/drawing/2014/chart" uri="{C3380CC4-5D6E-409C-BE32-E72D297353CC}">
              <c16:uniqueId val="{00000002-9FEE-4CA7-9FDB-9F89F7917B9C}"/>
            </c:ext>
          </c:extLst>
        </c:ser>
        <c:dLbls>
          <c:showLegendKey val="0"/>
          <c:showVal val="0"/>
          <c:showCatName val="0"/>
          <c:showSerName val="0"/>
          <c:showPercent val="0"/>
          <c:showBubbleSize val="0"/>
        </c:dLbls>
        <c:smooth val="0"/>
        <c:axId val="201540440"/>
        <c:axId val="201542408"/>
      </c:lineChart>
      <c:catAx>
        <c:axId val="201540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CO"/>
          </a:p>
        </c:txPr>
        <c:crossAx val="201542408"/>
        <c:crosses val="autoZero"/>
        <c:auto val="1"/>
        <c:lblAlgn val="ctr"/>
        <c:lblOffset val="100"/>
        <c:noMultiLvlLbl val="0"/>
      </c:catAx>
      <c:valAx>
        <c:axId val="201542408"/>
        <c:scaling>
          <c:orientation val="minMax"/>
          <c:max val="380000"/>
          <c:min val="100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CO"/>
          </a:p>
        </c:txPr>
        <c:crossAx val="201540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sz="1800"/>
      </a:pPr>
      <a:endParaRPr lang="es-CO"/>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Hoja2!$A$25</c:f>
              <c:strCache>
                <c:ptCount val="1"/>
                <c:pt idx="0">
                  <c:v>Administración</c:v>
                </c:pt>
              </c:strCache>
            </c:strRef>
          </c:tx>
          <c:spPr>
            <a:solidFill>
              <a:srgbClr val="3DA68F"/>
            </a:solidFill>
            <a:ln>
              <a:noFill/>
            </a:ln>
            <a:effectLst/>
          </c:spPr>
          <c:cat>
            <c:numRef>
              <c:f>Hoja2!$B$24:$K$24</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Hoja2!$B$25:$K$25</c:f>
              <c:numCache>
                <c:formatCode>0.0%</c:formatCode>
                <c:ptCount val="10"/>
                <c:pt idx="0">
                  <c:v>0.14354104739884152</c:v>
                </c:pt>
                <c:pt idx="1">
                  <c:v>0.14241813770667422</c:v>
                </c:pt>
                <c:pt idx="2">
                  <c:v>0.15283509371534532</c:v>
                </c:pt>
                <c:pt idx="3">
                  <c:v>0.15113772000634751</c:v>
                </c:pt>
                <c:pt idx="4">
                  <c:v>0.15525887418609535</c:v>
                </c:pt>
                <c:pt idx="5">
                  <c:v>0.16038909887410377</c:v>
                </c:pt>
                <c:pt idx="6">
                  <c:v>0.15983066853936279</c:v>
                </c:pt>
                <c:pt idx="7">
                  <c:v>0.15966390662458982</c:v>
                </c:pt>
                <c:pt idx="8">
                  <c:v>0.16213635474542851</c:v>
                </c:pt>
                <c:pt idx="9">
                  <c:v>0.16287080598133014</c:v>
                </c:pt>
              </c:numCache>
            </c:numRef>
          </c:val>
          <c:extLst>
            <c:ext xmlns:c16="http://schemas.microsoft.com/office/drawing/2014/chart" uri="{C3380CC4-5D6E-409C-BE32-E72D297353CC}">
              <c16:uniqueId val="{00000000-B50E-4A92-9B44-9BCC660CD94B}"/>
            </c:ext>
          </c:extLst>
        </c:ser>
        <c:ser>
          <c:idx val="1"/>
          <c:order val="1"/>
          <c:tx>
            <c:strRef>
              <c:f>Hoja2!$A$26</c:f>
              <c:strCache>
                <c:ptCount val="1"/>
                <c:pt idx="0">
                  <c:v>Educación</c:v>
                </c:pt>
              </c:strCache>
            </c:strRef>
          </c:tx>
          <c:spPr>
            <a:solidFill>
              <a:srgbClr val="877DA3"/>
            </a:solidFill>
            <a:ln>
              <a:noFill/>
            </a:ln>
            <a:effectLst/>
          </c:spPr>
          <c:cat>
            <c:numRef>
              <c:f>Hoja2!$B$24:$K$24</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Hoja2!$B$26:$K$26</c:f>
              <c:numCache>
                <c:formatCode>0.0%</c:formatCode>
                <c:ptCount val="10"/>
                <c:pt idx="0">
                  <c:v>0.11460006416332785</c:v>
                </c:pt>
                <c:pt idx="1">
                  <c:v>0.11718103835338044</c:v>
                </c:pt>
                <c:pt idx="2">
                  <c:v>0.11397305414717553</c:v>
                </c:pt>
                <c:pt idx="3">
                  <c:v>0.11439381394931661</c:v>
                </c:pt>
                <c:pt idx="4">
                  <c:v>0.11041313865259399</c:v>
                </c:pt>
                <c:pt idx="5">
                  <c:v>0.10710943328680997</c:v>
                </c:pt>
                <c:pt idx="6">
                  <c:v>0.1066465373746758</c:v>
                </c:pt>
                <c:pt idx="7">
                  <c:v>0.10561787395520757</c:v>
                </c:pt>
                <c:pt idx="8">
                  <c:v>0.10094311195225232</c:v>
                </c:pt>
                <c:pt idx="9">
                  <c:v>9.8217935595113937E-2</c:v>
                </c:pt>
              </c:numCache>
            </c:numRef>
          </c:val>
          <c:extLst>
            <c:ext xmlns:c16="http://schemas.microsoft.com/office/drawing/2014/chart" uri="{C3380CC4-5D6E-409C-BE32-E72D297353CC}">
              <c16:uniqueId val="{00000001-B50E-4A92-9B44-9BCC660CD94B}"/>
            </c:ext>
          </c:extLst>
        </c:ser>
        <c:ser>
          <c:idx val="2"/>
          <c:order val="2"/>
          <c:tx>
            <c:strRef>
              <c:f>Hoja2!$A$27</c:f>
              <c:strCache>
                <c:ptCount val="1"/>
                <c:pt idx="0">
                  <c:v>Derecho y afines</c:v>
                </c:pt>
              </c:strCache>
            </c:strRef>
          </c:tx>
          <c:spPr>
            <a:solidFill>
              <a:srgbClr val="FFC000"/>
            </a:solidFill>
            <a:ln>
              <a:noFill/>
            </a:ln>
            <a:effectLst/>
          </c:spPr>
          <c:cat>
            <c:numRef>
              <c:f>Hoja2!$B$24:$K$24</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Hoja2!$B$27:$K$27</c:f>
              <c:numCache>
                <c:formatCode>0.0%</c:formatCode>
                <c:ptCount val="10"/>
                <c:pt idx="0">
                  <c:v>8.4249148901488533E-2</c:v>
                </c:pt>
                <c:pt idx="1">
                  <c:v>8.5294720010082634E-2</c:v>
                </c:pt>
                <c:pt idx="2">
                  <c:v>8.7975406000958725E-2</c:v>
                </c:pt>
                <c:pt idx="3">
                  <c:v>9.0889098172334565E-2</c:v>
                </c:pt>
                <c:pt idx="4">
                  <c:v>9.0397566162570886E-2</c:v>
                </c:pt>
                <c:pt idx="5">
                  <c:v>9.1423422005473251E-2</c:v>
                </c:pt>
                <c:pt idx="6">
                  <c:v>9.3302482052720334E-2</c:v>
                </c:pt>
                <c:pt idx="7">
                  <c:v>9.2536014743191786E-2</c:v>
                </c:pt>
                <c:pt idx="8">
                  <c:v>9.1850328556097718E-2</c:v>
                </c:pt>
                <c:pt idx="9">
                  <c:v>8.9503611594558552E-2</c:v>
                </c:pt>
              </c:numCache>
            </c:numRef>
          </c:val>
          <c:extLst>
            <c:ext xmlns:c16="http://schemas.microsoft.com/office/drawing/2014/chart" uri="{C3380CC4-5D6E-409C-BE32-E72D297353CC}">
              <c16:uniqueId val="{00000002-B50E-4A92-9B44-9BCC660CD94B}"/>
            </c:ext>
          </c:extLst>
        </c:ser>
        <c:ser>
          <c:idx val="3"/>
          <c:order val="3"/>
          <c:tx>
            <c:strRef>
              <c:f>Hoja2!$A$28</c:f>
              <c:strCache>
                <c:ptCount val="1"/>
                <c:pt idx="0">
                  <c:v>Contaduría pública</c:v>
                </c:pt>
              </c:strCache>
            </c:strRef>
          </c:tx>
          <c:spPr>
            <a:solidFill>
              <a:srgbClr val="F16163"/>
            </a:solidFill>
            <a:ln w="25400">
              <a:noFill/>
            </a:ln>
            <a:effectLst/>
          </c:spPr>
          <c:cat>
            <c:numRef>
              <c:f>Hoja2!$B$24:$K$24</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Hoja2!$B$28:$K$28</c:f>
              <c:numCache>
                <c:formatCode>0.0%</c:formatCode>
                <c:ptCount val="10"/>
                <c:pt idx="0">
                  <c:v>7.5431363408422422E-2</c:v>
                </c:pt>
                <c:pt idx="1">
                  <c:v>7.7180368803711666E-2</c:v>
                </c:pt>
                <c:pt idx="2">
                  <c:v>7.4927305902693725E-2</c:v>
                </c:pt>
                <c:pt idx="3">
                  <c:v>7.7614548189238228E-2</c:v>
                </c:pt>
                <c:pt idx="4">
                  <c:v>7.7016547206469235E-2</c:v>
                </c:pt>
                <c:pt idx="5">
                  <c:v>7.5326955852183783E-2</c:v>
                </c:pt>
                <c:pt idx="6">
                  <c:v>7.1277852154878682E-2</c:v>
                </c:pt>
                <c:pt idx="7">
                  <c:v>6.7497309674765693E-2</c:v>
                </c:pt>
                <c:pt idx="8">
                  <c:v>6.7659956333493684E-2</c:v>
                </c:pt>
                <c:pt idx="9">
                  <c:v>6.7462067763007075E-2</c:v>
                </c:pt>
              </c:numCache>
            </c:numRef>
          </c:val>
          <c:extLst>
            <c:ext xmlns:c16="http://schemas.microsoft.com/office/drawing/2014/chart" uri="{C3380CC4-5D6E-409C-BE32-E72D297353CC}">
              <c16:uniqueId val="{00000003-B50E-4A92-9B44-9BCC660CD94B}"/>
            </c:ext>
          </c:extLst>
        </c:ser>
        <c:dLbls>
          <c:showLegendKey val="0"/>
          <c:showVal val="0"/>
          <c:showCatName val="0"/>
          <c:showSerName val="0"/>
          <c:showPercent val="0"/>
          <c:showBubbleSize val="0"/>
        </c:dLbls>
        <c:axId val="435240008"/>
        <c:axId val="435237712"/>
      </c:areaChart>
      <c:catAx>
        <c:axId val="435240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crossAx val="435237712"/>
        <c:crosses val="autoZero"/>
        <c:auto val="1"/>
        <c:lblAlgn val="ctr"/>
        <c:lblOffset val="100"/>
        <c:noMultiLvlLbl val="0"/>
      </c:catAx>
      <c:valAx>
        <c:axId val="435237712"/>
        <c:scaling>
          <c:orientation val="minMax"/>
          <c:max val="0.18000000000000002"/>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s-CO" sz="1200"/>
                  <a:t>Participación</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crossAx val="435240008"/>
        <c:crosses val="autoZero"/>
        <c:crossBetween val="midCat"/>
      </c:valAx>
      <c:spPr>
        <a:noFill/>
        <a:ln w="25400">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Hoja1!$B$2</c:f>
              <c:strCache>
                <c:ptCount val="1"/>
                <c:pt idx="0">
                  <c:v>ADMINISTRACIÓN Y AFINES</c:v>
                </c:pt>
              </c:strCache>
            </c:strRef>
          </c:tx>
          <c:spPr>
            <a:solidFill>
              <a:schemeClr val="accent1"/>
            </a:solidFill>
            <a:ln>
              <a:noFill/>
            </a:ln>
            <a:effectLst/>
          </c:spPr>
          <c:invertIfNegative val="0"/>
          <c:dPt>
            <c:idx val="0"/>
            <c:invertIfNegative val="0"/>
            <c:bubble3D val="0"/>
            <c:spPr>
              <a:solidFill>
                <a:srgbClr val="F16163"/>
              </a:solidFill>
              <a:ln>
                <a:noFill/>
              </a:ln>
              <a:effectLst/>
            </c:spPr>
            <c:extLst>
              <c:ext xmlns:c16="http://schemas.microsoft.com/office/drawing/2014/chart" uri="{C3380CC4-5D6E-409C-BE32-E72D297353CC}">
                <c16:uniqueId val="{00000001-FE23-414B-AC19-847474F15C2A}"/>
              </c:ext>
            </c:extLst>
          </c:dPt>
          <c:dPt>
            <c:idx val="1"/>
            <c:invertIfNegative val="0"/>
            <c:bubble3D val="0"/>
            <c:spPr>
              <a:solidFill>
                <a:srgbClr val="614B7F"/>
              </a:solidFill>
              <a:ln>
                <a:noFill/>
              </a:ln>
              <a:effectLst/>
            </c:spPr>
            <c:extLst>
              <c:ext xmlns:c16="http://schemas.microsoft.com/office/drawing/2014/chart" uri="{C3380CC4-5D6E-409C-BE32-E72D297353CC}">
                <c16:uniqueId val="{00000003-FE23-414B-AC19-847474F15C2A}"/>
              </c:ext>
            </c:extLst>
          </c:dPt>
          <c:dPt>
            <c:idx val="2"/>
            <c:invertIfNegative val="0"/>
            <c:bubble3D val="0"/>
            <c:spPr>
              <a:solidFill>
                <a:srgbClr val="3DA68F"/>
              </a:solidFill>
              <a:ln>
                <a:noFill/>
              </a:ln>
              <a:effectLst/>
            </c:spPr>
            <c:extLst>
              <c:ext xmlns:c16="http://schemas.microsoft.com/office/drawing/2014/chart" uri="{C3380CC4-5D6E-409C-BE32-E72D297353CC}">
                <c16:uniqueId val="{00000005-FE23-414B-AC19-847474F15C2A}"/>
              </c:ext>
            </c:extLst>
          </c:dPt>
          <c:dPt>
            <c:idx val="3"/>
            <c:invertIfNegative val="0"/>
            <c:bubble3D val="0"/>
            <c:spPr>
              <a:solidFill>
                <a:srgbClr val="50C0C2"/>
              </a:solidFill>
              <a:ln>
                <a:noFill/>
              </a:ln>
              <a:effectLst/>
            </c:spPr>
            <c:extLst>
              <c:ext xmlns:c16="http://schemas.microsoft.com/office/drawing/2014/chart" uri="{C3380CC4-5D6E-409C-BE32-E72D297353CC}">
                <c16:uniqueId val="{00000007-FE23-414B-AC19-847474F15C2A}"/>
              </c:ext>
            </c:extLst>
          </c:dPt>
          <c:dPt>
            <c:idx val="4"/>
            <c:invertIfNegative val="0"/>
            <c:bubble3D val="0"/>
            <c:spPr>
              <a:solidFill>
                <a:srgbClr val="FAAB51"/>
              </a:solidFill>
              <a:ln>
                <a:noFill/>
              </a:ln>
              <a:effectLst/>
            </c:spPr>
            <c:extLst>
              <c:ext xmlns:c16="http://schemas.microsoft.com/office/drawing/2014/chart" uri="{C3380CC4-5D6E-409C-BE32-E72D297353CC}">
                <c16:uniqueId val="{00000009-FE23-414B-AC19-847474F15C2A}"/>
              </c:ext>
            </c:extLst>
          </c:dPt>
          <c:dPt>
            <c:idx val="5"/>
            <c:invertIfNegative val="0"/>
            <c:bubble3D val="0"/>
            <c:spPr>
              <a:solidFill>
                <a:srgbClr val="F8D162"/>
              </a:solidFill>
              <a:ln>
                <a:noFill/>
              </a:ln>
              <a:effectLst/>
            </c:spPr>
            <c:extLst>
              <c:ext xmlns:c16="http://schemas.microsoft.com/office/drawing/2014/chart" uri="{C3380CC4-5D6E-409C-BE32-E72D297353CC}">
                <c16:uniqueId val="{0000000B-FE23-414B-AC19-847474F15C2A}"/>
              </c:ext>
            </c:extLst>
          </c:dPt>
          <c:dPt>
            <c:idx val="6"/>
            <c:invertIfNegative val="0"/>
            <c:bubble3D val="0"/>
            <c:spPr>
              <a:solidFill>
                <a:srgbClr val="F38081"/>
              </a:solidFill>
              <a:ln>
                <a:noFill/>
              </a:ln>
              <a:effectLst/>
            </c:spPr>
            <c:extLst>
              <c:ext xmlns:c16="http://schemas.microsoft.com/office/drawing/2014/chart" uri="{C3380CC4-5D6E-409C-BE32-E72D297353CC}">
                <c16:uniqueId val="{0000000D-FE23-414B-AC19-847474F15C2A}"/>
              </c:ext>
            </c:extLst>
          </c:dPt>
          <c:dPt>
            <c:idx val="7"/>
            <c:invertIfNegative val="0"/>
            <c:bubble3D val="0"/>
            <c:spPr>
              <a:solidFill>
                <a:srgbClr val="877DA3"/>
              </a:solidFill>
              <a:ln>
                <a:noFill/>
              </a:ln>
              <a:effectLst/>
            </c:spPr>
            <c:extLst>
              <c:ext xmlns:c16="http://schemas.microsoft.com/office/drawing/2014/chart" uri="{C3380CC4-5D6E-409C-BE32-E72D297353CC}">
                <c16:uniqueId val="{0000000F-FE23-414B-AC19-847474F15C2A}"/>
              </c:ext>
            </c:extLst>
          </c:dPt>
          <c:dLbls>
            <c:dLbl>
              <c:idx val="0"/>
              <c:tx>
                <c:rich>
                  <a:bodyPr/>
                  <a:lstStyle/>
                  <a:p>
                    <a:r>
                      <a:rPr lang="en-US"/>
                      <a:t>137</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E23-414B-AC19-847474F15C2A}"/>
                </c:ext>
              </c:extLst>
            </c:dLbl>
            <c:dLbl>
              <c:idx val="1"/>
              <c:tx>
                <c:rich>
                  <a:bodyPr/>
                  <a:lstStyle/>
                  <a:p>
                    <a:r>
                      <a:rPr lang="en-US"/>
                      <a:t>148</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E23-414B-AC19-847474F15C2A}"/>
                </c:ext>
              </c:extLst>
            </c:dLbl>
            <c:dLbl>
              <c:idx val="2"/>
              <c:tx>
                <c:rich>
                  <a:bodyPr/>
                  <a:lstStyle/>
                  <a:p>
                    <a:r>
                      <a:rPr lang="en-US"/>
                      <a:t>147</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E23-414B-AC19-847474F15C2A}"/>
                </c:ext>
              </c:extLst>
            </c:dLbl>
            <c:dLbl>
              <c:idx val="3"/>
              <c:tx>
                <c:rich>
                  <a:bodyPr/>
                  <a:lstStyle/>
                  <a:p>
                    <a:r>
                      <a:rPr lang="en-US"/>
                      <a:t>143</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E23-414B-AC19-847474F15C2A}"/>
                </c:ext>
              </c:extLst>
            </c:dLbl>
            <c:dLbl>
              <c:idx val="4"/>
              <c:tx>
                <c:rich>
                  <a:bodyPr/>
                  <a:lstStyle/>
                  <a:p>
                    <a:r>
                      <a:rPr lang="en-US"/>
                      <a:t>144</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E23-414B-AC19-847474F15C2A}"/>
                </c:ext>
              </c:extLst>
            </c:dLbl>
            <c:dLbl>
              <c:idx val="5"/>
              <c:tx>
                <c:rich>
                  <a:bodyPr/>
                  <a:lstStyle/>
                  <a:p>
                    <a:r>
                      <a:rPr lang="en-US"/>
                      <a:t>150</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E23-414B-AC19-847474F15C2A}"/>
                </c:ext>
              </c:extLst>
            </c:dLbl>
            <c:dLbl>
              <c:idx val="6"/>
              <c:tx>
                <c:rich>
                  <a:bodyPr/>
                  <a:lstStyle/>
                  <a:p>
                    <a:r>
                      <a:rPr lang="en-US"/>
                      <a:t>141</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E23-414B-AC19-847474F15C2A}"/>
                </c:ext>
              </c:extLst>
            </c:dLbl>
            <c:dLbl>
              <c:idx val="7"/>
              <c:tx>
                <c:rich>
                  <a:bodyPr/>
                  <a:lstStyle/>
                  <a:p>
                    <a:r>
                      <a:rPr lang="en-US"/>
                      <a:t>139</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E23-414B-AC19-847474F15C2A}"/>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Hoja1!$A$3:$A$10</c:f>
              <c:strCache>
                <c:ptCount val="8"/>
                <c:pt idx="0">
                  <c:v>COMPETENCIAS CIUDADANAS</c:v>
                </c:pt>
                <c:pt idx="1">
                  <c:v>COMUNICACIÓN ESCRITA</c:v>
                </c:pt>
                <c:pt idx="2">
                  <c:v>INGLÉS</c:v>
                </c:pt>
                <c:pt idx="3">
                  <c:v>LECTURA CRÍTICA</c:v>
                </c:pt>
                <c:pt idx="4">
                  <c:v>RAZONAMIENTO CUANTITATIVO</c:v>
                </c:pt>
                <c:pt idx="5">
                  <c:v>FORMULACIÓN, EVALUACIÓN Y GESTIÓN DE PROYECTOS</c:v>
                </c:pt>
                <c:pt idx="6">
                  <c:v>GESTIÓN DE ORGANIZACIONES</c:v>
                </c:pt>
                <c:pt idx="7">
                  <c:v>GESTIÓN FINANCIERA</c:v>
                </c:pt>
              </c:strCache>
            </c:strRef>
          </c:cat>
          <c:val>
            <c:numRef>
              <c:f>Hoja1!$B$3:$B$10</c:f>
              <c:numCache>
                <c:formatCode>0.0</c:formatCode>
                <c:ptCount val="8"/>
                <c:pt idx="0">
                  <c:v>136.54926283095901</c:v>
                </c:pt>
                <c:pt idx="1">
                  <c:v>148.17111317325899</c:v>
                </c:pt>
                <c:pt idx="2">
                  <c:v>146.69612147472199</c:v>
                </c:pt>
                <c:pt idx="3">
                  <c:v>142.97166356717</c:v>
                </c:pt>
                <c:pt idx="4">
                  <c:v>144.393584999712</c:v>
                </c:pt>
                <c:pt idx="5">
                  <c:v>149.99039999999999</c:v>
                </c:pt>
                <c:pt idx="6">
                  <c:v>140.6061</c:v>
                </c:pt>
                <c:pt idx="7">
                  <c:v>138.71379999999999</c:v>
                </c:pt>
              </c:numCache>
            </c:numRef>
          </c:val>
          <c:extLst>
            <c:ext xmlns:c16="http://schemas.microsoft.com/office/drawing/2014/chart" uri="{C3380CC4-5D6E-409C-BE32-E72D297353CC}">
              <c16:uniqueId val="{00000010-FE23-414B-AC19-847474F15C2A}"/>
            </c:ext>
          </c:extLst>
        </c:ser>
        <c:dLbls>
          <c:dLblPos val="outEnd"/>
          <c:showLegendKey val="0"/>
          <c:showVal val="1"/>
          <c:showCatName val="0"/>
          <c:showSerName val="0"/>
          <c:showPercent val="0"/>
          <c:showBubbleSize val="0"/>
        </c:dLbls>
        <c:gapWidth val="219"/>
        <c:overlap val="-27"/>
        <c:axId val="447277072"/>
        <c:axId val="447278712"/>
      </c:barChart>
      <c:catAx>
        <c:axId val="447277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crossAx val="447278712"/>
        <c:crosses val="autoZero"/>
        <c:auto val="1"/>
        <c:lblAlgn val="ctr"/>
        <c:lblOffset val="100"/>
        <c:noMultiLvlLbl val="0"/>
      </c:catAx>
      <c:valAx>
        <c:axId val="447278712"/>
        <c:scaling>
          <c:orientation val="minMax"/>
          <c:max val="155"/>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crossAx val="447277072"/>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s-CO"/>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Hoja2!$B$10</c:f>
              <c:strCache>
                <c:ptCount val="1"/>
                <c:pt idx="0">
                  <c:v>Nivel 1</c:v>
                </c:pt>
              </c:strCache>
            </c:strRef>
          </c:tx>
          <c:spPr>
            <a:solidFill>
              <a:srgbClr val="F1616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Hoja2!$A$11:$A$17</c:f>
              <c:strCache>
                <c:ptCount val="7"/>
                <c:pt idx="0">
                  <c:v>COMPETENCIAS CIUDADANAS</c:v>
                </c:pt>
                <c:pt idx="1">
                  <c:v>COMUNICACIÓN ESCRITA</c:v>
                </c:pt>
                <c:pt idx="2">
                  <c:v>INGLÉS</c:v>
                </c:pt>
                <c:pt idx="3">
                  <c:v>LECTURA CRÍTICA</c:v>
                </c:pt>
                <c:pt idx="4">
                  <c:v>RAZONAMIENTO CUANTITATIVO</c:v>
                </c:pt>
                <c:pt idx="5">
                  <c:v>GESTIÓN DE ORGANIZACIONES</c:v>
                </c:pt>
                <c:pt idx="6">
                  <c:v>GESTIÓN FINANCIERA</c:v>
                </c:pt>
              </c:strCache>
            </c:strRef>
          </c:cat>
          <c:val>
            <c:numRef>
              <c:f>Hoja2!$B$11:$B$17</c:f>
              <c:numCache>
                <c:formatCode>0%</c:formatCode>
                <c:ptCount val="7"/>
                <c:pt idx="0">
                  <c:v>0.36</c:v>
                </c:pt>
                <c:pt idx="1">
                  <c:v>0.14000000000000001</c:v>
                </c:pt>
                <c:pt idx="2">
                  <c:v>0.21</c:v>
                </c:pt>
                <c:pt idx="3">
                  <c:v>0.28000000000000003</c:v>
                </c:pt>
                <c:pt idx="4">
                  <c:v>0.26</c:v>
                </c:pt>
                <c:pt idx="5">
                  <c:v>0.33</c:v>
                </c:pt>
                <c:pt idx="6">
                  <c:v>0.45</c:v>
                </c:pt>
              </c:numCache>
            </c:numRef>
          </c:val>
          <c:extLst>
            <c:ext xmlns:c16="http://schemas.microsoft.com/office/drawing/2014/chart" uri="{C3380CC4-5D6E-409C-BE32-E72D297353CC}">
              <c16:uniqueId val="{00000000-1D8D-4C2C-9432-3ADE0D5AF1FF}"/>
            </c:ext>
          </c:extLst>
        </c:ser>
        <c:ser>
          <c:idx val="1"/>
          <c:order val="1"/>
          <c:tx>
            <c:strRef>
              <c:f>Hoja2!$C$10</c:f>
              <c:strCache>
                <c:ptCount val="1"/>
                <c:pt idx="0">
                  <c:v>Nivel 2</c:v>
                </c:pt>
              </c:strCache>
            </c:strRef>
          </c:tx>
          <c:spPr>
            <a:solidFill>
              <a:srgbClr val="624B80"/>
            </a:solidFill>
            <a:ln>
              <a:noFill/>
            </a:ln>
            <a:effectLst/>
          </c:spPr>
          <c:invertIfNegative val="0"/>
          <c:dLbls>
            <c:dLbl>
              <c:idx val="0"/>
              <c:layout>
                <c:manualLayout>
                  <c:x val="0"/>
                  <c:y val="-7.530949037942673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D8D-4C2C-9432-3ADE0D5AF1FF}"/>
                </c:ext>
              </c:extLst>
            </c:dLbl>
            <c:dLbl>
              <c:idx val="6"/>
              <c:layout>
                <c:manualLayout>
                  <c:x val="3.2929500821407255E-2"/>
                  <c:y val="-2.510316345980891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D8D-4C2C-9432-3ADE0D5AF1FF}"/>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Hoja2!$A$11:$A$17</c:f>
              <c:strCache>
                <c:ptCount val="7"/>
                <c:pt idx="0">
                  <c:v>COMPETENCIAS CIUDADANAS</c:v>
                </c:pt>
                <c:pt idx="1">
                  <c:v>COMUNICACIÓN ESCRITA</c:v>
                </c:pt>
                <c:pt idx="2">
                  <c:v>INGLÉS</c:v>
                </c:pt>
                <c:pt idx="3">
                  <c:v>LECTURA CRÍTICA</c:v>
                </c:pt>
                <c:pt idx="4">
                  <c:v>RAZONAMIENTO CUANTITATIVO</c:v>
                </c:pt>
                <c:pt idx="5">
                  <c:v>GESTIÓN DE ORGANIZACIONES</c:v>
                </c:pt>
                <c:pt idx="6">
                  <c:v>GESTIÓN FINANCIERA</c:v>
                </c:pt>
              </c:strCache>
            </c:strRef>
          </c:cat>
          <c:val>
            <c:numRef>
              <c:f>Hoja2!$C$11:$C$17</c:f>
              <c:numCache>
                <c:formatCode>0%</c:formatCode>
                <c:ptCount val="7"/>
                <c:pt idx="0">
                  <c:v>0.36</c:v>
                </c:pt>
                <c:pt idx="1">
                  <c:v>0.42</c:v>
                </c:pt>
                <c:pt idx="2">
                  <c:v>0.34</c:v>
                </c:pt>
                <c:pt idx="3">
                  <c:v>0.4</c:v>
                </c:pt>
                <c:pt idx="4">
                  <c:v>0.38</c:v>
                </c:pt>
                <c:pt idx="5">
                  <c:v>0.37</c:v>
                </c:pt>
                <c:pt idx="6">
                  <c:v>0.28000000000000003</c:v>
                </c:pt>
              </c:numCache>
            </c:numRef>
          </c:val>
          <c:extLst>
            <c:ext xmlns:c16="http://schemas.microsoft.com/office/drawing/2014/chart" uri="{C3380CC4-5D6E-409C-BE32-E72D297353CC}">
              <c16:uniqueId val="{00000001-1D8D-4C2C-9432-3ADE0D5AF1FF}"/>
            </c:ext>
          </c:extLst>
        </c:ser>
        <c:ser>
          <c:idx val="2"/>
          <c:order val="2"/>
          <c:tx>
            <c:strRef>
              <c:f>Hoja2!$D$10</c:f>
              <c:strCache>
                <c:ptCount val="1"/>
                <c:pt idx="0">
                  <c:v>Nivel 3</c:v>
                </c:pt>
              </c:strCache>
            </c:strRef>
          </c:tx>
          <c:spPr>
            <a:solidFill>
              <a:srgbClr val="3DA68F"/>
            </a:solidFill>
            <a:ln>
              <a:noFill/>
            </a:ln>
            <a:effectLst/>
          </c:spPr>
          <c:invertIfNegative val="0"/>
          <c:dLbls>
            <c:dLbl>
              <c:idx val="0"/>
              <c:layout>
                <c:manualLayout>
                  <c:x val="3.4866530281490039E-2"/>
                  <c:y val="-6.275790864952228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D8D-4C2C-9432-3ADE0D5AF1FF}"/>
                </c:ext>
              </c:extLst>
            </c:dLbl>
            <c:dLbl>
              <c:idx val="1"/>
              <c:layout>
                <c:manualLayout>
                  <c:x val="3.292950082140722E-2"/>
                  <c:y val="-5.439018749625264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D8D-4C2C-9432-3ADE0D5AF1FF}"/>
                </c:ext>
              </c:extLst>
            </c:dLbl>
            <c:dLbl>
              <c:idx val="2"/>
              <c:layout>
                <c:manualLayout>
                  <c:x val="1.743326514074502E-2"/>
                  <c:y val="-4.18386057663481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D8D-4C2C-9432-3ADE0D5AF1FF}"/>
                </c:ext>
              </c:extLst>
            </c:dLbl>
            <c:dLbl>
              <c:idx val="3"/>
              <c:layout>
                <c:manualLayout>
                  <c:x val="2.1307324060910508E-2"/>
                  <c:y val="-4.602246634298300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D8D-4C2C-9432-3ADE0D5AF1FF}"/>
                </c:ext>
              </c:extLst>
            </c:dLbl>
            <c:dLbl>
              <c:idx val="4"/>
              <c:layout>
                <c:manualLayout>
                  <c:x val="2.7118412441158774E-2"/>
                  <c:y val="-1.255158172990447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D8D-4C2C-9432-3ADE0D5AF1FF}"/>
                </c:ext>
              </c:extLst>
            </c:dLbl>
            <c:dLbl>
              <c:idx val="5"/>
              <c:layout>
                <c:manualLayout>
                  <c:x val="2.9055441901241697E-2"/>
                  <c:y val="-2.510316345980891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D8D-4C2C-9432-3ADE0D5AF1FF}"/>
                </c:ext>
              </c:extLst>
            </c:dLbl>
            <c:dLbl>
              <c:idx val="6"/>
              <c:layout>
                <c:manualLayout>
                  <c:x val="4.0677618661738378E-2"/>
                  <c:y val="-1.673544230653927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D8D-4C2C-9432-3ADE0D5AF1FF}"/>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Hoja2!$A$11:$A$17</c:f>
              <c:strCache>
                <c:ptCount val="7"/>
                <c:pt idx="0">
                  <c:v>COMPETENCIAS CIUDADANAS</c:v>
                </c:pt>
                <c:pt idx="1">
                  <c:v>COMUNICACIÓN ESCRITA</c:v>
                </c:pt>
                <c:pt idx="2">
                  <c:v>INGLÉS</c:v>
                </c:pt>
                <c:pt idx="3">
                  <c:v>LECTURA CRÍTICA</c:v>
                </c:pt>
                <c:pt idx="4">
                  <c:v>RAZONAMIENTO CUANTITATIVO</c:v>
                </c:pt>
                <c:pt idx="5">
                  <c:v>GESTIÓN DE ORGANIZACIONES</c:v>
                </c:pt>
                <c:pt idx="6">
                  <c:v>GESTIÓN FINANCIERA</c:v>
                </c:pt>
              </c:strCache>
            </c:strRef>
          </c:cat>
          <c:val>
            <c:numRef>
              <c:f>Hoja2!$D$11:$D$17</c:f>
              <c:numCache>
                <c:formatCode>0%</c:formatCode>
                <c:ptCount val="7"/>
                <c:pt idx="0">
                  <c:v>0.25</c:v>
                </c:pt>
                <c:pt idx="1">
                  <c:v>0.32</c:v>
                </c:pt>
                <c:pt idx="2">
                  <c:v>0.24</c:v>
                </c:pt>
                <c:pt idx="3">
                  <c:v>0.28000000000000003</c:v>
                </c:pt>
                <c:pt idx="4">
                  <c:v>0.34</c:v>
                </c:pt>
                <c:pt idx="5">
                  <c:v>0.26</c:v>
                </c:pt>
                <c:pt idx="6">
                  <c:v>0.22</c:v>
                </c:pt>
              </c:numCache>
            </c:numRef>
          </c:val>
          <c:extLst>
            <c:ext xmlns:c16="http://schemas.microsoft.com/office/drawing/2014/chart" uri="{C3380CC4-5D6E-409C-BE32-E72D297353CC}">
              <c16:uniqueId val="{00000002-1D8D-4C2C-9432-3ADE0D5AF1FF}"/>
            </c:ext>
          </c:extLst>
        </c:ser>
        <c:ser>
          <c:idx val="3"/>
          <c:order val="3"/>
          <c:tx>
            <c:strRef>
              <c:f>Hoja2!$E$10</c:f>
              <c:strCache>
                <c:ptCount val="1"/>
                <c:pt idx="0">
                  <c:v>Nivel 4</c:v>
                </c:pt>
              </c:strCache>
            </c:strRef>
          </c:tx>
          <c:spPr>
            <a:solidFill>
              <a:srgbClr val="50C0C2"/>
            </a:solidFill>
            <a:ln>
              <a:noFill/>
            </a:ln>
            <a:effectLst/>
          </c:spPr>
          <c:invertIfNegative val="0"/>
          <c:dLbls>
            <c:dLbl>
              <c:idx val="1"/>
              <c:layout>
                <c:manualLayout>
                  <c:x val="1.3559206220579458E-2"/>
                  <c:y val="-3.765474518971344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1D8D-4C2C-9432-3ADE0D5AF1FF}"/>
                </c:ext>
              </c:extLst>
            </c:dLbl>
            <c:dLbl>
              <c:idx val="2"/>
              <c:layout>
                <c:manualLayout>
                  <c:x val="3.2929500821407255E-2"/>
                  <c:y val="-1.673544230653935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D8D-4C2C-9432-3ADE0D5AF1FF}"/>
                </c:ext>
              </c:extLst>
            </c:dLbl>
            <c:dLbl>
              <c:idx val="4"/>
              <c:layout>
                <c:manualLayout>
                  <c:x val="1.9370294600827797E-2"/>
                  <c:y val="-5.439018749625279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D8D-4C2C-9432-3ADE0D5AF1FF}"/>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Hoja2!$A$11:$A$17</c:f>
              <c:strCache>
                <c:ptCount val="7"/>
                <c:pt idx="0">
                  <c:v>COMPETENCIAS CIUDADANAS</c:v>
                </c:pt>
                <c:pt idx="1">
                  <c:v>COMUNICACIÓN ESCRITA</c:v>
                </c:pt>
                <c:pt idx="2">
                  <c:v>INGLÉS</c:v>
                </c:pt>
                <c:pt idx="3">
                  <c:v>LECTURA CRÍTICA</c:v>
                </c:pt>
                <c:pt idx="4">
                  <c:v>RAZONAMIENTO CUANTITATIVO</c:v>
                </c:pt>
                <c:pt idx="5">
                  <c:v>GESTIÓN DE ORGANIZACIONES</c:v>
                </c:pt>
                <c:pt idx="6">
                  <c:v>GESTIÓN FINANCIERA</c:v>
                </c:pt>
              </c:strCache>
            </c:strRef>
          </c:cat>
          <c:val>
            <c:numRef>
              <c:f>Hoja2!$E$11:$E$17</c:f>
              <c:numCache>
                <c:formatCode>0%</c:formatCode>
                <c:ptCount val="7"/>
                <c:pt idx="0">
                  <c:v>0.02</c:v>
                </c:pt>
                <c:pt idx="1">
                  <c:v>0.12</c:v>
                </c:pt>
                <c:pt idx="2">
                  <c:v>0.15</c:v>
                </c:pt>
                <c:pt idx="3">
                  <c:v>0.03</c:v>
                </c:pt>
                <c:pt idx="4">
                  <c:v>0.02</c:v>
                </c:pt>
                <c:pt idx="5">
                  <c:v>0.04</c:v>
                </c:pt>
                <c:pt idx="6">
                  <c:v>0.05</c:v>
                </c:pt>
              </c:numCache>
            </c:numRef>
          </c:val>
          <c:extLst>
            <c:ext xmlns:c16="http://schemas.microsoft.com/office/drawing/2014/chart" uri="{C3380CC4-5D6E-409C-BE32-E72D297353CC}">
              <c16:uniqueId val="{00000003-1D8D-4C2C-9432-3ADE0D5AF1FF}"/>
            </c:ext>
          </c:extLst>
        </c:ser>
        <c:ser>
          <c:idx val="4"/>
          <c:order val="4"/>
          <c:tx>
            <c:strRef>
              <c:f>Hoja2!$F$10</c:f>
              <c:strCache>
                <c:ptCount val="1"/>
                <c:pt idx="0">
                  <c:v>Nivel 5</c:v>
                </c:pt>
              </c:strCache>
            </c:strRef>
          </c:tx>
          <c:spPr>
            <a:solidFill>
              <a:srgbClr val="FDAD52"/>
            </a:solidFill>
            <a:ln>
              <a:noFill/>
            </a:ln>
            <a:effectLst/>
          </c:spPr>
          <c:invertIfNegative val="0"/>
          <c:dLbls>
            <c:dLbl>
              <c:idx val="2"/>
              <c:layout>
                <c:manualLayout>
                  <c:x val="1.5496235680662168E-2"/>
                  <c:y val="-2.08125650227938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D8D-4C2C-9432-3ADE0D5AF1FF}"/>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Hoja2!$A$11:$A$17</c:f>
              <c:strCache>
                <c:ptCount val="7"/>
                <c:pt idx="0">
                  <c:v>COMPETENCIAS CIUDADANAS</c:v>
                </c:pt>
                <c:pt idx="1">
                  <c:v>COMUNICACIÓN ESCRITA</c:v>
                </c:pt>
                <c:pt idx="2">
                  <c:v>INGLÉS</c:v>
                </c:pt>
                <c:pt idx="3">
                  <c:v>LECTURA CRÍTICA</c:v>
                </c:pt>
                <c:pt idx="4">
                  <c:v>RAZONAMIENTO CUANTITATIVO</c:v>
                </c:pt>
                <c:pt idx="5">
                  <c:v>GESTIÓN DE ORGANIZACIONES</c:v>
                </c:pt>
                <c:pt idx="6">
                  <c:v>GESTIÓN FINANCIERA</c:v>
                </c:pt>
              </c:strCache>
            </c:strRef>
          </c:cat>
          <c:val>
            <c:numRef>
              <c:f>Hoja2!$F$11:$F$17</c:f>
              <c:numCache>
                <c:formatCode>General</c:formatCode>
                <c:ptCount val="7"/>
                <c:pt idx="2" formatCode="0%">
                  <c:v>0.06</c:v>
                </c:pt>
              </c:numCache>
            </c:numRef>
          </c:val>
          <c:extLst>
            <c:ext xmlns:c16="http://schemas.microsoft.com/office/drawing/2014/chart" uri="{C3380CC4-5D6E-409C-BE32-E72D297353CC}">
              <c16:uniqueId val="{00000005-1D8D-4C2C-9432-3ADE0D5AF1FF}"/>
            </c:ext>
          </c:extLst>
        </c:ser>
        <c:dLbls>
          <c:dLblPos val="outEnd"/>
          <c:showLegendKey val="0"/>
          <c:showVal val="1"/>
          <c:showCatName val="0"/>
          <c:showSerName val="0"/>
          <c:showPercent val="0"/>
          <c:showBubbleSize val="0"/>
        </c:dLbls>
        <c:gapWidth val="219"/>
        <c:overlap val="-27"/>
        <c:axId val="546737064"/>
        <c:axId val="546735424"/>
      </c:barChart>
      <c:catAx>
        <c:axId val="546737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crossAx val="546735424"/>
        <c:crosses val="autoZero"/>
        <c:auto val="1"/>
        <c:lblAlgn val="ctr"/>
        <c:lblOffset val="100"/>
        <c:noMultiLvlLbl val="0"/>
      </c:catAx>
      <c:valAx>
        <c:axId val="546735424"/>
        <c:scaling>
          <c:orientation val="minMax"/>
          <c:max val="0.45"/>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crossAx val="546737064"/>
        <c:crosses val="autoZero"/>
        <c:crossBetween val="between"/>
      </c:valAx>
      <c:spPr>
        <a:noFill/>
        <a:ln>
          <a:noFill/>
        </a:ln>
        <a:effectLst/>
      </c:spPr>
    </c:plotArea>
    <c:legend>
      <c:legendPos val="b"/>
      <c:layout>
        <c:manualLayout>
          <c:xMode val="edge"/>
          <c:yMode val="edge"/>
          <c:x val="0.29147321156891609"/>
          <c:y val="0.90541081887046304"/>
          <c:w val="0.34168372732336638"/>
          <c:h val="6.7022103224294749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sz="1600"/>
      </a:pPr>
      <a:endParaRPr lang="es-CO"/>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Hoja1!$I$1</c:f>
              <c:strCache>
                <c:ptCount val="1"/>
                <c:pt idx="0">
                  <c:v>NIVEL 1</c:v>
                </c:pt>
              </c:strCache>
            </c:strRef>
          </c:tx>
          <c:spPr>
            <a:solidFill>
              <a:srgbClr val="F1616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Hoja1!$H$9:$H$13</c:f>
              <c:strCache>
                <c:ptCount val="5"/>
                <c:pt idx="0">
                  <c:v>COMPETENCIAS CIUDADANAS</c:v>
                </c:pt>
                <c:pt idx="1">
                  <c:v>COMUNICACIÓN ESCRITA</c:v>
                </c:pt>
                <c:pt idx="2">
                  <c:v>INGLÉS</c:v>
                </c:pt>
                <c:pt idx="3">
                  <c:v>LECTURA CRÍTICA</c:v>
                </c:pt>
                <c:pt idx="4">
                  <c:v>RAZONAMIENTO CUANTITATIVO</c:v>
                </c:pt>
              </c:strCache>
            </c:strRef>
          </c:cat>
          <c:val>
            <c:numRef>
              <c:f>Hoja1!$I$9:$I$13</c:f>
              <c:numCache>
                <c:formatCode>0%</c:formatCode>
                <c:ptCount val="5"/>
                <c:pt idx="0">
                  <c:v>0.31</c:v>
                </c:pt>
                <c:pt idx="1">
                  <c:v>0.13</c:v>
                </c:pt>
                <c:pt idx="2">
                  <c:v>0.19</c:v>
                </c:pt>
                <c:pt idx="3">
                  <c:v>0.23</c:v>
                </c:pt>
                <c:pt idx="4">
                  <c:v>0.24</c:v>
                </c:pt>
              </c:numCache>
            </c:numRef>
          </c:val>
          <c:extLst>
            <c:ext xmlns:c16="http://schemas.microsoft.com/office/drawing/2014/chart" uri="{C3380CC4-5D6E-409C-BE32-E72D297353CC}">
              <c16:uniqueId val="{00000000-F782-41F0-B1F2-610D2C3199D0}"/>
            </c:ext>
          </c:extLst>
        </c:ser>
        <c:ser>
          <c:idx val="1"/>
          <c:order val="1"/>
          <c:tx>
            <c:strRef>
              <c:f>Hoja1!$J$1</c:f>
              <c:strCache>
                <c:ptCount val="1"/>
                <c:pt idx="0">
                  <c:v>NIVEL 2</c:v>
                </c:pt>
              </c:strCache>
            </c:strRef>
          </c:tx>
          <c:spPr>
            <a:solidFill>
              <a:srgbClr val="624B80"/>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Hoja1!$H$9:$H$13</c:f>
              <c:strCache>
                <c:ptCount val="5"/>
                <c:pt idx="0">
                  <c:v>COMPETENCIAS CIUDADANAS</c:v>
                </c:pt>
                <c:pt idx="1">
                  <c:v>COMUNICACIÓN ESCRITA</c:v>
                </c:pt>
                <c:pt idx="2">
                  <c:v>INGLÉS</c:v>
                </c:pt>
                <c:pt idx="3">
                  <c:v>LECTURA CRÍTICA</c:v>
                </c:pt>
                <c:pt idx="4">
                  <c:v>RAZONAMIENTO CUANTITATIVO</c:v>
                </c:pt>
              </c:strCache>
            </c:strRef>
          </c:cat>
          <c:val>
            <c:numRef>
              <c:f>Hoja1!$J$9:$J$13</c:f>
              <c:numCache>
                <c:formatCode>0%</c:formatCode>
                <c:ptCount val="5"/>
                <c:pt idx="0">
                  <c:v>0.34</c:v>
                </c:pt>
                <c:pt idx="1">
                  <c:v>0.4</c:v>
                </c:pt>
                <c:pt idx="2">
                  <c:v>0.3</c:v>
                </c:pt>
                <c:pt idx="3">
                  <c:v>0.36</c:v>
                </c:pt>
                <c:pt idx="4">
                  <c:v>0.33</c:v>
                </c:pt>
              </c:numCache>
            </c:numRef>
          </c:val>
          <c:extLst>
            <c:ext xmlns:c16="http://schemas.microsoft.com/office/drawing/2014/chart" uri="{C3380CC4-5D6E-409C-BE32-E72D297353CC}">
              <c16:uniqueId val="{00000001-F782-41F0-B1F2-610D2C3199D0}"/>
            </c:ext>
          </c:extLst>
        </c:ser>
        <c:ser>
          <c:idx val="2"/>
          <c:order val="2"/>
          <c:tx>
            <c:strRef>
              <c:f>Hoja1!$K$1</c:f>
              <c:strCache>
                <c:ptCount val="1"/>
                <c:pt idx="0">
                  <c:v>NIVEL 3</c:v>
                </c:pt>
              </c:strCache>
            </c:strRef>
          </c:tx>
          <c:spPr>
            <a:solidFill>
              <a:srgbClr val="3DA68F"/>
            </a:solidFill>
            <a:ln>
              <a:noFill/>
            </a:ln>
            <a:effectLst/>
          </c:spPr>
          <c:invertIfNegative val="0"/>
          <c:dLbls>
            <c:dLbl>
              <c:idx val="0"/>
              <c:layout>
                <c:manualLayout>
                  <c:x val="3.9847550175752797E-2"/>
                  <c:y val="9.680136284123454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782-41F0-B1F2-610D2C3199D0}"/>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Hoja1!$H$9:$H$13</c:f>
              <c:strCache>
                <c:ptCount val="5"/>
                <c:pt idx="0">
                  <c:v>COMPETENCIAS CIUDADANAS</c:v>
                </c:pt>
                <c:pt idx="1">
                  <c:v>COMUNICACIÓN ESCRITA</c:v>
                </c:pt>
                <c:pt idx="2">
                  <c:v>INGLÉS</c:v>
                </c:pt>
                <c:pt idx="3">
                  <c:v>LECTURA CRÍTICA</c:v>
                </c:pt>
                <c:pt idx="4">
                  <c:v>RAZONAMIENTO CUANTITATIVO</c:v>
                </c:pt>
              </c:strCache>
            </c:strRef>
          </c:cat>
          <c:val>
            <c:numRef>
              <c:f>Hoja1!$K$9:$K$13</c:f>
              <c:numCache>
                <c:formatCode>0%</c:formatCode>
                <c:ptCount val="5"/>
                <c:pt idx="0">
                  <c:v>0.31</c:v>
                </c:pt>
                <c:pt idx="1">
                  <c:v>0.33</c:v>
                </c:pt>
                <c:pt idx="2">
                  <c:v>0.25</c:v>
                </c:pt>
                <c:pt idx="3">
                  <c:v>0.34</c:v>
                </c:pt>
                <c:pt idx="4">
                  <c:v>0.39</c:v>
                </c:pt>
              </c:numCache>
            </c:numRef>
          </c:val>
          <c:extLst>
            <c:ext xmlns:c16="http://schemas.microsoft.com/office/drawing/2014/chart" uri="{C3380CC4-5D6E-409C-BE32-E72D297353CC}">
              <c16:uniqueId val="{00000002-F782-41F0-B1F2-610D2C3199D0}"/>
            </c:ext>
          </c:extLst>
        </c:ser>
        <c:ser>
          <c:idx val="3"/>
          <c:order val="3"/>
          <c:tx>
            <c:strRef>
              <c:f>Hoja1!$L$1</c:f>
              <c:strCache>
                <c:ptCount val="1"/>
                <c:pt idx="0">
                  <c:v>NIVEL 4</c:v>
                </c:pt>
              </c:strCache>
            </c:strRef>
          </c:tx>
          <c:spPr>
            <a:solidFill>
              <a:srgbClr val="50C0C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Hoja1!$H$9:$H$13</c:f>
              <c:strCache>
                <c:ptCount val="5"/>
                <c:pt idx="0">
                  <c:v>COMPETENCIAS CIUDADANAS</c:v>
                </c:pt>
                <c:pt idx="1">
                  <c:v>COMUNICACIÓN ESCRITA</c:v>
                </c:pt>
                <c:pt idx="2">
                  <c:v>INGLÉS</c:v>
                </c:pt>
                <c:pt idx="3">
                  <c:v>LECTURA CRÍTICA</c:v>
                </c:pt>
                <c:pt idx="4">
                  <c:v>RAZONAMIENTO CUANTITATIVO</c:v>
                </c:pt>
              </c:strCache>
            </c:strRef>
          </c:cat>
          <c:val>
            <c:numRef>
              <c:f>Hoja1!$L$9:$L$13</c:f>
              <c:numCache>
                <c:formatCode>0%</c:formatCode>
                <c:ptCount val="5"/>
                <c:pt idx="0">
                  <c:v>0.03</c:v>
                </c:pt>
                <c:pt idx="1">
                  <c:v>0.14000000000000001</c:v>
                </c:pt>
                <c:pt idx="2">
                  <c:v>0.18</c:v>
                </c:pt>
                <c:pt idx="3">
                  <c:v>7.0000000000000007E-2</c:v>
                </c:pt>
                <c:pt idx="4">
                  <c:v>0.04</c:v>
                </c:pt>
              </c:numCache>
            </c:numRef>
          </c:val>
          <c:extLst>
            <c:ext xmlns:c16="http://schemas.microsoft.com/office/drawing/2014/chart" uri="{C3380CC4-5D6E-409C-BE32-E72D297353CC}">
              <c16:uniqueId val="{00000003-F782-41F0-B1F2-610D2C3199D0}"/>
            </c:ext>
          </c:extLst>
        </c:ser>
        <c:ser>
          <c:idx val="4"/>
          <c:order val="4"/>
          <c:tx>
            <c:strRef>
              <c:f>Hoja1!$M$1</c:f>
              <c:strCache>
                <c:ptCount val="1"/>
                <c:pt idx="0">
                  <c:v>NIVEL 5</c:v>
                </c:pt>
              </c:strCache>
            </c:strRef>
          </c:tx>
          <c:spPr>
            <a:solidFill>
              <a:srgbClr val="FDAD5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Hoja1!$H$9:$H$13</c:f>
              <c:strCache>
                <c:ptCount val="5"/>
                <c:pt idx="0">
                  <c:v>COMPETENCIAS CIUDADANAS</c:v>
                </c:pt>
                <c:pt idx="1">
                  <c:v>COMUNICACIÓN ESCRITA</c:v>
                </c:pt>
                <c:pt idx="2">
                  <c:v>INGLÉS</c:v>
                </c:pt>
                <c:pt idx="3">
                  <c:v>LECTURA CRÍTICA</c:v>
                </c:pt>
                <c:pt idx="4">
                  <c:v>RAZONAMIENTO CUANTITATIVO</c:v>
                </c:pt>
              </c:strCache>
            </c:strRef>
          </c:cat>
          <c:val>
            <c:numRef>
              <c:f>Hoja1!$M$9:$M$13</c:f>
              <c:numCache>
                <c:formatCode>General</c:formatCode>
                <c:ptCount val="5"/>
                <c:pt idx="2" formatCode="0%">
                  <c:v>0.08</c:v>
                </c:pt>
              </c:numCache>
            </c:numRef>
          </c:val>
          <c:extLst>
            <c:ext xmlns:c16="http://schemas.microsoft.com/office/drawing/2014/chart" uri="{C3380CC4-5D6E-409C-BE32-E72D297353CC}">
              <c16:uniqueId val="{00000004-F782-41F0-B1F2-610D2C3199D0}"/>
            </c:ext>
          </c:extLst>
        </c:ser>
        <c:dLbls>
          <c:dLblPos val="outEnd"/>
          <c:showLegendKey val="0"/>
          <c:showVal val="1"/>
          <c:showCatName val="0"/>
          <c:showSerName val="0"/>
          <c:showPercent val="0"/>
          <c:showBubbleSize val="0"/>
        </c:dLbls>
        <c:gapWidth val="219"/>
        <c:overlap val="-27"/>
        <c:axId val="561755424"/>
        <c:axId val="561755096"/>
      </c:barChart>
      <c:catAx>
        <c:axId val="561755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crossAx val="561755096"/>
        <c:crosses val="autoZero"/>
        <c:auto val="1"/>
        <c:lblAlgn val="ctr"/>
        <c:lblOffset val="100"/>
        <c:noMultiLvlLbl val="0"/>
      </c:catAx>
      <c:valAx>
        <c:axId val="56175509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crossAx val="561755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sz="1600"/>
      </a:pPr>
      <a:endParaRPr lang="es-CO"/>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66524729132244"/>
          <c:y val="4.1231113228251549E-2"/>
          <c:w val="0.74303351303354637"/>
          <c:h val="0.91753777354349686"/>
        </c:manualLayout>
      </c:layout>
      <c:lineChart>
        <c:grouping val="standard"/>
        <c:varyColors val="0"/>
        <c:ser>
          <c:idx val="1"/>
          <c:order val="0"/>
          <c:tx>
            <c:strRef>
              <c:f>Hoja1!$B$1</c:f>
              <c:strCache>
                <c:ptCount val="1"/>
                <c:pt idx="0">
                  <c:v>Universitaria</c:v>
                </c:pt>
              </c:strCache>
            </c:strRef>
          </c:tx>
          <c:spPr>
            <a:ln w="28575" cap="rnd">
              <a:solidFill>
                <a:srgbClr val="F16163"/>
              </a:solidFill>
              <a:round/>
            </a:ln>
            <a:effectLst/>
          </c:spPr>
          <c:marker>
            <c:symbol val="circle"/>
            <c:size val="5"/>
            <c:spPr>
              <a:solidFill>
                <a:srgbClr val="F16163"/>
              </a:solidFill>
              <a:ln w="9525">
                <a:solidFill>
                  <a:srgbClr val="F16163"/>
                </a:solidFill>
              </a:ln>
              <a:effectLst/>
            </c:spPr>
          </c:marker>
          <c:cat>
            <c:numRef>
              <c:f>Hoja1!$A$9:$A$17</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Hoja1!$B$9:$B$17</c:f>
              <c:numCache>
                <c:formatCode>General</c:formatCode>
                <c:ptCount val="9"/>
                <c:pt idx="0">
                  <c:v>114909</c:v>
                </c:pt>
                <c:pt idx="1">
                  <c:v>117579</c:v>
                </c:pt>
                <c:pt idx="2">
                  <c:v>120559</c:v>
                </c:pt>
                <c:pt idx="3">
                  <c:v>132757</c:v>
                </c:pt>
                <c:pt idx="4">
                  <c:v>153888</c:v>
                </c:pt>
                <c:pt idx="5">
                  <c:v>162644</c:v>
                </c:pt>
                <c:pt idx="6">
                  <c:v>168498</c:v>
                </c:pt>
                <c:pt idx="7">
                  <c:v>179942</c:v>
                </c:pt>
                <c:pt idx="8">
                  <c:v>194823</c:v>
                </c:pt>
              </c:numCache>
            </c:numRef>
          </c:val>
          <c:smooth val="0"/>
          <c:extLst>
            <c:ext xmlns:c16="http://schemas.microsoft.com/office/drawing/2014/chart" uri="{C3380CC4-5D6E-409C-BE32-E72D297353CC}">
              <c16:uniqueId val="{00000000-15CD-41DF-ADEF-560D8456FACD}"/>
            </c:ext>
          </c:extLst>
        </c:ser>
        <c:ser>
          <c:idx val="2"/>
          <c:order val="1"/>
          <c:tx>
            <c:strRef>
              <c:f>Hoja1!$C$1</c:f>
              <c:strCache>
                <c:ptCount val="1"/>
                <c:pt idx="0">
                  <c:v>Administración</c:v>
                </c:pt>
              </c:strCache>
            </c:strRef>
          </c:tx>
          <c:spPr>
            <a:ln w="28575" cap="rnd">
              <a:solidFill>
                <a:srgbClr val="624B80"/>
              </a:solidFill>
              <a:round/>
            </a:ln>
            <a:effectLst/>
          </c:spPr>
          <c:marker>
            <c:symbol val="circle"/>
            <c:size val="5"/>
            <c:spPr>
              <a:solidFill>
                <a:srgbClr val="624B80"/>
              </a:solidFill>
              <a:ln w="9525">
                <a:solidFill>
                  <a:srgbClr val="624B80"/>
                </a:solidFill>
              </a:ln>
              <a:effectLst/>
            </c:spPr>
          </c:marker>
          <c:cat>
            <c:numRef>
              <c:f>Hoja1!$A$9:$A$17</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Hoja1!$C$9:$C$17</c:f>
              <c:numCache>
                <c:formatCode>General</c:formatCode>
                <c:ptCount val="9"/>
                <c:pt idx="0">
                  <c:v>16757</c:v>
                </c:pt>
                <c:pt idx="1">
                  <c:v>18283</c:v>
                </c:pt>
                <c:pt idx="2">
                  <c:v>19210</c:v>
                </c:pt>
                <c:pt idx="3">
                  <c:v>21944</c:v>
                </c:pt>
                <c:pt idx="4">
                  <c:v>26462</c:v>
                </c:pt>
                <c:pt idx="5">
                  <c:v>29900</c:v>
                </c:pt>
                <c:pt idx="6">
                  <c:v>31526</c:v>
                </c:pt>
                <c:pt idx="7">
                  <c:v>33370</c:v>
                </c:pt>
                <c:pt idx="8">
                  <c:v>37351</c:v>
                </c:pt>
              </c:numCache>
            </c:numRef>
          </c:val>
          <c:smooth val="0"/>
          <c:extLst>
            <c:ext xmlns:c16="http://schemas.microsoft.com/office/drawing/2014/chart" uri="{C3380CC4-5D6E-409C-BE32-E72D297353CC}">
              <c16:uniqueId val="{00000001-15CD-41DF-ADEF-560D8456FACD}"/>
            </c:ext>
          </c:extLst>
        </c:ser>
        <c:dLbls>
          <c:showLegendKey val="0"/>
          <c:showVal val="0"/>
          <c:showCatName val="0"/>
          <c:showSerName val="0"/>
          <c:showPercent val="0"/>
          <c:showBubbleSize val="0"/>
        </c:dLbls>
        <c:marker val="1"/>
        <c:smooth val="0"/>
        <c:axId val="597980448"/>
        <c:axId val="597965032"/>
      </c:lineChart>
      <c:catAx>
        <c:axId val="597980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crossAx val="597965032"/>
        <c:crosses val="autoZero"/>
        <c:auto val="1"/>
        <c:lblAlgn val="ctr"/>
        <c:lblOffset val="100"/>
        <c:noMultiLvlLbl val="0"/>
      </c:catAx>
      <c:valAx>
        <c:axId val="597965032"/>
        <c:scaling>
          <c:orientation val="minMax"/>
          <c:max val="215000"/>
          <c:min val="0"/>
        </c:scaling>
        <c:delete val="0"/>
        <c:axPos val="l"/>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s-CO" b="1"/>
                  <a:t>Número de Graduados</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CO"/>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crossAx val="59798044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'[histórico graduados para palabras (1).xlsx]Hoja1'!$A$2</c:f>
              <c:strCache>
                <c:ptCount val="1"/>
                <c:pt idx="0">
                  <c:v>FORMACIÓN TÉCNICA PROFESIONAL</c:v>
                </c:pt>
              </c:strCache>
            </c:strRef>
          </c:tx>
          <c:spPr>
            <a:solidFill>
              <a:srgbClr val="3DA68F"/>
            </a:solidFill>
            <a:ln>
              <a:noFill/>
            </a:ln>
            <a:effectLst/>
          </c:spPr>
          <c:invertIfNegative val="0"/>
          <c:cat>
            <c:numRef>
              <c:f>'[histórico graduados para palabras (1).xlsx]Hoja1'!$N$1:$R$1</c:f>
              <c:numCache>
                <c:formatCode>General</c:formatCode>
                <c:ptCount val="5"/>
                <c:pt idx="0">
                  <c:v>2013</c:v>
                </c:pt>
                <c:pt idx="1">
                  <c:v>2014</c:v>
                </c:pt>
                <c:pt idx="2">
                  <c:v>2015</c:v>
                </c:pt>
                <c:pt idx="3">
                  <c:v>2016</c:v>
                </c:pt>
                <c:pt idx="4">
                  <c:v>2017</c:v>
                </c:pt>
              </c:numCache>
            </c:numRef>
          </c:cat>
          <c:val>
            <c:numRef>
              <c:f>'[histórico graduados para palabras (1).xlsx]Hoja1'!$N$2:$R$2</c:f>
              <c:numCache>
                <c:formatCode>_(* #,##0_);_(* \(#,##0\);_(* "-"_);_(@_)</c:formatCode>
                <c:ptCount val="5"/>
                <c:pt idx="0">
                  <c:v>19261</c:v>
                </c:pt>
                <c:pt idx="1">
                  <c:v>12750</c:v>
                </c:pt>
                <c:pt idx="2">
                  <c:v>17030</c:v>
                </c:pt>
                <c:pt idx="3">
                  <c:v>17497</c:v>
                </c:pt>
                <c:pt idx="4">
                  <c:v>22488</c:v>
                </c:pt>
              </c:numCache>
            </c:numRef>
          </c:val>
          <c:extLst>
            <c:ext xmlns:c16="http://schemas.microsoft.com/office/drawing/2014/chart" uri="{C3380CC4-5D6E-409C-BE32-E72D297353CC}">
              <c16:uniqueId val="{00000000-2497-4BEE-8F01-89C34F00FB47}"/>
            </c:ext>
          </c:extLst>
        </c:ser>
        <c:ser>
          <c:idx val="2"/>
          <c:order val="1"/>
          <c:tx>
            <c:strRef>
              <c:f>'[histórico graduados para palabras (1).xlsx]Hoja1'!$A$3</c:f>
              <c:strCache>
                <c:ptCount val="1"/>
                <c:pt idx="0">
                  <c:v>TECNOLÓGICA</c:v>
                </c:pt>
              </c:strCache>
            </c:strRef>
          </c:tx>
          <c:spPr>
            <a:solidFill>
              <a:srgbClr val="50C0C2"/>
            </a:solidFill>
            <a:ln>
              <a:noFill/>
            </a:ln>
            <a:effectLst/>
          </c:spPr>
          <c:invertIfNegative val="0"/>
          <c:cat>
            <c:numRef>
              <c:f>'[histórico graduados para palabras (1).xlsx]Hoja1'!$N$1:$R$1</c:f>
              <c:numCache>
                <c:formatCode>General</c:formatCode>
                <c:ptCount val="5"/>
                <c:pt idx="0">
                  <c:v>2013</c:v>
                </c:pt>
                <c:pt idx="1">
                  <c:v>2014</c:v>
                </c:pt>
                <c:pt idx="2">
                  <c:v>2015</c:v>
                </c:pt>
                <c:pt idx="3">
                  <c:v>2016</c:v>
                </c:pt>
                <c:pt idx="4">
                  <c:v>2017</c:v>
                </c:pt>
              </c:numCache>
            </c:numRef>
          </c:cat>
          <c:val>
            <c:numRef>
              <c:f>'[histórico graduados para palabras (1).xlsx]Hoja1'!$N$3:$R$3</c:f>
              <c:numCache>
                <c:formatCode>_(* #,##0_);_(* \(#,##0\);_(* "-"_);_(@_)</c:formatCode>
                <c:ptCount val="5"/>
                <c:pt idx="0">
                  <c:v>97808</c:v>
                </c:pt>
                <c:pt idx="1">
                  <c:v>102317</c:v>
                </c:pt>
                <c:pt idx="2">
                  <c:v>102062</c:v>
                </c:pt>
                <c:pt idx="3">
                  <c:v>122020</c:v>
                </c:pt>
                <c:pt idx="4">
                  <c:v>133755</c:v>
                </c:pt>
              </c:numCache>
            </c:numRef>
          </c:val>
          <c:extLst>
            <c:ext xmlns:c16="http://schemas.microsoft.com/office/drawing/2014/chart" uri="{C3380CC4-5D6E-409C-BE32-E72D297353CC}">
              <c16:uniqueId val="{00000001-2497-4BEE-8F01-89C34F00FB47}"/>
            </c:ext>
          </c:extLst>
        </c:ser>
        <c:ser>
          <c:idx val="0"/>
          <c:order val="2"/>
          <c:tx>
            <c:strRef>
              <c:f>'[histórico graduados para palabras (1).xlsx]Hoja1'!$A$4</c:f>
              <c:strCache>
                <c:ptCount val="1"/>
                <c:pt idx="0">
                  <c:v>UNIVERSITARIA</c:v>
                </c:pt>
              </c:strCache>
            </c:strRef>
          </c:tx>
          <c:spPr>
            <a:solidFill>
              <a:srgbClr val="877DA3"/>
            </a:solidFill>
            <a:ln>
              <a:noFill/>
            </a:ln>
            <a:effectLst/>
          </c:spPr>
          <c:invertIfNegative val="0"/>
          <c:cat>
            <c:numRef>
              <c:f>'[histórico graduados para palabras (1).xlsx]Hoja1'!$N$1:$R$1</c:f>
              <c:numCache>
                <c:formatCode>General</c:formatCode>
                <c:ptCount val="5"/>
                <c:pt idx="0">
                  <c:v>2013</c:v>
                </c:pt>
                <c:pt idx="1">
                  <c:v>2014</c:v>
                </c:pt>
                <c:pt idx="2">
                  <c:v>2015</c:v>
                </c:pt>
                <c:pt idx="3">
                  <c:v>2016</c:v>
                </c:pt>
                <c:pt idx="4">
                  <c:v>2017</c:v>
                </c:pt>
              </c:numCache>
            </c:numRef>
          </c:cat>
          <c:val>
            <c:numRef>
              <c:f>'[histórico graduados para palabras (1).xlsx]Hoja1'!$N$4:$R$4</c:f>
              <c:numCache>
                <c:formatCode>_(* #,##0_);_(* \(#,##0\);_(* "-"_);_(@_)</c:formatCode>
                <c:ptCount val="5"/>
                <c:pt idx="0">
                  <c:v>161732</c:v>
                </c:pt>
                <c:pt idx="1">
                  <c:v>167897</c:v>
                </c:pt>
                <c:pt idx="2">
                  <c:v>178379</c:v>
                </c:pt>
                <c:pt idx="3">
                  <c:v>194823</c:v>
                </c:pt>
                <c:pt idx="4">
                  <c:v>208917</c:v>
                </c:pt>
              </c:numCache>
            </c:numRef>
          </c:val>
          <c:extLst>
            <c:ext xmlns:c16="http://schemas.microsoft.com/office/drawing/2014/chart" uri="{C3380CC4-5D6E-409C-BE32-E72D297353CC}">
              <c16:uniqueId val="{00000002-2497-4BEE-8F01-89C34F00FB47}"/>
            </c:ext>
          </c:extLst>
        </c:ser>
        <c:ser>
          <c:idx val="3"/>
          <c:order val="3"/>
          <c:tx>
            <c:strRef>
              <c:f>'[histórico graduados para palabras (1).xlsx]Hoja1'!$A$5</c:f>
              <c:strCache>
                <c:ptCount val="1"/>
                <c:pt idx="0">
                  <c:v>TOTAL SISTEMA DE EDUCACIÓN SUPERIOR </c:v>
                </c:pt>
              </c:strCache>
            </c:strRef>
          </c:tx>
          <c:spPr>
            <a:solidFill>
              <a:srgbClr val="F16163"/>
            </a:solidFill>
            <a:ln>
              <a:noFill/>
            </a:ln>
            <a:effectLst/>
          </c:spPr>
          <c:invertIfNegative val="0"/>
          <c:cat>
            <c:numRef>
              <c:f>'[histórico graduados para palabras (1).xlsx]Hoja1'!$N$1:$R$1</c:f>
              <c:numCache>
                <c:formatCode>General</c:formatCode>
                <c:ptCount val="5"/>
                <c:pt idx="0">
                  <c:v>2013</c:v>
                </c:pt>
                <c:pt idx="1">
                  <c:v>2014</c:v>
                </c:pt>
                <c:pt idx="2">
                  <c:v>2015</c:v>
                </c:pt>
                <c:pt idx="3">
                  <c:v>2016</c:v>
                </c:pt>
                <c:pt idx="4">
                  <c:v>2017</c:v>
                </c:pt>
              </c:numCache>
            </c:numRef>
          </c:cat>
          <c:val>
            <c:numRef>
              <c:f>'[histórico graduados para palabras (1).xlsx]Hoja1'!$N$5:$R$5</c:f>
              <c:numCache>
                <c:formatCode>_(* #,##0_);_(* \(#,##0\);_(* "-"_);_(@_)</c:formatCode>
                <c:ptCount val="5"/>
                <c:pt idx="0">
                  <c:v>278801</c:v>
                </c:pt>
                <c:pt idx="1">
                  <c:v>282964</c:v>
                </c:pt>
                <c:pt idx="2">
                  <c:v>297471</c:v>
                </c:pt>
                <c:pt idx="3">
                  <c:v>334340</c:v>
                </c:pt>
                <c:pt idx="4">
                  <c:v>365160</c:v>
                </c:pt>
              </c:numCache>
            </c:numRef>
          </c:val>
          <c:extLst>
            <c:ext xmlns:c16="http://schemas.microsoft.com/office/drawing/2014/chart" uri="{C3380CC4-5D6E-409C-BE32-E72D297353CC}">
              <c16:uniqueId val="{00000003-2497-4BEE-8F01-89C34F00FB47}"/>
            </c:ext>
          </c:extLst>
        </c:ser>
        <c:dLbls>
          <c:showLegendKey val="0"/>
          <c:showVal val="0"/>
          <c:showCatName val="0"/>
          <c:showSerName val="0"/>
          <c:showPercent val="0"/>
          <c:showBubbleSize val="0"/>
        </c:dLbls>
        <c:gapWidth val="150"/>
        <c:axId val="615826344"/>
        <c:axId val="615824376"/>
      </c:barChart>
      <c:catAx>
        <c:axId val="615826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crossAx val="615824376"/>
        <c:crosses val="autoZero"/>
        <c:auto val="1"/>
        <c:lblAlgn val="ctr"/>
        <c:lblOffset val="100"/>
        <c:noMultiLvlLbl val="0"/>
      </c:catAx>
      <c:valAx>
        <c:axId val="615824376"/>
        <c:scaling>
          <c:orientation val="minMax"/>
        </c:scaling>
        <c:delete val="0"/>
        <c:axPos val="l"/>
        <c:majorGridlines>
          <c:spPr>
            <a:ln w="9525" cap="flat" cmpd="sng" algn="ctr">
              <a:no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crossAx val="615826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'[docentes por nivel de formación (1).xlsx]Hoja2'!$C$7</c:f>
              <c:strCache>
                <c:ptCount val="1"/>
                <c:pt idx="0">
                  <c:v>DOCTORADO</c:v>
                </c:pt>
              </c:strCache>
            </c:strRef>
          </c:tx>
          <c:spPr>
            <a:solidFill>
              <a:srgbClr val="3DA68F"/>
            </a:solidFill>
            <a:ln>
              <a:noFill/>
            </a:ln>
            <a:effectLst/>
          </c:spPr>
          <c:invertIfNegative val="0"/>
          <c:cat>
            <c:numRef>
              <c:f>'[docentes por nivel de formación (1).xlsx]Hoja2'!$B$8:$B$12</c:f>
              <c:numCache>
                <c:formatCode>General</c:formatCode>
                <c:ptCount val="5"/>
                <c:pt idx="0">
                  <c:v>2013</c:v>
                </c:pt>
                <c:pt idx="1">
                  <c:v>2014</c:v>
                </c:pt>
                <c:pt idx="2">
                  <c:v>2015</c:v>
                </c:pt>
                <c:pt idx="3">
                  <c:v>2016</c:v>
                </c:pt>
                <c:pt idx="4">
                  <c:v>2017</c:v>
                </c:pt>
              </c:numCache>
            </c:numRef>
          </c:cat>
          <c:val>
            <c:numRef>
              <c:f>'[docentes por nivel de formación (1).xlsx]Hoja2'!$C$8:$C$12</c:f>
              <c:numCache>
                <c:formatCode>General</c:formatCode>
                <c:ptCount val="5"/>
                <c:pt idx="0">
                  <c:v>4835</c:v>
                </c:pt>
                <c:pt idx="1">
                  <c:v>6303</c:v>
                </c:pt>
                <c:pt idx="2">
                  <c:v>6659</c:v>
                </c:pt>
                <c:pt idx="3">
                  <c:v>7522</c:v>
                </c:pt>
                <c:pt idx="4">
                  <c:v>9363</c:v>
                </c:pt>
              </c:numCache>
            </c:numRef>
          </c:val>
          <c:extLst>
            <c:ext xmlns:c16="http://schemas.microsoft.com/office/drawing/2014/chart" uri="{C3380CC4-5D6E-409C-BE32-E72D297353CC}">
              <c16:uniqueId val="{00000000-F04C-4A62-819F-30BAA0DCCEBC}"/>
            </c:ext>
          </c:extLst>
        </c:ser>
        <c:ser>
          <c:idx val="1"/>
          <c:order val="1"/>
          <c:tx>
            <c:strRef>
              <c:f>'[docentes por nivel de formación (1).xlsx]Hoja2'!$D$7</c:f>
              <c:strCache>
                <c:ptCount val="1"/>
                <c:pt idx="0">
                  <c:v>MAESTRIA</c:v>
                </c:pt>
              </c:strCache>
            </c:strRef>
          </c:tx>
          <c:spPr>
            <a:solidFill>
              <a:srgbClr val="877DA3"/>
            </a:solidFill>
            <a:ln>
              <a:noFill/>
            </a:ln>
            <a:effectLst/>
          </c:spPr>
          <c:invertIfNegative val="0"/>
          <c:cat>
            <c:numRef>
              <c:f>'[docentes por nivel de formación (1).xlsx]Hoja2'!$B$8:$B$12</c:f>
              <c:numCache>
                <c:formatCode>General</c:formatCode>
                <c:ptCount val="5"/>
                <c:pt idx="0">
                  <c:v>2013</c:v>
                </c:pt>
                <c:pt idx="1">
                  <c:v>2014</c:v>
                </c:pt>
                <c:pt idx="2">
                  <c:v>2015</c:v>
                </c:pt>
                <c:pt idx="3">
                  <c:v>2016</c:v>
                </c:pt>
                <c:pt idx="4">
                  <c:v>2017</c:v>
                </c:pt>
              </c:numCache>
            </c:numRef>
          </c:cat>
          <c:val>
            <c:numRef>
              <c:f>'[docentes por nivel de formación (1).xlsx]Hoja2'!$D$8:$D$12</c:f>
              <c:numCache>
                <c:formatCode>General</c:formatCode>
                <c:ptCount val="5"/>
                <c:pt idx="0">
                  <c:v>12016</c:v>
                </c:pt>
                <c:pt idx="1">
                  <c:v>16191</c:v>
                </c:pt>
                <c:pt idx="2">
                  <c:v>17293</c:v>
                </c:pt>
                <c:pt idx="3">
                  <c:v>18978</c:v>
                </c:pt>
                <c:pt idx="4">
                  <c:v>22809</c:v>
                </c:pt>
              </c:numCache>
            </c:numRef>
          </c:val>
          <c:extLst>
            <c:ext xmlns:c16="http://schemas.microsoft.com/office/drawing/2014/chart" uri="{C3380CC4-5D6E-409C-BE32-E72D297353CC}">
              <c16:uniqueId val="{00000001-F04C-4A62-819F-30BAA0DCCEBC}"/>
            </c:ext>
          </c:extLst>
        </c:ser>
        <c:dLbls>
          <c:showLegendKey val="0"/>
          <c:showVal val="0"/>
          <c:showCatName val="0"/>
          <c:showSerName val="0"/>
          <c:showPercent val="0"/>
          <c:showBubbleSize val="0"/>
        </c:dLbls>
        <c:gapWidth val="150"/>
        <c:axId val="200544360"/>
        <c:axId val="200546984"/>
      </c:barChart>
      <c:catAx>
        <c:axId val="200544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CO"/>
          </a:p>
        </c:txPr>
        <c:crossAx val="200546984"/>
        <c:crosses val="autoZero"/>
        <c:auto val="1"/>
        <c:lblAlgn val="ctr"/>
        <c:lblOffset val="100"/>
        <c:noMultiLvlLbl val="0"/>
      </c:catAx>
      <c:valAx>
        <c:axId val="200546984"/>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CO"/>
          </a:p>
        </c:txPr>
        <c:crossAx val="200544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sz="1800"/>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13648293963255"/>
          <c:y val="0.17171296296296298"/>
          <c:w val="0.86486351706036746"/>
          <c:h val="0.61498432487605714"/>
        </c:manualLayout>
      </c:layout>
      <c:barChart>
        <c:barDir val="col"/>
        <c:grouping val="clustered"/>
        <c:varyColors val="0"/>
        <c:ser>
          <c:idx val="0"/>
          <c:order val="0"/>
          <c:tx>
            <c:strRef>
              <c:f>'Sheet 1'!$B$1</c:f>
              <c:strCache>
                <c:ptCount val="1"/>
                <c:pt idx="0">
                  <c:v>CONV693</c:v>
                </c:pt>
              </c:strCache>
            </c:strRef>
          </c:tx>
          <c:spPr>
            <a:solidFill>
              <a:srgbClr val="F16163"/>
            </a:solidFill>
            <a:ln>
              <a:noFill/>
            </a:ln>
            <a:effectLst/>
          </c:spPr>
          <c:invertIfNegative val="0"/>
          <c:cat>
            <c:strRef>
              <c:f>'Sheet 1'!$A$2:$A$6</c:f>
              <c:strCache>
                <c:ptCount val="5"/>
                <c:pt idx="0">
                  <c:v>ART_A1</c:v>
                </c:pt>
                <c:pt idx="1">
                  <c:v>ART_A2</c:v>
                </c:pt>
                <c:pt idx="2">
                  <c:v>ART_B</c:v>
                </c:pt>
                <c:pt idx="3">
                  <c:v>ART_C</c:v>
                </c:pt>
                <c:pt idx="4">
                  <c:v>ART_D</c:v>
                </c:pt>
              </c:strCache>
            </c:strRef>
          </c:cat>
          <c:val>
            <c:numRef>
              <c:f>'Sheet 1'!$B$2:$B$6</c:f>
              <c:numCache>
                <c:formatCode>General</c:formatCode>
                <c:ptCount val="5"/>
                <c:pt idx="0">
                  <c:v>12211</c:v>
                </c:pt>
                <c:pt idx="1">
                  <c:v>8673</c:v>
                </c:pt>
                <c:pt idx="2">
                  <c:v>9107</c:v>
                </c:pt>
                <c:pt idx="3">
                  <c:v>10711</c:v>
                </c:pt>
                <c:pt idx="4">
                  <c:v>18344</c:v>
                </c:pt>
              </c:numCache>
            </c:numRef>
          </c:val>
          <c:extLst>
            <c:ext xmlns:c16="http://schemas.microsoft.com/office/drawing/2014/chart" uri="{C3380CC4-5D6E-409C-BE32-E72D297353CC}">
              <c16:uniqueId val="{00000000-6F6E-42F2-83E2-07B218DE87F0}"/>
            </c:ext>
          </c:extLst>
        </c:ser>
        <c:ser>
          <c:idx val="1"/>
          <c:order val="1"/>
          <c:tx>
            <c:strRef>
              <c:f>'Sheet 1'!$C$1</c:f>
              <c:strCache>
                <c:ptCount val="1"/>
                <c:pt idx="0">
                  <c:v>CONV737</c:v>
                </c:pt>
              </c:strCache>
            </c:strRef>
          </c:tx>
          <c:spPr>
            <a:solidFill>
              <a:srgbClr val="5D457C"/>
            </a:solidFill>
            <a:ln>
              <a:noFill/>
            </a:ln>
            <a:effectLst/>
          </c:spPr>
          <c:invertIfNegative val="0"/>
          <c:cat>
            <c:strRef>
              <c:f>'Sheet 1'!$A$2:$A$6</c:f>
              <c:strCache>
                <c:ptCount val="5"/>
                <c:pt idx="0">
                  <c:v>ART_A1</c:v>
                </c:pt>
                <c:pt idx="1">
                  <c:v>ART_A2</c:v>
                </c:pt>
                <c:pt idx="2">
                  <c:v>ART_B</c:v>
                </c:pt>
                <c:pt idx="3">
                  <c:v>ART_C</c:v>
                </c:pt>
                <c:pt idx="4">
                  <c:v>ART_D</c:v>
                </c:pt>
              </c:strCache>
            </c:strRef>
          </c:cat>
          <c:val>
            <c:numRef>
              <c:f>'Sheet 1'!$C$2:$C$6</c:f>
              <c:numCache>
                <c:formatCode>General</c:formatCode>
                <c:ptCount val="5"/>
                <c:pt idx="0">
                  <c:v>30496</c:v>
                </c:pt>
                <c:pt idx="1">
                  <c:v>18304</c:v>
                </c:pt>
                <c:pt idx="2">
                  <c:v>21247</c:v>
                </c:pt>
                <c:pt idx="3">
                  <c:v>15372</c:v>
                </c:pt>
                <c:pt idx="4">
                  <c:v>44571</c:v>
                </c:pt>
              </c:numCache>
            </c:numRef>
          </c:val>
          <c:extLst>
            <c:ext xmlns:c16="http://schemas.microsoft.com/office/drawing/2014/chart" uri="{C3380CC4-5D6E-409C-BE32-E72D297353CC}">
              <c16:uniqueId val="{00000001-6F6E-42F2-83E2-07B218DE87F0}"/>
            </c:ext>
          </c:extLst>
        </c:ser>
        <c:ser>
          <c:idx val="2"/>
          <c:order val="2"/>
          <c:tx>
            <c:strRef>
              <c:f>'Sheet 1'!$D$1</c:f>
              <c:strCache>
                <c:ptCount val="1"/>
                <c:pt idx="0">
                  <c:v>CONV781</c:v>
                </c:pt>
              </c:strCache>
            </c:strRef>
          </c:tx>
          <c:spPr>
            <a:solidFill>
              <a:srgbClr val="3DA68F"/>
            </a:solidFill>
            <a:ln>
              <a:noFill/>
            </a:ln>
            <a:effectLst/>
          </c:spPr>
          <c:invertIfNegative val="0"/>
          <c:cat>
            <c:strRef>
              <c:f>'Sheet 1'!$A$2:$A$6</c:f>
              <c:strCache>
                <c:ptCount val="5"/>
                <c:pt idx="0">
                  <c:v>ART_A1</c:v>
                </c:pt>
                <c:pt idx="1">
                  <c:v>ART_A2</c:v>
                </c:pt>
                <c:pt idx="2">
                  <c:v>ART_B</c:v>
                </c:pt>
                <c:pt idx="3">
                  <c:v>ART_C</c:v>
                </c:pt>
                <c:pt idx="4">
                  <c:v>ART_D</c:v>
                </c:pt>
              </c:strCache>
            </c:strRef>
          </c:cat>
          <c:val>
            <c:numRef>
              <c:f>'Sheet 1'!$D$2:$D$6</c:f>
              <c:numCache>
                <c:formatCode>General</c:formatCode>
                <c:ptCount val="5"/>
                <c:pt idx="0">
                  <c:v>26042</c:v>
                </c:pt>
                <c:pt idx="1">
                  <c:v>16495</c:v>
                </c:pt>
                <c:pt idx="2">
                  <c:v>20519</c:v>
                </c:pt>
                <c:pt idx="3">
                  <c:v>15510</c:v>
                </c:pt>
                <c:pt idx="4">
                  <c:v>40425</c:v>
                </c:pt>
              </c:numCache>
            </c:numRef>
          </c:val>
          <c:extLst>
            <c:ext xmlns:c16="http://schemas.microsoft.com/office/drawing/2014/chart" uri="{C3380CC4-5D6E-409C-BE32-E72D297353CC}">
              <c16:uniqueId val="{00000002-6F6E-42F2-83E2-07B218DE87F0}"/>
            </c:ext>
          </c:extLst>
        </c:ser>
        <c:dLbls>
          <c:showLegendKey val="0"/>
          <c:showVal val="0"/>
          <c:showCatName val="0"/>
          <c:showSerName val="0"/>
          <c:showPercent val="0"/>
          <c:showBubbleSize val="0"/>
        </c:dLbls>
        <c:gapWidth val="219"/>
        <c:overlap val="-27"/>
        <c:axId val="431315032"/>
        <c:axId val="431321264"/>
      </c:barChart>
      <c:catAx>
        <c:axId val="431315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CO"/>
          </a:p>
        </c:txPr>
        <c:crossAx val="431321264"/>
        <c:crosses val="autoZero"/>
        <c:auto val="1"/>
        <c:lblAlgn val="ctr"/>
        <c:lblOffset val="100"/>
        <c:noMultiLvlLbl val="0"/>
      </c:catAx>
      <c:valAx>
        <c:axId val="431321264"/>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CO"/>
          </a:p>
        </c:txPr>
        <c:crossAx val="431315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sz="1800"/>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 1'!$A$2</c:f>
              <c:strCache>
                <c:ptCount val="1"/>
                <c:pt idx="0">
                  <c:v>UNIVERSITARIA</c:v>
                </c:pt>
              </c:strCache>
            </c:strRef>
          </c:tx>
          <c:spPr>
            <a:ln w="28575" cap="rnd">
              <a:solidFill>
                <a:srgbClr val="877DA3"/>
              </a:solidFill>
              <a:round/>
            </a:ln>
            <a:effectLst/>
          </c:spPr>
          <c:marker>
            <c:symbol val="none"/>
          </c:marker>
          <c:cat>
            <c:numRef>
              <c:f>'Sheet 1'!$B$1:$K$1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 1'!$B$2:$K$2</c:f>
              <c:numCache>
                <c:formatCode>_(* #,##0_);_(* \(#,##0\);_(* "-"_);_(@_)</c:formatCode>
                <c:ptCount val="10"/>
                <c:pt idx="0">
                  <c:v>963167</c:v>
                </c:pt>
                <c:pt idx="1">
                  <c:v>1015608</c:v>
                </c:pt>
                <c:pt idx="2">
                  <c:v>1045133</c:v>
                </c:pt>
                <c:pt idx="3">
                  <c:v>1159512</c:v>
                </c:pt>
                <c:pt idx="4">
                  <c:v>1218816</c:v>
                </c:pt>
                <c:pt idx="5">
                  <c:v>1296123</c:v>
                </c:pt>
                <c:pt idx="6">
                  <c:v>1369149</c:v>
                </c:pt>
                <c:pt idx="7">
                  <c:v>1431983</c:v>
                </c:pt>
                <c:pt idx="8">
                  <c:v>1513288</c:v>
                </c:pt>
                <c:pt idx="9">
                  <c:v>1548485</c:v>
                </c:pt>
              </c:numCache>
            </c:numRef>
          </c:val>
          <c:smooth val="0"/>
          <c:extLst>
            <c:ext xmlns:c16="http://schemas.microsoft.com/office/drawing/2014/chart" uri="{C3380CC4-5D6E-409C-BE32-E72D297353CC}">
              <c16:uniqueId val="{00000000-75F4-4F78-861E-6E2C8E095F45}"/>
            </c:ext>
          </c:extLst>
        </c:ser>
        <c:ser>
          <c:idx val="3"/>
          <c:order val="1"/>
          <c:tx>
            <c:strRef>
              <c:f>'Sheet 1'!$A$5</c:f>
              <c:strCache>
                <c:ptCount val="1"/>
                <c:pt idx="0">
                  <c:v>TOTAL SISTEMA DE EDUCACIÓN SUPERIOR</c:v>
                </c:pt>
              </c:strCache>
            </c:strRef>
          </c:tx>
          <c:spPr>
            <a:ln w="28575" cap="rnd">
              <a:solidFill>
                <a:srgbClr val="F16163"/>
              </a:solidFill>
              <a:round/>
            </a:ln>
            <a:effectLst/>
          </c:spPr>
          <c:marker>
            <c:symbol val="none"/>
          </c:marker>
          <c:cat>
            <c:numRef>
              <c:f>'Sheet 1'!$B$1:$K$1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 1'!$B$5:$K$5</c:f>
              <c:numCache>
                <c:formatCode>_(* #,##0_);_(* \(#,##0\);_(* "-"_);_(@_)</c:formatCode>
                <c:ptCount val="10"/>
                <c:pt idx="0">
                  <c:v>1427147</c:v>
                </c:pt>
                <c:pt idx="1">
                  <c:v>1513990</c:v>
                </c:pt>
                <c:pt idx="2">
                  <c:v>1587760</c:v>
                </c:pt>
                <c:pt idx="3">
                  <c:v>1752428</c:v>
                </c:pt>
                <c:pt idx="4">
                  <c:v>1808030.5</c:v>
                </c:pt>
                <c:pt idx="5">
                  <c:v>1912048</c:v>
                </c:pt>
                <c:pt idx="6">
                  <c:v>2063003</c:v>
                </c:pt>
                <c:pt idx="7">
                  <c:v>2154445</c:v>
                </c:pt>
                <c:pt idx="8">
                  <c:v>2133125</c:v>
                </c:pt>
                <c:pt idx="9">
                  <c:v>2159526</c:v>
                </c:pt>
              </c:numCache>
            </c:numRef>
          </c:val>
          <c:smooth val="0"/>
          <c:extLst>
            <c:ext xmlns:c16="http://schemas.microsoft.com/office/drawing/2014/chart" uri="{C3380CC4-5D6E-409C-BE32-E72D297353CC}">
              <c16:uniqueId val="{00000001-75F4-4F78-861E-6E2C8E095F45}"/>
            </c:ext>
          </c:extLst>
        </c:ser>
        <c:dLbls>
          <c:showLegendKey val="0"/>
          <c:showVal val="0"/>
          <c:showCatName val="0"/>
          <c:showSerName val="0"/>
          <c:showPercent val="0"/>
          <c:showBubbleSize val="0"/>
        </c:dLbls>
        <c:smooth val="0"/>
        <c:axId val="698504320"/>
        <c:axId val="698505960"/>
      </c:lineChart>
      <c:catAx>
        <c:axId val="698504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crossAx val="698505960"/>
        <c:crosses val="autoZero"/>
        <c:auto val="1"/>
        <c:lblAlgn val="ctr"/>
        <c:lblOffset val="100"/>
        <c:noMultiLvlLbl val="0"/>
      </c:catAx>
      <c:valAx>
        <c:axId val="698505960"/>
        <c:scaling>
          <c:orientation val="minMax"/>
          <c:min val="700000"/>
        </c:scaling>
        <c:delete val="0"/>
        <c:axPos val="l"/>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crossAx val="698504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s-C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Hoja2!$A$6</c:f>
              <c:strCache>
                <c:ptCount val="1"/>
                <c:pt idx="0">
                  <c:v>DISTANCIA (TRADICIONAL)</c:v>
                </c:pt>
              </c:strCache>
            </c:strRef>
          </c:tx>
          <c:spPr>
            <a:ln w="28575" cap="rnd">
              <a:solidFill>
                <a:srgbClr val="3DA68F"/>
              </a:solidFill>
              <a:round/>
            </a:ln>
            <a:effectLst/>
          </c:spPr>
          <c:marker>
            <c:symbol val="none"/>
          </c:marker>
          <c:cat>
            <c:numRef>
              <c:f>Hoja2!$B$5:$K$5</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Hoja2!$B$6:$K$6</c:f>
              <c:numCache>
                <c:formatCode>General</c:formatCode>
                <c:ptCount val="10"/>
                <c:pt idx="0">
                  <c:v>110565</c:v>
                </c:pt>
                <c:pt idx="1">
                  <c:v>119808</c:v>
                </c:pt>
                <c:pt idx="2">
                  <c:v>122517</c:v>
                </c:pt>
                <c:pt idx="3">
                  <c:v>159748</c:v>
                </c:pt>
                <c:pt idx="4">
                  <c:v>185549</c:v>
                </c:pt>
                <c:pt idx="5">
                  <c:v>199162</c:v>
                </c:pt>
                <c:pt idx="6">
                  <c:v>207866</c:v>
                </c:pt>
                <c:pt idx="7">
                  <c:v>216518</c:v>
                </c:pt>
                <c:pt idx="8">
                  <c:v>224518</c:v>
                </c:pt>
                <c:pt idx="9">
                  <c:v>233092</c:v>
                </c:pt>
              </c:numCache>
            </c:numRef>
          </c:val>
          <c:smooth val="0"/>
          <c:extLst>
            <c:ext xmlns:c16="http://schemas.microsoft.com/office/drawing/2014/chart" uri="{C3380CC4-5D6E-409C-BE32-E72D297353CC}">
              <c16:uniqueId val="{00000000-1834-4DA3-92C0-AEC200D07F3D}"/>
            </c:ext>
          </c:extLst>
        </c:ser>
        <c:ser>
          <c:idx val="1"/>
          <c:order val="1"/>
          <c:tx>
            <c:strRef>
              <c:f>Hoja2!$A$7</c:f>
              <c:strCache>
                <c:ptCount val="1"/>
                <c:pt idx="0">
                  <c:v>PRESENCIAL</c:v>
                </c:pt>
              </c:strCache>
            </c:strRef>
          </c:tx>
          <c:spPr>
            <a:ln w="28575" cap="rnd">
              <a:solidFill>
                <a:srgbClr val="5F477E"/>
              </a:solidFill>
              <a:round/>
            </a:ln>
            <a:effectLst/>
          </c:spPr>
          <c:marker>
            <c:symbol val="none"/>
          </c:marker>
          <c:cat>
            <c:numRef>
              <c:f>Hoja2!$B$5:$K$5</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Hoja2!$B$7:$K$7</c:f>
              <c:numCache>
                <c:formatCode>General</c:formatCode>
                <c:ptCount val="10"/>
                <c:pt idx="0">
                  <c:v>848405</c:v>
                </c:pt>
                <c:pt idx="1">
                  <c:v>890353</c:v>
                </c:pt>
                <c:pt idx="2">
                  <c:v>917371</c:v>
                </c:pt>
                <c:pt idx="3">
                  <c:v>994313</c:v>
                </c:pt>
                <c:pt idx="4">
                  <c:v>1022932</c:v>
                </c:pt>
                <c:pt idx="5">
                  <c:v>1080038</c:v>
                </c:pt>
                <c:pt idx="6">
                  <c:v>1133767</c:v>
                </c:pt>
                <c:pt idx="7">
                  <c:v>1179234</c:v>
                </c:pt>
                <c:pt idx="8">
                  <c:v>1232841</c:v>
                </c:pt>
                <c:pt idx="9">
                  <c:v>1248290</c:v>
                </c:pt>
              </c:numCache>
            </c:numRef>
          </c:val>
          <c:smooth val="0"/>
          <c:extLst>
            <c:ext xmlns:c16="http://schemas.microsoft.com/office/drawing/2014/chart" uri="{C3380CC4-5D6E-409C-BE32-E72D297353CC}">
              <c16:uniqueId val="{00000001-1834-4DA3-92C0-AEC200D07F3D}"/>
            </c:ext>
          </c:extLst>
        </c:ser>
        <c:ser>
          <c:idx val="2"/>
          <c:order val="2"/>
          <c:tx>
            <c:strRef>
              <c:f>Hoja2!$A$8</c:f>
              <c:strCache>
                <c:ptCount val="1"/>
                <c:pt idx="0">
                  <c:v>VIRTUAL</c:v>
                </c:pt>
              </c:strCache>
            </c:strRef>
          </c:tx>
          <c:spPr>
            <a:ln w="28575" cap="rnd">
              <a:solidFill>
                <a:srgbClr val="FAAB51"/>
              </a:solidFill>
              <a:round/>
            </a:ln>
            <a:effectLst/>
          </c:spPr>
          <c:marker>
            <c:symbol val="none"/>
          </c:marker>
          <c:cat>
            <c:numRef>
              <c:f>Hoja2!$B$5:$K$5</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Hoja2!$B$8:$K$8</c:f>
              <c:numCache>
                <c:formatCode>General</c:formatCode>
                <c:ptCount val="10"/>
                <c:pt idx="0">
                  <c:v>4197</c:v>
                </c:pt>
                <c:pt idx="1">
                  <c:v>5447</c:v>
                </c:pt>
                <c:pt idx="2">
                  <c:v>5245</c:v>
                </c:pt>
                <c:pt idx="3">
                  <c:v>5451</c:v>
                </c:pt>
                <c:pt idx="4">
                  <c:v>10335</c:v>
                </c:pt>
                <c:pt idx="5">
                  <c:v>16923</c:v>
                </c:pt>
                <c:pt idx="6">
                  <c:v>27516</c:v>
                </c:pt>
                <c:pt idx="7">
                  <c:v>36231</c:v>
                </c:pt>
                <c:pt idx="8">
                  <c:v>55929</c:v>
                </c:pt>
                <c:pt idx="9">
                  <c:v>67103</c:v>
                </c:pt>
              </c:numCache>
            </c:numRef>
          </c:val>
          <c:smooth val="0"/>
          <c:extLst>
            <c:ext xmlns:c16="http://schemas.microsoft.com/office/drawing/2014/chart" uri="{C3380CC4-5D6E-409C-BE32-E72D297353CC}">
              <c16:uniqueId val="{00000002-1834-4DA3-92C0-AEC200D07F3D}"/>
            </c:ext>
          </c:extLst>
        </c:ser>
        <c:ser>
          <c:idx val="3"/>
          <c:order val="3"/>
          <c:tx>
            <c:strRef>
              <c:f>Hoja2!$A$9</c:f>
              <c:strCache>
                <c:ptCount val="1"/>
                <c:pt idx="0">
                  <c:v>TOTAL MATRÍCULA UNIVERSITARIA</c:v>
                </c:pt>
              </c:strCache>
            </c:strRef>
          </c:tx>
          <c:spPr>
            <a:ln w="28575" cap="rnd">
              <a:solidFill>
                <a:srgbClr val="F16163"/>
              </a:solidFill>
              <a:round/>
            </a:ln>
            <a:effectLst/>
          </c:spPr>
          <c:marker>
            <c:symbol val="none"/>
          </c:marker>
          <c:cat>
            <c:numRef>
              <c:f>Hoja2!$B$5:$K$5</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Hoja2!$B$9:$K$9</c:f>
              <c:numCache>
                <c:formatCode>General</c:formatCode>
                <c:ptCount val="10"/>
                <c:pt idx="0">
                  <c:v>963167</c:v>
                </c:pt>
                <c:pt idx="1">
                  <c:v>1015608</c:v>
                </c:pt>
                <c:pt idx="2">
                  <c:v>1045133</c:v>
                </c:pt>
                <c:pt idx="3">
                  <c:v>1159512</c:v>
                </c:pt>
                <c:pt idx="4">
                  <c:v>1218816</c:v>
                </c:pt>
                <c:pt idx="5">
                  <c:v>1296123</c:v>
                </c:pt>
                <c:pt idx="6">
                  <c:v>1369149</c:v>
                </c:pt>
                <c:pt idx="7">
                  <c:v>1431983</c:v>
                </c:pt>
                <c:pt idx="8">
                  <c:v>1513288</c:v>
                </c:pt>
                <c:pt idx="9">
                  <c:v>1548485</c:v>
                </c:pt>
              </c:numCache>
            </c:numRef>
          </c:val>
          <c:smooth val="0"/>
          <c:extLst>
            <c:ext xmlns:c16="http://schemas.microsoft.com/office/drawing/2014/chart" uri="{C3380CC4-5D6E-409C-BE32-E72D297353CC}">
              <c16:uniqueId val="{00000003-1834-4DA3-92C0-AEC200D07F3D}"/>
            </c:ext>
          </c:extLst>
        </c:ser>
        <c:dLbls>
          <c:showLegendKey val="0"/>
          <c:showVal val="0"/>
          <c:showCatName val="0"/>
          <c:showSerName val="0"/>
          <c:showPercent val="0"/>
          <c:showBubbleSize val="0"/>
        </c:dLbls>
        <c:smooth val="0"/>
        <c:axId val="425649120"/>
        <c:axId val="425646824"/>
      </c:lineChart>
      <c:catAx>
        <c:axId val="425649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crossAx val="425646824"/>
        <c:crosses val="autoZero"/>
        <c:auto val="1"/>
        <c:lblAlgn val="ctr"/>
        <c:lblOffset val="100"/>
        <c:noMultiLvlLbl val="0"/>
      </c:catAx>
      <c:valAx>
        <c:axId val="425646824"/>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crossAx val="425649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sz="1600"/>
      </a:pPr>
      <a:endParaRPr lang="es-C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Hoja3!$A$9</c:f>
              <c:strCache>
                <c:ptCount val="1"/>
                <c:pt idx="0">
                  <c:v>NIVEL 1</c:v>
                </c:pt>
              </c:strCache>
            </c:strRef>
          </c:tx>
          <c:spPr>
            <a:solidFill>
              <a:srgbClr val="F16163"/>
            </a:solidFill>
            <a:ln>
              <a:noFill/>
            </a:ln>
            <a:effectLst/>
          </c:spPr>
          <c:invertIfNegative val="0"/>
          <c:dLbls>
            <c:dLbl>
              <c:idx val="4"/>
              <c:layout>
                <c:manualLayout>
                  <c:x val="-2.5330992746648628E-2"/>
                  <c:y val="-6.76469977250367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5EC-40DC-AAAD-09E004E268ED}"/>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Hoja3!$B$8:$F$8</c:f>
              <c:strCache>
                <c:ptCount val="5"/>
                <c:pt idx="0">
                  <c:v>COMUNICACIÓN ESCRITA</c:v>
                </c:pt>
                <c:pt idx="1">
                  <c:v>RAZONAMIENTO CUANTITATIVO</c:v>
                </c:pt>
                <c:pt idx="2">
                  <c:v>INGLÉS</c:v>
                </c:pt>
                <c:pt idx="3">
                  <c:v>LECTURA CRÍTICA</c:v>
                </c:pt>
                <c:pt idx="4">
                  <c:v>COMPETENCIAS CIUDADANAS</c:v>
                </c:pt>
              </c:strCache>
            </c:strRef>
          </c:cat>
          <c:val>
            <c:numRef>
              <c:f>Hoja3!$B$9:$F$9</c:f>
              <c:numCache>
                <c:formatCode>0%</c:formatCode>
                <c:ptCount val="5"/>
                <c:pt idx="0">
                  <c:v>0.13</c:v>
                </c:pt>
                <c:pt idx="1">
                  <c:v>0.24</c:v>
                </c:pt>
                <c:pt idx="2">
                  <c:v>0.19</c:v>
                </c:pt>
                <c:pt idx="3">
                  <c:v>0.23</c:v>
                </c:pt>
                <c:pt idx="4">
                  <c:v>0.31</c:v>
                </c:pt>
              </c:numCache>
            </c:numRef>
          </c:val>
          <c:extLst>
            <c:ext xmlns:c16="http://schemas.microsoft.com/office/drawing/2014/chart" uri="{C3380CC4-5D6E-409C-BE32-E72D297353CC}">
              <c16:uniqueId val="{00000000-C037-455F-BB7D-CD55853BA051}"/>
            </c:ext>
          </c:extLst>
        </c:ser>
        <c:ser>
          <c:idx val="1"/>
          <c:order val="1"/>
          <c:tx>
            <c:strRef>
              <c:f>Hoja3!$A$10</c:f>
              <c:strCache>
                <c:ptCount val="1"/>
                <c:pt idx="0">
                  <c:v>NIVEL 2</c:v>
                </c:pt>
              </c:strCache>
            </c:strRef>
          </c:tx>
          <c:spPr>
            <a:solidFill>
              <a:srgbClr val="624B80"/>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Hoja3!$B$8:$F$8</c:f>
              <c:strCache>
                <c:ptCount val="5"/>
                <c:pt idx="0">
                  <c:v>COMUNICACIÓN ESCRITA</c:v>
                </c:pt>
                <c:pt idx="1">
                  <c:v>RAZONAMIENTO CUANTITATIVO</c:v>
                </c:pt>
                <c:pt idx="2">
                  <c:v>INGLÉS</c:v>
                </c:pt>
                <c:pt idx="3">
                  <c:v>LECTURA CRÍTICA</c:v>
                </c:pt>
                <c:pt idx="4">
                  <c:v>COMPETENCIAS CIUDADANAS</c:v>
                </c:pt>
              </c:strCache>
            </c:strRef>
          </c:cat>
          <c:val>
            <c:numRef>
              <c:f>Hoja3!$B$10:$F$10</c:f>
              <c:numCache>
                <c:formatCode>0%</c:formatCode>
                <c:ptCount val="5"/>
                <c:pt idx="0">
                  <c:v>0.4</c:v>
                </c:pt>
                <c:pt idx="1">
                  <c:v>0.33</c:v>
                </c:pt>
                <c:pt idx="2">
                  <c:v>0.3</c:v>
                </c:pt>
                <c:pt idx="3">
                  <c:v>0.36</c:v>
                </c:pt>
                <c:pt idx="4">
                  <c:v>0.34</c:v>
                </c:pt>
              </c:numCache>
            </c:numRef>
          </c:val>
          <c:extLst>
            <c:ext xmlns:c16="http://schemas.microsoft.com/office/drawing/2014/chart" uri="{C3380CC4-5D6E-409C-BE32-E72D297353CC}">
              <c16:uniqueId val="{00000001-C037-455F-BB7D-CD55853BA051}"/>
            </c:ext>
          </c:extLst>
        </c:ser>
        <c:ser>
          <c:idx val="2"/>
          <c:order val="2"/>
          <c:tx>
            <c:strRef>
              <c:f>Hoja3!$A$11</c:f>
              <c:strCache>
                <c:ptCount val="1"/>
                <c:pt idx="0">
                  <c:v>NIVEL 3</c:v>
                </c:pt>
              </c:strCache>
            </c:strRef>
          </c:tx>
          <c:spPr>
            <a:solidFill>
              <a:srgbClr val="3FAB93"/>
            </a:solidFill>
            <a:ln>
              <a:noFill/>
            </a:ln>
            <a:effectLst/>
          </c:spPr>
          <c:invertIfNegative val="0"/>
          <c:dLbls>
            <c:dLbl>
              <c:idx val="3"/>
              <c:layout>
                <c:manualLayout>
                  <c:x val="1.548005112295194E-2"/>
                  <c:y val="-1.5502257895248199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5EC-40DC-AAAD-09E004E268ED}"/>
                </c:ext>
              </c:extLst>
            </c:dLbl>
            <c:dLbl>
              <c:idx val="4"/>
              <c:layout>
                <c:manualLayout>
                  <c:x val="1.4072773748138024E-2"/>
                  <c:y val="-1.014704965875551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5EC-40DC-AAAD-09E004E268ED}"/>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Hoja3!$B$8:$F$8</c:f>
              <c:strCache>
                <c:ptCount val="5"/>
                <c:pt idx="0">
                  <c:v>COMUNICACIÓN ESCRITA</c:v>
                </c:pt>
                <c:pt idx="1">
                  <c:v>RAZONAMIENTO CUANTITATIVO</c:v>
                </c:pt>
                <c:pt idx="2">
                  <c:v>INGLÉS</c:v>
                </c:pt>
                <c:pt idx="3">
                  <c:v>LECTURA CRÍTICA</c:v>
                </c:pt>
                <c:pt idx="4">
                  <c:v>COMPETENCIAS CIUDADANAS</c:v>
                </c:pt>
              </c:strCache>
            </c:strRef>
          </c:cat>
          <c:val>
            <c:numRef>
              <c:f>Hoja3!$B$11:$F$11</c:f>
              <c:numCache>
                <c:formatCode>0%</c:formatCode>
                <c:ptCount val="5"/>
                <c:pt idx="0">
                  <c:v>0.33</c:v>
                </c:pt>
                <c:pt idx="1">
                  <c:v>0.39</c:v>
                </c:pt>
                <c:pt idx="2">
                  <c:v>0.25</c:v>
                </c:pt>
                <c:pt idx="3">
                  <c:v>0.34</c:v>
                </c:pt>
                <c:pt idx="4">
                  <c:v>0.31</c:v>
                </c:pt>
              </c:numCache>
            </c:numRef>
          </c:val>
          <c:extLst>
            <c:ext xmlns:c16="http://schemas.microsoft.com/office/drawing/2014/chart" uri="{C3380CC4-5D6E-409C-BE32-E72D297353CC}">
              <c16:uniqueId val="{00000002-C037-455F-BB7D-CD55853BA051}"/>
            </c:ext>
          </c:extLst>
        </c:ser>
        <c:ser>
          <c:idx val="3"/>
          <c:order val="3"/>
          <c:tx>
            <c:strRef>
              <c:f>Hoja3!$A$12</c:f>
              <c:strCache>
                <c:ptCount val="1"/>
                <c:pt idx="0">
                  <c:v>NIVEL 4</c:v>
                </c:pt>
              </c:strCache>
            </c:strRef>
          </c:tx>
          <c:spPr>
            <a:solidFill>
              <a:srgbClr val="53C6C8"/>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Hoja3!$B$8:$F$8</c:f>
              <c:strCache>
                <c:ptCount val="5"/>
                <c:pt idx="0">
                  <c:v>COMUNICACIÓN ESCRITA</c:v>
                </c:pt>
                <c:pt idx="1">
                  <c:v>RAZONAMIENTO CUANTITATIVO</c:v>
                </c:pt>
                <c:pt idx="2">
                  <c:v>INGLÉS</c:v>
                </c:pt>
                <c:pt idx="3">
                  <c:v>LECTURA CRÍTICA</c:v>
                </c:pt>
                <c:pt idx="4">
                  <c:v>COMPETENCIAS CIUDADANAS</c:v>
                </c:pt>
              </c:strCache>
            </c:strRef>
          </c:cat>
          <c:val>
            <c:numRef>
              <c:f>Hoja3!$B$12:$F$12</c:f>
              <c:numCache>
                <c:formatCode>0%</c:formatCode>
                <c:ptCount val="5"/>
                <c:pt idx="0">
                  <c:v>0.14000000000000001</c:v>
                </c:pt>
                <c:pt idx="1">
                  <c:v>0.04</c:v>
                </c:pt>
                <c:pt idx="2">
                  <c:v>0.18</c:v>
                </c:pt>
                <c:pt idx="3">
                  <c:v>7.0000000000000007E-2</c:v>
                </c:pt>
                <c:pt idx="4">
                  <c:v>0.03</c:v>
                </c:pt>
              </c:numCache>
            </c:numRef>
          </c:val>
          <c:extLst>
            <c:ext xmlns:c16="http://schemas.microsoft.com/office/drawing/2014/chart" uri="{C3380CC4-5D6E-409C-BE32-E72D297353CC}">
              <c16:uniqueId val="{00000003-C037-455F-BB7D-CD55853BA051}"/>
            </c:ext>
          </c:extLst>
        </c:ser>
        <c:ser>
          <c:idx val="4"/>
          <c:order val="4"/>
          <c:tx>
            <c:strRef>
              <c:f>Hoja3!$A$13</c:f>
              <c:strCache>
                <c:ptCount val="1"/>
                <c:pt idx="0">
                  <c:v>NIVEL 5</c:v>
                </c:pt>
              </c:strCache>
            </c:strRef>
          </c:tx>
          <c:spPr>
            <a:solidFill>
              <a:srgbClr val="FFC00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C037-455F-BB7D-CD55853BA051}"/>
                </c:ext>
              </c:extLst>
            </c:dLbl>
            <c:dLbl>
              <c:idx val="1"/>
              <c:delete val="1"/>
              <c:extLst>
                <c:ext xmlns:c15="http://schemas.microsoft.com/office/drawing/2012/chart" uri="{CE6537A1-D6FC-4f65-9D91-7224C49458BB}"/>
                <c:ext xmlns:c16="http://schemas.microsoft.com/office/drawing/2014/chart" uri="{C3380CC4-5D6E-409C-BE32-E72D297353CC}">
                  <c16:uniqueId val="{00000005-C037-455F-BB7D-CD55853BA051}"/>
                </c:ext>
              </c:extLst>
            </c:dLbl>
            <c:dLbl>
              <c:idx val="3"/>
              <c:delete val="1"/>
              <c:extLst>
                <c:ext xmlns:c15="http://schemas.microsoft.com/office/drawing/2012/chart" uri="{CE6537A1-D6FC-4f65-9D91-7224C49458BB}"/>
                <c:ext xmlns:c16="http://schemas.microsoft.com/office/drawing/2014/chart" uri="{C3380CC4-5D6E-409C-BE32-E72D297353CC}">
                  <c16:uniqueId val="{00000006-C037-455F-BB7D-CD55853BA051}"/>
                </c:ext>
              </c:extLst>
            </c:dLbl>
            <c:dLbl>
              <c:idx val="4"/>
              <c:delete val="1"/>
              <c:extLst>
                <c:ext xmlns:c15="http://schemas.microsoft.com/office/drawing/2012/chart" uri="{CE6537A1-D6FC-4f65-9D91-7224C49458BB}"/>
                <c:ext xmlns:c16="http://schemas.microsoft.com/office/drawing/2014/chart" uri="{C3380CC4-5D6E-409C-BE32-E72D297353CC}">
                  <c16:uniqueId val="{00000007-C037-455F-BB7D-CD55853BA051}"/>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Hoja3!$B$8:$F$8</c:f>
              <c:strCache>
                <c:ptCount val="5"/>
                <c:pt idx="0">
                  <c:v>COMUNICACIÓN ESCRITA</c:v>
                </c:pt>
                <c:pt idx="1">
                  <c:v>RAZONAMIENTO CUANTITATIVO</c:v>
                </c:pt>
                <c:pt idx="2">
                  <c:v>INGLÉS</c:v>
                </c:pt>
                <c:pt idx="3">
                  <c:v>LECTURA CRÍTICA</c:v>
                </c:pt>
                <c:pt idx="4">
                  <c:v>COMPETENCIAS CIUDADANAS</c:v>
                </c:pt>
              </c:strCache>
            </c:strRef>
          </c:cat>
          <c:val>
            <c:numRef>
              <c:f>Hoja3!$B$13:$F$13</c:f>
              <c:numCache>
                <c:formatCode>0%</c:formatCode>
                <c:ptCount val="5"/>
                <c:pt idx="0">
                  <c:v>0</c:v>
                </c:pt>
                <c:pt idx="1">
                  <c:v>0</c:v>
                </c:pt>
                <c:pt idx="2">
                  <c:v>0.08</c:v>
                </c:pt>
                <c:pt idx="3">
                  <c:v>0</c:v>
                </c:pt>
                <c:pt idx="4">
                  <c:v>0</c:v>
                </c:pt>
              </c:numCache>
            </c:numRef>
          </c:val>
          <c:extLst>
            <c:ext xmlns:c16="http://schemas.microsoft.com/office/drawing/2014/chart" uri="{C3380CC4-5D6E-409C-BE32-E72D297353CC}">
              <c16:uniqueId val="{00000008-C037-455F-BB7D-CD55853BA051}"/>
            </c:ext>
          </c:extLst>
        </c:ser>
        <c:dLbls>
          <c:dLblPos val="outEnd"/>
          <c:showLegendKey val="0"/>
          <c:showVal val="1"/>
          <c:showCatName val="0"/>
          <c:showSerName val="0"/>
          <c:showPercent val="0"/>
          <c:showBubbleSize val="0"/>
        </c:dLbls>
        <c:gapWidth val="219"/>
        <c:overlap val="-27"/>
        <c:axId val="556827440"/>
        <c:axId val="556828096"/>
      </c:barChart>
      <c:catAx>
        <c:axId val="556827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crossAx val="556828096"/>
        <c:crosses val="autoZero"/>
        <c:auto val="1"/>
        <c:lblAlgn val="ctr"/>
        <c:lblOffset val="100"/>
        <c:noMultiLvlLbl val="0"/>
      </c:catAx>
      <c:valAx>
        <c:axId val="55682809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crossAx val="556827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sz="1600"/>
      </a:pPr>
      <a:endParaRPr lang="es-C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'[Histórico Docentes (4).xlsx]MIDE T'!$A$2</c:f>
              <c:strCache>
                <c:ptCount val="1"/>
                <c:pt idx="0">
                  <c:v>DOCTORADO</c:v>
                </c:pt>
              </c:strCache>
            </c:strRef>
          </c:tx>
          <c:spPr>
            <a:solidFill>
              <a:srgbClr val="5C457B"/>
            </a:solidFill>
            <a:ln>
              <a:noFill/>
            </a:ln>
            <a:effectLst/>
          </c:spPr>
          <c:invertIfNegative val="0"/>
          <c:cat>
            <c:numRef>
              <c:f>'[Histórico Docentes (4).xlsx]MIDE T'!$B$1:$K$1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'[Histórico Docentes (4).xlsx]MIDE T'!$B$2:$K$2</c:f>
              <c:numCache>
                <c:formatCode>General</c:formatCode>
                <c:ptCount val="10"/>
                <c:pt idx="0">
                  <c:v>62</c:v>
                </c:pt>
                <c:pt idx="1">
                  <c:v>100</c:v>
                </c:pt>
                <c:pt idx="2">
                  <c:v>136</c:v>
                </c:pt>
                <c:pt idx="3">
                  <c:v>118</c:v>
                </c:pt>
                <c:pt idx="4">
                  <c:v>113</c:v>
                </c:pt>
                <c:pt idx="5">
                  <c:v>152</c:v>
                </c:pt>
                <c:pt idx="6">
                  <c:v>217</c:v>
                </c:pt>
                <c:pt idx="7">
                  <c:v>252</c:v>
                </c:pt>
                <c:pt idx="8">
                  <c:v>301</c:v>
                </c:pt>
                <c:pt idx="9">
                  <c:v>564</c:v>
                </c:pt>
              </c:numCache>
            </c:numRef>
          </c:val>
          <c:extLst>
            <c:ext xmlns:c16="http://schemas.microsoft.com/office/drawing/2014/chart" uri="{C3380CC4-5D6E-409C-BE32-E72D297353CC}">
              <c16:uniqueId val="{00000000-2685-4B3F-9398-518BBF78BA48}"/>
            </c:ext>
          </c:extLst>
        </c:ser>
        <c:ser>
          <c:idx val="1"/>
          <c:order val="1"/>
          <c:tx>
            <c:strRef>
              <c:f>'[Histórico Docentes (4).xlsx]MIDE T'!$A$3</c:f>
              <c:strCache>
                <c:ptCount val="1"/>
                <c:pt idx="0">
                  <c:v>MAESTRIA</c:v>
                </c:pt>
              </c:strCache>
            </c:strRef>
          </c:tx>
          <c:spPr>
            <a:solidFill>
              <a:srgbClr val="3DA68F"/>
            </a:solidFill>
            <a:ln>
              <a:noFill/>
            </a:ln>
            <a:effectLst/>
          </c:spPr>
          <c:invertIfNegative val="0"/>
          <c:cat>
            <c:numRef>
              <c:f>'[Histórico Docentes (4).xlsx]MIDE T'!$B$1:$K$1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'[Histórico Docentes (4).xlsx]MIDE T'!$B$3:$K$3</c:f>
              <c:numCache>
                <c:formatCode>General</c:formatCode>
                <c:ptCount val="10"/>
                <c:pt idx="0">
                  <c:v>508</c:v>
                </c:pt>
                <c:pt idx="1">
                  <c:v>568</c:v>
                </c:pt>
                <c:pt idx="2">
                  <c:v>630</c:v>
                </c:pt>
                <c:pt idx="3">
                  <c:v>919</c:v>
                </c:pt>
                <c:pt idx="4">
                  <c:v>1094</c:v>
                </c:pt>
                <c:pt idx="5">
                  <c:v>1150</c:v>
                </c:pt>
                <c:pt idx="6">
                  <c:v>2193</c:v>
                </c:pt>
                <c:pt idx="7">
                  <c:v>2616</c:v>
                </c:pt>
                <c:pt idx="8">
                  <c:v>2818</c:v>
                </c:pt>
                <c:pt idx="9">
                  <c:v>4369</c:v>
                </c:pt>
              </c:numCache>
            </c:numRef>
          </c:val>
          <c:extLst>
            <c:ext xmlns:c16="http://schemas.microsoft.com/office/drawing/2014/chart" uri="{C3380CC4-5D6E-409C-BE32-E72D297353CC}">
              <c16:uniqueId val="{00000001-2685-4B3F-9398-518BBF78BA48}"/>
            </c:ext>
          </c:extLst>
        </c:ser>
        <c:dLbls>
          <c:showLegendKey val="0"/>
          <c:showVal val="0"/>
          <c:showCatName val="0"/>
          <c:showSerName val="0"/>
          <c:showPercent val="0"/>
          <c:showBubbleSize val="0"/>
        </c:dLbls>
        <c:gapWidth val="219"/>
        <c:overlap val="-27"/>
        <c:axId val="456564576"/>
        <c:axId val="456565560"/>
      </c:barChart>
      <c:catAx>
        <c:axId val="456564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crossAx val="456565560"/>
        <c:crosses val="autoZero"/>
        <c:auto val="1"/>
        <c:lblAlgn val="ctr"/>
        <c:lblOffset val="100"/>
        <c:noMultiLvlLbl val="0"/>
      </c:catAx>
      <c:valAx>
        <c:axId val="456565560"/>
        <c:scaling>
          <c:orientation val="minMax"/>
          <c:max val="45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crossAx val="456564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sz="1600"/>
      </a:pPr>
      <a:endParaRPr lang="es-C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Hoja2!$B$1</c:f>
              <c:strCache>
                <c:ptCount val="1"/>
                <c:pt idx="0">
                  <c:v>Total docentes</c:v>
                </c:pt>
              </c:strCache>
            </c:strRef>
          </c:tx>
          <c:spPr>
            <a:solidFill>
              <a:srgbClr val="6AB8A5"/>
            </a:solidFill>
            <a:ln>
              <a:noFill/>
            </a:ln>
            <a:effectLst/>
          </c:spPr>
          <c:invertIfNegative val="0"/>
          <c:cat>
            <c:strRef>
              <c:f>Hoja2!$A$2:$A$5</c:f>
              <c:strCache>
                <c:ptCount val="4"/>
                <c:pt idx="0">
                  <c:v>Institución Técnica Profesional</c:v>
                </c:pt>
                <c:pt idx="1">
                  <c:v>Institución Tecnológica</c:v>
                </c:pt>
                <c:pt idx="2">
                  <c:v>Institución Universitaria</c:v>
                </c:pt>
                <c:pt idx="3">
                  <c:v>Universidad</c:v>
                </c:pt>
              </c:strCache>
            </c:strRef>
          </c:cat>
          <c:val>
            <c:numRef>
              <c:f>Hoja2!$B$2:$B$5</c:f>
              <c:numCache>
                <c:formatCode>_(* #,##0_);_(* \(#,##0\);_(* "-"_);_(@_)</c:formatCode>
                <c:ptCount val="4"/>
                <c:pt idx="0">
                  <c:v>2869</c:v>
                </c:pt>
                <c:pt idx="1">
                  <c:v>3852</c:v>
                </c:pt>
                <c:pt idx="2">
                  <c:v>33830</c:v>
                </c:pt>
                <c:pt idx="3">
                  <c:v>105930</c:v>
                </c:pt>
              </c:numCache>
            </c:numRef>
          </c:val>
          <c:extLst>
            <c:ext xmlns:c16="http://schemas.microsoft.com/office/drawing/2014/chart" uri="{C3380CC4-5D6E-409C-BE32-E72D297353CC}">
              <c16:uniqueId val="{00000000-AF22-4B6E-87D0-DFCC4FA4674D}"/>
            </c:ext>
          </c:extLst>
        </c:ser>
        <c:ser>
          <c:idx val="1"/>
          <c:order val="1"/>
          <c:tx>
            <c:strRef>
              <c:f>Hoja2!$C$1</c:f>
              <c:strCache>
                <c:ptCount val="1"/>
                <c:pt idx="0">
                  <c:v>Docentes vinculados al sector real</c:v>
                </c:pt>
              </c:strCache>
            </c:strRef>
          </c:tx>
          <c:spPr>
            <a:solidFill>
              <a:srgbClr val="F37274"/>
            </a:solidFill>
            <a:ln>
              <a:noFill/>
            </a:ln>
            <a:effectLst/>
          </c:spPr>
          <c:invertIfNegative val="0"/>
          <c:cat>
            <c:strRef>
              <c:f>Hoja2!$A$2:$A$5</c:f>
              <c:strCache>
                <c:ptCount val="4"/>
                <c:pt idx="0">
                  <c:v>Institución Técnica Profesional</c:v>
                </c:pt>
                <c:pt idx="1">
                  <c:v>Institución Tecnológica</c:v>
                </c:pt>
                <c:pt idx="2">
                  <c:v>Institución Universitaria</c:v>
                </c:pt>
                <c:pt idx="3">
                  <c:v>Universidad</c:v>
                </c:pt>
              </c:strCache>
            </c:strRef>
          </c:cat>
          <c:val>
            <c:numRef>
              <c:f>Hoja2!$C$2:$C$5</c:f>
              <c:numCache>
                <c:formatCode>_(* #,##0_);_(* \(#,##0\);_(* "-"_);_(@_)</c:formatCode>
                <c:ptCount val="4"/>
                <c:pt idx="0">
                  <c:v>2014</c:v>
                </c:pt>
                <c:pt idx="1">
                  <c:v>2862</c:v>
                </c:pt>
                <c:pt idx="2">
                  <c:v>23020</c:v>
                </c:pt>
                <c:pt idx="3">
                  <c:v>66244</c:v>
                </c:pt>
              </c:numCache>
            </c:numRef>
          </c:val>
          <c:extLst>
            <c:ext xmlns:c16="http://schemas.microsoft.com/office/drawing/2014/chart" uri="{C3380CC4-5D6E-409C-BE32-E72D297353CC}">
              <c16:uniqueId val="{00000001-AF22-4B6E-87D0-DFCC4FA4674D}"/>
            </c:ext>
          </c:extLst>
        </c:ser>
        <c:dLbls>
          <c:showLegendKey val="0"/>
          <c:showVal val="0"/>
          <c:showCatName val="0"/>
          <c:showSerName val="0"/>
          <c:showPercent val="0"/>
          <c:showBubbleSize val="0"/>
        </c:dLbls>
        <c:gapWidth val="150"/>
        <c:axId val="463645120"/>
        <c:axId val="463652992"/>
      </c:barChart>
      <c:lineChart>
        <c:grouping val="standard"/>
        <c:varyColors val="0"/>
        <c:ser>
          <c:idx val="2"/>
          <c:order val="2"/>
          <c:tx>
            <c:strRef>
              <c:f>Hoja2!$D$1</c:f>
              <c:strCache>
                <c:ptCount val="1"/>
                <c:pt idx="0">
                  <c:v>% Vinculación</c:v>
                </c:pt>
              </c:strCache>
            </c:strRef>
          </c:tx>
          <c:spPr>
            <a:ln w="28575" cap="rnd">
              <a:noFill/>
              <a:round/>
            </a:ln>
            <a:effectLst/>
          </c:spPr>
          <c:marker>
            <c:symbol val="diamond"/>
            <c:size val="11"/>
            <c:spPr>
              <a:solidFill>
                <a:srgbClr val="FFD03B"/>
              </a:solidFill>
              <a:ln w="9525">
                <a:noFill/>
              </a:ln>
              <a:effectLst/>
            </c:spPr>
          </c:marker>
          <c:dLbls>
            <c:dLbl>
              <c:idx val="3"/>
              <c:layout>
                <c:manualLayout>
                  <c:x val="3.611111111111101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F22-4B6E-87D0-DFCC4FA4674D}"/>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Hoja2!$A$2:$A$5</c:f>
              <c:strCache>
                <c:ptCount val="4"/>
                <c:pt idx="0">
                  <c:v>Institución Técnica Profesional</c:v>
                </c:pt>
                <c:pt idx="1">
                  <c:v>Institución Tecnológica</c:v>
                </c:pt>
                <c:pt idx="2">
                  <c:v>Institución Universitaria</c:v>
                </c:pt>
                <c:pt idx="3">
                  <c:v>Universidad</c:v>
                </c:pt>
              </c:strCache>
            </c:strRef>
          </c:cat>
          <c:val>
            <c:numRef>
              <c:f>Hoja2!$D$2:$D$5</c:f>
              <c:numCache>
                <c:formatCode>0%</c:formatCode>
                <c:ptCount val="4"/>
                <c:pt idx="0">
                  <c:v>0.70198675496688745</c:v>
                </c:pt>
                <c:pt idx="1">
                  <c:v>0.7429906542056075</c:v>
                </c:pt>
                <c:pt idx="2">
                  <c:v>0.68046112917528823</c:v>
                </c:pt>
                <c:pt idx="3">
                  <c:v>0.62535636741244216</c:v>
                </c:pt>
              </c:numCache>
            </c:numRef>
          </c:val>
          <c:smooth val="0"/>
          <c:extLst>
            <c:ext xmlns:c16="http://schemas.microsoft.com/office/drawing/2014/chart" uri="{C3380CC4-5D6E-409C-BE32-E72D297353CC}">
              <c16:uniqueId val="{00000003-AF22-4B6E-87D0-DFCC4FA4674D}"/>
            </c:ext>
          </c:extLst>
        </c:ser>
        <c:dLbls>
          <c:showLegendKey val="0"/>
          <c:showVal val="0"/>
          <c:showCatName val="0"/>
          <c:showSerName val="0"/>
          <c:showPercent val="0"/>
          <c:showBubbleSize val="0"/>
        </c:dLbls>
        <c:marker val="1"/>
        <c:smooth val="0"/>
        <c:axId val="621926832"/>
        <c:axId val="617227128"/>
      </c:lineChart>
      <c:catAx>
        <c:axId val="463645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crossAx val="463652992"/>
        <c:crosses val="autoZero"/>
        <c:auto val="1"/>
        <c:lblAlgn val="ctr"/>
        <c:lblOffset val="100"/>
        <c:noMultiLvlLbl val="0"/>
      </c:catAx>
      <c:valAx>
        <c:axId val="463652992"/>
        <c:scaling>
          <c:orientation val="minMax"/>
        </c:scaling>
        <c:delete val="0"/>
        <c:axPos val="l"/>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crossAx val="463645120"/>
        <c:crosses val="autoZero"/>
        <c:crossBetween val="between"/>
      </c:valAx>
      <c:valAx>
        <c:axId val="617227128"/>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crossAx val="621926832"/>
        <c:crosses val="max"/>
        <c:crossBetween val="between"/>
      </c:valAx>
      <c:catAx>
        <c:axId val="621926832"/>
        <c:scaling>
          <c:orientation val="minMax"/>
        </c:scaling>
        <c:delete val="1"/>
        <c:axPos val="b"/>
        <c:numFmt formatCode="General" sourceLinked="1"/>
        <c:majorTickMark val="out"/>
        <c:minorTickMark val="none"/>
        <c:tickLblPos val="nextTo"/>
        <c:crossAx val="61722712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8-07-31T21:35:41.730" idx="5">
    <p:pos x="10" y="10"/>
    <p:text>Corregir con nombres exactos el documento metodologico</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118733-272B-4DE1-8607-DE88FE60633B}" type="doc">
      <dgm:prSet loTypeId="urn:microsoft.com/office/officeart/2008/layout/VerticalCurvedList" loCatId="list" qsTypeId="urn:microsoft.com/office/officeart/2005/8/quickstyle/simple4" qsCatId="simple" csTypeId="urn:microsoft.com/office/officeart/2005/8/colors/accent0_2" csCatId="mainScheme" phldr="1"/>
      <dgm:spPr/>
      <dgm:t>
        <a:bodyPr/>
        <a:lstStyle/>
        <a:p>
          <a:endParaRPr lang="es-ES"/>
        </a:p>
      </dgm:t>
    </dgm:pt>
    <dgm:pt modelId="{008C0F04-6E08-45A6-8AF9-4D0AB3FFCB71}" type="pres">
      <dgm:prSet presAssocID="{8D118733-272B-4DE1-8607-DE88FE60633B}" presName="Name0" presStyleCnt="0">
        <dgm:presLayoutVars>
          <dgm:chMax val="7"/>
          <dgm:chPref val="7"/>
          <dgm:dir/>
        </dgm:presLayoutVars>
      </dgm:prSet>
      <dgm:spPr/>
    </dgm:pt>
    <dgm:pt modelId="{40E7DE68-9B7A-46D5-B2ED-CA7477592EF5}" type="pres">
      <dgm:prSet presAssocID="{8D118733-272B-4DE1-8607-DE88FE60633B}" presName="Name1" presStyleCnt="0"/>
      <dgm:spPr/>
    </dgm:pt>
    <dgm:pt modelId="{1BEB6DA3-6E5A-4631-B3C0-C06964CF78C6}" type="pres">
      <dgm:prSet presAssocID="{8D118733-272B-4DE1-8607-DE88FE60633B}" presName="cycle" presStyleCnt="0"/>
      <dgm:spPr/>
    </dgm:pt>
    <dgm:pt modelId="{014D0360-B48D-4092-92EF-1EECB7230787}" type="pres">
      <dgm:prSet presAssocID="{8D118733-272B-4DE1-8607-DE88FE60633B}" presName="srcNode" presStyleLbl="node1" presStyleIdx="0" presStyleCnt="0"/>
      <dgm:spPr/>
    </dgm:pt>
    <dgm:pt modelId="{862D0D34-408E-46AE-88C7-7AF912ED7569}" type="pres">
      <dgm:prSet presAssocID="{8D118733-272B-4DE1-8607-DE88FE60633B}" presName="conn" presStyleLbl="parChTrans1D2" presStyleIdx="0" presStyleCnt="1"/>
      <dgm:spPr/>
    </dgm:pt>
    <dgm:pt modelId="{7A7541BD-B5F5-416D-986E-364F4A335E5E}" type="pres">
      <dgm:prSet presAssocID="{8D118733-272B-4DE1-8607-DE88FE60633B}" presName="extraNode" presStyleLbl="node1" presStyleIdx="0" presStyleCnt="0"/>
      <dgm:spPr/>
    </dgm:pt>
    <dgm:pt modelId="{9174FFD2-DD48-49EA-9D80-6A203DFFAF45}" type="pres">
      <dgm:prSet presAssocID="{8D118733-272B-4DE1-8607-DE88FE60633B}" presName="dstNode" presStyleLbl="node1" presStyleIdx="0" presStyleCnt="0"/>
      <dgm:spPr/>
    </dgm:pt>
  </dgm:ptLst>
  <dgm:cxnLst>
    <dgm:cxn modelId="{F1E60539-F910-4CCE-88E4-5DF0283E36F2}" type="presOf" srcId="{8D118733-272B-4DE1-8607-DE88FE60633B}" destId="{008C0F04-6E08-45A6-8AF9-4D0AB3FFCB71}" srcOrd="0" destOrd="0" presId="urn:microsoft.com/office/officeart/2008/layout/VerticalCurvedList"/>
    <dgm:cxn modelId="{CF39CDC4-5563-447B-B65A-A19C45495CED}" type="presParOf" srcId="{008C0F04-6E08-45A6-8AF9-4D0AB3FFCB71}" destId="{40E7DE68-9B7A-46D5-B2ED-CA7477592EF5}" srcOrd="0" destOrd="0" presId="urn:microsoft.com/office/officeart/2008/layout/VerticalCurvedList"/>
    <dgm:cxn modelId="{86B3F4D0-DDEE-4E18-8D67-E27A28F4AF5F}" type="presParOf" srcId="{40E7DE68-9B7A-46D5-B2ED-CA7477592EF5}" destId="{1BEB6DA3-6E5A-4631-B3C0-C06964CF78C6}" srcOrd="0" destOrd="0" presId="urn:microsoft.com/office/officeart/2008/layout/VerticalCurvedList"/>
    <dgm:cxn modelId="{C881BDCF-BA30-4FAC-8322-B91329F52225}" type="presParOf" srcId="{1BEB6DA3-6E5A-4631-B3C0-C06964CF78C6}" destId="{014D0360-B48D-4092-92EF-1EECB7230787}" srcOrd="0" destOrd="0" presId="urn:microsoft.com/office/officeart/2008/layout/VerticalCurvedList"/>
    <dgm:cxn modelId="{E9770054-2C4D-4F67-80EC-2C32880AF475}" type="presParOf" srcId="{1BEB6DA3-6E5A-4631-B3C0-C06964CF78C6}" destId="{862D0D34-408E-46AE-88C7-7AF912ED7569}" srcOrd="1" destOrd="0" presId="urn:microsoft.com/office/officeart/2008/layout/VerticalCurvedList"/>
    <dgm:cxn modelId="{AB938CE7-5413-42A7-BDD6-F3CDC16ED247}" type="presParOf" srcId="{1BEB6DA3-6E5A-4631-B3C0-C06964CF78C6}" destId="{7A7541BD-B5F5-416D-986E-364F4A335E5E}" srcOrd="2" destOrd="0" presId="urn:microsoft.com/office/officeart/2008/layout/VerticalCurvedList"/>
    <dgm:cxn modelId="{A3C69F34-E722-4D8B-8AC0-49A73EEAE78A}" type="presParOf" srcId="{1BEB6DA3-6E5A-4631-B3C0-C06964CF78C6}" destId="{9174FFD2-DD48-49EA-9D80-6A203DFFAF45}" srcOrd="3"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72CB2C0-F2A2-4ACB-8CB8-E83B6F4D1A3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S"/>
        </a:p>
      </dgm:t>
    </dgm:pt>
    <dgm:pt modelId="{04CFDACE-5C40-459B-AD7C-B75F42F715B8}">
      <dgm:prSet custT="1"/>
      <dgm:spPr>
        <a:solidFill>
          <a:srgbClr val="877DA3"/>
        </a:solidFill>
      </dgm:spPr>
      <dgm:t>
        <a:bodyPr/>
        <a:lstStyle/>
        <a:p>
          <a:r>
            <a:rPr lang="es-CO" sz="1600" b="0" dirty="0"/>
            <a:t>Docentes con vinculación</a:t>
          </a:r>
        </a:p>
      </dgm:t>
    </dgm:pt>
    <dgm:pt modelId="{40E9558C-2DB6-46CA-84CF-F91CBF2BBF5C}" type="parTrans" cxnId="{ED1C3F1E-5CA4-4D94-95CD-8B06B4C97B15}">
      <dgm:prSet/>
      <dgm:spPr/>
      <dgm:t>
        <a:bodyPr/>
        <a:lstStyle/>
        <a:p>
          <a:endParaRPr lang="es-ES"/>
        </a:p>
      </dgm:t>
    </dgm:pt>
    <dgm:pt modelId="{FF203647-A9AE-4A3A-90E1-CD9A62EA0DDF}" type="sibTrans" cxnId="{ED1C3F1E-5CA4-4D94-95CD-8B06B4C97B15}">
      <dgm:prSet/>
      <dgm:spPr/>
      <dgm:t>
        <a:bodyPr/>
        <a:lstStyle/>
        <a:p>
          <a:endParaRPr lang="es-ES"/>
        </a:p>
      </dgm:t>
    </dgm:pt>
    <dgm:pt modelId="{664A4A0B-07F5-426F-98F2-67FA4B271409}">
      <dgm:prSet custT="1"/>
      <dgm:spPr>
        <a:solidFill>
          <a:schemeClr val="bg1">
            <a:lumMod val="95000"/>
          </a:schemeClr>
        </a:solidFill>
      </dgm:spPr>
      <dgm:t>
        <a:bodyPr/>
        <a:lstStyle/>
        <a:p>
          <a:pPr marL="171450" lvl="1" indent="-171450" algn="just" defTabSz="711200">
            <a:lnSpc>
              <a:spcPct val="90000"/>
            </a:lnSpc>
            <a:spcBef>
              <a:spcPct val="0"/>
            </a:spcBef>
            <a:spcAft>
              <a:spcPct val="15000"/>
            </a:spcAft>
            <a:buChar char="•"/>
          </a:pPr>
          <a:r>
            <a:rPr lang="es-CO" sz="1600" kern="1200" dirty="0">
              <a:solidFill>
                <a:srgbClr val="44546A">
                  <a:hueOff val="0"/>
                  <a:satOff val="0"/>
                  <a:lumOff val="0"/>
                  <a:alphaOff val="0"/>
                </a:srgbClr>
              </a:solidFill>
              <a:latin typeface="Calibri" panose="020F0502020204030204"/>
              <a:ea typeface="+mn-ea"/>
              <a:cs typeface="+mn-cs"/>
            </a:rPr>
            <a:t>Se conoce el % de Docentes reportados por las IES en el sistema SNIES, que se encuentran vinculados a una empresa, o un contrato diferente al de una Institución de Educación Superior.</a:t>
          </a:r>
        </a:p>
      </dgm:t>
    </dgm:pt>
    <dgm:pt modelId="{8A1CACA9-185C-401B-A37B-7D207F48E8A9}" type="parTrans" cxnId="{182BBBDA-5997-472B-BC74-A263619E089E}">
      <dgm:prSet/>
      <dgm:spPr/>
      <dgm:t>
        <a:bodyPr/>
        <a:lstStyle/>
        <a:p>
          <a:endParaRPr lang="es-ES"/>
        </a:p>
      </dgm:t>
    </dgm:pt>
    <dgm:pt modelId="{37541F63-5CF3-496F-84B9-EA9CC9A469EF}" type="sibTrans" cxnId="{182BBBDA-5997-472B-BC74-A263619E089E}">
      <dgm:prSet/>
      <dgm:spPr/>
      <dgm:t>
        <a:bodyPr/>
        <a:lstStyle/>
        <a:p>
          <a:endParaRPr lang="es-ES"/>
        </a:p>
      </dgm:t>
    </dgm:pt>
    <dgm:pt modelId="{6B2E9C3A-68AA-49DE-B889-F0020D909375}">
      <dgm:prSet custT="1"/>
      <dgm:spPr>
        <a:solidFill>
          <a:schemeClr val="bg1">
            <a:lumMod val="95000"/>
          </a:schemeClr>
        </a:solidFill>
      </dgm:spPr>
      <dgm:t>
        <a:bodyPr/>
        <a:lstStyle/>
        <a:p>
          <a:pPr marL="228600" lvl="1" indent="0" algn="just" defTabSz="889000">
            <a:lnSpc>
              <a:spcPct val="90000"/>
            </a:lnSpc>
            <a:spcBef>
              <a:spcPct val="0"/>
            </a:spcBef>
            <a:spcAft>
              <a:spcPct val="15000"/>
            </a:spcAft>
          </a:pPr>
          <a:endParaRPr lang="es-CO" sz="2000" kern="1200" dirty="0"/>
        </a:p>
      </dgm:t>
    </dgm:pt>
    <dgm:pt modelId="{4412870B-C7D9-442A-A140-113ECA3A931C}" type="parTrans" cxnId="{C02A30D8-B9E4-439B-B31E-F40D6047F98D}">
      <dgm:prSet/>
      <dgm:spPr/>
      <dgm:t>
        <a:bodyPr/>
        <a:lstStyle/>
        <a:p>
          <a:endParaRPr lang="es-ES"/>
        </a:p>
      </dgm:t>
    </dgm:pt>
    <dgm:pt modelId="{B2A330A6-3C55-45AE-8128-191213AF813F}" type="sibTrans" cxnId="{C02A30D8-B9E4-439B-B31E-F40D6047F98D}">
      <dgm:prSet/>
      <dgm:spPr/>
      <dgm:t>
        <a:bodyPr/>
        <a:lstStyle/>
        <a:p>
          <a:endParaRPr lang="es-ES"/>
        </a:p>
      </dgm:t>
    </dgm:pt>
    <dgm:pt modelId="{3DEDB43E-0DF8-4667-86B1-30BE60754A4D}">
      <dgm:prSet custT="1"/>
      <dgm:spPr>
        <a:solidFill>
          <a:schemeClr val="bg1">
            <a:lumMod val="95000"/>
          </a:schemeClr>
        </a:solidFill>
      </dgm:spPr>
      <dgm:t>
        <a:bodyPr/>
        <a:lstStyle/>
        <a:p>
          <a:pPr marL="171450" lvl="1" indent="0" algn="just" defTabSz="711200">
            <a:lnSpc>
              <a:spcPct val="90000"/>
            </a:lnSpc>
            <a:spcBef>
              <a:spcPct val="0"/>
            </a:spcBef>
            <a:spcAft>
              <a:spcPct val="15000"/>
            </a:spcAft>
          </a:pPr>
          <a:endParaRPr lang="es-CO" sz="1600" kern="1200" dirty="0">
            <a:solidFill>
              <a:prstClr val="black">
                <a:hueOff val="0"/>
                <a:satOff val="0"/>
                <a:lumOff val="0"/>
                <a:alphaOff val="0"/>
              </a:prstClr>
            </a:solidFill>
            <a:latin typeface="Calibri" panose="020F0502020204030204"/>
            <a:ea typeface="+mn-ea"/>
            <a:cs typeface="+mn-cs"/>
          </a:endParaRPr>
        </a:p>
      </dgm:t>
    </dgm:pt>
    <dgm:pt modelId="{723221C7-5525-4686-B0A6-BA7DDF5CE495}" type="parTrans" cxnId="{BFA88262-1711-42DB-B8AB-C1CDF576E457}">
      <dgm:prSet/>
      <dgm:spPr/>
      <dgm:t>
        <a:bodyPr/>
        <a:lstStyle/>
        <a:p>
          <a:endParaRPr lang="es-ES"/>
        </a:p>
      </dgm:t>
    </dgm:pt>
    <dgm:pt modelId="{3ADA1215-6B9E-4DA5-8507-AF89FB58B486}" type="sibTrans" cxnId="{BFA88262-1711-42DB-B8AB-C1CDF576E457}">
      <dgm:prSet/>
      <dgm:spPr/>
      <dgm:t>
        <a:bodyPr/>
        <a:lstStyle/>
        <a:p>
          <a:endParaRPr lang="es-ES"/>
        </a:p>
      </dgm:t>
    </dgm:pt>
    <dgm:pt modelId="{765ED27D-F4FA-4EF9-B93B-20FBE1A737B4}" type="pres">
      <dgm:prSet presAssocID="{672CB2C0-F2A2-4ACB-8CB8-E83B6F4D1A36}" presName="Name0" presStyleCnt="0">
        <dgm:presLayoutVars>
          <dgm:dir/>
          <dgm:animLvl val="lvl"/>
          <dgm:resizeHandles val="exact"/>
        </dgm:presLayoutVars>
      </dgm:prSet>
      <dgm:spPr/>
    </dgm:pt>
    <dgm:pt modelId="{EE97D145-9598-42EF-ACEA-E29C21DC8CE5}" type="pres">
      <dgm:prSet presAssocID="{04CFDACE-5C40-459B-AD7C-B75F42F715B8}" presName="linNode" presStyleCnt="0"/>
      <dgm:spPr/>
    </dgm:pt>
    <dgm:pt modelId="{235B1AA2-90CE-4598-B90D-888EF83B4DFF}" type="pres">
      <dgm:prSet presAssocID="{04CFDACE-5C40-459B-AD7C-B75F42F715B8}" presName="parentText" presStyleLbl="node1" presStyleIdx="0" presStyleCnt="1" custScaleX="68556" custScaleY="95882">
        <dgm:presLayoutVars>
          <dgm:chMax val="1"/>
          <dgm:bulletEnabled val="1"/>
        </dgm:presLayoutVars>
      </dgm:prSet>
      <dgm:spPr/>
    </dgm:pt>
    <dgm:pt modelId="{DA5D7B44-BE9B-4E7F-9DA1-35D757337A73}" type="pres">
      <dgm:prSet presAssocID="{04CFDACE-5C40-459B-AD7C-B75F42F715B8}" presName="descendantText" presStyleLbl="alignAccFollowNode1" presStyleIdx="0" presStyleCnt="1">
        <dgm:presLayoutVars>
          <dgm:bulletEnabled val="1"/>
        </dgm:presLayoutVars>
      </dgm:prSet>
      <dgm:spPr/>
    </dgm:pt>
  </dgm:ptLst>
  <dgm:cxnLst>
    <dgm:cxn modelId="{FEE54F0A-74B3-42D2-8EA3-640ABC40BC44}" type="presOf" srcId="{672CB2C0-F2A2-4ACB-8CB8-E83B6F4D1A36}" destId="{765ED27D-F4FA-4EF9-B93B-20FBE1A737B4}" srcOrd="0" destOrd="0" presId="urn:microsoft.com/office/officeart/2005/8/layout/vList5"/>
    <dgm:cxn modelId="{ED1C3F1E-5CA4-4D94-95CD-8B06B4C97B15}" srcId="{672CB2C0-F2A2-4ACB-8CB8-E83B6F4D1A36}" destId="{04CFDACE-5C40-459B-AD7C-B75F42F715B8}" srcOrd="0" destOrd="0" parTransId="{40E9558C-2DB6-46CA-84CF-F91CBF2BBF5C}" sibTransId="{FF203647-A9AE-4A3A-90E1-CD9A62EA0DDF}"/>
    <dgm:cxn modelId="{BFA88262-1711-42DB-B8AB-C1CDF576E457}" srcId="{04CFDACE-5C40-459B-AD7C-B75F42F715B8}" destId="{3DEDB43E-0DF8-4667-86B1-30BE60754A4D}" srcOrd="0" destOrd="0" parTransId="{723221C7-5525-4686-B0A6-BA7DDF5CE495}" sibTransId="{3ADA1215-6B9E-4DA5-8507-AF89FB58B486}"/>
    <dgm:cxn modelId="{B350E94C-E625-43D1-ADFC-C181942F699A}" type="presOf" srcId="{6B2E9C3A-68AA-49DE-B889-F0020D909375}" destId="{DA5D7B44-BE9B-4E7F-9DA1-35D757337A73}" srcOrd="0" destOrd="2" presId="urn:microsoft.com/office/officeart/2005/8/layout/vList5"/>
    <dgm:cxn modelId="{A48F2E51-2190-4FE2-9345-624897EB6A1D}" type="presOf" srcId="{3DEDB43E-0DF8-4667-86B1-30BE60754A4D}" destId="{DA5D7B44-BE9B-4E7F-9DA1-35D757337A73}" srcOrd="0" destOrd="0" presId="urn:microsoft.com/office/officeart/2005/8/layout/vList5"/>
    <dgm:cxn modelId="{6A46A8B6-D9CB-46A6-9B9E-03F513B1B4E4}" type="presOf" srcId="{664A4A0B-07F5-426F-98F2-67FA4B271409}" destId="{DA5D7B44-BE9B-4E7F-9DA1-35D757337A73}" srcOrd="0" destOrd="1" presId="urn:microsoft.com/office/officeart/2005/8/layout/vList5"/>
    <dgm:cxn modelId="{C02A30D8-B9E4-439B-B31E-F40D6047F98D}" srcId="{04CFDACE-5C40-459B-AD7C-B75F42F715B8}" destId="{6B2E9C3A-68AA-49DE-B889-F0020D909375}" srcOrd="2" destOrd="0" parTransId="{4412870B-C7D9-442A-A140-113ECA3A931C}" sibTransId="{B2A330A6-3C55-45AE-8128-191213AF813F}"/>
    <dgm:cxn modelId="{182BBBDA-5997-472B-BC74-A263619E089E}" srcId="{04CFDACE-5C40-459B-AD7C-B75F42F715B8}" destId="{664A4A0B-07F5-426F-98F2-67FA4B271409}" srcOrd="1" destOrd="0" parTransId="{8A1CACA9-185C-401B-A37B-7D207F48E8A9}" sibTransId="{37541F63-5CF3-496F-84B9-EA9CC9A469EF}"/>
    <dgm:cxn modelId="{FB6798F8-92B7-4658-9EA7-D3FD48D2EE7B}" type="presOf" srcId="{04CFDACE-5C40-459B-AD7C-B75F42F715B8}" destId="{235B1AA2-90CE-4598-B90D-888EF83B4DFF}" srcOrd="0" destOrd="0" presId="urn:microsoft.com/office/officeart/2005/8/layout/vList5"/>
    <dgm:cxn modelId="{987FCDAC-DE53-45D4-A2E3-327E269638FF}" type="presParOf" srcId="{765ED27D-F4FA-4EF9-B93B-20FBE1A737B4}" destId="{EE97D145-9598-42EF-ACEA-E29C21DC8CE5}" srcOrd="0" destOrd="0" presId="urn:microsoft.com/office/officeart/2005/8/layout/vList5"/>
    <dgm:cxn modelId="{1F8DEDDA-B547-45BE-9FB1-F88E3EA6787B}" type="presParOf" srcId="{EE97D145-9598-42EF-ACEA-E29C21DC8CE5}" destId="{235B1AA2-90CE-4598-B90D-888EF83B4DFF}" srcOrd="0" destOrd="0" presId="urn:microsoft.com/office/officeart/2005/8/layout/vList5"/>
    <dgm:cxn modelId="{ED2162E6-61DB-4170-8910-CDE6F3DE6DB2}" type="presParOf" srcId="{EE97D145-9598-42EF-ACEA-E29C21DC8CE5}" destId="{DA5D7B44-BE9B-4E7F-9DA1-35D757337A73}" srcOrd="1" destOrd="0" presId="urn:microsoft.com/office/officeart/2005/8/layout/vList5"/>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72CB2C0-F2A2-4ACB-8CB8-E83B6F4D1A3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S"/>
        </a:p>
      </dgm:t>
    </dgm:pt>
    <dgm:pt modelId="{04CFDACE-5C40-459B-AD7C-B75F42F715B8}">
      <dgm:prSet custT="1"/>
      <dgm:spPr>
        <a:solidFill>
          <a:srgbClr val="877DA3"/>
        </a:solidFill>
      </dgm:spPr>
      <dgm:t>
        <a:bodyPr/>
        <a:lstStyle/>
        <a:p>
          <a:r>
            <a:rPr lang="es-CO" sz="1600" b="0" dirty="0"/>
            <a:t>Indicador Regional de Empleabilidad</a:t>
          </a:r>
        </a:p>
      </dgm:t>
    </dgm:pt>
    <dgm:pt modelId="{40E9558C-2DB6-46CA-84CF-F91CBF2BBF5C}" type="parTrans" cxnId="{ED1C3F1E-5CA4-4D94-95CD-8B06B4C97B15}">
      <dgm:prSet/>
      <dgm:spPr/>
      <dgm:t>
        <a:bodyPr/>
        <a:lstStyle/>
        <a:p>
          <a:endParaRPr lang="es-ES"/>
        </a:p>
      </dgm:t>
    </dgm:pt>
    <dgm:pt modelId="{FF203647-A9AE-4A3A-90E1-CD9A62EA0DDF}" type="sibTrans" cxnId="{ED1C3F1E-5CA4-4D94-95CD-8B06B4C97B15}">
      <dgm:prSet/>
      <dgm:spPr/>
      <dgm:t>
        <a:bodyPr/>
        <a:lstStyle/>
        <a:p>
          <a:endParaRPr lang="es-ES"/>
        </a:p>
      </dgm:t>
    </dgm:pt>
    <dgm:pt modelId="{664A4A0B-07F5-426F-98F2-67FA4B271409}">
      <dgm:prSet custT="1"/>
      <dgm:spPr>
        <a:solidFill>
          <a:schemeClr val="bg1">
            <a:lumMod val="95000"/>
          </a:schemeClr>
        </a:solidFill>
      </dgm:spPr>
      <dgm:t>
        <a:bodyPr/>
        <a:lstStyle/>
        <a:p>
          <a:pPr marL="171450" lvl="1" indent="-171450" algn="just" defTabSz="711200">
            <a:lnSpc>
              <a:spcPct val="90000"/>
            </a:lnSpc>
            <a:spcBef>
              <a:spcPct val="0"/>
            </a:spcBef>
            <a:spcAft>
              <a:spcPct val="15000"/>
            </a:spcAft>
            <a:buChar char="•"/>
          </a:pPr>
          <a:r>
            <a:rPr lang="es-CO" sz="1600" kern="1200" dirty="0">
              <a:solidFill>
                <a:srgbClr val="44546A">
                  <a:hueOff val="0"/>
                  <a:satOff val="0"/>
                  <a:lumOff val="0"/>
                  <a:alphaOff val="0"/>
                </a:srgbClr>
              </a:solidFill>
              <a:latin typeface="Calibri" panose="020F0502020204030204"/>
              <a:ea typeface="+mn-ea"/>
              <a:cs typeface="+mn-cs"/>
            </a:rPr>
            <a:t>Cambió de nombre ya que el indicador se calcula con base en la empleabilidad de la región donde se encuentre la sede principal de la IES; este cálculo se realiza por área de conocimiento y región.</a:t>
          </a:r>
        </a:p>
      </dgm:t>
    </dgm:pt>
    <dgm:pt modelId="{8A1CACA9-185C-401B-A37B-7D207F48E8A9}" type="parTrans" cxnId="{182BBBDA-5997-472B-BC74-A263619E089E}">
      <dgm:prSet/>
      <dgm:spPr/>
      <dgm:t>
        <a:bodyPr/>
        <a:lstStyle/>
        <a:p>
          <a:endParaRPr lang="es-ES"/>
        </a:p>
      </dgm:t>
    </dgm:pt>
    <dgm:pt modelId="{37541F63-5CF3-496F-84B9-EA9CC9A469EF}" type="sibTrans" cxnId="{182BBBDA-5997-472B-BC74-A263619E089E}">
      <dgm:prSet/>
      <dgm:spPr/>
      <dgm:t>
        <a:bodyPr/>
        <a:lstStyle/>
        <a:p>
          <a:endParaRPr lang="es-ES"/>
        </a:p>
      </dgm:t>
    </dgm:pt>
    <dgm:pt modelId="{6B2E9C3A-68AA-49DE-B889-F0020D909375}">
      <dgm:prSet custT="1"/>
      <dgm:spPr>
        <a:solidFill>
          <a:schemeClr val="bg1">
            <a:lumMod val="95000"/>
          </a:schemeClr>
        </a:solidFill>
      </dgm:spPr>
      <dgm:t>
        <a:bodyPr/>
        <a:lstStyle/>
        <a:p>
          <a:pPr marL="228600" lvl="1" indent="0" algn="just" defTabSz="889000">
            <a:lnSpc>
              <a:spcPct val="90000"/>
            </a:lnSpc>
            <a:spcBef>
              <a:spcPct val="0"/>
            </a:spcBef>
            <a:spcAft>
              <a:spcPct val="15000"/>
            </a:spcAft>
          </a:pPr>
          <a:endParaRPr lang="es-CO" sz="2000" kern="1200" dirty="0"/>
        </a:p>
      </dgm:t>
    </dgm:pt>
    <dgm:pt modelId="{4412870B-C7D9-442A-A140-113ECA3A931C}" type="parTrans" cxnId="{C02A30D8-B9E4-439B-B31E-F40D6047F98D}">
      <dgm:prSet/>
      <dgm:spPr/>
      <dgm:t>
        <a:bodyPr/>
        <a:lstStyle/>
        <a:p>
          <a:endParaRPr lang="es-ES"/>
        </a:p>
      </dgm:t>
    </dgm:pt>
    <dgm:pt modelId="{B2A330A6-3C55-45AE-8128-191213AF813F}" type="sibTrans" cxnId="{C02A30D8-B9E4-439B-B31E-F40D6047F98D}">
      <dgm:prSet/>
      <dgm:spPr/>
      <dgm:t>
        <a:bodyPr/>
        <a:lstStyle/>
        <a:p>
          <a:endParaRPr lang="es-ES"/>
        </a:p>
      </dgm:t>
    </dgm:pt>
    <dgm:pt modelId="{0302853D-2811-4F29-ABDA-2904E4A55750}">
      <dgm:prSet custT="1"/>
      <dgm:spPr>
        <a:solidFill>
          <a:schemeClr val="bg1">
            <a:lumMod val="95000"/>
          </a:schemeClr>
        </a:solidFill>
      </dgm:spPr>
      <dgm:t>
        <a:bodyPr/>
        <a:lstStyle/>
        <a:p>
          <a:pPr marL="171450" lvl="1" indent="0" algn="just" defTabSz="711200">
            <a:lnSpc>
              <a:spcPct val="90000"/>
            </a:lnSpc>
            <a:spcBef>
              <a:spcPct val="0"/>
            </a:spcBef>
            <a:spcAft>
              <a:spcPct val="15000"/>
            </a:spcAft>
          </a:pPr>
          <a:endParaRPr lang="es-CO" sz="1600" kern="1200" dirty="0">
            <a:solidFill>
              <a:prstClr val="black">
                <a:hueOff val="0"/>
                <a:satOff val="0"/>
                <a:lumOff val="0"/>
                <a:alphaOff val="0"/>
              </a:prstClr>
            </a:solidFill>
            <a:latin typeface="Calibri" panose="020F0502020204030204"/>
            <a:ea typeface="+mn-ea"/>
            <a:cs typeface="+mn-cs"/>
          </a:endParaRPr>
        </a:p>
      </dgm:t>
    </dgm:pt>
    <dgm:pt modelId="{C315331B-5446-4C12-AA92-666989255C5A}" type="parTrans" cxnId="{2E445AB7-53BA-4273-9443-DD78E39A21BE}">
      <dgm:prSet/>
      <dgm:spPr/>
      <dgm:t>
        <a:bodyPr/>
        <a:lstStyle/>
        <a:p>
          <a:endParaRPr lang="es-ES"/>
        </a:p>
      </dgm:t>
    </dgm:pt>
    <dgm:pt modelId="{6836C58E-4676-4058-AE88-79EBD7D633DD}" type="sibTrans" cxnId="{2E445AB7-53BA-4273-9443-DD78E39A21BE}">
      <dgm:prSet/>
      <dgm:spPr/>
      <dgm:t>
        <a:bodyPr/>
        <a:lstStyle/>
        <a:p>
          <a:endParaRPr lang="es-ES"/>
        </a:p>
      </dgm:t>
    </dgm:pt>
    <dgm:pt modelId="{765ED27D-F4FA-4EF9-B93B-20FBE1A737B4}" type="pres">
      <dgm:prSet presAssocID="{672CB2C0-F2A2-4ACB-8CB8-E83B6F4D1A36}" presName="Name0" presStyleCnt="0">
        <dgm:presLayoutVars>
          <dgm:dir/>
          <dgm:animLvl val="lvl"/>
          <dgm:resizeHandles val="exact"/>
        </dgm:presLayoutVars>
      </dgm:prSet>
      <dgm:spPr/>
    </dgm:pt>
    <dgm:pt modelId="{EE97D145-9598-42EF-ACEA-E29C21DC8CE5}" type="pres">
      <dgm:prSet presAssocID="{04CFDACE-5C40-459B-AD7C-B75F42F715B8}" presName="linNode" presStyleCnt="0"/>
      <dgm:spPr/>
    </dgm:pt>
    <dgm:pt modelId="{235B1AA2-90CE-4598-B90D-888EF83B4DFF}" type="pres">
      <dgm:prSet presAssocID="{04CFDACE-5C40-459B-AD7C-B75F42F715B8}" presName="parentText" presStyleLbl="node1" presStyleIdx="0" presStyleCnt="1" custScaleX="68556" custScaleY="95882">
        <dgm:presLayoutVars>
          <dgm:chMax val="1"/>
          <dgm:bulletEnabled val="1"/>
        </dgm:presLayoutVars>
      </dgm:prSet>
      <dgm:spPr/>
    </dgm:pt>
    <dgm:pt modelId="{DA5D7B44-BE9B-4E7F-9DA1-35D757337A73}" type="pres">
      <dgm:prSet presAssocID="{04CFDACE-5C40-459B-AD7C-B75F42F715B8}" presName="descendantText" presStyleLbl="alignAccFollowNode1" presStyleIdx="0" presStyleCnt="1">
        <dgm:presLayoutVars>
          <dgm:bulletEnabled val="1"/>
        </dgm:presLayoutVars>
      </dgm:prSet>
      <dgm:spPr/>
    </dgm:pt>
  </dgm:ptLst>
  <dgm:cxnLst>
    <dgm:cxn modelId="{FEE54F0A-74B3-42D2-8EA3-640ABC40BC44}" type="presOf" srcId="{672CB2C0-F2A2-4ACB-8CB8-E83B6F4D1A36}" destId="{765ED27D-F4FA-4EF9-B93B-20FBE1A737B4}" srcOrd="0" destOrd="0" presId="urn:microsoft.com/office/officeart/2005/8/layout/vList5"/>
    <dgm:cxn modelId="{ED1C3F1E-5CA4-4D94-95CD-8B06B4C97B15}" srcId="{672CB2C0-F2A2-4ACB-8CB8-E83B6F4D1A36}" destId="{04CFDACE-5C40-459B-AD7C-B75F42F715B8}" srcOrd="0" destOrd="0" parTransId="{40E9558C-2DB6-46CA-84CF-F91CBF2BBF5C}" sibTransId="{FF203647-A9AE-4A3A-90E1-CD9A62EA0DDF}"/>
    <dgm:cxn modelId="{4D3DAD3B-12E4-4053-911C-3EAFCE756DCA}" type="presOf" srcId="{0302853D-2811-4F29-ABDA-2904E4A55750}" destId="{DA5D7B44-BE9B-4E7F-9DA1-35D757337A73}" srcOrd="0" destOrd="0" presId="urn:microsoft.com/office/officeart/2005/8/layout/vList5"/>
    <dgm:cxn modelId="{B350E94C-E625-43D1-ADFC-C181942F699A}" type="presOf" srcId="{6B2E9C3A-68AA-49DE-B889-F0020D909375}" destId="{DA5D7B44-BE9B-4E7F-9DA1-35D757337A73}" srcOrd="0" destOrd="2" presId="urn:microsoft.com/office/officeart/2005/8/layout/vList5"/>
    <dgm:cxn modelId="{6A46A8B6-D9CB-46A6-9B9E-03F513B1B4E4}" type="presOf" srcId="{664A4A0B-07F5-426F-98F2-67FA4B271409}" destId="{DA5D7B44-BE9B-4E7F-9DA1-35D757337A73}" srcOrd="0" destOrd="1" presId="urn:microsoft.com/office/officeart/2005/8/layout/vList5"/>
    <dgm:cxn modelId="{2E445AB7-53BA-4273-9443-DD78E39A21BE}" srcId="{04CFDACE-5C40-459B-AD7C-B75F42F715B8}" destId="{0302853D-2811-4F29-ABDA-2904E4A55750}" srcOrd="0" destOrd="0" parTransId="{C315331B-5446-4C12-AA92-666989255C5A}" sibTransId="{6836C58E-4676-4058-AE88-79EBD7D633DD}"/>
    <dgm:cxn modelId="{C02A30D8-B9E4-439B-B31E-F40D6047F98D}" srcId="{04CFDACE-5C40-459B-AD7C-B75F42F715B8}" destId="{6B2E9C3A-68AA-49DE-B889-F0020D909375}" srcOrd="2" destOrd="0" parTransId="{4412870B-C7D9-442A-A140-113ECA3A931C}" sibTransId="{B2A330A6-3C55-45AE-8128-191213AF813F}"/>
    <dgm:cxn modelId="{182BBBDA-5997-472B-BC74-A263619E089E}" srcId="{04CFDACE-5C40-459B-AD7C-B75F42F715B8}" destId="{664A4A0B-07F5-426F-98F2-67FA4B271409}" srcOrd="1" destOrd="0" parTransId="{8A1CACA9-185C-401B-A37B-7D207F48E8A9}" sibTransId="{37541F63-5CF3-496F-84B9-EA9CC9A469EF}"/>
    <dgm:cxn modelId="{FB6798F8-92B7-4658-9EA7-D3FD48D2EE7B}" type="presOf" srcId="{04CFDACE-5C40-459B-AD7C-B75F42F715B8}" destId="{235B1AA2-90CE-4598-B90D-888EF83B4DFF}" srcOrd="0" destOrd="0" presId="urn:microsoft.com/office/officeart/2005/8/layout/vList5"/>
    <dgm:cxn modelId="{987FCDAC-DE53-45D4-A2E3-327E269638FF}" type="presParOf" srcId="{765ED27D-F4FA-4EF9-B93B-20FBE1A737B4}" destId="{EE97D145-9598-42EF-ACEA-E29C21DC8CE5}" srcOrd="0" destOrd="0" presId="urn:microsoft.com/office/officeart/2005/8/layout/vList5"/>
    <dgm:cxn modelId="{1F8DEDDA-B547-45BE-9FB1-F88E3EA6787B}" type="presParOf" srcId="{EE97D145-9598-42EF-ACEA-E29C21DC8CE5}" destId="{235B1AA2-90CE-4598-B90D-888EF83B4DFF}" srcOrd="0" destOrd="0" presId="urn:microsoft.com/office/officeart/2005/8/layout/vList5"/>
    <dgm:cxn modelId="{ED2162E6-61DB-4170-8910-CDE6F3DE6DB2}" type="presParOf" srcId="{EE97D145-9598-42EF-ACEA-E29C21DC8CE5}" destId="{DA5D7B44-BE9B-4E7F-9DA1-35D757337A73}" srcOrd="1" destOrd="0" presId="urn:microsoft.com/office/officeart/2005/8/layout/vList5"/>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0992D02-AC3A-4B68-8508-B0502EC3DA1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S"/>
        </a:p>
      </dgm:t>
    </dgm:pt>
    <dgm:pt modelId="{0F178A21-664D-4D4D-B96C-3E1F593B33EB}">
      <dgm:prSet phldrT="[Texto]" custT="1"/>
      <dgm:spPr>
        <a:solidFill>
          <a:srgbClr val="EB6264"/>
        </a:solidFill>
      </dgm:spPr>
      <dgm:t>
        <a:bodyPr/>
        <a:lstStyle/>
        <a:p>
          <a:r>
            <a:rPr lang="es-ES" sz="3000" dirty="0"/>
            <a:t>1</a:t>
          </a:r>
        </a:p>
      </dgm:t>
    </dgm:pt>
    <dgm:pt modelId="{9742AF20-632D-4B77-B328-AB3DA28DC50C}" type="parTrans" cxnId="{82CA7757-B336-4985-A22F-DEEE02E75358}">
      <dgm:prSet/>
      <dgm:spPr/>
      <dgm:t>
        <a:bodyPr/>
        <a:lstStyle/>
        <a:p>
          <a:endParaRPr lang="es-ES"/>
        </a:p>
      </dgm:t>
    </dgm:pt>
    <dgm:pt modelId="{8C922835-29BD-4AD8-9B85-701F0DA123BA}" type="sibTrans" cxnId="{82CA7757-B336-4985-A22F-DEEE02E75358}">
      <dgm:prSet/>
      <dgm:spPr/>
      <dgm:t>
        <a:bodyPr/>
        <a:lstStyle/>
        <a:p>
          <a:endParaRPr lang="es-ES"/>
        </a:p>
      </dgm:t>
    </dgm:pt>
    <dgm:pt modelId="{51DF4BEC-4068-4F59-887A-367B48F09546}">
      <dgm:prSet phldrT="[Texto]" custT="1"/>
      <dgm:spPr>
        <a:solidFill>
          <a:schemeClr val="bg1">
            <a:lumMod val="95000"/>
          </a:schemeClr>
        </a:solidFill>
        <a:ln>
          <a:noFill/>
        </a:ln>
        <a:effectLst/>
      </dgm:spPr>
      <dgm:t>
        <a:bodyPr spcFirstLastPara="0" vert="horz" wrap="square" lIns="68580" tIns="68580" rIns="68580" bIns="68580" numCol="1" spcCol="1270" anchor="ctr" anchorCtr="0"/>
        <a:lstStyle/>
        <a:p>
          <a:pPr>
            <a:buFontTx/>
            <a:buChar char="-"/>
          </a:pPr>
          <a:r>
            <a:rPr lang="es-CO" sz="1800" dirty="0">
              <a:solidFill>
                <a:srgbClr val="44546A">
                  <a:hueOff val="0"/>
                  <a:satOff val="0"/>
                  <a:lumOff val="0"/>
                  <a:alphaOff val="0"/>
                </a:srgbClr>
              </a:solidFill>
              <a:latin typeface="Calibri" panose="020F0502020204030204"/>
            </a:rPr>
            <a:t>El Núcleo Básico del Conocimiento de Administración cuenta con el 18% de la oferta de programas académicos de pregrado dentro de todo el Sistema de Educación Superior (SACES, 2018).</a:t>
          </a:r>
          <a:endParaRPr lang="es-ES" sz="1800" dirty="0"/>
        </a:p>
      </dgm:t>
    </dgm:pt>
    <dgm:pt modelId="{FE5C0D53-B0C7-4E6B-99D5-7421AF09A2B0}" type="parTrans" cxnId="{F8379F37-E7A3-4A20-9B91-0A568B98AE25}">
      <dgm:prSet/>
      <dgm:spPr/>
      <dgm:t>
        <a:bodyPr/>
        <a:lstStyle/>
        <a:p>
          <a:endParaRPr lang="es-ES"/>
        </a:p>
      </dgm:t>
    </dgm:pt>
    <dgm:pt modelId="{F109277A-9E69-4E19-BB73-BB2CDB4BDF6B}" type="sibTrans" cxnId="{F8379F37-E7A3-4A20-9B91-0A568B98AE25}">
      <dgm:prSet/>
      <dgm:spPr/>
      <dgm:t>
        <a:bodyPr/>
        <a:lstStyle/>
        <a:p>
          <a:endParaRPr lang="es-ES"/>
        </a:p>
      </dgm:t>
    </dgm:pt>
    <dgm:pt modelId="{E9B60041-9CF7-423A-85ED-52559B725E5A}">
      <dgm:prSet phldrT="[Texto]" custT="1"/>
      <dgm:spPr>
        <a:solidFill>
          <a:srgbClr val="54BCBE"/>
        </a:solidFill>
      </dgm:spPr>
      <dgm:t>
        <a:bodyPr/>
        <a:lstStyle/>
        <a:p>
          <a:r>
            <a:rPr lang="es-ES" sz="3000" dirty="0"/>
            <a:t>2</a:t>
          </a:r>
        </a:p>
      </dgm:t>
    </dgm:pt>
    <dgm:pt modelId="{66B2F25E-536C-404D-8893-2B6DEE91D1B5}" type="parTrans" cxnId="{CC52E4F1-AD62-403A-91BC-4535E8697EC8}">
      <dgm:prSet/>
      <dgm:spPr/>
      <dgm:t>
        <a:bodyPr/>
        <a:lstStyle/>
        <a:p>
          <a:endParaRPr lang="es-ES"/>
        </a:p>
      </dgm:t>
    </dgm:pt>
    <dgm:pt modelId="{77CCCB9F-E815-4E0D-9422-46A70339D681}" type="sibTrans" cxnId="{CC52E4F1-AD62-403A-91BC-4535E8697EC8}">
      <dgm:prSet/>
      <dgm:spPr/>
      <dgm:t>
        <a:bodyPr/>
        <a:lstStyle/>
        <a:p>
          <a:endParaRPr lang="es-ES"/>
        </a:p>
      </dgm:t>
    </dgm:pt>
    <dgm:pt modelId="{5D16CD5D-0BB4-4D96-AEF1-41F389EADDD7}">
      <dgm:prSet phldrT="[Texto]" custT="1"/>
      <dgm:spPr>
        <a:solidFill>
          <a:prstClr val="white">
            <a:lumMod val="95000"/>
          </a:prstClr>
        </a:solidFill>
        <a:ln w="12700" cap="flat" cmpd="sng" algn="ctr">
          <a:noFill/>
          <a:prstDash val="solid"/>
          <a:miter lim="800000"/>
        </a:ln>
        <a:effectLst/>
      </dgm:spPr>
      <dgm:t>
        <a:bodyPr spcFirstLastPara="0" vert="horz" wrap="square" lIns="68580" tIns="68580" rIns="68580" bIns="68580" numCol="1" spcCol="1270" anchor="ctr" anchorCtr="0"/>
        <a:lstStyle/>
        <a:p>
          <a:pPr marL="171450" lvl="1" indent="-171450" algn="l" defTabSz="711200">
            <a:lnSpc>
              <a:spcPct val="90000"/>
            </a:lnSpc>
            <a:spcBef>
              <a:spcPct val="0"/>
            </a:spcBef>
            <a:spcAft>
              <a:spcPct val="15000"/>
            </a:spcAft>
            <a:buFontTx/>
            <a:buChar char="-"/>
          </a:pPr>
          <a:r>
            <a:rPr lang="es-CO" sz="1800" kern="1200" dirty="0">
              <a:solidFill>
                <a:srgbClr val="44546A">
                  <a:hueOff val="0"/>
                  <a:satOff val="0"/>
                  <a:lumOff val="0"/>
                  <a:alphaOff val="0"/>
                </a:srgbClr>
              </a:solidFill>
              <a:latin typeface="Calibri" panose="020F0502020204030204"/>
              <a:ea typeface="+mn-ea"/>
              <a:cs typeface="+mn-cs"/>
            </a:rPr>
            <a:t>Es el NBC que para el año 2017 registró la mayor cantidad de estudiantes matriculados 24.71% del total </a:t>
          </a:r>
          <a:endParaRPr lang="es-ES" sz="1800" kern="1200" dirty="0">
            <a:solidFill>
              <a:srgbClr val="44546A">
                <a:hueOff val="0"/>
                <a:satOff val="0"/>
                <a:lumOff val="0"/>
                <a:alphaOff val="0"/>
              </a:srgbClr>
            </a:solidFill>
            <a:latin typeface="Calibri" panose="020F0502020204030204"/>
            <a:ea typeface="+mn-ea"/>
            <a:cs typeface="+mn-cs"/>
          </a:endParaRPr>
        </a:p>
      </dgm:t>
    </dgm:pt>
    <dgm:pt modelId="{604EFE5C-6B04-4570-8BBB-5CD4E48F87BB}" type="parTrans" cxnId="{6A1DF688-5EC7-4C52-A0D9-7F9A625BF985}">
      <dgm:prSet/>
      <dgm:spPr/>
      <dgm:t>
        <a:bodyPr/>
        <a:lstStyle/>
        <a:p>
          <a:endParaRPr lang="es-ES"/>
        </a:p>
      </dgm:t>
    </dgm:pt>
    <dgm:pt modelId="{1FA32931-8BA1-4E7F-AF15-8617605F6637}" type="sibTrans" cxnId="{6A1DF688-5EC7-4C52-A0D9-7F9A625BF985}">
      <dgm:prSet/>
      <dgm:spPr/>
      <dgm:t>
        <a:bodyPr/>
        <a:lstStyle/>
        <a:p>
          <a:endParaRPr lang="es-ES"/>
        </a:p>
      </dgm:t>
    </dgm:pt>
    <dgm:pt modelId="{6F3899C2-0C1C-48AD-A135-34D3AC259B8C}">
      <dgm:prSet phldrT="[Texto]" custT="1"/>
      <dgm:spPr>
        <a:solidFill>
          <a:prstClr val="white">
            <a:lumMod val="95000"/>
          </a:prstClr>
        </a:solidFill>
        <a:ln w="12700" cap="flat" cmpd="sng" algn="ctr">
          <a:noFill/>
          <a:prstDash val="solid"/>
          <a:miter lim="800000"/>
        </a:ln>
        <a:effectLst/>
      </dgm:spPr>
      <dgm:t>
        <a:bodyPr spcFirstLastPara="0" vert="horz" wrap="square" lIns="68580" tIns="68580" rIns="68580" bIns="68580" numCol="1" spcCol="1270" anchor="ctr" anchorCtr="0"/>
        <a:lstStyle/>
        <a:p>
          <a:pPr marL="171450" lvl="1" indent="-171450" algn="l" defTabSz="711200">
            <a:lnSpc>
              <a:spcPct val="90000"/>
            </a:lnSpc>
            <a:spcBef>
              <a:spcPct val="0"/>
            </a:spcBef>
            <a:spcAft>
              <a:spcPct val="15000"/>
            </a:spcAft>
            <a:buFontTx/>
            <a:buChar char="-"/>
          </a:pPr>
          <a:r>
            <a:rPr lang="es-ES" sz="1800" kern="1200" dirty="0">
              <a:solidFill>
                <a:srgbClr val="44546A">
                  <a:hueOff val="0"/>
                  <a:satOff val="0"/>
                  <a:lumOff val="0"/>
                  <a:alphaOff val="0"/>
                </a:srgbClr>
              </a:solidFill>
              <a:latin typeface="Calibri" panose="020F0502020204030204"/>
              <a:ea typeface="+mn-ea"/>
              <a:cs typeface="+mn-cs"/>
            </a:rPr>
            <a:t>Es el NBC que durante la última década ha contado con la mayor cantidad de graduados de todo el Sistema de Educación Superior (no menor al 15% de 2008 a 2017)</a:t>
          </a:r>
        </a:p>
      </dgm:t>
    </dgm:pt>
    <dgm:pt modelId="{C2FF0A3F-2969-49EF-A59E-296ECC9D3EC7}" type="parTrans" cxnId="{AF4DC65D-72B6-4D72-98AC-DAA121B03D0B}">
      <dgm:prSet/>
      <dgm:spPr/>
      <dgm:t>
        <a:bodyPr/>
        <a:lstStyle/>
        <a:p>
          <a:endParaRPr lang="es-ES"/>
        </a:p>
      </dgm:t>
    </dgm:pt>
    <dgm:pt modelId="{4A255D7D-B365-447B-A5CC-A7D4F04DD6E9}" type="sibTrans" cxnId="{AF4DC65D-72B6-4D72-98AC-DAA121B03D0B}">
      <dgm:prSet/>
      <dgm:spPr/>
      <dgm:t>
        <a:bodyPr/>
        <a:lstStyle/>
        <a:p>
          <a:endParaRPr lang="es-ES"/>
        </a:p>
      </dgm:t>
    </dgm:pt>
    <dgm:pt modelId="{183A9FE4-837B-4CE5-B9D0-A43707E1671F}">
      <dgm:prSet phldrT="[Texto]" custT="1"/>
      <dgm:spPr>
        <a:solidFill>
          <a:srgbClr val="41A48C"/>
        </a:solidFill>
        <a:ln w="12700" cap="flat" cmpd="sng" algn="ctr">
          <a:solidFill>
            <a:prstClr val="white">
              <a:hueOff val="0"/>
              <a:satOff val="0"/>
              <a:lumOff val="0"/>
              <a:alphaOff val="0"/>
            </a:prstClr>
          </a:solidFill>
          <a:prstDash val="solid"/>
          <a:miter lim="800000"/>
        </a:ln>
        <a:effectLst/>
      </dgm:spPr>
      <dgm:t>
        <a:bodyPr spcFirstLastPara="0" vert="horz" wrap="square" lIns="228600" tIns="114300" rIns="228600" bIns="114300" numCol="1" spcCol="1270" anchor="ctr" anchorCtr="0"/>
        <a:lstStyle/>
        <a:p>
          <a:pPr marL="0" lvl="0" indent="0" algn="ctr" defTabSz="2667000">
            <a:lnSpc>
              <a:spcPct val="90000"/>
            </a:lnSpc>
            <a:spcBef>
              <a:spcPct val="0"/>
            </a:spcBef>
            <a:spcAft>
              <a:spcPct val="35000"/>
            </a:spcAft>
            <a:buFontTx/>
            <a:buNone/>
          </a:pPr>
          <a:r>
            <a:rPr lang="es-ES" sz="3000" kern="1200" dirty="0">
              <a:solidFill>
                <a:prstClr val="white"/>
              </a:solidFill>
              <a:latin typeface="Calibri" panose="020F0502020204030204"/>
              <a:ea typeface="+mn-ea"/>
              <a:cs typeface="+mn-cs"/>
            </a:rPr>
            <a:t>3</a:t>
          </a:r>
        </a:p>
      </dgm:t>
    </dgm:pt>
    <dgm:pt modelId="{28DA2AA5-E49C-42CE-B8E5-D294B7075B2C}" type="parTrans" cxnId="{D43FD39F-4432-45CA-9292-01302999E5D8}">
      <dgm:prSet/>
      <dgm:spPr/>
      <dgm:t>
        <a:bodyPr/>
        <a:lstStyle/>
        <a:p>
          <a:endParaRPr lang="es-ES"/>
        </a:p>
      </dgm:t>
    </dgm:pt>
    <dgm:pt modelId="{119AA89A-CEFB-4C16-80EA-AE7F2B5E8431}" type="sibTrans" cxnId="{D43FD39F-4432-45CA-9292-01302999E5D8}">
      <dgm:prSet/>
      <dgm:spPr/>
      <dgm:t>
        <a:bodyPr/>
        <a:lstStyle/>
        <a:p>
          <a:endParaRPr lang="es-ES"/>
        </a:p>
      </dgm:t>
    </dgm:pt>
    <dgm:pt modelId="{8DC247BE-AE4D-42F7-B672-1C1C89A22578}" type="pres">
      <dgm:prSet presAssocID="{A0992D02-AC3A-4B68-8508-B0502EC3DA10}" presName="Name0" presStyleCnt="0">
        <dgm:presLayoutVars>
          <dgm:dir/>
          <dgm:animLvl val="lvl"/>
          <dgm:resizeHandles val="exact"/>
        </dgm:presLayoutVars>
      </dgm:prSet>
      <dgm:spPr/>
    </dgm:pt>
    <dgm:pt modelId="{F464A7E1-14BF-4FB0-A168-DDBBBC7BAA9A}" type="pres">
      <dgm:prSet presAssocID="{0F178A21-664D-4D4D-B96C-3E1F593B33EB}" presName="linNode" presStyleCnt="0"/>
      <dgm:spPr/>
    </dgm:pt>
    <dgm:pt modelId="{FD46B449-51D6-430D-B3E5-B243E9BC6D2B}" type="pres">
      <dgm:prSet presAssocID="{0F178A21-664D-4D4D-B96C-3E1F593B33EB}" presName="parentText" presStyleLbl="node1" presStyleIdx="0" presStyleCnt="3" custScaleX="25510" custScaleY="79436">
        <dgm:presLayoutVars>
          <dgm:chMax val="1"/>
          <dgm:bulletEnabled val="1"/>
        </dgm:presLayoutVars>
      </dgm:prSet>
      <dgm:spPr/>
    </dgm:pt>
    <dgm:pt modelId="{607F590D-7065-4A95-A90A-9A8B1B02321E}" type="pres">
      <dgm:prSet presAssocID="{0F178A21-664D-4D4D-B96C-3E1F593B33EB}" presName="descendantText" presStyleLbl="alignAccFollowNode1" presStyleIdx="0" presStyleCnt="3" custScaleY="80423">
        <dgm:presLayoutVars>
          <dgm:bulletEnabled val="1"/>
        </dgm:presLayoutVars>
      </dgm:prSet>
      <dgm:spPr>
        <a:xfrm rot="5400000">
          <a:off x="4264507" y="-2001427"/>
          <a:ext cx="1196302" cy="5201920"/>
        </a:xfrm>
        <a:prstGeom prst="round2SameRect">
          <a:avLst/>
        </a:prstGeom>
      </dgm:spPr>
    </dgm:pt>
    <dgm:pt modelId="{A8374C70-F7A7-4DB4-9320-4517C16E8DD2}" type="pres">
      <dgm:prSet presAssocID="{8C922835-29BD-4AD8-9B85-701F0DA123BA}" presName="sp" presStyleCnt="0"/>
      <dgm:spPr/>
    </dgm:pt>
    <dgm:pt modelId="{9D6ABCE2-33CB-477D-A239-3E6EB7A8F896}" type="pres">
      <dgm:prSet presAssocID="{E9B60041-9CF7-423A-85ED-52559B725E5A}" presName="linNode" presStyleCnt="0"/>
      <dgm:spPr/>
    </dgm:pt>
    <dgm:pt modelId="{21F0B476-3459-4D23-B2D8-9CBF018F9CB4}" type="pres">
      <dgm:prSet presAssocID="{E9B60041-9CF7-423A-85ED-52559B725E5A}" presName="parentText" presStyleLbl="node1" presStyleIdx="1" presStyleCnt="3" custScaleX="25510" custScaleY="79436">
        <dgm:presLayoutVars>
          <dgm:chMax val="1"/>
          <dgm:bulletEnabled val="1"/>
        </dgm:presLayoutVars>
      </dgm:prSet>
      <dgm:spPr/>
    </dgm:pt>
    <dgm:pt modelId="{57A508AC-7771-4A3D-AC2E-F8D7E13CD6E0}" type="pres">
      <dgm:prSet presAssocID="{E9B60041-9CF7-423A-85ED-52559B725E5A}" presName="descendantText" presStyleLbl="alignAccFollowNode1" presStyleIdx="1" presStyleCnt="3" custScaleY="80423">
        <dgm:presLayoutVars>
          <dgm:bulletEnabled val="1"/>
        </dgm:presLayoutVars>
      </dgm:prSet>
      <dgm:spPr>
        <a:xfrm rot="5400000">
          <a:off x="4264507" y="-730355"/>
          <a:ext cx="1196302" cy="5201920"/>
        </a:xfrm>
        <a:prstGeom prst="round2SameRect">
          <a:avLst/>
        </a:prstGeom>
      </dgm:spPr>
    </dgm:pt>
    <dgm:pt modelId="{09F1B279-E322-4F17-B67E-CE44EA518AF8}" type="pres">
      <dgm:prSet presAssocID="{77CCCB9F-E815-4E0D-9422-46A70339D681}" presName="sp" presStyleCnt="0"/>
      <dgm:spPr/>
    </dgm:pt>
    <dgm:pt modelId="{2EB4D768-8F66-444E-B874-D3E7CE9ACA24}" type="pres">
      <dgm:prSet presAssocID="{183A9FE4-837B-4CE5-B9D0-A43707E1671F}" presName="linNode" presStyleCnt="0"/>
      <dgm:spPr/>
    </dgm:pt>
    <dgm:pt modelId="{79B4CC82-426A-46CC-973A-4002F3199291}" type="pres">
      <dgm:prSet presAssocID="{183A9FE4-837B-4CE5-B9D0-A43707E1671F}" presName="parentText" presStyleLbl="node1" presStyleIdx="2" presStyleCnt="3" custScaleX="26214" custScaleY="79948">
        <dgm:presLayoutVars>
          <dgm:chMax val="1"/>
          <dgm:bulletEnabled val="1"/>
        </dgm:presLayoutVars>
      </dgm:prSet>
      <dgm:spPr>
        <a:xfrm>
          <a:off x="0" y="2543524"/>
          <a:ext cx="3514476" cy="1495378"/>
        </a:xfrm>
        <a:prstGeom prst="roundRect">
          <a:avLst/>
        </a:prstGeom>
      </dgm:spPr>
    </dgm:pt>
    <dgm:pt modelId="{6B307B3F-021B-44E3-9537-1EF58B0DCD1A}" type="pres">
      <dgm:prSet presAssocID="{183A9FE4-837B-4CE5-B9D0-A43707E1671F}" presName="descendantText" presStyleLbl="alignAccFollowNode1" presStyleIdx="2" presStyleCnt="3" custScaleY="80423">
        <dgm:presLayoutVars>
          <dgm:bulletEnabled val="1"/>
        </dgm:presLayoutVars>
      </dgm:prSet>
      <dgm:spPr/>
    </dgm:pt>
  </dgm:ptLst>
  <dgm:cxnLst>
    <dgm:cxn modelId="{995A8806-3980-4515-9BDB-BF41B83BDC02}" type="presOf" srcId="{5D16CD5D-0BB4-4D96-AEF1-41F389EADDD7}" destId="{57A508AC-7771-4A3D-AC2E-F8D7E13CD6E0}" srcOrd="0" destOrd="0" presId="urn:microsoft.com/office/officeart/2005/8/layout/vList5"/>
    <dgm:cxn modelId="{CD55600C-2E0E-4440-9A59-FD16E0082F87}" type="presOf" srcId="{51DF4BEC-4068-4F59-887A-367B48F09546}" destId="{607F590D-7065-4A95-A90A-9A8B1B02321E}" srcOrd="0" destOrd="0" presId="urn:microsoft.com/office/officeart/2005/8/layout/vList5"/>
    <dgm:cxn modelId="{F8379F37-E7A3-4A20-9B91-0A568B98AE25}" srcId="{0F178A21-664D-4D4D-B96C-3E1F593B33EB}" destId="{51DF4BEC-4068-4F59-887A-367B48F09546}" srcOrd="0" destOrd="0" parTransId="{FE5C0D53-B0C7-4E6B-99D5-7421AF09A2B0}" sibTransId="{F109277A-9E69-4E19-BB73-BB2CDB4BDF6B}"/>
    <dgm:cxn modelId="{AF4DC65D-72B6-4D72-98AC-DAA121B03D0B}" srcId="{183A9FE4-837B-4CE5-B9D0-A43707E1671F}" destId="{6F3899C2-0C1C-48AD-A135-34D3AC259B8C}" srcOrd="0" destOrd="0" parTransId="{C2FF0A3F-2969-49EF-A59E-296ECC9D3EC7}" sibTransId="{4A255D7D-B365-447B-A5CC-A7D4F04DD6E9}"/>
    <dgm:cxn modelId="{82CA7757-B336-4985-A22F-DEEE02E75358}" srcId="{A0992D02-AC3A-4B68-8508-B0502EC3DA10}" destId="{0F178A21-664D-4D4D-B96C-3E1F593B33EB}" srcOrd="0" destOrd="0" parTransId="{9742AF20-632D-4B77-B328-AB3DA28DC50C}" sibTransId="{8C922835-29BD-4AD8-9B85-701F0DA123BA}"/>
    <dgm:cxn modelId="{EE887E78-6734-401C-A500-FCF07F333F63}" type="presOf" srcId="{E9B60041-9CF7-423A-85ED-52559B725E5A}" destId="{21F0B476-3459-4D23-B2D8-9CBF018F9CB4}" srcOrd="0" destOrd="0" presId="urn:microsoft.com/office/officeart/2005/8/layout/vList5"/>
    <dgm:cxn modelId="{6A1DF688-5EC7-4C52-A0D9-7F9A625BF985}" srcId="{E9B60041-9CF7-423A-85ED-52559B725E5A}" destId="{5D16CD5D-0BB4-4D96-AEF1-41F389EADDD7}" srcOrd="0" destOrd="0" parTransId="{604EFE5C-6B04-4570-8BBB-5CD4E48F87BB}" sibTransId="{1FA32931-8BA1-4E7F-AF15-8617605F6637}"/>
    <dgm:cxn modelId="{D43FD39F-4432-45CA-9292-01302999E5D8}" srcId="{A0992D02-AC3A-4B68-8508-B0502EC3DA10}" destId="{183A9FE4-837B-4CE5-B9D0-A43707E1671F}" srcOrd="2" destOrd="0" parTransId="{28DA2AA5-E49C-42CE-B8E5-D294B7075B2C}" sibTransId="{119AA89A-CEFB-4C16-80EA-AE7F2B5E8431}"/>
    <dgm:cxn modelId="{6B5F57B0-9624-45DF-B766-977EF5992A42}" type="presOf" srcId="{0F178A21-664D-4D4D-B96C-3E1F593B33EB}" destId="{FD46B449-51D6-430D-B3E5-B243E9BC6D2B}" srcOrd="0" destOrd="0" presId="urn:microsoft.com/office/officeart/2005/8/layout/vList5"/>
    <dgm:cxn modelId="{39E283BA-CF11-4E37-899A-9E834923CDE8}" type="presOf" srcId="{A0992D02-AC3A-4B68-8508-B0502EC3DA10}" destId="{8DC247BE-AE4D-42F7-B672-1C1C89A22578}" srcOrd="0" destOrd="0" presId="urn:microsoft.com/office/officeart/2005/8/layout/vList5"/>
    <dgm:cxn modelId="{F2516BD7-A42A-49E8-A69A-BAC883A4A509}" type="presOf" srcId="{6F3899C2-0C1C-48AD-A135-34D3AC259B8C}" destId="{6B307B3F-021B-44E3-9537-1EF58B0DCD1A}" srcOrd="0" destOrd="0" presId="urn:microsoft.com/office/officeart/2005/8/layout/vList5"/>
    <dgm:cxn modelId="{CC52E4F1-AD62-403A-91BC-4535E8697EC8}" srcId="{A0992D02-AC3A-4B68-8508-B0502EC3DA10}" destId="{E9B60041-9CF7-423A-85ED-52559B725E5A}" srcOrd="1" destOrd="0" parTransId="{66B2F25E-536C-404D-8893-2B6DEE91D1B5}" sibTransId="{77CCCB9F-E815-4E0D-9422-46A70339D681}"/>
    <dgm:cxn modelId="{9D1BB9F9-053E-453F-8E80-5B03B8863C42}" type="presOf" srcId="{183A9FE4-837B-4CE5-B9D0-A43707E1671F}" destId="{79B4CC82-426A-46CC-973A-4002F3199291}" srcOrd="0" destOrd="0" presId="urn:microsoft.com/office/officeart/2005/8/layout/vList5"/>
    <dgm:cxn modelId="{0C94B0BE-F8C0-4176-8366-FEBB2D84E1C7}" type="presParOf" srcId="{8DC247BE-AE4D-42F7-B672-1C1C89A22578}" destId="{F464A7E1-14BF-4FB0-A168-DDBBBC7BAA9A}" srcOrd="0" destOrd="0" presId="urn:microsoft.com/office/officeart/2005/8/layout/vList5"/>
    <dgm:cxn modelId="{010B859D-ADBE-415F-BD10-5C95C6CA5087}" type="presParOf" srcId="{F464A7E1-14BF-4FB0-A168-DDBBBC7BAA9A}" destId="{FD46B449-51D6-430D-B3E5-B243E9BC6D2B}" srcOrd="0" destOrd="0" presId="urn:microsoft.com/office/officeart/2005/8/layout/vList5"/>
    <dgm:cxn modelId="{B0F4A04C-7E06-4A2B-BA3A-4A57251A32F0}" type="presParOf" srcId="{F464A7E1-14BF-4FB0-A168-DDBBBC7BAA9A}" destId="{607F590D-7065-4A95-A90A-9A8B1B02321E}" srcOrd="1" destOrd="0" presId="urn:microsoft.com/office/officeart/2005/8/layout/vList5"/>
    <dgm:cxn modelId="{BB98E0DD-009A-465F-84D7-689459D64CAD}" type="presParOf" srcId="{8DC247BE-AE4D-42F7-B672-1C1C89A22578}" destId="{A8374C70-F7A7-4DB4-9320-4517C16E8DD2}" srcOrd="1" destOrd="0" presId="urn:microsoft.com/office/officeart/2005/8/layout/vList5"/>
    <dgm:cxn modelId="{17B34F0C-6A65-4ED8-A1AB-89995574C191}" type="presParOf" srcId="{8DC247BE-AE4D-42F7-B672-1C1C89A22578}" destId="{9D6ABCE2-33CB-477D-A239-3E6EB7A8F896}" srcOrd="2" destOrd="0" presId="urn:microsoft.com/office/officeart/2005/8/layout/vList5"/>
    <dgm:cxn modelId="{A4C8F9BF-7405-4C01-BBA7-D8D870726FAD}" type="presParOf" srcId="{9D6ABCE2-33CB-477D-A239-3E6EB7A8F896}" destId="{21F0B476-3459-4D23-B2D8-9CBF018F9CB4}" srcOrd="0" destOrd="0" presId="urn:microsoft.com/office/officeart/2005/8/layout/vList5"/>
    <dgm:cxn modelId="{14C49EC2-3E5F-47DE-95EB-7B8389DDB005}" type="presParOf" srcId="{9D6ABCE2-33CB-477D-A239-3E6EB7A8F896}" destId="{57A508AC-7771-4A3D-AC2E-F8D7E13CD6E0}" srcOrd="1" destOrd="0" presId="urn:microsoft.com/office/officeart/2005/8/layout/vList5"/>
    <dgm:cxn modelId="{DD84D209-72F7-4F0A-B8A7-43D6073B8013}" type="presParOf" srcId="{8DC247BE-AE4D-42F7-B672-1C1C89A22578}" destId="{09F1B279-E322-4F17-B67E-CE44EA518AF8}" srcOrd="3" destOrd="0" presId="urn:microsoft.com/office/officeart/2005/8/layout/vList5"/>
    <dgm:cxn modelId="{1ED0038D-57E1-4D44-97C6-708F6959F0BE}" type="presParOf" srcId="{8DC247BE-AE4D-42F7-B672-1C1C89A22578}" destId="{2EB4D768-8F66-444E-B874-D3E7CE9ACA24}" srcOrd="4" destOrd="0" presId="urn:microsoft.com/office/officeart/2005/8/layout/vList5"/>
    <dgm:cxn modelId="{AD8E5230-9480-4574-A363-49CBE8983EF4}" type="presParOf" srcId="{2EB4D768-8F66-444E-B874-D3E7CE9ACA24}" destId="{79B4CC82-426A-46CC-973A-4002F3199291}" srcOrd="0" destOrd="0" presId="urn:microsoft.com/office/officeart/2005/8/layout/vList5"/>
    <dgm:cxn modelId="{D9A0A05B-7BC0-4BA1-87EE-002ABB4CB2A6}" type="presParOf" srcId="{2EB4D768-8F66-444E-B874-D3E7CE9ACA24}" destId="{6B307B3F-021B-44E3-9537-1EF58B0DCD1A}" srcOrd="1" destOrd="0" presId="urn:microsoft.com/office/officeart/2005/8/layout/vList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79BCBC-B7A4-42C7-83FD-77568501E004}" type="doc">
      <dgm:prSet loTypeId="urn:microsoft.com/office/officeart/2005/8/layout/vList2" loCatId="list" qsTypeId="urn:microsoft.com/office/officeart/2005/8/quickstyle/simple4" qsCatId="simple" csTypeId="urn:microsoft.com/office/officeart/2005/8/colors/accent0_2" csCatId="mainScheme" phldr="1"/>
      <dgm:spPr/>
      <dgm:t>
        <a:bodyPr/>
        <a:lstStyle/>
        <a:p>
          <a:endParaRPr lang="es-ES"/>
        </a:p>
      </dgm:t>
    </dgm:pt>
    <dgm:pt modelId="{3450FEF2-1044-4F12-A08E-C227BA30E9AC}">
      <dgm:prSet custT="1"/>
      <dgm:spPr>
        <a:solidFill>
          <a:srgbClr val="EBEBEB"/>
        </a:solidFill>
      </dgm:spPr>
      <dgm:t>
        <a:bodyPr/>
        <a:lstStyle/>
        <a:p>
          <a:pPr algn="just"/>
          <a:r>
            <a:rPr lang="es-ES" sz="2400" dirty="0">
              <a:solidFill>
                <a:srgbClr val="5D3D74"/>
              </a:solidFill>
            </a:rPr>
            <a:t>Es una herramienta que provee información e indicadores de calidad de las Instituciones de Educación Superior a partir de los datos disponibles en los sistemas de información de educación superior que existen; su objetivo es entregar información de manera continua, comprensible y accesible para optimizar el proceso de toma de decisiones por parte de los agentes del sector educativo</a:t>
          </a:r>
        </a:p>
      </dgm:t>
    </dgm:pt>
    <dgm:pt modelId="{FC515C33-6847-4865-9F17-C6A7537E9ED9}" type="parTrans" cxnId="{C6EA3B10-9083-4F0A-B4D6-15C8754D5BFC}">
      <dgm:prSet/>
      <dgm:spPr/>
      <dgm:t>
        <a:bodyPr/>
        <a:lstStyle/>
        <a:p>
          <a:endParaRPr lang="es-ES"/>
        </a:p>
      </dgm:t>
    </dgm:pt>
    <dgm:pt modelId="{04F6F803-B6F8-42CF-8807-C4AA07314191}" type="sibTrans" cxnId="{C6EA3B10-9083-4F0A-B4D6-15C8754D5BFC}">
      <dgm:prSet/>
      <dgm:spPr/>
      <dgm:t>
        <a:bodyPr/>
        <a:lstStyle/>
        <a:p>
          <a:endParaRPr lang="es-ES"/>
        </a:p>
      </dgm:t>
    </dgm:pt>
    <dgm:pt modelId="{BAC510E9-C0B2-4842-8B0F-A16B353E37E1}" type="pres">
      <dgm:prSet presAssocID="{B379BCBC-B7A4-42C7-83FD-77568501E004}" presName="linear" presStyleCnt="0">
        <dgm:presLayoutVars>
          <dgm:animLvl val="lvl"/>
          <dgm:resizeHandles val="exact"/>
        </dgm:presLayoutVars>
      </dgm:prSet>
      <dgm:spPr/>
    </dgm:pt>
    <dgm:pt modelId="{A9C4D0FF-FA85-49B9-B991-99EF858F31E4}" type="pres">
      <dgm:prSet presAssocID="{3450FEF2-1044-4F12-A08E-C227BA30E9AC}" presName="parentText" presStyleLbl="node1" presStyleIdx="0" presStyleCnt="1" custScaleY="570939" custLinFactNeighborX="25812" custLinFactNeighborY="28444">
        <dgm:presLayoutVars>
          <dgm:chMax val="0"/>
          <dgm:bulletEnabled val="1"/>
        </dgm:presLayoutVars>
      </dgm:prSet>
      <dgm:spPr/>
    </dgm:pt>
  </dgm:ptLst>
  <dgm:cxnLst>
    <dgm:cxn modelId="{C6EA3B10-9083-4F0A-B4D6-15C8754D5BFC}" srcId="{B379BCBC-B7A4-42C7-83FD-77568501E004}" destId="{3450FEF2-1044-4F12-A08E-C227BA30E9AC}" srcOrd="0" destOrd="0" parTransId="{FC515C33-6847-4865-9F17-C6A7537E9ED9}" sibTransId="{04F6F803-B6F8-42CF-8807-C4AA07314191}"/>
    <dgm:cxn modelId="{46077827-67E3-4E0F-8D90-8315CC9E4837}" type="presOf" srcId="{B379BCBC-B7A4-42C7-83FD-77568501E004}" destId="{BAC510E9-C0B2-4842-8B0F-A16B353E37E1}" srcOrd="0" destOrd="0" presId="urn:microsoft.com/office/officeart/2005/8/layout/vList2"/>
    <dgm:cxn modelId="{54FD1087-9954-4735-A076-770252B9A7DD}" type="presOf" srcId="{3450FEF2-1044-4F12-A08E-C227BA30E9AC}" destId="{A9C4D0FF-FA85-49B9-B991-99EF858F31E4}" srcOrd="0" destOrd="0" presId="urn:microsoft.com/office/officeart/2005/8/layout/vList2"/>
    <dgm:cxn modelId="{A47A2745-266E-465C-A4EF-9F9491155225}" type="presParOf" srcId="{BAC510E9-C0B2-4842-8B0F-A16B353E37E1}" destId="{A9C4D0FF-FA85-49B9-B991-99EF858F31E4}" srcOrd="0" destOrd="0" presId="urn:microsoft.com/office/officeart/2005/8/layout/vList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045E81-E7C3-4C7D-AED1-9A7DB50292BB}"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s-ES"/>
        </a:p>
      </dgm:t>
    </dgm:pt>
    <dgm:pt modelId="{E6A3ADAD-C9EB-42AF-A7EB-419B8E399B26}">
      <dgm:prSet custT="1"/>
      <dgm:spPr>
        <a:solidFill>
          <a:srgbClr val="6AB8A5"/>
        </a:solidFill>
      </dgm:spPr>
      <dgm:t>
        <a:bodyPr/>
        <a:lstStyle/>
        <a:p>
          <a:r>
            <a:rPr lang="es-CO" sz="1800" dirty="0"/>
            <a:t>Padres de familia </a:t>
          </a:r>
        </a:p>
      </dgm:t>
    </dgm:pt>
    <dgm:pt modelId="{1E51147B-B9FB-4DAA-9BA0-95C0D7A33561}" type="parTrans" cxnId="{31EB92BB-8B47-4BEF-A43C-E8832C812EB9}">
      <dgm:prSet/>
      <dgm:spPr/>
      <dgm:t>
        <a:bodyPr/>
        <a:lstStyle/>
        <a:p>
          <a:endParaRPr lang="es-ES" sz="1800"/>
        </a:p>
      </dgm:t>
    </dgm:pt>
    <dgm:pt modelId="{4836EC0C-196C-47FA-9494-4346CA91B343}" type="sibTrans" cxnId="{31EB92BB-8B47-4BEF-A43C-E8832C812EB9}">
      <dgm:prSet custT="1"/>
      <dgm:spPr/>
      <dgm:t>
        <a:bodyPr/>
        <a:lstStyle/>
        <a:p>
          <a:endParaRPr lang="es-ES" sz="1800" dirty="0"/>
        </a:p>
      </dgm:t>
    </dgm:pt>
    <dgm:pt modelId="{CCB63EBE-3911-43F3-B65F-2A6C75F4ECE5}">
      <dgm:prSet custT="1"/>
      <dgm:spPr>
        <a:solidFill>
          <a:srgbClr val="FAAB51"/>
        </a:solidFill>
      </dgm:spPr>
      <dgm:t>
        <a:bodyPr/>
        <a:lstStyle/>
        <a:p>
          <a:r>
            <a:rPr lang="es-CO" sz="1800" dirty="0"/>
            <a:t>Estudiantes </a:t>
          </a:r>
        </a:p>
      </dgm:t>
    </dgm:pt>
    <dgm:pt modelId="{4400117F-1C74-4F23-8291-70CD86409F30}" type="parTrans" cxnId="{2581441E-6956-4833-ADCA-BB726E98D8F2}">
      <dgm:prSet/>
      <dgm:spPr/>
      <dgm:t>
        <a:bodyPr/>
        <a:lstStyle/>
        <a:p>
          <a:endParaRPr lang="es-ES" sz="1800"/>
        </a:p>
      </dgm:t>
    </dgm:pt>
    <dgm:pt modelId="{59DA33AB-C5D2-42D8-84C1-063E317F08E6}" type="sibTrans" cxnId="{2581441E-6956-4833-ADCA-BB726E98D8F2}">
      <dgm:prSet/>
      <dgm:spPr/>
      <dgm:t>
        <a:bodyPr/>
        <a:lstStyle/>
        <a:p>
          <a:endParaRPr lang="es-ES" sz="1800"/>
        </a:p>
      </dgm:t>
    </dgm:pt>
    <dgm:pt modelId="{306862EE-D069-41BD-807A-2272F7D6F194}" type="pres">
      <dgm:prSet presAssocID="{23045E81-E7C3-4C7D-AED1-9A7DB50292BB}" presName="Name0" presStyleCnt="0">
        <dgm:presLayoutVars>
          <dgm:dir/>
          <dgm:resizeHandles val="exact"/>
        </dgm:presLayoutVars>
      </dgm:prSet>
      <dgm:spPr/>
    </dgm:pt>
    <dgm:pt modelId="{9BBDEDFA-5DEE-49BD-BBCE-62D89EDFB5BA}" type="pres">
      <dgm:prSet presAssocID="{E6A3ADAD-C9EB-42AF-A7EB-419B8E399B26}" presName="node" presStyleLbl="node1" presStyleIdx="0" presStyleCnt="2" custScaleX="239662" custScaleY="205526" custLinFactNeighborY="-1757">
        <dgm:presLayoutVars>
          <dgm:bulletEnabled val="1"/>
        </dgm:presLayoutVars>
      </dgm:prSet>
      <dgm:spPr/>
    </dgm:pt>
    <dgm:pt modelId="{654DA6E8-53DA-46CB-A849-2C02D24CC55B}" type="pres">
      <dgm:prSet presAssocID="{4836EC0C-196C-47FA-9494-4346CA91B343}" presName="sibTrans" presStyleLbl="sibTrans2D1" presStyleIdx="0" presStyleCnt="1" custScaleX="25146" custScaleY="21496" custLinFactNeighborY="0"/>
      <dgm:spPr>
        <a:prstGeom prst="ellipse">
          <a:avLst/>
        </a:prstGeom>
      </dgm:spPr>
    </dgm:pt>
    <dgm:pt modelId="{A9D07AFC-D037-4789-A32E-308FBC78197A}" type="pres">
      <dgm:prSet presAssocID="{4836EC0C-196C-47FA-9494-4346CA91B343}" presName="connectorText" presStyleLbl="sibTrans2D1" presStyleIdx="0" presStyleCnt="1"/>
      <dgm:spPr/>
    </dgm:pt>
    <dgm:pt modelId="{DED5A855-3320-4A0C-8B31-90A3F6FC71D7}" type="pres">
      <dgm:prSet presAssocID="{CCB63EBE-3911-43F3-B65F-2A6C75F4ECE5}" presName="node" presStyleLbl="node1" presStyleIdx="1" presStyleCnt="2" custScaleX="239662" custScaleY="205526" custLinFactNeighborY="-1757">
        <dgm:presLayoutVars>
          <dgm:bulletEnabled val="1"/>
        </dgm:presLayoutVars>
      </dgm:prSet>
      <dgm:spPr/>
    </dgm:pt>
  </dgm:ptLst>
  <dgm:cxnLst>
    <dgm:cxn modelId="{B57C0014-488F-45D9-A771-3ACB98382357}" type="presOf" srcId="{4836EC0C-196C-47FA-9494-4346CA91B343}" destId="{A9D07AFC-D037-4789-A32E-308FBC78197A}" srcOrd="1" destOrd="0" presId="urn:microsoft.com/office/officeart/2005/8/layout/process1"/>
    <dgm:cxn modelId="{2581441E-6956-4833-ADCA-BB726E98D8F2}" srcId="{23045E81-E7C3-4C7D-AED1-9A7DB50292BB}" destId="{CCB63EBE-3911-43F3-B65F-2A6C75F4ECE5}" srcOrd="1" destOrd="0" parTransId="{4400117F-1C74-4F23-8291-70CD86409F30}" sibTransId="{59DA33AB-C5D2-42D8-84C1-063E317F08E6}"/>
    <dgm:cxn modelId="{B6CCEA20-D82B-4EF9-BB82-1D338AAA33AF}" type="presOf" srcId="{E6A3ADAD-C9EB-42AF-A7EB-419B8E399B26}" destId="{9BBDEDFA-5DEE-49BD-BBCE-62D89EDFB5BA}" srcOrd="0" destOrd="0" presId="urn:microsoft.com/office/officeart/2005/8/layout/process1"/>
    <dgm:cxn modelId="{01D50F94-E1AC-407E-AA4F-C142A2ED17BB}" type="presOf" srcId="{23045E81-E7C3-4C7D-AED1-9A7DB50292BB}" destId="{306862EE-D069-41BD-807A-2272F7D6F194}" srcOrd="0" destOrd="0" presId="urn:microsoft.com/office/officeart/2005/8/layout/process1"/>
    <dgm:cxn modelId="{0450F1AC-01E8-443E-8188-056EF7BA3648}" type="presOf" srcId="{CCB63EBE-3911-43F3-B65F-2A6C75F4ECE5}" destId="{DED5A855-3320-4A0C-8B31-90A3F6FC71D7}" srcOrd="0" destOrd="0" presId="urn:microsoft.com/office/officeart/2005/8/layout/process1"/>
    <dgm:cxn modelId="{31EB92BB-8B47-4BEF-A43C-E8832C812EB9}" srcId="{23045E81-E7C3-4C7D-AED1-9A7DB50292BB}" destId="{E6A3ADAD-C9EB-42AF-A7EB-419B8E399B26}" srcOrd="0" destOrd="0" parTransId="{1E51147B-B9FB-4DAA-9BA0-95C0D7A33561}" sibTransId="{4836EC0C-196C-47FA-9494-4346CA91B343}"/>
    <dgm:cxn modelId="{77A50BE8-2E62-4DB2-B6D3-379E2F9A7C9B}" type="presOf" srcId="{4836EC0C-196C-47FA-9494-4346CA91B343}" destId="{654DA6E8-53DA-46CB-A849-2C02D24CC55B}" srcOrd="0" destOrd="0" presId="urn:microsoft.com/office/officeart/2005/8/layout/process1"/>
    <dgm:cxn modelId="{35EAA3D3-1EC4-4164-AE7E-20E6D12DAA80}" type="presParOf" srcId="{306862EE-D069-41BD-807A-2272F7D6F194}" destId="{9BBDEDFA-5DEE-49BD-BBCE-62D89EDFB5BA}" srcOrd="0" destOrd="0" presId="urn:microsoft.com/office/officeart/2005/8/layout/process1"/>
    <dgm:cxn modelId="{C1A7D3BF-C9F0-4EDE-82C9-08FFD045832D}" type="presParOf" srcId="{306862EE-D069-41BD-807A-2272F7D6F194}" destId="{654DA6E8-53DA-46CB-A849-2C02D24CC55B}" srcOrd="1" destOrd="0" presId="urn:microsoft.com/office/officeart/2005/8/layout/process1"/>
    <dgm:cxn modelId="{6086B8B7-E4AA-4B5A-9B78-8CB9B2EE48EA}" type="presParOf" srcId="{654DA6E8-53DA-46CB-A849-2C02D24CC55B}" destId="{A9D07AFC-D037-4789-A32E-308FBC78197A}" srcOrd="0" destOrd="0" presId="urn:microsoft.com/office/officeart/2005/8/layout/process1"/>
    <dgm:cxn modelId="{EB1D862C-34CB-4330-BEF1-14CCB04FDC08}" type="presParOf" srcId="{306862EE-D069-41BD-807A-2272F7D6F194}" destId="{DED5A855-3320-4A0C-8B31-90A3F6FC71D7}" srcOrd="2" destOrd="0" presId="urn:microsoft.com/office/officeart/2005/8/layout/process1"/>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045E81-E7C3-4C7D-AED1-9A7DB50292BB}"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s-ES"/>
        </a:p>
      </dgm:t>
    </dgm:pt>
    <dgm:pt modelId="{733EF2E1-4085-4FA3-A9BA-A03A44482678}">
      <dgm:prSet custT="1"/>
      <dgm:spPr>
        <a:solidFill>
          <a:srgbClr val="F17F80"/>
        </a:solidFill>
      </dgm:spPr>
      <dgm:t>
        <a:bodyPr/>
        <a:lstStyle/>
        <a:p>
          <a:r>
            <a:rPr lang="es-CO" sz="1800" dirty="0"/>
            <a:t>Rectores</a:t>
          </a:r>
        </a:p>
      </dgm:t>
    </dgm:pt>
    <dgm:pt modelId="{CB31E0BA-7EDE-4792-A6D3-FE05F410367A}" type="parTrans" cxnId="{3F8E9EC8-36E1-4EEF-99E6-969205CC7E6A}">
      <dgm:prSet/>
      <dgm:spPr/>
      <dgm:t>
        <a:bodyPr/>
        <a:lstStyle/>
        <a:p>
          <a:endParaRPr lang="es-ES" sz="1800"/>
        </a:p>
      </dgm:t>
    </dgm:pt>
    <dgm:pt modelId="{583EEE5B-F27D-425A-B944-3DCF51F802A9}" type="sibTrans" cxnId="{3F8E9EC8-36E1-4EEF-99E6-969205CC7E6A}">
      <dgm:prSet custT="1"/>
      <dgm:spPr/>
      <dgm:t>
        <a:bodyPr/>
        <a:lstStyle/>
        <a:p>
          <a:endParaRPr lang="es-ES" sz="1800" dirty="0"/>
        </a:p>
      </dgm:t>
    </dgm:pt>
    <dgm:pt modelId="{737A89D2-D0E0-4A2D-998C-1372AFBED4B4}">
      <dgm:prSet custT="1"/>
      <dgm:spPr>
        <a:solidFill>
          <a:srgbClr val="877DA3"/>
        </a:solidFill>
      </dgm:spPr>
      <dgm:t>
        <a:bodyPr/>
        <a:lstStyle/>
        <a:p>
          <a:r>
            <a:rPr lang="es-CO" sz="1800" dirty="0"/>
            <a:t>Jefes de Planeación</a:t>
          </a:r>
        </a:p>
      </dgm:t>
    </dgm:pt>
    <dgm:pt modelId="{805747FF-D129-417D-AA1C-E37186ABCDBB}" type="parTrans" cxnId="{4342F1E4-E684-4D86-8F77-1F412698564A}">
      <dgm:prSet/>
      <dgm:spPr/>
      <dgm:t>
        <a:bodyPr/>
        <a:lstStyle/>
        <a:p>
          <a:endParaRPr lang="es-ES" sz="1800"/>
        </a:p>
      </dgm:t>
    </dgm:pt>
    <dgm:pt modelId="{75353F67-989E-4B24-8D66-7BDC14AFB2CB}" type="sibTrans" cxnId="{4342F1E4-E684-4D86-8F77-1F412698564A}">
      <dgm:prSet custT="1"/>
      <dgm:spPr/>
      <dgm:t>
        <a:bodyPr/>
        <a:lstStyle/>
        <a:p>
          <a:endParaRPr lang="es-ES" sz="1800" dirty="0"/>
        </a:p>
      </dgm:t>
    </dgm:pt>
    <dgm:pt modelId="{FC41DD6A-BA90-47B9-BAD8-78DE344090ED}">
      <dgm:prSet custT="1"/>
      <dgm:spPr>
        <a:solidFill>
          <a:srgbClr val="50C0C2"/>
        </a:solidFill>
      </dgm:spPr>
      <dgm:t>
        <a:bodyPr/>
        <a:lstStyle/>
        <a:p>
          <a:r>
            <a:rPr lang="es-CO" sz="1800" dirty="0"/>
            <a:t>Investigadores</a:t>
          </a:r>
        </a:p>
      </dgm:t>
    </dgm:pt>
    <dgm:pt modelId="{C839F0F9-75D2-44F0-A310-6725BC4CA841}" type="parTrans" cxnId="{05ACCFD3-ED86-4396-8069-2EC9B2D3D90B}">
      <dgm:prSet/>
      <dgm:spPr/>
      <dgm:t>
        <a:bodyPr/>
        <a:lstStyle/>
        <a:p>
          <a:endParaRPr lang="es-ES" sz="1800"/>
        </a:p>
      </dgm:t>
    </dgm:pt>
    <dgm:pt modelId="{3F0BCA4D-2FA6-4374-8120-3EE806E68D52}" type="sibTrans" cxnId="{05ACCFD3-ED86-4396-8069-2EC9B2D3D90B}">
      <dgm:prSet custT="1"/>
      <dgm:spPr/>
      <dgm:t>
        <a:bodyPr/>
        <a:lstStyle/>
        <a:p>
          <a:endParaRPr lang="es-ES" sz="1800" dirty="0"/>
        </a:p>
      </dgm:t>
    </dgm:pt>
    <dgm:pt modelId="{306862EE-D069-41BD-807A-2272F7D6F194}" type="pres">
      <dgm:prSet presAssocID="{23045E81-E7C3-4C7D-AED1-9A7DB50292BB}" presName="Name0" presStyleCnt="0">
        <dgm:presLayoutVars>
          <dgm:dir/>
          <dgm:resizeHandles val="exact"/>
        </dgm:presLayoutVars>
      </dgm:prSet>
      <dgm:spPr/>
    </dgm:pt>
    <dgm:pt modelId="{7E07B62C-960D-4985-9525-5AF003108DC7}" type="pres">
      <dgm:prSet presAssocID="{733EF2E1-4085-4FA3-A9BA-A03A44482678}" presName="node" presStyleLbl="node1" presStyleIdx="0" presStyleCnt="3" custScaleX="239662" custScaleY="205526" custLinFactNeighborY="-1757">
        <dgm:presLayoutVars>
          <dgm:bulletEnabled val="1"/>
        </dgm:presLayoutVars>
      </dgm:prSet>
      <dgm:spPr/>
    </dgm:pt>
    <dgm:pt modelId="{7346942C-E329-4146-901B-65EC083EAD0B}" type="pres">
      <dgm:prSet presAssocID="{583EEE5B-F27D-425A-B944-3DCF51F802A9}" presName="sibTrans" presStyleLbl="sibTrans2D1" presStyleIdx="0" presStyleCnt="2" custScaleX="25146" custScaleY="21496" custLinFactNeighborY="0"/>
      <dgm:spPr>
        <a:prstGeom prst="ellipse">
          <a:avLst/>
        </a:prstGeom>
      </dgm:spPr>
    </dgm:pt>
    <dgm:pt modelId="{A888B019-2E18-412A-B741-56352CF9997A}" type="pres">
      <dgm:prSet presAssocID="{583EEE5B-F27D-425A-B944-3DCF51F802A9}" presName="connectorText" presStyleLbl="sibTrans2D1" presStyleIdx="0" presStyleCnt="2"/>
      <dgm:spPr/>
    </dgm:pt>
    <dgm:pt modelId="{101D36CB-537C-4F1A-9BED-FD99944B265C}" type="pres">
      <dgm:prSet presAssocID="{737A89D2-D0E0-4A2D-998C-1372AFBED4B4}" presName="node" presStyleLbl="node1" presStyleIdx="1" presStyleCnt="3" custScaleX="239662" custScaleY="205526" custLinFactNeighborY="-1757">
        <dgm:presLayoutVars>
          <dgm:bulletEnabled val="1"/>
        </dgm:presLayoutVars>
      </dgm:prSet>
      <dgm:spPr/>
    </dgm:pt>
    <dgm:pt modelId="{D71F9207-0ABE-49AA-A42C-3770715E4202}" type="pres">
      <dgm:prSet presAssocID="{75353F67-989E-4B24-8D66-7BDC14AFB2CB}" presName="sibTrans" presStyleLbl="sibTrans2D1" presStyleIdx="1" presStyleCnt="2" custScaleX="25146" custScaleY="21496" custLinFactNeighborY="0"/>
      <dgm:spPr>
        <a:prstGeom prst="ellipse">
          <a:avLst/>
        </a:prstGeom>
      </dgm:spPr>
    </dgm:pt>
    <dgm:pt modelId="{2942D71C-DB2E-41F5-8CC4-E671360D36B4}" type="pres">
      <dgm:prSet presAssocID="{75353F67-989E-4B24-8D66-7BDC14AFB2CB}" presName="connectorText" presStyleLbl="sibTrans2D1" presStyleIdx="1" presStyleCnt="2"/>
      <dgm:spPr/>
    </dgm:pt>
    <dgm:pt modelId="{5522AA00-2E54-4A78-9F5B-C9547E73552F}" type="pres">
      <dgm:prSet presAssocID="{FC41DD6A-BA90-47B9-BAD8-78DE344090ED}" presName="node" presStyleLbl="node1" presStyleIdx="2" presStyleCnt="3" custScaleX="239662" custScaleY="205526" custLinFactNeighborY="-1757">
        <dgm:presLayoutVars>
          <dgm:bulletEnabled val="1"/>
        </dgm:presLayoutVars>
      </dgm:prSet>
      <dgm:spPr/>
    </dgm:pt>
  </dgm:ptLst>
  <dgm:cxnLst>
    <dgm:cxn modelId="{8497571E-1E6F-419A-BB6D-7494E8E528D9}" type="presOf" srcId="{583EEE5B-F27D-425A-B944-3DCF51F802A9}" destId="{A888B019-2E18-412A-B741-56352CF9997A}" srcOrd="1" destOrd="0" presId="urn:microsoft.com/office/officeart/2005/8/layout/process1"/>
    <dgm:cxn modelId="{A22FE439-D5C9-403E-B98A-7B331E00C24D}" type="presOf" srcId="{75353F67-989E-4B24-8D66-7BDC14AFB2CB}" destId="{D71F9207-0ABE-49AA-A42C-3770715E4202}" srcOrd="0" destOrd="0" presId="urn:microsoft.com/office/officeart/2005/8/layout/process1"/>
    <dgm:cxn modelId="{C5423C40-D56E-4406-9799-AA2A8B28755E}" type="presOf" srcId="{733EF2E1-4085-4FA3-A9BA-A03A44482678}" destId="{7E07B62C-960D-4985-9525-5AF003108DC7}" srcOrd="0" destOrd="0" presId="urn:microsoft.com/office/officeart/2005/8/layout/process1"/>
    <dgm:cxn modelId="{23C96248-4631-4585-8FBB-12997399B093}" type="presOf" srcId="{FC41DD6A-BA90-47B9-BAD8-78DE344090ED}" destId="{5522AA00-2E54-4A78-9F5B-C9547E73552F}" srcOrd="0" destOrd="0" presId="urn:microsoft.com/office/officeart/2005/8/layout/process1"/>
    <dgm:cxn modelId="{01D50F94-E1AC-407E-AA4F-C142A2ED17BB}" type="presOf" srcId="{23045E81-E7C3-4C7D-AED1-9A7DB50292BB}" destId="{306862EE-D069-41BD-807A-2272F7D6F194}" srcOrd="0" destOrd="0" presId="urn:microsoft.com/office/officeart/2005/8/layout/process1"/>
    <dgm:cxn modelId="{8337159C-609A-409A-AC49-C0B2EABB3B40}" type="presOf" srcId="{583EEE5B-F27D-425A-B944-3DCF51F802A9}" destId="{7346942C-E329-4146-901B-65EC083EAD0B}" srcOrd="0" destOrd="0" presId="urn:microsoft.com/office/officeart/2005/8/layout/process1"/>
    <dgm:cxn modelId="{426D69C3-051C-4767-93DF-81E93AD5396C}" type="presOf" srcId="{737A89D2-D0E0-4A2D-998C-1372AFBED4B4}" destId="{101D36CB-537C-4F1A-9BED-FD99944B265C}" srcOrd="0" destOrd="0" presId="urn:microsoft.com/office/officeart/2005/8/layout/process1"/>
    <dgm:cxn modelId="{3F8E9EC8-36E1-4EEF-99E6-969205CC7E6A}" srcId="{23045E81-E7C3-4C7D-AED1-9A7DB50292BB}" destId="{733EF2E1-4085-4FA3-A9BA-A03A44482678}" srcOrd="0" destOrd="0" parTransId="{CB31E0BA-7EDE-4792-A6D3-FE05F410367A}" sibTransId="{583EEE5B-F27D-425A-B944-3DCF51F802A9}"/>
    <dgm:cxn modelId="{05ACCFD3-ED86-4396-8069-2EC9B2D3D90B}" srcId="{23045E81-E7C3-4C7D-AED1-9A7DB50292BB}" destId="{FC41DD6A-BA90-47B9-BAD8-78DE344090ED}" srcOrd="2" destOrd="0" parTransId="{C839F0F9-75D2-44F0-A310-6725BC4CA841}" sibTransId="{3F0BCA4D-2FA6-4374-8120-3EE806E68D52}"/>
    <dgm:cxn modelId="{4342F1E4-E684-4D86-8F77-1F412698564A}" srcId="{23045E81-E7C3-4C7D-AED1-9A7DB50292BB}" destId="{737A89D2-D0E0-4A2D-998C-1372AFBED4B4}" srcOrd="1" destOrd="0" parTransId="{805747FF-D129-417D-AA1C-E37186ABCDBB}" sibTransId="{75353F67-989E-4B24-8D66-7BDC14AFB2CB}"/>
    <dgm:cxn modelId="{D931A0F3-1DB0-412D-B482-56BF6274B93C}" type="presOf" srcId="{75353F67-989E-4B24-8D66-7BDC14AFB2CB}" destId="{2942D71C-DB2E-41F5-8CC4-E671360D36B4}" srcOrd="1" destOrd="0" presId="urn:microsoft.com/office/officeart/2005/8/layout/process1"/>
    <dgm:cxn modelId="{C5AF8670-AE70-48DF-951D-FEBC73D61835}" type="presParOf" srcId="{306862EE-D069-41BD-807A-2272F7D6F194}" destId="{7E07B62C-960D-4985-9525-5AF003108DC7}" srcOrd="0" destOrd="0" presId="urn:microsoft.com/office/officeart/2005/8/layout/process1"/>
    <dgm:cxn modelId="{E6CEC781-21D2-4D28-89B8-6EE40ABBA67C}" type="presParOf" srcId="{306862EE-D069-41BD-807A-2272F7D6F194}" destId="{7346942C-E329-4146-901B-65EC083EAD0B}" srcOrd="1" destOrd="0" presId="urn:microsoft.com/office/officeart/2005/8/layout/process1"/>
    <dgm:cxn modelId="{B2C8DF68-B5A9-4474-9E75-81DC760F0379}" type="presParOf" srcId="{7346942C-E329-4146-901B-65EC083EAD0B}" destId="{A888B019-2E18-412A-B741-56352CF9997A}" srcOrd="0" destOrd="0" presId="urn:microsoft.com/office/officeart/2005/8/layout/process1"/>
    <dgm:cxn modelId="{0FF2447B-A4AE-40E9-AB18-0C1B8D8BA753}" type="presParOf" srcId="{306862EE-D069-41BD-807A-2272F7D6F194}" destId="{101D36CB-537C-4F1A-9BED-FD99944B265C}" srcOrd="2" destOrd="0" presId="urn:microsoft.com/office/officeart/2005/8/layout/process1"/>
    <dgm:cxn modelId="{3CDA518B-D190-42DD-ADBC-9B64A7481CE7}" type="presParOf" srcId="{306862EE-D069-41BD-807A-2272F7D6F194}" destId="{D71F9207-0ABE-49AA-A42C-3770715E4202}" srcOrd="3" destOrd="0" presId="urn:microsoft.com/office/officeart/2005/8/layout/process1"/>
    <dgm:cxn modelId="{88673E52-A6B9-4BFB-9D64-68179D3F7167}" type="presParOf" srcId="{D71F9207-0ABE-49AA-A42C-3770715E4202}" destId="{2942D71C-DB2E-41F5-8CC4-E671360D36B4}" srcOrd="0" destOrd="0" presId="urn:microsoft.com/office/officeart/2005/8/layout/process1"/>
    <dgm:cxn modelId="{08624BE1-B8CF-46FD-A585-1892D8B19346}" type="presParOf" srcId="{306862EE-D069-41BD-807A-2272F7D6F194}" destId="{5522AA00-2E54-4A78-9F5B-C9547E73552F}" srcOrd="4" destOrd="0" presId="urn:microsoft.com/office/officeart/2005/8/layout/process1"/>
  </dgm:cxnLst>
  <dgm:bg/>
  <dgm:whole/>
  <dgm:extLst>
    <a:ext uri="http://schemas.microsoft.com/office/drawing/2008/diagram">
      <dsp:dataModelExt xmlns:dsp="http://schemas.microsoft.com/office/drawing/2008/diagram" relId="rId2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741EC19-4008-4649-B99B-D060F92D336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AD7D2474-B902-4793-8D88-D96245705B6C}">
      <dgm:prSet custT="1"/>
      <dgm:spPr>
        <a:solidFill>
          <a:srgbClr val="7F7F7F"/>
        </a:solidFill>
      </dgm:spPr>
      <dgm:t>
        <a:bodyPr/>
        <a:lstStyle/>
        <a:p>
          <a:pPr algn="ctr"/>
          <a:r>
            <a:rPr lang="es-CO" sz="1100" b="1" dirty="0">
              <a:latin typeface="Calibri "/>
              <a:ea typeface="Verdana" panose="020B0604030504040204" pitchFamily="34" charset="0"/>
              <a:cs typeface="Verdana" panose="020B0604030504040204" pitchFamily="34" charset="0"/>
            </a:rPr>
            <a:t>VA Razonamiento Cuantitativo</a:t>
          </a:r>
        </a:p>
      </dgm:t>
    </dgm:pt>
    <dgm:pt modelId="{DF692C2D-F2B7-4514-8CF8-574E489F1D6F}" type="parTrans" cxnId="{5F40AC52-15C3-4D1C-9A68-40FE0F528F6B}">
      <dgm:prSet/>
      <dgm:spPr/>
      <dgm:t>
        <a:bodyPr/>
        <a:lstStyle/>
        <a:p>
          <a:pPr algn="ctr"/>
          <a:endParaRPr lang="es-ES" sz="1100" b="1">
            <a:latin typeface="Calibri "/>
            <a:ea typeface="Verdana" panose="020B0604030504040204" pitchFamily="34" charset="0"/>
            <a:cs typeface="Verdana" panose="020B0604030504040204" pitchFamily="34" charset="0"/>
          </a:endParaRPr>
        </a:p>
      </dgm:t>
    </dgm:pt>
    <dgm:pt modelId="{14F48AA8-1B02-4B2F-B536-61C4162458A0}" type="sibTrans" cxnId="{5F40AC52-15C3-4D1C-9A68-40FE0F528F6B}">
      <dgm:prSet/>
      <dgm:spPr/>
      <dgm:t>
        <a:bodyPr/>
        <a:lstStyle/>
        <a:p>
          <a:pPr algn="ctr"/>
          <a:endParaRPr lang="es-ES" sz="1100" b="1">
            <a:latin typeface="Calibri "/>
            <a:ea typeface="Verdana" panose="020B0604030504040204" pitchFamily="34" charset="0"/>
            <a:cs typeface="Verdana" panose="020B0604030504040204" pitchFamily="34" charset="0"/>
          </a:endParaRPr>
        </a:p>
      </dgm:t>
    </dgm:pt>
    <dgm:pt modelId="{3EDAF8CA-78E2-4BF8-A42C-73C53DD45B55}">
      <dgm:prSet custT="1"/>
      <dgm:spPr>
        <a:solidFill>
          <a:srgbClr val="7F7F7F"/>
        </a:solidFill>
      </dgm:spPr>
      <dgm:t>
        <a:bodyPr/>
        <a:lstStyle/>
        <a:p>
          <a:pPr algn="ctr"/>
          <a:r>
            <a:rPr lang="es-CO" sz="1100" b="1" dirty="0">
              <a:latin typeface="Calibri "/>
              <a:ea typeface="Verdana" panose="020B0604030504040204" pitchFamily="34" charset="0"/>
              <a:cs typeface="Verdana" panose="020B0604030504040204" pitchFamily="34" charset="0"/>
            </a:rPr>
            <a:t>VA Lectura Crítica</a:t>
          </a:r>
        </a:p>
      </dgm:t>
    </dgm:pt>
    <dgm:pt modelId="{E9115198-AA52-420C-B26C-00042B2B1D5E}" type="parTrans" cxnId="{52C93AA4-879F-4053-8CBA-CBDF96FA5CC2}">
      <dgm:prSet/>
      <dgm:spPr/>
      <dgm:t>
        <a:bodyPr/>
        <a:lstStyle/>
        <a:p>
          <a:pPr algn="ctr"/>
          <a:endParaRPr lang="es-ES" sz="1100" b="1">
            <a:latin typeface="Calibri "/>
            <a:ea typeface="Verdana" panose="020B0604030504040204" pitchFamily="34" charset="0"/>
            <a:cs typeface="Verdana" panose="020B0604030504040204" pitchFamily="34" charset="0"/>
          </a:endParaRPr>
        </a:p>
      </dgm:t>
    </dgm:pt>
    <dgm:pt modelId="{0D234728-2D4D-4086-89EA-A4099EFECF3D}" type="sibTrans" cxnId="{52C93AA4-879F-4053-8CBA-CBDF96FA5CC2}">
      <dgm:prSet/>
      <dgm:spPr/>
      <dgm:t>
        <a:bodyPr/>
        <a:lstStyle/>
        <a:p>
          <a:pPr algn="ctr"/>
          <a:endParaRPr lang="es-ES" sz="1100" b="1">
            <a:latin typeface="Calibri "/>
            <a:ea typeface="Verdana" panose="020B0604030504040204" pitchFamily="34" charset="0"/>
            <a:cs typeface="Verdana" panose="020B0604030504040204" pitchFamily="34" charset="0"/>
          </a:endParaRPr>
        </a:p>
      </dgm:t>
    </dgm:pt>
    <dgm:pt modelId="{395CB7C3-84A4-4EED-AE92-D9DE5FC46B05}">
      <dgm:prSet custT="1"/>
      <dgm:spPr>
        <a:solidFill>
          <a:srgbClr val="F17F80"/>
        </a:solidFill>
      </dgm:spPr>
      <dgm:t>
        <a:bodyPr/>
        <a:lstStyle/>
        <a:p>
          <a:pPr algn="ctr"/>
          <a:r>
            <a:rPr lang="es-CO" sz="1100" b="1" dirty="0">
              <a:latin typeface="Calibri "/>
              <a:ea typeface="Verdana" panose="020B0604030504040204" pitchFamily="34" charset="0"/>
              <a:cs typeface="Verdana" panose="020B0604030504040204" pitchFamily="34" charset="0"/>
            </a:rPr>
            <a:t>Razonamiento Cuantitativo</a:t>
          </a:r>
        </a:p>
      </dgm:t>
    </dgm:pt>
    <dgm:pt modelId="{33B3531E-5803-42A7-9DC6-2C555FB133E3}" type="parTrans" cxnId="{7F3A29EB-761A-42EC-946E-1DB977AD715B}">
      <dgm:prSet/>
      <dgm:spPr/>
      <dgm:t>
        <a:bodyPr/>
        <a:lstStyle/>
        <a:p>
          <a:pPr algn="ctr"/>
          <a:endParaRPr lang="es-ES" sz="1100" b="1">
            <a:latin typeface="Calibri "/>
            <a:ea typeface="Verdana" panose="020B0604030504040204" pitchFamily="34" charset="0"/>
            <a:cs typeface="Verdana" panose="020B0604030504040204" pitchFamily="34" charset="0"/>
          </a:endParaRPr>
        </a:p>
      </dgm:t>
    </dgm:pt>
    <dgm:pt modelId="{7310E2D4-3F3A-4CCB-86B2-1FDE058FDD8C}" type="sibTrans" cxnId="{7F3A29EB-761A-42EC-946E-1DB977AD715B}">
      <dgm:prSet/>
      <dgm:spPr/>
      <dgm:t>
        <a:bodyPr/>
        <a:lstStyle/>
        <a:p>
          <a:pPr algn="ctr"/>
          <a:endParaRPr lang="es-ES" sz="1100" b="1">
            <a:latin typeface="Calibri "/>
            <a:ea typeface="Verdana" panose="020B0604030504040204" pitchFamily="34" charset="0"/>
            <a:cs typeface="Verdana" panose="020B0604030504040204" pitchFamily="34" charset="0"/>
          </a:endParaRPr>
        </a:p>
      </dgm:t>
    </dgm:pt>
    <dgm:pt modelId="{A6583C47-8321-4FD2-A707-833648B90058}">
      <dgm:prSet custT="1"/>
      <dgm:spPr>
        <a:solidFill>
          <a:srgbClr val="F17F80"/>
        </a:solidFill>
      </dgm:spPr>
      <dgm:t>
        <a:bodyPr/>
        <a:lstStyle/>
        <a:p>
          <a:pPr algn="ctr"/>
          <a:r>
            <a:rPr lang="es-CO" sz="1100" b="1" dirty="0">
              <a:latin typeface="Calibri "/>
              <a:ea typeface="Verdana" panose="020B0604030504040204" pitchFamily="34" charset="0"/>
              <a:cs typeface="Verdana" panose="020B0604030504040204" pitchFamily="34" charset="0"/>
            </a:rPr>
            <a:t>Comunicación escrita</a:t>
          </a:r>
        </a:p>
      </dgm:t>
    </dgm:pt>
    <dgm:pt modelId="{55F5BC2C-C899-403D-8B19-9158DB82E6D5}" type="parTrans" cxnId="{BCF8B9DA-D491-4BCF-97EE-71D8D1AC38F0}">
      <dgm:prSet/>
      <dgm:spPr/>
      <dgm:t>
        <a:bodyPr/>
        <a:lstStyle/>
        <a:p>
          <a:pPr algn="ctr"/>
          <a:endParaRPr lang="es-ES" sz="1100" b="1">
            <a:latin typeface="Calibri "/>
            <a:ea typeface="Verdana" panose="020B0604030504040204" pitchFamily="34" charset="0"/>
            <a:cs typeface="Verdana" panose="020B0604030504040204" pitchFamily="34" charset="0"/>
          </a:endParaRPr>
        </a:p>
      </dgm:t>
    </dgm:pt>
    <dgm:pt modelId="{A91783CD-3CC5-4A64-B9E9-F1758E7E0A5B}" type="sibTrans" cxnId="{BCF8B9DA-D491-4BCF-97EE-71D8D1AC38F0}">
      <dgm:prSet/>
      <dgm:spPr/>
      <dgm:t>
        <a:bodyPr/>
        <a:lstStyle/>
        <a:p>
          <a:pPr algn="ctr"/>
          <a:endParaRPr lang="es-ES" sz="1100" b="1">
            <a:latin typeface="Calibri "/>
            <a:ea typeface="Verdana" panose="020B0604030504040204" pitchFamily="34" charset="0"/>
            <a:cs typeface="Verdana" panose="020B0604030504040204" pitchFamily="34" charset="0"/>
          </a:endParaRPr>
        </a:p>
      </dgm:t>
    </dgm:pt>
    <dgm:pt modelId="{2EFE9799-A232-4B68-AE94-71E9DB25B0FD}">
      <dgm:prSet custT="1"/>
      <dgm:spPr>
        <a:solidFill>
          <a:srgbClr val="F17F80"/>
        </a:solidFill>
      </dgm:spPr>
      <dgm:t>
        <a:bodyPr/>
        <a:lstStyle/>
        <a:p>
          <a:pPr algn="ctr"/>
          <a:r>
            <a:rPr lang="es-CO" sz="1100" b="1" dirty="0">
              <a:latin typeface="Calibri "/>
              <a:ea typeface="Verdana" panose="020B0604030504040204" pitchFamily="34" charset="0"/>
              <a:cs typeface="Verdana" panose="020B0604030504040204" pitchFamily="34" charset="0"/>
            </a:rPr>
            <a:t>Competencias ciudadanas</a:t>
          </a:r>
        </a:p>
      </dgm:t>
    </dgm:pt>
    <dgm:pt modelId="{9B910CDF-ECB3-458C-9AAC-21FCD11335F7}" type="parTrans" cxnId="{40DE48D2-10AF-472A-9224-840C3DF5BF92}">
      <dgm:prSet/>
      <dgm:spPr/>
      <dgm:t>
        <a:bodyPr/>
        <a:lstStyle/>
        <a:p>
          <a:pPr algn="ctr"/>
          <a:endParaRPr lang="es-ES" sz="1100" b="1">
            <a:latin typeface="Calibri "/>
            <a:ea typeface="Verdana" panose="020B0604030504040204" pitchFamily="34" charset="0"/>
            <a:cs typeface="Verdana" panose="020B0604030504040204" pitchFamily="34" charset="0"/>
          </a:endParaRPr>
        </a:p>
      </dgm:t>
    </dgm:pt>
    <dgm:pt modelId="{90729B16-1ED1-48A4-98A8-863045FFA27D}" type="sibTrans" cxnId="{40DE48D2-10AF-472A-9224-840C3DF5BF92}">
      <dgm:prSet/>
      <dgm:spPr/>
      <dgm:t>
        <a:bodyPr/>
        <a:lstStyle/>
        <a:p>
          <a:pPr algn="ctr"/>
          <a:endParaRPr lang="es-ES" sz="1100" b="1">
            <a:latin typeface="Calibri "/>
            <a:ea typeface="Verdana" panose="020B0604030504040204" pitchFamily="34" charset="0"/>
            <a:cs typeface="Verdana" panose="020B0604030504040204" pitchFamily="34" charset="0"/>
          </a:endParaRPr>
        </a:p>
      </dgm:t>
    </dgm:pt>
    <dgm:pt modelId="{EE26BEA8-967C-4A4D-985E-A806DC0421A2}">
      <dgm:prSet custT="1"/>
      <dgm:spPr>
        <a:solidFill>
          <a:srgbClr val="877DA3"/>
        </a:solidFill>
      </dgm:spPr>
      <dgm:t>
        <a:bodyPr/>
        <a:lstStyle/>
        <a:p>
          <a:pPr algn="ctr"/>
          <a:r>
            <a:rPr lang="es-CO" sz="1100" b="1" dirty="0">
              <a:latin typeface="Calibri "/>
              <a:ea typeface="Verdana" panose="020B0604030504040204" pitchFamily="34" charset="0"/>
              <a:cs typeface="Verdana" panose="020B0604030504040204" pitchFamily="34" charset="0"/>
            </a:rPr>
            <a:t>Tasa de Ocupación* </a:t>
          </a:r>
        </a:p>
      </dgm:t>
    </dgm:pt>
    <dgm:pt modelId="{E3E6B1E0-0311-44EF-9D6C-9AAD933AD6B6}" type="parTrans" cxnId="{1B556A12-FB7A-4FAD-8AB5-BE9C1682FBEF}">
      <dgm:prSet/>
      <dgm:spPr/>
      <dgm:t>
        <a:bodyPr/>
        <a:lstStyle/>
        <a:p>
          <a:pPr algn="ctr"/>
          <a:endParaRPr lang="es-ES" sz="1100" b="1">
            <a:latin typeface="Calibri "/>
            <a:ea typeface="Verdana" panose="020B0604030504040204" pitchFamily="34" charset="0"/>
            <a:cs typeface="Verdana" panose="020B0604030504040204" pitchFamily="34" charset="0"/>
          </a:endParaRPr>
        </a:p>
      </dgm:t>
    </dgm:pt>
    <dgm:pt modelId="{CFBD4CA6-3012-450B-BE34-01A327F5F104}" type="sibTrans" cxnId="{1B556A12-FB7A-4FAD-8AB5-BE9C1682FBEF}">
      <dgm:prSet/>
      <dgm:spPr/>
      <dgm:t>
        <a:bodyPr/>
        <a:lstStyle/>
        <a:p>
          <a:pPr algn="ctr"/>
          <a:endParaRPr lang="es-ES" sz="1100" b="1">
            <a:latin typeface="Calibri "/>
            <a:ea typeface="Verdana" panose="020B0604030504040204" pitchFamily="34" charset="0"/>
            <a:cs typeface="Verdana" panose="020B0604030504040204" pitchFamily="34" charset="0"/>
          </a:endParaRPr>
        </a:p>
      </dgm:t>
    </dgm:pt>
    <dgm:pt modelId="{AD87BC15-5B34-45DE-A364-03B391692551}">
      <dgm:prSet custT="1"/>
      <dgm:spPr>
        <a:solidFill>
          <a:srgbClr val="877DA3"/>
        </a:solidFill>
      </dgm:spPr>
      <dgm:t>
        <a:bodyPr/>
        <a:lstStyle/>
        <a:p>
          <a:pPr algn="ctr"/>
          <a:r>
            <a:rPr lang="es-CO" sz="1100" b="1" baseline="0" dirty="0">
              <a:latin typeface="Calibri "/>
              <a:ea typeface="Verdana" panose="020B0604030504040204" pitchFamily="34" charset="0"/>
              <a:cs typeface="Verdana" panose="020B0604030504040204" pitchFamily="34" charset="0"/>
            </a:rPr>
            <a:t>Indicador de Empleabilidad Regional*</a:t>
          </a:r>
          <a:endParaRPr lang="es-CO" sz="1100" b="1" dirty="0">
            <a:latin typeface="Calibri "/>
            <a:ea typeface="Verdana" panose="020B0604030504040204" pitchFamily="34" charset="0"/>
            <a:cs typeface="Verdana" panose="020B0604030504040204" pitchFamily="34" charset="0"/>
          </a:endParaRPr>
        </a:p>
      </dgm:t>
    </dgm:pt>
    <dgm:pt modelId="{E016CC02-0ECE-4BE2-854D-500985A534F3}" type="parTrans" cxnId="{E3173836-021E-42D6-B38F-CC8DF66D4397}">
      <dgm:prSet/>
      <dgm:spPr/>
      <dgm:t>
        <a:bodyPr/>
        <a:lstStyle/>
        <a:p>
          <a:pPr algn="ctr"/>
          <a:endParaRPr lang="es-ES" sz="1100" b="1">
            <a:latin typeface="Calibri "/>
            <a:ea typeface="Verdana" panose="020B0604030504040204" pitchFamily="34" charset="0"/>
            <a:cs typeface="Verdana" panose="020B0604030504040204" pitchFamily="34" charset="0"/>
          </a:endParaRPr>
        </a:p>
      </dgm:t>
    </dgm:pt>
    <dgm:pt modelId="{F94CC496-BB26-4B1D-8AD6-F32E41585763}" type="sibTrans" cxnId="{E3173836-021E-42D6-B38F-CC8DF66D4397}">
      <dgm:prSet/>
      <dgm:spPr/>
      <dgm:t>
        <a:bodyPr/>
        <a:lstStyle/>
        <a:p>
          <a:pPr algn="ctr"/>
          <a:endParaRPr lang="es-ES" sz="1100" b="1">
            <a:latin typeface="Calibri "/>
            <a:ea typeface="Verdana" panose="020B0604030504040204" pitchFamily="34" charset="0"/>
            <a:cs typeface="Verdana" panose="020B0604030504040204" pitchFamily="34" charset="0"/>
          </a:endParaRPr>
        </a:p>
      </dgm:t>
    </dgm:pt>
    <dgm:pt modelId="{D8E3A1D6-6394-4CD5-AD3A-63DFD2E54600}">
      <dgm:prSet custT="1"/>
      <dgm:spPr>
        <a:solidFill>
          <a:srgbClr val="50C0C2"/>
        </a:solidFill>
      </dgm:spPr>
      <dgm:t>
        <a:bodyPr/>
        <a:lstStyle/>
        <a:p>
          <a:pPr algn="ctr"/>
          <a:r>
            <a:rPr lang="es-CO" sz="1100" b="1" dirty="0">
              <a:latin typeface="Calibri "/>
              <a:ea typeface="Verdana" panose="020B0604030504040204" pitchFamily="34" charset="0"/>
              <a:cs typeface="Verdana" panose="020B0604030504040204" pitchFamily="34" charset="0"/>
            </a:rPr>
            <a:t>Nuevo conocimiento y DTI</a:t>
          </a:r>
        </a:p>
      </dgm:t>
    </dgm:pt>
    <dgm:pt modelId="{5F5BE7AF-8DE7-457A-A36F-F3CBF2435615}" type="parTrans" cxnId="{B7052A5A-2CBD-4418-AAA1-944F8B2E1804}">
      <dgm:prSet/>
      <dgm:spPr/>
      <dgm:t>
        <a:bodyPr/>
        <a:lstStyle/>
        <a:p>
          <a:pPr algn="ctr"/>
          <a:endParaRPr lang="es-ES" sz="1100" b="1">
            <a:latin typeface="Calibri "/>
            <a:ea typeface="Verdana" panose="020B0604030504040204" pitchFamily="34" charset="0"/>
            <a:cs typeface="Verdana" panose="020B0604030504040204" pitchFamily="34" charset="0"/>
          </a:endParaRPr>
        </a:p>
      </dgm:t>
    </dgm:pt>
    <dgm:pt modelId="{7B9712C0-B052-4A5F-82F7-8EEBED77604D}" type="sibTrans" cxnId="{B7052A5A-2CBD-4418-AAA1-944F8B2E1804}">
      <dgm:prSet/>
      <dgm:spPr/>
      <dgm:t>
        <a:bodyPr/>
        <a:lstStyle/>
        <a:p>
          <a:pPr algn="ctr"/>
          <a:endParaRPr lang="es-ES" sz="1100" b="1">
            <a:latin typeface="Calibri "/>
            <a:ea typeface="Verdana" panose="020B0604030504040204" pitchFamily="34" charset="0"/>
            <a:cs typeface="Verdana" panose="020B0604030504040204" pitchFamily="34" charset="0"/>
          </a:endParaRPr>
        </a:p>
      </dgm:t>
    </dgm:pt>
    <dgm:pt modelId="{9EF9142D-0D7B-4461-B9CF-FFD2340FDB58}">
      <dgm:prSet custT="1"/>
      <dgm:spPr>
        <a:solidFill>
          <a:srgbClr val="50C0C2"/>
        </a:solidFill>
      </dgm:spPr>
      <dgm:t>
        <a:bodyPr/>
        <a:lstStyle/>
        <a:p>
          <a:pPr algn="ctr"/>
          <a:r>
            <a:rPr lang="es-CO" sz="1100" b="1">
              <a:latin typeface="Calibri "/>
              <a:ea typeface="Verdana" panose="020B0604030504040204" pitchFamily="34" charset="0"/>
              <a:cs typeface="Verdana" panose="020B0604030504040204" pitchFamily="34" charset="0"/>
            </a:rPr>
            <a:t>Apropiación S. del Conocimiento</a:t>
          </a:r>
        </a:p>
      </dgm:t>
    </dgm:pt>
    <dgm:pt modelId="{2708C1DC-F538-4168-A48A-81DE3EA2E973}" type="parTrans" cxnId="{3269D6CA-F733-4576-BA5B-781F746FD9CC}">
      <dgm:prSet/>
      <dgm:spPr/>
      <dgm:t>
        <a:bodyPr/>
        <a:lstStyle/>
        <a:p>
          <a:pPr algn="ctr"/>
          <a:endParaRPr lang="es-ES" sz="1100" b="1">
            <a:latin typeface="Calibri "/>
            <a:ea typeface="Verdana" panose="020B0604030504040204" pitchFamily="34" charset="0"/>
            <a:cs typeface="Verdana" panose="020B0604030504040204" pitchFamily="34" charset="0"/>
          </a:endParaRPr>
        </a:p>
      </dgm:t>
    </dgm:pt>
    <dgm:pt modelId="{049257F6-1E15-4EE2-B57B-6274D2D59057}" type="sibTrans" cxnId="{3269D6CA-F733-4576-BA5B-781F746FD9CC}">
      <dgm:prSet/>
      <dgm:spPr/>
      <dgm:t>
        <a:bodyPr/>
        <a:lstStyle/>
        <a:p>
          <a:pPr algn="ctr"/>
          <a:endParaRPr lang="es-ES" sz="1100" b="1">
            <a:latin typeface="Calibri "/>
            <a:ea typeface="Verdana" panose="020B0604030504040204" pitchFamily="34" charset="0"/>
            <a:cs typeface="Verdana" panose="020B0604030504040204" pitchFamily="34" charset="0"/>
          </a:endParaRPr>
        </a:p>
      </dgm:t>
    </dgm:pt>
    <dgm:pt modelId="{8CB87A5E-30D5-4C4E-BD0D-B6303C0A2944}">
      <dgm:prSet custT="1"/>
      <dgm:spPr>
        <a:solidFill>
          <a:srgbClr val="50C0C2"/>
        </a:solidFill>
      </dgm:spPr>
      <dgm:t>
        <a:bodyPr/>
        <a:lstStyle/>
        <a:p>
          <a:pPr algn="ctr"/>
          <a:r>
            <a:rPr lang="es-CO" sz="1100" b="1">
              <a:latin typeface="Calibri "/>
              <a:ea typeface="Verdana" panose="020B0604030504040204" pitchFamily="34" charset="0"/>
              <a:cs typeface="Verdana" panose="020B0604030504040204" pitchFamily="34" charset="0"/>
            </a:rPr>
            <a:t>Citaciones</a:t>
          </a:r>
        </a:p>
      </dgm:t>
    </dgm:pt>
    <dgm:pt modelId="{4DF7C8B5-4470-45C0-B96E-527DBCA6EFDF}" type="parTrans" cxnId="{66034288-1DF3-40AD-845F-F9B1985450F4}">
      <dgm:prSet/>
      <dgm:spPr/>
      <dgm:t>
        <a:bodyPr/>
        <a:lstStyle/>
        <a:p>
          <a:pPr algn="ctr"/>
          <a:endParaRPr lang="es-ES" sz="1100" b="1">
            <a:latin typeface="Calibri "/>
            <a:ea typeface="Verdana" panose="020B0604030504040204" pitchFamily="34" charset="0"/>
            <a:cs typeface="Verdana" panose="020B0604030504040204" pitchFamily="34" charset="0"/>
          </a:endParaRPr>
        </a:p>
      </dgm:t>
    </dgm:pt>
    <dgm:pt modelId="{4EE56126-4524-415D-8A84-01C845405FEB}" type="sibTrans" cxnId="{66034288-1DF3-40AD-845F-F9B1985450F4}">
      <dgm:prSet/>
      <dgm:spPr/>
      <dgm:t>
        <a:bodyPr/>
        <a:lstStyle/>
        <a:p>
          <a:pPr algn="ctr"/>
          <a:endParaRPr lang="es-ES" sz="1100" b="1">
            <a:latin typeface="Calibri "/>
            <a:ea typeface="Verdana" panose="020B0604030504040204" pitchFamily="34" charset="0"/>
            <a:cs typeface="Verdana" panose="020B0604030504040204" pitchFamily="34" charset="0"/>
          </a:endParaRPr>
        </a:p>
      </dgm:t>
    </dgm:pt>
    <dgm:pt modelId="{40E84BC0-4B9E-43C1-8821-1527AA58CFCD}">
      <dgm:prSet custT="1"/>
      <dgm:spPr>
        <a:solidFill>
          <a:srgbClr val="6AB8A5"/>
        </a:solidFill>
      </dgm:spPr>
      <dgm:t>
        <a:bodyPr/>
        <a:lstStyle/>
        <a:p>
          <a:pPr algn="ctr"/>
          <a:r>
            <a:rPr lang="es-CO" sz="1100" b="1" dirty="0">
              <a:latin typeface="Calibri "/>
              <a:ea typeface="Verdana" panose="020B0604030504040204" pitchFamily="34" charset="0"/>
              <a:cs typeface="Verdana" panose="020B0604030504040204" pitchFamily="34" charset="0"/>
            </a:rPr>
            <a:t>Formación de Recurso Humano</a:t>
          </a:r>
        </a:p>
      </dgm:t>
    </dgm:pt>
    <dgm:pt modelId="{1E67FA0C-8A9C-4B72-B017-0902011F76BD}" type="parTrans" cxnId="{A6B3F0FB-8C6E-445E-81B5-7DD0858A8973}">
      <dgm:prSet/>
      <dgm:spPr/>
      <dgm:t>
        <a:bodyPr/>
        <a:lstStyle/>
        <a:p>
          <a:pPr algn="ctr"/>
          <a:endParaRPr lang="es-ES" sz="1100" b="1">
            <a:latin typeface="Calibri "/>
            <a:ea typeface="Verdana" panose="020B0604030504040204" pitchFamily="34" charset="0"/>
            <a:cs typeface="Verdana" panose="020B0604030504040204" pitchFamily="34" charset="0"/>
          </a:endParaRPr>
        </a:p>
      </dgm:t>
    </dgm:pt>
    <dgm:pt modelId="{F03D5491-31B4-47FE-9550-6BAB70892A54}" type="sibTrans" cxnId="{A6B3F0FB-8C6E-445E-81B5-7DD0858A8973}">
      <dgm:prSet/>
      <dgm:spPr/>
      <dgm:t>
        <a:bodyPr/>
        <a:lstStyle/>
        <a:p>
          <a:pPr algn="ctr"/>
          <a:endParaRPr lang="es-ES" sz="1100" b="1">
            <a:latin typeface="Calibri "/>
            <a:ea typeface="Verdana" panose="020B0604030504040204" pitchFamily="34" charset="0"/>
            <a:cs typeface="Verdana" panose="020B0604030504040204" pitchFamily="34" charset="0"/>
          </a:endParaRPr>
        </a:p>
      </dgm:t>
    </dgm:pt>
    <dgm:pt modelId="{F9970D5F-D03D-41B0-86B8-F4AAE8CE1B18}">
      <dgm:prSet custT="1"/>
      <dgm:spPr>
        <a:solidFill>
          <a:srgbClr val="6AB8A5"/>
        </a:solidFill>
      </dgm:spPr>
      <dgm:t>
        <a:bodyPr/>
        <a:lstStyle/>
        <a:p>
          <a:pPr algn="ctr"/>
          <a:r>
            <a:rPr lang="es-CO" sz="1100" b="1" dirty="0">
              <a:latin typeface="Calibri "/>
              <a:ea typeface="Verdana" panose="020B0604030504040204" pitchFamily="34" charset="0"/>
              <a:cs typeface="Verdana" panose="020B0604030504040204" pitchFamily="34" charset="0"/>
            </a:rPr>
            <a:t>Investigadores</a:t>
          </a:r>
        </a:p>
      </dgm:t>
    </dgm:pt>
    <dgm:pt modelId="{BA2F59B0-E79A-48D0-9D38-5CBDF2719F94}" type="parTrans" cxnId="{5A5B49C3-24FD-4E12-9A60-48F5BC5A586C}">
      <dgm:prSet/>
      <dgm:spPr/>
      <dgm:t>
        <a:bodyPr/>
        <a:lstStyle/>
        <a:p>
          <a:pPr algn="ctr"/>
          <a:endParaRPr lang="es-ES" sz="1100" b="1">
            <a:latin typeface="Calibri "/>
            <a:ea typeface="Verdana" panose="020B0604030504040204" pitchFamily="34" charset="0"/>
            <a:cs typeface="Verdana" panose="020B0604030504040204" pitchFamily="34" charset="0"/>
          </a:endParaRPr>
        </a:p>
      </dgm:t>
    </dgm:pt>
    <dgm:pt modelId="{962125E2-2A1B-4353-82E7-473574A1B01B}" type="sibTrans" cxnId="{5A5B49C3-24FD-4E12-9A60-48F5BC5A586C}">
      <dgm:prSet/>
      <dgm:spPr/>
      <dgm:t>
        <a:bodyPr/>
        <a:lstStyle/>
        <a:p>
          <a:pPr algn="ctr"/>
          <a:endParaRPr lang="es-ES" sz="1100" b="1">
            <a:latin typeface="Calibri "/>
            <a:ea typeface="Verdana" panose="020B0604030504040204" pitchFamily="34" charset="0"/>
            <a:cs typeface="Verdana" panose="020B0604030504040204" pitchFamily="34" charset="0"/>
          </a:endParaRPr>
        </a:p>
      </dgm:t>
    </dgm:pt>
    <dgm:pt modelId="{676AA52A-7938-4A56-90C9-5D8CEB71B445}">
      <dgm:prSet custT="1"/>
      <dgm:spPr>
        <a:solidFill>
          <a:srgbClr val="FAAB51"/>
        </a:solidFill>
      </dgm:spPr>
      <dgm:t>
        <a:bodyPr/>
        <a:lstStyle/>
        <a:p>
          <a:pPr algn="ctr"/>
          <a:r>
            <a:rPr lang="es-CO" sz="1100" b="1" dirty="0">
              <a:latin typeface="Calibri "/>
              <a:ea typeface="Verdana" panose="020B0604030504040204" pitchFamily="34" charset="0"/>
              <a:cs typeface="Verdana" panose="020B0604030504040204" pitchFamily="34" charset="0"/>
            </a:rPr>
            <a:t>Relación Docente Alumno</a:t>
          </a:r>
        </a:p>
      </dgm:t>
    </dgm:pt>
    <dgm:pt modelId="{09A63615-EDE7-4F6B-803E-C1D600C36E0C}" type="parTrans" cxnId="{793577B6-ECE8-434E-9196-B77E8E2CAC71}">
      <dgm:prSet/>
      <dgm:spPr/>
      <dgm:t>
        <a:bodyPr/>
        <a:lstStyle/>
        <a:p>
          <a:pPr algn="ctr"/>
          <a:endParaRPr lang="es-ES" sz="1100" b="1">
            <a:latin typeface="Calibri "/>
            <a:ea typeface="Verdana" panose="020B0604030504040204" pitchFamily="34" charset="0"/>
            <a:cs typeface="Verdana" panose="020B0604030504040204" pitchFamily="34" charset="0"/>
          </a:endParaRPr>
        </a:p>
      </dgm:t>
    </dgm:pt>
    <dgm:pt modelId="{F7B28448-6EEE-4F79-A9E1-966E81580BFB}" type="sibTrans" cxnId="{793577B6-ECE8-434E-9196-B77E8E2CAC71}">
      <dgm:prSet/>
      <dgm:spPr/>
      <dgm:t>
        <a:bodyPr/>
        <a:lstStyle/>
        <a:p>
          <a:pPr algn="ctr"/>
          <a:endParaRPr lang="es-ES" sz="1100" b="1">
            <a:latin typeface="Calibri "/>
            <a:ea typeface="Verdana" panose="020B0604030504040204" pitchFamily="34" charset="0"/>
            <a:cs typeface="Verdana" panose="020B0604030504040204" pitchFamily="34" charset="0"/>
          </a:endParaRPr>
        </a:p>
      </dgm:t>
    </dgm:pt>
    <dgm:pt modelId="{D7E09BBE-DD1E-46FD-A02C-943067CEE65C}">
      <dgm:prSet custT="1"/>
      <dgm:spPr>
        <a:solidFill>
          <a:srgbClr val="FAAB51"/>
        </a:solidFill>
      </dgm:spPr>
      <dgm:t>
        <a:bodyPr/>
        <a:lstStyle/>
        <a:p>
          <a:pPr algn="ctr"/>
          <a:r>
            <a:rPr lang="es-CO" sz="1100" b="1" dirty="0">
              <a:latin typeface="Calibri "/>
              <a:ea typeface="Verdana" panose="020B0604030504040204" pitchFamily="34" charset="0"/>
              <a:cs typeface="Verdana" panose="020B0604030504040204" pitchFamily="34" charset="0"/>
            </a:rPr>
            <a:t>Docentes Posgrado</a:t>
          </a:r>
        </a:p>
      </dgm:t>
    </dgm:pt>
    <dgm:pt modelId="{892591F1-B798-4DFD-8F16-7CAE2F2D018D}" type="parTrans" cxnId="{3ACB17BE-D13C-4457-9415-F42BAB93ADDD}">
      <dgm:prSet/>
      <dgm:spPr/>
      <dgm:t>
        <a:bodyPr/>
        <a:lstStyle/>
        <a:p>
          <a:pPr algn="ctr"/>
          <a:endParaRPr lang="es-ES" sz="1100" b="1">
            <a:latin typeface="Calibri "/>
            <a:ea typeface="Verdana" panose="020B0604030504040204" pitchFamily="34" charset="0"/>
            <a:cs typeface="Verdana" panose="020B0604030504040204" pitchFamily="34" charset="0"/>
          </a:endParaRPr>
        </a:p>
      </dgm:t>
    </dgm:pt>
    <dgm:pt modelId="{356CC333-42EA-4F04-A06F-15ED38D1DFE8}" type="sibTrans" cxnId="{3ACB17BE-D13C-4457-9415-F42BAB93ADDD}">
      <dgm:prSet/>
      <dgm:spPr/>
      <dgm:t>
        <a:bodyPr/>
        <a:lstStyle/>
        <a:p>
          <a:pPr algn="ctr"/>
          <a:endParaRPr lang="es-ES" sz="1100" b="1">
            <a:latin typeface="Calibri "/>
            <a:ea typeface="Verdana" panose="020B0604030504040204" pitchFamily="34" charset="0"/>
            <a:cs typeface="Verdana" panose="020B0604030504040204" pitchFamily="34" charset="0"/>
          </a:endParaRPr>
        </a:p>
      </dgm:t>
    </dgm:pt>
    <dgm:pt modelId="{892B4054-EFAC-45A9-B960-DF2570B765E5}">
      <dgm:prSet custT="1"/>
      <dgm:spPr>
        <a:solidFill>
          <a:srgbClr val="FCC88E"/>
        </a:solidFill>
      </dgm:spPr>
      <dgm:t>
        <a:bodyPr/>
        <a:lstStyle/>
        <a:p>
          <a:pPr algn="ctr"/>
          <a:r>
            <a:rPr lang="es-CO" sz="1100" b="1">
              <a:latin typeface="Calibri "/>
              <a:ea typeface="Verdana" panose="020B0604030504040204" pitchFamily="34" charset="0"/>
              <a:cs typeface="Verdana" panose="020B0604030504040204" pitchFamily="34" charset="0"/>
            </a:rPr>
            <a:t>Inglés</a:t>
          </a:r>
        </a:p>
      </dgm:t>
    </dgm:pt>
    <dgm:pt modelId="{6514AC23-D645-43B0-A787-237C4C36C465}" type="parTrans" cxnId="{BEDF2582-580C-42B2-996A-CB81DE78C557}">
      <dgm:prSet/>
      <dgm:spPr/>
      <dgm:t>
        <a:bodyPr/>
        <a:lstStyle/>
        <a:p>
          <a:pPr algn="ctr"/>
          <a:endParaRPr lang="es-ES" sz="1100" b="1">
            <a:latin typeface="Calibri "/>
            <a:ea typeface="Verdana" panose="020B0604030504040204" pitchFamily="34" charset="0"/>
            <a:cs typeface="Verdana" panose="020B0604030504040204" pitchFamily="34" charset="0"/>
          </a:endParaRPr>
        </a:p>
      </dgm:t>
    </dgm:pt>
    <dgm:pt modelId="{762DA127-F51F-421C-BE60-18A5AA9A095C}" type="sibTrans" cxnId="{BEDF2582-580C-42B2-996A-CB81DE78C557}">
      <dgm:prSet/>
      <dgm:spPr/>
      <dgm:t>
        <a:bodyPr/>
        <a:lstStyle/>
        <a:p>
          <a:pPr algn="ctr"/>
          <a:endParaRPr lang="es-ES" sz="1100" b="1">
            <a:latin typeface="Calibri "/>
            <a:ea typeface="Verdana" panose="020B0604030504040204" pitchFamily="34" charset="0"/>
            <a:cs typeface="Verdana" panose="020B0604030504040204" pitchFamily="34" charset="0"/>
          </a:endParaRPr>
        </a:p>
      </dgm:t>
    </dgm:pt>
    <dgm:pt modelId="{9D555E18-E65F-4E8F-BF09-EB0C3666FF23}">
      <dgm:prSet custT="1"/>
      <dgm:spPr>
        <a:solidFill>
          <a:srgbClr val="FCC88E"/>
        </a:solidFill>
      </dgm:spPr>
      <dgm:t>
        <a:bodyPr/>
        <a:lstStyle/>
        <a:p>
          <a:pPr algn="ctr"/>
          <a:r>
            <a:rPr lang="es-CO" sz="1100" b="1">
              <a:latin typeface="Calibri "/>
              <a:ea typeface="Verdana" panose="020B0604030504040204" pitchFamily="34" charset="0"/>
              <a:cs typeface="Verdana" panose="020B0604030504040204" pitchFamily="34" charset="0"/>
            </a:rPr>
            <a:t>Movilidad de Estudiantes</a:t>
          </a:r>
        </a:p>
      </dgm:t>
    </dgm:pt>
    <dgm:pt modelId="{B25B9148-04FB-4CE7-AAE0-54F124875DC0}" type="parTrans" cxnId="{DE1DC7C2-0DB9-4581-886B-606A41909EAE}">
      <dgm:prSet/>
      <dgm:spPr/>
      <dgm:t>
        <a:bodyPr/>
        <a:lstStyle/>
        <a:p>
          <a:pPr algn="ctr"/>
          <a:endParaRPr lang="es-ES" sz="1100" b="1">
            <a:latin typeface="Calibri "/>
            <a:ea typeface="Verdana" panose="020B0604030504040204" pitchFamily="34" charset="0"/>
            <a:cs typeface="Verdana" panose="020B0604030504040204" pitchFamily="34" charset="0"/>
          </a:endParaRPr>
        </a:p>
      </dgm:t>
    </dgm:pt>
    <dgm:pt modelId="{DB151A5F-CFAE-4906-9082-94D94FBF25ED}" type="sibTrans" cxnId="{DE1DC7C2-0DB9-4581-886B-606A41909EAE}">
      <dgm:prSet/>
      <dgm:spPr/>
      <dgm:t>
        <a:bodyPr/>
        <a:lstStyle/>
        <a:p>
          <a:pPr algn="ctr"/>
          <a:endParaRPr lang="es-ES" sz="1100" b="1">
            <a:latin typeface="Calibri "/>
            <a:ea typeface="Verdana" panose="020B0604030504040204" pitchFamily="34" charset="0"/>
            <a:cs typeface="Verdana" panose="020B0604030504040204" pitchFamily="34" charset="0"/>
          </a:endParaRPr>
        </a:p>
      </dgm:t>
    </dgm:pt>
    <dgm:pt modelId="{5A7817E1-D89B-4470-B729-AFB87625B4EC}">
      <dgm:prSet custT="1"/>
      <dgm:spPr>
        <a:solidFill>
          <a:srgbClr val="FCC88E"/>
        </a:solidFill>
      </dgm:spPr>
      <dgm:t>
        <a:bodyPr/>
        <a:lstStyle/>
        <a:p>
          <a:pPr algn="ctr"/>
          <a:r>
            <a:rPr lang="es-CO" sz="1100" b="1">
              <a:latin typeface="Calibri "/>
              <a:ea typeface="Verdana" panose="020B0604030504040204" pitchFamily="34" charset="0"/>
              <a:cs typeface="Verdana" panose="020B0604030504040204" pitchFamily="34" charset="0"/>
            </a:rPr>
            <a:t>Movilidad docentes</a:t>
          </a:r>
        </a:p>
      </dgm:t>
    </dgm:pt>
    <dgm:pt modelId="{8F13F8DE-ECF0-455F-B932-9A23354A35F8}" type="parTrans" cxnId="{7A782097-9DF5-4F19-9723-4DDEDAF98D97}">
      <dgm:prSet/>
      <dgm:spPr/>
      <dgm:t>
        <a:bodyPr/>
        <a:lstStyle/>
        <a:p>
          <a:pPr algn="ctr"/>
          <a:endParaRPr lang="es-ES" sz="1100" b="1">
            <a:latin typeface="Calibri "/>
            <a:ea typeface="Verdana" panose="020B0604030504040204" pitchFamily="34" charset="0"/>
            <a:cs typeface="Verdana" panose="020B0604030504040204" pitchFamily="34" charset="0"/>
          </a:endParaRPr>
        </a:p>
      </dgm:t>
    </dgm:pt>
    <dgm:pt modelId="{47F5543A-859D-494D-8777-33E71B8D908D}" type="sibTrans" cxnId="{7A782097-9DF5-4F19-9723-4DDEDAF98D97}">
      <dgm:prSet/>
      <dgm:spPr/>
      <dgm:t>
        <a:bodyPr/>
        <a:lstStyle/>
        <a:p>
          <a:pPr algn="ctr"/>
          <a:endParaRPr lang="es-ES" sz="1100" b="1">
            <a:latin typeface="Calibri "/>
            <a:ea typeface="Verdana" panose="020B0604030504040204" pitchFamily="34" charset="0"/>
            <a:cs typeface="Verdana" panose="020B0604030504040204" pitchFamily="34" charset="0"/>
          </a:endParaRPr>
        </a:p>
      </dgm:t>
    </dgm:pt>
    <dgm:pt modelId="{B94D7644-8BA5-43B0-AF12-A3B98DB355D4}">
      <dgm:prSet custT="1"/>
      <dgm:spPr>
        <a:solidFill>
          <a:srgbClr val="FCC88E"/>
        </a:solidFill>
      </dgm:spPr>
      <dgm:t>
        <a:bodyPr/>
        <a:lstStyle/>
        <a:p>
          <a:pPr algn="ctr"/>
          <a:r>
            <a:rPr lang="es-CO" sz="1100" b="1">
              <a:latin typeface="Calibri "/>
              <a:ea typeface="Verdana" panose="020B0604030504040204" pitchFamily="34" charset="0"/>
              <a:cs typeface="Verdana" panose="020B0604030504040204" pitchFamily="34" charset="0"/>
            </a:rPr>
            <a:t>Coautorías internacionales</a:t>
          </a:r>
        </a:p>
      </dgm:t>
    </dgm:pt>
    <dgm:pt modelId="{5C7F7A6F-0DBD-4240-AC88-07486B3F4E34}" type="parTrans" cxnId="{4FA16893-0D1B-442B-AF26-BEEABA60C552}">
      <dgm:prSet/>
      <dgm:spPr/>
      <dgm:t>
        <a:bodyPr/>
        <a:lstStyle/>
        <a:p>
          <a:pPr algn="ctr"/>
          <a:endParaRPr lang="es-ES" sz="1100" b="1">
            <a:latin typeface="Calibri "/>
            <a:ea typeface="Verdana" panose="020B0604030504040204" pitchFamily="34" charset="0"/>
            <a:cs typeface="Verdana" panose="020B0604030504040204" pitchFamily="34" charset="0"/>
          </a:endParaRPr>
        </a:p>
      </dgm:t>
    </dgm:pt>
    <dgm:pt modelId="{5E9E489D-3F83-4FE3-AEC7-C26B0E7B678B}" type="sibTrans" cxnId="{4FA16893-0D1B-442B-AF26-BEEABA60C552}">
      <dgm:prSet/>
      <dgm:spPr/>
      <dgm:t>
        <a:bodyPr/>
        <a:lstStyle/>
        <a:p>
          <a:pPr algn="ctr"/>
          <a:endParaRPr lang="es-ES" sz="1100" b="1">
            <a:latin typeface="Calibri "/>
            <a:ea typeface="Verdana" panose="020B0604030504040204" pitchFamily="34" charset="0"/>
            <a:cs typeface="Verdana" panose="020B0604030504040204" pitchFamily="34" charset="0"/>
          </a:endParaRPr>
        </a:p>
      </dgm:t>
    </dgm:pt>
    <dgm:pt modelId="{B2CAC342-E599-490E-8CFE-03D4565EE402}">
      <dgm:prSet custT="1"/>
      <dgm:spPr>
        <a:solidFill>
          <a:srgbClr val="FFC000"/>
        </a:solidFill>
      </dgm:spPr>
      <dgm:t>
        <a:bodyPr/>
        <a:lstStyle/>
        <a:p>
          <a:pPr algn="ctr"/>
          <a:r>
            <a:rPr lang="es-CO" sz="1100" b="1" dirty="0">
              <a:latin typeface="Calibri "/>
              <a:ea typeface="Verdana" panose="020B0604030504040204" pitchFamily="34" charset="0"/>
              <a:cs typeface="Verdana" panose="020B0604030504040204" pitchFamily="34" charset="0"/>
            </a:rPr>
            <a:t>Permanencia** </a:t>
          </a:r>
        </a:p>
      </dgm:t>
    </dgm:pt>
    <dgm:pt modelId="{01FB839C-EABF-46D5-89C2-5A0C3248ACE9}" type="parTrans" cxnId="{852B8907-8443-4C20-A8EB-BD1789CBA863}">
      <dgm:prSet/>
      <dgm:spPr/>
      <dgm:t>
        <a:bodyPr/>
        <a:lstStyle/>
        <a:p>
          <a:pPr algn="ctr"/>
          <a:endParaRPr lang="es-ES" sz="1100" b="1">
            <a:latin typeface="Calibri "/>
            <a:ea typeface="Verdana" panose="020B0604030504040204" pitchFamily="34" charset="0"/>
            <a:cs typeface="Verdana" panose="020B0604030504040204" pitchFamily="34" charset="0"/>
          </a:endParaRPr>
        </a:p>
      </dgm:t>
    </dgm:pt>
    <dgm:pt modelId="{342C7A9D-D986-4477-82D8-3D220B07F0D0}" type="sibTrans" cxnId="{852B8907-8443-4C20-A8EB-BD1789CBA863}">
      <dgm:prSet/>
      <dgm:spPr/>
      <dgm:t>
        <a:bodyPr/>
        <a:lstStyle/>
        <a:p>
          <a:pPr algn="ctr"/>
          <a:endParaRPr lang="es-ES" sz="1100" b="1">
            <a:latin typeface="Calibri "/>
            <a:ea typeface="Verdana" panose="020B0604030504040204" pitchFamily="34" charset="0"/>
            <a:cs typeface="Verdana" panose="020B0604030504040204" pitchFamily="34" charset="0"/>
          </a:endParaRPr>
        </a:p>
      </dgm:t>
    </dgm:pt>
    <dgm:pt modelId="{5E8B27C7-0CD8-4501-BCD9-676F29AF048A}">
      <dgm:prSet custT="1"/>
      <dgm:spPr>
        <a:solidFill>
          <a:srgbClr val="FFC000"/>
        </a:solidFill>
      </dgm:spPr>
      <dgm:t>
        <a:bodyPr/>
        <a:lstStyle/>
        <a:p>
          <a:pPr algn="ctr"/>
          <a:r>
            <a:rPr lang="es-CO" sz="1100" b="1" dirty="0">
              <a:latin typeface="Calibri "/>
              <a:ea typeface="Verdana" panose="020B0604030504040204" pitchFamily="34" charset="0"/>
              <a:cs typeface="Verdana" panose="020B0604030504040204" pitchFamily="34" charset="0"/>
            </a:rPr>
            <a:t>Graduación**</a:t>
          </a:r>
        </a:p>
      </dgm:t>
    </dgm:pt>
    <dgm:pt modelId="{890CB6DF-FF55-4C7B-B11F-1A6A81E6B2B3}" type="parTrans" cxnId="{205F4CF4-25ED-49DD-9282-7802F474F6C6}">
      <dgm:prSet/>
      <dgm:spPr/>
      <dgm:t>
        <a:bodyPr/>
        <a:lstStyle/>
        <a:p>
          <a:pPr algn="ctr"/>
          <a:endParaRPr lang="es-ES" sz="1100" b="1">
            <a:latin typeface="Calibri "/>
            <a:ea typeface="Verdana" panose="020B0604030504040204" pitchFamily="34" charset="0"/>
            <a:cs typeface="Verdana" panose="020B0604030504040204" pitchFamily="34" charset="0"/>
          </a:endParaRPr>
        </a:p>
      </dgm:t>
    </dgm:pt>
    <dgm:pt modelId="{85E664C0-C878-4446-9DA3-0FAE7BE921F9}" type="sibTrans" cxnId="{205F4CF4-25ED-49DD-9282-7802F474F6C6}">
      <dgm:prSet/>
      <dgm:spPr/>
      <dgm:t>
        <a:bodyPr/>
        <a:lstStyle/>
        <a:p>
          <a:pPr algn="ctr"/>
          <a:endParaRPr lang="es-ES" sz="1100" b="1">
            <a:latin typeface="Calibri "/>
            <a:ea typeface="Verdana" panose="020B0604030504040204" pitchFamily="34" charset="0"/>
            <a:cs typeface="Verdana" panose="020B0604030504040204" pitchFamily="34" charset="0"/>
          </a:endParaRPr>
        </a:p>
      </dgm:t>
    </dgm:pt>
    <dgm:pt modelId="{D5087F25-33FC-4C00-8E7B-110BE6E5D236}">
      <dgm:prSet custT="1"/>
      <dgm:spPr>
        <a:solidFill>
          <a:srgbClr val="F17F80"/>
        </a:solidFill>
      </dgm:spPr>
      <dgm:t>
        <a:bodyPr/>
        <a:lstStyle/>
        <a:p>
          <a:pPr algn="ctr"/>
          <a:r>
            <a:rPr lang="es-CO" sz="1100" b="1" dirty="0">
              <a:latin typeface="Calibri "/>
              <a:ea typeface="Verdana" panose="020B0604030504040204" pitchFamily="34" charset="0"/>
              <a:cs typeface="Verdana" panose="020B0604030504040204" pitchFamily="34" charset="0"/>
            </a:rPr>
            <a:t>Lectura Crítica</a:t>
          </a:r>
        </a:p>
      </dgm:t>
    </dgm:pt>
    <dgm:pt modelId="{9B05FBF0-56BD-490B-84B2-D7D173148829}" type="parTrans" cxnId="{8B877927-244F-41D6-A47B-7AF9F7A1D6B2}">
      <dgm:prSet/>
      <dgm:spPr/>
      <dgm:t>
        <a:bodyPr/>
        <a:lstStyle/>
        <a:p>
          <a:endParaRPr lang="es-ES" sz="1100" b="1">
            <a:latin typeface="Calibri "/>
            <a:ea typeface="Verdana" panose="020B0604030504040204" pitchFamily="34" charset="0"/>
            <a:cs typeface="Verdana" panose="020B0604030504040204" pitchFamily="34" charset="0"/>
          </a:endParaRPr>
        </a:p>
      </dgm:t>
    </dgm:pt>
    <dgm:pt modelId="{4D52E833-1E19-4DA2-AF17-CECA0A61E247}" type="sibTrans" cxnId="{8B877927-244F-41D6-A47B-7AF9F7A1D6B2}">
      <dgm:prSet/>
      <dgm:spPr/>
      <dgm:t>
        <a:bodyPr/>
        <a:lstStyle/>
        <a:p>
          <a:endParaRPr lang="es-ES" sz="1100" b="1">
            <a:latin typeface="Calibri "/>
            <a:ea typeface="Verdana" panose="020B0604030504040204" pitchFamily="34" charset="0"/>
            <a:cs typeface="Verdana" panose="020B0604030504040204" pitchFamily="34" charset="0"/>
          </a:endParaRPr>
        </a:p>
      </dgm:t>
    </dgm:pt>
    <dgm:pt modelId="{B5C55E99-CDC0-44A4-98C6-7CC5DEAB5025}" type="pres">
      <dgm:prSet presAssocID="{6741EC19-4008-4649-B99B-D060F92D3367}" presName="linear" presStyleCnt="0">
        <dgm:presLayoutVars>
          <dgm:animLvl val="lvl"/>
          <dgm:resizeHandles val="exact"/>
        </dgm:presLayoutVars>
      </dgm:prSet>
      <dgm:spPr/>
    </dgm:pt>
    <dgm:pt modelId="{7B70951F-3DA5-4FC2-837E-2252BC34F689}" type="pres">
      <dgm:prSet presAssocID="{AD7D2474-B902-4793-8D88-D96245705B6C}" presName="parentText" presStyleLbl="node1" presStyleIdx="0" presStyleCnt="21">
        <dgm:presLayoutVars>
          <dgm:chMax val="0"/>
          <dgm:bulletEnabled val="1"/>
        </dgm:presLayoutVars>
      </dgm:prSet>
      <dgm:spPr/>
    </dgm:pt>
    <dgm:pt modelId="{0ABF6D5A-AE9D-4C7A-80DA-7AEFFD873EE4}" type="pres">
      <dgm:prSet presAssocID="{14F48AA8-1B02-4B2F-B536-61C4162458A0}" presName="spacer" presStyleCnt="0"/>
      <dgm:spPr/>
    </dgm:pt>
    <dgm:pt modelId="{D2374376-2660-4F24-A685-05557B4F3BC3}" type="pres">
      <dgm:prSet presAssocID="{3EDAF8CA-78E2-4BF8-A42C-73C53DD45B55}" presName="parentText" presStyleLbl="node1" presStyleIdx="1" presStyleCnt="21">
        <dgm:presLayoutVars>
          <dgm:chMax val="0"/>
          <dgm:bulletEnabled val="1"/>
        </dgm:presLayoutVars>
      </dgm:prSet>
      <dgm:spPr/>
    </dgm:pt>
    <dgm:pt modelId="{639774A1-0A7F-44B2-AD89-3AEAB4ED0A05}" type="pres">
      <dgm:prSet presAssocID="{0D234728-2D4D-4086-89EA-A4099EFECF3D}" presName="spacer" presStyleCnt="0"/>
      <dgm:spPr/>
    </dgm:pt>
    <dgm:pt modelId="{B5AE7D33-E294-468B-BE19-D10E84AC8B00}" type="pres">
      <dgm:prSet presAssocID="{395CB7C3-84A4-4EED-AE92-D9DE5FC46B05}" presName="parentText" presStyleLbl="node1" presStyleIdx="2" presStyleCnt="21">
        <dgm:presLayoutVars>
          <dgm:chMax val="0"/>
          <dgm:bulletEnabled val="1"/>
        </dgm:presLayoutVars>
      </dgm:prSet>
      <dgm:spPr/>
    </dgm:pt>
    <dgm:pt modelId="{EE1BEBB8-D497-45B8-BE25-B5635D608FCD}" type="pres">
      <dgm:prSet presAssocID="{7310E2D4-3F3A-4CCB-86B2-1FDE058FDD8C}" presName="spacer" presStyleCnt="0"/>
      <dgm:spPr/>
    </dgm:pt>
    <dgm:pt modelId="{ABBBA96D-3729-4839-864C-C18DB14F8FD7}" type="pres">
      <dgm:prSet presAssocID="{D5087F25-33FC-4C00-8E7B-110BE6E5D236}" presName="parentText" presStyleLbl="node1" presStyleIdx="3" presStyleCnt="21">
        <dgm:presLayoutVars>
          <dgm:chMax val="0"/>
          <dgm:bulletEnabled val="1"/>
        </dgm:presLayoutVars>
      </dgm:prSet>
      <dgm:spPr/>
    </dgm:pt>
    <dgm:pt modelId="{88F0ECD6-DCA4-4910-8DC7-2554E4B4B8EC}" type="pres">
      <dgm:prSet presAssocID="{4D52E833-1E19-4DA2-AF17-CECA0A61E247}" presName="spacer" presStyleCnt="0"/>
      <dgm:spPr/>
    </dgm:pt>
    <dgm:pt modelId="{52AA5730-5BA3-4FCA-9613-FF8CBBA04555}" type="pres">
      <dgm:prSet presAssocID="{A6583C47-8321-4FD2-A707-833648B90058}" presName="parentText" presStyleLbl="node1" presStyleIdx="4" presStyleCnt="21">
        <dgm:presLayoutVars>
          <dgm:chMax val="0"/>
          <dgm:bulletEnabled val="1"/>
        </dgm:presLayoutVars>
      </dgm:prSet>
      <dgm:spPr/>
    </dgm:pt>
    <dgm:pt modelId="{C0C2B849-DEB1-48AE-8D6E-1033A8D57F5C}" type="pres">
      <dgm:prSet presAssocID="{A91783CD-3CC5-4A64-B9E9-F1758E7E0A5B}" presName="spacer" presStyleCnt="0"/>
      <dgm:spPr/>
    </dgm:pt>
    <dgm:pt modelId="{5F998322-86FC-4FBE-A257-88C4DD73E308}" type="pres">
      <dgm:prSet presAssocID="{2EFE9799-A232-4B68-AE94-71E9DB25B0FD}" presName="parentText" presStyleLbl="node1" presStyleIdx="5" presStyleCnt="21">
        <dgm:presLayoutVars>
          <dgm:chMax val="0"/>
          <dgm:bulletEnabled val="1"/>
        </dgm:presLayoutVars>
      </dgm:prSet>
      <dgm:spPr/>
    </dgm:pt>
    <dgm:pt modelId="{84EED670-0A42-4302-9848-C2C162D288C2}" type="pres">
      <dgm:prSet presAssocID="{90729B16-1ED1-48A4-98A8-863045FFA27D}" presName="spacer" presStyleCnt="0"/>
      <dgm:spPr/>
    </dgm:pt>
    <dgm:pt modelId="{104F6D09-B48B-4D82-8CB3-D5F189D309C3}" type="pres">
      <dgm:prSet presAssocID="{EE26BEA8-967C-4A4D-985E-A806DC0421A2}" presName="parentText" presStyleLbl="node1" presStyleIdx="6" presStyleCnt="21">
        <dgm:presLayoutVars>
          <dgm:chMax val="0"/>
          <dgm:bulletEnabled val="1"/>
        </dgm:presLayoutVars>
      </dgm:prSet>
      <dgm:spPr/>
    </dgm:pt>
    <dgm:pt modelId="{B7B2179A-EC46-48EE-8F16-D61DDC268546}" type="pres">
      <dgm:prSet presAssocID="{CFBD4CA6-3012-450B-BE34-01A327F5F104}" presName="spacer" presStyleCnt="0"/>
      <dgm:spPr/>
    </dgm:pt>
    <dgm:pt modelId="{0C03218F-8B52-4537-890D-59F99FFA5AB5}" type="pres">
      <dgm:prSet presAssocID="{AD87BC15-5B34-45DE-A364-03B391692551}" presName="parentText" presStyleLbl="node1" presStyleIdx="7" presStyleCnt="21">
        <dgm:presLayoutVars>
          <dgm:chMax val="0"/>
          <dgm:bulletEnabled val="1"/>
        </dgm:presLayoutVars>
      </dgm:prSet>
      <dgm:spPr/>
    </dgm:pt>
    <dgm:pt modelId="{ECCCC7F2-9A35-4EB0-AB2F-733123BE1E08}" type="pres">
      <dgm:prSet presAssocID="{F94CC496-BB26-4B1D-8AD6-F32E41585763}" presName="spacer" presStyleCnt="0"/>
      <dgm:spPr/>
    </dgm:pt>
    <dgm:pt modelId="{F6683FFC-C322-4023-B49A-AC2B03C9AF76}" type="pres">
      <dgm:prSet presAssocID="{D8E3A1D6-6394-4CD5-AD3A-63DFD2E54600}" presName="parentText" presStyleLbl="node1" presStyleIdx="8" presStyleCnt="21">
        <dgm:presLayoutVars>
          <dgm:chMax val="0"/>
          <dgm:bulletEnabled val="1"/>
        </dgm:presLayoutVars>
      </dgm:prSet>
      <dgm:spPr/>
    </dgm:pt>
    <dgm:pt modelId="{B637FFB8-BE0F-4D1C-AA2A-FD912C5AAEC0}" type="pres">
      <dgm:prSet presAssocID="{7B9712C0-B052-4A5F-82F7-8EEBED77604D}" presName="spacer" presStyleCnt="0"/>
      <dgm:spPr/>
    </dgm:pt>
    <dgm:pt modelId="{5CA6CBB9-2D86-4D28-8830-A589466AB3F4}" type="pres">
      <dgm:prSet presAssocID="{9EF9142D-0D7B-4461-B9CF-FFD2340FDB58}" presName="parentText" presStyleLbl="node1" presStyleIdx="9" presStyleCnt="21">
        <dgm:presLayoutVars>
          <dgm:chMax val="0"/>
          <dgm:bulletEnabled val="1"/>
        </dgm:presLayoutVars>
      </dgm:prSet>
      <dgm:spPr/>
    </dgm:pt>
    <dgm:pt modelId="{702C65F8-0F16-471A-99AF-B9A0FFB709C9}" type="pres">
      <dgm:prSet presAssocID="{049257F6-1E15-4EE2-B57B-6274D2D59057}" presName="spacer" presStyleCnt="0"/>
      <dgm:spPr/>
    </dgm:pt>
    <dgm:pt modelId="{49CFE03E-C653-40FA-8657-B7C8B165584A}" type="pres">
      <dgm:prSet presAssocID="{8CB87A5E-30D5-4C4E-BD0D-B6303C0A2944}" presName="parentText" presStyleLbl="node1" presStyleIdx="10" presStyleCnt="21">
        <dgm:presLayoutVars>
          <dgm:chMax val="0"/>
          <dgm:bulletEnabled val="1"/>
        </dgm:presLayoutVars>
      </dgm:prSet>
      <dgm:spPr/>
    </dgm:pt>
    <dgm:pt modelId="{252E9ED3-B69D-47CD-BE95-04ACAAA385DF}" type="pres">
      <dgm:prSet presAssocID="{4EE56126-4524-415D-8A84-01C845405FEB}" presName="spacer" presStyleCnt="0"/>
      <dgm:spPr/>
    </dgm:pt>
    <dgm:pt modelId="{9F588AB4-776D-4740-BDD2-44D02387BAFC}" type="pres">
      <dgm:prSet presAssocID="{40E84BC0-4B9E-43C1-8821-1527AA58CFCD}" presName="parentText" presStyleLbl="node1" presStyleIdx="11" presStyleCnt="21">
        <dgm:presLayoutVars>
          <dgm:chMax val="0"/>
          <dgm:bulletEnabled val="1"/>
        </dgm:presLayoutVars>
      </dgm:prSet>
      <dgm:spPr/>
    </dgm:pt>
    <dgm:pt modelId="{CFC8667B-F594-44B3-84BC-A57F64CA67B4}" type="pres">
      <dgm:prSet presAssocID="{F03D5491-31B4-47FE-9550-6BAB70892A54}" presName="spacer" presStyleCnt="0"/>
      <dgm:spPr/>
    </dgm:pt>
    <dgm:pt modelId="{03FC317F-99EE-47F1-AB54-89410EB583C4}" type="pres">
      <dgm:prSet presAssocID="{F9970D5F-D03D-41B0-86B8-F4AAE8CE1B18}" presName="parentText" presStyleLbl="node1" presStyleIdx="12" presStyleCnt="21">
        <dgm:presLayoutVars>
          <dgm:chMax val="0"/>
          <dgm:bulletEnabled val="1"/>
        </dgm:presLayoutVars>
      </dgm:prSet>
      <dgm:spPr/>
    </dgm:pt>
    <dgm:pt modelId="{87E44859-B3C7-43FF-91B3-26C53FF8C40A}" type="pres">
      <dgm:prSet presAssocID="{962125E2-2A1B-4353-82E7-473574A1B01B}" presName="spacer" presStyleCnt="0"/>
      <dgm:spPr/>
    </dgm:pt>
    <dgm:pt modelId="{A03DA4CB-BB11-4333-9503-8C99DBB69470}" type="pres">
      <dgm:prSet presAssocID="{676AA52A-7938-4A56-90C9-5D8CEB71B445}" presName="parentText" presStyleLbl="node1" presStyleIdx="13" presStyleCnt="21">
        <dgm:presLayoutVars>
          <dgm:chMax val="0"/>
          <dgm:bulletEnabled val="1"/>
        </dgm:presLayoutVars>
      </dgm:prSet>
      <dgm:spPr/>
    </dgm:pt>
    <dgm:pt modelId="{CF6D8053-443D-4389-967C-22A6EE3B6FFB}" type="pres">
      <dgm:prSet presAssocID="{F7B28448-6EEE-4F79-A9E1-966E81580BFB}" presName="spacer" presStyleCnt="0"/>
      <dgm:spPr/>
    </dgm:pt>
    <dgm:pt modelId="{CBD79320-A795-40B6-980F-B93550C9F9A7}" type="pres">
      <dgm:prSet presAssocID="{D7E09BBE-DD1E-46FD-A02C-943067CEE65C}" presName="parentText" presStyleLbl="node1" presStyleIdx="14" presStyleCnt="21">
        <dgm:presLayoutVars>
          <dgm:chMax val="0"/>
          <dgm:bulletEnabled val="1"/>
        </dgm:presLayoutVars>
      </dgm:prSet>
      <dgm:spPr/>
    </dgm:pt>
    <dgm:pt modelId="{302CF29A-527B-468B-8761-35FA66E70E68}" type="pres">
      <dgm:prSet presAssocID="{356CC333-42EA-4F04-A06F-15ED38D1DFE8}" presName="spacer" presStyleCnt="0"/>
      <dgm:spPr/>
    </dgm:pt>
    <dgm:pt modelId="{5B9C4EF4-E1A9-4D49-A7A6-75138D536C54}" type="pres">
      <dgm:prSet presAssocID="{892B4054-EFAC-45A9-B960-DF2570B765E5}" presName="parentText" presStyleLbl="node1" presStyleIdx="15" presStyleCnt="21">
        <dgm:presLayoutVars>
          <dgm:chMax val="0"/>
          <dgm:bulletEnabled val="1"/>
        </dgm:presLayoutVars>
      </dgm:prSet>
      <dgm:spPr/>
    </dgm:pt>
    <dgm:pt modelId="{22628664-D7DD-4F01-8822-3FF4434196D0}" type="pres">
      <dgm:prSet presAssocID="{762DA127-F51F-421C-BE60-18A5AA9A095C}" presName="spacer" presStyleCnt="0"/>
      <dgm:spPr/>
    </dgm:pt>
    <dgm:pt modelId="{9F0A3DB6-2A63-4540-B801-9538F1DCFB89}" type="pres">
      <dgm:prSet presAssocID="{9D555E18-E65F-4E8F-BF09-EB0C3666FF23}" presName="parentText" presStyleLbl="node1" presStyleIdx="16" presStyleCnt="21">
        <dgm:presLayoutVars>
          <dgm:chMax val="0"/>
          <dgm:bulletEnabled val="1"/>
        </dgm:presLayoutVars>
      </dgm:prSet>
      <dgm:spPr/>
    </dgm:pt>
    <dgm:pt modelId="{123DDD67-9413-49A9-8978-B0B7F0C1F965}" type="pres">
      <dgm:prSet presAssocID="{DB151A5F-CFAE-4906-9082-94D94FBF25ED}" presName="spacer" presStyleCnt="0"/>
      <dgm:spPr/>
    </dgm:pt>
    <dgm:pt modelId="{9BFC1F63-97F2-4128-B8AA-734DF80E3D4D}" type="pres">
      <dgm:prSet presAssocID="{5A7817E1-D89B-4470-B729-AFB87625B4EC}" presName="parentText" presStyleLbl="node1" presStyleIdx="17" presStyleCnt="21">
        <dgm:presLayoutVars>
          <dgm:chMax val="0"/>
          <dgm:bulletEnabled val="1"/>
        </dgm:presLayoutVars>
      </dgm:prSet>
      <dgm:spPr/>
    </dgm:pt>
    <dgm:pt modelId="{82DE6844-781A-4BD2-8A22-B169FB57A59B}" type="pres">
      <dgm:prSet presAssocID="{47F5543A-859D-494D-8777-33E71B8D908D}" presName="spacer" presStyleCnt="0"/>
      <dgm:spPr/>
    </dgm:pt>
    <dgm:pt modelId="{F5B126DD-6759-4BA0-A41E-10405D5C9EDD}" type="pres">
      <dgm:prSet presAssocID="{B94D7644-8BA5-43B0-AF12-A3B98DB355D4}" presName="parentText" presStyleLbl="node1" presStyleIdx="18" presStyleCnt="21">
        <dgm:presLayoutVars>
          <dgm:chMax val="0"/>
          <dgm:bulletEnabled val="1"/>
        </dgm:presLayoutVars>
      </dgm:prSet>
      <dgm:spPr/>
    </dgm:pt>
    <dgm:pt modelId="{E4232360-BF3D-4A53-9567-CD94F0CE55C3}" type="pres">
      <dgm:prSet presAssocID="{5E9E489D-3F83-4FE3-AEC7-C26B0E7B678B}" presName="spacer" presStyleCnt="0"/>
      <dgm:spPr/>
    </dgm:pt>
    <dgm:pt modelId="{3E3561CF-2D67-4DF1-B272-A14D3F405F6B}" type="pres">
      <dgm:prSet presAssocID="{B2CAC342-E599-490E-8CFE-03D4565EE402}" presName="parentText" presStyleLbl="node1" presStyleIdx="19" presStyleCnt="21">
        <dgm:presLayoutVars>
          <dgm:chMax val="0"/>
          <dgm:bulletEnabled val="1"/>
        </dgm:presLayoutVars>
      </dgm:prSet>
      <dgm:spPr/>
    </dgm:pt>
    <dgm:pt modelId="{E8DA669A-4A96-496E-85C9-4C03D7D6E401}" type="pres">
      <dgm:prSet presAssocID="{342C7A9D-D986-4477-82D8-3D220B07F0D0}" presName="spacer" presStyleCnt="0"/>
      <dgm:spPr/>
    </dgm:pt>
    <dgm:pt modelId="{94C4B5C2-0D1B-475E-8B76-9A0A3440A3EA}" type="pres">
      <dgm:prSet presAssocID="{5E8B27C7-0CD8-4501-BCD9-676F29AF048A}" presName="parentText" presStyleLbl="node1" presStyleIdx="20" presStyleCnt="21">
        <dgm:presLayoutVars>
          <dgm:chMax val="0"/>
          <dgm:bulletEnabled val="1"/>
        </dgm:presLayoutVars>
      </dgm:prSet>
      <dgm:spPr/>
    </dgm:pt>
  </dgm:ptLst>
  <dgm:cxnLst>
    <dgm:cxn modelId="{852B8907-8443-4C20-A8EB-BD1789CBA863}" srcId="{6741EC19-4008-4649-B99B-D060F92D3367}" destId="{B2CAC342-E599-490E-8CFE-03D4565EE402}" srcOrd="19" destOrd="0" parTransId="{01FB839C-EABF-46D5-89C2-5A0C3248ACE9}" sibTransId="{342C7A9D-D986-4477-82D8-3D220B07F0D0}"/>
    <dgm:cxn modelId="{1B556A12-FB7A-4FAD-8AB5-BE9C1682FBEF}" srcId="{6741EC19-4008-4649-B99B-D060F92D3367}" destId="{EE26BEA8-967C-4A4D-985E-A806DC0421A2}" srcOrd="6" destOrd="0" parTransId="{E3E6B1E0-0311-44EF-9D6C-9AAD933AD6B6}" sibTransId="{CFBD4CA6-3012-450B-BE34-01A327F5F104}"/>
    <dgm:cxn modelId="{0BA74214-F3DA-4009-9ED2-C4505FB9B48E}" type="presOf" srcId="{9EF9142D-0D7B-4461-B9CF-FFD2340FDB58}" destId="{5CA6CBB9-2D86-4D28-8830-A589466AB3F4}" srcOrd="0" destOrd="0" presId="urn:microsoft.com/office/officeart/2005/8/layout/vList2"/>
    <dgm:cxn modelId="{032CE41A-652F-464E-888A-142D00F8C746}" type="presOf" srcId="{F9970D5F-D03D-41B0-86B8-F4AAE8CE1B18}" destId="{03FC317F-99EE-47F1-AB54-89410EB583C4}" srcOrd="0" destOrd="0" presId="urn:microsoft.com/office/officeart/2005/8/layout/vList2"/>
    <dgm:cxn modelId="{12CE271B-4065-4E6D-B316-1BA9E339BB9D}" type="presOf" srcId="{D5087F25-33FC-4C00-8E7B-110BE6E5D236}" destId="{ABBBA96D-3729-4839-864C-C18DB14F8FD7}" srcOrd="0" destOrd="0" presId="urn:microsoft.com/office/officeart/2005/8/layout/vList2"/>
    <dgm:cxn modelId="{55B11125-4ADC-4CB5-A33C-16611EE4A1EC}" type="presOf" srcId="{B94D7644-8BA5-43B0-AF12-A3B98DB355D4}" destId="{F5B126DD-6759-4BA0-A41E-10405D5C9EDD}" srcOrd="0" destOrd="0" presId="urn:microsoft.com/office/officeart/2005/8/layout/vList2"/>
    <dgm:cxn modelId="{B9938526-B6E4-4AC3-9E0F-326ED4C8DA4B}" type="presOf" srcId="{5A7817E1-D89B-4470-B729-AFB87625B4EC}" destId="{9BFC1F63-97F2-4128-B8AA-734DF80E3D4D}" srcOrd="0" destOrd="0" presId="urn:microsoft.com/office/officeart/2005/8/layout/vList2"/>
    <dgm:cxn modelId="{8B877927-244F-41D6-A47B-7AF9F7A1D6B2}" srcId="{6741EC19-4008-4649-B99B-D060F92D3367}" destId="{D5087F25-33FC-4C00-8E7B-110BE6E5D236}" srcOrd="3" destOrd="0" parTransId="{9B05FBF0-56BD-490B-84B2-D7D173148829}" sibTransId="{4D52E833-1E19-4DA2-AF17-CECA0A61E247}"/>
    <dgm:cxn modelId="{2030AC33-64F8-48A0-9BC7-55AFD4F37644}" type="presOf" srcId="{D8E3A1D6-6394-4CD5-AD3A-63DFD2E54600}" destId="{F6683FFC-C322-4023-B49A-AC2B03C9AF76}" srcOrd="0" destOrd="0" presId="urn:microsoft.com/office/officeart/2005/8/layout/vList2"/>
    <dgm:cxn modelId="{E3173836-021E-42D6-B38F-CC8DF66D4397}" srcId="{6741EC19-4008-4649-B99B-D060F92D3367}" destId="{AD87BC15-5B34-45DE-A364-03B391692551}" srcOrd="7" destOrd="0" parTransId="{E016CC02-0ECE-4BE2-854D-500985A534F3}" sibTransId="{F94CC496-BB26-4B1D-8AD6-F32E41585763}"/>
    <dgm:cxn modelId="{FF7F9863-FD05-470B-94EE-20AB742BD98C}" type="presOf" srcId="{D7E09BBE-DD1E-46FD-A02C-943067CEE65C}" destId="{CBD79320-A795-40B6-980F-B93550C9F9A7}" srcOrd="0" destOrd="0" presId="urn:microsoft.com/office/officeart/2005/8/layout/vList2"/>
    <dgm:cxn modelId="{7D6B8367-5FFE-42CE-B38F-3266788B2780}" type="presOf" srcId="{9D555E18-E65F-4E8F-BF09-EB0C3666FF23}" destId="{9F0A3DB6-2A63-4540-B801-9538F1DCFB89}" srcOrd="0" destOrd="0" presId="urn:microsoft.com/office/officeart/2005/8/layout/vList2"/>
    <dgm:cxn modelId="{94A3F94E-813B-48D1-A60E-A47A76FE82FE}" type="presOf" srcId="{6741EC19-4008-4649-B99B-D060F92D3367}" destId="{B5C55E99-CDC0-44A4-98C6-7CC5DEAB5025}" srcOrd="0" destOrd="0" presId="urn:microsoft.com/office/officeart/2005/8/layout/vList2"/>
    <dgm:cxn modelId="{76E2C16F-D01B-4D68-8251-CF8968EAB00B}" type="presOf" srcId="{B2CAC342-E599-490E-8CFE-03D4565EE402}" destId="{3E3561CF-2D67-4DF1-B272-A14D3F405F6B}" srcOrd="0" destOrd="0" presId="urn:microsoft.com/office/officeart/2005/8/layout/vList2"/>
    <dgm:cxn modelId="{5F40AC52-15C3-4D1C-9A68-40FE0F528F6B}" srcId="{6741EC19-4008-4649-B99B-D060F92D3367}" destId="{AD7D2474-B902-4793-8D88-D96245705B6C}" srcOrd="0" destOrd="0" parTransId="{DF692C2D-F2B7-4514-8CF8-574E489F1D6F}" sibTransId="{14F48AA8-1B02-4B2F-B536-61C4162458A0}"/>
    <dgm:cxn modelId="{1D868678-6CD2-4A42-B38D-15EA76641CFF}" type="presOf" srcId="{AD7D2474-B902-4793-8D88-D96245705B6C}" destId="{7B70951F-3DA5-4FC2-837E-2252BC34F689}" srcOrd="0" destOrd="0" presId="urn:microsoft.com/office/officeart/2005/8/layout/vList2"/>
    <dgm:cxn modelId="{7CCED958-E587-48F2-83DC-8D82A4FEED8A}" type="presOf" srcId="{EE26BEA8-967C-4A4D-985E-A806DC0421A2}" destId="{104F6D09-B48B-4D82-8CB3-D5F189D309C3}" srcOrd="0" destOrd="0" presId="urn:microsoft.com/office/officeart/2005/8/layout/vList2"/>
    <dgm:cxn modelId="{B7052A5A-2CBD-4418-AAA1-944F8B2E1804}" srcId="{6741EC19-4008-4649-B99B-D060F92D3367}" destId="{D8E3A1D6-6394-4CD5-AD3A-63DFD2E54600}" srcOrd="8" destOrd="0" parTransId="{5F5BE7AF-8DE7-457A-A36F-F3CBF2435615}" sibTransId="{7B9712C0-B052-4A5F-82F7-8EEBED77604D}"/>
    <dgm:cxn modelId="{BEDF2582-580C-42B2-996A-CB81DE78C557}" srcId="{6741EC19-4008-4649-B99B-D060F92D3367}" destId="{892B4054-EFAC-45A9-B960-DF2570B765E5}" srcOrd="15" destOrd="0" parTransId="{6514AC23-D645-43B0-A787-237C4C36C465}" sibTransId="{762DA127-F51F-421C-BE60-18A5AA9A095C}"/>
    <dgm:cxn modelId="{A8D0B685-2829-47B6-8B86-68CC37CC0F49}" type="presOf" srcId="{A6583C47-8321-4FD2-A707-833648B90058}" destId="{52AA5730-5BA3-4FCA-9613-FF8CBBA04555}" srcOrd="0" destOrd="0" presId="urn:microsoft.com/office/officeart/2005/8/layout/vList2"/>
    <dgm:cxn modelId="{66034288-1DF3-40AD-845F-F9B1985450F4}" srcId="{6741EC19-4008-4649-B99B-D060F92D3367}" destId="{8CB87A5E-30D5-4C4E-BD0D-B6303C0A2944}" srcOrd="10" destOrd="0" parTransId="{4DF7C8B5-4470-45C0-B96E-527DBCA6EFDF}" sibTransId="{4EE56126-4524-415D-8A84-01C845405FEB}"/>
    <dgm:cxn modelId="{4D462C8C-00A0-4641-ACD8-B64943521B43}" type="presOf" srcId="{395CB7C3-84A4-4EED-AE92-D9DE5FC46B05}" destId="{B5AE7D33-E294-468B-BE19-D10E84AC8B00}" srcOrd="0" destOrd="0" presId="urn:microsoft.com/office/officeart/2005/8/layout/vList2"/>
    <dgm:cxn modelId="{48DA1291-67BA-4878-90EC-EFE67D111472}" type="presOf" srcId="{5E8B27C7-0CD8-4501-BCD9-676F29AF048A}" destId="{94C4B5C2-0D1B-475E-8B76-9A0A3440A3EA}" srcOrd="0" destOrd="0" presId="urn:microsoft.com/office/officeart/2005/8/layout/vList2"/>
    <dgm:cxn modelId="{8DAB3C91-4C9A-4D81-B1B9-A2CAA57CCB72}" type="presOf" srcId="{AD87BC15-5B34-45DE-A364-03B391692551}" destId="{0C03218F-8B52-4537-890D-59F99FFA5AB5}" srcOrd="0" destOrd="0" presId="urn:microsoft.com/office/officeart/2005/8/layout/vList2"/>
    <dgm:cxn modelId="{4FA16893-0D1B-442B-AF26-BEEABA60C552}" srcId="{6741EC19-4008-4649-B99B-D060F92D3367}" destId="{B94D7644-8BA5-43B0-AF12-A3B98DB355D4}" srcOrd="18" destOrd="0" parTransId="{5C7F7A6F-0DBD-4240-AC88-07486B3F4E34}" sibTransId="{5E9E489D-3F83-4FE3-AEC7-C26B0E7B678B}"/>
    <dgm:cxn modelId="{7A782097-9DF5-4F19-9723-4DDEDAF98D97}" srcId="{6741EC19-4008-4649-B99B-D060F92D3367}" destId="{5A7817E1-D89B-4470-B729-AFB87625B4EC}" srcOrd="17" destOrd="0" parTransId="{8F13F8DE-ECF0-455F-B932-9A23354A35F8}" sibTransId="{47F5543A-859D-494D-8777-33E71B8D908D}"/>
    <dgm:cxn modelId="{2945E29B-2350-4909-A92D-0324F9C30981}" type="presOf" srcId="{3EDAF8CA-78E2-4BF8-A42C-73C53DD45B55}" destId="{D2374376-2660-4F24-A685-05557B4F3BC3}" srcOrd="0" destOrd="0" presId="urn:microsoft.com/office/officeart/2005/8/layout/vList2"/>
    <dgm:cxn modelId="{6468EAA1-67ED-43E2-860F-68C8E011C796}" type="presOf" srcId="{676AA52A-7938-4A56-90C9-5D8CEB71B445}" destId="{A03DA4CB-BB11-4333-9503-8C99DBB69470}" srcOrd="0" destOrd="0" presId="urn:microsoft.com/office/officeart/2005/8/layout/vList2"/>
    <dgm:cxn modelId="{032834A4-45B0-42D5-BAA4-674926744B19}" type="presOf" srcId="{8CB87A5E-30D5-4C4E-BD0D-B6303C0A2944}" destId="{49CFE03E-C653-40FA-8657-B7C8B165584A}" srcOrd="0" destOrd="0" presId="urn:microsoft.com/office/officeart/2005/8/layout/vList2"/>
    <dgm:cxn modelId="{52C93AA4-879F-4053-8CBA-CBDF96FA5CC2}" srcId="{6741EC19-4008-4649-B99B-D060F92D3367}" destId="{3EDAF8CA-78E2-4BF8-A42C-73C53DD45B55}" srcOrd="1" destOrd="0" parTransId="{E9115198-AA52-420C-B26C-00042B2B1D5E}" sibTransId="{0D234728-2D4D-4086-89EA-A4099EFECF3D}"/>
    <dgm:cxn modelId="{25C746A9-17AB-4D02-AABE-58BBF7DBC8E5}" type="presOf" srcId="{40E84BC0-4B9E-43C1-8821-1527AA58CFCD}" destId="{9F588AB4-776D-4740-BDD2-44D02387BAFC}" srcOrd="0" destOrd="0" presId="urn:microsoft.com/office/officeart/2005/8/layout/vList2"/>
    <dgm:cxn modelId="{793577B6-ECE8-434E-9196-B77E8E2CAC71}" srcId="{6741EC19-4008-4649-B99B-D060F92D3367}" destId="{676AA52A-7938-4A56-90C9-5D8CEB71B445}" srcOrd="13" destOrd="0" parTransId="{09A63615-EDE7-4F6B-803E-C1D600C36E0C}" sibTransId="{F7B28448-6EEE-4F79-A9E1-966E81580BFB}"/>
    <dgm:cxn modelId="{3ACB17BE-D13C-4457-9415-F42BAB93ADDD}" srcId="{6741EC19-4008-4649-B99B-D060F92D3367}" destId="{D7E09BBE-DD1E-46FD-A02C-943067CEE65C}" srcOrd="14" destOrd="0" parTransId="{892591F1-B798-4DFD-8F16-7CAE2F2D018D}" sibTransId="{356CC333-42EA-4F04-A06F-15ED38D1DFE8}"/>
    <dgm:cxn modelId="{2B7E49BE-57A6-452A-B314-57040DD8BAF2}" type="presOf" srcId="{2EFE9799-A232-4B68-AE94-71E9DB25B0FD}" destId="{5F998322-86FC-4FBE-A257-88C4DD73E308}" srcOrd="0" destOrd="0" presId="urn:microsoft.com/office/officeart/2005/8/layout/vList2"/>
    <dgm:cxn modelId="{DE1DC7C2-0DB9-4581-886B-606A41909EAE}" srcId="{6741EC19-4008-4649-B99B-D060F92D3367}" destId="{9D555E18-E65F-4E8F-BF09-EB0C3666FF23}" srcOrd="16" destOrd="0" parTransId="{B25B9148-04FB-4CE7-AAE0-54F124875DC0}" sibTransId="{DB151A5F-CFAE-4906-9082-94D94FBF25ED}"/>
    <dgm:cxn modelId="{5A5B49C3-24FD-4E12-9A60-48F5BC5A586C}" srcId="{6741EC19-4008-4649-B99B-D060F92D3367}" destId="{F9970D5F-D03D-41B0-86B8-F4AAE8CE1B18}" srcOrd="12" destOrd="0" parTransId="{BA2F59B0-E79A-48D0-9D38-5CBDF2719F94}" sibTransId="{962125E2-2A1B-4353-82E7-473574A1B01B}"/>
    <dgm:cxn modelId="{3269D6CA-F733-4576-BA5B-781F746FD9CC}" srcId="{6741EC19-4008-4649-B99B-D060F92D3367}" destId="{9EF9142D-0D7B-4461-B9CF-FFD2340FDB58}" srcOrd="9" destOrd="0" parTransId="{2708C1DC-F538-4168-A48A-81DE3EA2E973}" sibTransId="{049257F6-1E15-4EE2-B57B-6274D2D59057}"/>
    <dgm:cxn modelId="{D45EDFCB-8E93-4F43-809B-5B0F1C6BBD0D}" type="presOf" srcId="{892B4054-EFAC-45A9-B960-DF2570B765E5}" destId="{5B9C4EF4-E1A9-4D49-A7A6-75138D536C54}" srcOrd="0" destOrd="0" presId="urn:microsoft.com/office/officeart/2005/8/layout/vList2"/>
    <dgm:cxn modelId="{40DE48D2-10AF-472A-9224-840C3DF5BF92}" srcId="{6741EC19-4008-4649-B99B-D060F92D3367}" destId="{2EFE9799-A232-4B68-AE94-71E9DB25B0FD}" srcOrd="5" destOrd="0" parTransId="{9B910CDF-ECB3-458C-9AAC-21FCD11335F7}" sibTransId="{90729B16-1ED1-48A4-98A8-863045FFA27D}"/>
    <dgm:cxn modelId="{BCF8B9DA-D491-4BCF-97EE-71D8D1AC38F0}" srcId="{6741EC19-4008-4649-B99B-D060F92D3367}" destId="{A6583C47-8321-4FD2-A707-833648B90058}" srcOrd="4" destOrd="0" parTransId="{55F5BC2C-C899-403D-8B19-9158DB82E6D5}" sibTransId="{A91783CD-3CC5-4A64-B9E9-F1758E7E0A5B}"/>
    <dgm:cxn modelId="{7F3A29EB-761A-42EC-946E-1DB977AD715B}" srcId="{6741EC19-4008-4649-B99B-D060F92D3367}" destId="{395CB7C3-84A4-4EED-AE92-D9DE5FC46B05}" srcOrd="2" destOrd="0" parTransId="{33B3531E-5803-42A7-9DC6-2C555FB133E3}" sibTransId="{7310E2D4-3F3A-4CCB-86B2-1FDE058FDD8C}"/>
    <dgm:cxn modelId="{205F4CF4-25ED-49DD-9282-7802F474F6C6}" srcId="{6741EC19-4008-4649-B99B-D060F92D3367}" destId="{5E8B27C7-0CD8-4501-BCD9-676F29AF048A}" srcOrd="20" destOrd="0" parTransId="{890CB6DF-FF55-4C7B-B11F-1A6A81E6B2B3}" sibTransId="{85E664C0-C878-4446-9DA3-0FAE7BE921F9}"/>
    <dgm:cxn modelId="{A6B3F0FB-8C6E-445E-81B5-7DD0858A8973}" srcId="{6741EC19-4008-4649-B99B-D060F92D3367}" destId="{40E84BC0-4B9E-43C1-8821-1527AA58CFCD}" srcOrd="11" destOrd="0" parTransId="{1E67FA0C-8A9C-4B72-B017-0902011F76BD}" sibTransId="{F03D5491-31B4-47FE-9550-6BAB70892A54}"/>
    <dgm:cxn modelId="{9B7288B1-550B-448C-B50A-157EDEF041BF}" type="presParOf" srcId="{B5C55E99-CDC0-44A4-98C6-7CC5DEAB5025}" destId="{7B70951F-3DA5-4FC2-837E-2252BC34F689}" srcOrd="0" destOrd="0" presId="urn:microsoft.com/office/officeart/2005/8/layout/vList2"/>
    <dgm:cxn modelId="{0166971C-3745-4885-8861-92D12EC5AE51}" type="presParOf" srcId="{B5C55E99-CDC0-44A4-98C6-7CC5DEAB5025}" destId="{0ABF6D5A-AE9D-4C7A-80DA-7AEFFD873EE4}" srcOrd="1" destOrd="0" presId="urn:microsoft.com/office/officeart/2005/8/layout/vList2"/>
    <dgm:cxn modelId="{1A44FCB0-A156-45DA-A91D-1CC22B4602EC}" type="presParOf" srcId="{B5C55E99-CDC0-44A4-98C6-7CC5DEAB5025}" destId="{D2374376-2660-4F24-A685-05557B4F3BC3}" srcOrd="2" destOrd="0" presId="urn:microsoft.com/office/officeart/2005/8/layout/vList2"/>
    <dgm:cxn modelId="{D20D3E5E-1A68-420D-8120-DB9FE77C8E0B}" type="presParOf" srcId="{B5C55E99-CDC0-44A4-98C6-7CC5DEAB5025}" destId="{639774A1-0A7F-44B2-AD89-3AEAB4ED0A05}" srcOrd="3" destOrd="0" presId="urn:microsoft.com/office/officeart/2005/8/layout/vList2"/>
    <dgm:cxn modelId="{1A0535FB-899D-4483-848A-EC89CE639DDB}" type="presParOf" srcId="{B5C55E99-CDC0-44A4-98C6-7CC5DEAB5025}" destId="{B5AE7D33-E294-468B-BE19-D10E84AC8B00}" srcOrd="4" destOrd="0" presId="urn:microsoft.com/office/officeart/2005/8/layout/vList2"/>
    <dgm:cxn modelId="{F9DA3D35-2AEE-4FFD-B153-C32E4025D5BB}" type="presParOf" srcId="{B5C55E99-CDC0-44A4-98C6-7CC5DEAB5025}" destId="{EE1BEBB8-D497-45B8-BE25-B5635D608FCD}" srcOrd="5" destOrd="0" presId="urn:microsoft.com/office/officeart/2005/8/layout/vList2"/>
    <dgm:cxn modelId="{ACD14E13-B90B-4B22-AA4C-C3865C28CA6D}" type="presParOf" srcId="{B5C55E99-CDC0-44A4-98C6-7CC5DEAB5025}" destId="{ABBBA96D-3729-4839-864C-C18DB14F8FD7}" srcOrd="6" destOrd="0" presId="urn:microsoft.com/office/officeart/2005/8/layout/vList2"/>
    <dgm:cxn modelId="{1226E1A1-759C-45F3-8633-0B677182CE0A}" type="presParOf" srcId="{B5C55E99-CDC0-44A4-98C6-7CC5DEAB5025}" destId="{88F0ECD6-DCA4-4910-8DC7-2554E4B4B8EC}" srcOrd="7" destOrd="0" presId="urn:microsoft.com/office/officeart/2005/8/layout/vList2"/>
    <dgm:cxn modelId="{F2C8F4D0-2D7E-4FC4-B3F7-6CC681D80B4D}" type="presParOf" srcId="{B5C55E99-CDC0-44A4-98C6-7CC5DEAB5025}" destId="{52AA5730-5BA3-4FCA-9613-FF8CBBA04555}" srcOrd="8" destOrd="0" presId="urn:microsoft.com/office/officeart/2005/8/layout/vList2"/>
    <dgm:cxn modelId="{AFB3671D-30B3-4A15-BFE3-4189AAB3F89B}" type="presParOf" srcId="{B5C55E99-CDC0-44A4-98C6-7CC5DEAB5025}" destId="{C0C2B849-DEB1-48AE-8D6E-1033A8D57F5C}" srcOrd="9" destOrd="0" presId="urn:microsoft.com/office/officeart/2005/8/layout/vList2"/>
    <dgm:cxn modelId="{C6896A8E-BB60-4964-A0E0-728C795E61D9}" type="presParOf" srcId="{B5C55E99-CDC0-44A4-98C6-7CC5DEAB5025}" destId="{5F998322-86FC-4FBE-A257-88C4DD73E308}" srcOrd="10" destOrd="0" presId="urn:microsoft.com/office/officeart/2005/8/layout/vList2"/>
    <dgm:cxn modelId="{74543C0B-EF44-4EDB-B8B9-31A69C27FF7E}" type="presParOf" srcId="{B5C55E99-CDC0-44A4-98C6-7CC5DEAB5025}" destId="{84EED670-0A42-4302-9848-C2C162D288C2}" srcOrd="11" destOrd="0" presId="urn:microsoft.com/office/officeart/2005/8/layout/vList2"/>
    <dgm:cxn modelId="{5DADFDB1-D140-4CEA-A61D-9D44814FF1AF}" type="presParOf" srcId="{B5C55E99-CDC0-44A4-98C6-7CC5DEAB5025}" destId="{104F6D09-B48B-4D82-8CB3-D5F189D309C3}" srcOrd="12" destOrd="0" presId="urn:microsoft.com/office/officeart/2005/8/layout/vList2"/>
    <dgm:cxn modelId="{A708E3E0-8909-435C-9C72-21DAACBC99C4}" type="presParOf" srcId="{B5C55E99-CDC0-44A4-98C6-7CC5DEAB5025}" destId="{B7B2179A-EC46-48EE-8F16-D61DDC268546}" srcOrd="13" destOrd="0" presId="urn:microsoft.com/office/officeart/2005/8/layout/vList2"/>
    <dgm:cxn modelId="{0A31AD5C-7F0D-4069-9AA5-450C60FE62B8}" type="presParOf" srcId="{B5C55E99-CDC0-44A4-98C6-7CC5DEAB5025}" destId="{0C03218F-8B52-4537-890D-59F99FFA5AB5}" srcOrd="14" destOrd="0" presId="urn:microsoft.com/office/officeart/2005/8/layout/vList2"/>
    <dgm:cxn modelId="{F5DF3524-B5A0-43BD-BF06-395B5CCC3EBF}" type="presParOf" srcId="{B5C55E99-CDC0-44A4-98C6-7CC5DEAB5025}" destId="{ECCCC7F2-9A35-4EB0-AB2F-733123BE1E08}" srcOrd="15" destOrd="0" presId="urn:microsoft.com/office/officeart/2005/8/layout/vList2"/>
    <dgm:cxn modelId="{33931EA2-0FD5-4EB3-8C0D-D598732A819B}" type="presParOf" srcId="{B5C55E99-CDC0-44A4-98C6-7CC5DEAB5025}" destId="{F6683FFC-C322-4023-B49A-AC2B03C9AF76}" srcOrd="16" destOrd="0" presId="urn:microsoft.com/office/officeart/2005/8/layout/vList2"/>
    <dgm:cxn modelId="{EA49A2DE-54C6-48F2-AFE1-2916A35BD198}" type="presParOf" srcId="{B5C55E99-CDC0-44A4-98C6-7CC5DEAB5025}" destId="{B637FFB8-BE0F-4D1C-AA2A-FD912C5AAEC0}" srcOrd="17" destOrd="0" presId="urn:microsoft.com/office/officeart/2005/8/layout/vList2"/>
    <dgm:cxn modelId="{50C8D48D-282C-40BD-A481-5B5FBCA6D7E1}" type="presParOf" srcId="{B5C55E99-CDC0-44A4-98C6-7CC5DEAB5025}" destId="{5CA6CBB9-2D86-4D28-8830-A589466AB3F4}" srcOrd="18" destOrd="0" presId="urn:microsoft.com/office/officeart/2005/8/layout/vList2"/>
    <dgm:cxn modelId="{6C38768D-2EEC-4D55-BF8F-54A57FB21906}" type="presParOf" srcId="{B5C55E99-CDC0-44A4-98C6-7CC5DEAB5025}" destId="{702C65F8-0F16-471A-99AF-B9A0FFB709C9}" srcOrd="19" destOrd="0" presId="urn:microsoft.com/office/officeart/2005/8/layout/vList2"/>
    <dgm:cxn modelId="{6962B3BE-E902-4CDA-8B1A-A539789BD757}" type="presParOf" srcId="{B5C55E99-CDC0-44A4-98C6-7CC5DEAB5025}" destId="{49CFE03E-C653-40FA-8657-B7C8B165584A}" srcOrd="20" destOrd="0" presId="urn:microsoft.com/office/officeart/2005/8/layout/vList2"/>
    <dgm:cxn modelId="{79557ED6-CD6A-41F4-9FB7-FE68CD3A0ABA}" type="presParOf" srcId="{B5C55E99-CDC0-44A4-98C6-7CC5DEAB5025}" destId="{252E9ED3-B69D-47CD-BE95-04ACAAA385DF}" srcOrd="21" destOrd="0" presId="urn:microsoft.com/office/officeart/2005/8/layout/vList2"/>
    <dgm:cxn modelId="{593F15A4-32F0-424A-98FB-30AE085F83DF}" type="presParOf" srcId="{B5C55E99-CDC0-44A4-98C6-7CC5DEAB5025}" destId="{9F588AB4-776D-4740-BDD2-44D02387BAFC}" srcOrd="22" destOrd="0" presId="urn:microsoft.com/office/officeart/2005/8/layout/vList2"/>
    <dgm:cxn modelId="{32706DB5-C747-4FDF-9F23-AE8E24D75C15}" type="presParOf" srcId="{B5C55E99-CDC0-44A4-98C6-7CC5DEAB5025}" destId="{CFC8667B-F594-44B3-84BC-A57F64CA67B4}" srcOrd="23" destOrd="0" presId="urn:microsoft.com/office/officeart/2005/8/layout/vList2"/>
    <dgm:cxn modelId="{03E9B35E-A3B6-431B-9F1F-3E612599DA2A}" type="presParOf" srcId="{B5C55E99-CDC0-44A4-98C6-7CC5DEAB5025}" destId="{03FC317F-99EE-47F1-AB54-89410EB583C4}" srcOrd="24" destOrd="0" presId="urn:microsoft.com/office/officeart/2005/8/layout/vList2"/>
    <dgm:cxn modelId="{7CA6F9EF-3DDA-4063-862D-7AC87A2AA220}" type="presParOf" srcId="{B5C55E99-CDC0-44A4-98C6-7CC5DEAB5025}" destId="{87E44859-B3C7-43FF-91B3-26C53FF8C40A}" srcOrd="25" destOrd="0" presId="urn:microsoft.com/office/officeart/2005/8/layout/vList2"/>
    <dgm:cxn modelId="{A30BDD21-F513-4AAF-B10E-84CB8D640C28}" type="presParOf" srcId="{B5C55E99-CDC0-44A4-98C6-7CC5DEAB5025}" destId="{A03DA4CB-BB11-4333-9503-8C99DBB69470}" srcOrd="26" destOrd="0" presId="urn:microsoft.com/office/officeart/2005/8/layout/vList2"/>
    <dgm:cxn modelId="{DC776CD4-387F-4A66-A741-E54D58F9B660}" type="presParOf" srcId="{B5C55E99-CDC0-44A4-98C6-7CC5DEAB5025}" destId="{CF6D8053-443D-4389-967C-22A6EE3B6FFB}" srcOrd="27" destOrd="0" presId="urn:microsoft.com/office/officeart/2005/8/layout/vList2"/>
    <dgm:cxn modelId="{3090B6DD-0B27-45D4-BF5F-3AC379408C73}" type="presParOf" srcId="{B5C55E99-CDC0-44A4-98C6-7CC5DEAB5025}" destId="{CBD79320-A795-40B6-980F-B93550C9F9A7}" srcOrd="28" destOrd="0" presId="urn:microsoft.com/office/officeart/2005/8/layout/vList2"/>
    <dgm:cxn modelId="{916B76F4-27D0-45E6-B77A-F39F5A8C0582}" type="presParOf" srcId="{B5C55E99-CDC0-44A4-98C6-7CC5DEAB5025}" destId="{302CF29A-527B-468B-8761-35FA66E70E68}" srcOrd="29" destOrd="0" presId="urn:microsoft.com/office/officeart/2005/8/layout/vList2"/>
    <dgm:cxn modelId="{E393C218-3DF8-4F11-81A2-E0C8D8529EAD}" type="presParOf" srcId="{B5C55E99-CDC0-44A4-98C6-7CC5DEAB5025}" destId="{5B9C4EF4-E1A9-4D49-A7A6-75138D536C54}" srcOrd="30" destOrd="0" presId="urn:microsoft.com/office/officeart/2005/8/layout/vList2"/>
    <dgm:cxn modelId="{5E420824-B2F4-4B32-BECB-8D316FD9D0A9}" type="presParOf" srcId="{B5C55E99-CDC0-44A4-98C6-7CC5DEAB5025}" destId="{22628664-D7DD-4F01-8822-3FF4434196D0}" srcOrd="31" destOrd="0" presId="urn:microsoft.com/office/officeart/2005/8/layout/vList2"/>
    <dgm:cxn modelId="{80C12D1F-59F7-4F29-8A34-4BE5FA36A7B1}" type="presParOf" srcId="{B5C55E99-CDC0-44A4-98C6-7CC5DEAB5025}" destId="{9F0A3DB6-2A63-4540-B801-9538F1DCFB89}" srcOrd="32" destOrd="0" presId="urn:microsoft.com/office/officeart/2005/8/layout/vList2"/>
    <dgm:cxn modelId="{973A928B-A15A-4AD8-9FBF-DDC0632D8382}" type="presParOf" srcId="{B5C55E99-CDC0-44A4-98C6-7CC5DEAB5025}" destId="{123DDD67-9413-49A9-8978-B0B7F0C1F965}" srcOrd="33" destOrd="0" presId="urn:microsoft.com/office/officeart/2005/8/layout/vList2"/>
    <dgm:cxn modelId="{DF73D454-090E-40E3-8E75-BBBAFB5DEE16}" type="presParOf" srcId="{B5C55E99-CDC0-44A4-98C6-7CC5DEAB5025}" destId="{9BFC1F63-97F2-4128-B8AA-734DF80E3D4D}" srcOrd="34" destOrd="0" presId="urn:microsoft.com/office/officeart/2005/8/layout/vList2"/>
    <dgm:cxn modelId="{8E0B97B2-72DF-4A32-A7B0-6A9D697CF392}" type="presParOf" srcId="{B5C55E99-CDC0-44A4-98C6-7CC5DEAB5025}" destId="{82DE6844-781A-4BD2-8A22-B169FB57A59B}" srcOrd="35" destOrd="0" presId="urn:microsoft.com/office/officeart/2005/8/layout/vList2"/>
    <dgm:cxn modelId="{6B2F3232-784C-44AA-BCD0-37A53882980B}" type="presParOf" srcId="{B5C55E99-CDC0-44A4-98C6-7CC5DEAB5025}" destId="{F5B126DD-6759-4BA0-A41E-10405D5C9EDD}" srcOrd="36" destOrd="0" presId="urn:microsoft.com/office/officeart/2005/8/layout/vList2"/>
    <dgm:cxn modelId="{A6A1F4A2-DC0A-4392-8F95-757D39E856BA}" type="presParOf" srcId="{B5C55E99-CDC0-44A4-98C6-7CC5DEAB5025}" destId="{E4232360-BF3D-4A53-9567-CD94F0CE55C3}" srcOrd="37" destOrd="0" presId="urn:microsoft.com/office/officeart/2005/8/layout/vList2"/>
    <dgm:cxn modelId="{186C1886-A25B-4938-82CC-FA2BBA43D3E4}" type="presParOf" srcId="{B5C55E99-CDC0-44A4-98C6-7CC5DEAB5025}" destId="{3E3561CF-2D67-4DF1-B272-A14D3F405F6B}" srcOrd="38" destOrd="0" presId="urn:microsoft.com/office/officeart/2005/8/layout/vList2"/>
    <dgm:cxn modelId="{55169923-B43D-4329-A4C9-C1863A2134EA}" type="presParOf" srcId="{B5C55E99-CDC0-44A4-98C6-7CC5DEAB5025}" destId="{E8DA669A-4A96-496E-85C9-4C03D7D6E401}" srcOrd="39" destOrd="0" presId="urn:microsoft.com/office/officeart/2005/8/layout/vList2"/>
    <dgm:cxn modelId="{CF58DE6D-3E2A-4738-BF09-A2C182537BD4}" type="presParOf" srcId="{B5C55E99-CDC0-44A4-98C6-7CC5DEAB5025}" destId="{94C4B5C2-0D1B-475E-8B76-9A0A3440A3EA}" srcOrd="40"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72CB2C0-F2A2-4ACB-8CB8-E83B6F4D1A3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S"/>
        </a:p>
      </dgm:t>
    </dgm:pt>
    <dgm:pt modelId="{04CFDACE-5C40-459B-AD7C-B75F42F715B8}">
      <dgm:prSet custT="1"/>
      <dgm:spPr>
        <a:solidFill>
          <a:srgbClr val="50C0C2"/>
        </a:solidFill>
      </dgm:spPr>
      <dgm:t>
        <a:bodyPr/>
        <a:lstStyle/>
        <a:p>
          <a:r>
            <a:rPr lang="es-CO" sz="1600" b="0" dirty="0"/>
            <a:t>Eliminación de pesos del Modelo</a:t>
          </a:r>
        </a:p>
      </dgm:t>
    </dgm:pt>
    <dgm:pt modelId="{40E9558C-2DB6-46CA-84CF-F91CBF2BBF5C}" type="parTrans" cxnId="{ED1C3F1E-5CA4-4D94-95CD-8B06B4C97B15}">
      <dgm:prSet/>
      <dgm:spPr/>
      <dgm:t>
        <a:bodyPr/>
        <a:lstStyle/>
        <a:p>
          <a:endParaRPr lang="es-ES"/>
        </a:p>
      </dgm:t>
    </dgm:pt>
    <dgm:pt modelId="{FF203647-A9AE-4A3A-90E1-CD9A62EA0DDF}" type="sibTrans" cxnId="{ED1C3F1E-5CA4-4D94-95CD-8B06B4C97B15}">
      <dgm:prSet/>
      <dgm:spPr/>
      <dgm:t>
        <a:bodyPr/>
        <a:lstStyle/>
        <a:p>
          <a:endParaRPr lang="es-ES"/>
        </a:p>
      </dgm:t>
    </dgm:pt>
    <dgm:pt modelId="{5D69B242-5773-4EF1-AF22-01FDB2130948}">
      <dgm:prSet custT="1"/>
      <dgm:spPr>
        <a:solidFill>
          <a:schemeClr val="bg1">
            <a:lumMod val="95000"/>
          </a:schemeClr>
        </a:solidFill>
      </dgm:spPr>
      <dgm:t>
        <a:bodyPr/>
        <a:lstStyle/>
        <a:p>
          <a:pPr algn="just"/>
          <a:r>
            <a:rPr lang="es-CO" sz="1600" kern="1200" dirty="0">
              <a:solidFill>
                <a:srgbClr val="44546A">
                  <a:hueOff val="0"/>
                  <a:satOff val="0"/>
                  <a:lumOff val="0"/>
                  <a:alphaOff val="0"/>
                </a:srgbClr>
              </a:solidFill>
              <a:latin typeface="+mn-lt"/>
              <a:ea typeface="+mn-ea"/>
              <a:cs typeface="+mn-cs"/>
            </a:rPr>
            <a:t>Con el objetivo de procesar e una manera más objetiva y transparente la información, se genera un esquema multiranking que elimina los pesos y permite una mejor comparabilidad entre las IES</a:t>
          </a:r>
        </a:p>
      </dgm:t>
    </dgm:pt>
    <dgm:pt modelId="{19035173-4A2F-4CF1-9993-115358715AEA}" type="parTrans" cxnId="{61E7670B-5EFE-49B3-A718-34085EB5A94B}">
      <dgm:prSet/>
      <dgm:spPr/>
      <dgm:t>
        <a:bodyPr/>
        <a:lstStyle/>
        <a:p>
          <a:endParaRPr lang="es-ES"/>
        </a:p>
      </dgm:t>
    </dgm:pt>
    <dgm:pt modelId="{D26D8D6B-E924-4FB6-806B-BA241E99E7B8}" type="sibTrans" cxnId="{61E7670B-5EFE-49B3-A718-34085EB5A94B}">
      <dgm:prSet/>
      <dgm:spPr/>
      <dgm:t>
        <a:bodyPr/>
        <a:lstStyle/>
        <a:p>
          <a:endParaRPr lang="es-ES"/>
        </a:p>
      </dgm:t>
    </dgm:pt>
    <dgm:pt modelId="{765ED27D-F4FA-4EF9-B93B-20FBE1A737B4}" type="pres">
      <dgm:prSet presAssocID="{672CB2C0-F2A2-4ACB-8CB8-E83B6F4D1A36}" presName="Name0" presStyleCnt="0">
        <dgm:presLayoutVars>
          <dgm:dir/>
          <dgm:animLvl val="lvl"/>
          <dgm:resizeHandles val="exact"/>
        </dgm:presLayoutVars>
      </dgm:prSet>
      <dgm:spPr/>
    </dgm:pt>
    <dgm:pt modelId="{EE97D145-9598-42EF-ACEA-E29C21DC8CE5}" type="pres">
      <dgm:prSet presAssocID="{04CFDACE-5C40-459B-AD7C-B75F42F715B8}" presName="linNode" presStyleCnt="0"/>
      <dgm:spPr/>
    </dgm:pt>
    <dgm:pt modelId="{235B1AA2-90CE-4598-B90D-888EF83B4DFF}" type="pres">
      <dgm:prSet presAssocID="{04CFDACE-5C40-459B-AD7C-B75F42F715B8}" presName="parentText" presStyleLbl="node1" presStyleIdx="0" presStyleCnt="1" custScaleX="68556" custScaleY="95882">
        <dgm:presLayoutVars>
          <dgm:chMax val="1"/>
          <dgm:bulletEnabled val="1"/>
        </dgm:presLayoutVars>
      </dgm:prSet>
      <dgm:spPr/>
    </dgm:pt>
    <dgm:pt modelId="{DA5D7B44-BE9B-4E7F-9DA1-35D757337A73}" type="pres">
      <dgm:prSet presAssocID="{04CFDACE-5C40-459B-AD7C-B75F42F715B8}" presName="descendantText" presStyleLbl="alignAccFollowNode1" presStyleIdx="0" presStyleCnt="1">
        <dgm:presLayoutVars>
          <dgm:bulletEnabled val="1"/>
        </dgm:presLayoutVars>
      </dgm:prSet>
      <dgm:spPr/>
    </dgm:pt>
  </dgm:ptLst>
  <dgm:cxnLst>
    <dgm:cxn modelId="{FEE54F0A-74B3-42D2-8EA3-640ABC40BC44}" type="presOf" srcId="{672CB2C0-F2A2-4ACB-8CB8-E83B6F4D1A36}" destId="{765ED27D-F4FA-4EF9-B93B-20FBE1A737B4}" srcOrd="0" destOrd="0" presId="urn:microsoft.com/office/officeart/2005/8/layout/vList5"/>
    <dgm:cxn modelId="{61E7670B-5EFE-49B3-A718-34085EB5A94B}" srcId="{04CFDACE-5C40-459B-AD7C-B75F42F715B8}" destId="{5D69B242-5773-4EF1-AF22-01FDB2130948}" srcOrd="0" destOrd="0" parTransId="{19035173-4A2F-4CF1-9993-115358715AEA}" sibTransId="{D26D8D6B-E924-4FB6-806B-BA241E99E7B8}"/>
    <dgm:cxn modelId="{ED1C3F1E-5CA4-4D94-95CD-8B06B4C97B15}" srcId="{672CB2C0-F2A2-4ACB-8CB8-E83B6F4D1A36}" destId="{04CFDACE-5C40-459B-AD7C-B75F42F715B8}" srcOrd="0" destOrd="0" parTransId="{40E9558C-2DB6-46CA-84CF-F91CBF2BBF5C}" sibTransId="{FF203647-A9AE-4A3A-90E1-CD9A62EA0DDF}"/>
    <dgm:cxn modelId="{FD37DF44-91ED-46C8-9962-B6187BB89DE8}" type="presOf" srcId="{5D69B242-5773-4EF1-AF22-01FDB2130948}" destId="{DA5D7B44-BE9B-4E7F-9DA1-35D757337A73}" srcOrd="0" destOrd="0" presId="urn:microsoft.com/office/officeart/2005/8/layout/vList5"/>
    <dgm:cxn modelId="{FB6798F8-92B7-4658-9EA7-D3FD48D2EE7B}" type="presOf" srcId="{04CFDACE-5C40-459B-AD7C-B75F42F715B8}" destId="{235B1AA2-90CE-4598-B90D-888EF83B4DFF}" srcOrd="0" destOrd="0" presId="urn:microsoft.com/office/officeart/2005/8/layout/vList5"/>
    <dgm:cxn modelId="{987FCDAC-DE53-45D4-A2E3-327E269638FF}" type="presParOf" srcId="{765ED27D-F4FA-4EF9-B93B-20FBE1A737B4}" destId="{EE97D145-9598-42EF-ACEA-E29C21DC8CE5}" srcOrd="0" destOrd="0" presId="urn:microsoft.com/office/officeart/2005/8/layout/vList5"/>
    <dgm:cxn modelId="{1F8DEDDA-B547-45BE-9FB1-F88E3EA6787B}" type="presParOf" srcId="{EE97D145-9598-42EF-ACEA-E29C21DC8CE5}" destId="{235B1AA2-90CE-4598-B90D-888EF83B4DFF}" srcOrd="0" destOrd="0" presId="urn:microsoft.com/office/officeart/2005/8/layout/vList5"/>
    <dgm:cxn modelId="{ED2162E6-61DB-4170-8910-CDE6F3DE6DB2}" type="presParOf" srcId="{EE97D145-9598-42EF-ACEA-E29C21DC8CE5}" destId="{DA5D7B44-BE9B-4E7F-9DA1-35D757337A73}" srcOrd="1" destOrd="0" presId="urn:microsoft.com/office/officeart/2005/8/layout/vList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72CB2C0-F2A2-4ACB-8CB8-E83B6F4D1A3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S"/>
        </a:p>
      </dgm:t>
    </dgm:pt>
    <dgm:pt modelId="{04CFDACE-5C40-459B-AD7C-B75F42F715B8}">
      <dgm:prSet custT="1"/>
      <dgm:spPr>
        <a:solidFill>
          <a:srgbClr val="877DA3"/>
        </a:solidFill>
      </dgm:spPr>
      <dgm:t>
        <a:bodyPr/>
        <a:lstStyle/>
        <a:p>
          <a:r>
            <a:rPr lang="es-CO" sz="1600" b="0" dirty="0"/>
            <a:t>Indicador de Empleabilidad por IES</a:t>
          </a:r>
        </a:p>
      </dgm:t>
    </dgm:pt>
    <dgm:pt modelId="{40E9558C-2DB6-46CA-84CF-F91CBF2BBF5C}" type="parTrans" cxnId="{ED1C3F1E-5CA4-4D94-95CD-8B06B4C97B15}">
      <dgm:prSet/>
      <dgm:spPr/>
      <dgm:t>
        <a:bodyPr/>
        <a:lstStyle/>
        <a:p>
          <a:endParaRPr lang="es-ES"/>
        </a:p>
      </dgm:t>
    </dgm:pt>
    <dgm:pt modelId="{FF203647-A9AE-4A3A-90E1-CD9A62EA0DDF}" type="sibTrans" cxnId="{ED1C3F1E-5CA4-4D94-95CD-8B06B4C97B15}">
      <dgm:prSet/>
      <dgm:spPr/>
      <dgm:t>
        <a:bodyPr/>
        <a:lstStyle/>
        <a:p>
          <a:endParaRPr lang="es-ES"/>
        </a:p>
      </dgm:t>
    </dgm:pt>
    <dgm:pt modelId="{664A4A0B-07F5-426F-98F2-67FA4B271409}">
      <dgm:prSet custT="1"/>
      <dgm:spPr>
        <a:solidFill>
          <a:schemeClr val="bg1">
            <a:lumMod val="95000"/>
          </a:schemeClr>
        </a:solidFill>
      </dgm:spPr>
      <dgm:t>
        <a:bodyPr/>
        <a:lstStyle/>
        <a:p>
          <a:pPr marL="171450" lvl="1" indent="-171450" algn="just" defTabSz="711200">
            <a:lnSpc>
              <a:spcPct val="90000"/>
            </a:lnSpc>
            <a:spcBef>
              <a:spcPct val="0"/>
            </a:spcBef>
            <a:spcAft>
              <a:spcPct val="15000"/>
            </a:spcAft>
            <a:buChar char="•"/>
          </a:pPr>
          <a:r>
            <a:rPr lang="es-CO" sz="1600" kern="1200" dirty="0">
              <a:solidFill>
                <a:srgbClr val="44546A">
                  <a:hueOff val="0"/>
                  <a:satOff val="0"/>
                  <a:lumOff val="0"/>
                  <a:alphaOff val="0"/>
                </a:srgbClr>
              </a:solidFill>
              <a:latin typeface="Calibri" panose="020F0502020204030204"/>
              <a:ea typeface="+mn-ea"/>
              <a:cs typeface="+mn-cs"/>
            </a:rPr>
            <a:t>Relación de la tasa de vinculación promedio en 2015 de los graduados de una IES en 2014, con la tasa de vinculación en 2015 de los graduados en 2014 del departamento en que se ubica la institución. </a:t>
          </a:r>
        </a:p>
      </dgm:t>
    </dgm:pt>
    <dgm:pt modelId="{8A1CACA9-185C-401B-A37B-7D207F48E8A9}" type="parTrans" cxnId="{182BBBDA-5997-472B-BC74-A263619E089E}">
      <dgm:prSet/>
      <dgm:spPr/>
      <dgm:t>
        <a:bodyPr/>
        <a:lstStyle/>
        <a:p>
          <a:endParaRPr lang="es-ES"/>
        </a:p>
      </dgm:t>
    </dgm:pt>
    <dgm:pt modelId="{37541F63-5CF3-496F-84B9-EA9CC9A469EF}" type="sibTrans" cxnId="{182BBBDA-5997-472B-BC74-A263619E089E}">
      <dgm:prSet/>
      <dgm:spPr/>
      <dgm:t>
        <a:bodyPr/>
        <a:lstStyle/>
        <a:p>
          <a:endParaRPr lang="es-ES"/>
        </a:p>
      </dgm:t>
    </dgm:pt>
    <dgm:pt modelId="{6B2E9C3A-68AA-49DE-B889-F0020D909375}">
      <dgm:prSet custT="1"/>
      <dgm:spPr>
        <a:solidFill>
          <a:schemeClr val="bg1">
            <a:lumMod val="95000"/>
          </a:schemeClr>
        </a:solidFill>
      </dgm:spPr>
      <dgm:t>
        <a:bodyPr/>
        <a:lstStyle/>
        <a:p>
          <a:pPr marL="228600" lvl="1" indent="0" algn="l" defTabSz="889000">
            <a:lnSpc>
              <a:spcPct val="90000"/>
            </a:lnSpc>
            <a:spcBef>
              <a:spcPct val="0"/>
            </a:spcBef>
            <a:spcAft>
              <a:spcPct val="15000"/>
            </a:spcAft>
          </a:pPr>
          <a:endParaRPr lang="es-CO" sz="2000" kern="1200" dirty="0"/>
        </a:p>
      </dgm:t>
    </dgm:pt>
    <dgm:pt modelId="{4412870B-C7D9-442A-A140-113ECA3A931C}" type="parTrans" cxnId="{C02A30D8-B9E4-439B-B31E-F40D6047F98D}">
      <dgm:prSet/>
      <dgm:spPr/>
      <dgm:t>
        <a:bodyPr/>
        <a:lstStyle/>
        <a:p>
          <a:endParaRPr lang="es-ES"/>
        </a:p>
      </dgm:t>
    </dgm:pt>
    <dgm:pt modelId="{B2A330A6-3C55-45AE-8128-191213AF813F}" type="sibTrans" cxnId="{C02A30D8-B9E4-439B-B31E-F40D6047F98D}">
      <dgm:prSet/>
      <dgm:spPr/>
      <dgm:t>
        <a:bodyPr/>
        <a:lstStyle/>
        <a:p>
          <a:endParaRPr lang="es-ES"/>
        </a:p>
      </dgm:t>
    </dgm:pt>
    <dgm:pt modelId="{3DEDB43E-0DF8-4667-86B1-30BE60754A4D}">
      <dgm:prSet custT="1"/>
      <dgm:spPr>
        <a:solidFill>
          <a:schemeClr val="bg1">
            <a:lumMod val="95000"/>
          </a:schemeClr>
        </a:solidFill>
      </dgm:spPr>
      <dgm:t>
        <a:bodyPr/>
        <a:lstStyle/>
        <a:p>
          <a:pPr marL="171450" lvl="1" indent="0" algn="l" defTabSz="711200">
            <a:lnSpc>
              <a:spcPct val="90000"/>
            </a:lnSpc>
            <a:spcBef>
              <a:spcPct val="0"/>
            </a:spcBef>
            <a:spcAft>
              <a:spcPct val="15000"/>
            </a:spcAft>
          </a:pPr>
          <a:endParaRPr lang="es-CO" sz="1600" kern="1200" dirty="0">
            <a:solidFill>
              <a:prstClr val="black">
                <a:hueOff val="0"/>
                <a:satOff val="0"/>
                <a:lumOff val="0"/>
                <a:alphaOff val="0"/>
              </a:prstClr>
            </a:solidFill>
            <a:latin typeface="Calibri" panose="020F0502020204030204"/>
            <a:ea typeface="+mn-ea"/>
            <a:cs typeface="+mn-cs"/>
          </a:endParaRPr>
        </a:p>
      </dgm:t>
    </dgm:pt>
    <dgm:pt modelId="{723221C7-5525-4686-B0A6-BA7DDF5CE495}" type="parTrans" cxnId="{BFA88262-1711-42DB-B8AB-C1CDF576E457}">
      <dgm:prSet/>
      <dgm:spPr/>
      <dgm:t>
        <a:bodyPr/>
        <a:lstStyle/>
        <a:p>
          <a:endParaRPr lang="es-ES"/>
        </a:p>
      </dgm:t>
    </dgm:pt>
    <dgm:pt modelId="{3ADA1215-6B9E-4DA5-8507-AF89FB58B486}" type="sibTrans" cxnId="{BFA88262-1711-42DB-B8AB-C1CDF576E457}">
      <dgm:prSet/>
      <dgm:spPr/>
      <dgm:t>
        <a:bodyPr/>
        <a:lstStyle/>
        <a:p>
          <a:endParaRPr lang="es-ES"/>
        </a:p>
      </dgm:t>
    </dgm:pt>
    <dgm:pt modelId="{765ED27D-F4FA-4EF9-B93B-20FBE1A737B4}" type="pres">
      <dgm:prSet presAssocID="{672CB2C0-F2A2-4ACB-8CB8-E83B6F4D1A36}" presName="Name0" presStyleCnt="0">
        <dgm:presLayoutVars>
          <dgm:dir/>
          <dgm:animLvl val="lvl"/>
          <dgm:resizeHandles val="exact"/>
        </dgm:presLayoutVars>
      </dgm:prSet>
      <dgm:spPr/>
    </dgm:pt>
    <dgm:pt modelId="{EE97D145-9598-42EF-ACEA-E29C21DC8CE5}" type="pres">
      <dgm:prSet presAssocID="{04CFDACE-5C40-459B-AD7C-B75F42F715B8}" presName="linNode" presStyleCnt="0"/>
      <dgm:spPr/>
    </dgm:pt>
    <dgm:pt modelId="{235B1AA2-90CE-4598-B90D-888EF83B4DFF}" type="pres">
      <dgm:prSet presAssocID="{04CFDACE-5C40-459B-AD7C-B75F42F715B8}" presName="parentText" presStyleLbl="node1" presStyleIdx="0" presStyleCnt="1" custScaleX="68556" custScaleY="95882">
        <dgm:presLayoutVars>
          <dgm:chMax val="1"/>
          <dgm:bulletEnabled val="1"/>
        </dgm:presLayoutVars>
      </dgm:prSet>
      <dgm:spPr/>
    </dgm:pt>
    <dgm:pt modelId="{DA5D7B44-BE9B-4E7F-9DA1-35D757337A73}" type="pres">
      <dgm:prSet presAssocID="{04CFDACE-5C40-459B-AD7C-B75F42F715B8}" presName="descendantText" presStyleLbl="alignAccFollowNode1" presStyleIdx="0" presStyleCnt="1">
        <dgm:presLayoutVars>
          <dgm:bulletEnabled val="1"/>
        </dgm:presLayoutVars>
      </dgm:prSet>
      <dgm:spPr/>
    </dgm:pt>
  </dgm:ptLst>
  <dgm:cxnLst>
    <dgm:cxn modelId="{FEE54F0A-74B3-42D2-8EA3-640ABC40BC44}" type="presOf" srcId="{672CB2C0-F2A2-4ACB-8CB8-E83B6F4D1A36}" destId="{765ED27D-F4FA-4EF9-B93B-20FBE1A737B4}" srcOrd="0" destOrd="0" presId="urn:microsoft.com/office/officeart/2005/8/layout/vList5"/>
    <dgm:cxn modelId="{ED1C3F1E-5CA4-4D94-95CD-8B06B4C97B15}" srcId="{672CB2C0-F2A2-4ACB-8CB8-E83B6F4D1A36}" destId="{04CFDACE-5C40-459B-AD7C-B75F42F715B8}" srcOrd="0" destOrd="0" parTransId="{40E9558C-2DB6-46CA-84CF-F91CBF2BBF5C}" sibTransId="{FF203647-A9AE-4A3A-90E1-CD9A62EA0DDF}"/>
    <dgm:cxn modelId="{BFA88262-1711-42DB-B8AB-C1CDF576E457}" srcId="{04CFDACE-5C40-459B-AD7C-B75F42F715B8}" destId="{3DEDB43E-0DF8-4667-86B1-30BE60754A4D}" srcOrd="0" destOrd="0" parTransId="{723221C7-5525-4686-B0A6-BA7DDF5CE495}" sibTransId="{3ADA1215-6B9E-4DA5-8507-AF89FB58B486}"/>
    <dgm:cxn modelId="{B350E94C-E625-43D1-ADFC-C181942F699A}" type="presOf" srcId="{6B2E9C3A-68AA-49DE-B889-F0020D909375}" destId="{DA5D7B44-BE9B-4E7F-9DA1-35D757337A73}" srcOrd="0" destOrd="2" presId="urn:microsoft.com/office/officeart/2005/8/layout/vList5"/>
    <dgm:cxn modelId="{A48F2E51-2190-4FE2-9345-624897EB6A1D}" type="presOf" srcId="{3DEDB43E-0DF8-4667-86B1-30BE60754A4D}" destId="{DA5D7B44-BE9B-4E7F-9DA1-35D757337A73}" srcOrd="0" destOrd="0" presId="urn:microsoft.com/office/officeart/2005/8/layout/vList5"/>
    <dgm:cxn modelId="{6A46A8B6-D9CB-46A6-9B9E-03F513B1B4E4}" type="presOf" srcId="{664A4A0B-07F5-426F-98F2-67FA4B271409}" destId="{DA5D7B44-BE9B-4E7F-9DA1-35D757337A73}" srcOrd="0" destOrd="1" presId="urn:microsoft.com/office/officeart/2005/8/layout/vList5"/>
    <dgm:cxn modelId="{C02A30D8-B9E4-439B-B31E-F40D6047F98D}" srcId="{04CFDACE-5C40-459B-AD7C-B75F42F715B8}" destId="{6B2E9C3A-68AA-49DE-B889-F0020D909375}" srcOrd="2" destOrd="0" parTransId="{4412870B-C7D9-442A-A140-113ECA3A931C}" sibTransId="{B2A330A6-3C55-45AE-8128-191213AF813F}"/>
    <dgm:cxn modelId="{182BBBDA-5997-472B-BC74-A263619E089E}" srcId="{04CFDACE-5C40-459B-AD7C-B75F42F715B8}" destId="{664A4A0B-07F5-426F-98F2-67FA4B271409}" srcOrd="1" destOrd="0" parTransId="{8A1CACA9-185C-401B-A37B-7D207F48E8A9}" sibTransId="{37541F63-5CF3-496F-84B9-EA9CC9A469EF}"/>
    <dgm:cxn modelId="{FB6798F8-92B7-4658-9EA7-D3FD48D2EE7B}" type="presOf" srcId="{04CFDACE-5C40-459B-AD7C-B75F42F715B8}" destId="{235B1AA2-90CE-4598-B90D-888EF83B4DFF}" srcOrd="0" destOrd="0" presId="urn:microsoft.com/office/officeart/2005/8/layout/vList5"/>
    <dgm:cxn modelId="{987FCDAC-DE53-45D4-A2E3-327E269638FF}" type="presParOf" srcId="{765ED27D-F4FA-4EF9-B93B-20FBE1A737B4}" destId="{EE97D145-9598-42EF-ACEA-E29C21DC8CE5}" srcOrd="0" destOrd="0" presId="urn:microsoft.com/office/officeart/2005/8/layout/vList5"/>
    <dgm:cxn modelId="{1F8DEDDA-B547-45BE-9FB1-F88E3EA6787B}" type="presParOf" srcId="{EE97D145-9598-42EF-ACEA-E29C21DC8CE5}" destId="{235B1AA2-90CE-4598-B90D-888EF83B4DFF}" srcOrd="0" destOrd="0" presId="urn:microsoft.com/office/officeart/2005/8/layout/vList5"/>
    <dgm:cxn modelId="{ED2162E6-61DB-4170-8910-CDE6F3DE6DB2}" type="presParOf" srcId="{EE97D145-9598-42EF-ACEA-E29C21DC8CE5}" destId="{DA5D7B44-BE9B-4E7F-9DA1-35D757337A73}" srcOrd="1" destOrd="0" presId="urn:microsoft.com/office/officeart/2005/8/layout/vList5"/>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72CB2C0-F2A2-4ACB-8CB8-E83B6F4D1A3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S"/>
        </a:p>
      </dgm:t>
    </dgm:pt>
    <dgm:pt modelId="{04CFDACE-5C40-459B-AD7C-B75F42F715B8}">
      <dgm:prSet custT="1"/>
      <dgm:spPr>
        <a:solidFill>
          <a:srgbClr val="877DA3"/>
        </a:solidFill>
      </dgm:spPr>
      <dgm:t>
        <a:bodyPr/>
        <a:lstStyle/>
        <a:p>
          <a:r>
            <a:rPr lang="es-CO" sz="1600" b="0" dirty="0"/>
            <a:t>Tasa de Ocupación</a:t>
          </a:r>
        </a:p>
      </dgm:t>
    </dgm:pt>
    <dgm:pt modelId="{40E9558C-2DB6-46CA-84CF-F91CBF2BBF5C}" type="parTrans" cxnId="{ED1C3F1E-5CA4-4D94-95CD-8B06B4C97B15}">
      <dgm:prSet/>
      <dgm:spPr/>
      <dgm:t>
        <a:bodyPr/>
        <a:lstStyle/>
        <a:p>
          <a:endParaRPr lang="es-ES"/>
        </a:p>
      </dgm:t>
    </dgm:pt>
    <dgm:pt modelId="{FF203647-A9AE-4A3A-90E1-CD9A62EA0DDF}" type="sibTrans" cxnId="{ED1C3F1E-5CA4-4D94-95CD-8B06B4C97B15}">
      <dgm:prSet/>
      <dgm:spPr/>
      <dgm:t>
        <a:bodyPr/>
        <a:lstStyle/>
        <a:p>
          <a:endParaRPr lang="es-ES"/>
        </a:p>
      </dgm:t>
    </dgm:pt>
    <dgm:pt modelId="{664A4A0B-07F5-426F-98F2-67FA4B271409}">
      <dgm:prSet custT="1"/>
      <dgm:spPr>
        <a:solidFill>
          <a:schemeClr val="bg1">
            <a:lumMod val="95000"/>
          </a:schemeClr>
        </a:solidFill>
      </dgm:spPr>
      <dgm:t>
        <a:bodyPr/>
        <a:lstStyle/>
        <a:p>
          <a:pPr marL="171450" lvl="1" indent="-171450" algn="just" defTabSz="711200">
            <a:lnSpc>
              <a:spcPct val="90000"/>
            </a:lnSpc>
            <a:spcBef>
              <a:spcPct val="0"/>
            </a:spcBef>
            <a:spcAft>
              <a:spcPct val="15000"/>
            </a:spcAft>
            <a:buChar char="•"/>
          </a:pPr>
          <a:r>
            <a:rPr lang="es-CO" sz="1600" kern="1200" dirty="0">
              <a:solidFill>
                <a:srgbClr val="44546A">
                  <a:hueOff val="0"/>
                  <a:satOff val="0"/>
                  <a:lumOff val="0"/>
                  <a:alphaOff val="0"/>
                </a:srgbClr>
              </a:solidFill>
              <a:latin typeface="Calibri" panose="020F0502020204030204"/>
              <a:ea typeface="+mn-ea"/>
              <a:cs typeface="+mn-cs"/>
            </a:rPr>
            <a:t>Proporción de egresados de las IES que se encuentran ocupados ya  sea en el mercado laboral, trabajando en el sector formal o realzando formación de maestría o doctorado en cualquiera de las IES del país.</a:t>
          </a:r>
        </a:p>
      </dgm:t>
    </dgm:pt>
    <dgm:pt modelId="{8A1CACA9-185C-401B-A37B-7D207F48E8A9}" type="parTrans" cxnId="{182BBBDA-5997-472B-BC74-A263619E089E}">
      <dgm:prSet/>
      <dgm:spPr/>
      <dgm:t>
        <a:bodyPr/>
        <a:lstStyle/>
        <a:p>
          <a:endParaRPr lang="es-ES"/>
        </a:p>
      </dgm:t>
    </dgm:pt>
    <dgm:pt modelId="{37541F63-5CF3-496F-84B9-EA9CC9A469EF}" type="sibTrans" cxnId="{182BBBDA-5997-472B-BC74-A263619E089E}">
      <dgm:prSet/>
      <dgm:spPr/>
      <dgm:t>
        <a:bodyPr/>
        <a:lstStyle/>
        <a:p>
          <a:endParaRPr lang="es-ES"/>
        </a:p>
      </dgm:t>
    </dgm:pt>
    <dgm:pt modelId="{6B2E9C3A-68AA-49DE-B889-F0020D909375}">
      <dgm:prSet custT="1"/>
      <dgm:spPr>
        <a:solidFill>
          <a:schemeClr val="bg1">
            <a:lumMod val="95000"/>
          </a:schemeClr>
        </a:solidFill>
      </dgm:spPr>
      <dgm:t>
        <a:bodyPr/>
        <a:lstStyle/>
        <a:p>
          <a:pPr marL="228600" lvl="1" indent="0" algn="l" defTabSz="889000">
            <a:lnSpc>
              <a:spcPct val="90000"/>
            </a:lnSpc>
            <a:spcBef>
              <a:spcPct val="0"/>
            </a:spcBef>
            <a:spcAft>
              <a:spcPct val="15000"/>
            </a:spcAft>
          </a:pPr>
          <a:endParaRPr lang="es-CO" sz="2000" kern="1200" dirty="0"/>
        </a:p>
      </dgm:t>
    </dgm:pt>
    <dgm:pt modelId="{4412870B-C7D9-442A-A140-113ECA3A931C}" type="parTrans" cxnId="{C02A30D8-B9E4-439B-B31E-F40D6047F98D}">
      <dgm:prSet/>
      <dgm:spPr/>
      <dgm:t>
        <a:bodyPr/>
        <a:lstStyle/>
        <a:p>
          <a:endParaRPr lang="es-ES"/>
        </a:p>
      </dgm:t>
    </dgm:pt>
    <dgm:pt modelId="{B2A330A6-3C55-45AE-8128-191213AF813F}" type="sibTrans" cxnId="{C02A30D8-B9E4-439B-B31E-F40D6047F98D}">
      <dgm:prSet/>
      <dgm:spPr/>
      <dgm:t>
        <a:bodyPr/>
        <a:lstStyle/>
        <a:p>
          <a:endParaRPr lang="es-ES"/>
        </a:p>
      </dgm:t>
    </dgm:pt>
    <dgm:pt modelId="{0302853D-2811-4F29-ABDA-2904E4A55750}">
      <dgm:prSet custT="1"/>
      <dgm:spPr>
        <a:solidFill>
          <a:schemeClr val="bg1">
            <a:lumMod val="95000"/>
          </a:schemeClr>
        </a:solidFill>
      </dgm:spPr>
      <dgm:t>
        <a:bodyPr/>
        <a:lstStyle/>
        <a:p>
          <a:pPr marL="171450" lvl="1" indent="0" algn="l" defTabSz="711200">
            <a:lnSpc>
              <a:spcPct val="90000"/>
            </a:lnSpc>
            <a:spcBef>
              <a:spcPct val="0"/>
            </a:spcBef>
            <a:spcAft>
              <a:spcPct val="15000"/>
            </a:spcAft>
          </a:pPr>
          <a:endParaRPr lang="es-CO" sz="1600" kern="1200" dirty="0">
            <a:solidFill>
              <a:prstClr val="black">
                <a:hueOff val="0"/>
                <a:satOff val="0"/>
                <a:lumOff val="0"/>
                <a:alphaOff val="0"/>
              </a:prstClr>
            </a:solidFill>
            <a:latin typeface="Calibri" panose="020F0502020204030204"/>
            <a:ea typeface="+mn-ea"/>
            <a:cs typeface="+mn-cs"/>
          </a:endParaRPr>
        </a:p>
      </dgm:t>
    </dgm:pt>
    <dgm:pt modelId="{C315331B-5446-4C12-AA92-666989255C5A}" type="parTrans" cxnId="{2E445AB7-53BA-4273-9443-DD78E39A21BE}">
      <dgm:prSet/>
      <dgm:spPr/>
      <dgm:t>
        <a:bodyPr/>
        <a:lstStyle/>
        <a:p>
          <a:endParaRPr lang="es-ES"/>
        </a:p>
      </dgm:t>
    </dgm:pt>
    <dgm:pt modelId="{6836C58E-4676-4058-AE88-79EBD7D633DD}" type="sibTrans" cxnId="{2E445AB7-53BA-4273-9443-DD78E39A21BE}">
      <dgm:prSet/>
      <dgm:spPr/>
      <dgm:t>
        <a:bodyPr/>
        <a:lstStyle/>
        <a:p>
          <a:endParaRPr lang="es-ES"/>
        </a:p>
      </dgm:t>
    </dgm:pt>
    <dgm:pt modelId="{765ED27D-F4FA-4EF9-B93B-20FBE1A737B4}" type="pres">
      <dgm:prSet presAssocID="{672CB2C0-F2A2-4ACB-8CB8-E83B6F4D1A36}" presName="Name0" presStyleCnt="0">
        <dgm:presLayoutVars>
          <dgm:dir/>
          <dgm:animLvl val="lvl"/>
          <dgm:resizeHandles val="exact"/>
        </dgm:presLayoutVars>
      </dgm:prSet>
      <dgm:spPr/>
    </dgm:pt>
    <dgm:pt modelId="{EE97D145-9598-42EF-ACEA-E29C21DC8CE5}" type="pres">
      <dgm:prSet presAssocID="{04CFDACE-5C40-459B-AD7C-B75F42F715B8}" presName="linNode" presStyleCnt="0"/>
      <dgm:spPr/>
    </dgm:pt>
    <dgm:pt modelId="{235B1AA2-90CE-4598-B90D-888EF83B4DFF}" type="pres">
      <dgm:prSet presAssocID="{04CFDACE-5C40-459B-AD7C-B75F42F715B8}" presName="parentText" presStyleLbl="node1" presStyleIdx="0" presStyleCnt="1" custScaleX="68556" custScaleY="95882">
        <dgm:presLayoutVars>
          <dgm:chMax val="1"/>
          <dgm:bulletEnabled val="1"/>
        </dgm:presLayoutVars>
      </dgm:prSet>
      <dgm:spPr/>
    </dgm:pt>
    <dgm:pt modelId="{DA5D7B44-BE9B-4E7F-9DA1-35D757337A73}" type="pres">
      <dgm:prSet presAssocID="{04CFDACE-5C40-459B-AD7C-B75F42F715B8}" presName="descendantText" presStyleLbl="alignAccFollowNode1" presStyleIdx="0" presStyleCnt="1">
        <dgm:presLayoutVars>
          <dgm:bulletEnabled val="1"/>
        </dgm:presLayoutVars>
      </dgm:prSet>
      <dgm:spPr/>
    </dgm:pt>
  </dgm:ptLst>
  <dgm:cxnLst>
    <dgm:cxn modelId="{FEE54F0A-74B3-42D2-8EA3-640ABC40BC44}" type="presOf" srcId="{672CB2C0-F2A2-4ACB-8CB8-E83B6F4D1A36}" destId="{765ED27D-F4FA-4EF9-B93B-20FBE1A737B4}" srcOrd="0" destOrd="0" presId="urn:microsoft.com/office/officeart/2005/8/layout/vList5"/>
    <dgm:cxn modelId="{ED1C3F1E-5CA4-4D94-95CD-8B06B4C97B15}" srcId="{672CB2C0-F2A2-4ACB-8CB8-E83B6F4D1A36}" destId="{04CFDACE-5C40-459B-AD7C-B75F42F715B8}" srcOrd="0" destOrd="0" parTransId="{40E9558C-2DB6-46CA-84CF-F91CBF2BBF5C}" sibTransId="{FF203647-A9AE-4A3A-90E1-CD9A62EA0DDF}"/>
    <dgm:cxn modelId="{4D3DAD3B-12E4-4053-911C-3EAFCE756DCA}" type="presOf" srcId="{0302853D-2811-4F29-ABDA-2904E4A55750}" destId="{DA5D7B44-BE9B-4E7F-9DA1-35D757337A73}" srcOrd="0" destOrd="0" presId="urn:microsoft.com/office/officeart/2005/8/layout/vList5"/>
    <dgm:cxn modelId="{B350E94C-E625-43D1-ADFC-C181942F699A}" type="presOf" srcId="{6B2E9C3A-68AA-49DE-B889-F0020D909375}" destId="{DA5D7B44-BE9B-4E7F-9DA1-35D757337A73}" srcOrd="0" destOrd="2" presId="urn:microsoft.com/office/officeart/2005/8/layout/vList5"/>
    <dgm:cxn modelId="{6A46A8B6-D9CB-46A6-9B9E-03F513B1B4E4}" type="presOf" srcId="{664A4A0B-07F5-426F-98F2-67FA4B271409}" destId="{DA5D7B44-BE9B-4E7F-9DA1-35D757337A73}" srcOrd="0" destOrd="1" presId="urn:microsoft.com/office/officeart/2005/8/layout/vList5"/>
    <dgm:cxn modelId="{2E445AB7-53BA-4273-9443-DD78E39A21BE}" srcId="{04CFDACE-5C40-459B-AD7C-B75F42F715B8}" destId="{0302853D-2811-4F29-ABDA-2904E4A55750}" srcOrd="0" destOrd="0" parTransId="{C315331B-5446-4C12-AA92-666989255C5A}" sibTransId="{6836C58E-4676-4058-AE88-79EBD7D633DD}"/>
    <dgm:cxn modelId="{C02A30D8-B9E4-439B-B31E-F40D6047F98D}" srcId="{04CFDACE-5C40-459B-AD7C-B75F42F715B8}" destId="{6B2E9C3A-68AA-49DE-B889-F0020D909375}" srcOrd="2" destOrd="0" parTransId="{4412870B-C7D9-442A-A140-113ECA3A931C}" sibTransId="{B2A330A6-3C55-45AE-8128-191213AF813F}"/>
    <dgm:cxn modelId="{182BBBDA-5997-472B-BC74-A263619E089E}" srcId="{04CFDACE-5C40-459B-AD7C-B75F42F715B8}" destId="{664A4A0B-07F5-426F-98F2-67FA4B271409}" srcOrd="1" destOrd="0" parTransId="{8A1CACA9-185C-401B-A37B-7D207F48E8A9}" sibTransId="{37541F63-5CF3-496F-84B9-EA9CC9A469EF}"/>
    <dgm:cxn modelId="{FB6798F8-92B7-4658-9EA7-D3FD48D2EE7B}" type="presOf" srcId="{04CFDACE-5C40-459B-AD7C-B75F42F715B8}" destId="{235B1AA2-90CE-4598-B90D-888EF83B4DFF}" srcOrd="0" destOrd="0" presId="urn:microsoft.com/office/officeart/2005/8/layout/vList5"/>
    <dgm:cxn modelId="{987FCDAC-DE53-45D4-A2E3-327E269638FF}" type="presParOf" srcId="{765ED27D-F4FA-4EF9-B93B-20FBE1A737B4}" destId="{EE97D145-9598-42EF-ACEA-E29C21DC8CE5}" srcOrd="0" destOrd="0" presId="urn:microsoft.com/office/officeart/2005/8/layout/vList5"/>
    <dgm:cxn modelId="{1F8DEDDA-B547-45BE-9FB1-F88E3EA6787B}" type="presParOf" srcId="{EE97D145-9598-42EF-ACEA-E29C21DC8CE5}" destId="{235B1AA2-90CE-4598-B90D-888EF83B4DFF}" srcOrd="0" destOrd="0" presId="urn:microsoft.com/office/officeart/2005/8/layout/vList5"/>
    <dgm:cxn modelId="{ED2162E6-61DB-4170-8910-CDE6F3DE6DB2}" type="presParOf" srcId="{EE97D145-9598-42EF-ACEA-E29C21DC8CE5}" destId="{DA5D7B44-BE9B-4E7F-9DA1-35D757337A73}" srcOrd="1" destOrd="0" presId="urn:microsoft.com/office/officeart/2005/8/layout/vList5"/>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72CB2C0-F2A2-4ACB-8CB8-E83B6F4D1A3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S"/>
        </a:p>
      </dgm:t>
    </dgm:pt>
    <dgm:pt modelId="{04CFDACE-5C40-459B-AD7C-B75F42F715B8}">
      <dgm:prSet custT="1"/>
      <dgm:spPr>
        <a:solidFill>
          <a:srgbClr val="F16163"/>
        </a:solidFill>
      </dgm:spPr>
      <dgm:t>
        <a:bodyPr/>
        <a:lstStyle/>
        <a:p>
          <a:r>
            <a:rPr lang="es-CO" sz="1600" b="0" dirty="0"/>
            <a:t>Eliminación de pesos del Modelo</a:t>
          </a:r>
        </a:p>
      </dgm:t>
    </dgm:pt>
    <dgm:pt modelId="{40E9558C-2DB6-46CA-84CF-F91CBF2BBF5C}" type="parTrans" cxnId="{ED1C3F1E-5CA4-4D94-95CD-8B06B4C97B15}">
      <dgm:prSet/>
      <dgm:spPr/>
      <dgm:t>
        <a:bodyPr/>
        <a:lstStyle/>
        <a:p>
          <a:endParaRPr lang="es-ES"/>
        </a:p>
      </dgm:t>
    </dgm:pt>
    <dgm:pt modelId="{FF203647-A9AE-4A3A-90E1-CD9A62EA0DDF}" type="sibTrans" cxnId="{ED1C3F1E-5CA4-4D94-95CD-8B06B4C97B15}">
      <dgm:prSet/>
      <dgm:spPr/>
      <dgm:t>
        <a:bodyPr/>
        <a:lstStyle/>
        <a:p>
          <a:endParaRPr lang="es-ES"/>
        </a:p>
      </dgm:t>
    </dgm:pt>
    <dgm:pt modelId="{5D69B242-5773-4EF1-AF22-01FDB2130948}">
      <dgm:prSet custT="1"/>
      <dgm:spPr>
        <a:solidFill>
          <a:schemeClr val="bg1">
            <a:lumMod val="95000"/>
          </a:schemeClr>
        </a:solidFill>
      </dgm:spPr>
      <dgm:t>
        <a:bodyPr/>
        <a:lstStyle/>
        <a:p>
          <a:pPr algn="just"/>
          <a:r>
            <a:rPr lang="es-CO" sz="1600" kern="1200" dirty="0">
              <a:solidFill>
                <a:srgbClr val="44546A">
                  <a:hueOff val="0"/>
                  <a:satOff val="0"/>
                  <a:lumOff val="0"/>
                  <a:alphaOff val="0"/>
                </a:srgbClr>
              </a:solidFill>
              <a:latin typeface="Calibri" panose="020F0502020204030204"/>
              <a:ea typeface="+mn-ea"/>
              <a:cs typeface="+mn-cs"/>
            </a:rPr>
            <a:t>Con el objetivo de procesar e una manera más objetiva y transparente la información, se genera un esquema multiranking que elimina los pesos y permite una mejor comparabilidad entre las IES</a:t>
          </a:r>
        </a:p>
      </dgm:t>
    </dgm:pt>
    <dgm:pt modelId="{19035173-4A2F-4CF1-9993-115358715AEA}" type="parTrans" cxnId="{61E7670B-5EFE-49B3-A718-34085EB5A94B}">
      <dgm:prSet/>
      <dgm:spPr/>
      <dgm:t>
        <a:bodyPr/>
        <a:lstStyle/>
        <a:p>
          <a:endParaRPr lang="es-ES"/>
        </a:p>
      </dgm:t>
    </dgm:pt>
    <dgm:pt modelId="{D26D8D6B-E924-4FB6-806B-BA241E99E7B8}" type="sibTrans" cxnId="{61E7670B-5EFE-49B3-A718-34085EB5A94B}">
      <dgm:prSet/>
      <dgm:spPr/>
      <dgm:t>
        <a:bodyPr/>
        <a:lstStyle/>
        <a:p>
          <a:endParaRPr lang="es-ES"/>
        </a:p>
      </dgm:t>
    </dgm:pt>
    <dgm:pt modelId="{765ED27D-F4FA-4EF9-B93B-20FBE1A737B4}" type="pres">
      <dgm:prSet presAssocID="{672CB2C0-F2A2-4ACB-8CB8-E83B6F4D1A36}" presName="Name0" presStyleCnt="0">
        <dgm:presLayoutVars>
          <dgm:dir/>
          <dgm:animLvl val="lvl"/>
          <dgm:resizeHandles val="exact"/>
        </dgm:presLayoutVars>
      </dgm:prSet>
      <dgm:spPr/>
    </dgm:pt>
    <dgm:pt modelId="{EE97D145-9598-42EF-ACEA-E29C21DC8CE5}" type="pres">
      <dgm:prSet presAssocID="{04CFDACE-5C40-459B-AD7C-B75F42F715B8}" presName="linNode" presStyleCnt="0"/>
      <dgm:spPr/>
    </dgm:pt>
    <dgm:pt modelId="{235B1AA2-90CE-4598-B90D-888EF83B4DFF}" type="pres">
      <dgm:prSet presAssocID="{04CFDACE-5C40-459B-AD7C-B75F42F715B8}" presName="parentText" presStyleLbl="node1" presStyleIdx="0" presStyleCnt="1" custScaleX="68556" custScaleY="95882">
        <dgm:presLayoutVars>
          <dgm:chMax val="1"/>
          <dgm:bulletEnabled val="1"/>
        </dgm:presLayoutVars>
      </dgm:prSet>
      <dgm:spPr/>
    </dgm:pt>
    <dgm:pt modelId="{DA5D7B44-BE9B-4E7F-9DA1-35D757337A73}" type="pres">
      <dgm:prSet presAssocID="{04CFDACE-5C40-459B-AD7C-B75F42F715B8}" presName="descendantText" presStyleLbl="alignAccFollowNode1" presStyleIdx="0" presStyleCnt="1">
        <dgm:presLayoutVars>
          <dgm:bulletEnabled val="1"/>
        </dgm:presLayoutVars>
      </dgm:prSet>
      <dgm:spPr/>
    </dgm:pt>
  </dgm:ptLst>
  <dgm:cxnLst>
    <dgm:cxn modelId="{FEE54F0A-74B3-42D2-8EA3-640ABC40BC44}" type="presOf" srcId="{672CB2C0-F2A2-4ACB-8CB8-E83B6F4D1A36}" destId="{765ED27D-F4FA-4EF9-B93B-20FBE1A737B4}" srcOrd="0" destOrd="0" presId="urn:microsoft.com/office/officeart/2005/8/layout/vList5"/>
    <dgm:cxn modelId="{61E7670B-5EFE-49B3-A718-34085EB5A94B}" srcId="{04CFDACE-5C40-459B-AD7C-B75F42F715B8}" destId="{5D69B242-5773-4EF1-AF22-01FDB2130948}" srcOrd="0" destOrd="0" parTransId="{19035173-4A2F-4CF1-9993-115358715AEA}" sibTransId="{D26D8D6B-E924-4FB6-806B-BA241E99E7B8}"/>
    <dgm:cxn modelId="{ED1C3F1E-5CA4-4D94-95CD-8B06B4C97B15}" srcId="{672CB2C0-F2A2-4ACB-8CB8-E83B6F4D1A36}" destId="{04CFDACE-5C40-459B-AD7C-B75F42F715B8}" srcOrd="0" destOrd="0" parTransId="{40E9558C-2DB6-46CA-84CF-F91CBF2BBF5C}" sibTransId="{FF203647-A9AE-4A3A-90E1-CD9A62EA0DDF}"/>
    <dgm:cxn modelId="{FD37DF44-91ED-46C8-9962-B6187BB89DE8}" type="presOf" srcId="{5D69B242-5773-4EF1-AF22-01FDB2130948}" destId="{DA5D7B44-BE9B-4E7F-9DA1-35D757337A73}" srcOrd="0" destOrd="0" presId="urn:microsoft.com/office/officeart/2005/8/layout/vList5"/>
    <dgm:cxn modelId="{FB6798F8-92B7-4658-9EA7-D3FD48D2EE7B}" type="presOf" srcId="{04CFDACE-5C40-459B-AD7C-B75F42F715B8}" destId="{235B1AA2-90CE-4598-B90D-888EF83B4DFF}" srcOrd="0" destOrd="0" presId="urn:microsoft.com/office/officeart/2005/8/layout/vList5"/>
    <dgm:cxn modelId="{987FCDAC-DE53-45D4-A2E3-327E269638FF}" type="presParOf" srcId="{765ED27D-F4FA-4EF9-B93B-20FBE1A737B4}" destId="{EE97D145-9598-42EF-ACEA-E29C21DC8CE5}" srcOrd="0" destOrd="0" presId="urn:microsoft.com/office/officeart/2005/8/layout/vList5"/>
    <dgm:cxn modelId="{1F8DEDDA-B547-45BE-9FB1-F88E3EA6787B}" type="presParOf" srcId="{EE97D145-9598-42EF-ACEA-E29C21DC8CE5}" destId="{235B1AA2-90CE-4598-B90D-888EF83B4DFF}" srcOrd="0" destOrd="0" presId="urn:microsoft.com/office/officeart/2005/8/layout/vList5"/>
    <dgm:cxn modelId="{ED2162E6-61DB-4170-8910-CDE6F3DE6DB2}" type="presParOf" srcId="{EE97D145-9598-42EF-ACEA-E29C21DC8CE5}" destId="{DA5D7B44-BE9B-4E7F-9DA1-35D757337A73}" srcOrd="1" destOrd="0" presId="urn:microsoft.com/office/officeart/2005/8/layout/vList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5D7B44-BE9B-4E7F-9DA1-35D757337A73}">
      <dsp:nvSpPr>
        <dsp:cNvPr id="0" name=""/>
        <dsp:cNvSpPr/>
      </dsp:nvSpPr>
      <dsp:spPr>
        <a:xfrm rot="5400000">
          <a:off x="6065157" y="-2785476"/>
          <a:ext cx="888594" cy="6682781"/>
        </a:xfrm>
        <a:prstGeom prst="round2SameRect">
          <a:avLst/>
        </a:prstGeom>
        <a:solidFill>
          <a:schemeClr val="bg1">
            <a:lumMod val="95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0" algn="just" defTabSz="711200">
            <a:lnSpc>
              <a:spcPct val="90000"/>
            </a:lnSpc>
            <a:spcBef>
              <a:spcPct val="0"/>
            </a:spcBef>
            <a:spcAft>
              <a:spcPct val="15000"/>
            </a:spcAft>
            <a:buChar char="•"/>
          </a:pPr>
          <a:endParaRPr lang="es-CO" sz="1600" kern="1200" dirty="0">
            <a:solidFill>
              <a:prstClr val="black">
                <a:hueOff val="0"/>
                <a:satOff val="0"/>
                <a:lumOff val="0"/>
                <a:alphaOff val="0"/>
              </a:prstClr>
            </a:solidFill>
            <a:latin typeface="Calibri" panose="020F0502020204030204"/>
            <a:ea typeface="+mn-ea"/>
            <a:cs typeface="+mn-cs"/>
          </a:endParaRPr>
        </a:p>
        <a:p>
          <a:pPr marL="171450" lvl="1" indent="-171450" algn="just" defTabSz="711200">
            <a:lnSpc>
              <a:spcPct val="90000"/>
            </a:lnSpc>
            <a:spcBef>
              <a:spcPct val="0"/>
            </a:spcBef>
            <a:spcAft>
              <a:spcPct val="15000"/>
            </a:spcAft>
            <a:buChar char="•"/>
          </a:pPr>
          <a:r>
            <a:rPr lang="es-CO" sz="1600" kern="1200" dirty="0">
              <a:solidFill>
                <a:srgbClr val="44546A">
                  <a:hueOff val="0"/>
                  <a:satOff val="0"/>
                  <a:lumOff val="0"/>
                  <a:alphaOff val="0"/>
                </a:srgbClr>
              </a:solidFill>
              <a:latin typeface="Calibri" panose="020F0502020204030204"/>
              <a:ea typeface="+mn-ea"/>
              <a:cs typeface="+mn-cs"/>
            </a:rPr>
            <a:t>Se conoce el % de Docentes reportados por las IES en el sistema SNIES, que se encuentran vinculados a una empresa, o un contrato diferente al de una Institución de Educación Superior.</a:t>
          </a:r>
        </a:p>
        <a:p>
          <a:pPr marL="228600" lvl="1" indent="0" algn="just" defTabSz="889000">
            <a:lnSpc>
              <a:spcPct val="90000"/>
            </a:lnSpc>
            <a:spcBef>
              <a:spcPct val="0"/>
            </a:spcBef>
            <a:spcAft>
              <a:spcPct val="15000"/>
            </a:spcAft>
            <a:buChar char="•"/>
          </a:pPr>
          <a:endParaRPr lang="es-CO" sz="2000" kern="1200" dirty="0"/>
        </a:p>
      </dsp:txBody>
      <dsp:txXfrm rot="-5400000">
        <a:off x="3168064" y="154995"/>
        <a:ext cx="6639403" cy="801838"/>
      </dsp:txXfrm>
    </dsp:sp>
    <dsp:sp modelId="{235B1AA2-90CE-4598-B90D-888EF83B4DFF}">
      <dsp:nvSpPr>
        <dsp:cNvPr id="0" name=""/>
        <dsp:cNvSpPr/>
      </dsp:nvSpPr>
      <dsp:spPr>
        <a:xfrm>
          <a:off x="591000" y="23413"/>
          <a:ext cx="2577064" cy="1065002"/>
        </a:xfrm>
        <a:prstGeom prst="roundRect">
          <a:avLst/>
        </a:prstGeom>
        <a:solidFill>
          <a:srgbClr val="877D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s-CO" sz="1600" b="0" kern="1200" dirty="0"/>
            <a:t>Docentes con vinculación</a:t>
          </a:r>
        </a:p>
      </dsp:txBody>
      <dsp:txXfrm>
        <a:off x="642989" y="75402"/>
        <a:ext cx="2473086" cy="96102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5D7B44-BE9B-4E7F-9DA1-35D757337A73}">
      <dsp:nvSpPr>
        <dsp:cNvPr id="0" name=""/>
        <dsp:cNvSpPr/>
      </dsp:nvSpPr>
      <dsp:spPr>
        <a:xfrm rot="5400000">
          <a:off x="6065156" y="-2785475"/>
          <a:ext cx="888594" cy="6682780"/>
        </a:xfrm>
        <a:prstGeom prst="round2SameRect">
          <a:avLst/>
        </a:prstGeom>
        <a:solidFill>
          <a:schemeClr val="bg1">
            <a:lumMod val="95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0" algn="just" defTabSz="711200">
            <a:lnSpc>
              <a:spcPct val="90000"/>
            </a:lnSpc>
            <a:spcBef>
              <a:spcPct val="0"/>
            </a:spcBef>
            <a:spcAft>
              <a:spcPct val="15000"/>
            </a:spcAft>
            <a:buChar char="•"/>
          </a:pPr>
          <a:endParaRPr lang="es-CO" sz="1600" kern="1200" dirty="0">
            <a:solidFill>
              <a:prstClr val="black">
                <a:hueOff val="0"/>
                <a:satOff val="0"/>
                <a:lumOff val="0"/>
                <a:alphaOff val="0"/>
              </a:prstClr>
            </a:solidFill>
            <a:latin typeface="Calibri" panose="020F0502020204030204"/>
            <a:ea typeface="+mn-ea"/>
            <a:cs typeface="+mn-cs"/>
          </a:endParaRPr>
        </a:p>
        <a:p>
          <a:pPr marL="171450" lvl="1" indent="-171450" algn="just" defTabSz="711200">
            <a:lnSpc>
              <a:spcPct val="90000"/>
            </a:lnSpc>
            <a:spcBef>
              <a:spcPct val="0"/>
            </a:spcBef>
            <a:spcAft>
              <a:spcPct val="15000"/>
            </a:spcAft>
            <a:buChar char="•"/>
          </a:pPr>
          <a:r>
            <a:rPr lang="es-CO" sz="1600" kern="1200" dirty="0">
              <a:solidFill>
                <a:srgbClr val="44546A">
                  <a:hueOff val="0"/>
                  <a:satOff val="0"/>
                  <a:lumOff val="0"/>
                  <a:alphaOff val="0"/>
                </a:srgbClr>
              </a:solidFill>
              <a:latin typeface="Calibri" panose="020F0502020204030204"/>
              <a:ea typeface="+mn-ea"/>
              <a:cs typeface="+mn-cs"/>
            </a:rPr>
            <a:t>Cambió de nombre ya que el indicador se calcula con base en la empleabilidad de la región donde se encuentre la sede principal de la IES; este cálculo se realiza por área de conocimiento y región.</a:t>
          </a:r>
        </a:p>
        <a:p>
          <a:pPr marL="228600" lvl="1" indent="0" algn="just" defTabSz="889000">
            <a:lnSpc>
              <a:spcPct val="90000"/>
            </a:lnSpc>
            <a:spcBef>
              <a:spcPct val="0"/>
            </a:spcBef>
            <a:spcAft>
              <a:spcPct val="15000"/>
            </a:spcAft>
            <a:buChar char="•"/>
          </a:pPr>
          <a:endParaRPr lang="es-CO" sz="2000" kern="1200" dirty="0"/>
        </a:p>
      </dsp:txBody>
      <dsp:txXfrm rot="-5400000">
        <a:off x="3168063" y="154996"/>
        <a:ext cx="6639402" cy="801838"/>
      </dsp:txXfrm>
    </dsp:sp>
    <dsp:sp modelId="{235B1AA2-90CE-4598-B90D-888EF83B4DFF}">
      <dsp:nvSpPr>
        <dsp:cNvPr id="0" name=""/>
        <dsp:cNvSpPr/>
      </dsp:nvSpPr>
      <dsp:spPr>
        <a:xfrm>
          <a:off x="591000" y="23413"/>
          <a:ext cx="2577063" cy="1065002"/>
        </a:xfrm>
        <a:prstGeom prst="roundRect">
          <a:avLst/>
        </a:prstGeom>
        <a:solidFill>
          <a:srgbClr val="877D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s-CO" sz="1600" b="0" kern="1200" dirty="0"/>
            <a:t>Indicador Regional de Empleabilidad</a:t>
          </a:r>
        </a:p>
      </dsp:txBody>
      <dsp:txXfrm>
        <a:off x="642989" y="75402"/>
        <a:ext cx="2473085" cy="96102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7F590D-7065-4A95-A90A-9A8B1B02321E}">
      <dsp:nvSpPr>
        <dsp:cNvPr id="0" name=""/>
        <dsp:cNvSpPr/>
      </dsp:nvSpPr>
      <dsp:spPr>
        <a:xfrm rot="5400000">
          <a:off x="6303338" y="-3365211"/>
          <a:ext cx="1044604" cy="8020570"/>
        </a:xfrm>
        <a:prstGeom prst="round2SameRect">
          <a:avLst/>
        </a:prstGeom>
        <a:solidFill>
          <a:schemeClr val="bg1">
            <a:lumMod val="9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FontTx/>
            <a:buChar char="-"/>
          </a:pPr>
          <a:r>
            <a:rPr lang="es-CO" sz="1800" kern="1200" dirty="0">
              <a:solidFill>
                <a:srgbClr val="44546A">
                  <a:hueOff val="0"/>
                  <a:satOff val="0"/>
                  <a:lumOff val="0"/>
                  <a:alphaOff val="0"/>
                </a:srgbClr>
              </a:solidFill>
              <a:latin typeface="Calibri" panose="020F0502020204030204"/>
            </a:rPr>
            <a:t>El Núcleo Básico del Conocimiento de Administración cuenta con el 18% de la oferta de programas académicos de pregrado dentro de todo el Sistema de Educación Superior (SACES, 2018).</a:t>
          </a:r>
          <a:endParaRPr lang="es-ES" sz="1800" kern="1200" dirty="0"/>
        </a:p>
      </dsp:txBody>
      <dsp:txXfrm rot="-5400000">
        <a:off x="2815356" y="173764"/>
        <a:ext cx="7969577" cy="942618"/>
      </dsp:txXfrm>
    </dsp:sp>
    <dsp:sp modelId="{FD46B449-51D6-430D-B3E5-B243E9BC6D2B}">
      <dsp:nvSpPr>
        <dsp:cNvPr id="0" name=""/>
        <dsp:cNvSpPr/>
      </dsp:nvSpPr>
      <dsp:spPr>
        <a:xfrm>
          <a:off x="1664453" y="208"/>
          <a:ext cx="1150901" cy="1289731"/>
        </a:xfrm>
        <a:prstGeom prst="roundRect">
          <a:avLst/>
        </a:prstGeom>
        <a:solidFill>
          <a:srgbClr val="EB626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s-ES" sz="3000" kern="1200" dirty="0"/>
            <a:t>1</a:t>
          </a:r>
        </a:p>
      </dsp:txBody>
      <dsp:txXfrm>
        <a:off x="1720635" y="56390"/>
        <a:ext cx="1038537" cy="1177367"/>
      </dsp:txXfrm>
    </dsp:sp>
    <dsp:sp modelId="{57A508AC-7771-4A3D-AC2E-F8D7E13CD6E0}">
      <dsp:nvSpPr>
        <dsp:cNvPr id="0" name=""/>
        <dsp:cNvSpPr/>
      </dsp:nvSpPr>
      <dsp:spPr>
        <a:xfrm rot="5400000">
          <a:off x="6303338" y="-1994299"/>
          <a:ext cx="1044604" cy="8020570"/>
        </a:xfrm>
        <a:prstGeom prst="round2SameRect">
          <a:avLst/>
        </a:prstGeom>
        <a:solidFill>
          <a:prstClr val="white">
            <a:lumMod val="95000"/>
          </a:prst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711200">
            <a:lnSpc>
              <a:spcPct val="90000"/>
            </a:lnSpc>
            <a:spcBef>
              <a:spcPct val="0"/>
            </a:spcBef>
            <a:spcAft>
              <a:spcPct val="15000"/>
            </a:spcAft>
            <a:buFontTx/>
            <a:buChar char="-"/>
          </a:pPr>
          <a:r>
            <a:rPr lang="es-CO" sz="1800" kern="1200" dirty="0">
              <a:solidFill>
                <a:srgbClr val="44546A">
                  <a:hueOff val="0"/>
                  <a:satOff val="0"/>
                  <a:lumOff val="0"/>
                  <a:alphaOff val="0"/>
                </a:srgbClr>
              </a:solidFill>
              <a:latin typeface="Calibri" panose="020F0502020204030204"/>
              <a:ea typeface="+mn-ea"/>
              <a:cs typeface="+mn-cs"/>
            </a:rPr>
            <a:t>Es el NBC que para el año 2017 registró la mayor cantidad de estudiantes matriculados 24.71% del total </a:t>
          </a:r>
          <a:endParaRPr lang="es-ES" sz="1800" kern="1200" dirty="0">
            <a:solidFill>
              <a:srgbClr val="44546A">
                <a:hueOff val="0"/>
                <a:satOff val="0"/>
                <a:lumOff val="0"/>
                <a:alphaOff val="0"/>
              </a:srgbClr>
            </a:solidFill>
            <a:latin typeface="Calibri" panose="020F0502020204030204"/>
            <a:ea typeface="+mn-ea"/>
            <a:cs typeface="+mn-cs"/>
          </a:endParaRPr>
        </a:p>
      </dsp:txBody>
      <dsp:txXfrm rot="-5400000">
        <a:off x="2815356" y="1544676"/>
        <a:ext cx="7969577" cy="942618"/>
      </dsp:txXfrm>
    </dsp:sp>
    <dsp:sp modelId="{21F0B476-3459-4D23-B2D8-9CBF018F9CB4}">
      <dsp:nvSpPr>
        <dsp:cNvPr id="0" name=""/>
        <dsp:cNvSpPr/>
      </dsp:nvSpPr>
      <dsp:spPr>
        <a:xfrm>
          <a:off x="1664453" y="1371120"/>
          <a:ext cx="1150901" cy="1289731"/>
        </a:xfrm>
        <a:prstGeom prst="roundRect">
          <a:avLst/>
        </a:prstGeom>
        <a:solidFill>
          <a:srgbClr val="54BCB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s-ES" sz="3000" kern="1200" dirty="0"/>
            <a:t>2</a:t>
          </a:r>
        </a:p>
      </dsp:txBody>
      <dsp:txXfrm>
        <a:off x="1720635" y="1427302"/>
        <a:ext cx="1038537" cy="1177367"/>
      </dsp:txXfrm>
    </dsp:sp>
    <dsp:sp modelId="{6B307B3F-021B-44E3-9537-1EF58B0DCD1A}">
      <dsp:nvSpPr>
        <dsp:cNvPr id="0" name=""/>
        <dsp:cNvSpPr/>
      </dsp:nvSpPr>
      <dsp:spPr>
        <a:xfrm rot="5400000">
          <a:off x="6335100" y="-619231"/>
          <a:ext cx="1044604" cy="8020570"/>
        </a:xfrm>
        <a:prstGeom prst="round2SameRect">
          <a:avLst/>
        </a:prstGeom>
        <a:solidFill>
          <a:prstClr val="white">
            <a:lumMod val="95000"/>
          </a:prst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711200">
            <a:lnSpc>
              <a:spcPct val="90000"/>
            </a:lnSpc>
            <a:spcBef>
              <a:spcPct val="0"/>
            </a:spcBef>
            <a:spcAft>
              <a:spcPct val="15000"/>
            </a:spcAft>
            <a:buFontTx/>
            <a:buChar char="-"/>
          </a:pPr>
          <a:r>
            <a:rPr lang="es-ES" sz="1800" kern="1200" dirty="0">
              <a:solidFill>
                <a:srgbClr val="44546A">
                  <a:hueOff val="0"/>
                  <a:satOff val="0"/>
                  <a:lumOff val="0"/>
                  <a:alphaOff val="0"/>
                </a:srgbClr>
              </a:solidFill>
              <a:latin typeface="Calibri" panose="020F0502020204030204"/>
              <a:ea typeface="+mn-ea"/>
              <a:cs typeface="+mn-cs"/>
            </a:rPr>
            <a:t>Es el NBC que durante la última década ha contado con la mayor cantidad de graduados de todo el Sistema de Educación Superior (no menor al 15% de 2008 a 2017)</a:t>
          </a:r>
        </a:p>
      </dsp:txBody>
      <dsp:txXfrm rot="-5400000">
        <a:off x="2847118" y="2919744"/>
        <a:ext cx="7969577" cy="942618"/>
      </dsp:txXfrm>
    </dsp:sp>
    <dsp:sp modelId="{79B4CC82-426A-46CC-973A-4002F3199291}">
      <dsp:nvSpPr>
        <dsp:cNvPr id="0" name=""/>
        <dsp:cNvSpPr/>
      </dsp:nvSpPr>
      <dsp:spPr>
        <a:xfrm>
          <a:off x="1664453" y="2742031"/>
          <a:ext cx="1182663" cy="1298043"/>
        </a:xfrm>
        <a:prstGeom prst="roundRect">
          <a:avLst/>
        </a:prstGeom>
        <a:solidFill>
          <a:srgbClr val="41A48C"/>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114300" rIns="228600" bIns="114300" numCol="1" spcCol="1270" anchor="ctr" anchorCtr="0">
          <a:noAutofit/>
        </a:bodyPr>
        <a:lstStyle/>
        <a:p>
          <a:pPr marL="0" lvl="0" indent="0" algn="ctr" defTabSz="2667000">
            <a:lnSpc>
              <a:spcPct val="90000"/>
            </a:lnSpc>
            <a:spcBef>
              <a:spcPct val="0"/>
            </a:spcBef>
            <a:spcAft>
              <a:spcPct val="35000"/>
            </a:spcAft>
            <a:buFontTx/>
            <a:buNone/>
          </a:pPr>
          <a:r>
            <a:rPr lang="es-ES" sz="3000" kern="1200" dirty="0">
              <a:solidFill>
                <a:prstClr val="white"/>
              </a:solidFill>
              <a:latin typeface="Calibri" panose="020F0502020204030204"/>
              <a:ea typeface="+mn-ea"/>
              <a:cs typeface="+mn-cs"/>
            </a:rPr>
            <a:t>3</a:t>
          </a:r>
        </a:p>
      </dsp:txBody>
      <dsp:txXfrm>
        <a:off x="1722186" y="2799764"/>
        <a:ext cx="1067197" cy="11825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C4D0FF-FA85-49B9-B991-99EF858F31E4}">
      <dsp:nvSpPr>
        <dsp:cNvPr id="0" name=""/>
        <dsp:cNvSpPr/>
      </dsp:nvSpPr>
      <dsp:spPr>
        <a:xfrm>
          <a:off x="0" y="2020"/>
          <a:ext cx="10196945" cy="2066754"/>
        </a:xfrm>
        <a:prstGeom prst="roundRect">
          <a:avLst/>
        </a:prstGeom>
        <a:solidFill>
          <a:srgbClr val="EBEBEB"/>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s-ES" sz="2400" kern="1200" dirty="0">
              <a:solidFill>
                <a:srgbClr val="5D3D74"/>
              </a:solidFill>
            </a:rPr>
            <a:t>Es una herramienta que provee información e indicadores de calidad de las Instituciones de Educación Superior a partir de los datos disponibles en los sistemas de información de educación superior que existen; su objetivo es entregar información de manera continua, comprensible y accesible para optimizar el proceso de toma de decisiones por parte de los agentes del sector educativo</a:t>
          </a:r>
        </a:p>
      </dsp:txBody>
      <dsp:txXfrm>
        <a:off x="100891" y="102911"/>
        <a:ext cx="9995163" cy="18649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BDEDFA-5DEE-49BD-BBCE-62D89EDFB5BA}">
      <dsp:nvSpPr>
        <dsp:cNvPr id="0" name=""/>
        <dsp:cNvSpPr/>
      </dsp:nvSpPr>
      <dsp:spPr>
        <a:xfrm>
          <a:off x="3077" y="569272"/>
          <a:ext cx="1503516" cy="1412787"/>
        </a:xfrm>
        <a:prstGeom prst="roundRect">
          <a:avLst>
            <a:gd name="adj" fmla="val 10000"/>
          </a:avLst>
        </a:prstGeom>
        <a:solidFill>
          <a:srgbClr val="6AB8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dirty="0"/>
            <a:t>Padres de familia </a:t>
          </a:r>
        </a:p>
      </dsp:txBody>
      <dsp:txXfrm>
        <a:off x="44456" y="610651"/>
        <a:ext cx="1420758" cy="1330029"/>
      </dsp:txXfrm>
    </dsp:sp>
    <dsp:sp modelId="{654DA6E8-53DA-46CB-A849-2C02D24CC55B}">
      <dsp:nvSpPr>
        <dsp:cNvPr id="0" name=""/>
        <dsp:cNvSpPr/>
      </dsp:nvSpPr>
      <dsp:spPr>
        <a:xfrm>
          <a:off x="1619106" y="1258943"/>
          <a:ext cx="33443" cy="33444"/>
        </a:xfrm>
        <a:prstGeom prst="ellips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dirty="0"/>
        </a:p>
      </dsp:txBody>
      <dsp:txXfrm>
        <a:off x="1619106" y="1265632"/>
        <a:ext cx="23410" cy="20066"/>
      </dsp:txXfrm>
    </dsp:sp>
    <dsp:sp modelId="{DED5A855-3320-4A0C-8B31-90A3F6FC71D7}">
      <dsp:nvSpPr>
        <dsp:cNvPr id="0" name=""/>
        <dsp:cNvSpPr/>
      </dsp:nvSpPr>
      <dsp:spPr>
        <a:xfrm>
          <a:off x="1757533" y="569272"/>
          <a:ext cx="1503516" cy="1412787"/>
        </a:xfrm>
        <a:prstGeom prst="roundRect">
          <a:avLst>
            <a:gd name="adj" fmla="val 10000"/>
          </a:avLst>
        </a:prstGeom>
        <a:solidFill>
          <a:srgbClr val="FAAB5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dirty="0"/>
            <a:t>Estudiantes </a:t>
          </a:r>
        </a:p>
      </dsp:txBody>
      <dsp:txXfrm>
        <a:off x="1798912" y="610651"/>
        <a:ext cx="1420758" cy="13300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07B62C-960D-4985-9525-5AF003108DC7}">
      <dsp:nvSpPr>
        <dsp:cNvPr id="0" name=""/>
        <dsp:cNvSpPr/>
      </dsp:nvSpPr>
      <dsp:spPr>
        <a:xfrm>
          <a:off x="5869" y="415953"/>
          <a:ext cx="1566356" cy="1398757"/>
        </a:xfrm>
        <a:prstGeom prst="roundRect">
          <a:avLst>
            <a:gd name="adj" fmla="val 10000"/>
          </a:avLst>
        </a:prstGeom>
        <a:solidFill>
          <a:srgbClr val="F17F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dirty="0"/>
            <a:t>Rectores</a:t>
          </a:r>
        </a:p>
      </dsp:txBody>
      <dsp:txXfrm>
        <a:off x="46837" y="456921"/>
        <a:ext cx="1484420" cy="1316821"/>
      </dsp:txXfrm>
    </dsp:sp>
    <dsp:sp modelId="{7346942C-E329-4146-901B-65EC083EAD0B}">
      <dsp:nvSpPr>
        <dsp:cNvPr id="0" name=""/>
        <dsp:cNvSpPr/>
      </dsp:nvSpPr>
      <dsp:spPr>
        <a:xfrm>
          <a:off x="1689440" y="1097911"/>
          <a:ext cx="34841" cy="34841"/>
        </a:xfrm>
        <a:prstGeom prst="ellips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dirty="0"/>
        </a:p>
      </dsp:txBody>
      <dsp:txXfrm>
        <a:off x="1689440" y="1104879"/>
        <a:ext cx="24389" cy="20905"/>
      </dsp:txXfrm>
    </dsp:sp>
    <dsp:sp modelId="{101D36CB-537C-4F1A-9BED-FD99944B265C}">
      <dsp:nvSpPr>
        <dsp:cNvPr id="0" name=""/>
        <dsp:cNvSpPr/>
      </dsp:nvSpPr>
      <dsp:spPr>
        <a:xfrm>
          <a:off x="1833653" y="415953"/>
          <a:ext cx="1566356" cy="1398757"/>
        </a:xfrm>
        <a:prstGeom prst="roundRect">
          <a:avLst>
            <a:gd name="adj" fmla="val 10000"/>
          </a:avLst>
        </a:prstGeom>
        <a:solidFill>
          <a:srgbClr val="877D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dirty="0"/>
            <a:t>Jefes de Planeación</a:t>
          </a:r>
        </a:p>
      </dsp:txBody>
      <dsp:txXfrm>
        <a:off x="1874621" y="456921"/>
        <a:ext cx="1484420" cy="1316821"/>
      </dsp:txXfrm>
    </dsp:sp>
    <dsp:sp modelId="{D71F9207-0ABE-49AA-A42C-3770715E4202}">
      <dsp:nvSpPr>
        <dsp:cNvPr id="0" name=""/>
        <dsp:cNvSpPr/>
      </dsp:nvSpPr>
      <dsp:spPr>
        <a:xfrm>
          <a:off x="3517224" y="1097911"/>
          <a:ext cx="34841" cy="34841"/>
        </a:xfrm>
        <a:prstGeom prst="ellips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dirty="0"/>
        </a:p>
      </dsp:txBody>
      <dsp:txXfrm>
        <a:off x="3517224" y="1104879"/>
        <a:ext cx="24389" cy="20905"/>
      </dsp:txXfrm>
    </dsp:sp>
    <dsp:sp modelId="{5522AA00-2E54-4A78-9F5B-C9547E73552F}">
      <dsp:nvSpPr>
        <dsp:cNvPr id="0" name=""/>
        <dsp:cNvSpPr/>
      </dsp:nvSpPr>
      <dsp:spPr>
        <a:xfrm>
          <a:off x="3661438" y="415953"/>
          <a:ext cx="1566356" cy="1398757"/>
        </a:xfrm>
        <a:prstGeom prst="roundRect">
          <a:avLst>
            <a:gd name="adj" fmla="val 10000"/>
          </a:avLst>
        </a:prstGeom>
        <a:solidFill>
          <a:srgbClr val="50C0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dirty="0"/>
            <a:t>Investigadores</a:t>
          </a:r>
        </a:p>
      </dsp:txBody>
      <dsp:txXfrm>
        <a:off x="3702406" y="456921"/>
        <a:ext cx="1484420" cy="13168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70951F-3DA5-4FC2-837E-2252BC34F689}">
      <dsp:nvSpPr>
        <dsp:cNvPr id="0" name=""/>
        <dsp:cNvSpPr/>
      </dsp:nvSpPr>
      <dsp:spPr>
        <a:xfrm>
          <a:off x="0" y="4556"/>
          <a:ext cx="3217517" cy="257400"/>
        </a:xfrm>
        <a:prstGeom prst="roundRect">
          <a:avLst/>
        </a:prstGeom>
        <a:solidFill>
          <a:srgbClr val="7F7F7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b="1" kern="1200" dirty="0">
              <a:latin typeface="Calibri "/>
              <a:ea typeface="Verdana" panose="020B0604030504040204" pitchFamily="34" charset="0"/>
              <a:cs typeface="Verdana" panose="020B0604030504040204" pitchFamily="34" charset="0"/>
            </a:rPr>
            <a:t>VA Razonamiento Cuantitativo</a:t>
          </a:r>
        </a:p>
      </dsp:txBody>
      <dsp:txXfrm>
        <a:off x="12565" y="17121"/>
        <a:ext cx="3192387" cy="232270"/>
      </dsp:txXfrm>
    </dsp:sp>
    <dsp:sp modelId="{D2374376-2660-4F24-A685-05557B4F3BC3}">
      <dsp:nvSpPr>
        <dsp:cNvPr id="0" name=""/>
        <dsp:cNvSpPr/>
      </dsp:nvSpPr>
      <dsp:spPr>
        <a:xfrm>
          <a:off x="0" y="284996"/>
          <a:ext cx="3217517" cy="257400"/>
        </a:xfrm>
        <a:prstGeom prst="roundRect">
          <a:avLst/>
        </a:prstGeom>
        <a:solidFill>
          <a:srgbClr val="7F7F7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b="1" kern="1200" dirty="0">
              <a:latin typeface="Calibri "/>
              <a:ea typeface="Verdana" panose="020B0604030504040204" pitchFamily="34" charset="0"/>
              <a:cs typeface="Verdana" panose="020B0604030504040204" pitchFamily="34" charset="0"/>
            </a:rPr>
            <a:t>VA Lectura Crítica</a:t>
          </a:r>
        </a:p>
      </dsp:txBody>
      <dsp:txXfrm>
        <a:off x="12565" y="297561"/>
        <a:ext cx="3192387" cy="232270"/>
      </dsp:txXfrm>
    </dsp:sp>
    <dsp:sp modelId="{B5AE7D33-E294-468B-BE19-D10E84AC8B00}">
      <dsp:nvSpPr>
        <dsp:cNvPr id="0" name=""/>
        <dsp:cNvSpPr/>
      </dsp:nvSpPr>
      <dsp:spPr>
        <a:xfrm>
          <a:off x="0" y="565436"/>
          <a:ext cx="3217517" cy="257400"/>
        </a:xfrm>
        <a:prstGeom prst="roundRect">
          <a:avLst/>
        </a:prstGeom>
        <a:solidFill>
          <a:srgbClr val="F17F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b="1" kern="1200" dirty="0">
              <a:latin typeface="Calibri "/>
              <a:ea typeface="Verdana" panose="020B0604030504040204" pitchFamily="34" charset="0"/>
              <a:cs typeface="Verdana" panose="020B0604030504040204" pitchFamily="34" charset="0"/>
            </a:rPr>
            <a:t>Razonamiento Cuantitativo</a:t>
          </a:r>
        </a:p>
      </dsp:txBody>
      <dsp:txXfrm>
        <a:off x="12565" y="578001"/>
        <a:ext cx="3192387" cy="232270"/>
      </dsp:txXfrm>
    </dsp:sp>
    <dsp:sp modelId="{ABBBA96D-3729-4839-864C-C18DB14F8FD7}">
      <dsp:nvSpPr>
        <dsp:cNvPr id="0" name=""/>
        <dsp:cNvSpPr/>
      </dsp:nvSpPr>
      <dsp:spPr>
        <a:xfrm>
          <a:off x="0" y="845876"/>
          <a:ext cx="3217517" cy="257400"/>
        </a:xfrm>
        <a:prstGeom prst="roundRect">
          <a:avLst/>
        </a:prstGeom>
        <a:solidFill>
          <a:srgbClr val="F17F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b="1" kern="1200" dirty="0">
              <a:latin typeface="Calibri "/>
              <a:ea typeface="Verdana" panose="020B0604030504040204" pitchFamily="34" charset="0"/>
              <a:cs typeface="Verdana" panose="020B0604030504040204" pitchFamily="34" charset="0"/>
            </a:rPr>
            <a:t>Lectura Crítica</a:t>
          </a:r>
        </a:p>
      </dsp:txBody>
      <dsp:txXfrm>
        <a:off x="12565" y="858441"/>
        <a:ext cx="3192387" cy="232270"/>
      </dsp:txXfrm>
    </dsp:sp>
    <dsp:sp modelId="{52AA5730-5BA3-4FCA-9613-FF8CBBA04555}">
      <dsp:nvSpPr>
        <dsp:cNvPr id="0" name=""/>
        <dsp:cNvSpPr/>
      </dsp:nvSpPr>
      <dsp:spPr>
        <a:xfrm>
          <a:off x="0" y="1126316"/>
          <a:ext cx="3217517" cy="257400"/>
        </a:xfrm>
        <a:prstGeom prst="roundRect">
          <a:avLst/>
        </a:prstGeom>
        <a:solidFill>
          <a:srgbClr val="F17F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b="1" kern="1200" dirty="0">
              <a:latin typeface="Calibri "/>
              <a:ea typeface="Verdana" panose="020B0604030504040204" pitchFamily="34" charset="0"/>
              <a:cs typeface="Verdana" panose="020B0604030504040204" pitchFamily="34" charset="0"/>
            </a:rPr>
            <a:t>Comunicación escrita</a:t>
          </a:r>
        </a:p>
      </dsp:txBody>
      <dsp:txXfrm>
        <a:off x="12565" y="1138881"/>
        <a:ext cx="3192387" cy="232270"/>
      </dsp:txXfrm>
    </dsp:sp>
    <dsp:sp modelId="{5F998322-86FC-4FBE-A257-88C4DD73E308}">
      <dsp:nvSpPr>
        <dsp:cNvPr id="0" name=""/>
        <dsp:cNvSpPr/>
      </dsp:nvSpPr>
      <dsp:spPr>
        <a:xfrm>
          <a:off x="0" y="1406756"/>
          <a:ext cx="3217517" cy="257400"/>
        </a:xfrm>
        <a:prstGeom prst="roundRect">
          <a:avLst/>
        </a:prstGeom>
        <a:solidFill>
          <a:srgbClr val="F17F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b="1" kern="1200" dirty="0">
              <a:latin typeface="Calibri "/>
              <a:ea typeface="Verdana" panose="020B0604030504040204" pitchFamily="34" charset="0"/>
              <a:cs typeface="Verdana" panose="020B0604030504040204" pitchFamily="34" charset="0"/>
            </a:rPr>
            <a:t>Competencias ciudadanas</a:t>
          </a:r>
        </a:p>
      </dsp:txBody>
      <dsp:txXfrm>
        <a:off x="12565" y="1419321"/>
        <a:ext cx="3192387" cy="232270"/>
      </dsp:txXfrm>
    </dsp:sp>
    <dsp:sp modelId="{104F6D09-B48B-4D82-8CB3-D5F189D309C3}">
      <dsp:nvSpPr>
        <dsp:cNvPr id="0" name=""/>
        <dsp:cNvSpPr/>
      </dsp:nvSpPr>
      <dsp:spPr>
        <a:xfrm>
          <a:off x="0" y="1687196"/>
          <a:ext cx="3217517" cy="257400"/>
        </a:xfrm>
        <a:prstGeom prst="roundRect">
          <a:avLst/>
        </a:prstGeom>
        <a:solidFill>
          <a:srgbClr val="877D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b="1" kern="1200" dirty="0">
              <a:latin typeface="Calibri "/>
              <a:ea typeface="Verdana" panose="020B0604030504040204" pitchFamily="34" charset="0"/>
              <a:cs typeface="Verdana" panose="020B0604030504040204" pitchFamily="34" charset="0"/>
            </a:rPr>
            <a:t>Tasa de Ocupación* </a:t>
          </a:r>
        </a:p>
      </dsp:txBody>
      <dsp:txXfrm>
        <a:off x="12565" y="1699761"/>
        <a:ext cx="3192387" cy="232270"/>
      </dsp:txXfrm>
    </dsp:sp>
    <dsp:sp modelId="{0C03218F-8B52-4537-890D-59F99FFA5AB5}">
      <dsp:nvSpPr>
        <dsp:cNvPr id="0" name=""/>
        <dsp:cNvSpPr/>
      </dsp:nvSpPr>
      <dsp:spPr>
        <a:xfrm>
          <a:off x="0" y="1967636"/>
          <a:ext cx="3217517" cy="257400"/>
        </a:xfrm>
        <a:prstGeom prst="roundRect">
          <a:avLst/>
        </a:prstGeom>
        <a:solidFill>
          <a:srgbClr val="877D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b="1" kern="1200" baseline="0" dirty="0">
              <a:latin typeface="Calibri "/>
              <a:ea typeface="Verdana" panose="020B0604030504040204" pitchFamily="34" charset="0"/>
              <a:cs typeface="Verdana" panose="020B0604030504040204" pitchFamily="34" charset="0"/>
            </a:rPr>
            <a:t>Indicador de Empleabilidad Regional*</a:t>
          </a:r>
          <a:endParaRPr lang="es-CO" sz="1100" b="1" kern="1200" dirty="0">
            <a:latin typeface="Calibri "/>
            <a:ea typeface="Verdana" panose="020B0604030504040204" pitchFamily="34" charset="0"/>
            <a:cs typeface="Verdana" panose="020B0604030504040204" pitchFamily="34" charset="0"/>
          </a:endParaRPr>
        </a:p>
      </dsp:txBody>
      <dsp:txXfrm>
        <a:off x="12565" y="1980201"/>
        <a:ext cx="3192387" cy="232270"/>
      </dsp:txXfrm>
    </dsp:sp>
    <dsp:sp modelId="{F6683FFC-C322-4023-B49A-AC2B03C9AF76}">
      <dsp:nvSpPr>
        <dsp:cNvPr id="0" name=""/>
        <dsp:cNvSpPr/>
      </dsp:nvSpPr>
      <dsp:spPr>
        <a:xfrm>
          <a:off x="0" y="2248076"/>
          <a:ext cx="3217517" cy="257400"/>
        </a:xfrm>
        <a:prstGeom prst="roundRect">
          <a:avLst/>
        </a:prstGeom>
        <a:solidFill>
          <a:srgbClr val="50C0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b="1" kern="1200" dirty="0">
              <a:latin typeface="Calibri "/>
              <a:ea typeface="Verdana" panose="020B0604030504040204" pitchFamily="34" charset="0"/>
              <a:cs typeface="Verdana" panose="020B0604030504040204" pitchFamily="34" charset="0"/>
            </a:rPr>
            <a:t>Nuevo conocimiento y DTI</a:t>
          </a:r>
        </a:p>
      </dsp:txBody>
      <dsp:txXfrm>
        <a:off x="12565" y="2260641"/>
        <a:ext cx="3192387" cy="232270"/>
      </dsp:txXfrm>
    </dsp:sp>
    <dsp:sp modelId="{5CA6CBB9-2D86-4D28-8830-A589466AB3F4}">
      <dsp:nvSpPr>
        <dsp:cNvPr id="0" name=""/>
        <dsp:cNvSpPr/>
      </dsp:nvSpPr>
      <dsp:spPr>
        <a:xfrm>
          <a:off x="0" y="2528516"/>
          <a:ext cx="3217517" cy="257400"/>
        </a:xfrm>
        <a:prstGeom prst="roundRect">
          <a:avLst/>
        </a:prstGeom>
        <a:solidFill>
          <a:srgbClr val="50C0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b="1" kern="1200">
              <a:latin typeface="Calibri "/>
              <a:ea typeface="Verdana" panose="020B0604030504040204" pitchFamily="34" charset="0"/>
              <a:cs typeface="Verdana" panose="020B0604030504040204" pitchFamily="34" charset="0"/>
            </a:rPr>
            <a:t>Apropiación S. del Conocimiento</a:t>
          </a:r>
        </a:p>
      </dsp:txBody>
      <dsp:txXfrm>
        <a:off x="12565" y="2541081"/>
        <a:ext cx="3192387" cy="232270"/>
      </dsp:txXfrm>
    </dsp:sp>
    <dsp:sp modelId="{49CFE03E-C653-40FA-8657-B7C8B165584A}">
      <dsp:nvSpPr>
        <dsp:cNvPr id="0" name=""/>
        <dsp:cNvSpPr/>
      </dsp:nvSpPr>
      <dsp:spPr>
        <a:xfrm>
          <a:off x="0" y="2808956"/>
          <a:ext cx="3217517" cy="257400"/>
        </a:xfrm>
        <a:prstGeom prst="roundRect">
          <a:avLst/>
        </a:prstGeom>
        <a:solidFill>
          <a:srgbClr val="50C0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b="1" kern="1200">
              <a:latin typeface="Calibri "/>
              <a:ea typeface="Verdana" panose="020B0604030504040204" pitchFamily="34" charset="0"/>
              <a:cs typeface="Verdana" panose="020B0604030504040204" pitchFamily="34" charset="0"/>
            </a:rPr>
            <a:t>Citaciones</a:t>
          </a:r>
        </a:p>
      </dsp:txBody>
      <dsp:txXfrm>
        <a:off x="12565" y="2821521"/>
        <a:ext cx="3192387" cy="232270"/>
      </dsp:txXfrm>
    </dsp:sp>
    <dsp:sp modelId="{9F588AB4-776D-4740-BDD2-44D02387BAFC}">
      <dsp:nvSpPr>
        <dsp:cNvPr id="0" name=""/>
        <dsp:cNvSpPr/>
      </dsp:nvSpPr>
      <dsp:spPr>
        <a:xfrm>
          <a:off x="0" y="3089396"/>
          <a:ext cx="3217517" cy="257400"/>
        </a:xfrm>
        <a:prstGeom prst="roundRect">
          <a:avLst/>
        </a:prstGeom>
        <a:solidFill>
          <a:srgbClr val="6AB8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b="1" kern="1200" dirty="0">
              <a:latin typeface="Calibri "/>
              <a:ea typeface="Verdana" panose="020B0604030504040204" pitchFamily="34" charset="0"/>
              <a:cs typeface="Verdana" panose="020B0604030504040204" pitchFamily="34" charset="0"/>
            </a:rPr>
            <a:t>Formación de Recurso Humano</a:t>
          </a:r>
        </a:p>
      </dsp:txBody>
      <dsp:txXfrm>
        <a:off x="12565" y="3101961"/>
        <a:ext cx="3192387" cy="232270"/>
      </dsp:txXfrm>
    </dsp:sp>
    <dsp:sp modelId="{03FC317F-99EE-47F1-AB54-89410EB583C4}">
      <dsp:nvSpPr>
        <dsp:cNvPr id="0" name=""/>
        <dsp:cNvSpPr/>
      </dsp:nvSpPr>
      <dsp:spPr>
        <a:xfrm>
          <a:off x="0" y="3369836"/>
          <a:ext cx="3217517" cy="257400"/>
        </a:xfrm>
        <a:prstGeom prst="roundRect">
          <a:avLst/>
        </a:prstGeom>
        <a:solidFill>
          <a:srgbClr val="6AB8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b="1" kern="1200" dirty="0">
              <a:latin typeface="Calibri "/>
              <a:ea typeface="Verdana" panose="020B0604030504040204" pitchFamily="34" charset="0"/>
              <a:cs typeface="Verdana" panose="020B0604030504040204" pitchFamily="34" charset="0"/>
            </a:rPr>
            <a:t>Investigadores</a:t>
          </a:r>
        </a:p>
      </dsp:txBody>
      <dsp:txXfrm>
        <a:off x="12565" y="3382401"/>
        <a:ext cx="3192387" cy="232270"/>
      </dsp:txXfrm>
    </dsp:sp>
    <dsp:sp modelId="{A03DA4CB-BB11-4333-9503-8C99DBB69470}">
      <dsp:nvSpPr>
        <dsp:cNvPr id="0" name=""/>
        <dsp:cNvSpPr/>
      </dsp:nvSpPr>
      <dsp:spPr>
        <a:xfrm>
          <a:off x="0" y="3650276"/>
          <a:ext cx="3217517" cy="257400"/>
        </a:xfrm>
        <a:prstGeom prst="roundRect">
          <a:avLst/>
        </a:prstGeom>
        <a:solidFill>
          <a:srgbClr val="FAAB5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b="1" kern="1200" dirty="0">
              <a:latin typeface="Calibri "/>
              <a:ea typeface="Verdana" panose="020B0604030504040204" pitchFamily="34" charset="0"/>
              <a:cs typeface="Verdana" panose="020B0604030504040204" pitchFamily="34" charset="0"/>
            </a:rPr>
            <a:t>Relación Docente Alumno</a:t>
          </a:r>
        </a:p>
      </dsp:txBody>
      <dsp:txXfrm>
        <a:off x="12565" y="3662841"/>
        <a:ext cx="3192387" cy="232270"/>
      </dsp:txXfrm>
    </dsp:sp>
    <dsp:sp modelId="{CBD79320-A795-40B6-980F-B93550C9F9A7}">
      <dsp:nvSpPr>
        <dsp:cNvPr id="0" name=""/>
        <dsp:cNvSpPr/>
      </dsp:nvSpPr>
      <dsp:spPr>
        <a:xfrm>
          <a:off x="0" y="3930716"/>
          <a:ext cx="3217517" cy="257400"/>
        </a:xfrm>
        <a:prstGeom prst="roundRect">
          <a:avLst/>
        </a:prstGeom>
        <a:solidFill>
          <a:srgbClr val="FAAB5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b="1" kern="1200" dirty="0">
              <a:latin typeface="Calibri "/>
              <a:ea typeface="Verdana" panose="020B0604030504040204" pitchFamily="34" charset="0"/>
              <a:cs typeface="Verdana" panose="020B0604030504040204" pitchFamily="34" charset="0"/>
            </a:rPr>
            <a:t>Docentes Posgrado</a:t>
          </a:r>
        </a:p>
      </dsp:txBody>
      <dsp:txXfrm>
        <a:off x="12565" y="3943281"/>
        <a:ext cx="3192387" cy="232270"/>
      </dsp:txXfrm>
    </dsp:sp>
    <dsp:sp modelId="{5B9C4EF4-E1A9-4D49-A7A6-75138D536C54}">
      <dsp:nvSpPr>
        <dsp:cNvPr id="0" name=""/>
        <dsp:cNvSpPr/>
      </dsp:nvSpPr>
      <dsp:spPr>
        <a:xfrm>
          <a:off x="0" y="4211156"/>
          <a:ext cx="3217517" cy="257400"/>
        </a:xfrm>
        <a:prstGeom prst="roundRect">
          <a:avLst/>
        </a:prstGeom>
        <a:solidFill>
          <a:srgbClr val="FCC88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b="1" kern="1200">
              <a:latin typeface="Calibri "/>
              <a:ea typeface="Verdana" panose="020B0604030504040204" pitchFamily="34" charset="0"/>
              <a:cs typeface="Verdana" panose="020B0604030504040204" pitchFamily="34" charset="0"/>
            </a:rPr>
            <a:t>Inglés</a:t>
          </a:r>
        </a:p>
      </dsp:txBody>
      <dsp:txXfrm>
        <a:off x="12565" y="4223721"/>
        <a:ext cx="3192387" cy="232270"/>
      </dsp:txXfrm>
    </dsp:sp>
    <dsp:sp modelId="{9F0A3DB6-2A63-4540-B801-9538F1DCFB89}">
      <dsp:nvSpPr>
        <dsp:cNvPr id="0" name=""/>
        <dsp:cNvSpPr/>
      </dsp:nvSpPr>
      <dsp:spPr>
        <a:xfrm>
          <a:off x="0" y="4491596"/>
          <a:ext cx="3217517" cy="257400"/>
        </a:xfrm>
        <a:prstGeom prst="roundRect">
          <a:avLst/>
        </a:prstGeom>
        <a:solidFill>
          <a:srgbClr val="FCC88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b="1" kern="1200">
              <a:latin typeface="Calibri "/>
              <a:ea typeface="Verdana" panose="020B0604030504040204" pitchFamily="34" charset="0"/>
              <a:cs typeface="Verdana" panose="020B0604030504040204" pitchFamily="34" charset="0"/>
            </a:rPr>
            <a:t>Movilidad de Estudiantes</a:t>
          </a:r>
        </a:p>
      </dsp:txBody>
      <dsp:txXfrm>
        <a:off x="12565" y="4504161"/>
        <a:ext cx="3192387" cy="232270"/>
      </dsp:txXfrm>
    </dsp:sp>
    <dsp:sp modelId="{9BFC1F63-97F2-4128-B8AA-734DF80E3D4D}">
      <dsp:nvSpPr>
        <dsp:cNvPr id="0" name=""/>
        <dsp:cNvSpPr/>
      </dsp:nvSpPr>
      <dsp:spPr>
        <a:xfrm>
          <a:off x="0" y="4772036"/>
          <a:ext cx="3217517" cy="257400"/>
        </a:xfrm>
        <a:prstGeom prst="roundRect">
          <a:avLst/>
        </a:prstGeom>
        <a:solidFill>
          <a:srgbClr val="FCC88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b="1" kern="1200">
              <a:latin typeface="Calibri "/>
              <a:ea typeface="Verdana" panose="020B0604030504040204" pitchFamily="34" charset="0"/>
              <a:cs typeface="Verdana" panose="020B0604030504040204" pitchFamily="34" charset="0"/>
            </a:rPr>
            <a:t>Movilidad docentes</a:t>
          </a:r>
        </a:p>
      </dsp:txBody>
      <dsp:txXfrm>
        <a:off x="12565" y="4784601"/>
        <a:ext cx="3192387" cy="232270"/>
      </dsp:txXfrm>
    </dsp:sp>
    <dsp:sp modelId="{F5B126DD-6759-4BA0-A41E-10405D5C9EDD}">
      <dsp:nvSpPr>
        <dsp:cNvPr id="0" name=""/>
        <dsp:cNvSpPr/>
      </dsp:nvSpPr>
      <dsp:spPr>
        <a:xfrm>
          <a:off x="0" y="5052476"/>
          <a:ext cx="3217517" cy="257400"/>
        </a:xfrm>
        <a:prstGeom prst="roundRect">
          <a:avLst/>
        </a:prstGeom>
        <a:solidFill>
          <a:srgbClr val="FCC88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b="1" kern="1200">
              <a:latin typeface="Calibri "/>
              <a:ea typeface="Verdana" panose="020B0604030504040204" pitchFamily="34" charset="0"/>
              <a:cs typeface="Verdana" panose="020B0604030504040204" pitchFamily="34" charset="0"/>
            </a:rPr>
            <a:t>Coautorías internacionales</a:t>
          </a:r>
        </a:p>
      </dsp:txBody>
      <dsp:txXfrm>
        <a:off x="12565" y="5065041"/>
        <a:ext cx="3192387" cy="232270"/>
      </dsp:txXfrm>
    </dsp:sp>
    <dsp:sp modelId="{3E3561CF-2D67-4DF1-B272-A14D3F405F6B}">
      <dsp:nvSpPr>
        <dsp:cNvPr id="0" name=""/>
        <dsp:cNvSpPr/>
      </dsp:nvSpPr>
      <dsp:spPr>
        <a:xfrm>
          <a:off x="0" y="5332916"/>
          <a:ext cx="3217517" cy="257400"/>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b="1" kern="1200" dirty="0">
              <a:latin typeface="Calibri "/>
              <a:ea typeface="Verdana" panose="020B0604030504040204" pitchFamily="34" charset="0"/>
              <a:cs typeface="Verdana" panose="020B0604030504040204" pitchFamily="34" charset="0"/>
            </a:rPr>
            <a:t>Permanencia** </a:t>
          </a:r>
        </a:p>
      </dsp:txBody>
      <dsp:txXfrm>
        <a:off x="12565" y="5345481"/>
        <a:ext cx="3192387" cy="232270"/>
      </dsp:txXfrm>
    </dsp:sp>
    <dsp:sp modelId="{94C4B5C2-0D1B-475E-8B76-9A0A3440A3EA}">
      <dsp:nvSpPr>
        <dsp:cNvPr id="0" name=""/>
        <dsp:cNvSpPr/>
      </dsp:nvSpPr>
      <dsp:spPr>
        <a:xfrm>
          <a:off x="0" y="5613356"/>
          <a:ext cx="3217517" cy="257400"/>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b="1" kern="1200" dirty="0">
              <a:latin typeface="Calibri "/>
              <a:ea typeface="Verdana" panose="020B0604030504040204" pitchFamily="34" charset="0"/>
              <a:cs typeface="Verdana" panose="020B0604030504040204" pitchFamily="34" charset="0"/>
            </a:rPr>
            <a:t>Graduación**</a:t>
          </a:r>
        </a:p>
      </dsp:txBody>
      <dsp:txXfrm>
        <a:off x="12565" y="5625921"/>
        <a:ext cx="3192387" cy="2322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5D7B44-BE9B-4E7F-9DA1-35D757337A73}">
      <dsp:nvSpPr>
        <dsp:cNvPr id="0" name=""/>
        <dsp:cNvSpPr/>
      </dsp:nvSpPr>
      <dsp:spPr>
        <a:xfrm rot="5400000">
          <a:off x="6065156" y="-2785475"/>
          <a:ext cx="888594" cy="6682780"/>
        </a:xfrm>
        <a:prstGeom prst="round2SameRect">
          <a:avLst/>
        </a:prstGeom>
        <a:solidFill>
          <a:schemeClr val="bg1">
            <a:lumMod val="95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s-CO" sz="1600" kern="1200" dirty="0">
              <a:solidFill>
                <a:srgbClr val="44546A">
                  <a:hueOff val="0"/>
                  <a:satOff val="0"/>
                  <a:lumOff val="0"/>
                  <a:alphaOff val="0"/>
                </a:srgbClr>
              </a:solidFill>
              <a:latin typeface="+mn-lt"/>
              <a:ea typeface="+mn-ea"/>
              <a:cs typeface="+mn-cs"/>
            </a:rPr>
            <a:t>Con el objetivo de procesar e una manera más objetiva y transparente la información, se genera un esquema multiranking que elimina los pesos y permite una mejor comparabilidad entre las IES</a:t>
          </a:r>
        </a:p>
      </dsp:txBody>
      <dsp:txXfrm rot="-5400000">
        <a:off x="3168063" y="154996"/>
        <a:ext cx="6639402" cy="801838"/>
      </dsp:txXfrm>
    </dsp:sp>
    <dsp:sp modelId="{235B1AA2-90CE-4598-B90D-888EF83B4DFF}">
      <dsp:nvSpPr>
        <dsp:cNvPr id="0" name=""/>
        <dsp:cNvSpPr/>
      </dsp:nvSpPr>
      <dsp:spPr>
        <a:xfrm>
          <a:off x="591000" y="23413"/>
          <a:ext cx="2577063" cy="1065002"/>
        </a:xfrm>
        <a:prstGeom prst="roundRect">
          <a:avLst/>
        </a:prstGeom>
        <a:solidFill>
          <a:srgbClr val="50C0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s-CO" sz="1600" b="0" kern="1200" dirty="0"/>
            <a:t>Eliminación de pesos del Modelo</a:t>
          </a:r>
        </a:p>
      </dsp:txBody>
      <dsp:txXfrm>
        <a:off x="642989" y="75402"/>
        <a:ext cx="2473085" cy="9610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5D7B44-BE9B-4E7F-9DA1-35D757337A73}">
      <dsp:nvSpPr>
        <dsp:cNvPr id="0" name=""/>
        <dsp:cNvSpPr/>
      </dsp:nvSpPr>
      <dsp:spPr>
        <a:xfrm rot="5400000">
          <a:off x="6065157" y="-2785476"/>
          <a:ext cx="888594" cy="6682781"/>
        </a:xfrm>
        <a:prstGeom prst="round2SameRect">
          <a:avLst/>
        </a:prstGeom>
        <a:solidFill>
          <a:schemeClr val="bg1">
            <a:lumMod val="95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0" algn="l" defTabSz="711200">
            <a:lnSpc>
              <a:spcPct val="90000"/>
            </a:lnSpc>
            <a:spcBef>
              <a:spcPct val="0"/>
            </a:spcBef>
            <a:spcAft>
              <a:spcPct val="15000"/>
            </a:spcAft>
            <a:buChar char="•"/>
          </a:pPr>
          <a:endParaRPr lang="es-CO" sz="1600" kern="1200" dirty="0">
            <a:solidFill>
              <a:prstClr val="black">
                <a:hueOff val="0"/>
                <a:satOff val="0"/>
                <a:lumOff val="0"/>
                <a:alphaOff val="0"/>
              </a:prstClr>
            </a:solidFill>
            <a:latin typeface="Calibri" panose="020F0502020204030204"/>
            <a:ea typeface="+mn-ea"/>
            <a:cs typeface="+mn-cs"/>
          </a:endParaRPr>
        </a:p>
        <a:p>
          <a:pPr marL="171450" lvl="1" indent="-171450" algn="just" defTabSz="711200">
            <a:lnSpc>
              <a:spcPct val="90000"/>
            </a:lnSpc>
            <a:spcBef>
              <a:spcPct val="0"/>
            </a:spcBef>
            <a:spcAft>
              <a:spcPct val="15000"/>
            </a:spcAft>
            <a:buChar char="•"/>
          </a:pPr>
          <a:r>
            <a:rPr lang="es-CO" sz="1600" kern="1200" dirty="0">
              <a:solidFill>
                <a:srgbClr val="44546A">
                  <a:hueOff val="0"/>
                  <a:satOff val="0"/>
                  <a:lumOff val="0"/>
                  <a:alphaOff val="0"/>
                </a:srgbClr>
              </a:solidFill>
              <a:latin typeface="Calibri" panose="020F0502020204030204"/>
              <a:ea typeface="+mn-ea"/>
              <a:cs typeface="+mn-cs"/>
            </a:rPr>
            <a:t>Relación de la tasa de vinculación promedio en 2015 de los graduados de una IES en 2014, con la tasa de vinculación en 2015 de los graduados en 2014 del departamento en que se ubica la institución. </a:t>
          </a:r>
        </a:p>
        <a:p>
          <a:pPr marL="228600" lvl="1" indent="0" algn="l" defTabSz="889000">
            <a:lnSpc>
              <a:spcPct val="90000"/>
            </a:lnSpc>
            <a:spcBef>
              <a:spcPct val="0"/>
            </a:spcBef>
            <a:spcAft>
              <a:spcPct val="15000"/>
            </a:spcAft>
            <a:buChar char="•"/>
          </a:pPr>
          <a:endParaRPr lang="es-CO" sz="2000" kern="1200" dirty="0"/>
        </a:p>
      </dsp:txBody>
      <dsp:txXfrm rot="-5400000">
        <a:off x="3168064" y="154995"/>
        <a:ext cx="6639403" cy="801838"/>
      </dsp:txXfrm>
    </dsp:sp>
    <dsp:sp modelId="{235B1AA2-90CE-4598-B90D-888EF83B4DFF}">
      <dsp:nvSpPr>
        <dsp:cNvPr id="0" name=""/>
        <dsp:cNvSpPr/>
      </dsp:nvSpPr>
      <dsp:spPr>
        <a:xfrm>
          <a:off x="591000" y="23413"/>
          <a:ext cx="2577064" cy="1065002"/>
        </a:xfrm>
        <a:prstGeom prst="roundRect">
          <a:avLst/>
        </a:prstGeom>
        <a:solidFill>
          <a:srgbClr val="877D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s-CO" sz="1600" b="0" kern="1200" dirty="0"/>
            <a:t>Indicador de Empleabilidad por IES</a:t>
          </a:r>
        </a:p>
      </dsp:txBody>
      <dsp:txXfrm>
        <a:off x="642989" y="75402"/>
        <a:ext cx="2473086" cy="96102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5D7B44-BE9B-4E7F-9DA1-35D757337A73}">
      <dsp:nvSpPr>
        <dsp:cNvPr id="0" name=""/>
        <dsp:cNvSpPr/>
      </dsp:nvSpPr>
      <dsp:spPr>
        <a:xfrm rot="5400000">
          <a:off x="6065156" y="-2785475"/>
          <a:ext cx="888594" cy="6682780"/>
        </a:xfrm>
        <a:prstGeom prst="round2SameRect">
          <a:avLst/>
        </a:prstGeom>
        <a:solidFill>
          <a:schemeClr val="bg1">
            <a:lumMod val="95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0" algn="l" defTabSz="711200">
            <a:lnSpc>
              <a:spcPct val="90000"/>
            </a:lnSpc>
            <a:spcBef>
              <a:spcPct val="0"/>
            </a:spcBef>
            <a:spcAft>
              <a:spcPct val="15000"/>
            </a:spcAft>
            <a:buChar char="•"/>
          </a:pPr>
          <a:endParaRPr lang="es-CO" sz="1600" kern="1200" dirty="0">
            <a:solidFill>
              <a:prstClr val="black">
                <a:hueOff val="0"/>
                <a:satOff val="0"/>
                <a:lumOff val="0"/>
                <a:alphaOff val="0"/>
              </a:prstClr>
            </a:solidFill>
            <a:latin typeface="Calibri" panose="020F0502020204030204"/>
            <a:ea typeface="+mn-ea"/>
            <a:cs typeface="+mn-cs"/>
          </a:endParaRPr>
        </a:p>
        <a:p>
          <a:pPr marL="171450" lvl="1" indent="-171450" algn="just" defTabSz="711200">
            <a:lnSpc>
              <a:spcPct val="90000"/>
            </a:lnSpc>
            <a:spcBef>
              <a:spcPct val="0"/>
            </a:spcBef>
            <a:spcAft>
              <a:spcPct val="15000"/>
            </a:spcAft>
            <a:buChar char="•"/>
          </a:pPr>
          <a:r>
            <a:rPr lang="es-CO" sz="1600" kern="1200" dirty="0">
              <a:solidFill>
                <a:srgbClr val="44546A">
                  <a:hueOff val="0"/>
                  <a:satOff val="0"/>
                  <a:lumOff val="0"/>
                  <a:alphaOff val="0"/>
                </a:srgbClr>
              </a:solidFill>
              <a:latin typeface="Calibri" panose="020F0502020204030204"/>
              <a:ea typeface="+mn-ea"/>
              <a:cs typeface="+mn-cs"/>
            </a:rPr>
            <a:t>Proporción de egresados de las IES que se encuentran ocupados ya  sea en el mercado laboral, trabajando en el sector formal o realzando formación de maestría o doctorado en cualquiera de las IES del país.</a:t>
          </a:r>
        </a:p>
        <a:p>
          <a:pPr marL="228600" lvl="1" indent="0" algn="l" defTabSz="889000">
            <a:lnSpc>
              <a:spcPct val="90000"/>
            </a:lnSpc>
            <a:spcBef>
              <a:spcPct val="0"/>
            </a:spcBef>
            <a:spcAft>
              <a:spcPct val="15000"/>
            </a:spcAft>
            <a:buChar char="•"/>
          </a:pPr>
          <a:endParaRPr lang="es-CO" sz="2000" kern="1200" dirty="0"/>
        </a:p>
      </dsp:txBody>
      <dsp:txXfrm rot="-5400000">
        <a:off x="3168063" y="154996"/>
        <a:ext cx="6639402" cy="801838"/>
      </dsp:txXfrm>
    </dsp:sp>
    <dsp:sp modelId="{235B1AA2-90CE-4598-B90D-888EF83B4DFF}">
      <dsp:nvSpPr>
        <dsp:cNvPr id="0" name=""/>
        <dsp:cNvSpPr/>
      </dsp:nvSpPr>
      <dsp:spPr>
        <a:xfrm>
          <a:off x="591000" y="23413"/>
          <a:ext cx="2577063" cy="1065002"/>
        </a:xfrm>
        <a:prstGeom prst="roundRect">
          <a:avLst/>
        </a:prstGeom>
        <a:solidFill>
          <a:srgbClr val="877D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s-CO" sz="1600" b="0" kern="1200" dirty="0"/>
            <a:t>Tasa de Ocupación</a:t>
          </a:r>
        </a:p>
      </dsp:txBody>
      <dsp:txXfrm>
        <a:off x="642989" y="75402"/>
        <a:ext cx="2473085" cy="96102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5D7B44-BE9B-4E7F-9DA1-35D757337A73}">
      <dsp:nvSpPr>
        <dsp:cNvPr id="0" name=""/>
        <dsp:cNvSpPr/>
      </dsp:nvSpPr>
      <dsp:spPr>
        <a:xfrm rot="5400000">
          <a:off x="6065156" y="-2785475"/>
          <a:ext cx="888594" cy="6682780"/>
        </a:xfrm>
        <a:prstGeom prst="round2SameRect">
          <a:avLst/>
        </a:prstGeom>
        <a:solidFill>
          <a:schemeClr val="bg1">
            <a:lumMod val="95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s-CO" sz="1600" kern="1200" dirty="0">
              <a:solidFill>
                <a:srgbClr val="44546A">
                  <a:hueOff val="0"/>
                  <a:satOff val="0"/>
                  <a:lumOff val="0"/>
                  <a:alphaOff val="0"/>
                </a:srgbClr>
              </a:solidFill>
              <a:latin typeface="Calibri" panose="020F0502020204030204"/>
              <a:ea typeface="+mn-ea"/>
              <a:cs typeface="+mn-cs"/>
            </a:rPr>
            <a:t>Con el objetivo de procesar e una manera más objetiva y transparente la información, se genera un esquema multiranking que elimina los pesos y permite una mejor comparabilidad entre las IES</a:t>
          </a:r>
        </a:p>
      </dsp:txBody>
      <dsp:txXfrm rot="-5400000">
        <a:off x="3168063" y="154996"/>
        <a:ext cx="6639402" cy="801838"/>
      </dsp:txXfrm>
    </dsp:sp>
    <dsp:sp modelId="{235B1AA2-90CE-4598-B90D-888EF83B4DFF}">
      <dsp:nvSpPr>
        <dsp:cNvPr id="0" name=""/>
        <dsp:cNvSpPr/>
      </dsp:nvSpPr>
      <dsp:spPr>
        <a:xfrm>
          <a:off x="591000" y="23413"/>
          <a:ext cx="2577063" cy="1065002"/>
        </a:xfrm>
        <a:prstGeom prst="roundRect">
          <a:avLst/>
        </a:prstGeom>
        <a:solidFill>
          <a:srgbClr val="F1616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s-CO" sz="1600" b="0" kern="1200" dirty="0"/>
            <a:t>Eliminación de pesos del Modelo</a:t>
          </a:r>
        </a:p>
      </dsp:txBody>
      <dsp:txXfrm>
        <a:off x="642989" y="75402"/>
        <a:ext cx="2473085" cy="96102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1AA151-D59C-44B7-B05F-1DD43DBD54C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E0BD360D-10AA-4260-8506-1E0F06A88F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D4AB263F-67AB-45CE-9416-0ABA9CD8BB6D}"/>
              </a:ext>
            </a:extLst>
          </p:cNvPr>
          <p:cNvSpPr>
            <a:spLocks noGrp="1"/>
          </p:cNvSpPr>
          <p:nvPr>
            <p:ph type="dt" sz="half" idx="10"/>
          </p:nvPr>
        </p:nvSpPr>
        <p:spPr/>
        <p:txBody>
          <a:bodyPr/>
          <a:lstStyle/>
          <a:p>
            <a:fld id="{BD7B6BF3-2783-459E-9A06-342708363BED}" type="datetimeFigureOut">
              <a:rPr lang="es-CO" smtClean="0"/>
              <a:t>13/11/2018</a:t>
            </a:fld>
            <a:endParaRPr lang="es-CO"/>
          </a:p>
        </p:txBody>
      </p:sp>
      <p:sp>
        <p:nvSpPr>
          <p:cNvPr id="5" name="Marcador de pie de página 4">
            <a:extLst>
              <a:ext uri="{FF2B5EF4-FFF2-40B4-BE49-F238E27FC236}">
                <a16:creationId xmlns:a16="http://schemas.microsoft.com/office/drawing/2014/main" id="{914C25CE-C4DA-4507-B519-4409F9740A7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924BA01-3493-4A9B-ADBA-E62BF4272F37}"/>
              </a:ext>
            </a:extLst>
          </p:cNvPr>
          <p:cNvSpPr>
            <a:spLocks noGrp="1"/>
          </p:cNvSpPr>
          <p:nvPr>
            <p:ph type="sldNum" sz="quarter" idx="12"/>
          </p:nvPr>
        </p:nvSpPr>
        <p:spPr/>
        <p:txBody>
          <a:bodyPr/>
          <a:lstStyle/>
          <a:p>
            <a:fld id="{4E5C08EE-5A55-4B32-9D6F-94AE4B5947DE}" type="slidenum">
              <a:rPr lang="es-CO" smtClean="0"/>
              <a:t>‹Nº›</a:t>
            </a:fld>
            <a:endParaRPr lang="es-CO"/>
          </a:p>
        </p:txBody>
      </p:sp>
    </p:spTree>
    <p:extLst>
      <p:ext uri="{BB962C8B-B14F-4D97-AF65-F5344CB8AC3E}">
        <p14:creationId xmlns:p14="http://schemas.microsoft.com/office/powerpoint/2010/main" val="1826626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993232-9C0A-49AF-8755-160952A17D56}"/>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676C9945-248E-4102-930C-2E4E95D12143}"/>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33F823DA-19E1-408C-AB9C-4C6B2040BA3F}"/>
              </a:ext>
            </a:extLst>
          </p:cNvPr>
          <p:cNvSpPr>
            <a:spLocks noGrp="1"/>
          </p:cNvSpPr>
          <p:nvPr>
            <p:ph type="dt" sz="half" idx="10"/>
          </p:nvPr>
        </p:nvSpPr>
        <p:spPr/>
        <p:txBody>
          <a:bodyPr/>
          <a:lstStyle/>
          <a:p>
            <a:fld id="{BD7B6BF3-2783-459E-9A06-342708363BED}" type="datetimeFigureOut">
              <a:rPr lang="es-CO" smtClean="0"/>
              <a:t>13/11/2018</a:t>
            </a:fld>
            <a:endParaRPr lang="es-CO"/>
          </a:p>
        </p:txBody>
      </p:sp>
      <p:sp>
        <p:nvSpPr>
          <p:cNvPr id="5" name="Marcador de pie de página 4">
            <a:extLst>
              <a:ext uri="{FF2B5EF4-FFF2-40B4-BE49-F238E27FC236}">
                <a16:creationId xmlns:a16="http://schemas.microsoft.com/office/drawing/2014/main" id="{BC8C3DAE-23FA-4149-A37F-6482D0A710B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2CD2A80-9C97-4D3A-9A1A-9C5122962D4B}"/>
              </a:ext>
            </a:extLst>
          </p:cNvPr>
          <p:cNvSpPr>
            <a:spLocks noGrp="1"/>
          </p:cNvSpPr>
          <p:nvPr>
            <p:ph type="sldNum" sz="quarter" idx="12"/>
          </p:nvPr>
        </p:nvSpPr>
        <p:spPr/>
        <p:txBody>
          <a:bodyPr/>
          <a:lstStyle/>
          <a:p>
            <a:fld id="{4E5C08EE-5A55-4B32-9D6F-94AE4B5947DE}" type="slidenum">
              <a:rPr lang="es-CO" smtClean="0"/>
              <a:t>‹Nº›</a:t>
            </a:fld>
            <a:endParaRPr lang="es-CO"/>
          </a:p>
        </p:txBody>
      </p:sp>
    </p:spTree>
    <p:extLst>
      <p:ext uri="{BB962C8B-B14F-4D97-AF65-F5344CB8AC3E}">
        <p14:creationId xmlns:p14="http://schemas.microsoft.com/office/powerpoint/2010/main" val="2315758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BA58D05-3D74-4249-89E2-07210681FC2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CB1F5552-687B-4D5E-9934-715ADD132812}"/>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95835DDC-7AF5-4D25-9A84-979FBB0B6368}"/>
              </a:ext>
            </a:extLst>
          </p:cNvPr>
          <p:cNvSpPr>
            <a:spLocks noGrp="1"/>
          </p:cNvSpPr>
          <p:nvPr>
            <p:ph type="dt" sz="half" idx="10"/>
          </p:nvPr>
        </p:nvSpPr>
        <p:spPr/>
        <p:txBody>
          <a:bodyPr/>
          <a:lstStyle/>
          <a:p>
            <a:fld id="{BD7B6BF3-2783-459E-9A06-342708363BED}" type="datetimeFigureOut">
              <a:rPr lang="es-CO" smtClean="0"/>
              <a:t>13/11/2018</a:t>
            </a:fld>
            <a:endParaRPr lang="es-CO"/>
          </a:p>
        </p:txBody>
      </p:sp>
      <p:sp>
        <p:nvSpPr>
          <p:cNvPr id="5" name="Marcador de pie de página 4">
            <a:extLst>
              <a:ext uri="{FF2B5EF4-FFF2-40B4-BE49-F238E27FC236}">
                <a16:creationId xmlns:a16="http://schemas.microsoft.com/office/drawing/2014/main" id="{F65CA04D-59A2-4100-AFB8-1EC63E76621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8CFE28E-D6A5-4ADF-8779-15D8820F2C66}"/>
              </a:ext>
            </a:extLst>
          </p:cNvPr>
          <p:cNvSpPr>
            <a:spLocks noGrp="1"/>
          </p:cNvSpPr>
          <p:nvPr>
            <p:ph type="sldNum" sz="quarter" idx="12"/>
          </p:nvPr>
        </p:nvSpPr>
        <p:spPr/>
        <p:txBody>
          <a:bodyPr/>
          <a:lstStyle/>
          <a:p>
            <a:fld id="{4E5C08EE-5A55-4B32-9D6F-94AE4B5947DE}" type="slidenum">
              <a:rPr lang="es-CO" smtClean="0"/>
              <a:t>‹Nº›</a:t>
            </a:fld>
            <a:endParaRPr lang="es-CO"/>
          </a:p>
        </p:txBody>
      </p:sp>
    </p:spTree>
    <p:extLst>
      <p:ext uri="{BB962C8B-B14F-4D97-AF65-F5344CB8AC3E}">
        <p14:creationId xmlns:p14="http://schemas.microsoft.com/office/powerpoint/2010/main" val="610173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F6B915-D386-442D-981D-0E684A3CD13F}"/>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FF043224-E34E-43E9-BE7D-6ABBDB3912AC}"/>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8C0A4A0B-DF87-44AD-900F-2BAC3310B4E6}"/>
              </a:ext>
            </a:extLst>
          </p:cNvPr>
          <p:cNvSpPr>
            <a:spLocks noGrp="1"/>
          </p:cNvSpPr>
          <p:nvPr>
            <p:ph type="dt" sz="half" idx="10"/>
          </p:nvPr>
        </p:nvSpPr>
        <p:spPr/>
        <p:txBody>
          <a:bodyPr/>
          <a:lstStyle/>
          <a:p>
            <a:fld id="{BD7B6BF3-2783-459E-9A06-342708363BED}" type="datetimeFigureOut">
              <a:rPr lang="es-CO" smtClean="0"/>
              <a:t>13/11/2018</a:t>
            </a:fld>
            <a:endParaRPr lang="es-CO"/>
          </a:p>
        </p:txBody>
      </p:sp>
      <p:sp>
        <p:nvSpPr>
          <p:cNvPr id="5" name="Marcador de pie de página 4">
            <a:extLst>
              <a:ext uri="{FF2B5EF4-FFF2-40B4-BE49-F238E27FC236}">
                <a16:creationId xmlns:a16="http://schemas.microsoft.com/office/drawing/2014/main" id="{8FA9C753-52F2-42CC-9BE3-9171948BABD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DFD0B13-9802-4F41-BCEC-C6CACAA5B045}"/>
              </a:ext>
            </a:extLst>
          </p:cNvPr>
          <p:cNvSpPr>
            <a:spLocks noGrp="1"/>
          </p:cNvSpPr>
          <p:nvPr>
            <p:ph type="sldNum" sz="quarter" idx="12"/>
          </p:nvPr>
        </p:nvSpPr>
        <p:spPr/>
        <p:txBody>
          <a:bodyPr/>
          <a:lstStyle/>
          <a:p>
            <a:fld id="{4E5C08EE-5A55-4B32-9D6F-94AE4B5947DE}" type="slidenum">
              <a:rPr lang="es-CO" smtClean="0"/>
              <a:t>‹Nº›</a:t>
            </a:fld>
            <a:endParaRPr lang="es-CO"/>
          </a:p>
        </p:txBody>
      </p:sp>
    </p:spTree>
    <p:extLst>
      <p:ext uri="{BB962C8B-B14F-4D97-AF65-F5344CB8AC3E}">
        <p14:creationId xmlns:p14="http://schemas.microsoft.com/office/powerpoint/2010/main" val="3086697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D59406-0AAC-4714-9276-60E59F78562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72CDC336-2449-443B-9DE8-64597437CF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34DDA89D-AE67-4D0E-8DE1-5A3B3D2CC463}"/>
              </a:ext>
            </a:extLst>
          </p:cNvPr>
          <p:cNvSpPr>
            <a:spLocks noGrp="1"/>
          </p:cNvSpPr>
          <p:nvPr>
            <p:ph type="dt" sz="half" idx="10"/>
          </p:nvPr>
        </p:nvSpPr>
        <p:spPr/>
        <p:txBody>
          <a:bodyPr/>
          <a:lstStyle/>
          <a:p>
            <a:fld id="{BD7B6BF3-2783-459E-9A06-342708363BED}" type="datetimeFigureOut">
              <a:rPr lang="es-CO" smtClean="0"/>
              <a:t>13/11/2018</a:t>
            </a:fld>
            <a:endParaRPr lang="es-CO"/>
          </a:p>
        </p:txBody>
      </p:sp>
      <p:sp>
        <p:nvSpPr>
          <p:cNvPr id="5" name="Marcador de pie de página 4">
            <a:extLst>
              <a:ext uri="{FF2B5EF4-FFF2-40B4-BE49-F238E27FC236}">
                <a16:creationId xmlns:a16="http://schemas.microsoft.com/office/drawing/2014/main" id="{E018EEED-609E-4DC8-AC84-B2DEFDFC3248}"/>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96E51F0-14D4-4A6E-B315-6ACD5E98B441}"/>
              </a:ext>
            </a:extLst>
          </p:cNvPr>
          <p:cNvSpPr>
            <a:spLocks noGrp="1"/>
          </p:cNvSpPr>
          <p:nvPr>
            <p:ph type="sldNum" sz="quarter" idx="12"/>
          </p:nvPr>
        </p:nvSpPr>
        <p:spPr/>
        <p:txBody>
          <a:bodyPr/>
          <a:lstStyle/>
          <a:p>
            <a:fld id="{4E5C08EE-5A55-4B32-9D6F-94AE4B5947DE}" type="slidenum">
              <a:rPr lang="es-CO" smtClean="0"/>
              <a:t>‹Nº›</a:t>
            </a:fld>
            <a:endParaRPr lang="es-CO"/>
          </a:p>
        </p:txBody>
      </p:sp>
    </p:spTree>
    <p:extLst>
      <p:ext uri="{BB962C8B-B14F-4D97-AF65-F5344CB8AC3E}">
        <p14:creationId xmlns:p14="http://schemas.microsoft.com/office/powerpoint/2010/main" val="3889070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09DB75-4241-473C-84AF-841011D1817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0CF5B85-93C5-4A1D-AC6D-0A41F269E758}"/>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14B425C3-BF16-4CC5-B31C-AD6D7CDF6789}"/>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1F245D12-0FA8-49A2-B5E6-BD269F4453F5}"/>
              </a:ext>
            </a:extLst>
          </p:cNvPr>
          <p:cNvSpPr>
            <a:spLocks noGrp="1"/>
          </p:cNvSpPr>
          <p:nvPr>
            <p:ph type="dt" sz="half" idx="10"/>
          </p:nvPr>
        </p:nvSpPr>
        <p:spPr/>
        <p:txBody>
          <a:bodyPr/>
          <a:lstStyle/>
          <a:p>
            <a:fld id="{BD7B6BF3-2783-459E-9A06-342708363BED}" type="datetimeFigureOut">
              <a:rPr lang="es-CO" smtClean="0"/>
              <a:t>13/11/2018</a:t>
            </a:fld>
            <a:endParaRPr lang="es-CO"/>
          </a:p>
        </p:txBody>
      </p:sp>
      <p:sp>
        <p:nvSpPr>
          <p:cNvPr id="6" name="Marcador de pie de página 5">
            <a:extLst>
              <a:ext uri="{FF2B5EF4-FFF2-40B4-BE49-F238E27FC236}">
                <a16:creationId xmlns:a16="http://schemas.microsoft.com/office/drawing/2014/main" id="{9B80A207-6A1B-4425-9994-C1EB6DA043B4}"/>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462943D9-7071-49D9-A3AD-6AE06C1E7FB5}"/>
              </a:ext>
            </a:extLst>
          </p:cNvPr>
          <p:cNvSpPr>
            <a:spLocks noGrp="1"/>
          </p:cNvSpPr>
          <p:nvPr>
            <p:ph type="sldNum" sz="quarter" idx="12"/>
          </p:nvPr>
        </p:nvSpPr>
        <p:spPr/>
        <p:txBody>
          <a:bodyPr/>
          <a:lstStyle/>
          <a:p>
            <a:fld id="{4E5C08EE-5A55-4B32-9D6F-94AE4B5947DE}" type="slidenum">
              <a:rPr lang="es-CO" smtClean="0"/>
              <a:t>‹Nº›</a:t>
            </a:fld>
            <a:endParaRPr lang="es-CO"/>
          </a:p>
        </p:txBody>
      </p:sp>
    </p:spTree>
    <p:extLst>
      <p:ext uri="{BB962C8B-B14F-4D97-AF65-F5344CB8AC3E}">
        <p14:creationId xmlns:p14="http://schemas.microsoft.com/office/powerpoint/2010/main" val="360078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BAF4AB-5DBE-4299-BD1F-46BEE1E490F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9F9B9B2D-B5E9-4F09-9508-2E2AA6BA16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950295A2-B416-4B26-A09A-6EB81E43C1F2}"/>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7806132E-B93F-49FD-BD4F-EC2E397266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777D7984-4E59-4B10-B0DC-1F761D056A95}"/>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144632B6-83C1-4962-99CC-3940F991804C}"/>
              </a:ext>
            </a:extLst>
          </p:cNvPr>
          <p:cNvSpPr>
            <a:spLocks noGrp="1"/>
          </p:cNvSpPr>
          <p:nvPr>
            <p:ph type="dt" sz="half" idx="10"/>
          </p:nvPr>
        </p:nvSpPr>
        <p:spPr/>
        <p:txBody>
          <a:bodyPr/>
          <a:lstStyle/>
          <a:p>
            <a:fld id="{BD7B6BF3-2783-459E-9A06-342708363BED}" type="datetimeFigureOut">
              <a:rPr lang="es-CO" smtClean="0"/>
              <a:t>13/11/2018</a:t>
            </a:fld>
            <a:endParaRPr lang="es-CO"/>
          </a:p>
        </p:txBody>
      </p:sp>
      <p:sp>
        <p:nvSpPr>
          <p:cNvPr id="8" name="Marcador de pie de página 7">
            <a:extLst>
              <a:ext uri="{FF2B5EF4-FFF2-40B4-BE49-F238E27FC236}">
                <a16:creationId xmlns:a16="http://schemas.microsoft.com/office/drawing/2014/main" id="{4C3D3A0D-BAB5-4B53-BFC0-20E53F19AE0E}"/>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70428CBB-A2ED-4A93-9833-DDDE681738EE}"/>
              </a:ext>
            </a:extLst>
          </p:cNvPr>
          <p:cNvSpPr>
            <a:spLocks noGrp="1"/>
          </p:cNvSpPr>
          <p:nvPr>
            <p:ph type="sldNum" sz="quarter" idx="12"/>
          </p:nvPr>
        </p:nvSpPr>
        <p:spPr/>
        <p:txBody>
          <a:bodyPr/>
          <a:lstStyle/>
          <a:p>
            <a:fld id="{4E5C08EE-5A55-4B32-9D6F-94AE4B5947DE}" type="slidenum">
              <a:rPr lang="es-CO" smtClean="0"/>
              <a:t>‹Nº›</a:t>
            </a:fld>
            <a:endParaRPr lang="es-CO"/>
          </a:p>
        </p:txBody>
      </p:sp>
    </p:spTree>
    <p:extLst>
      <p:ext uri="{BB962C8B-B14F-4D97-AF65-F5344CB8AC3E}">
        <p14:creationId xmlns:p14="http://schemas.microsoft.com/office/powerpoint/2010/main" val="1088723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507F76-1D28-42BE-82AC-B458D2B3BFB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6ED72D77-FB67-47C7-8D7D-CF6C348DAA4E}"/>
              </a:ext>
            </a:extLst>
          </p:cNvPr>
          <p:cNvSpPr>
            <a:spLocks noGrp="1"/>
          </p:cNvSpPr>
          <p:nvPr>
            <p:ph type="dt" sz="half" idx="10"/>
          </p:nvPr>
        </p:nvSpPr>
        <p:spPr/>
        <p:txBody>
          <a:bodyPr/>
          <a:lstStyle/>
          <a:p>
            <a:fld id="{BD7B6BF3-2783-459E-9A06-342708363BED}" type="datetimeFigureOut">
              <a:rPr lang="es-CO" smtClean="0"/>
              <a:t>13/11/2018</a:t>
            </a:fld>
            <a:endParaRPr lang="es-CO"/>
          </a:p>
        </p:txBody>
      </p:sp>
      <p:sp>
        <p:nvSpPr>
          <p:cNvPr id="4" name="Marcador de pie de página 3">
            <a:extLst>
              <a:ext uri="{FF2B5EF4-FFF2-40B4-BE49-F238E27FC236}">
                <a16:creationId xmlns:a16="http://schemas.microsoft.com/office/drawing/2014/main" id="{A8B3C13C-7268-449B-B248-E23573A84AAD}"/>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189BDEFD-10D0-48EA-A820-31D5ED1DE72B}"/>
              </a:ext>
            </a:extLst>
          </p:cNvPr>
          <p:cNvSpPr>
            <a:spLocks noGrp="1"/>
          </p:cNvSpPr>
          <p:nvPr>
            <p:ph type="sldNum" sz="quarter" idx="12"/>
          </p:nvPr>
        </p:nvSpPr>
        <p:spPr/>
        <p:txBody>
          <a:bodyPr/>
          <a:lstStyle/>
          <a:p>
            <a:fld id="{4E5C08EE-5A55-4B32-9D6F-94AE4B5947DE}" type="slidenum">
              <a:rPr lang="es-CO" smtClean="0"/>
              <a:t>‹Nº›</a:t>
            </a:fld>
            <a:endParaRPr lang="es-CO"/>
          </a:p>
        </p:txBody>
      </p:sp>
    </p:spTree>
    <p:extLst>
      <p:ext uri="{BB962C8B-B14F-4D97-AF65-F5344CB8AC3E}">
        <p14:creationId xmlns:p14="http://schemas.microsoft.com/office/powerpoint/2010/main" val="1219909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EFB17AD-D3E6-4B1D-A598-B32AF1299937}"/>
              </a:ext>
            </a:extLst>
          </p:cNvPr>
          <p:cNvSpPr>
            <a:spLocks noGrp="1"/>
          </p:cNvSpPr>
          <p:nvPr>
            <p:ph type="dt" sz="half" idx="10"/>
          </p:nvPr>
        </p:nvSpPr>
        <p:spPr/>
        <p:txBody>
          <a:bodyPr/>
          <a:lstStyle/>
          <a:p>
            <a:fld id="{BD7B6BF3-2783-459E-9A06-342708363BED}" type="datetimeFigureOut">
              <a:rPr lang="es-CO" smtClean="0"/>
              <a:t>13/11/2018</a:t>
            </a:fld>
            <a:endParaRPr lang="es-CO"/>
          </a:p>
        </p:txBody>
      </p:sp>
      <p:sp>
        <p:nvSpPr>
          <p:cNvPr id="3" name="Marcador de pie de página 2">
            <a:extLst>
              <a:ext uri="{FF2B5EF4-FFF2-40B4-BE49-F238E27FC236}">
                <a16:creationId xmlns:a16="http://schemas.microsoft.com/office/drawing/2014/main" id="{65689DCD-90A8-4DE0-B006-575B3E4CFC20}"/>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3D1DF0B7-C2F2-49D3-8884-1784ABB60D57}"/>
              </a:ext>
            </a:extLst>
          </p:cNvPr>
          <p:cNvSpPr>
            <a:spLocks noGrp="1"/>
          </p:cNvSpPr>
          <p:nvPr>
            <p:ph type="sldNum" sz="quarter" idx="12"/>
          </p:nvPr>
        </p:nvSpPr>
        <p:spPr/>
        <p:txBody>
          <a:bodyPr/>
          <a:lstStyle/>
          <a:p>
            <a:fld id="{4E5C08EE-5A55-4B32-9D6F-94AE4B5947DE}" type="slidenum">
              <a:rPr lang="es-CO" smtClean="0"/>
              <a:t>‹Nº›</a:t>
            </a:fld>
            <a:endParaRPr lang="es-CO"/>
          </a:p>
        </p:txBody>
      </p:sp>
    </p:spTree>
    <p:extLst>
      <p:ext uri="{BB962C8B-B14F-4D97-AF65-F5344CB8AC3E}">
        <p14:creationId xmlns:p14="http://schemas.microsoft.com/office/powerpoint/2010/main" val="347218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CACD5D-CCBD-4A9D-8556-E4D1F154D09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8BDDE675-C54C-44F9-8003-14CEAB0742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BE0DA35F-4567-4073-B797-95340FE5DB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578ECD78-3CA0-445F-9B6C-3CFB2457B784}"/>
              </a:ext>
            </a:extLst>
          </p:cNvPr>
          <p:cNvSpPr>
            <a:spLocks noGrp="1"/>
          </p:cNvSpPr>
          <p:nvPr>
            <p:ph type="dt" sz="half" idx="10"/>
          </p:nvPr>
        </p:nvSpPr>
        <p:spPr/>
        <p:txBody>
          <a:bodyPr/>
          <a:lstStyle/>
          <a:p>
            <a:fld id="{BD7B6BF3-2783-459E-9A06-342708363BED}" type="datetimeFigureOut">
              <a:rPr lang="es-CO" smtClean="0"/>
              <a:t>13/11/2018</a:t>
            </a:fld>
            <a:endParaRPr lang="es-CO"/>
          </a:p>
        </p:txBody>
      </p:sp>
      <p:sp>
        <p:nvSpPr>
          <p:cNvPr id="6" name="Marcador de pie de página 5">
            <a:extLst>
              <a:ext uri="{FF2B5EF4-FFF2-40B4-BE49-F238E27FC236}">
                <a16:creationId xmlns:a16="http://schemas.microsoft.com/office/drawing/2014/main" id="{2ACA92F5-DD41-4AB7-BCBE-6FD0B2E0F6EA}"/>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E1A2B186-EFE1-43A5-B022-90E7BE35C2C1}"/>
              </a:ext>
            </a:extLst>
          </p:cNvPr>
          <p:cNvSpPr>
            <a:spLocks noGrp="1"/>
          </p:cNvSpPr>
          <p:nvPr>
            <p:ph type="sldNum" sz="quarter" idx="12"/>
          </p:nvPr>
        </p:nvSpPr>
        <p:spPr/>
        <p:txBody>
          <a:bodyPr/>
          <a:lstStyle/>
          <a:p>
            <a:fld id="{4E5C08EE-5A55-4B32-9D6F-94AE4B5947DE}" type="slidenum">
              <a:rPr lang="es-CO" smtClean="0"/>
              <a:t>‹Nº›</a:t>
            </a:fld>
            <a:endParaRPr lang="es-CO"/>
          </a:p>
        </p:txBody>
      </p:sp>
    </p:spTree>
    <p:extLst>
      <p:ext uri="{BB962C8B-B14F-4D97-AF65-F5344CB8AC3E}">
        <p14:creationId xmlns:p14="http://schemas.microsoft.com/office/powerpoint/2010/main" val="1896275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1CE4BA-C4A1-4946-AC33-DE91D949FEA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AC9155D6-0D4F-49BA-AF68-FA7F09FB7F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879A86A5-8657-43E3-B113-C3F7A14C0A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4362DA9A-028C-49E4-B2BA-F609401252AF}"/>
              </a:ext>
            </a:extLst>
          </p:cNvPr>
          <p:cNvSpPr>
            <a:spLocks noGrp="1"/>
          </p:cNvSpPr>
          <p:nvPr>
            <p:ph type="dt" sz="half" idx="10"/>
          </p:nvPr>
        </p:nvSpPr>
        <p:spPr/>
        <p:txBody>
          <a:bodyPr/>
          <a:lstStyle/>
          <a:p>
            <a:fld id="{BD7B6BF3-2783-459E-9A06-342708363BED}" type="datetimeFigureOut">
              <a:rPr lang="es-CO" smtClean="0"/>
              <a:t>13/11/2018</a:t>
            </a:fld>
            <a:endParaRPr lang="es-CO"/>
          </a:p>
        </p:txBody>
      </p:sp>
      <p:sp>
        <p:nvSpPr>
          <p:cNvPr id="6" name="Marcador de pie de página 5">
            <a:extLst>
              <a:ext uri="{FF2B5EF4-FFF2-40B4-BE49-F238E27FC236}">
                <a16:creationId xmlns:a16="http://schemas.microsoft.com/office/drawing/2014/main" id="{5BE94AE0-D71A-4EFF-8425-48F40138B18C}"/>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F84637C0-8E8B-4E58-9576-79344C41C66D}"/>
              </a:ext>
            </a:extLst>
          </p:cNvPr>
          <p:cNvSpPr>
            <a:spLocks noGrp="1"/>
          </p:cNvSpPr>
          <p:nvPr>
            <p:ph type="sldNum" sz="quarter" idx="12"/>
          </p:nvPr>
        </p:nvSpPr>
        <p:spPr/>
        <p:txBody>
          <a:bodyPr/>
          <a:lstStyle/>
          <a:p>
            <a:fld id="{4E5C08EE-5A55-4B32-9D6F-94AE4B5947DE}" type="slidenum">
              <a:rPr lang="es-CO" smtClean="0"/>
              <a:t>‹Nº›</a:t>
            </a:fld>
            <a:endParaRPr lang="es-CO"/>
          </a:p>
        </p:txBody>
      </p:sp>
    </p:spTree>
    <p:extLst>
      <p:ext uri="{BB962C8B-B14F-4D97-AF65-F5344CB8AC3E}">
        <p14:creationId xmlns:p14="http://schemas.microsoft.com/office/powerpoint/2010/main" val="1836664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0405A86-8259-417A-8C78-F06BAA3B3E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393FB045-43D3-480E-930A-A31D445325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EB562C3-F203-4A35-9AB2-2672710A33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7B6BF3-2783-459E-9A06-342708363BED}" type="datetimeFigureOut">
              <a:rPr lang="es-CO" smtClean="0"/>
              <a:t>13/11/2018</a:t>
            </a:fld>
            <a:endParaRPr lang="es-CO"/>
          </a:p>
        </p:txBody>
      </p:sp>
      <p:sp>
        <p:nvSpPr>
          <p:cNvPr id="5" name="Marcador de pie de página 4">
            <a:extLst>
              <a:ext uri="{FF2B5EF4-FFF2-40B4-BE49-F238E27FC236}">
                <a16:creationId xmlns:a16="http://schemas.microsoft.com/office/drawing/2014/main" id="{90CB9E68-1403-48BC-9319-26E188BAB1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F364506A-B89A-4D75-9061-33A2016F14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5C08EE-5A55-4B32-9D6F-94AE4B5947DE}" type="slidenum">
              <a:rPr lang="es-CO" smtClean="0"/>
              <a:t>‹Nº›</a:t>
            </a:fld>
            <a:endParaRPr lang="es-CO"/>
          </a:p>
        </p:txBody>
      </p:sp>
    </p:spTree>
    <p:extLst>
      <p:ext uri="{BB962C8B-B14F-4D97-AF65-F5344CB8AC3E}">
        <p14:creationId xmlns:p14="http://schemas.microsoft.com/office/powerpoint/2010/main" val="956613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1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19.svg"/><Relationship Id="rId7" Type="http://schemas.openxmlformats.org/officeDocument/2006/relationships/diagramLayout" Target="../diagrams/layout5.xm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diagramData" Target="../diagrams/data5.xml"/><Relationship Id="rId5" Type="http://schemas.openxmlformats.org/officeDocument/2006/relationships/image" Target="../media/image16.svg"/><Relationship Id="rId10" Type="http://schemas.microsoft.com/office/2007/relationships/diagramDrawing" Target="../diagrams/drawing5.xml"/><Relationship Id="rId4" Type="http://schemas.openxmlformats.org/officeDocument/2006/relationships/image" Target="../media/image15.png"/><Relationship Id="rId9" Type="http://schemas.openxmlformats.org/officeDocument/2006/relationships/diagramColors" Target="../diagrams/colors5.xml"/></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6.xml"/><Relationship Id="rId13" Type="http://schemas.openxmlformats.org/officeDocument/2006/relationships/diagramQuickStyle" Target="../diagrams/quickStyle7.xml"/><Relationship Id="rId18" Type="http://schemas.openxmlformats.org/officeDocument/2006/relationships/diagramQuickStyle" Target="../diagrams/quickStyle8.xml"/><Relationship Id="rId3" Type="http://schemas.openxmlformats.org/officeDocument/2006/relationships/image" Target="../media/image19.svg"/><Relationship Id="rId7" Type="http://schemas.openxmlformats.org/officeDocument/2006/relationships/diagramLayout" Target="../diagrams/layout6.xml"/><Relationship Id="rId12" Type="http://schemas.openxmlformats.org/officeDocument/2006/relationships/diagramLayout" Target="../diagrams/layout7.xml"/><Relationship Id="rId17" Type="http://schemas.openxmlformats.org/officeDocument/2006/relationships/diagramLayout" Target="../diagrams/layout8.xml"/><Relationship Id="rId2" Type="http://schemas.openxmlformats.org/officeDocument/2006/relationships/image" Target="../media/image18.png"/><Relationship Id="rId16" Type="http://schemas.openxmlformats.org/officeDocument/2006/relationships/diagramData" Target="../diagrams/data8.xml"/><Relationship Id="rId20" Type="http://schemas.microsoft.com/office/2007/relationships/diagramDrawing" Target="../diagrams/drawing8.xml"/><Relationship Id="rId1" Type="http://schemas.openxmlformats.org/officeDocument/2006/relationships/slideLayout" Target="../slideLayouts/slideLayout2.xml"/><Relationship Id="rId6" Type="http://schemas.openxmlformats.org/officeDocument/2006/relationships/diagramData" Target="../diagrams/data6.xml"/><Relationship Id="rId11" Type="http://schemas.openxmlformats.org/officeDocument/2006/relationships/diagramData" Target="../diagrams/data7.xml"/><Relationship Id="rId5" Type="http://schemas.openxmlformats.org/officeDocument/2006/relationships/image" Target="../media/image16.svg"/><Relationship Id="rId15" Type="http://schemas.microsoft.com/office/2007/relationships/diagramDrawing" Target="../diagrams/drawing7.xml"/><Relationship Id="rId10" Type="http://schemas.microsoft.com/office/2007/relationships/diagramDrawing" Target="../diagrams/drawing6.xml"/><Relationship Id="rId19" Type="http://schemas.openxmlformats.org/officeDocument/2006/relationships/diagramColors" Target="../diagrams/colors8.xml"/><Relationship Id="rId4" Type="http://schemas.openxmlformats.org/officeDocument/2006/relationships/image" Target="../media/image15.png"/><Relationship Id="rId9" Type="http://schemas.openxmlformats.org/officeDocument/2006/relationships/diagramColors" Target="../diagrams/colors6.xml"/><Relationship Id="rId14" Type="http://schemas.openxmlformats.org/officeDocument/2006/relationships/diagramColors" Target="../diagrams/colors7.xml"/></Relationships>
</file>

<file path=ppt/slides/_rels/slide1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1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8" Type="http://schemas.openxmlformats.org/officeDocument/2006/relationships/diagramQuickStyle" Target="../diagrams/quickStyle9.xml"/><Relationship Id="rId13" Type="http://schemas.openxmlformats.org/officeDocument/2006/relationships/diagramQuickStyle" Target="../diagrams/quickStyle10.xml"/><Relationship Id="rId18" Type="http://schemas.openxmlformats.org/officeDocument/2006/relationships/diagramQuickStyle" Target="../diagrams/quickStyle11.xml"/><Relationship Id="rId3" Type="http://schemas.openxmlformats.org/officeDocument/2006/relationships/image" Target="../media/image19.svg"/><Relationship Id="rId7" Type="http://schemas.openxmlformats.org/officeDocument/2006/relationships/diagramLayout" Target="../diagrams/layout9.xml"/><Relationship Id="rId12" Type="http://schemas.openxmlformats.org/officeDocument/2006/relationships/diagramLayout" Target="../diagrams/layout10.xml"/><Relationship Id="rId17" Type="http://schemas.openxmlformats.org/officeDocument/2006/relationships/diagramLayout" Target="../diagrams/layout11.xml"/><Relationship Id="rId2" Type="http://schemas.openxmlformats.org/officeDocument/2006/relationships/image" Target="../media/image18.png"/><Relationship Id="rId16" Type="http://schemas.openxmlformats.org/officeDocument/2006/relationships/diagramData" Target="../diagrams/data11.xml"/><Relationship Id="rId20" Type="http://schemas.microsoft.com/office/2007/relationships/diagramDrawing" Target="../diagrams/drawing11.xml"/><Relationship Id="rId1" Type="http://schemas.openxmlformats.org/officeDocument/2006/relationships/slideLayout" Target="../slideLayouts/slideLayout2.xml"/><Relationship Id="rId6" Type="http://schemas.openxmlformats.org/officeDocument/2006/relationships/diagramData" Target="../diagrams/data9.xml"/><Relationship Id="rId11" Type="http://schemas.openxmlformats.org/officeDocument/2006/relationships/diagramData" Target="../diagrams/data10.xml"/><Relationship Id="rId5" Type="http://schemas.openxmlformats.org/officeDocument/2006/relationships/image" Target="../media/image16.svg"/><Relationship Id="rId15" Type="http://schemas.microsoft.com/office/2007/relationships/diagramDrawing" Target="../diagrams/drawing10.xml"/><Relationship Id="rId10" Type="http://schemas.microsoft.com/office/2007/relationships/diagramDrawing" Target="../diagrams/drawing9.xml"/><Relationship Id="rId19" Type="http://schemas.openxmlformats.org/officeDocument/2006/relationships/diagramColors" Target="../diagrams/colors11.xml"/><Relationship Id="rId4" Type="http://schemas.openxmlformats.org/officeDocument/2006/relationships/image" Target="../media/image15.png"/><Relationship Id="rId9" Type="http://schemas.openxmlformats.org/officeDocument/2006/relationships/diagramColors" Target="../diagrams/colors9.xml"/><Relationship Id="rId14" Type="http://schemas.openxmlformats.org/officeDocument/2006/relationships/diagramColors" Target="../diagrams/colors10.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6.sv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2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16.sv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6.sv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2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16.sv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16.sv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16.sv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3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16.svg"/><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image" Target="../media/image16.sv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image" Target="../media/image16.svg"/><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image" Target="../media/image16.svg"/><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5.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9.svg"/></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6.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9.svg"/></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7.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9.svg"/></Relationships>
</file>

<file path=ppt/slides/_rels/slide3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image" Target="../media/image16.svg"/><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image" Target="../media/image16.svg"/><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chart" Target="../charts/chart10.xml"/><Relationship Id="rId5" Type="http://schemas.openxmlformats.org/officeDocument/2006/relationships/image" Target="../media/image16.sv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4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chart" Target="../charts/chart11.xml"/><Relationship Id="rId5" Type="http://schemas.openxmlformats.org/officeDocument/2006/relationships/image" Target="../media/image16.svg"/><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chart" Target="../charts/chart12.xml"/><Relationship Id="rId5" Type="http://schemas.openxmlformats.org/officeDocument/2006/relationships/image" Target="../media/image16.svg"/><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chart" Target="../charts/chart13.xml"/><Relationship Id="rId5" Type="http://schemas.openxmlformats.org/officeDocument/2006/relationships/image" Target="../media/image16.svg"/><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chart" Target="../charts/chart14.xml"/><Relationship Id="rId5" Type="http://schemas.openxmlformats.org/officeDocument/2006/relationships/image" Target="../media/image16.svg"/><Relationship Id="rId4" Type="http://schemas.openxmlformats.org/officeDocument/2006/relationships/image" Target="../media/image15.png"/></Relationships>
</file>

<file path=ppt/slides/_rels/slide44.xml.rels><?xml version="1.0" encoding="UTF-8" standalone="yes"?>
<Relationships xmlns="http://schemas.openxmlformats.org/package/2006/relationships"><Relationship Id="rId8" Type="http://schemas.openxmlformats.org/officeDocument/2006/relationships/diagramQuickStyle" Target="../diagrams/quickStyle12.xml"/><Relationship Id="rId3" Type="http://schemas.openxmlformats.org/officeDocument/2006/relationships/image" Target="../media/image19.svg"/><Relationship Id="rId7" Type="http://schemas.openxmlformats.org/officeDocument/2006/relationships/diagramLayout" Target="../diagrams/layout12.xm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diagramData" Target="../diagrams/data12.xml"/><Relationship Id="rId5" Type="http://schemas.openxmlformats.org/officeDocument/2006/relationships/image" Target="../media/image16.svg"/><Relationship Id="rId10" Type="http://schemas.microsoft.com/office/2007/relationships/diagramDrawing" Target="../diagrams/drawing12.xml"/><Relationship Id="rId4" Type="http://schemas.openxmlformats.org/officeDocument/2006/relationships/image" Target="../media/image15.png"/><Relationship Id="rId9" Type="http://schemas.openxmlformats.org/officeDocument/2006/relationships/diagramColors" Target="../diagrams/colors12.xml"/></Relationships>
</file>

<file path=ppt/slides/_rels/slide4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chart" Target="../charts/chart15.xml"/><Relationship Id="rId5" Type="http://schemas.openxmlformats.org/officeDocument/2006/relationships/image" Target="../media/image16.svg"/><Relationship Id="rId4" Type="http://schemas.openxmlformats.org/officeDocument/2006/relationships/image" Target="../media/image15.png"/></Relationships>
</file>

<file path=ppt/slides/_rels/slide4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4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chart" Target="../charts/chart16.xml"/><Relationship Id="rId5" Type="http://schemas.openxmlformats.org/officeDocument/2006/relationships/image" Target="../media/image16.svg"/><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chart" Target="../charts/chart17.xml"/><Relationship Id="rId5" Type="http://schemas.openxmlformats.org/officeDocument/2006/relationships/image" Target="../media/image16.svg"/><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chart" Target="../charts/chart18.xml"/><Relationship Id="rId5" Type="http://schemas.openxmlformats.org/officeDocument/2006/relationships/image" Target="../media/image16.sv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diagramQuickStyle" Target="../diagrams/quickStyle2.xml"/><Relationship Id="rId18" Type="http://schemas.openxmlformats.org/officeDocument/2006/relationships/diagramQuickStyle" Target="../diagrams/quickStyle3.xml"/><Relationship Id="rId3" Type="http://schemas.openxmlformats.org/officeDocument/2006/relationships/image" Target="../media/image19.svg"/><Relationship Id="rId21" Type="http://schemas.openxmlformats.org/officeDocument/2006/relationships/diagramData" Target="../diagrams/data4.xml"/><Relationship Id="rId7" Type="http://schemas.openxmlformats.org/officeDocument/2006/relationships/diagramLayout" Target="../diagrams/layout1.xml"/><Relationship Id="rId12" Type="http://schemas.openxmlformats.org/officeDocument/2006/relationships/diagramLayout" Target="../diagrams/layout2.xml"/><Relationship Id="rId17" Type="http://schemas.openxmlformats.org/officeDocument/2006/relationships/diagramLayout" Target="../diagrams/layout3.xml"/><Relationship Id="rId25" Type="http://schemas.microsoft.com/office/2007/relationships/diagramDrawing" Target="../diagrams/drawing4.xml"/><Relationship Id="rId2" Type="http://schemas.openxmlformats.org/officeDocument/2006/relationships/image" Target="../media/image18.png"/><Relationship Id="rId16" Type="http://schemas.openxmlformats.org/officeDocument/2006/relationships/diagramData" Target="../diagrams/data3.xml"/><Relationship Id="rId20" Type="http://schemas.microsoft.com/office/2007/relationships/diagramDrawing" Target="../diagrams/drawing3.xml"/><Relationship Id="rId1" Type="http://schemas.openxmlformats.org/officeDocument/2006/relationships/slideLayout" Target="../slideLayouts/slideLayout2.xml"/><Relationship Id="rId6" Type="http://schemas.openxmlformats.org/officeDocument/2006/relationships/diagramData" Target="../diagrams/data1.xml"/><Relationship Id="rId11" Type="http://schemas.openxmlformats.org/officeDocument/2006/relationships/diagramData" Target="../diagrams/data2.xml"/><Relationship Id="rId24" Type="http://schemas.openxmlformats.org/officeDocument/2006/relationships/diagramColors" Target="../diagrams/colors4.xml"/><Relationship Id="rId5" Type="http://schemas.openxmlformats.org/officeDocument/2006/relationships/image" Target="../media/image16.svg"/><Relationship Id="rId15" Type="http://schemas.microsoft.com/office/2007/relationships/diagramDrawing" Target="../diagrams/drawing2.xml"/><Relationship Id="rId23" Type="http://schemas.openxmlformats.org/officeDocument/2006/relationships/diagramQuickStyle" Target="../diagrams/quickStyle4.xml"/><Relationship Id="rId10" Type="http://schemas.microsoft.com/office/2007/relationships/diagramDrawing" Target="../diagrams/drawing1.xml"/><Relationship Id="rId19" Type="http://schemas.openxmlformats.org/officeDocument/2006/relationships/diagramColors" Target="../diagrams/colors3.xml"/><Relationship Id="rId4" Type="http://schemas.openxmlformats.org/officeDocument/2006/relationships/image" Target="../media/image15.png"/><Relationship Id="rId9" Type="http://schemas.openxmlformats.org/officeDocument/2006/relationships/diagramColors" Target="../diagrams/colors1.xml"/><Relationship Id="rId14" Type="http://schemas.openxmlformats.org/officeDocument/2006/relationships/diagramColors" Target="../diagrams/colors2.xml"/><Relationship Id="rId22" Type="http://schemas.openxmlformats.org/officeDocument/2006/relationships/diagramLayout" Target="../diagrams/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chart" Target="../charts/chart19.xml"/><Relationship Id="rId5" Type="http://schemas.openxmlformats.org/officeDocument/2006/relationships/image" Target="../media/image16.svg"/><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30.png"/></Relationships>
</file>

<file path=ppt/slides/_rels/slide5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svg"/><Relationship Id="rId7" Type="http://schemas.openxmlformats.org/officeDocument/2006/relationships/image" Target="../media/image36.sv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 Id="rId9" Type="http://schemas.openxmlformats.org/officeDocument/2006/relationships/image" Target="../media/image38.svg"/></Relationships>
</file>

<file path=ppt/slides/_rels/slide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svg"/><Relationship Id="rId7"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áfico 3">
            <a:extLst>
              <a:ext uri="{FF2B5EF4-FFF2-40B4-BE49-F238E27FC236}">
                <a16:creationId xmlns:a16="http://schemas.microsoft.com/office/drawing/2014/main" id="{24029875-5775-495A-93D3-94266AD220E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1248" y="-6823007"/>
            <a:ext cx="13941310" cy="13941310"/>
          </a:xfrm>
          <a:prstGeom prst="rect">
            <a:avLst/>
          </a:prstGeom>
        </p:spPr>
      </p:pic>
      <p:pic>
        <p:nvPicPr>
          <p:cNvPr id="12" name="Gráfico 11">
            <a:extLst>
              <a:ext uri="{FF2B5EF4-FFF2-40B4-BE49-F238E27FC236}">
                <a16:creationId xmlns:a16="http://schemas.microsoft.com/office/drawing/2014/main" id="{3B5DE0DF-A0B2-468D-8A71-6E51F9318B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70986" y="6071627"/>
            <a:ext cx="5117355" cy="464555"/>
          </a:xfrm>
          <a:prstGeom prst="rect">
            <a:avLst/>
          </a:prstGeom>
        </p:spPr>
      </p:pic>
      <p:pic>
        <p:nvPicPr>
          <p:cNvPr id="2" name="Gráfico 1">
            <a:extLst>
              <a:ext uri="{FF2B5EF4-FFF2-40B4-BE49-F238E27FC236}">
                <a16:creationId xmlns:a16="http://schemas.microsoft.com/office/drawing/2014/main" id="{0D2F1F3C-A54C-4E29-9941-466E3E55A16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73072" y="658515"/>
            <a:ext cx="2411926" cy="2780415"/>
          </a:xfrm>
          <a:prstGeom prst="rect">
            <a:avLst/>
          </a:prstGeom>
        </p:spPr>
      </p:pic>
      <p:pic>
        <p:nvPicPr>
          <p:cNvPr id="3" name="Gráfico 2">
            <a:extLst>
              <a:ext uri="{FF2B5EF4-FFF2-40B4-BE49-F238E27FC236}">
                <a16:creationId xmlns:a16="http://schemas.microsoft.com/office/drawing/2014/main" id="{AD24D057-D053-41FD-8CA2-A742179C098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246704" y="3803175"/>
            <a:ext cx="3864662" cy="1918912"/>
          </a:xfrm>
          <a:prstGeom prst="rect">
            <a:avLst/>
          </a:prstGeom>
        </p:spPr>
      </p:pic>
    </p:spTree>
    <p:extLst>
      <p:ext uri="{BB962C8B-B14F-4D97-AF65-F5344CB8AC3E}">
        <p14:creationId xmlns:p14="http://schemas.microsoft.com/office/powerpoint/2010/main" val="1696248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9383429-4BA8-4EAE-8D30-E048CE561D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245099" cy="6858000"/>
          </a:xfrm>
          <a:prstGeom prst="rect">
            <a:avLst/>
          </a:prstGeom>
        </p:spPr>
      </p:pic>
      <p:pic>
        <p:nvPicPr>
          <p:cNvPr id="6" name="Gráfico 5">
            <a:extLst>
              <a:ext uri="{FF2B5EF4-FFF2-40B4-BE49-F238E27FC236}">
                <a16:creationId xmlns:a16="http://schemas.microsoft.com/office/drawing/2014/main" id="{FAE28972-148B-449C-A825-9C4EADAAF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0" y="221213"/>
            <a:ext cx="6096000" cy="474000"/>
          </a:xfrm>
          <a:prstGeom prst="rect">
            <a:avLst/>
          </a:prstGeom>
        </p:spPr>
      </p:pic>
      <p:sp>
        <p:nvSpPr>
          <p:cNvPr id="7" name="CuadroTexto 6">
            <a:extLst>
              <a:ext uri="{FF2B5EF4-FFF2-40B4-BE49-F238E27FC236}">
                <a16:creationId xmlns:a16="http://schemas.microsoft.com/office/drawing/2014/main" id="{8BE3DB8B-E4BB-49FD-8152-1D0474B8E632}"/>
              </a:ext>
            </a:extLst>
          </p:cNvPr>
          <p:cNvSpPr txBox="1"/>
          <p:nvPr/>
        </p:nvSpPr>
        <p:spPr>
          <a:xfrm>
            <a:off x="3794604" y="1913104"/>
            <a:ext cx="3160643" cy="553998"/>
          </a:xfrm>
          <a:prstGeom prst="rect">
            <a:avLst/>
          </a:prstGeom>
          <a:noFill/>
        </p:spPr>
        <p:txBody>
          <a:bodyPr wrap="square" rtlCol="0">
            <a:spAutoFit/>
          </a:bodyPr>
          <a:lstStyle/>
          <a:p>
            <a:r>
              <a:rPr lang="es-CO" sz="3000" b="1" spc="600" dirty="0">
                <a:solidFill>
                  <a:srgbClr val="EB6264"/>
                </a:solidFill>
                <a:latin typeface="Segoe UI" panose="020B0502040204020203" pitchFamily="34" charset="0"/>
                <a:cs typeface="Segoe UI" panose="020B0502040204020203" pitchFamily="34" charset="0"/>
              </a:rPr>
              <a:t>Índice</a:t>
            </a:r>
          </a:p>
        </p:txBody>
      </p:sp>
      <p:grpSp>
        <p:nvGrpSpPr>
          <p:cNvPr id="2" name="Grupo 1">
            <a:extLst>
              <a:ext uri="{FF2B5EF4-FFF2-40B4-BE49-F238E27FC236}">
                <a16:creationId xmlns:a16="http://schemas.microsoft.com/office/drawing/2014/main" id="{2153FA54-1EBE-4A65-B9AA-431A97D098D2}"/>
              </a:ext>
            </a:extLst>
          </p:cNvPr>
          <p:cNvGrpSpPr/>
          <p:nvPr/>
        </p:nvGrpSpPr>
        <p:grpSpPr>
          <a:xfrm>
            <a:off x="3346770" y="2928730"/>
            <a:ext cx="8359832" cy="3470812"/>
            <a:chOff x="3346770" y="2928730"/>
            <a:chExt cx="8359832" cy="3470812"/>
          </a:xfrm>
        </p:grpSpPr>
        <p:sp>
          <p:nvSpPr>
            <p:cNvPr id="84" name="CuadroTexto 83"/>
            <p:cNvSpPr txBox="1"/>
            <p:nvPr/>
          </p:nvSpPr>
          <p:spPr>
            <a:xfrm>
              <a:off x="3721802" y="2938164"/>
              <a:ext cx="7940739" cy="338554"/>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pPr algn="just"/>
              <a:r>
                <a:rPr lang="es-CO" sz="1600" b="1"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¿Qué es el MIDE? </a:t>
              </a:r>
            </a:p>
          </p:txBody>
        </p:sp>
        <p:sp>
          <p:nvSpPr>
            <p:cNvPr id="85" name="CuadroTexto 84"/>
            <p:cNvSpPr txBox="1"/>
            <p:nvPr/>
          </p:nvSpPr>
          <p:spPr>
            <a:xfrm>
              <a:off x="4664766" y="3896746"/>
              <a:ext cx="7011926" cy="338554"/>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defPPr>
                <a:defRPr lang="es-ES"/>
              </a:defPPr>
              <a:lvl1pPr>
                <a:defRPr sz="1200">
                  <a:latin typeface="Verdana" panose="020B0604030504040204" pitchFamily="34" charset="0"/>
                  <a:ea typeface="Verdana" panose="020B0604030504040204" pitchFamily="34" charset="0"/>
                  <a:cs typeface="Verdana" panose="020B0604030504040204" pitchFamily="34" charset="0"/>
                </a:defRPr>
              </a:lvl1pPr>
            </a:lstStyle>
            <a:p>
              <a:pPr algn="just"/>
              <a:r>
                <a:rPr lang="es-CO" sz="1600" b="1" dirty="0"/>
                <a:t>MIDE U</a:t>
              </a:r>
            </a:p>
          </p:txBody>
        </p:sp>
        <p:grpSp>
          <p:nvGrpSpPr>
            <p:cNvPr id="86" name="29 Grupo"/>
            <p:cNvGrpSpPr/>
            <p:nvPr/>
          </p:nvGrpSpPr>
          <p:grpSpPr>
            <a:xfrm>
              <a:off x="3385930" y="2928730"/>
              <a:ext cx="363212" cy="250984"/>
              <a:chOff x="1313265" y="1431449"/>
              <a:chExt cx="1247320" cy="948608"/>
            </a:xfrm>
          </p:grpSpPr>
          <p:grpSp>
            <p:nvGrpSpPr>
              <p:cNvPr id="116" name="30 Grupo"/>
              <p:cNvGrpSpPr/>
              <p:nvPr/>
            </p:nvGrpSpPr>
            <p:grpSpPr>
              <a:xfrm>
                <a:off x="1390127" y="1431449"/>
                <a:ext cx="1170458" cy="948608"/>
                <a:chOff x="987722" y="1549173"/>
                <a:chExt cx="1079121" cy="874580"/>
              </a:xfrm>
            </p:grpSpPr>
            <p:sp>
              <p:nvSpPr>
                <p:cNvPr id="118" name="32 Elipse"/>
                <p:cNvSpPr/>
                <p:nvPr/>
              </p:nvSpPr>
              <p:spPr>
                <a:xfrm>
                  <a:off x="1553614" y="1729848"/>
                  <a:ext cx="513229" cy="513229"/>
                </a:xfrm>
                <a:prstGeom prst="ellipse">
                  <a:avLst/>
                </a:prstGeom>
                <a:solidFill>
                  <a:schemeClr val="bg1">
                    <a:lumMod val="85000"/>
                    <a:alpha val="99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p>
              </p:txBody>
            </p:sp>
            <p:sp>
              <p:nvSpPr>
                <p:cNvPr id="119" name="33 Elipse"/>
                <p:cNvSpPr/>
                <p:nvPr/>
              </p:nvSpPr>
              <p:spPr>
                <a:xfrm>
                  <a:off x="987722" y="1549173"/>
                  <a:ext cx="874584" cy="874580"/>
                </a:xfrm>
                <a:prstGeom prst="ellipse">
                  <a:avLst/>
                </a:prstGeom>
                <a:solidFill>
                  <a:srgbClr val="F6A55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p>
              </p:txBody>
            </p:sp>
          </p:grpSp>
          <p:sp>
            <p:nvSpPr>
              <p:cNvPr id="117" name="Subtítulo 2"/>
              <p:cNvSpPr txBox="1">
                <a:spLocks/>
              </p:cNvSpPr>
              <p:nvPr/>
            </p:nvSpPr>
            <p:spPr>
              <a:xfrm>
                <a:off x="1313265" y="1606779"/>
                <a:ext cx="1102334" cy="597948"/>
              </a:xfrm>
              <a:prstGeom prst="rect">
                <a:avLst/>
              </a:prstGeom>
              <a:ln>
                <a:noFill/>
              </a:ln>
              <a:effectLst>
                <a:outerShdw blurRad="50800" dist="38100" dir="2700000" algn="tl" rotWithShape="0">
                  <a:prstClr val="black">
                    <a:alpha val="40000"/>
                  </a:prstClr>
                </a:outerShdw>
              </a:effectLst>
            </p:spPr>
            <p:txBody>
              <a:bodyPr vert="horz" lIns="51435" tIns="25718" rIns="51435" bIns="25718" rtlCol="0" anchor="ctr">
                <a:noAutofit/>
              </a:bodyPr>
              <a:lstStyle/>
              <a:p>
                <a:pPr algn="ctr" defTabSz="685784">
                  <a:lnSpc>
                    <a:spcPct val="90000"/>
                  </a:lnSpc>
                  <a:spcBef>
                    <a:spcPts val="750"/>
                  </a:spcBef>
                  <a:defRPr/>
                </a:pPr>
                <a:r>
                  <a:rPr lang="es-CO" sz="1600" b="1" dirty="0">
                    <a:solidFill>
                      <a:schemeClr val="bg1"/>
                    </a:solidFill>
                    <a:latin typeface="Verdana" panose="020B0604030504040204" pitchFamily="34" charset="0"/>
                    <a:ea typeface="Verdana" panose="020B0604030504040204" pitchFamily="34" charset="0"/>
                    <a:cs typeface="Verdana" panose="020B0604030504040204" pitchFamily="34" charset="0"/>
                  </a:rPr>
                  <a:t>1</a:t>
                </a:r>
              </a:p>
            </p:txBody>
          </p:sp>
        </p:grpSp>
        <p:grpSp>
          <p:nvGrpSpPr>
            <p:cNvPr id="87" name="29 Grupo"/>
            <p:cNvGrpSpPr/>
            <p:nvPr/>
          </p:nvGrpSpPr>
          <p:grpSpPr>
            <a:xfrm>
              <a:off x="3364820" y="3401257"/>
              <a:ext cx="363212" cy="250984"/>
              <a:chOff x="1313264" y="1431449"/>
              <a:chExt cx="1247321" cy="948608"/>
            </a:xfrm>
          </p:grpSpPr>
          <p:grpSp>
            <p:nvGrpSpPr>
              <p:cNvPr id="112" name="30 Grupo"/>
              <p:cNvGrpSpPr/>
              <p:nvPr/>
            </p:nvGrpSpPr>
            <p:grpSpPr>
              <a:xfrm>
                <a:off x="1390127" y="1431449"/>
                <a:ext cx="1170458" cy="948608"/>
                <a:chOff x="987722" y="1549173"/>
                <a:chExt cx="1079121" cy="874580"/>
              </a:xfrm>
            </p:grpSpPr>
            <p:sp>
              <p:nvSpPr>
                <p:cNvPr id="114" name="32 Elipse"/>
                <p:cNvSpPr/>
                <p:nvPr/>
              </p:nvSpPr>
              <p:spPr>
                <a:xfrm>
                  <a:off x="1553614" y="1729848"/>
                  <a:ext cx="513229" cy="513229"/>
                </a:xfrm>
                <a:prstGeom prst="ellipse">
                  <a:avLst/>
                </a:prstGeom>
                <a:solidFill>
                  <a:schemeClr val="bg1">
                    <a:lumMod val="85000"/>
                    <a:alpha val="99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p>
              </p:txBody>
            </p:sp>
            <p:sp>
              <p:nvSpPr>
                <p:cNvPr id="115" name="33 Elipse"/>
                <p:cNvSpPr/>
                <p:nvPr/>
              </p:nvSpPr>
              <p:spPr>
                <a:xfrm>
                  <a:off x="987722" y="1549173"/>
                  <a:ext cx="874584" cy="874580"/>
                </a:xfrm>
                <a:prstGeom prst="ellipse">
                  <a:avLst/>
                </a:prstGeom>
                <a:solidFill>
                  <a:srgbClr val="F3808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p>
              </p:txBody>
            </p:sp>
          </p:grpSp>
          <p:sp>
            <p:nvSpPr>
              <p:cNvPr id="113" name="Subtítulo 2"/>
              <p:cNvSpPr txBox="1">
                <a:spLocks/>
              </p:cNvSpPr>
              <p:nvPr/>
            </p:nvSpPr>
            <p:spPr>
              <a:xfrm>
                <a:off x="1313264" y="1606779"/>
                <a:ext cx="1102334" cy="597949"/>
              </a:xfrm>
              <a:prstGeom prst="rect">
                <a:avLst/>
              </a:prstGeom>
              <a:ln>
                <a:noFill/>
              </a:ln>
              <a:effectLst>
                <a:outerShdw blurRad="50800" dist="38100" dir="2700000" algn="tl" rotWithShape="0">
                  <a:prstClr val="black">
                    <a:alpha val="40000"/>
                  </a:prstClr>
                </a:outerShdw>
              </a:effectLst>
            </p:spPr>
            <p:txBody>
              <a:bodyPr vert="horz" lIns="51435" tIns="25718" rIns="51435" bIns="25718" rtlCol="0" anchor="ctr">
                <a:noAutofit/>
              </a:bodyPr>
              <a:lstStyle/>
              <a:p>
                <a:pPr algn="ctr" defTabSz="685784">
                  <a:lnSpc>
                    <a:spcPct val="90000"/>
                  </a:lnSpc>
                  <a:spcBef>
                    <a:spcPts val="750"/>
                  </a:spcBef>
                  <a:defRPr/>
                </a:pPr>
                <a:r>
                  <a:rPr lang="es-CO" sz="1600" b="1" dirty="0">
                    <a:solidFill>
                      <a:schemeClr val="bg1"/>
                    </a:solidFill>
                    <a:latin typeface="Verdana" panose="020B0604030504040204" pitchFamily="34" charset="0"/>
                    <a:ea typeface="Verdana" panose="020B0604030504040204" pitchFamily="34" charset="0"/>
                    <a:cs typeface="Verdana" panose="020B0604030504040204" pitchFamily="34" charset="0"/>
                  </a:rPr>
                  <a:t>2</a:t>
                </a:r>
              </a:p>
            </p:txBody>
          </p:sp>
        </p:grpSp>
        <p:sp>
          <p:nvSpPr>
            <p:cNvPr id="88" name="CuadroTexto 87"/>
            <p:cNvSpPr txBox="1"/>
            <p:nvPr/>
          </p:nvSpPr>
          <p:spPr>
            <a:xfrm>
              <a:off x="4664766" y="4332789"/>
              <a:ext cx="7011927" cy="338554"/>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defPPr>
                <a:defRPr lang="es-ES"/>
              </a:defPPr>
              <a:lvl1pPr>
                <a:defRPr sz="1200">
                  <a:latin typeface="Verdana" panose="020B0604030504040204" pitchFamily="34" charset="0"/>
                  <a:ea typeface="Verdana" panose="020B0604030504040204" pitchFamily="34" charset="0"/>
                  <a:cs typeface="Verdana" panose="020B0604030504040204" pitchFamily="34" charset="0"/>
                </a:defRPr>
              </a:lvl1pPr>
            </a:lstStyle>
            <a:p>
              <a:pPr algn="just"/>
              <a:r>
                <a:rPr lang="es-CO" sz="1600" b="1" dirty="0">
                  <a:solidFill>
                    <a:schemeClr val="bg2">
                      <a:lumMod val="75000"/>
                    </a:schemeClr>
                  </a:solidFill>
                </a:rPr>
                <a:t>MIDE T</a:t>
              </a:r>
            </a:p>
          </p:txBody>
        </p:sp>
        <p:grpSp>
          <p:nvGrpSpPr>
            <p:cNvPr id="89" name="29 Grupo"/>
            <p:cNvGrpSpPr/>
            <p:nvPr/>
          </p:nvGrpSpPr>
          <p:grpSpPr>
            <a:xfrm>
              <a:off x="3346770" y="5176908"/>
              <a:ext cx="363212" cy="250984"/>
              <a:chOff x="1313264" y="1431449"/>
              <a:chExt cx="1247321" cy="948608"/>
            </a:xfrm>
          </p:grpSpPr>
          <p:grpSp>
            <p:nvGrpSpPr>
              <p:cNvPr id="108" name="30 Grupo"/>
              <p:cNvGrpSpPr/>
              <p:nvPr/>
            </p:nvGrpSpPr>
            <p:grpSpPr>
              <a:xfrm>
                <a:off x="1390127" y="1431449"/>
                <a:ext cx="1170458" cy="948608"/>
                <a:chOff x="987722" y="1549173"/>
                <a:chExt cx="1079121" cy="874580"/>
              </a:xfrm>
            </p:grpSpPr>
            <p:sp>
              <p:nvSpPr>
                <p:cNvPr id="110" name="32 Elipse"/>
                <p:cNvSpPr/>
                <p:nvPr/>
              </p:nvSpPr>
              <p:spPr>
                <a:xfrm>
                  <a:off x="1553614" y="1729848"/>
                  <a:ext cx="513229" cy="513229"/>
                </a:xfrm>
                <a:prstGeom prst="ellipse">
                  <a:avLst/>
                </a:prstGeom>
                <a:solidFill>
                  <a:schemeClr val="bg1">
                    <a:lumMod val="85000"/>
                    <a:alpha val="99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p>
              </p:txBody>
            </p:sp>
            <p:sp>
              <p:nvSpPr>
                <p:cNvPr id="111" name="33 Elipse"/>
                <p:cNvSpPr/>
                <p:nvPr/>
              </p:nvSpPr>
              <p:spPr>
                <a:xfrm>
                  <a:off x="987722" y="1549173"/>
                  <a:ext cx="874584" cy="874580"/>
                </a:xfrm>
                <a:prstGeom prst="ellipse">
                  <a:avLst/>
                </a:prstGeom>
                <a:solidFill>
                  <a:srgbClr val="3DA68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p>
              </p:txBody>
            </p:sp>
          </p:grpSp>
          <p:sp>
            <p:nvSpPr>
              <p:cNvPr id="109" name="Subtítulo 2"/>
              <p:cNvSpPr txBox="1">
                <a:spLocks/>
              </p:cNvSpPr>
              <p:nvPr/>
            </p:nvSpPr>
            <p:spPr>
              <a:xfrm>
                <a:off x="1313264" y="1606779"/>
                <a:ext cx="1102334" cy="597949"/>
              </a:xfrm>
              <a:prstGeom prst="rect">
                <a:avLst/>
              </a:prstGeom>
              <a:ln>
                <a:noFill/>
              </a:ln>
              <a:effectLst>
                <a:outerShdw blurRad="50800" dist="38100" dir="2700000" algn="tl" rotWithShape="0">
                  <a:prstClr val="black">
                    <a:alpha val="40000"/>
                  </a:prstClr>
                </a:outerShdw>
              </a:effectLst>
            </p:spPr>
            <p:txBody>
              <a:bodyPr vert="horz" lIns="51435" tIns="25718" rIns="51435" bIns="25718" rtlCol="0" anchor="ctr">
                <a:noAutofit/>
              </a:bodyPr>
              <a:lstStyle/>
              <a:p>
                <a:pPr algn="ctr" defTabSz="685784">
                  <a:lnSpc>
                    <a:spcPct val="90000"/>
                  </a:lnSpc>
                  <a:spcBef>
                    <a:spcPts val="750"/>
                  </a:spcBef>
                  <a:defRPr/>
                </a:pPr>
                <a:r>
                  <a:rPr lang="es-CO" sz="1600" b="1" dirty="0">
                    <a:solidFill>
                      <a:schemeClr val="bg1"/>
                    </a:solidFill>
                    <a:latin typeface="Verdana" panose="020B0604030504040204" pitchFamily="34" charset="0"/>
                    <a:ea typeface="Verdana" panose="020B0604030504040204" pitchFamily="34" charset="0"/>
                    <a:cs typeface="Verdana" panose="020B0604030504040204" pitchFamily="34" charset="0"/>
                  </a:rPr>
                  <a:t>3</a:t>
                </a:r>
              </a:p>
            </p:txBody>
          </p:sp>
        </p:grpSp>
        <p:sp>
          <p:nvSpPr>
            <p:cNvPr id="90" name="CuadroTexto 89">
              <a:extLst/>
            </p:cNvPr>
            <p:cNvSpPr txBox="1"/>
            <p:nvPr/>
          </p:nvSpPr>
          <p:spPr>
            <a:xfrm>
              <a:off x="4664766" y="4755022"/>
              <a:ext cx="6997775" cy="338554"/>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pPr algn="just"/>
              <a:r>
                <a:rPr lang="es-CO" sz="1600" b="1"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MIDE A</a:t>
              </a:r>
            </a:p>
          </p:txBody>
        </p:sp>
        <p:sp>
          <p:nvSpPr>
            <p:cNvPr id="91" name="CuadroTexto 90">
              <a:extLst/>
            </p:cNvPr>
            <p:cNvSpPr txBox="1"/>
            <p:nvPr/>
          </p:nvSpPr>
          <p:spPr>
            <a:xfrm>
              <a:off x="3752611" y="5243515"/>
              <a:ext cx="7940739" cy="338554"/>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defPPr>
                <a:defRPr lang="es-ES"/>
              </a:defPPr>
              <a:lvl1pPr>
                <a:defRPr sz="1200">
                  <a:latin typeface="Verdana" panose="020B0604030504040204" pitchFamily="34" charset="0"/>
                  <a:ea typeface="Verdana" panose="020B0604030504040204" pitchFamily="34" charset="0"/>
                  <a:cs typeface="Verdana" panose="020B0604030504040204" pitchFamily="34" charset="0"/>
                </a:defRPr>
              </a:lvl1pPr>
            </a:lstStyle>
            <a:p>
              <a:pPr algn="just"/>
              <a:r>
                <a:rPr lang="es-CO" sz="1600" b="1" dirty="0">
                  <a:solidFill>
                    <a:schemeClr val="bg2">
                      <a:lumMod val="75000"/>
                    </a:schemeClr>
                  </a:solidFill>
                </a:rPr>
                <a:t>Cómo leer los resultados</a:t>
              </a:r>
            </a:p>
          </p:txBody>
        </p:sp>
        <p:grpSp>
          <p:nvGrpSpPr>
            <p:cNvPr id="92" name="29 Grupo">
              <a:extLst/>
            </p:cNvPr>
            <p:cNvGrpSpPr/>
            <p:nvPr/>
          </p:nvGrpSpPr>
          <p:grpSpPr>
            <a:xfrm>
              <a:off x="3353528" y="5644743"/>
              <a:ext cx="363212" cy="250984"/>
              <a:chOff x="1313265" y="1431449"/>
              <a:chExt cx="1247320" cy="948608"/>
            </a:xfrm>
          </p:grpSpPr>
          <p:grpSp>
            <p:nvGrpSpPr>
              <p:cNvPr id="104" name="30 Grupo">
                <a:extLst/>
              </p:cNvPr>
              <p:cNvGrpSpPr/>
              <p:nvPr/>
            </p:nvGrpSpPr>
            <p:grpSpPr>
              <a:xfrm>
                <a:off x="1390127" y="1431449"/>
                <a:ext cx="1170458" cy="948608"/>
                <a:chOff x="987722" y="1549173"/>
                <a:chExt cx="1079121" cy="874580"/>
              </a:xfrm>
            </p:grpSpPr>
            <p:sp>
              <p:nvSpPr>
                <p:cNvPr id="106" name="32 Elipse">
                  <a:extLst/>
                </p:cNvPr>
                <p:cNvSpPr/>
                <p:nvPr/>
              </p:nvSpPr>
              <p:spPr>
                <a:xfrm>
                  <a:off x="1553614" y="1729848"/>
                  <a:ext cx="513229" cy="513229"/>
                </a:xfrm>
                <a:prstGeom prst="ellipse">
                  <a:avLst/>
                </a:prstGeom>
                <a:solidFill>
                  <a:schemeClr val="bg1">
                    <a:lumMod val="85000"/>
                    <a:alpha val="99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p>
              </p:txBody>
            </p:sp>
            <p:sp>
              <p:nvSpPr>
                <p:cNvPr id="107" name="33 Elipse">
                  <a:extLst/>
                </p:cNvPr>
                <p:cNvSpPr/>
                <p:nvPr/>
              </p:nvSpPr>
              <p:spPr>
                <a:xfrm>
                  <a:off x="987722" y="1549173"/>
                  <a:ext cx="874584" cy="874580"/>
                </a:xfrm>
                <a:prstGeom prst="ellipse">
                  <a:avLst/>
                </a:prstGeom>
                <a:solidFill>
                  <a:srgbClr val="FFD03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p>
              </p:txBody>
            </p:sp>
          </p:grpSp>
          <p:sp>
            <p:nvSpPr>
              <p:cNvPr id="105" name="Subtítulo 2">
                <a:extLst/>
              </p:cNvPr>
              <p:cNvSpPr txBox="1">
                <a:spLocks/>
              </p:cNvSpPr>
              <p:nvPr/>
            </p:nvSpPr>
            <p:spPr>
              <a:xfrm>
                <a:off x="1313265" y="1606780"/>
                <a:ext cx="1102334" cy="597949"/>
              </a:xfrm>
              <a:prstGeom prst="rect">
                <a:avLst/>
              </a:prstGeom>
              <a:ln>
                <a:noFill/>
              </a:ln>
              <a:effectLst>
                <a:outerShdw blurRad="50800" dist="38100" dir="2700000" algn="tl" rotWithShape="0">
                  <a:prstClr val="black">
                    <a:alpha val="40000"/>
                  </a:prstClr>
                </a:outerShdw>
              </a:effectLst>
            </p:spPr>
            <p:txBody>
              <a:bodyPr vert="horz" lIns="51435" tIns="25718" rIns="51435" bIns="25718" rtlCol="0" anchor="ctr">
                <a:noAutofit/>
              </a:bodyPr>
              <a:lstStyle/>
              <a:p>
                <a:pPr algn="ctr" defTabSz="685784">
                  <a:lnSpc>
                    <a:spcPct val="90000"/>
                  </a:lnSpc>
                  <a:spcBef>
                    <a:spcPts val="750"/>
                  </a:spcBef>
                  <a:defRPr/>
                </a:pPr>
                <a:r>
                  <a:rPr lang="es-CO" sz="1600" b="1" dirty="0">
                    <a:solidFill>
                      <a:schemeClr val="bg1"/>
                    </a:solidFill>
                    <a:latin typeface="Verdana" panose="020B0604030504040204" pitchFamily="34" charset="0"/>
                    <a:ea typeface="Verdana" panose="020B0604030504040204" pitchFamily="34" charset="0"/>
                    <a:cs typeface="Verdana" panose="020B0604030504040204" pitchFamily="34" charset="0"/>
                  </a:rPr>
                  <a:t>4</a:t>
                </a:r>
              </a:p>
            </p:txBody>
          </p:sp>
        </p:grpSp>
        <p:grpSp>
          <p:nvGrpSpPr>
            <p:cNvPr id="93" name="29 Grupo">
              <a:extLst/>
            </p:cNvPr>
            <p:cNvGrpSpPr/>
            <p:nvPr/>
          </p:nvGrpSpPr>
          <p:grpSpPr>
            <a:xfrm>
              <a:off x="3385930" y="6087332"/>
              <a:ext cx="363212" cy="250984"/>
              <a:chOff x="1313264" y="1431449"/>
              <a:chExt cx="1247321" cy="948608"/>
            </a:xfrm>
          </p:grpSpPr>
          <p:grpSp>
            <p:nvGrpSpPr>
              <p:cNvPr id="100" name="30 Grupo">
                <a:extLst/>
              </p:cNvPr>
              <p:cNvGrpSpPr/>
              <p:nvPr/>
            </p:nvGrpSpPr>
            <p:grpSpPr>
              <a:xfrm>
                <a:off x="1390127" y="1431449"/>
                <a:ext cx="1170458" cy="948608"/>
                <a:chOff x="987722" y="1549173"/>
                <a:chExt cx="1079121" cy="874580"/>
              </a:xfrm>
            </p:grpSpPr>
            <p:sp>
              <p:nvSpPr>
                <p:cNvPr id="102" name="32 Elipse">
                  <a:extLst/>
                </p:cNvPr>
                <p:cNvSpPr/>
                <p:nvPr/>
              </p:nvSpPr>
              <p:spPr>
                <a:xfrm>
                  <a:off x="1553614" y="1729848"/>
                  <a:ext cx="513229" cy="513229"/>
                </a:xfrm>
                <a:prstGeom prst="ellipse">
                  <a:avLst/>
                </a:prstGeom>
                <a:solidFill>
                  <a:schemeClr val="bg1">
                    <a:lumMod val="85000"/>
                    <a:alpha val="99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p>
              </p:txBody>
            </p:sp>
            <p:sp>
              <p:nvSpPr>
                <p:cNvPr id="103" name="33 Elipse">
                  <a:extLst/>
                </p:cNvPr>
                <p:cNvSpPr/>
                <p:nvPr/>
              </p:nvSpPr>
              <p:spPr>
                <a:xfrm>
                  <a:off x="987722" y="1549173"/>
                  <a:ext cx="874584" cy="874580"/>
                </a:xfrm>
                <a:prstGeom prst="ellipse">
                  <a:avLst/>
                </a:prstGeom>
                <a:solidFill>
                  <a:srgbClr val="50C0C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p>
              </p:txBody>
            </p:sp>
          </p:grpSp>
          <p:sp>
            <p:nvSpPr>
              <p:cNvPr id="101" name="Subtítulo 2">
                <a:extLst/>
              </p:cNvPr>
              <p:cNvSpPr txBox="1">
                <a:spLocks/>
              </p:cNvSpPr>
              <p:nvPr/>
            </p:nvSpPr>
            <p:spPr>
              <a:xfrm>
                <a:off x="1313264" y="1606779"/>
                <a:ext cx="1102334" cy="597949"/>
              </a:xfrm>
              <a:prstGeom prst="rect">
                <a:avLst/>
              </a:prstGeom>
              <a:ln>
                <a:noFill/>
              </a:ln>
              <a:effectLst>
                <a:outerShdw blurRad="50800" dist="38100" dir="2700000" algn="tl" rotWithShape="0">
                  <a:prstClr val="black">
                    <a:alpha val="40000"/>
                  </a:prstClr>
                </a:outerShdw>
              </a:effectLst>
            </p:spPr>
            <p:txBody>
              <a:bodyPr vert="horz" lIns="51435" tIns="25718" rIns="51435" bIns="25718" rtlCol="0" anchor="ctr">
                <a:noAutofit/>
              </a:bodyPr>
              <a:lstStyle/>
              <a:p>
                <a:pPr algn="ctr" defTabSz="685784">
                  <a:lnSpc>
                    <a:spcPct val="90000"/>
                  </a:lnSpc>
                  <a:spcBef>
                    <a:spcPts val="750"/>
                  </a:spcBef>
                  <a:defRPr/>
                </a:pPr>
                <a:r>
                  <a:rPr lang="es-CO" sz="1600" b="1" dirty="0">
                    <a:solidFill>
                      <a:schemeClr val="bg1"/>
                    </a:solidFill>
                    <a:latin typeface="Verdana" panose="020B0604030504040204" pitchFamily="34" charset="0"/>
                    <a:ea typeface="Verdana" panose="020B0604030504040204" pitchFamily="34" charset="0"/>
                    <a:cs typeface="Verdana" panose="020B0604030504040204" pitchFamily="34" charset="0"/>
                  </a:rPr>
                  <a:t>5</a:t>
                </a:r>
              </a:p>
            </p:txBody>
          </p:sp>
        </p:grpSp>
        <p:sp>
          <p:nvSpPr>
            <p:cNvPr id="94" name="CuadroTexto 93"/>
            <p:cNvSpPr txBox="1"/>
            <p:nvPr/>
          </p:nvSpPr>
          <p:spPr>
            <a:xfrm>
              <a:off x="3735954" y="3433204"/>
              <a:ext cx="7940739" cy="338554"/>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pPr algn="just"/>
              <a:r>
                <a:rPr lang="es-CO" sz="1600" b="1" dirty="0">
                  <a:latin typeface="Verdana" panose="020B0604030504040204" pitchFamily="34" charset="0"/>
                  <a:ea typeface="Verdana" panose="020B0604030504040204" pitchFamily="34" charset="0"/>
                  <a:cs typeface="Verdana" panose="020B0604030504040204" pitchFamily="34" charset="0"/>
                </a:rPr>
                <a:t>Metodología</a:t>
              </a:r>
            </a:p>
          </p:txBody>
        </p:sp>
        <p:sp>
          <p:nvSpPr>
            <p:cNvPr id="43" name="CuadroTexto 42">
              <a:extLst>
                <a:ext uri="{FF2B5EF4-FFF2-40B4-BE49-F238E27FC236}">
                  <a16:creationId xmlns:a16="http://schemas.microsoft.com/office/drawing/2014/main" id="{5144BA87-9B59-4AEB-956A-7B833183E414}"/>
                </a:ext>
              </a:extLst>
            </p:cNvPr>
            <p:cNvSpPr txBox="1"/>
            <p:nvPr/>
          </p:nvSpPr>
          <p:spPr>
            <a:xfrm>
              <a:off x="3752611" y="5690289"/>
              <a:ext cx="7940739" cy="338554"/>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pPr algn="just"/>
              <a:r>
                <a:rPr lang="es-CO" sz="1600" b="1"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Estado actual de la Educación Superior en Colombia </a:t>
              </a:r>
            </a:p>
          </p:txBody>
        </p:sp>
        <p:sp>
          <p:nvSpPr>
            <p:cNvPr id="44" name="CuadroTexto 43">
              <a:extLst>
                <a:ext uri="{FF2B5EF4-FFF2-40B4-BE49-F238E27FC236}">
                  <a16:creationId xmlns:a16="http://schemas.microsoft.com/office/drawing/2014/main" id="{7CD561E4-CB34-4A76-AD96-3CA36AA77BA3}"/>
                </a:ext>
              </a:extLst>
            </p:cNvPr>
            <p:cNvSpPr txBox="1"/>
            <p:nvPr/>
          </p:nvSpPr>
          <p:spPr>
            <a:xfrm>
              <a:off x="3765863" y="6060988"/>
              <a:ext cx="7940739" cy="338554"/>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defPPr>
                <a:defRPr lang="es-ES"/>
              </a:defPPr>
              <a:lvl1pPr>
                <a:defRPr sz="1200">
                  <a:latin typeface="Verdana" panose="020B0604030504040204" pitchFamily="34" charset="0"/>
                  <a:ea typeface="Verdana" panose="020B0604030504040204" pitchFamily="34" charset="0"/>
                  <a:cs typeface="Verdana" panose="020B0604030504040204" pitchFamily="34" charset="0"/>
                </a:defRPr>
              </a:lvl1pPr>
            </a:lstStyle>
            <a:p>
              <a:pPr algn="just"/>
              <a:r>
                <a:rPr lang="es-CO" sz="1600" b="1" dirty="0">
                  <a:solidFill>
                    <a:schemeClr val="bg2">
                      <a:lumMod val="75000"/>
                    </a:schemeClr>
                  </a:solidFill>
                </a:rPr>
                <a:t>Análisis de resultados</a:t>
              </a:r>
            </a:p>
          </p:txBody>
        </p:sp>
      </p:grpSp>
    </p:spTree>
    <p:extLst>
      <p:ext uri="{BB962C8B-B14F-4D97-AF65-F5344CB8AC3E}">
        <p14:creationId xmlns:p14="http://schemas.microsoft.com/office/powerpoint/2010/main" val="573406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áfico 3">
            <a:extLst>
              <a:ext uri="{FF2B5EF4-FFF2-40B4-BE49-F238E27FC236}">
                <a16:creationId xmlns:a16="http://schemas.microsoft.com/office/drawing/2014/main" id="{4BE5AED6-E82C-41E2-A365-64BF3421DE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6000" y="221213"/>
            <a:ext cx="6096000" cy="474000"/>
          </a:xfrm>
          <a:prstGeom prst="rect">
            <a:avLst/>
          </a:prstGeom>
        </p:spPr>
      </p:pic>
      <p:pic>
        <p:nvPicPr>
          <p:cNvPr id="5" name="Gráfico 4">
            <a:extLst>
              <a:ext uri="{FF2B5EF4-FFF2-40B4-BE49-F238E27FC236}">
                <a16:creationId xmlns:a16="http://schemas.microsoft.com/office/drawing/2014/main" id="{6D83DA06-5491-4C9D-83FA-D0C7B5F563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20440" y="221213"/>
            <a:ext cx="2112198" cy="492641"/>
          </a:xfrm>
          <a:prstGeom prst="rect">
            <a:avLst/>
          </a:prstGeom>
        </p:spPr>
      </p:pic>
      <p:sp>
        <p:nvSpPr>
          <p:cNvPr id="32" name="CuadroTexto 31">
            <a:extLst/>
          </p:cNvPr>
          <p:cNvSpPr txBox="1"/>
          <p:nvPr/>
        </p:nvSpPr>
        <p:spPr>
          <a:xfrm>
            <a:off x="682852" y="660082"/>
            <a:ext cx="10424979" cy="369332"/>
          </a:xfrm>
          <a:prstGeom prst="rect">
            <a:avLst/>
          </a:prstGeom>
          <a:noFill/>
        </p:spPr>
        <p:txBody>
          <a:bodyPr wrap="square" rtlCol="0">
            <a:spAutoFit/>
          </a:bodyPr>
          <a:lstStyle/>
          <a:p>
            <a:r>
              <a:rPr lang="es-CO" b="1" dirty="0">
                <a:solidFill>
                  <a:srgbClr val="EB6264"/>
                </a:solidFill>
                <a:latin typeface="Segoe UI" panose="020B0502040204020203" pitchFamily="34" charset="0"/>
                <a:ea typeface="Verdana" panose="020B0604030504040204" pitchFamily="34" charset="0"/>
                <a:cs typeface="Segoe UI" panose="020B0502040204020203" pitchFamily="34" charset="0"/>
              </a:rPr>
              <a:t>EL MIDE U - Enfoques</a:t>
            </a:r>
            <a:endParaRPr lang="es-CO" b="1" spc="600" dirty="0">
              <a:solidFill>
                <a:srgbClr val="EB6264"/>
              </a:solidFill>
              <a:latin typeface="Segoe UI" panose="020B0502040204020203" pitchFamily="34" charset="0"/>
              <a:cs typeface="Segoe UI" panose="020B0502040204020203" pitchFamily="34" charset="0"/>
            </a:endParaRPr>
          </a:p>
        </p:txBody>
      </p:sp>
      <p:sp>
        <p:nvSpPr>
          <p:cNvPr id="14" name="CuadroTexto 13"/>
          <p:cNvSpPr txBox="1"/>
          <p:nvPr/>
        </p:nvSpPr>
        <p:spPr>
          <a:xfrm>
            <a:off x="2232461" y="5672636"/>
            <a:ext cx="8882362" cy="1200329"/>
          </a:xfrm>
          <a:prstGeom prst="rect">
            <a:avLst/>
          </a:prstGeom>
          <a:noFill/>
        </p:spPr>
        <p:txBody>
          <a:bodyPr wrap="square" rtlCol="0">
            <a:spAutoFit/>
          </a:bodyPr>
          <a:lstStyle/>
          <a:p>
            <a:pPr>
              <a:buClr>
                <a:schemeClr val="tx2"/>
              </a:buClr>
            </a:pPr>
            <a:endParaRPr lang="es-ES" dirty="0">
              <a:solidFill>
                <a:schemeClr val="tx1">
                  <a:lumMod val="50000"/>
                  <a:lumOff val="50000"/>
                </a:schemeClr>
              </a:solidFill>
            </a:endParaRPr>
          </a:p>
          <a:p>
            <a:pPr algn="just">
              <a:buClr>
                <a:schemeClr val="tx2"/>
              </a:buClr>
            </a:pPr>
            <a:r>
              <a:rPr lang="es-ES" dirty="0">
                <a:solidFill>
                  <a:schemeClr val="tx1">
                    <a:lumMod val="50000"/>
                    <a:lumOff val="50000"/>
                  </a:schemeClr>
                </a:solidFill>
              </a:rPr>
              <a:t>.</a:t>
            </a:r>
          </a:p>
          <a:p>
            <a:pPr algn="just">
              <a:buClr>
                <a:schemeClr val="tx2"/>
              </a:buClr>
            </a:pPr>
            <a:endParaRPr lang="es-ES" dirty="0">
              <a:solidFill>
                <a:schemeClr val="tx1">
                  <a:lumMod val="50000"/>
                  <a:lumOff val="50000"/>
                </a:schemeClr>
              </a:solidFill>
            </a:endParaRPr>
          </a:p>
          <a:p>
            <a:pPr>
              <a:buClr>
                <a:schemeClr val="tx2"/>
              </a:buClr>
            </a:pPr>
            <a:endParaRPr lang="es-ES" b="1" dirty="0">
              <a:solidFill>
                <a:schemeClr val="tx1">
                  <a:lumMod val="50000"/>
                  <a:lumOff val="50000"/>
                </a:schemeClr>
              </a:solidFill>
            </a:endParaRPr>
          </a:p>
        </p:txBody>
      </p:sp>
      <p:sp>
        <p:nvSpPr>
          <p:cNvPr id="15" name="Rectángulo 14"/>
          <p:cNvSpPr/>
          <p:nvPr/>
        </p:nvSpPr>
        <p:spPr>
          <a:xfrm>
            <a:off x="2675298" y="4141114"/>
            <a:ext cx="7200000" cy="523220"/>
          </a:xfrm>
          <a:prstGeom prst="rect">
            <a:avLst/>
          </a:prstGeom>
          <a:solidFill>
            <a:schemeClr val="bg1">
              <a:lumMod val="95000"/>
            </a:schemeClr>
          </a:solidFill>
          <a:ln>
            <a:noFill/>
          </a:ln>
          <a:effectLst>
            <a:outerShdw blurRad="50800" dist="38100" dir="2700000" algn="tl" rotWithShape="0">
              <a:prstClr val="black">
                <a:alpha val="40000"/>
              </a:prstClr>
            </a:outerShdw>
          </a:effectLst>
          <a:scene3d>
            <a:camera prst="orthographicFront"/>
            <a:lightRig rig="threePt" dir="t"/>
          </a:scene3d>
          <a:sp3d/>
        </p:spPr>
        <p:txBody>
          <a:bodyPr wrap="square" anchor="ctr">
            <a:spAutoFit/>
          </a:bodyPr>
          <a:lstStyle/>
          <a:p>
            <a:pPr algn="ctr"/>
            <a:r>
              <a:rPr lang="es-ES" altLang="es-CO" sz="1400" b="1" dirty="0">
                <a:solidFill>
                  <a:srgbClr val="403056"/>
                </a:solidFill>
                <a:ea typeface="Verdana" panose="020B0604030504040204" pitchFamily="34" charset="0"/>
                <a:cs typeface="Verdana" panose="020B0604030504040204" pitchFamily="34" charset="0"/>
              </a:rPr>
              <a:t>UNIVERSIDADES CON MÚLTIPLES ÁREAS – 27 IES</a:t>
            </a:r>
          </a:p>
          <a:p>
            <a:pPr algn="ctr"/>
            <a:r>
              <a:rPr lang="es-CO" sz="1400" dirty="0">
                <a:solidFill>
                  <a:srgbClr val="403056"/>
                </a:solidFill>
                <a:ea typeface="Verdana" panose="020B0604030504040204" pitchFamily="34" charset="0"/>
                <a:cs typeface="Verdana" panose="020B0604030504040204" pitchFamily="34" charset="0"/>
              </a:rPr>
              <a:t>Universidades con más de cuatro áreas de conocimiento en pregrado (2017)</a:t>
            </a:r>
          </a:p>
        </p:txBody>
      </p:sp>
      <p:sp>
        <p:nvSpPr>
          <p:cNvPr id="16" name="Rectángulo 15"/>
          <p:cNvSpPr/>
          <p:nvPr/>
        </p:nvSpPr>
        <p:spPr>
          <a:xfrm>
            <a:off x="2675298" y="5372009"/>
            <a:ext cx="7200000" cy="523220"/>
          </a:xfrm>
          <a:prstGeom prst="rect">
            <a:avLst/>
          </a:prstGeom>
          <a:solidFill>
            <a:schemeClr val="bg1">
              <a:lumMod val="95000"/>
            </a:schemeClr>
          </a:solidFill>
          <a:ln>
            <a:noFill/>
          </a:ln>
          <a:effectLst>
            <a:outerShdw blurRad="50800" dist="38100" dir="2700000" algn="tl" rotWithShape="0">
              <a:prstClr val="black">
                <a:alpha val="40000"/>
              </a:prstClr>
            </a:outerShdw>
          </a:effectLst>
          <a:scene3d>
            <a:camera prst="orthographicFront"/>
            <a:lightRig rig="threePt" dir="t"/>
          </a:scene3d>
          <a:sp3d/>
        </p:spPr>
        <p:txBody>
          <a:bodyPr wrap="square" anchor="ctr">
            <a:spAutoFit/>
          </a:bodyPr>
          <a:lstStyle/>
          <a:p>
            <a:pPr algn="ctr"/>
            <a:r>
              <a:rPr lang="es-CO" altLang="es-CO" sz="1400" b="1" dirty="0">
                <a:solidFill>
                  <a:srgbClr val="DC7606"/>
                </a:solidFill>
                <a:ea typeface="Verdana" panose="020B0604030504040204" pitchFamily="34" charset="0"/>
                <a:cs typeface="Verdana" panose="020B0604030504040204" pitchFamily="34" charset="0"/>
              </a:rPr>
              <a:t>UNIVERSIDADES CON 2 a 4 ÁREAS</a:t>
            </a:r>
            <a:r>
              <a:rPr lang="es-ES" altLang="es-CO" sz="1400" b="1" dirty="0">
                <a:solidFill>
                  <a:srgbClr val="DC7606"/>
                </a:solidFill>
                <a:ea typeface="Verdana" panose="020B0604030504040204" pitchFamily="34" charset="0"/>
                <a:cs typeface="Verdana" panose="020B0604030504040204" pitchFamily="34" charset="0"/>
              </a:rPr>
              <a:t>– 11 IES</a:t>
            </a:r>
            <a:endParaRPr lang="es-CO" sz="1400" dirty="0">
              <a:solidFill>
                <a:srgbClr val="DC7606"/>
              </a:solidFill>
              <a:ea typeface="Verdana" panose="020B0604030504040204" pitchFamily="34" charset="0"/>
              <a:cs typeface="Verdana" panose="020B0604030504040204" pitchFamily="34" charset="0"/>
            </a:endParaRPr>
          </a:p>
          <a:p>
            <a:pPr lvl="0" algn="ctr"/>
            <a:r>
              <a:rPr lang="es-CO" sz="1400" dirty="0">
                <a:solidFill>
                  <a:srgbClr val="DC7606"/>
                </a:solidFill>
                <a:ea typeface="Verdana" panose="020B0604030504040204" pitchFamily="34" charset="0"/>
                <a:cs typeface="Verdana" panose="020B0604030504040204" pitchFamily="34" charset="0"/>
              </a:rPr>
              <a:t>Universidades con 2 a 4 áreas del conocimiento en pregrado (2017)</a:t>
            </a:r>
          </a:p>
        </p:txBody>
      </p:sp>
      <p:sp>
        <p:nvSpPr>
          <p:cNvPr id="17" name="Rectángulo 16"/>
          <p:cNvSpPr/>
          <p:nvPr/>
        </p:nvSpPr>
        <p:spPr>
          <a:xfrm>
            <a:off x="2675298" y="1874627"/>
            <a:ext cx="7200000" cy="738664"/>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S" altLang="es-CO" sz="1400" b="1" dirty="0">
                <a:solidFill>
                  <a:srgbClr val="DB070C"/>
                </a:solidFill>
                <a:ea typeface="Verdana" panose="020B0604030504040204" pitchFamily="34" charset="0"/>
                <a:cs typeface="Verdana" panose="020B0604030504040204" pitchFamily="34" charset="0"/>
              </a:rPr>
              <a:t>PREGRADO CON ENFOQUE DOCTORAL - </a:t>
            </a:r>
            <a:r>
              <a:rPr lang="es-CO" altLang="es-CO" sz="1400" b="1" dirty="0">
                <a:solidFill>
                  <a:srgbClr val="DB070C"/>
                </a:solidFill>
                <a:ea typeface="Verdana" panose="020B0604030504040204" pitchFamily="34" charset="0"/>
                <a:cs typeface="Verdana" panose="020B0604030504040204" pitchFamily="34" charset="0"/>
              </a:rPr>
              <a:t>14 IES</a:t>
            </a:r>
            <a:endParaRPr lang="es-ES" altLang="es-CO" sz="1400" b="1" dirty="0">
              <a:solidFill>
                <a:srgbClr val="DB070C"/>
              </a:solidFill>
              <a:ea typeface="Verdana" panose="020B0604030504040204" pitchFamily="34" charset="0"/>
              <a:cs typeface="Verdana" panose="020B0604030504040204" pitchFamily="34" charset="0"/>
            </a:endParaRPr>
          </a:p>
          <a:p>
            <a:pPr algn="ctr"/>
            <a:r>
              <a:rPr lang="es-CO" sz="1400" dirty="0">
                <a:solidFill>
                  <a:srgbClr val="DB070C"/>
                </a:solidFill>
                <a:ea typeface="Verdana" panose="020B0604030504040204" pitchFamily="34" charset="0"/>
                <a:cs typeface="Verdana" panose="020B0604030504040204" pitchFamily="34" charset="0"/>
              </a:rPr>
              <a:t>Más de cinco áreas de conocimiento en pregrado (2017) y</a:t>
            </a:r>
          </a:p>
          <a:p>
            <a:pPr algn="ctr"/>
            <a:r>
              <a:rPr lang="es-CO" sz="1400" dirty="0">
                <a:solidFill>
                  <a:srgbClr val="DB070C"/>
                </a:solidFill>
                <a:ea typeface="Verdana" panose="020B0604030504040204" pitchFamily="34" charset="0"/>
                <a:cs typeface="Verdana" panose="020B0604030504040204" pitchFamily="34" charset="0"/>
              </a:rPr>
              <a:t>Más de 10 graduados doctorales (2016) o más 10 programas de doctorados (2017)</a:t>
            </a:r>
          </a:p>
        </p:txBody>
      </p:sp>
      <p:sp>
        <p:nvSpPr>
          <p:cNvPr id="18" name="Rectángulo 17"/>
          <p:cNvSpPr/>
          <p:nvPr/>
        </p:nvSpPr>
        <p:spPr>
          <a:xfrm>
            <a:off x="2685349" y="2671842"/>
            <a:ext cx="7200000" cy="738664"/>
          </a:xfrm>
          <a:prstGeom prst="rect">
            <a:avLst/>
          </a:prstGeom>
          <a:solidFill>
            <a:schemeClr val="bg1">
              <a:lumMod val="95000"/>
            </a:schemeClr>
          </a:solidFill>
          <a:ln>
            <a:noFill/>
          </a:ln>
          <a:effectLst>
            <a:outerShdw blurRad="50800" dist="38100" dir="2700000" algn="tl" rotWithShape="0">
              <a:prstClr val="black">
                <a:alpha val="40000"/>
              </a:prstClr>
            </a:outerShdw>
          </a:effectLst>
          <a:scene3d>
            <a:camera prst="orthographicFront"/>
            <a:lightRig rig="threePt" dir="t"/>
          </a:scene3d>
          <a:sp3d/>
        </p:spPr>
        <p:txBody>
          <a:bodyPr wrap="square">
            <a:spAutoFit/>
          </a:bodyPr>
          <a:lstStyle/>
          <a:p>
            <a:pPr algn="ctr"/>
            <a:r>
              <a:rPr lang="es-ES" altLang="es-CO" sz="1400" b="1" dirty="0">
                <a:solidFill>
                  <a:schemeClr val="accent4">
                    <a:lumMod val="50000"/>
                  </a:schemeClr>
                </a:solidFill>
                <a:ea typeface="Verdana" panose="020B0604030504040204" pitchFamily="34" charset="0"/>
                <a:cs typeface="Verdana" panose="020B0604030504040204" pitchFamily="34" charset="0"/>
              </a:rPr>
              <a:t>PREGRADO CON ENFOQUE MAESTRÍA – 32 IES </a:t>
            </a:r>
          </a:p>
          <a:p>
            <a:pPr algn="ctr"/>
            <a:r>
              <a:rPr lang="es-CO" sz="1400" dirty="0">
                <a:solidFill>
                  <a:schemeClr val="accent4">
                    <a:lumMod val="50000"/>
                  </a:schemeClr>
                </a:solidFill>
                <a:ea typeface="Verdana" panose="020B0604030504040204" pitchFamily="34" charset="0"/>
                <a:cs typeface="Verdana" panose="020B0604030504040204" pitchFamily="34" charset="0"/>
              </a:rPr>
              <a:t>Más de tres áreas del conocimiento en pregrado (2017) y</a:t>
            </a:r>
          </a:p>
          <a:p>
            <a:pPr algn="ctr"/>
            <a:r>
              <a:rPr lang="es-CO" sz="1400" dirty="0">
                <a:solidFill>
                  <a:schemeClr val="accent4">
                    <a:lumMod val="50000"/>
                  </a:schemeClr>
                </a:solidFill>
                <a:ea typeface="Verdana" panose="020B0604030504040204" pitchFamily="34" charset="0"/>
                <a:cs typeface="Verdana" panose="020B0604030504040204" pitchFamily="34" charset="0"/>
              </a:rPr>
              <a:t>Más de 80 graduados magister (2016) o más de 40 programas de maestría (2017)</a:t>
            </a:r>
          </a:p>
        </p:txBody>
      </p:sp>
      <p:sp>
        <p:nvSpPr>
          <p:cNvPr id="19" name="Rectángulo 18"/>
          <p:cNvSpPr/>
          <p:nvPr/>
        </p:nvSpPr>
        <p:spPr>
          <a:xfrm>
            <a:off x="2685349" y="3527609"/>
            <a:ext cx="7200000" cy="523220"/>
          </a:xfrm>
          <a:prstGeom prst="rect">
            <a:avLst/>
          </a:prstGeom>
          <a:solidFill>
            <a:schemeClr val="bg1">
              <a:lumMod val="95000"/>
            </a:schemeClr>
          </a:solidFill>
          <a:ln>
            <a:noFill/>
          </a:ln>
          <a:effectLst>
            <a:outerShdw blurRad="50800" dist="38100" dir="2700000" algn="tl" rotWithShape="0">
              <a:prstClr val="black">
                <a:alpha val="40000"/>
              </a:prstClr>
            </a:outerShdw>
          </a:effectLst>
          <a:scene3d>
            <a:camera prst="orthographicFront"/>
            <a:lightRig rig="threePt" dir="t"/>
          </a:scene3d>
          <a:sp3d/>
        </p:spPr>
        <p:txBody>
          <a:bodyPr wrap="square" anchor="ctr">
            <a:spAutoFit/>
          </a:bodyPr>
          <a:lstStyle/>
          <a:p>
            <a:pPr algn="ctr"/>
            <a:r>
              <a:rPr lang="es-CO" altLang="es-CO" sz="1400" b="1" dirty="0">
                <a:solidFill>
                  <a:srgbClr val="5A5A5A"/>
                </a:solidFill>
                <a:ea typeface="Verdana" panose="020B0604030504040204" pitchFamily="34" charset="0"/>
                <a:cs typeface="Verdana" panose="020B0604030504040204" pitchFamily="34" charset="0"/>
              </a:rPr>
              <a:t>PREGRADO ESPECIALIZADAS – 10 IES</a:t>
            </a:r>
            <a:endParaRPr lang="es-ES" altLang="es-CO" sz="1400" b="1" dirty="0">
              <a:solidFill>
                <a:srgbClr val="5A5A5A"/>
              </a:solidFill>
              <a:ea typeface="Verdana" panose="020B0604030504040204" pitchFamily="34" charset="0"/>
              <a:cs typeface="Verdana" panose="020B0604030504040204" pitchFamily="34" charset="0"/>
            </a:endParaRPr>
          </a:p>
          <a:p>
            <a:pPr lvl="0" algn="ctr"/>
            <a:r>
              <a:rPr lang="es-CO" sz="1400" dirty="0">
                <a:solidFill>
                  <a:srgbClr val="5A5A5A"/>
                </a:solidFill>
                <a:ea typeface="Verdana" panose="020B0604030504040204" pitchFamily="34" charset="0"/>
                <a:cs typeface="Verdana" panose="020B0604030504040204" pitchFamily="34" charset="0"/>
              </a:rPr>
              <a:t>Programas de pregrado y posgrado en un área de conocimiento (2017)</a:t>
            </a:r>
          </a:p>
        </p:txBody>
      </p:sp>
      <p:sp>
        <p:nvSpPr>
          <p:cNvPr id="20" name="Rectángulo 19"/>
          <p:cNvSpPr/>
          <p:nvPr/>
        </p:nvSpPr>
        <p:spPr>
          <a:xfrm>
            <a:off x="2685349" y="4768027"/>
            <a:ext cx="7200000" cy="523220"/>
          </a:xfrm>
          <a:prstGeom prst="rect">
            <a:avLst/>
          </a:prstGeom>
          <a:solidFill>
            <a:schemeClr val="bg1">
              <a:lumMod val="95000"/>
            </a:schemeClr>
          </a:solidFill>
          <a:ln>
            <a:noFill/>
          </a:ln>
          <a:effectLst>
            <a:outerShdw blurRad="50800" dist="38100" dir="2700000" algn="tl" rotWithShape="0">
              <a:prstClr val="black">
                <a:alpha val="40000"/>
              </a:prstClr>
            </a:outerShdw>
          </a:effectLst>
          <a:scene3d>
            <a:camera prst="orthographicFront"/>
            <a:lightRig rig="threePt" dir="t"/>
          </a:scene3d>
          <a:sp3d/>
        </p:spPr>
        <p:txBody>
          <a:bodyPr wrap="square" anchor="ctr">
            <a:spAutoFit/>
          </a:bodyPr>
          <a:lstStyle/>
          <a:p>
            <a:pPr algn="ctr"/>
            <a:r>
              <a:rPr lang="es-ES" altLang="es-CO" sz="1400" b="1" dirty="0">
                <a:solidFill>
                  <a:srgbClr val="225C50"/>
                </a:solidFill>
                <a:ea typeface="Verdana" panose="020B0604030504040204" pitchFamily="34" charset="0"/>
                <a:cs typeface="Verdana" panose="020B0604030504040204" pitchFamily="34" charset="0"/>
              </a:rPr>
              <a:t>INSTITUCIONES CON MULTIPLES ÁREAS – 24 IES</a:t>
            </a:r>
          </a:p>
          <a:p>
            <a:pPr algn="ctr"/>
            <a:r>
              <a:rPr lang="es-CO" altLang="es-CO" sz="1400" dirty="0">
                <a:solidFill>
                  <a:srgbClr val="225C50"/>
                </a:solidFill>
                <a:ea typeface="Verdana" panose="020B0604030504040204" pitchFamily="34" charset="0"/>
                <a:cs typeface="Verdana" panose="020B0604030504040204" pitchFamily="34" charset="0"/>
              </a:rPr>
              <a:t>Inst. universitarias con más de</a:t>
            </a:r>
            <a:r>
              <a:rPr lang="es-CO" sz="1400" dirty="0">
                <a:solidFill>
                  <a:srgbClr val="225C50"/>
                </a:solidFill>
                <a:ea typeface="Verdana" panose="020B0604030504040204" pitchFamily="34" charset="0"/>
                <a:cs typeface="Verdana" panose="020B0604030504040204" pitchFamily="34" charset="0"/>
              </a:rPr>
              <a:t> cuatro áreas de conocimiento en pregrado (2017)</a:t>
            </a:r>
          </a:p>
        </p:txBody>
      </p:sp>
      <p:sp>
        <p:nvSpPr>
          <p:cNvPr id="21" name="Rectángulo 20"/>
          <p:cNvSpPr/>
          <p:nvPr/>
        </p:nvSpPr>
        <p:spPr>
          <a:xfrm>
            <a:off x="2675298" y="6008446"/>
            <a:ext cx="7200000" cy="523220"/>
          </a:xfrm>
          <a:prstGeom prst="rect">
            <a:avLst/>
          </a:prstGeom>
          <a:solidFill>
            <a:schemeClr val="bg1">
              <a:lumMod val="95000"/>
            </a:schemeClr>
          </a:solidFill>
          <a:ln>
            <a:noFill/>
          </a:ln>
          <a:effectLst>
            <a:outerShdw blurRad="50800" dist="38100" dir="2700000" algn="tl" rotWithShape="0">
              <a:prstClr val="black">
                <a:alpha val="40000"/>
              </a:prstClr>
            </a:outerShdw>
          </a:effectLst>
          <a:scene3d>
            <a:camera prst="orthographicFront"/>
            <a:lightRig rig="threePt" dir="t"/>
          </a:scene3d>
          <a:sp3d/>
        </p:spPr>
        <p:txBody>
          <a:bodyPr wrap="square" anchor="ctr">
            <a:spAutoFit/>
          </a:bodyPr>
          <a:lstStyle/>
          <a:p>
            <a:pPr algn="ctr"/>
            <a:r>
              <a:rPr lang="es-ES" altLang="es-CO" sz="1400" b="1" dirty="0">
                <a:solidFill>
                  <a:srgbClr val="308688"/>
                </a:solidFill>
                <a:ea typeface="Verdana" panose="020B0604030504040204" pitchFamily="34" charset="0"/>
                <a:cs typeface="Verdana" panose="020B0604030504040204" pitchFamily="34" charset="0"/>
              </a:rPr>
              <a:t>INSTITUCIONES UNIVERSITARIAS CON 2 a 4 ÁREAS– 58 IES</a:t>
            </a:r>
          </a:p>
          <a:p>
            <a:pPr lvl="0" algn="ctr"/>
            <a:r>
              <a:rPr lang="es-CO" sz="1400" dirty="0">
                <a:solidFill>
                  <a:srgbClr val="308688"/>
                </a:solidFill>
                <a:ea typeface="Verdana" panose="020B0604030504040204" pitchFamily="34" charset="0"/>
                <a:cs typeface="Verdana" panose="020B0604030504040204" pitchFamily="34" charset="0"/>
              </a:rPr>
              <a:t>Inst. Universitarias con 2 a 4 áreas de conocimiento en pregrado (2017)</a:t>
            </a:r>
          </a:p>
        </p:txBody>
      </p:sp>
      <p:sp>
        <p:nvSpPr>
          <p:cNvPr id="22" name="CuadroTexto 21"/>
          <p:cNvSpPr txBox="1"/>
          <p:nvPr/>
        </p:nvSpPr>
        <p:spPr>
          <a:xfrm>
            <a:off x="682852" y="1046021"/>
            <a:ext cx="10438962" cy="646331"/>
          </a:xfrm>
          <a:prstGeom prst="rect">
            <a:avLst/>
          </a:prstGeom>
          <a:noFill/>
        </p:spPr>
        <p:txBody>
          <a:bodyPr wrap="square" rtlCol="0">
            <a:spAutoFit/>
          </a:bodyPr>
          <a:lstStyle/>
          <a:p>
            <a:r>
              <a:rPr lang="es-CO" b="1" dirty="0">
                <a:solidFill>
                  <a:schemeClr val="tx1">
                    <a:lumMod val="50000"/>
                    <a:lumOff val="50000"/>
                  </a:schemeClr>
                </a:solidFill>
                <a:latin typeface="+mj-lt"/>
              </a:rPr>
              <a:t>El MIDE U reconoce la diversidad del Sistema y clasifica a las IES de acuerdo con su tipología y el número de programas y egresados universitarios </a:t>
            </a:r>
          </a:p>
        </p:txBody>
      </p:sp>
    </p:spTree>
    <p:extLst>
      <p:ext uri="{BB962C8B-B14F-4D97-AF65-F5344CB8AC3E}">
        <p14:creationId xmlns:p14="http://schemas.microsoft.com/office/powerpoint/2010/main" val="1909095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áfico 3">
            <a:extLst>
              <a:ext uri="{FF2B5EF4-FFF2-40B4-BE49-F238E27FC236}">
                <a16:creationId xmlns:a16="http://schemas.microsoft.com/office/drawing/2014/main" id="{4BE5AED6-E82C-41E2-A365-64BF3421DE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6000" y="221213"/>
            <a:ext cx="6096000" cy="474000"/>
          </a:xfrm>
          <a:prstGeom prst="rect">
            <a:avLst/>
          </a:prstGeom>
        </p:spPr>
      </p:pic>
      <p:pic>
        <p:nvPicPr>
          <p:cNvPr id="5" name="Gráfico 4">
            <a:extLst>
              <a:ext uri="{FF2B5EF4-FFF2-40B4-BE49-F238E27FC236}">
                <a16:creationId xmlns:a16="http://schemas.microsoft.com/office/drawing/2014/main" id="{6D83DA06-5491-4C9D-83FA-D0C7B5F563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20440" y="221213"/>
            <a:ext cx="2112198" cy="492641"/>
          </a:xfrm>
          <a:prstGeom prst="rect">
            <a:avLst/>
          </a:prstGeom>
        </p:spPr>
      </p:pic>
      <p:sp>
        <p:nvSpPr>
          <p:cNvPr id="14" name="Rectángulo: esquinas redondeadas 13"/>
          <p:cNvSpPr/>
          <p:nvPr/>
        </p:nvSpPr>
        <p:spPr>
          <a:xfrm>
            <a:off x="1689983" y="4979672"/>
            <a:ext cx="9191790" cy="1643592"/>
          </a:xfrm>
          <a:prstGeom prst="roundRect">
            <a:avLst/>
          </a:prstGeom>
          <a:solidFill>
            <a:schemeClr val="bg1">
              <a:lumMod val="95000"/>
            </a:schemeClr>
          </a:solidFill>
          <a:ln>
            <a:noFill/>
          </a:ln>
          <a:effectLst/>
        </p:spPr>
        <p:txBody>
          <a:bodyPr spcFirstLastPara="0" vert="horz" wrap="square" lIns="68580" tIns="68580" rIns="68580" bIns="68580" numCol="1" spcCol="1270" anchor="ctr" anchorCtr="0">
            <a:noAutofit/>
          </a:bodyPr>
          <a:lstStyle/>
          <a:p>
            <a:pPr algn="just"/>
            <a:endParaRPr lang="es-CO" dirty="0">
              <a:solidFill>
                <a:srgbClr val="44546A">
                  <a:hueOff val="0"/>
                  <a:satOff val="0"/>
                  <a:lumOff val="0"/>
                  <a:alphaOff val="0"/>
                </a:srgbClr>
              </a:solidFill>
            </a:endParaRPr>
          </a:p>
          <a:p>
            <a:pPr marL="285750" indent="-285750" algn="just">
              <a:buFont typeface="Arial" panose="020B0604020202020204" pitchFamily="34" charset="0"/>
              <a:buChar char="•"/>
            </a:pPr>
            <a:r>
              <a:rPr lang="es-CO" dirty="0">
                <a:solidFill>
                  <a:srgbClr val="44546A">
                    <a:hueOff val="0"/>
                    <a:satOff val="0"/>
                    <a:lumOff val="0"/>
                    <a:alphaOff val="0"/>
                  </a:srgbClr>
                </a:solidFill>
              </a:rPr>
              <a:t>Corporación Universitaria Minuto de Dios</a:t>
            </a:r>
          </a:p>
          <a:p>
            <a:pPr marL="285750" indent="-285750" algn="just">
              <a:buFont typeface="Arial" panose="020B0604020202020204" pitchFamily="34" charset="0"/>
              <a:buChar char="•"/>
            </a:pPr>
            <a:r>
              <a:rPr lang="es-CO" dirty="0">
                <a:solidFill>
                  <a:srgbClr val="44546A">
                    <a:hueOff val="0"/>
                    <a:satOff val="0"/>
                    <a:lumOff val="0"/>
                    <a:alphaOff val="0"/>
                  </a:srgbClr>
                </a:solidFill>
              </a:rPr>
              <a:t>Fundación Universitaria Jorge Tadeo Lozano</a:t>
            </a:r>
          </a:p>
          <a:p>
            <a:pPr marL="285750" indent="-285750" algn="just">
              <a:buFont typeface="Arial" panose="020B0604020202020204" pitchFamily="34" charset="0"/>
              <a:buChar char="•"/>
            </a:pPr>
            <a:r>
              <a:rPr lang="es-CO" dirty="0">
                <a:solidFill>
                  <a:srgbClr val="44546A">
                    <a:hueOff val="0"/>
                    <a:satOff val="0"/>
                    <a:lumOff val="0"/>
                    <a:alphaOff val="0"/>
                  </a:srgbClr>
                </a:solidFill>
              </a:rPr>
              <a:t>Universidad  Católica de Pereira</a:t>
            </a:r>
          </a:p>
          <a:p>
            <a:pPr marL="285750" indent="-285750" algn="just">
              <a:buFont typeface="Arial" panose="020B0604020202020204" pitchFamily="34" charset="0"/>
              <a:buChar char="•"/>
            </a:pPr>
            <a:r>
              <a:rPr lang="es-CO" dirty="0">
                <a:solidFill>
                  <a:srgbClr val="44546A">
                    <a:hueOff val="0"/>
                    <a:satOff val="0"/>
                    <a:lumOff val="0"/>
                    <a:alphaOff val="0"/>
                  </a:srgbClr>
                </a:solidFill>
              </a:rPr>
              <a:t>Universidad Central </a:t>
            </a:r>
          </a:p>
          <a:p>
            <a:pPr marL="285750" indent="-285750" algn="just">
              <a:buFont typeface="Arial" panose="020B0604020202020204" pitchFamily="34" charset="0"/>
              <a:buChar char="•"/>
            </a:pPr>
            <a:endParaRPr lang="es-CO" dirty="0">
              <a:solidFill>
                <a:srgbClr val="44546A">
                  <a:hueOff val="0"/>
                  <a:satOff val="0"/>
                  <a:lumOff val="0"/>
                  <a:alphaOff val="0"/>
                </a:srgbClr>
              </a:solidFill>
            </a:endParaRPr>
          </a:p>
        </p:txBody>
      </p:sp>
      <p:sp>
        <p:nvSpPr>
          <p:cNvPr id="15" name="CuadroTexto 14"/>
          <p:cNvSpPr txBox="1"/>
          <p:nvPr/>
        </p:nvSpPr>
        <p:spPr>
          <a:xfrm>
            <a:off x="6333399" y="5201303"/>
            <a:ext cx="4396002" cy="1200329"/>
          </a:xfrm>
          <a:prstGeom prst="rect">
            <a:avLst/>
          </a:prstGeom>
          <a:noFill/>
        </p:spPr>
        <p:txBody>
          <a:bodyPr wrap="square" rtlCol="0">
            <a:spAutoFit/>
          </a:bodyPr>
          <a:lstStyle/>
          <a:p>
            <a:pPr marL="285750" indent="-285750" algn="just">
              <a:buClr>
                <a:schemeClr val="tx2"/>
              </a:buClr>
              <a:buFont typeface="Arial" panose="020B0604020202020204" pitchFamily="34" charset="0"/>
              <a:buChar char="•"/>
            </a:pPr>
            <a:r>
              <a:rPr lang="es-ES" dirty="0">
                <a:solidFill>
                  <a:srgbClr val="44546A">
                    <a:hueOff val="0"/>
                    <a:satOff val="0"/>
                    <a:lumOff val="0"/>
                    <a:alphaOff val="0"/>
                  </a:srgbClr>
                </a:solidFill>
              </a:rPr>
              <a:t>Universidad de Nariño</a:t>
            </a:r>
          </a:p>
          <a:p>
            <a:pPr marL="285750" indent="-285750" algn="just">
              <a:buClr>
                <a:schemeClr val="tx2"/>
              </a:buClr>
              <a:buFont typeface="Arial" panose="020B0604020202020204" pitchFamily="34" charset="0"/>
              <a:buChar char="•"/>
            </a:pPr>
            <a:r>
              <a:rPr lang="es-ES" dirty="0">
                <a:solidFill>
                  <a:srgbClr val="44546A">
                    <a:hueOff val="0"/>
                    <a:satOff val="0"/>
                    <a:lumOff val="0"/>
                    <a:alphaOff val="0"/>
                  </a:srgbClr>
                </a:solidFill>
              </a:rPr>
              <a:t>Universidad Externado de Colombia</a:t>
            </a:r>
          </a:p>
          <a:p>
            <a:pPr marL="285750" indent="-285750" algn="just">
              <a:buClr>
                <a:schemeClr val="tx2"/>
              </a:buClr>
              <a:buFont typeface="Arial" panose="020B0604020202020204" pitchFamily="34" charset="0"/>
              <a:buChar char="•"/>
            </a:pPr>
            <a:r>
              <a:rPr lang="es-ES" dirty="0">
                <a:solidFill>
                  <a:srgbClr val="44546A">
                    <a:hueOff val="0"/>
                    <a:satOff val="0"/>
                    <a:lumOff val="0"/>
                    <a:alphaOff val="0"/>
                  </a:srgbClr>
                </a:solidFill>
              </a:rPr>
              <a:t>Universidad Nacional Abierta y a Distancia</a:t>
            </a:r>
          </a:p>
          <a:p>
            <a:pPr marL="285750" indent="-285750" algn="just">
              <a:buClr>
                <a:schemeClr val="tx2"/>
              </a:buClr>
              <a:buFont typeface="Arial" panose="020B0604020202020204" pitchFamily="34" charset="0"/>
              <a:buChar char="•"/>
            </a:pPr>
            <a:r>
              <a:rPr lang="es-ES" dirty="0">
                <a:solidFill>
                  <a:srgbClr val="44546A">
                    <a:hueOff val="0"/>
                    <a:satOff val="0"/>
                    <a:lumOff val="0"/>
                    <a:alphaOff val="0"/>
                  </a:srgbClr>
                </a:solidFill>
              </a:rPr>
              <a:t>Universidad Surcolombiana </a:t>
            </a:r>
          </a:p>
        </p:txBody>
      </p:sp>
      <p:sp>
        <p:nvSpPr>
          <p:cNvPr id="16" name="CuadroTexto 15"/>
          <p:cNvSpPr txBox="1"/>
          <p:nvPr/>
        </p:nvSpPr>
        <p:spPr>
          <a:xfrm>
            <a:off x="1465850" y="1438819"/>
            <a:ext cx="9415923" cy="646331"/>
          </a:xfrm>
          <a:prstGeom prst="rect">
            <a:avLst/>
          </a:prstGeom>
          <a:noFill/>
        </p:spPr>
        <p:txBody>
          <a:bodyPr wrap="square" rtlCol="0">
            <a:spAutoFit/>
          </a:bodyPr>
          <a:lstStyle/>
          <a:p>
            <a:pPr algn="just"/>
            <a:r>
              <a:rPr lang="es-CO" b="1" dirty="0">
                <a:solidFill>
                  <a:schemeClr val="tx1">
                    <a:lumMod val="50000"/>
                    <a:lumOff val="50000"/>
                  </a:schemeClr>
                </a:solidFill>
                <a:latin typeface="+mj-lt"/>
              </a:rPr>
              <a:t>El sistema en términos generales ha mostrado un avance con el ingreso de 6 Instituciones de Educación Superior más al Enfoque Doctoral y 8 al enfoque de maestría </a:t>
            </a:r>
          </a:p>
        </p:txBody>
      </p:sp>
      <p:sp>
        <p:nvSpPr>
          <p:cNvPr id="17" name="Rectángulo: esquinas redondeadas 16"/>
          <p:cNvSpPr/>
          <p:nvPr/>
        </p:nvSpPr>
        <p:spPr>
          <a:xfrm>
            <a:off x="1737504" y="2783861"/>
            <a:ext cx="9191790" cy="1635915"/>
          </a:xfrm>
          <a:prstGeom prst="roundRect">
            <a:avLst/>
          </a:prstGeom>
          <a:solidFill>
            <a:schemeClr val="bg1">
              <a:lumMod val="95000"/>
            </a:schemeClr>
          </a:solidFill>
          <a:ln>
            <a:noFill/>
          </a:ln>
          <a:effectLst/>
        </p:spPr>
        <p:txBody>
          <a:bodyPr spcFirstLastPara="0" vert="horz" wrap="square" lIns="68580" tIns="68580" rIns="68580" bIns="68580" numCol="2" spcCol="1270" anchor="ctr" anchorCtr="0">
            <a:noAutofit/>
          </a:bodyPr>
          <a:lstStyle/>
          <a:p>
            <a:pPr marL="285750" indent="-285750" algn="just">
              <a:buFont typeface="Arial" panose="020B0604020202020204" pitchFamily="34" charset="0"/>
              <a:buChar char="•"/>
            </a:pPr>
            <a:r>
              <a:rPr lang="es-ES" dirty="0">
                <a:solidFill>
                  <a:srgbClr val="44546A">
                    <a:hueOff val="0"/>
                    <a:satOff val="0"/>
                    <a:lumOff val="0"/>
                    <a:alphaOff val="0"/>
                  </a:srgbClr>
                </a:solidFill>
              </a:rPr>
              <a:t>Universidad de Cartagena</a:t>
            </a:r>
          </a:p>
          <a:p>
            <a:pPr marL="285750" indent="-285750" algn="just">
              <a:buFont typeface="Arial" panose="020B0604020202020204" pitchFamily="34" charset="0"/>
              <a:buChar char="•"/>
            </a:pPr>
            <a:r>
              <a:rPr lang="es-ES" dirty="0">
                <a:solidFill>
                  <a:srgbClr val="44546A">
                    <a:hueOff val="0"/>
                    <a:satOff val="0"/>
                    <a:lumOff val="0"/>
                    <a:alphaOff val="0"/>
                  </a:srgbClr>
                </a:solidFill>
              </a:rPr>
              <a:t>Universidad Pedagógica y Tecnológica de Colombia</a:t>
            </a:r>
          </a:p>
          <a:p>
            <a:pPr marL="285750" indent="-285750" algn="just">
              <a:buFont typeface="Arial" panose="020B0604020202020204" pitchFamily="34" charset="0"/>
              <a:buChar char="•"/>
            </a:pPr>
            <a:r>
              <a:rPr lang="es-ES" dirty="0">
                <a:solidFill>
                  <a:srgbClr val="44546A">
                    <a:hueOff val="0"/>
                    <a:satOff val="0"/>
                    <a:lumOff val="0"/>
                    <a:alphaOff val="0"/>
                  </a:srgbClr>
                </a:solidFill>
              </a:rPr>
              <a:t>Universidad Tecnológica de Pereira</a:t>
            </a:r>
          </a:p>
          <a:p>
            <a:pPr marL="742950" lvl="1" indent="-285750" algn="just">
              <a:buFont typeface="Arial" panose="020B0604020202020204" pitchFamily="34" charset="0"/>
              <a:buChar char="•"/>
            </a:pPr>
            <a:r>
              <a:rPr lang="es-CO" dirty="0">
                <a:solidFill>
                  <a:srgbClr val="44546A">
                    <a:hueOff val="0"/>
                    <a:satOff val="0"/>
                    <a:lumOff val="0"/>
                    <a:alphaOff val="0"/>
                  </a:srgbClr>
                </a:solidFill>
              </a:rPr>
              <a:t>Universidad de Caldas</a:t>
            </a:r>
          </a:p>
          <a:p>
            <a:pPr marL="742950" lvl="1" indent="-285750" algn="just">
              <a:buFont typeface="Arial" panose="020B0604020202020204" pitchFamily="34" charset="0"/>
              <a:buChar char="•"/>
            </a:pPr>
            <a:r>
              <a:rPr lang="es-CO" dirty="0">
                <a:solidFill>
                  <a:srgbClr val="44546A">
                    <a:hueOff val="0"/>
                    <a:satOff val="0"/>
                    <a:lumOff val="0"/>
                    <a:alphaOff val="0"/>
                  </a:srgbClr>
                </a:solidFill>
              </a:rPr>
              <a:t>Universidad Industrial de Santander</a:t>
            </a:r>
          </a:p>
          <a:p>
            <a:pPr marL="742950" lvl="1" indent="-285750" algn="just">
              <a:buFont typeface="Arial" panose="020B0604020202020204" pitchFamily="34" charset="0"/>
              <a:buChar char="•"/>
            </a:pPr>
            <a:r>
              <a:rPr lang="es-CO" dirty="0">
                <a:solidFill>
                  <a:srgbClr val="44546A">
                    <a:hueOff val="0"/>
                    <a:satOff val="0"/>
                    <a:lumOff val="0"/>
                    <a:alphaOff val="0"/>
                  </a:srgbClr>
                </a:solidFill>
              </a:rPr>
              <a:t>Universidad Santo Tomás</a:t>
            </a:r>
          </a:p>
        </p:txBody>
      </p:sp>
      <p:sp>
        <p:nvSpPr>
          <p:cNvPr id="18" name="Rectángulo: esquinas redondeadas 17"/>
          <p:cNvSpPr/>
          <p:nvPr/>
        </p:nvSpPr>
        <p:spPr>
          <a:xfrm>
            <a:off x="2046932" y="2341921"/>
            <a:ext cx="3036426" cy="510778"/>
          </a:xfrm>
          <a:prstGeom prst="roundRect">
            <a:avLst/>
          </a:prstGeom>
          <a:solidFill>
            <a:srgbClr val="F06163"/>
          </a:solidFill>
          <a:effectLst>
            <a:outerShdw blurRad="50800" dist="38100" dir="2700000" algn="tl" rotWithShape="0">
              <a:prstClr val="black">
                <a:alpha val="40000"/>
              </a:prstClr>
            </a:outerShdw>
          </a:effectLst>
        </p:spPr>
        <p:txBody>
          <a:bodyPr wrap="square" anchor="t">
            <a:spAutoFit/>
          </a:bodyPr>
          <a:lstStyle/>
          <a:p>
            <a:pPr algn="ctr">
              <a:buClr>
                <a:schemeClr val="bg1"/>
              </a:buClr>
            </a:pPr>
            <a:r>
              <a:rPr lang="es-CO" sz="2400" b="1" dirty="0">
                <a:solidFill>
                  <a:schemeClr val="bg1"/>
                </a:solidFill>
                <a:ea typeface="Verdana" panose="020B0604030504040204" pitchFamily="34" charset="0"/>
                <a:cs typeface="Verdana" panose="020B0604030504040204" pitchFamily="34" charset="0"/>
              </a:rPr>
              <a:t>Enfoque Doctoral</a:t>
            </a:r>
          </a:p>
        </p:txBody>
      </p:sp>
      <p:sp>
        <p:nvSpPr>
          <p:cNvPr id="19" name="Rectángulo: esquinas redondeadas 18"/>
          <p:cNvSpPr/>
          <p:nvPr/>
        </p:nvSpPr>
        <p:spPr>
          <a:xfrm>
            <a:off x="2046932" y="4468894"/>
            <a:ext cx="3036426" cy="510778"/>
          </a:xfrm>
          <a:prstGeom prst="roundRect">
            <a:avLst/>
          </a:prstGeom>
          <a:solidFill>
            <a:srgbClr val="FDAD52"/>
          </a:solidFill>
          <a:effectLst>
            <a:outerShdw blurRad="50800" dist="38100" dir="2700000" algn="tl" rotWithShape="0">
              <a:prstClr val="black">
                <a:alpha val="40000"/>
              </a:prstClr>
            </a:outerShdw>
          </a:effectLst>
        </p:spPr>
        <p:txBody>
          <a:bodyPr wrap="square" anchor="t">
            <a:spAutoFit/>
          </a:bodyPr>
          <a:lstStyle/>
          <a:p>
            <a:pPr algn="ctr">
              <a:buClr>
                <a:schemeClr val="bg1"/>
              </a:buClr>
            </a:pPr>
            <a:r>
              <a:rPr lang="es-CO" sz="2400" b="1" dirty="0">
                <a:solidFill>
                  <a:schemeClr val="bg1"/>
                </a:solidFill>
                <a:ea typeface="Verdana" panose="020B0604030504040204" pitchFamily="34" charset="0"/>
                <a:cs typeface="Verdana" panose="020B0604030504040204" pitchFamily="34" charset="0"/>
              </a:rPr>
              <a:t>Enfoque de Maestría</a:t>
            </a:r>
          </a:p>
        </p:txBody>
      </p:sp>
      <p:sp>
        <p:nvSpPr>
          <p:cNvPr id="20" name="CuadroTexto 19">
            <a:extLst/>
          </p:cNvPr>
          <p:cNvSpPr txBox="1"/>
          <p:nvPr/>
        </p:nvSpPr>
        <p:spPr>
          <a:xfrm>
            <a:off x="720148" y="847856"/>
            <a:ext cx="10424979" cy="369332"/>
          </a:xfrm>
          <a:prstGeom prst="rect">
            <a:avLst/>
          </a:prstGeom>
          <a:noFill/>
        </p:spPr>
        <p:txBody>
          <a:bodyPr wrap="square" rtlCol="0">
            <a:spAutoFit/>
          </a:bodyPr>
          <a:lstStyle/>
          <a:p>
            <a:r>
              <a:rPr lang="es-CO" b="1" dirty="0">
                <a:solidFill>
                  <a:srgbClr val="EB6264"/>
                </a:solidFill>
                <a:latin typeface="Segoe UI" panose="020B0502040204020203" pitchFamily="34" charset="0"/>
                <a:ea typeface="Verdana" panose="020B0604030504040204" pitchFamily="34" charset="0"/>
                <a:cs typeface="Segoe UI" panose="020B0502040204020203" pitchFamily="34" charset="0"/>
              </a:rPr>
              <a:t>EL MIDE U – Cambios en Enfoques</a:t>
            </a:r>
            <a:endParaRPr lang="es-CO" b="1" spc="600" dirty="0">
              <a:solidFill>
                <a:srgbClr val="EB6264"/>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957584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áfico 3">
            <a:extLst>
              <a:ext uri="{FF2B5EF4-FFF2-40B4-BE49-F238E27FC236}">
                <a16:creationId xmlns:a16="http://schemas.microsoft.com/office/drawing/2014/main" id="{4BE5AED6-E82C-41E2-A365-64BF3421DE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6000" y="221213"/>
            <a:ext cx="6096000" cy="474000"/>
          </a:xfrm>
          <a:prstGeom prst="rect">
            <a:avLst/>
          </a:prstGeom>
        </p:spPr>
      </p:pic>
      <p:pic>
        <p:nvPicPr>
          <p:cNvPr id="5" name="Gráfico 4">
            <a:extLst>
              <a:ext uri="{FF2B5EF4-FFF2-40B4-BE49-F238E27FC236}">
                <a16:creationId xmlns:a16="http://schemas.microsoft.com/office/drawing/2014/main" id="{6D83DA06-5491-4C9D-83FA-D0C7B5F563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20440" y="221213"/>
            <a:ext cx="2112198" cy="492641"/>
          </a:xfrm>
          <a:prstGeom prst="rect">
            <a:avLst/>
          </a:prstGeom>
        </p:spPr>
      </p:pic>
      <p:grpSp>
        <p:nvGrpSpPr>
          <p:cNvPr id="6" name="Grupo 5"/>
          <p:cNvGrpSpPr/>
          <p:nvPr/>
        </p:nvGrpSpPr>
        <p:grpSpPr>
          <a:xfrm>
            <a:off x="1273735" y="954419"/>
            <a:ext cx="9929692" cy="5875313"/>
            <a:chOff x="1684552" y="861187"/>
            <a:chExt cx="9929692" cy="5875313"/>
          </a:xfrm>
        </p:grpSpPr>
        <p:graphicFrame>
          <p:nvGraphicFramePr>
            <p:cNvPr id="7" name="Diagrama 6"/>
            <p:cNvGraphicFramePr/>
            <p:nvPr>
              <p:extLst>
                <p:ext uri="{D42A27DB-BD31-4B8C-83A1-F6EECF244321}">
                  <p14:modId xmlns:p14="http://schemas.microsoft.com/office/powerpoint/2010/main" val="2961068728"/>
                </p:ext>
              </p:extLst>
            </p:nvPr>
          </p:nvGraphicFramePr>
          <p:xfrm>
            <a:off x="5104272" y="861187"/>
            <a:ext cx="3217517" cy="587531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8" name="CuadroTexto 7"/>
            <p:cNvSpPr txBox="1"/>
            <p:nvPr/>
          </p:nvSpPr>
          <p:spPr>
            <a:xfrm>
              <a:off x="1684552" y="965285"/>
              <a:ext cx="2169994" cy="408623"/>
            </a:xfrm>
            <a:prstGeom prst="roundRect">
              <a:avLst/>
            </a:prstGeom>
            <a:solidFill>
              <a:srgbClr val="7F7F7F"/>
            </a:solidFill>
          </p:spPr>
          <p:txBody>
            <a:bodyPr wrap="square" rtlCol="0">
              <a:spAutoFit/>
            </a:bodyPr>
            <a:lstStyle/>
            <a:p>
              <a:pPr algn="ctr"/>
              <a:r>
                <a:rPr lang="es-CO" b="1" dirty="0">
                  <a:solidFill>
                    <a:schemeClr val="bg1"/>
                  </a:solidFill>
                  <a:latin typeface="Calibri "/>
                  <a:ea typeface="Verdana" panose="020B0604030504040204" pitchFamily="34" charset="0"/>
                  <a:cs typeface="Verdana" panose="020B0604030504040204" pitchFamily="34" charset="0"/>
                </a:rPr>
                <a:t>Valor Agregado</a:t>
              </a:r>
            </a:p>
          </p:txBody>
        </p:sp>
        <p:sp>
          <p:nvSpPr>
            <p:cNvPr id="9" name="CuadroTexto 8"/>
            <p:cNvSpPr txBox="1"/>
            <p:nvPr/>
          </p:nvSpPr>
          <p:spPr>
            <a:xfrm>
              <a:off x="1684552" y="1780851"/>
              <a:ext cx="2169994" cy="408623"/>
            </a:xfrm>
            <a:prstGeom prst="roundRect">
              <a:avLst/>
            </a:prstGeom>
            <a:solidFill>
              <a:srgbClr val="F17F80"/>
            </a:solidFill>
          </p:spPr>
          <p:txBody>
            <a:bodyPr wrap="square" rtlCol="0">
              <a:spAutoFit/>
            </a:bodyPr>
            <a:lstStyle/>
            <a:p>
              <a:pPr algn="ctr"/>
              <a:r>
                <a:rPr lang="es-CO" b="1" dirty="0">
                  <a:solidFill>
                    <a:schemeClr val="bg1"/>
                  </a:solidFill>
                  <a:latin typeface="Calibri "/>
                  <a:ea typeface="Verdana" panose="020B0604030504040204" pitchFamily="34" charset="0"/>
                  <a:cs typeface="Verdana" panose="020B0604030504040204" pitchFamily="34" charset="0"/>
                </a:rPr>
                <a:t>Logro</a:t>
              </a:r>
            </a:p>
          </p:txBody>
        </p:sp>
        <p:sp>
          <p:nvSpPr>
            <p:cNvPr id="10" name="CuadroTexto 9"/>
            <p:cNvSpPr txBox="1"/>
            <p:nvPr/>
          </p:nvSpPr>
          <p:spPr>
            <a:xfrm>
              <a:off x="1684552" y="2632839"/>
              <a:ext cx="2169994" cy="408623"/>
            </a:xfrm>
            <a:prstGeom prst="roundRect">
              <a:avLst/>
            </a:prstGeom>
            <a:solidFill>
              <a:srgbClr val="877DA3"/>
            </a:solidFill>
          </p:spPr>
          <p:txBody>
            <a:bodyPr wrap="square" rtlCol="0">
              <a:spAutoFit/>
            </a:bodyPr>
            <a:lstStyle/>
            <a:p>
              <a:pPr algn="ctr"/>
              <a:r>
                <a:rPr lang="es-CO" b="1" dirty="0">
                  <a:solidFill>
                    <a:schemeClr val="bg1"/>
                  </a:solidFill>
                  <a:latin typeface="Calibri "/>
                  <a:ea typeface="Verdana" panose="020B0604030504040204" pitchFamily="34" charset="0"/>
                  <a:cs typeface="Verdana" panose="020B0604030504040204" pitchFamily="34" charset="0"/>
                </a:rPr>
                <a:t>Pertinencia</a:t>
              </a:r>
            </a:p>
          </p:txBody>
        </p:sp>
        <p:sp>
          <p:nvSpPr>
            <p:cNvPr id="11" name="CuadroTexto 10"/>
            <p:cNvSpPr txBox="1"/>
            <p:nvPr/>
          </p:nvSpPr>
          <p:spPr>
            <a:xfrm>
              <a:off x="1684552" y="3206762"/>
              <a:ext cx="2169994" cy="715089"/>
            </a:xfrm>
            <a:prstGeom prst="roundRect">
              <a:avLst/>
            </a:prstGeom>
            <a:solidFill>
              <a:srgbClr val="50C0C2"/>
            </a:solidFill>
          </p:spPr>
          <p:txBody>
            <a:bodyPr wrap="square" rtlCol="0">
              <a:spAutoFit/>
            </a:bodyPr>
            <a:lstStyle/>
            <a:p>
              <a:pPr algn="ctr"/>
              <a:r>
                <a:rPr lang="es-CO" b="1" dirty="0">
                  <a:solidFill>
                    <a:schemeClr val="bg1"/>
                  </a:solidFill>
                  <a:latin typeface="Calibri "/>
                  <a:ea typeface="Verdana" panose="020B0604030504040204" pitchFamily="34" charset="0"/>
                  <a:cs typeface="Verdana" panose="020B0604030504040204" pitchFamily="34" charset="0"/>
                </a:rPr>
                <a:t>Producción Intelectual</a:t>
              </a:r>
            </a:p>
          </p:txBody>
        </p:sp>
        <p:sp>
          <p:nvSpPr>
            <p:cNvPr id="12" name="CuadroTexto 11"/>
            <p:cNvSpPr txBox="1"/>
            <p:nvPr/>
          </p:nvSpPr>
          <p:spPr>
            <a:xfrm>
              <a:off x="1684552" y="4051779"/>
              <a:ext cx="2169994" cy="408623"/>
            </a:xfrm>
            <a:prstGeom prst="roundRect">
              <a:avLst/>
            </a:prstGeom>
            <a:solidFill>
              <a:srgbClr val="6AB8A5"/>
            </a:solidFill>
          </p:spPr>
          <p:txBody>
            <a:bodyPr wrap="square" rtlCol="0">
              <a:spAutoFit/>
            </a:bodyPr>
            <a:lstStyle/>
            <a:p>
              <a:pPr algn="ctr"/>
              <a:r>
                <a:rPr lang="es-CO" b="1" dirty="0">
                  <a:solidFill>
                    <a:schemeClr val="bg1"/>
                  </a:solidFill>
                  <a:latin typeface="Calibri "/>
                  <a:ea typeface="Verdana" panose="020B0604030504040204" pitchFamily="34" charset="0"/>
                  <a:cs typeface="Verdana" panose="020B0604030504040204" pitchFamily="34" charset="0"/>
                </a:rPr>
                <a:t>Capital Humano</a:t>
              </a:r>
            </a:p>
          </p:txBody>
        </p:sp>
        <p:sp>
          <p:nvSpPr>
            <p:cNvPr id="13" name="CuadroTexto 12"/>
            <p:cNvSpPr txBox="1"/>
            <p:nvPr/>
          </p:nvSpPr>
          <p:spPr>
            <a:xfrm>
              <a:off x="1684552" y="4647604"/>
              <a:ext cx="2169994" cy="408623"/>
            </a:xfrm>
            <a:prstGeom prst="roundRect">
              <a:avLst/>
            </a:prstGeom>
            <a:solidFill>
              <a:srgbClr val="FAAB51"/>
            </a:solidFill>
          </p:spPr>
          <p:txBody>
            <a:bodyPr wrap="square" rtlCol="0">
              <a:spAutoFit/>
            </a:bodyPr>
            <a:lstStyle/>
            <a:p>
              <a:pPr algn="ctr"/>
              <a:r>
                <a:rPr lang="es-CO" b="1" dirty="0">
                  <a:solidFill>
                    <a:schemeClr val="bg1"/>
                  </a:solidFill>
                  <a:latin typeface="Calibri "/>
                  <a:ea typeface="Verdana" panose="020B0604030504040204" pitchFamily="34" charset="0"/>
                  <a:cs typeface="Verdana" panose="020B0604030504040204" pitchFamily="34" charset="0"/>
                </a:rPr>
                <a:t>Planta Docente</a:t>
              </a:r>
            </a:p>
          </p:txBody>
        </p:sp>
        <p:sp>
          <p:nvSpPr>
            <p:cNvPr id="14" name="CuadroTexto 13"/>
            <p:cNvSpPr txBox="1"/>
            <p:nvPr/>
          </p:nvSpPr>
          <p:spPr>
            <a:xfrm>
              <a:off x="1684552" y="5392334"/>
              <a:ext cx="2169994" cy="408623"/>
            </a:xfrm>
            <a:prstGeom prst="roundRect">
              <a:avLst/>
            </a:prstGeom>
            <a:solidFill>
              <a:srgbClr val="FCC88E"/>
            </a:solidFill>
          </p:spPr>
          <p:txBody>
            <a:bodyPr wrap="square" rtlCol="0">
              <a:spAutoFit/>
            </a:bodyPr>
            <a:lstStyle/>
            <a:p>
              <a:pPr algn="ctr"/>
              <a:r>
                <a:rPr lang="es-CO" b="1" dirty="0">
                  <a:solidFill>
                    <a:schemeClr val="bg1"/>
                  </a:solidFill>
                  <a:latin typeface="Calibri "/>
                  <a:ea typeface="Verdana" panose="020B0604030504040204" pitchFamily="34" charset="0"/>
                  <a:cs typeface="Verdana" panose="020B0604030504040204" pitchFamily="34" charset="0"/>
                </a:rPr>
                <a:t>Internacionalización</a:t>
              </a:r>
            </a:p>
          </p:txBody>
        </p:sp>
        <p:sp>
          <p:nvSpPr>
            <p:cNvPr id="15" name="CuadroTexto 14"/>
            <p:cNvSpPr txBox="1"/>
            <p:nvPr/>
          </p:nvSpPr>
          <p:spPr>
            <a:xfrm>
              <a:off x="1684552" y="6239700"/>
              <a:ext cx="2169994" cy="408623"/>
            </a:xfrm>
            <a:prstGeom prst="roundRect">
              <a:avLst/>
            </a:prstGeom>
            <a:solidFill>
              <a:srgbClr val="FFC000"/>
            </a:solidFill>
          </p:spPr>
          <p:txBody>
            <a:bodyPr wrap="square" rtlCol="0">
              <a:spAutoFit/>
            </a:bodyPr>
            <a:lstStyle/>
            <a:p>
              <a:pPr algn="ctr"/>
              <a:r>
                <a:rPr lang="es-CO" b="1" dirty="0">
                  <a:solidFill>
                    <a:schemeClr val="bg1"/>
                  </a:solidFill>
                  <a:latin typeface="Calibri "/>
                  <a:ea typeface="Verdana" panose="020B0604030504040204" pitchFamily="34" charset="0"/>
                  <a:cs typeface="Verdana" panose="020B0604030504040204" pitchFamily="34" charset="0"/>
                </a:rPr>
                <a:t>Bienestar</a:t>
              </a:r>
            </a:p>
          </p:txBody>
        </p:sp>
        <p:sp>
          <p:nvSpPr>
            <p:cNvPr id="16" name="Abrir llave 15"/>
            <p:cNvSpPr/>
            <p:nvPr/>
          </p:nvSpPr>
          <p:spPr>
            <a:xfrm>
              <a:off x="4312686" y="951637"/>
              <a:ext cx="136478" cy="408623"/>
            </a:xfrm>
            <a:prstGeom prst="leftBrace">
              <a:avLst/>
            </a:prstGeom>
            <a:noFill/>
            <a:ln>
              <a:solidFill>
                <a:srgbClr val="7F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17" name="Abrir llave 16"/>
            <p:cNvSpPr/>
            <p:nvPr/>
          </p:nvSpPr>
          <p:spPr>
            <a:xfrm>
              <a:off x="4314960" y="1495328"/>
              <a:ext cx="136478" cy="963520"/>
            </a:xfrm>
            <a:prstGeom prst="leftBrace">
              <a:avLst/>
            </a:prstGeom>
            <a:noFill/>
            <a:ln>
              <a:solidFill>
                <a:srgbClr val="F7A3A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18" name="Abrir llave 17"/>
            <p:cNvSpPr/>
            <p:nvPr/>
          </p:nvSpPr>
          <p:spPr>
            <a:xfrm>
              <a:off x="4314958" y="2591643"/>
              <a:ext cx="136478" cy="408623"/>
            </a:xfrm>
            <a:prstGeom prst="leftBrace">
              <a:avLst/>
            </a:prstGeom>
            <a:noFill/>
            <a:ln>
              <a:solidFill>
                <a:srgbClr val="877D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19" name="Abrir llave 18"/>
            <p:cNvSpPr/>
            <p:nvPr/>
          </p:nvSpPr>
          <p:spPr>
            <a:xfrm>
              <a:off x="4317230" y="3186911"/>
              <a:ext cx="136478" cy="723901"/>
            </a:xfrm>
            <a:prstGeom prst="leftBrace">
              <a:avLst/>
            </a:prstGeom>
            <a:noFill/>
            <a:ln>
              <a:solidFill>
                <a:srgbClr val="50C0C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20" name="Abrir llave 19"/>
            <p:cNvSpPr/>
            <p:nvPr/>
          </p:nvSpPr>
          <p:spPr>
            <a:xfrm>
              <a:off x="4319502" y="3986308"/>
              <a:ext cx="136478" cy="494434"/>
            </a:xfrm>
            <a:prstGeom prst="leftBrace">
              <a:avLst/>
            </a:prstGeom>
            <a:noFill/>
            <a:ln>
              <a:solidFill>
                <a:srgbClr val="6AB8A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21" name="Abrir llave 20"/>
            <p:cNvSpPr/>
            <p:nvPr/>
          </p:nvSpPr>
          <p:spPr>
            <a:xfrm>
              <a:off x="4308126" y="4561793"/>
              <a:ext cx="136478" cy="494434"/>
            </a:xfrm>
            <a:prstGeom prst="leftBrace">
              <a:avLst/>
            </a:prstGeom>
            <a:noFill/>
            <a:ln>
              <a:solidFill>
                <a:srgbClr val="FAAB5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22" name="Abrir llave 21"/>
            <p:cNvSpPr/>
            <p:nvPr/>
          </p:nvSpPr>
          <p:spPr>
            <a:xfrm>
              <a:off x="4308128" y="5173417"/>
              <a:ext cx="136478" cy="963512"/>
            </a:xfrm>
            <a:prstGeom prst="leftBrace">
              <a:avLst/>
            </a:prstGeom>
            <a:noFill/>
            <a:ln>
              <a:solidFill>
                <a:srgbClr val="FCC88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23" name="Abrir llave 22"/>
            <p:cNvSpPr/>
            <p:nvPr/>
          </p:nvSpPr>
          <p:spPr>
            <a:xfrm>
              <a:off x="4321776" y="6228780"/>
              <a:ext cx="136478" cy="408623"/>
            </a:xfrm>
            <a:prstGeom prst="leftBrace">
              <a:avLst/>
            </a:prstGeom>
            <a:noFill/>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24" name="Rectángulo: esquinas redondeadas 23"/>
            <p:cNvSpPr/>
            <p:nvPr/>
          </p:nvSpPr>
          <p:spPr>
            <a:xfrm>
              <a:off x="8865964" y="2458288"/>
              <a:ext cx="2748280" cy="1528020"/>
            </a:xfrm>
            <a:prstGeom prst="roundRect">
              <a:avLst/>
            </a:prstGeom>
            <a:solidFill>
              <a:srgbClr val="EBEBEB"/>
            </a:solidFill>
            <a:ln>
              <a:noFill/>
            </a:ln>
            <a:effectLst/>
          </p:spPr>
          <p:txBody>
            <a:bodyPr spcFirstLastPara="0" vert="horz" wrap="square" lIns="68580" tIns="68580" rIns="68580" bIns="68580" numCol="1" spcCol="1270" anchor="ctr" anchorCtr="0">
              <a:noAutofit/>
            </a:bodyPr>
            <a:lstStyle/>
            <a:p>
              <a:pPr algn="just"/>
              <a:r>
                <a:rPr lang="es-ES_tradnl" dirty="0">
                  <a:solidFill>
                    <a:srgbClr val="44546A">
                      <a:hueOff val="0"/>
                      <a:satOff val="0"/>
                      <a:lumOff val="0"/>
                      <a:alphaOff val="0"/>
                    </a:srgbClr>
                  </a:solidFill>
                  <a:latin typeface="Calibri" panose="020F0502020204030204"/>
                </a:rPr>
                <a:t>Se entregan los resultados por dimensión y variable de cada IES</a:t>
              </a:r>
            </a:p>
            <a:p>
              <a:pPr algn="just"/>
              <a:endParaRPr lang="es-ES_tradnl" dirty="0">
                <a:solidFill>
                  <a:srgbClr val="44546A">
                    <a:hueOff val="0"/>
                    <a:satOff val="0"/>
                    <a:lumOff val="0"/>
                    <a:alphaOff val="0"/>
                  </a:srgbClr>
                </a:solidFill>
                <a:latin typeface="Calibri" panose="020F0502020204030204"/>
              </a:endParaRPr>
            </a:p>
            <a:p>
              <a:pPr algn="just"/>
              <a:r>
                <a:rPr lang="es-ES_tradnl" dirty="0">
                  <a:solidFill>
                    <a:srgbClr val="44546A">
                      <a:hueOff val="0"/>
                      <a:satOff val="0"/>
                      <a:lumOff val="0"/>
                      <a:alphaOff val="0"/>
                    </a:srgbClr>
                  </a:solidFill>
                  <a:latin typeface="Calibri" panose="020F0502020204030204"/>
                </a:rPr>
                <a:t>*Variables con Mejoras</a:t>
              </a:r>
              <a:endParaRPr lang="es-CO" dirty="0">
                <a:solidFill>
                  <a:srgbClr val="44546A">
                    <a:hueOff val="0"/>
                    <a:satOff val="0"/>
                    <a:lumOff val="0"/>
                    <a:alphaOff val="0"/>
                  </a:srgbClr>
                </a:solidFill>
                <a:latin typeface="Calibri" panose="020F0502020204030204"/>
              </a:endParaRPr>
            </a:p>
          </p:txBody>
        </p:sp>
      </p:grpSp>
      <p:sp>
        <p:nvSpPr>
          <p:cNvPr id="25" name="CuadroTexto 24">
            <a:extLst/>
          </p:cNvPr>
          <p:cNvSpPr txBox="1"/>
          <p:nvPr/>
        </p:nvSpPr>
        <p:spPr>
          <a:xfrm>
            <a:off x="883510" y="452292"/>
            <a:ext cx="10424979" cy="369332"/>
          </a:xfrm>
          <a:prstGeom prst="rect">
            <a:avLst/>
          </a:prstGeom>
          <a:noFill/>
        </p:spPr>
        <p:txBody>
          <a:bodyPr wrap="square" rtlCol="0">
            <a:spAutoFit/>
          </a:bodyPr>
          <a:lstStyle/>
          <a:p>
            <a:r>
              <a:rPr lang="es-CO" b="1" dirty="0">
                <a:solidFill>
                  <a:srgbClr val="EB6264"/>
                </a:solidFill>
                <a:latin typeface="Segoe UI" panose="020B0502040204020203" pitchFamily="34" charset="0"/>
                <a:ea typeface="Verdana" panose="020B0604030504040204" pitchFamily="34" charset="0"/>
                <a:cs typeface="Segoe UI" panose="020B0502040204020203" pitchFamily="34" charset="0"/>
              </a:rPr>
              <a:t>EL MIDE U 2018</a:t>
            </a:r>
            <a:endParaRPr lang="es-CO" b="1" spc="600" dirty="0">
              <a:solidFill>
                <a:srgbClr val="EB6264"/>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819716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áfico 3">
            <a:extLst>
              <a:ext uri="{FF2B5EF4-FFF2-40B4-BE49-F238E27FC236}">
                <a16:creationId xmlns:a16="http://schemas.microsoft.com/office/drawing/2014/main" id="{4BE5AED6-E82C-41E2-A365-64BF3421DE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6000" y="221213"/>
            <a:ext cx="6096000" cy="474000"/>
          </a:xfrm>
          <a:prstGeom prst="rect">
            <a:avLst/>
          </a:prstGeom>
        </p:spPr>
      </p:pic>
      <p:pic>
        <p:nvPicPr>
          <p:cNvPr id="5" name="Gráfico 4">
            <a:extLst>
              <a:ext uri="{FF2B5EF4-FFF2-40B4-BE49-F238E27FC236}">
                <a16:creationId xmlns:a16="http://schemas.microsoft.com/office/drawing/2014/main" id="{6D83DA06-5491-4C9D-83FA-D0C7B5F563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20440" y="221213"/>
            <a:ext cx="2112198" cy="492641"/>
          </a:xfrm>
          <a:prstGeom prst="rect">
            <a:avLst/>
          </a:prstGeom>
        </p:spPr>
      </p:pic>
      <p:sp>
        <p:nvSpPr>
          <p:cNvPr id="6" name="CuadroTexto 5"/>
          <p:cNvSpPr txBox="1"/>
          <p:nvPr/>
        </p:nvSpPr>
        <p:spPr>
          <a:xfrm>
            <a:off x="2232461" y="5738896"/>
            <a:ext cx="8882362" cy="1200329"/>
          </a:xfrm>
          <a:prstGeom prst="rect">
            <a:avLst/>
          </a:prstGeom>
          <a:noFill/>
        </p:spPr>
        <p:txBody>
          <a:bodyPr wrap="square" rtlCol="0">
            <a:spAutoFit/>
          </a:bodyPr>
          <a:lstStyle/>
          <a:p>
            <a:pPr>
              <a:buClr>
                <a:schemeClr val="tx2"/>
              </a:buClr>
            </a:pPr>
            <a:endParaRPr lang="es-ES" dirty="0">
              <a:solidFill>
                <a:schemeClr val="tx1">
                  <a:lumMod val="50000"/>
                  <a:lumOff val="50000"/>
                </a:schemeClr>
              </a:solidFill>
            </a:endParaRPr>
          </a:p>
          <a:p>
            <a:pPr algn="just">
              <a:buClr>
                <a:schemeClr val="tx2"/>
              </a:buClr>
            </a:pPr>
            <a:r>
              <a:rPr lang="es-ES" dirty="0">
                <a:solidFill>
                  <a:schemeClr val="tx1">
                    <a:lumMod val="50000"/>
                    <a:lumOff val="50000"/>
                  </a:schemeClr>
                </a:solidFill>
              </a:rPr>
              <a:t>.</a:t>
            </a:r>
          </a:p>
          <a:p>
            <a:pPr algn="just">
              <a:buClr>
                <a:schemeClr val="tx2"/>
              </a:buClr>
            </a:pPr>
            <a:endParaRPr lang="es-ES" dirty="0">
              <a:solidFill>
                <a:schemeClr val="tx1">
                  <a:lumMod val="50000"/>
                  <a:lumOff val="50000"/>
                </a:schemeClr>
              </a:solidFill>
            </a:endParaRPr>
          </a:p>
          <a:p>
            <a:pPr>
              <a:buClr>
                <a:schemeClr val="tx2"/>
              </a:buClr>
            </a:pPr>
            <a:endParaRPr lang="es-ES" b="1" dirty="0">
              <a:solidFill>
                <a:schemeClr val="tx1">
                  <a:lumMod val="50000"/>
                  <a:lumOff val="50000"/>
                </a:schemeClr>
              </a:solidFill>
            </a:endParaRPr>
          </a:p>
        </p:txBody>
      </p:sp>
      <p:graphicFrame>
        <p:nvGraphicFramePr>
          <p:cNvPr id="7" name="Diagrama 6"/>
          <p:cNvGraphicFramePr/>
          <p:nvPr>
            <p:extLst>
              <p:ext uri="{D42A27DB-BD31-4B8C-83A1-F6EECF244321}">
                <p14:modId xmlns:p14="http://schemas.microsoft.com/office/powerpoint/2010/main" val="2743027423"/>
              </p:ext>
            </p:extLst>
          </p:nvPr>
        </p:nvGraphicFramePr>
        <p:xfrm>
          <a:off x="1076866" y="2148332"/>
          <a:ext cx="10441844" cy="111182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8" name="Rectángulo 7"/>
          <p:cNvSpPr/>
          <p:nvPr/>
        </p:nvSpPr>
        <p:spPr>
          <a:xfrm>
            <a:off x="1471645" y="1627240"/>
            <a:ext cx="3535007" cy="369332"/>
          </a:xfrm>
          <a:prstGeom prst="rect">
            <a:avLst/>
          </a:prstGeom>
        </p:spPr>
        <p:txBody>
          <a:bodyPr wrap="none">
            <a:spAutoFit/>
          </a:bodyPr>
          <a:lstStyle/>
          <a:p>
            <a:r>
              <a:rPr lang="es-CO" dirty="0">
                <a:solidFill>
                  <a:srgbClr val="EB6264"/>
                </a:solidFill>
                <a:latin typeface="Segoe UI" panose="020B0502040204020203" pitchFamily="34" charset="0"/>
                <a:ea typeface="Verdana" panose="020B0604030504040204" pitchFamily="34" charset="0"/>
                <a:cs typeface="Segoe UI" panose="020B0502040204020203" pitchFamily="34" charset="0"/>
              </a:rPr>
              <a:t>Cambios a nivel de Metodología </a:t>
            </a:r>
          </a:p>
        </p:txBody>
      </p:sp>
      <p:sp>
        <p:nvSpPr>
          <p:cNvPr id="9" name="Rectángulo 8"/>
          <p:cNvSpPr/>
          <p:nvPr/>
        </p:nvSpPr>
        <p:spPr>
          <a:xfrm>
            <a:off x="1471645" y="3560021"/>
            <a:ext cx="3850982" cy="369332"/>
          </a:xfrm>
          <a:prstGeom prst="rect">
            <a:avLst/>
          </a:prstGeom>
        </p:spPr>
        <p:txBody>
          <a:bodyPr wrap="square">
            <a:spAutoFit/>
          </a:bodyPr>
          <a:lstStyle/>
          <a:p>
            <a:r>
              <a:rPr lang="es-CO" dirty="0">
                <a:solidFill>
                  <a:srgbClr val="EB6264"/>
                </a:solidFill>
                <a:latin typeface="Segoe UI" panose="020B0502040204020203" pitchFamily="34" charset="0"/>
                <a:ea typeface="Verdana" panose="020B0604030504040204" pitchFamily="34" charset="0"/>
                <a:cs typeface="Segoe UI" panose="020B0502040204020203" pitchFamily="34" charset="0"/>
              </a:rPr>
              <a:t>Cambios a Nivel de Variable</a:t>
            </a:r>
          </a:p>
        </p:txBody>
      </p:sp>
      <p:graphicFrame>
        <p:nvGraphicFramePr>
          <p:cNvPr id="10" name="Diagrama 9"/>
          <p:cNvGraphicFramePr/>
          <p:nvPr>
            <p:extLst>
              <p:ext uri="{D42A27DB-BD31-4B8C-83A1-F6EECF244321}">
                <p14:modId xmlns:p14="http://schemas.microsoft.com/office/powerpoint/2010/main" val="2225766285"/>
              </p:ext>
            </p:extLst>
          </p:nvPr>
        </p:nvGraphicFramePr>
        <p:xfrm>
          <a:off x="1076864" y="4081113"/>
          <a:ext cx="10441846" cy="1111829"/>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11" name="Diagrama 10"/>
          <p:cNvGraphicFramePr/>
          <p:nvPr>
            <p:extLst>
              <p:ext uri="{D42A27DB-BD31-4B8C-83A1-F6EECF244321}">
                <p14:modId xmlns:p14="http://schemas.microsoft.com/office/powerpoint/2010/main" val="2351123803"/>
              </p:ext>
            </p:extLst>
          </p:nvPr>
        </p:nvGraphicFramePr>
        <p:xfrm>
          <a:off x="1076866" y="5344702"/>
          <a:ext cx="10441844" cy="1111829"/>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
        <p:nvSpPr>
          <p:cNvPr id="12" name="CuadroTexto 11">
            <a:extLst/>
          </p:cNvPr>
          <p:cNvSpPr txBox="1"/>
          <p:nvPr/>
        </p:nvSpPr>
        <p:spPr>
          <a:xfrm>
            <a:off x="720148" y="887924"/>
            <a:ext cx="10424979" cy="369332"/>
          </a:xfrm>
          <a:prstGeom prst="rect">
            <a:avLst/>
          </a:prstGeom>
          <a:noFill/>
        </p:spPr>
        <p:txBody>
          <a:bodyPr wrap="square" rtlCol="0">
            <a:spAutoFit/>
          </a:bodyPr>
          <a:lstStyle/>
          <a:p>
            <a:r>
              <a:rPr lang="es-CO" b="1" dirty="0">
                <a:solidFill>
                  <a:srgbClr val="EB6264"/>
                </a:solidFill>
                <a:latin typeface="Segoe UI" panose="020B0502040204020203" pitchFamily="34" charset="0"/>
                <a:ea typeface="Verdana" panose="020B0604030504040204" pitchFamily="34" charset="0"/>
                <a:cs typeface="Segoe UI" panose="020B0502040204020203" pitchFamily="34" charset="0"/>
              </a:rPr>
              <a:t>EL MIDE U 2018  – Cambios con respecto a 2017</a:t>
            </a:r>
            <a:endParaRPr lang="es-CO" b="1" spc="600" dirty="0">
              <a:solidFill>
                <a:srgbClr val="EB6264"/>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54443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a 11"/>
          <p:cNvGraphicFramePr>
            <a:graphicFrameLocks noGrp="1"/>
          </p:cNvGraphicFramePr>
          <p:nvPr>
            <p:extLst>
              <p:ext uri="{D42A27DB-BD31-4B8C-83A1-F6EECF244321}">
                <p14:modId xmlns:p14="http://schemas.microsoft.com/office/powerpoint/2010/main" val="1066918096"/>
              </p:ext>
            </p:extLst>
          </p:nvPr>
        </p:nvGraphicFramePr>
        <p:xfrm>
          <a:off x="1597404" y="1878226"/>
          <a:ext cx="9613900" cy="4123942"/>
        </p:xfrm>
        <a:graphic>
          <a:graphicData uri="http://schemas.openxmlformats.org/drawingml/2006/table">
            <a:tbl>
              <a:tblPr firstRow="1" firstCol="1" bandRow="1">
                <a:tableStyleId>{5C22544A-7EE6-4342-B048-85BDC9FD1C3A}</a:tableStyleId>
              </a:tblPr>
              <a:tblGrid>
                <a:gridCol w="4806950">
                  <a:extLst>
                    <a:ext uri="{9D8B030D-6E8A-4147-A177-3AD203B41FA5}">
                      <a16:colId xmlns:a16="http://schemas.microsoft.com/office/drawing/2014/main" val="87482238"/>
                    </a:ext>
                  </a:extLst>
                </a:gridCol>
                <a:gridCol w="4806950">
                  <a:extLst>
                    <a:ext uri="{9D8B030D-6E8A-4147-A177-3AD203B41FA5}">
                      <a16:colId xmlns:a16="http://schemas.microsoft.com/office/drawing/2014/main" val="3007229231"/>
                    </a:ext>
                  </a:extLst>
                </a:gridCol>
              </a:tblGrid>
              <a:tr h="293497">
                <a:tc>
                  <a:txBody>
                    <a:bodyPr/>
                    <a:lstStyle/>
                    <a:p>
                      <a:pPr>
                        <a:lnSpc>
                          <a:spcPct val="107000"/>
                        </a:lnSpc>
                        <a:spcAft>
                          <a:spcPts val="0"/>
                        </a:spcAft>
                      </a:pPr>
                      <a:r>
                        <a:rPr lang="es-ES" sz="1800" dirty="0">
                          <a:effectLst/>
                          <a:latin typeface="Segoe UI" panose="020B0502040204020203" pitchFamily="34" charset="0"/>
                          <a:ea typeface="Verdana" panose="020B0604030504040204" pitchFamily="34" charset="0"/>
                          <a:cs typeface="Segoe UI" panose="020B0502040204020203" pitchFamily="34" charset="0"/>
                        </a:rPr>
                        <a:t>1. Nombre del indicador:</a:t>
                      </a:r>
                      <a:endParaRPr lang="es-CO" sz="1800" dirty="0">
                        <a:effectLst/>
                        <a:latin typeface="Segoe UI" panose="020B0502040204020203" pitchFamily="34" charset="0"/>
                        <a:ea typeface="Verdana" panose="020B0604030504040204" pitchFamily="34" charset="0"/>
                        <a:cs typeface="Segoe UI" panose="020B0502040204020203" pitchFamily="34" charset="0"/>
                      </a:endParaRPr>
                    </a:p>
                  </a:txBody>
                  <a:tcPr marL="68580" marR="68580" marT="0" marB="0">
                    <a:solidFill>
                      <a:srgbClr val="877DA3"/>
                    </a:solidFill>
                  </a:tcPr>
                </a:tc>
                <a:tc>
                  <a:txBody>
                    <a:bodyPr/>
                    <a:lstStyle/>
                    <a:p>
                      <a:pPr>
                        <a:lnSpc>
                          <a:spcPct val="107000"/>
                        </a:lnSpc>
                        <a:spcAft>
                          <a:spcPts val="0"/>
                        </a:spcAft>
                      </a:pPr>
                      <a:r>
                        <a:rPr lang="es-ES" sz="1800" b="0" dirty="0">
                          <a:solidFill>
                            <a:schemeClr val="tx1"/>
                          </a:solidFill>
                          <a:effectLst/>
                          <a:latin typeface="Segoe UI" panose="020B0502040204020203" pitchFamily="34" charset="0"/>
                          <a:ea typeface="Verdana" panose="020B0604030504040204" pitchFamily="34" charset="0"/>
                          <a:cs typeface="Segoe UI" panose="020B0502040204020203" pitchFamily="34" charset="0"/>
                        </a:rPr>
                        <a:t>TASA</a:t>
                      </a:r>
                      <a:r>
                        <a:rPr lang="es-ES" sz="1800" b="0" baseline="0" dirty="0">
                          <a:solidFill>
                            <a:schemeClr val="tx1"/>
                          </a:solidFill>
                          <a:effectLst/>
                          <a:latin typeface="Segoe UI" panose="020B0502040204020203" pitchFamily="34" charset="0"/>
                          <a:ea typeface="Verdana" panose="020B0604030504040204" pitchFamily="34" charset="0"/>
                          <a:cs typeface="Segoe UI" panose="020B0502040204020203" pitchFamily="34" charset="0"/>
                        </a:rPr>
                        <a:t> DE OCUPACIÓN</a:t>
                      </a:r>
                      <a:endParaRPr lang="es-CO" sz="1800" b="0" dirty="0">
                        <a:solidFill>
                          <a:schemeClr val="tx1"/>
                        </a:solidFill>
                        <a:effectLst/>
                        <a:latin typeface="Segoe UI" panose="020B0502040204020203" pitchFamily="34" charset="0"/>
                        <a:ea typeface="Verdana" panose="020B0604030504040204" pitchFamily="34" charset="0"/>
                        <a:cs typeface="Segoe UI" panose="020B0502040204020203" pitchFamily="34" charset="0"/>
                      </a:endParaRPr>
                    </a:p>
                  </a:txBody>
                  <a:tcPr marL="68580" marR="68580" marT="0" marB="0">
                    <a:noFill/>
                  </a:tcPr>
                </a:tc>
                <a:extLst>
                  <a:ext uri="{0D108BD9-81ED-4DB2-BD59-A6C34878D82A}">
                    <a16:rowId xmlns:a16="http://schemas.microsoft.com/office/drawing/2014/main" val="3083641778"/>
                  </a:ext>
                </a:extLst>
              </a:tr>
              <a:tr h="293497">
                <a:tc>
                  <a:txBody>
                    <a:bodyPr/>
                    <a:lstStyle/>
                    <a:p>
                      <a:pPr>
                        <a:lnSpc>
                          <a:spcPct val="107000"/>
                        </a:lnSpc>
                        <a:spcAft>
                          <a:spcPts val="0"/>
                        </a:spcAft>
                      </a:pPr>
                      <a:r>
                        <a:rPr lang="es-ES" sz="1800" dirty="0">
                          <a:effectLst/>
                          <a:latin typeface="Segoe UI" panose="020B0502040204020203" pitchFamily="34" charset="0"/>
                          <a:ea typeface="Verdana" panose="020B0604030504040204" pitchFamily="34" charset="0"/>
                          <a:cs typeface="Segoe UI" panose="020B0502040204020203" pitchFamily="34" charset="0"/>
                        </a:rPr>
                        <a:t>2. Periodo de referencia:</a:t>
                      </a:r>
                      <a:endParaRPr lang="es-CO" sz="1800" dirty="0">
                        <a:effectLst/>
                        <a:latin typeface="Segoe UI" panose="020B0502040204020203" pitchFamily="34" charset="0"/>
                        <a:ea typeface="Verdana" panose="020B0604030504040204" pitchFamily="34" charset="0"/>
                        <a:cs typeface="Segoe UI" panose="020B0502040204020203" pitchFamily="34" charset="0"/>
                      </a:endParaRPr>
                    </a:p>
                  </a:txBody>
                  <a:tcPr marL="68580" marR="68580" marT="0" marB="0">
                    <a:solidFill>
                      <a:srgbClr val="877DA3"/>
                    </a:solidFill>
                  </a:tcPr>
                </a:tc>
                <a:tc>
                  <a:txBody>
                    <a:bodyPr/>
                    <a:lstStyle/>
                    <a:p>
                      <a:pPr>
                        <a:lnSpc>
                          <a:spcPct val="107000"/>
                        </a:lnSpc>
                        <a:spcAft>
                          <a:spcPts val="0"/>
                        </a:spcAft>
                      </a:pPr>
                      <a:r>
                        <a:rPr lang="es-ES" sz="1800" b="0" dirty="0">
                          <a:solidFill>
                            <a:schemeClr val="tx1"/>
                          </a:solidFill>
                          <a:effectLst/>
                          <a:latin typeface="Segoe UI" panose="020B0502040204020203" pitchFamily="34" charset="0"/>
                          <a:ea typeface="Verdana" panose="020B0604030504040204" pitchFamily="34" charset="0"/>
                          <a:cs typeface="Segoe UI" panose="020B0502040204020203" pitchFamily="34" charset="0"/>
                        </a:rPr>
                        <a:t>2016</a:t>
                      </a:r>
                      <a:endParaRPr lang="es-CO" sz="1800" b="0" dirty="0">
                        <a:solidFill>
                          <a:schemeClr val="tx1"/>
                        </a:solidFill>
                        <a:effectLst/>
                        <a:latin typeface="Segoe UI" panose="020B0502040204020203" pitchFamily="34" charset="0"/>
                        <a:ea typeface="Verdana" panose="020B0604030504040204" pitchFamily="34" charset="0"/>
                        <a:cs typeface="Segoe UI" panose="020B0502040204020203" pitchFamily="34" charset="0"/>
                      </a:endParaRPr>
                    </a:p>
                  </a:txBody>
                  <a:tcPr marL="68580" marR="68580" marT="0" marB="0">
                    <a:noFill/>
                  </a:tcPr>
                </a:tc>
                <a:extLst>
                  <a:ext uri="{0D108BD9-81ED-4DB2-BD59-A6C34878D82A}">
                    <a16:rowId xmlns:a16="http://schemas.microsoft.com/office/drawing/2014/main" val="2945474174"/>
                  </a:ext>
                </a:extLst>
              </a:tr>
              <a:tr h="293497">
                <a:tc>
                  <a:txBody>
                    <a:bodyPr/>
                    <a:lstStyle/>
                    <a:p>
                      <a:pPr>
                        <a:lnSpc>
                          <a:spcPct val="107000"/>
                        </a:lnSpc>
                        <a:spcAft>
                          <a:spcPts val="0"/>
                        </a:spcAft>
                      </a:pPr>
                      <a:r>
                        <a:rPr lang="es-ES" sz="1800" dirty="0">
                          <a:effectLst/>
                          <a:latin typeface="Segoe UI" panose="020B0502040204020203" pitchFamily="34" charset="0"/>
                          <a:ea typeface="Verdana" panose="020B0604030504040204" pitchFamily="34" charset="0"/>
                          <a:cs typeface="Segoe UI" panose="020B0502040204020203" pitchFamily="34" charset="0"/>
                        </a:rPr>
                        <a:t>3. Fecha de corte de la información:</a:t>
                      </a:r>
                      <a:endParaRPr lang="es-CO" sz="1800" dirty="0">
                        <a:effectLst/>
                        <a:latin typeface="Segoe UI" panose="020B0502040204020203" pitchFamily="34" charset="0"/>
                        <a:ea typeface="Verdana" panose="020B0604030504040204" pitchFamily="34" charset="0"/>
                        <a:cs typeface="Segoe UI" panose="020B0502040204020203" pitchFamily="34" charset="0"/>
                      </a:endParaRPr>
                    </a:p>
                  </a:txBody>
                  <a:tcPr marL="68580" marR="68580" marT="0" marB="0">
                    <a:solidFill>
                      <a:srgbClr val="877DA3"/>
                    </a:solidFill>
                  </a:tcPr>
                </a:tc>
                <a:tc>
                  <a:txBody>
                    <a:bodyPr/>
                    <a:lstStyle/>
                    <a:p>
                      <a:pPr>
                        <a:lnSpc>
                          <a:spcPct val="107000"/>
                        </a:lnSpc>
                        <a:spcAft>
                          <a:spcPts val="0"/>
                        </a:spcAft>
                      </a:pPr>
                      <a:r>
                        <a:rPr lang="es-ES" sz="1800" b="0" dirty="0">
                          <a:solidFill>
                            <a:schemeClr val="tx1"/>
                          </a:solidFill>
                          <a:effectLst/>
                          <a:latin typeface="Segoe UI" panose="020B0502040204020203" pitchFamily="34" charset="0"/>
                          <a:ea typeface="Verdana" panose="020B0604030504040204" pitchFamily="34" charset="0"/>
                          <a:cs typeface="Segoe UI" panose="020B0502040204020203" pitchFamily="34" charset="0"/>
                        </a:rPr>
                        <a:t>OCTUBRE</a:t>
                      </a:r>
                      <a:r>
                        <a:rPr lang="es-ES" sz="1800" b="0" baseline="0" dirty="0">
                          <a:solidFill>
                            <a:schemeClr val="tx1"/>
                          </a:solidFill>
                          <a:effectLst/>
                          <a:latin typeface="Segoe UI" panose="020B0502040204020203" pitchFamily="34" charset="0"/>
                          <a:ea typeface="Verdana" panose="020B0604030504040204" pitchFamily="34" charset="0"/>
                          <a:cs typeface="Segoe UI" panose="020B0502040204020203" pitchFamily="34" charset="0"/>
                        </a:rPr>
                        <a:t> 2017</a:t>
                      </a:r>
                      <a:endParaRPr lang="es-CO" sz="1800" b="0" dirty="0">
                        <a:solidFill>
                          <a:schemeClr val="tx1"/>
                        </a:solidFill>
                        <a:effectLst/>
                        <a:latin typeface="Segoe UI" panose="020B0502040204020203" pitchFamily="34" charset="0"/>
                        <a:ea typeface="Verdana" panose="020B0604030504040204" pitchFamily="34" charset="0"/>
                        <a:cs typeface="Segoe UI" panose="020B0502040204020203" pitchFamily="34" charset="0"/>
                      </a:endParaRPr>
                    </a:p>
                  </a:txBody>
                  <a:tcPr marL="68580" marR="68580" marT="0" marB="0">
                    <a:noFill/>
                  </a:tcPr>
                </a:tc>
                <a:extLst>
                  <a:ext uri="{0D108BD9-81ED-4DB2-BD59-A6C34878D82A}">
                    <a16:rowId xmlns:a16="http://schemas.microsoft.com/office/drawing/2014/main" val="3589695499"/>
                  </a:ext>
                </a:extLst>
              </a:tr>
              <a:tr h="293497">
                <a:tc>
                  <a:txBody>
                    <a:bodyPr/>
                    <a:lstStyle/>
                    <a:p>
                      <a:pPr>
                        <a:lnSpc>
                          <a:spcPct val="107000"/>
                        </a:lnSpc>
                        <a:spcAft>
                          <a:spcPts val="0"/>
                        </a:spcAft>
                      </a:pPr>
                      <a:r>
                        <a:rPr lang="es-ES" sz="1800" dirty="0">
                          <a:effectLst/>
                          <a:latin typeface="Segoe UI" panose="020B0502040204020203" pitchFamily="34" charset="0"/>
                          <a:ea typeface="Verdana" panose="020B0604030504040204" pitchFamily="34" charset="0"/>
                          <a:cs typeface="Segoe UI" panose="020B0502040204020203" pitchFamily="34" charset="0"/>
                        </a:rPr>
                        <a:t>4. Fuente de la información:</a:t>
                      </a:r>
                      <a:endParaRPr lang="es-CO" sz="1800" dirty="0">
                        <a:effectLst/>
                        <a:latin typeface="Segoe UI" panose="020B0502040204020203" pitchFamily="34" charset="0"/>
                        <a:ea typeface="Verdana" panose="020B0604030504040204" pitchFamily="34" charset="0"/>
                        <a:cs typeface="Segoe UI" panose="020B0502040204020203" pitchFamily="34" charset="0"/>
                      </a:endParaRPr>
                    </a:p>
                  </a:txBody>
                  <a:tcPr marL="68580" marR="68580" marT="0" marB="0">
                    <a:solidFill>
                      <a:srgbClr val="877DA3"/>
                    </a:solidFill>
                  </a:tcPr>
                </a:tc>
                <a:tc>
                  <a:txBody>
                    <a:bodyPr/>
                    <a:lstStyle/>
                    <a:p>
                      <a:pPr>
                        <a:lnSpc>
                          <a:spcPct val="107000"/>
                        </a:lnSpc>
                        <a:spcAft>
                          <a:spcPts val="0"/>
                        </a:spcAft>
                      </a:pPr>
                      <a:r>
                        <a:rPr lang="es-ES" sz="1800" b="0" dirty="0">
                          <a:solidFill>
                            <a:schemeClr val="tx1"/>
                          </a:solidFill>
                          <a:effectLst/>
                          <a:latin typeface="Segoe UI" panose="020B0502040204020203" pitchFamily="34" charset="0"/>
                          <a:ea typeface="Verdana" panose="020B0604030504040204" pitchFamily="34" charset="0"/>
                          <a:cs typeface="Segoe UI" panose="020B0502040204020203" pitchFamily="34" charset="0"/>
                        </a:rPr>
                        <a:t>SNIES - OLE</a:t>
                      </a:r>
                      <a:endParaRPr lang="es-CO" sz="1800" b="0" dirty="0">
                        <a:solidFill>
                          <a:schemeClr val="tx1"/>
                        </a:solidFill>
                        <a:effectLst/>
                        <a:latin typeface="Segoe UI" panose="020B0502040204020203" pitchFamily="34" charset="0"/>
                        <a:ea typeface="Verdana" panose="020B0604030504040204" pitchFamily="34" charset="0"/>
                        <a:cs typeface="Segoe UI" panose="020B0502040204020203" pitchFamily="34" charset="0"/>
                      </a:endParaRPr>
                    </a:p>
                  </a:txBody>
                  <a:tcPr marL="68580" marR="68580" marT="0" marB="0">
                    <a:noFill/>
                  </a:tcPr>
                </a:tc>
                <a:extLst>
                  <a:ext uri="{0D108BD9-81ED-4DB2-BD59-A6C34878D82A}">
                    <a16:rowId xmlns:a16="http://schemas.microsoft.com/office/drawing/2014/main" val="1633568851"/>
                  </a:ext>
                </a:extLst>
              </a:tr>
              <a:tr h="293497">
                <a:tc gridSpan="2">
                  <a:txBody>
                    <a:bodyPr/>
                    <a:lstStyle/>
                    <a:p>
                      <a:pPr>
                        <a:lnSpc>
                          <a:spcPct val="107000"/>
                        </a:lnSpc>
                        <a:spcAft>
                          <a:spcPts val="0"/>
                        </a:spcAft>
                      </a:pPr>
                      <a:r>
                        <a:rPr lang="es-ES" sz="1800" dirty="0">
                          <a:effectLst/>
                          <a:latin typeface="Segoe UI" panose="020B0502040204020203" pitchFamily="34" charset="0"/>
                          <a:ea typeface="Verdana" panose="020B0604030504040204" pitchFamily="34" charset="0"/>
                          <a:cs typeface="Segoe UI" panose="020B0502040204020203" pitchFamily="34" charset="0"/>
                        </a:rPr>
                        <a:t>5. Objetivo:</a:t>
                      </a:r>
                      <a:endParaRPr lang="es-CO" sz="1800" dirty="0">
                        <a:effectLst/>
                        <a:latin typeface="Segoe UI" panose="020B0502040204020203" pitchFamily="34" charset="0"/>
                        <a:ea typeface="Verdana" panose="020B0604030504040204" pitchFamily="34" charset="0"/>
                        <a:cs typeface="Segoe UI" panose="020B0502040204020203" pitchFamily="34" charset="0"/>
                      </a:endParaRPr>
                    </a:p>
                  </a:txBody>
                  <a:tcPr marL="68580" marR="68580" marT="0" marB="0">
                    <a:solidFill>
                      <a:srgbClr val="877DA3"/>
                    </a:solidFill>
                  </a:tcPr>
                </a:tc>
                <a:tc hMerge="1">
                  <a:txBody>
                    <a:bodyPr/>
                    <a:lstStyle/>
                    <a:p>
                      <a:endParaRPr lang="es-CO"/>
                    </a:p>
                  </a:txBody>
                  <a:tcPr/>
                </a:tc>
                <a:extLst>
                  <a:ext uri="{0D108BD9-81ED-4DB2-BD59-A6C34878D82A}">
                    <a16:rowId xmlns:a16="http://schemas.microsoft.com/office/drawing/2014/main" val="3970571896"/>
                  </a:ext>
                </a:extLst>
              </a:tr>
              <a:tr h="1097280">
                <a:tc gridSpan="2">
                  <a:txBody>
                    <a:bodyPr/>
                    <a:lstStyle/>
                    <a:p>
                      <a:r>
                        <a:rPr lang="es-CO" sz="1800" b="0" dirty="0">
                          <a:solidFill>
                            <a:schemeClr val="tx1"/>
                          </a:solidFill>
                          <a:effectLst/>
                          <a:latin typeface="Segoe UI" panose="020B0502040204020203" pitchFamily="34" charset="0"/>
                          <a:ea typeface="Verdana" panose="020B0604030504040204" pitchFamily="34" charset="0"/>
                          <a:cs typeface="Segoe UI" panose="020B0502040204020203" pitchFamily="34" charset="0"/>
                        </a:rPr>
                        <a:t>Determinar</a:t>
                      </a:r>
                      <a:r>
                        <a:rPr lang="es-CO" sz="1800" b="0" baseline="0" dirty="0">
                          <a:solidFill>
                            <a:schemeClr val="tx1"/>
                          </a:solidFill>
                          <a:effectLst/>
                          <a:latin typeface="Segoe UI" panose="020B0502040204020203" pitchFamily="34" charset="0"/>
                          <a:ea typeface="Verdana" panose="020B0604030504040204" pitchFamily="34" charset="0"/>
                          <a:cs typeface="Segoe UI" panose="020B0502040204020203" pitchFamily="34" charset="0"/>
                        </a:rPr>
                        <a:t> la proporción de egresados de las IES que se encuentran ocupados ya  sea en el mercado laboral, trabajando en el sector formal o realzando formación de maestría o doctorado en cualquiera de las IES del país.</a:t>
                      </a:r>
                      <a:endParaRPr lang="es-CO" sz="1800" b="0" dirty="0">
                        <a:solidFill>
                          <a:schemeClr val="tx1"/>
                        </a:solidFill>
                        <a:effectLst/>
                        <a:latin typeface="Segoe UI" panose="020B0502040204020203" pitchFamily="34" charset="0"/>
                        <a:ea typeface="Verdana" panose="020B0604030504040204" pitchFamily="34" charset="0"/>
                        <a:cs typeface="Segoe UI" panose="020B0502040204020203" pitchFamily="34" charset="0"/>
                      </a:endParaRPr>
                    </a:p>
                  </a:txBody>
                  <a:tcPr marL="68580" marR="68580" marT="0" marB="0" anchor="ctr">
                    <a:noFill/>
                  </a:tcPr>
                </a:tc>
                <a:tc hMerge="1">
                  <a:txBody>
                    <a:bodyPr/>
                    <a:lstStyle/>
                    <a:p>
                      <a:endParaRPr lang="es-CO"/>
                    </a:p>
                  </a:txBody>
                  <a:tcPr/>
                </a:tc>
                <a:extLst>
                  <a:ext uri="{0D108BD9-81ED-4DB2-BD59-A6C34878D82A}">
                    <a16:rowId xmlns:a16="http://schemas.microsoft.com/office/drawing/2014/main" val="2825952278"/>
                  </a:ext>
                </a:extLst>
              </a:tr>
              <a:tr h="293497">
                <a:tc gridSpan="2">
                  <a:txBody>
                    <a:bodyPr/>
                    <a:lstStyle/>
                    <a:p>
                      <a:pPr>
                        <a:lnSpc>
                          <a:spcPct val="107000"/>
                        </a:lnSpc>
                        <a:spcAft>
                          <a:spcPts val="0"/>
                        </a:spcAft>
                      </a:pPr>
                      <a:r>
                        <a:rPr lang="es-ES" sz="1800" dirty="0">
                          <a:effectLst/>
                          <a:latin typeface="Segoe UI" panose="020B0502040204020203" pitchFamily="34" charset="0"/>
                          <a:ea typeface="Verdana" panose="020B0604030504040204" pitchFamily="34" charset="0"/>
                          <a:cs typeface="Segoe UI" panose="020B0502040204020203" pitchFamily="34" charset="0"/>
                        </a:rPr>
                        <a:t>6. Consideraciones metodológicas </a:t>
                      </a:r>
                      <a:endParaRPr lang="es-CO" sz="1800" dirty="0">
                        <a:effectLst/>
                        <a:latin typeface="Segoe UI" panose="020B0502040204020203" pitchFamily="34" charset="0"/>
                        <a:ea typeface="Verdana" panose="020B0604030504040204" pitchFamily="34" charset="0"/>
                        <a:cs typeface="Segoe UI" panose="020B0502040204020203" pitchFamily="34" charset="0"/>
                      </a:endParaRPr>
                    </a:p>
                  </a:txBody>
                  <a:tcPr marL="68580" marR="68580" marT="0" marB="0">
                    <a:solidFill>
                      <a:srgbClr val="877DA3"/>
                    </a:solidFill>
                  </a:tcPr>
                </a:tc>
                <a:tc hMerge="1">
                  <a:txBody>
                    <a:bodyPr/>
                    <a:lstStyle/>
                    <a:p>
                      <a:endParaRPr lang="es-CO"/>
                    </a:p>
                  </a:txBody>
                  <a:tcPr/>
                </a:tc>
                <a:extLst>
                  <a:ext uri="{0D108BD9-81ED-4DB2-BD59-A6C34878D82A}">
                    <a16:rowId xmlns:a16="http://schemas.microsoft.com/office/drawing/2014/main" val="2016438466"/>
                  </a:ext>
                </a:extLst>
              </a:tr>
              <a:tr h="1265680">
                <a:tc gridSpan="2">
                  <a:txBody>
                    <a:bodyPr/>
                    <a:lstStyle/>
                    <a:p>
                      <a:pPr algn="just">
                        <a:lnSpc>
                          <a:spcPct val="107000"/>
                        </a:lnSpc>
                        <a:spcAft>
                          <a:spcPts val="0"/>
                        </a:spcAft>
                      </a:pPr>
                      <a:r>
                        <a:rPr lang="es-MX" sz="1800" b="0" dirty="0">
                          <a:solidFill>
                            <a:schemeClr val="tx1"/>
                          </a:solidFill>
                          <a:effectLst/>
                          <a:latin typeface="Segoe UI" panose="020B0502040204020203" pitchFamily="34" charset="0"/>
                          <a:ea typeface="Verdana" panose="020B0604030504040204" pitchFamily="34" charset="0"/>
                          <a:cs typeface="Segoe UI" panose="020B0502040204020203" pitchFamily="34" charset="0"/>
                        </a:rPr>
                        <a:t>Proporción</a:t>
                      </a:r>
                      <a:r>
                        <a:rPr lang="es-MX" sz="1800" b="0" baseline="0" dirty="0">
                          <a:solidFill>
                            <a:schemeClr val="tx1"/>
                          </a:solidFill>
                          <a:effectLst/>
                          <a:latin typeface="Segoe UI" panose="020B0502040204020203" pitchFamily="34" charset="0"/>
                          <a:ea typeface="Verdana" panose="020B0604030504040204" pitchFamily="34" charset="0"/>
                          <a:cs typeface="Segoe UI" panose="020B0502040204020203" pitchFamily="34" charset="0"/>
                        </a:rPr>
                        <a:t> entre total de ocupados (trabajando o realizando estudios de maestría o doctorado) y total de graduados de una IES para el periodo 2016. Este indicador reemplaza a los indicadores de empleabilidad y paso a posgrado.</a:t>
                      </a:r>
                      <a:endParaRPr lang="es-CO" sz="1800" b="0" dirty="0">
                        <a:solidFill>
                          <a:schemeClr val="tx1"/>
                        </a:solidFill>
                        <a:effectLst/>
                        <a:latin typeface="Segoe UI" panose="020B0502040204020203" pitchFamily="34" charset="0"/>
                        <a:ea typeface="Verdana" panose="020B0604030504040204" pitchFamily="34" charset="0"/>
                        <a:cs typeface="Segoe UI" panose="020B0502040204020203" pitchFamily="34" charset="0"/>
                      </a:endParaRPr>
                    </a:p>
                  </a:txBody>
                  <a:tcPr marL="68580" marR="68580" marT="0" marB="0" anchor="ctr">
                    <a:noFill/>
                  </a:tcPr>
                </a:tc>
                <a:tc hMerge="1">
                  <a:txBody>
                    <a:bodyPr/>
                    <a:lstStyle/>
                    <a:p>
                      <a:endParaRPr lang="es-CO"/>
                    </a:p>
                  </a:txBody>
                  <a:tcPr/>
                </a:tc>
                <a:extLst>
                  <a:ext uri="{0D108BD9-81ED-4DB2-BD59-A6C34878D82A}">
                    <a16:rowId xmlns:a16="http://schemas.microsoft.com/office/drawing/2014/main" val="1367411535"/>
                  </a:ext>
                </a:extLst>
              </a:tr>
            </a:tbl>
          </a:graphicData>
        </a:graphic>
      </p:graphicFrame>
      <p:pic>
        <p:nvPicPr>
          <p:cNvPr id="18" name="Gráfico 17">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6000" y="221213"/>
            <a:ext cx="6096000" cy="474000"/>
          </a:xfrm>
          <a:prstGeom prst="rect">
            <a:avLst/>
          </a:prstGeom>
        </p:spPr>
      </p:pic>
      <p:pic>
        <p:nvPicPr>
          <p:cNvPr id="19" name="Gráfico 18">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20440" y="221213"/>
            <a:ext cx="2112198" cy="492641"/>
          </a:xfrm>
          <a:prstGeom prst="rect">
            <a:avLst/>
          </a:prstGeom>
        </p:spPr>
      </p:pic>
      <p:sp>
        <p:nvSpPr>
          <p:cNvPr id="20" name="Rectángulo 19"/>
          <p:cNvSpPr/>
          <p:nvPr/>
        </p:nvSpPr>
        <p:spPr>
          <a:xfrm>
            <a:off x="868157" y="1092733"/>
            <a:ext cx="5904565" cy="369332"/>
          </a:xfrm>
          <a:prstGeom prst="rect">
            <a:avLst/>
          </a:prstGeom>
        </p:spPr>
        <p:txBody>
          <a:bodyPr wrap="none">
            <a:spAutoFit/>
          </a:bodyPr>
          <a:lstStyle/>
          <a:p>
            <a:r>
              <a:rPr lang="es-CO" b="1" dirty="0">
                <a:solidFill>
                  <a:srgbClr val="EB6264"/>
                </a:solidFill>
                <a:latin typeface="Segoe UI" panose="020B0502040204020203" pitchFamily="34" charset="0"/>
                <a:ea typeface="Verdana" panose="020B0604030504040204" pitchFamily="34" charset="0"/>
                <a:cs typeface="Segoe UI" panose="020B0502040204020203" pitchFamily="34" charset="0"/>
              </a:rPr>
              <a:t>EL SISTEMA UNIVERSITARIO A LA LUZ DEL MIDE - U </a:t>
            </a:r>
          </a:p>
        </p:txBody>
      </p:sp>
    </p:spTree>
    <p:extLst>
      <p:ext uri="{BB962C8B-B14F-4D97-AF65-F5344CB8AC3E}">
        <p14:creationId xmlns:p14="http://schemas.microsoft.com/office/powerpoint/2010/main" val="868599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9383429-4BA8-4EAE-8D30-E048CE561D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245099" cy="6858000"/>
          </a:xfrm>
          <a:prstGeom prst="rect">
            <a:avLst/>
          </a:prstGeom>
        </p:spPr>
      </p:pic>
      <p:pic>
        <p:nvPicPr>
          <p:cNvPr id="6" name="Gráfico 5">
            <a:extLst>
              <a:ext uri="{FF2B5EF4-FFF2-40B4-BE49-F238E27FC236}">
                <a16:creationId xmlns:a16="http://schemas.microsoft.com/office/drawing/2014/main" id="{FAE28972-148B-449C-A825-9C4EADAAF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0" y="221213"/>
            <a:ext cx="6096000" cy="474000"/>
          </a:xfrm>
          <a:prstGeom prst="rect">
            <a:avLst/>
          </a:prstGeom>
        </p:spPr>
      </p:pic>
      <p:sp>
        <p:nvSpPr>
          <p:cNvPr id="7" name="CuadroTexto 6">
            <a:extLst>
              <a:ext uri="{FF2B5EF4-FFF2-40B4-BE49-F238E27FC236}">
                <a16:creationId xmlns:a16="http://schemas.microsoft.com/office/drawing/2014/main" id="{8BE3DB8B-E4BB-49FD-8152-1D0474B8E632}"/>
              </a:ext>
            </a:extLst>
          </p:cNvPr>
          <p:cNvSpPr txBox="1"/>
          <p:nvPr/>
        </p:nvSpPr>
        <p:spPr>
          <a:xfrm>
            <a:off x="3794604" y="1913104"/>
            <a:ext cx="3160643" cy="553998"/>
          </a:xfrm>
          <a:prstGeom prst="rect">
            <a:avLst/>
          </a:prstGeom>
          <a:noFill/>
        </p:spPr>
        <p:txBody>
          <a:bodyPr wrap="square" rtlCol="0">
            <a:spAutoFit/>
          </a:bodyPr>
          <a:lstStyle/>
          <a:p>
            <a:r>
              <a:rPr lang="es-CO" sz="3000" b="1" spc="600" dirty="0">
                <a:solidFill>
                  <a:srgbClr val="EB6264"/>
                </a:solidFill>
                <a:latin typeface="Segoe UI" panose="020B0502040204020203" pitchFamily="34" charset="0"/>
                <a:cs typeface="Segoe UI" panose="020B0502040204020203" pitchFamily="34" charset="0"/>
              </a:rPr>
              <a:t>Índice</a:t>
            </a:r>
          </a:p>
        </p:txBody>
      </p:sp>
      <p:grpSp>
        <p:nvGrpSpPr>
          <p:cNvPr id="2" name="Grupo 1">
            <a:extLst>
              <a:ext uri="{FF2B5EF4-FFF2-40B4-BE49-F238E27FC236}">
                <a16:creationId xmlns:a16="http://schemas.microsoft.com/office/drawing/2014/main" id="{2153FA54-1EBE-4A65-B9AA-431A97D098D2}"/>
              </a:ext>
            </a:extLst>
          </p:cNvPr>
          <p:cNvGrpSpPr/>
          <p:nvPr/>
        </p:nvGrpSpPr>
        <p:grpSpPr>
          <a:xfrm>
            <a:off x="3346770" y="2928730"/>
            <a:ext cx="8359832" cy="3470812"/>
            <a:chOff x="3346770" y="2928730"/>
            <a:chExt cx="8359832" cy="3470812"/>
          </a:xfrm>
        </p:grpSpPr>
        <p:sp>
          <p:nvSpPr>
            <p:cNvPr id="84" name="CuadroTexto 83"/>
            <p:cNvSpPr txBox="1"/>
            <p:nvPr/>
          </p:nvSpPr>
          <p:spPr>
            <a:xfrm>
              <a:off x="3721802" y="2938164"/>
              <a:ext cx="7940739" cy="338554"/>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pPr algn="just"/>
              <a:r>
                <a:rPr lang="es-CO" sz="1600" b="1"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¿Qué es el MIDE? </a:t>
              </a:r>
            </a:p>
          </p:txBody>
        </p:sp>
        <p:sp>
          <p:nvSpPr>
            <p:cNvPr id="85" name="CuadroTexto 84"/>
            <p:cNvSpPr txBox="1"/>
            <p:nvPr/>
          </p:nvSpPr>
          <p:spPr>
            <a:xfrm>
              <a:off x="4664766" y="3896746"/>
              <a:ext cx="7011926" cy="338554"/>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defPPr>
                <a:defRPr lang="es-ES"/>
              </a:defPPr>
              <a:lvl1pPr>
                <a:defRPr sz="1200">
                  <a:latin typeface="Verdana" panose="020B0604030504040204" pitchFamily="34" charset="0"/>
                  <a:ea typeface="Verdana" panose="020B0604030504040204" pitchFamily="34" charset="0"/>
                  <a:cs typeface="Verdana" panose="020B0604030504040204" pitchFamily="34" charset="0"/>
                </a:defRPr>
              </a:lvl1pPr>
            </a:lstStyle>
            <a:p>
              <a:pPr algn="just"/>
              <a:r>
                <a:rPr lang="es-CO" sz="1600" b="1" dirty="0">
                  <a:solidFill>
                    <a:schemeClr val="bg2">
                      <a:lumMod val="75000"/>
                    </a:schemeClr>
                  </a:solidFill>
                </a:rPr>
                <a:t>MIDE U</a:t>
              </a:r>
            </a:p>
          </p:txBody>
        </p:sp>
        <p:grpSp>
          <p:nvGrpSpPr>
            <p:cNvPr id="86" name="29 Grupo"/>
            <p:cNvGrpSpPr/>
            <p:nvPr/>
          </p:nvGrpSpPr>
          <p:grpSpPr>
            <a:xfrm>
              <a:off x="3385930" y="2928730"/>
              <a:ext cx="363212" cy="250984"/>
              <a:chOff x="1313265" y="1431449"/>
              <a:chExt cx="1247320" cy="948608"/>
            </a:xfrm>
          </p:grpSpPr>
          <p:grpSp>
            <p:nvGrpSpPr>
              <p:cNvPr id="116" name="30 Grupo"/>
              <p:cNvGrpSpPr/>
              <p:nvPr/>
            </p:nvGrpSpPr>
            <p:grpSpPr>
              <a:xfrm>
                <a:off x="1390127" y="1431449"/>
                <a:ext cx="1170458" cy="948608"/>
                <a:chOff x="987722" y="1549173"/>
                <a:chExt cx="1079121" cy="874580"/>
              </a:xfrm>
            </p:grpSpPr>
            <p:sp>
              <p:nvSpPr>
                <p:cNvPr id="118" name="32 Elipse"/>
                <p:cNvSpPr/>
                <p:nvPr/>
              </p:nvSpPr>
              <p:spPr>
                <a:xfrm>
                  <a:off x="1553614" y="1729848"/>
                  <a:ext cx="513229" cy="513229"/>
                </a:xfrm>
                <a:prstGeom prst="ellipse">
                  <a:avLst/>
                </a:prstGeom>
                <a:solidFill>
                  <a:schemeClr val="bg1">
                    <a:lumMod val="85000"/>
                    <a:alpha val="99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p>
              </p:txBody>
            </p:sp>
            <p:sp>
              <p:nvSpPr>
                <p:cNvPr id="119" name="33 Elipse"/>
                <p:cNvSpPr/>
                <p:nvPr/>
              </p:nvSpPr>
              <p:spPr>
                <a:xfrm>
                  <a:off x="987722" y="1549173"/>
                  <a:ext cx="874584" cy="874580"/>
                </a:xfrm>
                <a:prstGeom prst="ellipse">
                  <a:avLst/>
                </a:prstGeom>
                <a:solidFill>
                  <a:srgbClr val="F6A55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p>
              </p:txBody>
            </p:sp>
          </p:grpSp>
          <p:sp>
            <p:nvSpPr>
              <p:cNvPr id="117" name="Subtítulo 2"/>
              <p:cNvSpPr txBox="1">
                <a:spLocks/>
              </p:cNvSpPr>
              <p:nvPr/>
            </p:nvSpPr>
            <p:spPr>
              <a:xfrm>
                <a:off x="1313265" y="1606779"/>
                <a:ext cx="1102334" cy="597948"/>
              </a:xfrm>
              <a:prstGeom prst="rect">
                <a:avLst/>
              </a:prstGeom>
              <a:ln>
                <a:noFill/>
              </a:ln>
              <a:effectLst>
                <a:outerShdw blurRad="50800" dist="38100" dir="2700000" algn="tl" rotWithShape="0">
                  <a:prstClr val="black">
                    <a:alpha val="40000"/>
                  </a:prstClr>
                </a:outerShdw>
              </a:effectLst>
            </p:spPr>
            <p:txBody>
              <a:bodyPr vert="horz" lIns="51435" tIns="25718" rIns="51435" bIns="25718" rtlCol="0" anchor="ctr">
                <a:noAutofit/>
              </a:bodyPr>
              <a:lstStyle/>
              <a:p>
                <a:pPr algn="ctr" defTabSz="685784">
                  <a:lnSpc>
                    <a:spcPct val="90000"/>
                  </a:lnSpc>
                  <a:spcBef>
                    <a:spcPts val="750"/>
                  </a:spcBef>
                  <a:defRPr/>
                </a:pPr>
                <a:r>
                  <a:rPr lang="es-CO" sz="1600" b="1" dirty="0">
                    <a:solidFill>
                      <a:schemeClr val="bg1"/>
                    </a:solidFill>
                    <a:latin typeface="Verdana" panose="020B0604030504040204" pitchFamily="34" charset="0"/>
                    <a:ea typeface="Verdana" panose="020B0604030504040204" pitchFamily="34" charset="0"/>
                    <a:cs typeface="Verdana" panose="020B0604030504040204" pitchFamily="34" charset="0"/>
                  </a:rPr>
                  <a:t>1</a:t>
                </a:r>
              </a:p>
            </p:txBody>
          </p:sp>
        </p:grpSp>
        <p:grpSp>
          <p:nvGrpSpPr>
            <p:cNvPr id="87" name="29 Grupo"/>
            <p:cNvGrpSpPr/>
            <p:nvPr/>
          </p:nvGrpSpPr>
          <p:grpSpPr>
            <a:xfrm>
              <a:off x="3364820" y="3401257"/>
              <a:ext cx="363212" cy="250984"/>
              <a:chOff x="1313264" y="1431449"/>
              <a:chExt cx="1247321" cy="948608"/>
            </a:xfrm>
          </p:grpSpPr>
          <p:grpSp>
            <p:nvGrpSpPr>
              <p:cNvPr id="112" name="30 Grupo"/>
              <p:cNvGrpSpPr/>
              <p:nvPr/>
            </p:nvGrpSpPr>
            <p:grpSpPr>
              <a:xfrm>
                <a:off x="1390127" y="1431449"/>
                <a:ext cx="1170458" cy="948608"/>
                <a:chOff x="987722" y="1549173"/>
                <a:chExt cx="1079121" cy="874580"/>
              </a:xfrm>
            </p:grpSpPr>
            <p:sp>
              <p:nvSpPr>
                <p:cNvPr id="114" name="32 Elipse"/>
                <p:cNvSpPr/>
                <p:nvPr/>
              </p:nvSpPr>
              <p:spPr>
                <a:xfrm>
                  <a:off x="1553614" y="1729848"/>
                  <a:ext cx="513229" cy="513229"/>
                </a:xfrm>
                <a:prstGeom prst="ellipse">
                  <a:avLst/>
                </a:prstGeom>
                <a:solidFill>
                  <a:schemeClr val="bg1">
                    <a:lumMod val="85000"/>
                    <a:alpha val="99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p>
              </p:txBody>
            </p:sp>
            <p:sp>
              <p:nvSpPr>
                <p:cNvPr id="115" name="33 Elipse"/>
                <p:cNvSpPr/>
                <p:nvPr/>
              </p:nvSpPr>
              <p:spPr>
                <a:xfrm>
                  <a:off x="987722" y="1549173"/>
                  <a:ext cx="874584" cy="874580"/>
                </a:xfrm>
                <a:prstGeom prst="ellipse">
                  <a:avLst/>
                </a:prstGeom>
                <a:solidFill>
                  <a:srgbClr val="F3808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p>
              </p:txBody>
            </p:sp>
          </p:grpSp>
          <p:sp>
            <p:nvSpPr>
              <p:cNvPr id="113" name="Subtítulo 2"/>
              <p:cNvSpPr txBox="1">
                <a:spLocks/>
              </p:cNvSpPr>
              <p:nvPr/>
            </p:nvSpPr>
            <p:spPr>
              <a:xfrm>
                <a:off x="1313264" y="1606779"/>
                <a:ext cx="1102334" cy="597949"/>
              </a:xfrm>
              <a:prstGeom prst="rect">
                <a:avLst/>
              </a:prstGeom>
              <a:ln>
                <a:noFill/>
              </a:ln>
              <a:effectLst>
                <a:outerShdw blurRad="50800" dist="38100" dir="2700000" algn="tl" rotWithShape="0">
                  <a:prstClr val="black">
                    <a:alpha val="40000"/>
                  </a:prstClr>
                </a:outerShdw>
              </a:effectLst>
            </p:spPr>
            <p:txBody>
              <a:bodyPr vert="horz" lIns="51435" tIns="25718" rIns="51435" bIns="25718" rtlCol="0" anchor="ctr">
                <a:noAutofit/>
              </a:bodyPr>
              <a:lstStyle/>
              <a:p>
                <a:pPr algn="ctr" defTabSz="685784">
                  <a:lnSpc>
                    <a:spcPct val="90000"/>
                  </a:lnSpc>
                  <a:spcBef>
                    <a:spcPts val="750"/>
                  </a:spcBef>
                  <a:defRPr/>
                </a:pPr>
                <a:r>
                  <a:rPr lang="es-CO" sz="1600" b="1" dirty="0">
                    <a:solidFill>
                      <a:schemeClr val="bg1"/>
                    </a:solidFill>
                    <a:latin typeface="Verdana" panose="020B0604030504040204" pitchFamily="34" charset="0"/>
                    <a:ea typeface="Verdana" panose="020B0604030504040204" pitchFamily="34" charset="0"/>
                    <a:cs typeface="Verdana" panose="020B0604030504040204" pitchFamily="34" charset="0"/>
                  </a:rPr>
                  <a:t>2</a:t>
                </a:r>
              </a:p>
            </p:txBody>
          </p:sp>
        </p:grpSp>
        <p:sp>
          <p:nvSpPr>
            <p:cNvPr id="88" name="CuadroTexto 87"/>
            <p:cNvSpPr txBox="1"/>
            <p:nvPr/>
          </p:nvSpPr>
          <p:spPr>
            <a:xfrm>
              <a:off x="4664766" y="4332789"/>
              <a:ext cx="7011927" cy="338554"/>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defPPr>
                <a:defRPr lang="es-ES"/>
              </a:defPPr>
              <a:lvl1pPr>
                <a:defRPr sz="1200">
                  <a:latin typeface="Verdana" panose="020B0604030504040204" pitchFamily="34" charset="0"/>
                  <a:ea typeface="Verdana" panose="020B0604030504040204" pitchFamily="34" charset="0"/>
                  <a:cs typeface="Verdana" panose="020B0604030504040204" pitchFamily="34" charset="0"/>
                </a:defRPr>
              </a:lvl1pPr>
            </a:lstStyle>
            <a:p>
              <a:pPr algn="just"/>
              <a:r>
                <a:rPr lang="es-CO" sz="1600" b="1" dirty="0"/>
                <a:t>MIDE T</a:t>
              </a:r>
            </a:p>
          </p:txBody>
        </p:sp>
        <p:grpSp>
          <p:nvGrpSpPr>
            <p:cNvPr id="89" name="29 Grupo"/>
            <p:cNvGrpSpPr/>
            <p:nvPr/>
          </p:nvGrpSpPr>
          <p:grpSpPr>
            <a:xfrm>
              <a:off x="3346770" y="5176908"/>
              <a:ext cx="363212" cy="250984"/>
              <a:chOff x="1313264" y="1431449"/>
              <a:chExt cx="1247321" cy="948608"/>
            </a:xfrm>
          </p:grpSpPr>
          <p:grpSp>
            <p:nvGrpSpPr>
              <p:cNvPr id="108" name="30 Grupo"/>
              <p:cNvGrpSpPr/>
              <p:nvPr/>
            </p:nvGrpSpPr>
            <p:grpSpPr>
              <a:xfrm>
                <a:off x="1390127" y="1431449"/>
                <a:ext cx="1170458" cy="948608"/>
                <a:chOff x="987722" y="1549173"/>
                <a:chExt cx="1079121" cy="874580"/>
              </a:xfrm>
            </p:grpSpPr>
            <p:sp>
              <p:nvSpPr>
                <p:cNvPr id="110" name="32 Elipse"/>
                <p:cNvSpPr/>
                <p:nvPr/>
              </p:nvSpPr>
              <p:spPr>
                <a:xfrm>
                  <a:off x="1553614" y="1729848"/>
                  <a:ext cx="513229" cy="513229"/>
                </a:xfrm>
                <a:prstGeom prst="ellipse">
                  <a:avLst/>
                </a:prstGeom>
                <a:solidFill>
                  <a:schemeClr val="bg1">
                    <a:lumMod val="85000"/>
                    <a:alpha val="99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p>
              </p:txBody>
            </p:sp>
            <p:sp>
              <p:nvSpPr>
                <p:cNvPr id="111" name="33 Elipse"/>
                <p:cNvSpPr/>
                <p:nvPr/>
              </p:nvSpPr>
              <p:spPr>
                <a:xfrm>
                  <a:off x="987722" y="1549173"/>
                  <a:ext cx="874584" cy="874580"/>
                </a:xfrm>
                <a:prstGeom prst="ellipse">
                  <a:avLst/>
                </a:prstGeom>
                <a:solidFill>
                  <a:srgbClr val="3DA68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p>
              </p:txBody>
            </p:sp>
          </p:grpSp>
          <p:sp>
            <p:nvSpPr>
              <p:cNvPr id="109" name="Subtítulo 2"/>
              <p:cNvSpPr txBox="1">
                <a:spLocks/>
              </p:cNvSpPr>
              <p:nvPr/>
            </p:nvSpPr>
            <p:spPr>
              <a:xfrm>
                <a:off x="1313264" y="1606779"/>
                <a:ext cx="1102334" cy="597949"/>
              </a:xfrm>
              <a:prstGeom prst="rect">
                <a:avLst/>
              </a:prstGeom>
              <a:ln>
                <a:noFill/>
              </a:ln>
              <a:effectLst>
                <a:outerShdw blurRad="50800" dist="38100" dir="2700000" algn="tl" rotWithShape="0">
                  <a:prstClr val="black">
                    <a:alpha val="40000"/>
                  </a:prstClr>
                </a:outerShdw>
              </a:effectLst>
            </p:spPr>
            <p:txBody>
              <a:bodyPr vert="horz" lIns="51435" tIns="25718" rIns="51435" bIns="25718" rtlCol="0" anchor="ctr">
                <a:noAutofit/>
              </a:bodyPr>
              <a:lstStyle/>
              <a:p>
                <a:pPr algn="ctr" defTabSz="685784">
                  <a:lnSpc>
                    <a:spcPct val="90000"/>
                  </a:lnSpc>
                  <a:spcBef>
                    <a:spcPts val="750"/>
                  </a:spcBef>
                  <a:defRPr/>
                </a:pPr>
                <a:r>
                  <a:rPr lang="es-CO" sz="1600" b="1" dirty="0">
                    <a:solidFill>
                      <a:schemeClr val="bg1"/>
                    </a:solidFill>
                    <a:latin typeface="Verdana" panose="020B0604030504040204" pitchFamily="34" charset="0"/>
                    <a:ea typeface="Verdana" panose="020B0604030504040204" pitchFamily="34" charset="0"/>
                    <a:cs typeface="Verdana" panose="020B0604030504040204" pitchFamily="34" charset="0"/>
                  </a:rPr>
                  <a:t>3</a:t>
                </a:r>
              </a:p>
            </p:txBody>
          </p:sp>
        </p:grpSp>
        <p:sp>
          <p:nvSpPr>
            <p:cNvPr id="90" name="CuadroTexto 89">
              <a:extLst/>
            </p:cNvPr>
            <p:cNvSpPr txBox="1"/>
            <p:nvPr/>
          </p:nvSpPr>
          <p:spPr>
            <a:xfrm>
              <a:off x="4664766" y="4755022"/>
              <a:ext cx="6997775" cy="338554"/>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pPr algn="just"/>
              <a:r>
                <a:rPr lang="es-CO" sz="1600" b="1"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MIDE A</a:t>
              </a:r>
            </a:p>
          </p:txBody>
        </p:sp>
        <p:sp>
          <p:nvSpPr>
            <p:cNvPr id="91" name="CuadroTexto 90">
              <a:extLst/>
            </p:cNvPr>
            <p:cNvSpPr txBox="1"/>
            <p:nvPr/>
          </p:nvSpPr>
          <p:spPr>
            <a:xfrm>
              <a:off x="3752611" y="5243515"/>
              <a:ext cx="7940739" cy="338554"/>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defPPr>
                <a:defRPr lang="es-ES"/>
              </a:defPPr>
              <a:lvl1pPr>
                <a:defRPr sz="1200">
                  <a:latin typeface="Verdana" panose="020B0604030504040204" pitchFamily="34" charset="0"/>
                  <a:ea typeface="Verdana" panose="020B0604030504040204" pitchFamily="34" charset="0"/>
                  <a:cs typeface="Verdana" panose="020B0604030504040204" pitchFamily="34" charset="0"/>
                </a:defRPr>
              </a:lvl1pPr>
            </a:lstStyle>
            <a:p>
              <a:pPr algn="just"/>
              <a:r>
                <a:rPr lang="es-CO" sz="1600" b="1" dirty="0">
                  <a:solidFill>
                    <a:schemeClr val="bg2">
                      <a:lumMod val="75000"/>
                    </a:schemeClr>
                  </a:solidFill>
                </a:rPr>
                <a:t>Cómo leer los resultados</a:t>
              </a:r>
            </a:p>
          </p:txBody>
        </p:sp>
        <p:grpSp>
          <p:nvGrpSpPr>
            <p:cNvPr id="92" name="29 Grupo">
              <a:extLst/>
            </p:cNvPr>
            <p:cNvGrpSpPr/>
            <p:nvPr/>
          </p:nvGrpSpPr>
          <p:grpSpPr>
            <a:xfrm>
              <a:off x="3353528" y="5644743"/>
              <a:ext cx="363212" cy="250984"/>
              <a:chOff x="1313265" y="1431449"/>
              <a:chExt cx="1247320" cy="948608"/>
            </a:xfrm>
          </p:grpSpPr>
          <p:grpSp>
            <p:nvGrpSpPr>
              <p:cNvPr id="104" name="30 Grupo">
                <a:extLst/>
              </p:cNvPr>
              <p:cNvGrpSpPr/>
              <p:nvPr/>
            </p:nvGrpSpPr>
            <p:grpSpPr>
              <a:xfrm>
                <a:off x="1390127" y="1431449"/>
                <a:ext cx="1170458" cy="948608"/>
                <a:chOff x="987722" y="1549173"/>
                <a:chExt cx="1079121" cy="874580"/>
              </a:xfrm>
            </p:grpSpPr>
            <p:sp>
              <p:nvSpPr>
                <p:cNvPr id="106" name="32 Elipse">
                  <a:extLst/>
                </p:cNvPr>
                <p:cNvSpPr/>
                <p:nvPr/>
              </p:nvSpPr>
              <p:spPr>
                <a:xfrm>
                  <a:off x="1553614" y="1729848"/>
                  <a:ext cx="513229" cy="513229"/>
                </a:xfrm>
                <a:prstGeom prst="ellipse">
                  <a:avLst/>
                </a:prstGeom>
                <a:solidFill>
                  <a:schemeClr val="bg1">
                    <a:lumMod val="85000"/>
                    <a:alpha val="99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p>
              </p:txBody>
            </p:sp>
            <p:sp>
              <p:nvSpPr>
                <p:cNvPr id="107" name="33 Elipse">
                  <a:extLst/>
                </p:cNvPr>
                <p:cNvSpPr/>
                <p:nvPr/>
              </p:nvSpPr>
              <p:spPr>
                <a:xfrm>
                  <a:off x="987722" y="1549173"/>
                  <a:ext cx="874584" cy="874580"/>
                </a:xfrm>
                <a:prstGeom prst="ellipse">
                  <a:avLst/>
                </a:prstGeom>
                <a:solidFill>
                  <a:srgbClr val="FFD03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p>
              </p:txBody>
            </p:sp>
          </p:grpSp>
          <p:sp>
            <p:nvSpPr>
              <p:cNvPr id="105" name="Subtítulo 2">
                <a:extLst/>
              </p:cNvPr>
              <p:cNvSpPr txBox="1">
                <a:spLocks/>
              </p:cNvSpPr>
              <p:nvPr/>
            </p:nvSpPr>
            <p:spPr>
              <a:xfrm>
                <a:off x="1313265" y="1606780"/>
                <a:ext cx="1102334" cy="597949"/>
              </a:xfrm>
              <a:prstGeom prst="rect">
                <a:avLst/>
              </a:prstGeom>
              <a:ln>
                <a:noFill/>
              </a:ln>
              <a:effectLst>
                <a:outerShdw blurRad="50800" dist="38100" dir="2700000" algn="tl" rotWithShape="0">
                  <a:prstClr val="black">
                    <a:alpha val="40000"/>
                  </a:prstClr>
                </a:outerShdw>
              </a:effectLst>
            </p:spPr>
            <p:txBody>
              <a:bodyPr vert="horz" lIns="51435" tIns="25718" rIns="51435" bIns="25718" rtlCol="0" anchor="ctr">
                <a:noAutofit/>
              </a:bodyPr>
              <a:lstStyle/>
              <a:p>
                <a:pPr algn="ctr" defTabSz="685784">
                  <a:lnSpc>
                    <a:spcPct val="90000"/>
                  </a:lnSpc>
                  <a:spcBef>
                    <a:spcPts val="750"/>
                  </a:spcBef>
                  <a:defRPr/>
                </a:pPr>
                <a:r>
                  <a:rPr lang="es-CO" sz="1600" b="1" dirty="0">
                    <a:solidFill>
                      <a:schemeClr val="bg1"/>
                    </a:solidFill>
                    <a:latin typeface="Verdana" panose="020B0604030504040204" pitchFamily="34" charset="0"/>
                    <a:ea typeface="Verdana" panose="020B0604030504040204" pitchFamily="34" charset="0"/>
                    <a:cs typeface="Verdana" panose="020B0604030504040204" pitchFamily="34" charset="0"/>
                  </a:rPr>
                  <a:t>4</a:t>
                </a:r>
              </a:p>
            </p:txBody>
          </p:sp>
        </p:grpSp>
        <p:grpSp>
          <p:nvGrpSpPr>
            <p:cNvPr id="93" name="29 Grupo">
              <a:extLst/>
            </p:cNvPr>
            <p:cNvGrpSpPr/>
            <p:nvPr/>
          </p:nvGrpSpPr>
          <p:grpSpPr>
            <a:xfrm>
              <a:off x="3385930" y="6087332"/>
              <a:ext cx="363212" cy="250984"/>
              <a:chOff x="1313264" y="1431449"/>
              <a:chExt cx="1247321" cy="948608"/>
            </a:xfrm>
          </p:grpSpPr>
          <p:grpSp>
            <p:nvGrpSpPr>
              <p:cNvPr id="100" name="30 Grupo">
                <a:extLst/>
              </p:cNvPr>
              <p:cNvGrpSpPr/>
              <p:nvPr/>
            </p:nvGrpSpPr>
            <p:grpSpPr>
              <a:xfrm>
                <a:off x="1390127" y="1431449"/>
                <a:ext cx="1170458" cy="948608"/>
                <a:chOff x="987722" y="1549173"/>
                <a:chExt cx="1079121" cy="874580"/>
              </a:xfrm>
            </p:grpSpPr>
            <p:sp>
              <p:nvSpPr>
                <p:cNvPr id="102" name="32 Elipse">
                  <a:extLst/>
                </p:cNvPr>
                <p:cNvSpPr/>
                <p:nvPr/>
              </p:nvSpPr>
              <p:spPr>
                <a:xfrm>
                  <a:off x="1553614" y="1729848"/>
                  <a:ext cx="513229" cy="513229"/>
                </a:xfrm>
                <a:prstGeom prst="ellipse">
                  <a:avLst/>
                </a:prstGeom>
                <a:solidFill>
                  <a:schemeClr val="bg1">
                    <a:lumMod val="85000"/>
                    <a:alpha val="99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p>
              </p:txBody>
            </p:sp>
            <p:sp>
              <p:nvSpPr>
                <p:cNvPr id="103" name="33 Elipse">
                  <a:extLst/>
                </p:cNvPr>
                <p:cNvSpPr/>
                <p:nvPr/>
              </p:nvSpPr>
              <p:spPr>
                <a:xfrm>
                  <a:off x="987722" y="1549173"/>
                  <a:ext cx="874584" cy="874580"/>
                </a:xfrm>
                <a:prstGeom prst="ellipse">
                  <a:avLst/>
                </a:prstGeom>
                <a:solidFill>
                  <a:srgbClr val="50C0C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p>
              </p:txBody>
            </p:sp>
          </p:grpSp>
          <p:sp>
            <p:nvSpPr>
              <p:cNvPr id="101" name="Subtítulo 2">
                <a:extLst/>
              </p:cNvPr>
              <p:cNvSpPr txBox="1">
                <a:spLocks/>
              </p:cNvSpPr>
              <p:nvPr/>
            </p:nvSpPr>
            <p:spPr>
              <a:xfrm>
                <a:off x="1313264" y="1606779"/>
                <a:ext cx="1102334" cy="597949"/>
              </a:xfrm>
              <a:prstGeom prst="rect">
                <a:avLst/>
              </a:prstGeom>
              <a:ln>
                <a:noFill/>
              </a:ln>
              <a:effectLst>
                <a:outerShdw blurRad="50800" dist="38100" dir="2700000" algn="tl" rotWithShape="0">
                  <a:prstClr val="black">
                    <a:alpha val="40000"/>
                  </a:prstClr>
                </a:outerShdw>
              </a:effectLst>
            </p:spPr>
            <p:txBody>
              <a:bodyPr vert="horz" lIns="51435" tIns="25718" rIns="51435" bIns="25718" rtlCol="0" anchor="ctr">
                <a:noAutofit/>
              </a:bodyPr>
              <a:lstStyle/>
              <a:p>
                <a:pPr algn="ctr" defTabSz="685784">
                  <a:lnSpc>
                    <a:spcPct val="90000"/>
                  </a:lnSpc>
                  <a:spcBef>
                    <a:spcPts val="750"/>
                  </a:spcBef>
                  <a:defRPr/>
                </a:pPr>
                <a:r>
                  <a:rPr lang="es-CO" sz="1600" b="1" dirty="0">
                    <a:solidFill>
                      <a:schemeClr val="bg1"/>
                    </a:solidFill>
                    <a:latin typeface="Verdana" panose="020B0604030504040204" pitchFamily="34" charset="0"/>
                    <a:ea typeface="Verdana" panose="020B0604030504040204" pitchFamily="34" charset="0"/>
                    <a:cs typeface="Verdana" panose="020B0604030504040204" pitchFamily="34" charset="0"/>
                  </a:rPr>
                  <a:t>5</a:t>
                </a:r>
              </a:p>
            </p:txBody>
          </p:sp>
        </p:grpSp>
        <p:sp>
          <p:nvSpPr>
            <p:cNvPr id="94" name="CuadroTexto 93"/>
            <p:cNvSpPr txBox="1"/>
            <p:nvPr/>
          </p:nvSpPr>
          <p:spPr>
            <a:xfrm>
              <a:off x="3735954" y="3433204"/>
              <a:ext cx="7940739" cy="338554"/>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pPr algn="just"/>
              <a:r>
                <a:rPr lang="es-CO" sz="1600" b="1" dirty="0">
                  <a:latin typeface="Verdana" panose="020B0604030504040204" pitchFamily="34" charset="0"/>
                  <a:ea typeface="Verdana" panose="020B0604030504040204" pitchFamily="34" charset="0"/>
                  <a:cs typeface="Verdana" panose="020B0604030504040204" pitchFamily="34" charset="0"/>
                </a:rPr>
                <a:t>Metodología</a:t>
              </a:r>
            </a:p>
          </p:txBody>
        </p:sp>
        <p:sp>
          <p:nvSpPr>
            <p:cNvPr id="43" name="CuadroTexto 42">
              <a:extLst>
                <a:ext uri="{FF2B5EF4-FFF2-40B4-BE49-F238E27FC236}">
                  <a16:creationId xmlns:a16="http://schemas.microsoft.com/office/drawing/2014/main" id="{5144BA87-9B59-4AEB-956A-7B833183E414}"/>
                </a:ext>
              </a:extLst>
            </p:cNvPr>
            <p:cNvSpPr txBox="1"/>
            <p:nvPr/>
          </p:nvSpPr>
          <p:spPr>
            <a:xfrm>
              <a:off x="3752611" y="5690289"/>
              <a:ext cx="7940739" cy="338554"/>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pPr algn="just"/>
              <a:r>
                <a:rPr lang="es-CO" sz="1600" b="1"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Estado actual de la Educación Superior en Colombia </a:t>
              </a:r>
            </a:p>
          </p:txBody>
        </p:sp>
        <p:sp>
          <p:nvSpPr>
            <p:cNvPr id="44" name="CuadroTexto 43">
              <a:extLst>
                <a:ext uri="{FF2B5EF4-FFF2-40B4-BE49-F238E27FC236}">
                  <a16:creationId xmlns:a16="http://schemas.microsoft.com/office/drawing/2014/main" id="{7CD561E4-CB34-4A76-AD96-3CA36AA77BA3}"/>
                </a:ext>
              </a:extLst>
            </p:cNvPr>
            <p:cNvSpPr txBox="1"/>
            <p:nvPr/>
          </p:nvSpPr>
          <p:spPr>
            <a:xfrm>
              <a:off x="3765863" y="6060988"/>
              <a:ext cx="7940739" cy="338554"/>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defPPr>
                <a:defRPr lang="es-ES"/>
              </a:defPPr>
              <a:lvl1pPr>
                <a:defRPr sz="1200">
                  <a:latin typeface="Verdana" panose="020B0604030504040204" pitchFamily="34" charset="0"/>
                  <a:ea typeface="Verdana" panose="020B0604030504040204" pitchFamily="34" charset="0"/>
                  <a:cs typeface="Verdana" panose="020B0604030504040204" pitchFamily="34" charset="0"/>
                </a:defRPr>
              </a:lvl1pPr>
            </a:lstStyle>
            <a:p>
              <a:pPr algn="just"/>
              <a:r>
                <a:rPr lang="es-CO" sz="1600" b="1" dirty="0">
                  <a:solidFill>
                    <a:schemeClr val="bg2">
                      <a:lumMod val="75000"/>
                    </a:schemeClr>
                  </a:solidFill>
                </a:rPr>
                <a:t>Análisis de resultados</a:t>
              </a:r>
            </a:p>
          </p:txBody>
        </p:sp>
      </p:grpSp>
    </p:spTree>
    <p:extLst>
      <p:ext uri="{BB962C8B-B14F-4D97-AF65-F5344CB8AC3E}">
        <p14:creationId xmlns:p14="http://schemas.microsoft.com/office/powerpoint/2010/main" val="2208046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áfico 3">
            <a:extLst>
              <a:ext uri="{FF2B5EF4-FFF2-40B4-BE49-F238E27FC236}">
                <a16:creationId xmlns:a16="http://schemas.microsoft.com/office/drawing/2014/main" id="{4BE5AED6-E82C-41E2-A365-64BF3421DE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6000" y="221213"/>
            <a:ext cx="6096000" cy="474000"/>
          </a:xfrm>
          <a:prstGeom prst="rect">
            <a:avLst/>
          </a:prstGeom>
        </p:spPr>
      </p:pic>
      <p:pic>
        <p:nvPicPr>
          <p:cNvPr id="5" name="Gráfico 4">
            <a:extLst>
              <a:ext uri="{FF2B5EF4-FFF2-40B4-BE49-F238E27FC236}">
                <a16:creationId xmlns:a16="http://schemas.microsoft.com/office/drawing/2014/main" id="{6D83DA06-5491-4C9D-83FA-D0C7B5F563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20440" y="221213"/>
            <a:ext cx="2112198" cy="492641"/>
          </a:xfrm>
          <a:prstGeom prst="rect">
            <a:avLst/>
          </a:prstGeom>
        </p:spPr>
      </p:pic>
      <p:sp>
        <p:nvSpPr>
          <p:cNvPr id="6" name="Rectángulo 5"/>
          <p:cNvSpPr/>
          <p:nvPr/>
        </p:nvSpPr>
        <p:spPr>
          <a:xfrm>
            <a:off x="1747176" y="4904345"/>
            <a:ext cx="8712000" cy="923330"/>
          </a:xfrm>
          <a:prstGeom prst="rect">
            <a:avLst/>
          </a:prstGeom>
          <a:solidFill>
            <a:schemeClr val="bg1">
              <a:lumMod val="95000"/>
            </a:schemeClr>
          </a:solidFill>
          <a:ln>
            <a:noFill/>
          </a:ln>
          <a:effectLst>
            <a:outerShdw blurRad="50800" dist="38100" dir="2700000" algn="tl" rotWithShape="0">
              <a:prstClr val="black">
                <a:alpha val="40000"/>
              </a:prstClr>
            </a:outerShdw>
          </a:effectLst>
          <a:scene3d>
            <a:camera prst="orthographicFront"/>
            <a:lightRig rig="threePt" dir="t"/>
          </a:scene3d>
          <a:sp3d/>
        </p:spPr>
        <p:txBody>
          <a:bodyPr wrap="square" anchor="ctr">
            <a:spAutoFit/>
          </a:bodyPr>
          <a:lstStyle/>
          <a:p>
            <a:pPr algn="ctr"/>
            <a:r>
              <a:rPr lang="es-ES" altLang="es-CO" b="1" dirty="0">
                <a:solidFill>
                  <a:srgbClr val="403056"/>
                </a:solidFill>
                <a:ea typeface="Verdana" panose="020B0604030504040204" pitchFamily="34" charset="0"/>
                <a:cs typeface="Verdana" panose="020B0604030504040204" pitchFamily="34" charset="0"/>
              </a:rPr>
              <a:t>UNIVERSIDADES – 50 IES</a:t>
            </a:r>
          </a:p>
          <a:p>
            <a:pPr lvl="0" algn="ctr"/>
            <a:r>
              <a:rPr lang="es-CO" dirty="0">
                <a:solidFill>
                  <a:srgbClr val="403056"/>
                </a:solidFill>
                <a:ea typeface="Verdana" panose="020B0604030504040204" pitchFamily="34" charset="0"/>
                <a:cs typeface="Verdana" panose="020B0604030504040204" pitchFamily="34" charset="0"/>
              </a:rPr>
              <a:t>Universidades que cuenten con información en pregrado técnico profesional y cuenten con información en OLE.</a:t>
            </a:r>
            <a:endParaRPr lang="es-CO" dirty="0">
              <a:solidFill>
                <a:srgbClr val="308688"/>
              </a:solidFill>
              <a:ea typeface="Verdana" panose="020B0604030504040204" pitchFamily="34" charset="0"/>
              <a:cs typeface="Verdana" panose="020B0604030504040204" pitchFamily="34" charset="0"/>
            </a:endParaRPr>
          </a:p>
        </p:txBody>
      </p:sp>
      <p:sp>
        <p:nvSpPr>
          <p:cNvPr id="7" name="Rectángulo 6"/>
          <p:cNvSpPr/>
          <p:nvPr/>
        </p:nvSpPr>
        <p:spPr>
          <a:xfrm>
            <a:off x="1747176" y="3808432"/>
            <a:ext cx="8712000" cy="923330"/>
          </a:xfrm>
          <a:prstGeom prst="rect">
            <a:avLst/>
          </a:prstGeom>
          <a:solidFill>
            <a:schemeClr val="bg1">
              <a:lumMod val="95000"/>
            </a:schemeClr>
          </a:solidFill>
          <a:ln>
            <a:noFill/>
          </a:ln>
          <a:effectLst>
            <a:outerShdw blurRad="50800" dist="38100" dir="2700000" algn="tl" rotWithShape="0">
              <a:prstClr val="black">
                <a:alpha val="40000"/>
              </a:prstClr>
            </a:outerShdw>
          </a:effectLst>
          <a:scene3d>
            <a:camera prst="orthographicFront"/>
            <a:lightRig rig="threePt" dir="t"/>
          </a:scene3d>
          <a:sp3d/>
        </p:spPr>
        <p:txBody>
          <a:bodyPr wrap="square" anchor="ctr">
            <a:spAutoFit/>
          </a:bodyPr>
          <a:lstStyle/>
          <a:p>
            <a:pPr algn="ctr"/>
            <a:r>
              <a:rPr lang="es-ES" altLang="es-CO" b="1" dirty="0">
                <a:solidFill>
                  <a:srgbClr val="5A5A5A"/>
                </a:solidFill>
                <a:ea typeface="Verdana" panose="020B0604030504040204" pitchFamily="34" charset="0"/>
                <a:cs typeface="Verdana" panose="020B0604030504040204" pitchFamily="34" charset="0"/>
              </a:rPr>
              <a:t>INSTITUCIONES UNIVERSITARIAS – 50 IES</a:t>
            </a:r>
          </a:p>
          <a:p>
            <a:pPr lvl="0" algn="ctr"/>
            <a:r>
              <a:rPr lang="es-CO" dirty="0">
                <a:solidFill>
                  <a:srgbClr val="5A5A5A"/>
                </a:solidFill>
                <a:ea typeface="Verdana" panose="020B0604030504040204" pitchFamily="34" charset="0"/>
                <a:cs typeface="Verdana" panose="020B0604030504040204" pitchFamily="34" charset="0"/>
              </a:rPr>
              <a:t>Instituciones Universitarias que cuenten con información en pregrado técnico profesional y tecnológico, y cuenten con información en OLE</a:t>
            </a:r>
            <a:r>
              <a:rPr lang="es-CO" dirty="0">
                <a:solidFill>
                  <a:srgbClr val="308688"/>
                </a:solidFill>
                <a:ea typeface="Verdana" panose="020B0604030504040204" pitchFamily="34" charset="0"/>
                <a:cs typeface="Verdana" panose="020B0604030504040204" pitchFamily="34" charset="0"/>
              </a:rPr>
              <a:t>.</a:t>
            </a:r>
          </a:p>
        </p:txBody>
      </p:sp>
      <p:sp>
        <p:nvSpPr>
          <p:cNvPr id="8" name="Rectángulo 7"/>
          <p:cNvSpPr/>
          <p:nvPr/>
        </p:nvSpPr>
        <p:spPr>
          <a:xfrm>
            <a:off x="1747176" y="2644047"/>
            <a:ext cx="8712000" cy="923330"/>
          </a:xfrm>
          <a:prstGeom prst="rect">
            <a:avLst/>
          </a:prstGeom>
          <a:solidFill>
            <a:schemeClr val="bg1">
              <a:lumMod val="95000"/>
            </a:schemeClr>
          </a:solidFill>
          <a:ln>
            <a:noFill/>
          </a:ln>
          <a:effectLst>
            <a:outerShdw blurRad="50800" dist="38100" dir="2700000" algn="tl" rotWithShape="0">
              <a:prstClr val="black">
                <a:alpha val="40000"/>
              </a:prstClr>
            </a:outerShdw>
          </a:effectLst>
          <a:scene3d>
            <a:camera prst="orthographicFront"/>
            <a:lightRig rig="threePt" dir="t"/>
          </a:scene3d>
          <a:sp3d/>
        </p:spPr>
        <p:txBody>
          <a:bodyPr wrap="square" anchor="ctr">
            <a:spAutoFit/>
          </a:bodyPr>
          <a:lstStyle/>
          <a:p>
            <a:pPr algn="ctr"/>
            <a:r>
              <a:rPr lang="es-ES" altLang="es-CO" b="1" dirty="0">
                <a:solidFill>
                  <a:srgbClr val="225C50"/>
                </a:solidFill>
                <a:ea typeface="Verdana" panose="020B0604030504040204" pitchFamily="34" charset="0"/>
                <a:cs typeface="Verdana" panose="020B0604030504040204" pitchFamily="34" charset="0"/>
              </a:rPr>
              <a:t>INSTITUCIONES TECNOLÓGICAS – 30 IES</a:t>
            </a:r>
          </a:p>
          <a:p>
            <a:pPr algn="ctr"/>
            <a:r>
              <a:rPr lang="es-CO" altLang="es-CO" dirty="0">
                <a:solidFill>
                  <a:srgbClr val="225C50"/>
                </a:solidFill>
                <a:ea typeface="Verdana" panose="020B0604030504040204" pitchFamily="34" charset="0"/>
                <a:cs typeface="Verdana" panose="020B0604030504040204" pitchFamily="34" charset="0"/>
              </a:rPr>
              <a:t>Instituciones que cuenten con información en pregrado técnico profesional y tecnológico y cuenten con información en OLE.</a:t>
            </a:r>
            <a:endParaRPr lang="es-CO" dirty="0">
              <a:solidFill>
                <a:srgbClr val="225C50"/>
              </a:solidFill>
              <a:ea typeface="Verdana" panose="020B0604030504040204" pitchFamily="34" charset="0"/>
              <a:cs typeface="Verdana" panose="020B0604030504040204" pitchFamily="34" charset="0"/>
            </a:endParaRPr>
          </a:p>
        </p:txBody>
      </p:sp>
      <p:sp>
        <p:nvSpPr>
          <p:cNvPr id="9" name="Rectángulo 8"/>
          <p:cNvSpPr/>
          <p:nvPr/>
        </p:nvSpPr>
        <p:spPr>
          <a:xfrm>
            <a:off x="1747176" y="1626282"/>
            <a:ext cx="8712000" cy="923330"/>
          </a:xfrm>
          <a:prstGeom prst="rect">
            <a:avLst/>
          </a:prstGeom>
          <a:solidFill>
            <a:schemeClr val="bg1">
              <a:lumMod val="95000"/>
            </a:schemeClr>
          </a:solidFill>
          <a:ln>
            <a:noFill/>
          </a:ln>
          <a:effectLst>
            <a:outerShdw blurRad="50800" dist="38100" dir="2700000" algn="tl" rotWithShape="0">
              <a:prstClr val="black">
                <a:alpha val="40000"/>
              </a:prstClr>
            </a:outerShdw>
          </a:effectLst>
          <a:scene3d>
            <a:camera prst="orthographicFront"/>
            <a:lightRig rig="threePt" dir="t"/>
          </a:scene3d>
          <a:sp3d/>
        </p:spPr>
        <p:txBody>
          <a:bodyPr wrap="square" anchor="ctr">
            <a:spAutoFit/>
          </a:bodyPr>
          <a:lstStyle/>
          <a:p>
            <a:pPr algn="ctr"/>
            <a:r>
              <a:rPr lang="es-ES" altLang="es-CO" b="1" dirty="0">
                <a:solidFill>
                  <a:srgbClr val="308688"/>
                </a:solidFill>
                <a:ea typeface="Verdana" panose="020B0604030504040204" pitchFamily="34" charset="0"/>
                <a:cs typeface="Verdana" panose="020B0604030504040204" pitchFamily="34" charset="0"/>
              </a:rPr>
              <a:t>INTITUCIONES TÉCNICAS PROFESIONALES – 20 IES</a:t>
            </a:r>
          </a:p>
          <a:p>
            <a:pPr lvl="0" algn="ctr"/>
            <a:r>
              <a:rPr lang="es-CO" dirty="0">
                <a:solidFill>
                  <a:srgbClr val="308688"/>
                </a:solidFill>
                <a:ea typeface="Verdana" panose="020B0604030504040204" pitchFamily="34" charset="0"/>
                <a:cs typeface="Verdana" panose="020B0604030504040204" pitchFamily="34" charset="0"/>
              </a:rPr>
              <a:t>Instituciones que cuenten con información en pregrado técnico profesional y cuenten con información en OLE.</a:t>
            </a:r>
          </a:p>
        </p:txBody>
      </p:sp>
    </p:spTree>
    <p:extLst>
      <p:ext uri="{BB962C8B-B14F-4D97-AF65-F5344CB8AC3E}">
        <p14:creationId xmlns:p14="http://schemas.microsoft.com/office/powerpoint/2010/main" val="735518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áfico 3">
            <a:extLst>
              <a:ext uri="{FF2B5EF4-FFF2-40B4-BE49-F238E27FC236}">
                <a16:creationId xmlns:a16="http://schemas.microsoft.com/office/drawing/2014/main" id="{4BE5AED6-E82C-41E2-A365-64BF3421DE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6000" y="221213"/>
            <a:ext cx="6096000" cy="474000"/>
          </a:xfrm>
          <a:prstGeom prst="rect">
            <a:avLst/>
          </a:prstGeom>
        </p:spPr>
      </p:pic>
      <p:pic>
        <p:nvPicPr>
          <p:cNvPr id="5" name="Gráfico 4">
            <a:extLst>
              <a:ext uri="{FF2B5EF4-FFF2-40B4-BE49-F238E27FC236}">
                <a16:creationId xmlns:a16="http://schemas.microsoft.com/office/drawing/2014/main" id="{6D83DA06-5491-4C9D-83FA-D0C7B5F563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20440" y="221213"/>
            <a:ext cx="2112198" cy="492641"/>
          </a:xfrm>
          <a:prstGeom prst="rect">
            <a:avLst/>
          </a:prstGeom>
        </p:spPr>
      </p:pic>
      <p:sp>
        <p:nvSpPr>
          <p:cNvPr id="6" name="Rectángulo 5"/>
          <p:cNvSpPr/>
          <p:nvPr/>
        </p:nvSpPr>
        <p:spPr>
          <a:xfrm>
            <a:off x="5799049" y="5190015"/>
            <a:ext cx="4356000" cy="288000"/>
          </a:xfrm>
          <a:prstGeom prst="rect">
            <a:avLst/>
          </a:prstGeom>
          <a:solidFill>
            <a:srgbClr val="FAAB51"/>
          </a:solidFill>
          <a:ln>
            <a:solidFill>
              <a:srgbClr val="FAAB5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s-CO" sz="14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Relación Docente Alumno</a:t>
            </a:r>
            <a:endParaRPr lang="es-ES" sz="14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7" name="Rectángulo 6"/>
          <p:cNvSpPr/>
          <p:nvPr/>
        </p:nvSpPr>
        <p:spPr>
          <a:xfrm>
            <a:off x="5799049" y="2887925"/>
            <a:ext cx="4356000" cy="288000"/>
          </a:xfrm>
          <a:prstGeom prst="rect">
            <a:avLst/>
          </a:prstGeom>
          <a:solidFill>
            <a:srgbClr val="3EAA92"/>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s-CO" sz="1400" b="1" dirty="0">
                <a:latin typeface="Verdana" panose="020B0604030504040204" pitchFamily="34" charset="0"/>
                <a:ea typeface="Verdana" panose="020B0604030504040204" pitchFamily="34" charset="0"/>
                <a:cs typeface="Verdana" panose="020B0604030504040204" pitchFamily="34" charset="0"/>
              </a:rPr>
              <a:t>Difusión del Conocimiento*</a:t>
            </a:r>
            <a:endParaRPr lang="es-ES" sz="1600" b="1" dirty="0">
              <a:latin typeface="Verdana" panose="020B0604030504040204" pitchFamily="34" charset="0"/>
              <a:ea typeface="Verdana" panose="020B0604030504040204" pitchFamily="34" charset="0"/>
              <a:cs typeface="Verdana" panose="020B0604030504040204" pitchFamily="34" charset="0"/>
            </a:endParaRPr>
          </a:p>
        </p:txBody>
      </p:sp>
      <p:sp>
        <p:nvSpPr>
          <p:cNvPr id="8" name="Rectángulo 7"/>
          <p:cNvSpPr/>
          <p:nvPr/>
        </p:nvSpPr>
        <p:spPr>
          <a:xfrm>
            <a:off x="5799049" y="3724941"/>
            <a:ext cx="4356000" cy="288000"/>
          </a:xfrm>
          <a:prstGeom prst="rect">
            <a:avLst/>
          </a:prstGeom>
          <a:solidFill>
            <a:srgbClr val="3EAA92"/>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s-CO" sz="1400" b="1" dirty="0">
                <a:latin typeface="Verdana" panose="020B0604030504040204" pitchFamily="34" charset="0"/>
                <a:ea typeface="Verdana" panose="020B0604030504040204" pitchFamily="34" charset="0"/>
                <a:cs typeface="Verdana" panose="020B0604030504040204" pitchFamily="34" charset="0"/>
              </a:rPr>
              <a:t>Formación Recurso Humano*</a:t>
            </a:r>
            <a:endParaRPr lang="es-ES" sz="1600" b="1" dirty="0">
              <a:latin typeface="Verdana" panose="020B0604030504040204" pitchFamily="34" charset="0"/>
              <a:ea typeface="Verdana" panose="020B0604030504040204" pitchFamily="34" charset="0"/>
              <a:cs typeface="Verdana" panose="020B0604030504040204" pitchFamily="34" charset="0"/>
            </a:endParaRPr>
          </a:p>
        </p:txBody>
      </p:sp>
      <p:sp>
        <p:nvSpPr>
          <p:cNvPr id="9" name="Rectángulo 8"/>
          <p:cNvSpPr/>
          <p:nvPr/>
        </p:nvSpPr>
        <p:spPr>
          <a:xfrm>
            <a:off x="5799049" y="3230233"/>
            <a:ext cx="4356000" cy="432000"/>
          </a:xfrm>
          <a:prstGeom prst="rect">
            <a:avLst/>
          </a:prstGeom>
          <a:solidFill>
            <a:srgbClr val="3EAA92"/>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s-CO" sz="1400" b="1" dirty="0">
                <a:latin typeface="Verdana" panose="020B0604030504040204" pitchFamily="34" charset="0"/>
                <a:ea typeface="Verdana" panose="020B0604030504040204" pitchFamily="34" charset="0"/>
                <a:cs typeface="Verdana" panose="020B0604030504040204" pitchFamily="34" charset="0"/>
              </a:rPr>
              <a:t>Desarrollo Tecnológico e Innovación y Nuevo Conocimiento*</a:t>
            </a:r>
            <a:endParaRPr lang="es-ES" sz="1600" b="1" dirty="0">
              <a:latin typeface="Verdana" panose="020B0604030504040204" pitchFamily="34" charset="0"/>
              <a:ea typeface="Verdana" panose="020B0604030504040204" pitchFamily="34" charset="0"/>
              <a:cs typeface="Verdana" panose="020B0604030504040204" pitchFamily="34" charset="0"/>
            </a:endParaRPr>
          </a:p>
        </p:txBody>
      </p:sp>
      <p:sp>
        <p:nvSpPr>
          <p:cNvPr id="10" name="Rectángulo 9"/>
          <p:cNvSpPr/>
          <p:nvPr/>
        </p:nvSpPr>
        <p:spPr>
          <a:xfrm>
            <a:off x="5799049" y="4067249"/>
            <a:ext cx="4356000" cy="288000"/>
          </a:xfrm>
          <a:prstGeom prst="rect">
            <a:avLst/>
          </a:prstGeom>
          <a:solidFill>
            <a:srgbClr val="3EAA92"/>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s-CO" sz="1400" b="1" dirty="0">
                <a:latin typeface="Verdana" panose="020B0604030504040204" pitchFamily="34" charset="0"/>
                <a:ea typeface="Verdana" panose="020B0604030504040204" pitchFamily="34" charset="0"/>
                <a:cs typeface="Verdana" panose="020B0604030504040204" pitchFamily="34" charset="0"/>
              </a:rPr>
              <a:t>Investigadores</a:t>
            </a:r>
            <a:endParaRPr lang="es-ES" sz="1400" b="1" dirty="0">
              <a:latin typeface="Verdana" panose="020B0604030504040204" pitchFamily="34" charset="0"/>
              <a:ea typeface="Verdana" panose="020B0604030504040204" pitchFamily="34" charset="0"/>
              <a:cs typeface="Verdana" panose="020B0604030504040204" pitchFamily="34" charset="0"/>
            </a:endParaRPr>
          </a:p>
        </p:txBody>
      </p:sp>
      <p:sp>
        <p:nvSpPr>
          <p:cNvPr id="11" name="Rectángulo 10"/>
          <p:cNvSpPr/>
          <p:nvPr/>
        </p:nvSpPr>
        <p:spPr>
          <a:xfrm>
            <a:off x="5799049" y="5874635"/>
            <a:ext cx="4356000" cy="288000"/>
          </a:xfrm>
          <a:prstGeom prst="rect">
            <a:avLst/>
          </a:prstGeom>
          <a:solidFill>
            <a:srgbClr val="FAAB51"/>
          </a:solidFill>
          <a:ln>
            <a:solidFill>
              <a:srgbClr val="FAAB5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s-CO" sz="14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Graduación</a:t>
            </a:r>
            <a:endParaRPr lang="es-ES" sz="16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2" name="Rectángulo 11"/>
          <p:cNvSpPr/>
          <p:nvPr/>
        </p:nvSpPr>
        <p:spPr>
          <a:xfrm>
            <a:off x="5799049" y="4847707"/>
            <a:ext cx="4356000" cy="288000"/>
          </a:xfrm>
          <a:prstGeom prst="rect">
            <a:avLst/>
          </a:prstGeom>
          <a:solidFill>
            <a:srgbClr val="FAAB51"/>
          </a:solidFill>
          <a:ln>
            <a:solidFill>
              <a:srgbClr val="FAAB5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s-CO" sz="14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Indicador Regional de Empleabilidad</a:t>
            </a:r>
            <a:endParaRPr lang="es-ES" sz="16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3" name="Rectángulo 12"/>
          <p:cNvSpPr/>
          <p:nvPr/>
        </p:nvSpPr>
        <p:spPr>
          <a:xfrm>
            <a:off x="5799049" y="1955659"/>
            <a:ext cx="4356000" cy="288000"/>
          </a:xfrm>
          <a:prstGeom prst="rect">
            <a:avLst/>
          </a:prstGeom>
          <a:solidFill>
            <a:srgbClr val="F17F8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s-CO" sz="1400" b="1" dirty="0">
                <a:latin typeface="Verdana" panose="020B0604030504040204" pitchFamily="34" charset="0"/>
                <a:ea typeface="Verdana" panose="020B0604030504040204" pitchFamily="34" charset="0"/>
                <a:cs typeface="Verdana" panose="020B0604030504040204" pitchFamily="34" charset="0"/>
              </a:rPr>
              <a:t>Comunicación Escrita</a:t>
            </a:r>
            <a:endParaRPr lang="es-ES" sz="1400" b="1" dirty="0">
              <a:latin typeface="Verdana" panose="020B0604030504040204" pitchFamily="34" charset="0"/>
              <a:ea typeface="Verdana" panose="020B0604030504040204" pitchFamily="34" charset="0"/>
              <a:cs typeface="Verdana" panose="020B0604030504040204" pitchFamily="34" charset="0"/>
            </a:endParaRPr>
          </a:p>
        </p:txBody>
      </p:sp>
      <p:sp>
        <p:nvSpPr>
          <p:cNvPr id="14" name="Rectángulo 13"/>
          <p:cNvSpPr/>
          <p:nvPr/>
        </p:nvSpPr>
        <p:spPr>
          <a:xfrm>
            <a:off x="5799049" y="1613351"/>
            <a:ext cx="4356000" cy="288000"/>
          </a:xfrm>
          <a:prstGeom prst="rect">
            <a:avLst/>
          </a:prstGeom>
          <a:solidFill>
            <a:srgbClr val="F17F8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s-CO" sz="1400" b="1" dirty="0">
                <a:latin typeface="Verdana" panose="020B0604030504040204" pitchFamily="34" charset="0"/>
                <a:ea typeface="Verdana" panose="020B0604030504040204" pitchFamily="34" charset="0"/>
                <a:cs typeface="Verdana" panose="020B0604030504040204" pitchFamily="34" charset="0"/>
              </a:rPr>
              <a:t>Lectura Critica</a:t>
            </a:r>
            <a:endParaRPr lang="es-ES" sz="1400" b="1" dirty="0">
              <a:latin typeface="Verdana" panose="020B0604030504040204" pitchFamily="34" charset="0"/>
              <a:ea typeface="Verdana" panose="020B0604030504040204" pitchFamily="34" charset="0"/>
              <a:cs typeface="Verdana" panose="020B0604030504040204" pitchFamily="34" charset="0"/>
            </a:endParaRPr>
          </a:p>
        </p:txBody>
      </p:sp>
      <p:sp>
        <p:nvSpPr>
          <p:cNvPr id="15" name="Rectángulo 14"/>
          <p:cNvSpPr/>
          <p:nvPr/>
        </p:nvSpPr>
        <p:spPr>
          <a:xfrm>
            <a:off x="5799049" y="1271043"/>
            <a:ext cx="4356000" cy="288000"/>
          </a:xfrm>
          <a:prstGeom prst="rect">
            <a:avLst/>
          </a:prstGeom>
          <a:solidFill>
            <a:srgbClr val="F17F8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s-CO" sz="1400" b="1" dirty="0">
                <a:latin typeface="Verdana" panose="020B0604030504040204" pitchFamily="34" charset="0"/>
                <a:ea typeface="Verdana" panose="020B0604030504040204" pitchFamily="34" charset="0"/>
                <a:cs typeface="Verdana" panose="020B0604030504040204" pitchFamily="34" charset="0"/>
              </a:rPr>
              <a:t>Razonamiento Cuantitativo</a:t>
            </a:r>
            <a:endParaRPr lang="es-ES" sz="1400" b="1" dirty="0">
              <a:latin typeface="Verdana" panose="020B0604030504040204" pitchFamily="34" charset="0"/>
              <a:ea typeface="Verdana" panose="020B0604030504040204" pitchFamily="34" charset="0"/>
              <a:cs typeface="Verdana" panose="020B0604030504040204" pitchFamily="34" charset="0"/>
            </a:endParaRPr>
          </a:p>
        </p:txBody>
      </p:sp>
      <p:sp>
        <p:nvSpPr>
          <p:cNvPr id="16" name="Rectángulo 15"/>
          <p:cNvSpPr/>
          <p:nvPr/>
        </p:nvSpPr>
        <p:spPr>
          <a:xfrm>
            <a:off x="2632440" y="5085905"/>
            <a:ext cx="2376000" cy="869675"/>
          </a:xfrm>
          <a:prstGeom prst="rect">
            <a:avLst/>
          </a:prstGeom>
          <a:solidFill>
            <a:srgbClr val="FAAB51"/>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s-CO"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ENTORNO</a:t>
            </a:r>
            <a:endParaRPr lang="es-ES" sz="20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7" name="Rectángulo 16"/>
          <p:cNvSpPr/>
          <p:nvPr/>
        </p:nvSpPr>
        <p:spPr>
          <a:xfrm>
            <a:off x="2632440" y="1481960"/>
            <a:ext cx="2376000" cy="869675"/>
          </a:xfrm>
          <a:prstGeom prst="rect">
            <a:avLst/>
          </a:prstGeom>
          <a:solidFill>
            <a:srgbClr val="F37274"/>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s-CO" dirty="0">
                <a:latin typeface="Verdana" panose="020B0604030504040204" pitchFamily="34" charset="0"/>
                <a:ea typeface="Verdana" panose="020B0604030504040204" pitchFamily="34" charset="0"/>
                <a:cs typeface="Verdana" panose="020B0604030504040204" pitchFamily="34" charset="0"/>
              </a:rPr>
              <a:t>LOGRO</a:t>
            </a:r>
            <a:endParaRPr lang="es-ES" sz="2000" dirty="0">
              <a:latin typeface="Verdana" panose="020B0604030504040204" pitchFamily="34" charset="0"/>
              <a:ea typeface="Verdana" panose="020B0604030504040204" pitchFamily="34" charset="0"/>
              <a:cs typeface="Verdana" panose="020B0604030504040204" pitchFamily="34" charset="0"/>
            </a:endParaRPr>
          </a:p>
        </p:txBody>
      </p:sp>
      <p:sp>
        <p:nvSpPr>
          <p:cNvPr id="18" name="Rectángulo 17"/>
          <p:cNvSpPr/>
          <p:nvPr/>
        </p:nvSpPr>
        <p:spPr>
          <a:xfrm>
            <a:off x="2632440" y="3217258"/>
            <a:ext cx="2376000" cy="869675"/>
          </a:xfrm>
          <a:prstGeom prst="rect">
            <a:avLst/>
          </a:prstGeom>
          <a:solidFill>
            <a:srgbClr val="3EAA92"/>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s-CO" dirty="0">
                <a:latin typeface="Verdana" panose="020B0604030504040204" pitchFamily="34" charset="0"/>
                <a:ea typeface="Verdana" panose="020B0604030504040204" pitchFamily="34" charset="0"/>
                <a:cs typeface="Verdana" panose="020B0604030504040204" pitchFamily="34" charset="0"/>
              </a:rPr>
              <a:t>GESTIÓN DE CONOCIMIENTO</a:t>
            </a:r>
            <a:endParaRPr lang="es-ES" sz="2000" dirty="0">
              <a:latin typeface="Verdana" panose="020B0604030504040204" pitchFamily="34" charset="0"/>
              <a:ea typeface="Verdana" panose="020B0604030504040204" pitchFamily="34" charset="0"/>
              <a:cs typeface="Verdana" panose="020B0604030504040204" pitchFamily="34" charset="0"/>
            </a:endParaRPr>
          </a:p>
        </p:txBody>
      </p:sp>
      <p:sp>
        <p:nvSpPr>
          <p:cNvPr id="19" name="Rectángulo 18"/>
          <p:cNvSpPr/>
          <p:nvPr/>
        </p:nvSpPr>
        <p:spPr>
          <a:xfrm>
            <a:off x="5799049" y="5532323"/>
            <a:ext cx="4356000" cy="288000"/>
          </a:xfrm>
          <a:prstGeom prst="rect">
            <a:avLst/>
          </a:prstGeom>
          <a:solidFill>
            <a:srgbClr val="FAAB51"/>
          </a:solidFill>
          <a:ln>
            <a:solidFill>
              <a:srgbClr val="FAAB5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s-CO" sz="14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Permanencia</a:t>
            </a:r>
            <a:endParaRPr lang="es-ES" sz="16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cxnSp>
        <p:nvCxnSpPr>
          <p:cNvPr id="20" name="Conector angular 15"/>
          <p:cNvCxnSpPr>
            <a:stCxn id="17" idx="3"/>
            <a:endCxn id="13" idx="1"/>
          </p:cNvCxnSpPr>
          <p:nvPr/>
        </p:nvCxnSpPr>
        <p:spPr>
          <a:xfrm>
            <a:off x="5008440" y="1916798"/>
            <a:ext cx="790609" cy="182861"/>
          </a:xfrm>
          <a:prstGeom prst="bentConnector3">
            <a:avLst>
              <a:gd name="adj1" fmla="val 50000"/>
            </a:avLst>
          </a:prstGeom>
          <a:ln>
            <a:solidFill>
              <a:srgbClr val="F17F80"/>
            </a:solidFill>
          </a:ln>
        </p:spPr>
        <p:style>
          <a:lnRef idx="1">
            <a:schemeClr val="accent1"/>
          </a:lnRef>
          <a:fillRef idx="0">
            <a:schemeClr val="accent1"/>
          </a:fillRef>
          <a:effectRef idx="0">
            <a:schemeClr val="accent1"/>
          </a:effectRef>
          <a:fontRef idx="minor">
            <a:schemeClr val="tx1"/>
          </a:fontRef>
        </p:style>
      </p:cxnSp>
      <p:cxnSp>
        <p:nvCxnSpPr>
          <p:cNvPr id="21" name="Conector angular 17"/>
          <p:cNvCxnSpPr>
            <a:stCxn id="17" idx="3"/>
            <a:endCxn id="15" idx="1"/>
          </p:cNvCxnSpPr>
          <p:nvPr/>
        </p:nvCxnSpPr>
        <p:spPr>
          <a:xfrm flipV="1">
            <a:off x="5008440" y="1415043"/>
            <a:ext cx="790609" cy="501755"/>
          </a:xfrm>
          <a:prstGeom prst="bentConnector3">
            <a:avLst>
              <a:gd name="adj1" fmla="val 50000"/>
            </a:avLst>
          </a:prstGeom>
          <a:ln>
            <a:solidFill>
              <a:srgbClr val="F17F80"/>
            </a:solidFill>
          </a:ln>
        </p:spPr>
        <p:style>
          <a:lnRef idx="1">
            <a:schemeClr val="accent1"/>
          </a:lnRef>
          <a:fillRef idx="0">
            <a:schemeClr val="accent1"/>
          </a:fillRef>
          <a:effectRef idx="0">
            <a:schemeClr val="accent1"/>
          </a:effectRef>
          <a:fontRef idx="minor">
            <a:schemeClr val="tx1"/>
          </a:fontRef>
        </p:style>
      </p:cxnSp>
      <p:cxnSp>
        <p:nvCxnSpPr>
          <p:cNvPr id="22" name="Conector angular 21"/>
          <p:cNvCxnSpPr>
            <a:stCxn id="16" idx="3"/>
            <a:endCxn id="12" idx="1"/>
          </p:cNvCxnSpPr>
          <p:nvPr/>
        </p:nvCxnSpPr>
        <p:spPr>
          <a:xfrm flipV="1">
            <a:off x="5008440" y="4991707"/>
            <a:ext cx="790609" cy="529036"/>
          </a:xfrm>
          <a:prstGeom prst="bentConnector3">
            <a:avLst>
              <a:gd name="adj1" fmla="val 50000"/>
            </a:avLst>
          </a:prstGeom>
          <a:ln>
            <a:solidFill>
              <a:srgbClr val="FAAB51"/>
            </a:solidFill>
          </a:ln>
        </p:spPr>
        <p:style>
          <a:lnRef idx="1">
            <a:schemeClr val="accent1"/>
          </a:lnRef>
          <a:fillRef idx="0">
            <a:schemeClr val="accent1"/>
          </a:fillRef>
          <a:effectRef idx="0">
            <a:schemeClr val="accent1"/>
          </a:effectRef>
          <a:fontRef idx="minor">
            <a:schemeClr val="tx1"/>
          </a:fontRef>
        </p:style>
      </p:cxnSp>
      <p:cxnSp>
        <p:nvCxnSpPr>
          <p:cNvPr id="23" name="Conector angular 23"/>
          <p:cNvCxnSpPr>
            <a:stCxn id="16" idx="3"/>
            <a:endCxn id="11" idx="1"/>
          </p:cNvCxnSpPr>
          <p:nvPr/>
        </p:nvCxnSpPr>
        <p:spPr>
          <a:xfrm>
            <a:off x="5008440" y="5520743"/>
            <a:ext cx="790609" cy="497892"/>
          </a:xfrm>
          <a:prstGeom prst="bentConnector3">
            <a:avLst>
              <a:gd name="adj1" fmla="val 50000"/>
            </a:avLst>
          </a:prstGeom>
          <a:ln>
            <a:solidFill>
              <a:srgbClr val="FAAB51"/>
            </a:solidFill>
          </a:ln>
        </p:spPr>
        <p:style>
          <a:lnRef idx="2">
            <a:schemeClr val="accent4"/>
          </a:lnRef>
          <a:fillRef idx="0">
            <a:schemeClr val="accent4"/>
          </a:fillRef>
          <a:effectRef idx="1">
            <a:schemeClr val="accent4"/>
          </a:effectRef>
          <a:fontRef idx="minor">
            <a:schemeClr val="tx1"/>
          </a:fontRef>
        </p:style>
      </p:cxnSp>
      <p:cxnSp>
        <p:nvCxnSpPr>
          <p:cNvPr id="24" name="Conector angular 53"/>
          <p:cNvCxnSpPr>
            <a:stCxn id="18" idx="3"/>
            <a:endCxn id="7" idx="1"/>
          </p:cNvCxnSpPr>
          <p:nvPr/>
        </p:nvCxnSpPr>
        <p:spPr>
          <a:xfrm flipV="1">
            <a:off x="5008440" y="3031925"/>
            <a:ext cx="790609" cy="620171"/>
          </a:xfrm>
          <a:prstGeom prst="bentConnector3">
            <a:avLst>
              <a:gd name="adj1" fmla="val 50000"/>
            </a:avLst>
          </a:prstGeom>
          <a:ln>
            <a:solidFill>
              <a:srgbClr val="78CCCD"/>
            </a:solidFill>
          </a:ln>
        </p:spPr>
        <p:style>
          <a:lnRef idx="1">
            <a:schemeClr val="accent1"/>
          </a:lnRef>
          <a:fillRef idx="0">
            <a:schemeClr val="accent1"/>
          </a:fillRef>
          <a:effectRef idx="0">
            <a:schemeClr val="accent1"/>
          </a:effectRef>
          <a:fontRef idx="minor">
            <a:schemeClr val="tx1"/>
          </a:fontRef>
        </p:style>
      </p:cxnSp>
      <p:cxnSp>
        <p:nvCxnSpPr>
          <p:cNvPr id="25" name="Conector angular 55"/>
          <p:cNvCxnSpPr>
            <a:stCxn id="18" idx="3"/>
            <a:endCxn id="9" idx="1"/>
          </p:cNvCxnSpPr>
          <p:nvPr/>
        </p:nvCxnSpPr>
        <p:spPr>
          <a:xfrm flipV="1">
            <a:off x="5008440" y="3446233"/>
            <a:ext cx="790609" cy="205863"/>
          </a:xfrm>
          <a:prstGeom prst="bentConnector3">
            <a:avLst>
              <a:gd name="adj1" fmla="val 50000"/>
            </a:avLst>
          </a:prstGeom>
          <a:ln>
            <a:solidFill>
              <a:srgbClr val="78CCCD"/>
            </a:solidFill>
          </a:ln>
        </p:spPr>
        <p:style>
          <a:lnRef idx="1">
            <a:schemeClr val="accent1"/>
          </a:lnRef>
          <a:fillRef idx="0">
            <a:schemeClr val="accent1"/>
          </a:fillRef>
          <a:effectRef idx="0">
            <a:schemeClr val="accent1"/>
          </a:effectRef>
          <a:fontRef idx="minor">
            <a:schemeClr val="tx1"/>
          </a:fontRef>
        </p:style>
      </p:cxnSp>
      <p:cxnSp>
        <p:nvCxnSpPr>
          <p:cNvPr id="26" name="Conector angular 67"/>
          <p:cNvCxnSpPr>
            <a:stCxn id="18" idx="3"/>
            <a:endCxn id="8" idx="1"/>
          </p:cNvCxnSpPr>
          <p:nvPr/>
        </p:nvCxnSpPr>
        <p:spPr>
          <a:xfrm>
            <a:off x="5008440" y="3652096"/>
            <a:ext cx="790609" cy="216845"/>
          </a:xfrm>
          <a:prstGeom prst="bentConnector3">
            <a:avLst>
              <a:gd name="adj1" fmla="val 50000"/>
            </a:avLst>
          </a:prstGeom>
          <a:ln>
            <a:solidFill>
              <a:srgbClr val="6AB8A5"/>
            </a:solidFill>
          </a:ln>
        </p:spPr>
        <p:style>
          <a:lnRef idx="1">
            <a:schemeClr val="accent1"/>
          </a:lnRef>
          <a:fillRef idx="0">
            <a:schemeClr val="accent1"/>
          </a:fillRef>
          <a:effectRef idx="0">
            <a:schemeClr val="accent1"/>
          </a:effectRef>
          <a:fontRef idx="minor">
            <a:schemeClr val="tx1"/>
          </a:fontRef>
        </p:style>
      </p:cxnSp>
      <p:cxnSp>
        <p:nvCxnSpPr>
          <p:cNvPr id="27" name="Conector angular 69"/>
          <p:cNvCxnSpPr>
            <a:stCxn id="18" idx="3"/>
            <a:endCxn id="10" idx="1"/>
          </p:cNvCxnSpPr>
          <p:nvPr/>
        </p:nvCxnSpPr>
        <p:spPr>
          <a:xfrm>
            <a:off x="5008440" y="3652096"/>
            <a:ext cx="790609" cy="559153"/>
          </a:xfrm>
          <a:prstGeom prst="bentConnector3">
            <a:avLst>
              <a:gd name="adj1" fmla="val 50000"/>
            </a:avLst>
          </a:prstGeom>
          <a:ln>
            <a:solidFill>
              <a:srgbClr val="6AB8A5"/>
            </a:solidFill>
          </a:ln>
        </p:spPr>
        <p:style>
          <a:lnRef idx="1">
            <a:schemeClr val="accent1"/>
          </a:lnRef>
          <a:fillRef idx="0">
            <a:schemeClr val="accent1"/>
          </a:fillRef>
          <a:effectRef idx="0">
            <a:schemeClr val="accent1"/>
          </a:effectRef>
          <a:fontRef idx="minor">
            <a:schemeClr val="tx1"/>
          </a:fontRef>
        </p:style>
      </p:cxnSp>
      <p:cxnSp>
        <p:nvCxnSpPr>
          <p:cNvPr id="28" name="Conector angular 75"/>
          <p:cNvCxnSpPr>
            <a:stCxn id="16" idx="3"/>
            <a:endCxn id="6" idx="1"/>
          </p:cNvCxnSpPr>
          <p:nvPr/>
        </p:nvCxnSpPr>
        <p:spPr>
          <a:xfrm flipV="1">
            <a:off x="5008440" y="5334015"/>
            <a:ext cx="790609" cy="186728"/>
          </a:xfrm>
          <a:prstGeom prst="bentConnector3">
            <a:avLst>
              <a:gd name="adj1" fmla="val 50000"/>
            </a:avLst>
          </a:prstGeom>
          <a:ln>
            <a:solidFill>
              <a:srgbClr val="FAAB51"/>
            </a:solidFill>
          </a:ln>
        </p:spPr>
        <p:style>
          <a:lnRef idx="1">
            <a:schemeClr val="accent1"/>
          </a:lnRef>
          <a:fillRef idx="0">
            <a:schemeClr val="accent1"/>
          </a:fillRef>
          <a:effectRef idx="0">
            <a:schemeClr val="accent1"/>
          </a:effectRef>
          <a:fontRef idx="minor">
            <a:schemeClr val="tx1"/>
          </a:fontRef>
        </p:style>
      </p:cxnSp>
      <p:sp>
        <p:nvSpPr>
          <p:cNvPr id="29" name="Rectángulo 28"/>
          <p:cNvSpPr/>
          <p:nvPr/>
        </p:nvSpPr>
        <p:spPr>
          <a:xfrm>
            <a:off x="5799049" y="2297967"/>
            <a:ext cx="4356000" cy="288000"/>
          </a:xfrm>
          <a:prstGeom prst="rect">
            <a:avLst/>
          </a:prstGeom>
          <a:solidFill>
            <a:srgbClr val="F17F8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s-CO" sz="1400" b="1" dirty="0">
                <a:latin typeface="Verdana" panose="020B0604030504040204" pitchFamily="34" charset="0"/>
                <a:ea typeface="Verdana" panose="020B0604030504040204" pitchFamily="34" charset="0"/>
                <a:cs typeface="Verdana" panose="020B0604030504040204" pitchFamily="34" charset="0"/>
              </a:rPr>
              <a:t>Competencias Ciudadanas</a:t>
            </a:r>
            <a:endParaRPr lang="es-ES" sz="1400" b="1" dirty="0">
              <a:latin typeface="Verdana" panose="020B0604030504040204" pitchFamily="34" charset="0"/>
              <a:ea typeface="Verdana" panose="020B0604030504040204" pitchFamily="34" charset="0"/>
              <a:cs typeface="Verdana" panose="020B0604030504040204" pitchFamily="34" charset="0"/>
            </a:endParaRPr>
          </a:p>
        </p:txBody>
      </p:sp>
      <p:cxnSp>
        <p:nvCxnSpPr>
          <p:cNvPr id="30" name="Conector angular 15"/>
          <p:cNvCxnSpPr>
            <a:stCxn id="17" idx="3"/>
            <a:endCxn id="29" idx="1"/>
          </p:cNvCxnSpPr>
          <p:nvPr/>
        </p:nvCxnSpPr>
        <p:spPr>
          <a:xfrm>
            <a:off x="5008440" y="1916798"/>
            <a:ext cx="790609" cy="525169"/>
          </a:xfrm>
          <a:prstGeom prst="bentConnector3">
            <a:avLst>
              <a:gd name="adj1" fmla="val 50000"/>
            </a:avLst>
          </a:prstGeom>
          <a:ln>
            <a:solidFill>
              <a:srgbClr val="F17F80"/>
            </a:solidFill>
          </a:ln>
        </p:spPr>
        <p:style>
          <a:lnRef idx="1">
            <a:schemeClr val="accent1"/>
          </a:lnRef>
          <a:fillRef idx="0">
            <a:schemeClr val="accent1"/>
          </a:fillRef>
          <a:effectRef idx="0">
            <a:schemeClr val="accent1"/>
          </a:effectRef>
          <a:fontRef idx="minor">
            <a:schemeClr val="tx1"/>
          </a:fontRef>
        </p:style>
      </p:cxnSp>
      <p:cxnSp>
        <p:nvCxnSpPr>
          <p:cNvPr id="31" name="Conector angular 48"/>
          <p:cNvCxnSpPr>
            <a:stCxn id="16" idx="3"/>
            <a:endCxn id="19" idx="1"/>
          </p:cNvCxnSpPr>
          <p:nvPr/>
        </p:nvCxnSpPr>
        <p:spPr>
          <a:xfrm>
            <a:off x="5008440" y="5520743"/>
            <a:ext cx="790609" cy="155580"/>
          </a:xfrm>
          <a:prstGeom prst="bentConnector3">
            <a:avLst>
              <a:gd name="adj1" fmla="val 50000"/>
            </a:avLst>
          </a:prstGeom>
          <a:ln>
            <a:solidFill>
              <a:srgbClr val="FAAB51"/>
            </a:solidFill>
          </a:ln>
        </p:spPr>
        <p:style>
          <a:lnRef idx="2">
            <a:schemeClr val="accent4"/>
          </a:lnRef>
          <a:fillRef idx="0">
            <a:schemeClr val="accent4"/>
          </a:fillRef>
          <a:effectRef idx="1">
            <a:schemeClr val="accent4"/>
          </a:effectRef>
          <a:fontRef idx="minor">
            <a:schemeClr val="tx1"/>
          </a:fontRef>
        </p:style>
      </p:cxnSp>
      <p:cxnSp>
        <p:nvCxnSpPr>
          <p:cNvPr id="32" name="Conector angular 15"/>
          <p:cNvCxnSpPr>
            <a:stCxn id="17" idx="3"/>
            <a:endCxn id="14" idx="1"/>
          </p:cNvCxnSpPr>
          <p:nvPr/>
        </p:nvCxnSpPr>
        <p:spPr>
          <a:xfrm flipV="1">
            <a:off x="5008440" y="1757351"/>
            <a:ext cx="790609" cy="159447"/>
          </a:xfrm>
          <a:prstGeom prst="bentConnector3">
            <a:avLst>
              <a:gd name="adj1" fmla="val 50000"/>
            </a:avLst>
          </a:prstGeom>
          <a:ln>
            <a:solidFill>
              <a:srgbClr val="F17F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66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9"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áfico 3">
            <a:extLst>
              <a:ext uri="{FF2B5EF4-FFF2-40B4-BE49-F238E27FC236}">
                <a16:creationId xmlns:a16="http://schemas.microsoft.com/office/drawing/2014/main" id="{4BE5AED6-E82C-41E2-A365-64BF3421DE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6000" y="221213"/>
            <a:ext cx="6096000" cy="474000"/>
          </a:xfrm>
          <a:prstGeom prst="rect">
            <a:avLst/>
          </a:prstGeom>
        </p:spPr>
      </p:pic>
      <p:pic>
        <p:nvPicPr>
          <p:cNvPr id="5" name="Gráfico 4">
            <a:extLst>
              <a:ext uri="{FF2B5EF4-FFF2-40B4-BE49-F238E27FC236}">
                <a16:creationId xmlns:a16="http://schemas.microsoft.com/office/drawing/2014/main" id="{6D83DA06-5491-4C9D-83FA-D0C7B5F563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20440" y="221213"/>
            <a:ext cx="2112198" cy="492641"/>
          </a:xfrm>
          <a:prstGeom prst="rect">
            <a:avLst/>
          </a:prstGeom>
        </p:spPr>
      </p:pic>
      <p:graphicFrame>
        <p:nvGraphicFramePr>
          <p:cNvPr id="11" name="Diagrama 10">
            <a:extLst>
              <a:ext uri="{FF2B5EF4-FFF2-40B4-BE49-F238E27FC236}">
                <a16:creationId xmlns:a16="http://schemas.microsoft.com/office/drawing/2014/main" id="{05755C57-6A95-44D6-9999-27C5B80BD4B9}"/>
              </a:ext>
            </a:extLst>
          </p:cNvPr>
          <p:cNvGraphicFramePr/>
          <p:nvPr>
            <p:extLst>
              <p:ext uri="{D42A27DB-BD31-4B8C-83A1-F6EECF244321}">
                <p14:modId xmlns:p14="http://schemas.microsoft.com/office/powerpoint/2010/main" val="2460774766"/>
              </p:ext>
            </p:extLst>
          </p:nvPr>
        </p:nvGraphicFramePr>
        <p:xfrm>
          <a:off x="351405" y="2317171"/>
          <a:ext cx="10441844" cy="111182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2" name="Rectángulo 11">
            <a:extLst>
              <a:ext uri="{FF2B5EF4-FFF2-40B4-BE49-F238E27FC236}">
                <a16:creationId xmlns:a16="http://schemas.microsoft.com/office/drawing/2014/main" id="{93263CE2-9235-4EAE-B408-6067FB05A533}"/>
              </a:ext>
            </a:extLst>
          </p:cNvPr>
          <p:cNvSpPr/>
          <p:nvPr/>
        </p:nvSpPr>
        <p:spPr>
          <a:xfrm>
            <a:off x="746184" y="1634915"/>
            <a:ext cx="3535007" cy="369332"/>
          </a:xfrm>
          <a:prstGeom prst="rect">
            <a:avLst/>
          </a:prstGeom>
        </p:spPr>
        <p:txBody>
          <a:bodyPr wrap="none">
            <a:spAutoFit/>
          </a:bodyPr>
          <a:lstStyle/>
          <a:p>
            <a:r>
              <a:rPr lang="es-CO" dirty="0">
                <a:solidFill>
                  <a:srgbClr val="EB6264"/>
                </a:solidFill>
                <a:latin typeface="Segoe UI" panose="020B0502040204020203" pitchFamily="34" charset="0"/>
                <a:ea typeface="Verdana" panose="020B0604030504040204" pitchFamily="34" charset="0"/>
                <a:cs typeface="Segoe UI" panose="020B0502040204020203" pitchFamily="34" charset="0"/>
              </a:rPr>
              <a:t>Cambios a nivel de Metodología </a:t>
            </a:r>
          </a:p>
        </p:txBody>
      </p:sp>
      <p:sp>
        <p:nvSpPr>
          <p:cNvPr id="13" name="Rectángulo 12">
            <a:extLst>
              <a:ext uri="{FF2B5EF4-FFF2-40B4-BE49-F238E27FC236}">
                <a16:creationId xmlns:a16="http://schemas.microsoft.com/office/drawing/2014/main" id="{0929C8BD-72D3-40A8-B0B4-5B33AAE26CAB}"/>
              </a:ext>
            </a:extLst>
          </p:cNvPr>
          <p:cNvSpPr/>
          <p:nvPr/>
        </p:nvSpPr>
        <p:spPr>
          <a:xfrm>
            <a:off x="746184" y="3670074"/>
            <a:ext cx="3850982" cy="369332"/>
          </a:xfrm>
          <a:prstGeom prst="rect">
            <a:avLst/>
          </a:prstGeom>
        </p:spPr>
        <p:txBody>
          <a:bodyPr wrap="square">
            <a:spAutoFit/>
          </a:bodyPr>
          <a:lstStyle/>
          <a:p>
            <a:r>
              <a:rPr lang="es-CO" dirty="0">
                <a:solidFill>
                  <a:srgbClr val="EB6264"/>
                </a:solidFill>
                <a:latin typeface="Segoe UI" panose="020B0502040204020203" pitchFamily="34" charset="0"/>
                <a:ea typeface="Verdana" panose="020B0604030504040204" pitchFamily="34" charset="0"/>
                <a:cs typeface="Segoe UI" panose="020B0502040204020203" pitchFamily="34" charset="0"/>
              </a:rPr>
              <a:t>Cambios a Nivel de Variable</a:t>
            </a:r>
          </a:p>
        </p:txBody>
      </p:sp>
      <p:graphicFrame>
        <p:nvGraphicFramePr>
          <p:cNvPr id="14" name="Diagrama 13">
            <a:extLst>
              <a:ext uri="{FF2B5EF4-FFF2-40B4-BE49-F238E27FC236}">
                <a16:creationId xmlns:a16="http://schemas.microsoft.com/office/drawing/2014/main" id="{BA9FBCFD-01B6-405E-8251-396E0399145C}"/>
              </a:ext>
            </a:extLst>
          </p:cNvPr>
          <p:cNvGraphicFramePr/>
          <p:nvPr>
            <p:extLst>
              <p:ext uri="{D42A27DB-BD31-4B8C-83A1-F6EECF244321}">
                <p14:modId xmlns:p14="http://schemas.microsoft.com/office/powerpoint/2010/main" val="3375521493"/>
              </p:ext>
            </p:extLst>
          </p:nvPr>
        </p:nvGraphicFramePr>
        <p:xfrm>
          <a:off x="351403" y="4249952"/>
          <a:ext cx="10441846" cy="1111829"/>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15" name="Diagrama 14">
            <a:extLst>
              <a:ext uri="{FF2B5EF4-FFF2-40B4-BE49-F238E27FC236}">
                <a16:creationId xmlns:a16="http://schemas.microsoft.com/office/drawing/2014/main" id="{5977A4B8-CB7B-4CAC-8A3F-A8FA2A5BF42D}"/>
              </a:ext>
            </a:extLst>
          </p:cNvPr>
          <p:cNvGraphicFramePr/>
          <p:nvPr>
            <p:extLst>
              <p:ext uri="{D42A27DB-BD31-4B8C-83A1-F6EECF244321}">
                <p14:modId xmlns:p14="http://schemas.microsoft.com/office/powerpoint/2010/main" val="69603083"/>
              </p:ext>
            </p:extLst>
          </p:nvPr>
        </p:nvGraphicFramePr>
        <p:xfrm>
          <a:off x="351405" y="5513541"/>
          <a:ext cx="10441844" cy="1111829"/>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
        <p:nvSpPr>
          <p:cNvPr id="16" name="CuadroTexto 15">
            <a:extLst/>
          </p:cNvPr>
          <p:cNvSpPr txBox="1"/>
          <p:nvPr/>
        </p:nvSpPr>
        <p:spPr>
          <a:xfrm>
            <a:off x="746184" y="813426"/>
            <a:ext cx="10424979" cy="646331"/>
          </a:xfrm>
          <a:prstGeom prst="rect">
            <a:avLst/>
          </a:prstGeom>
          <a:noFill/>
        </p:spPr>
        <p:txBody>
          <a:bodyPr wrap="square" rtlCol="0">
            <a:spAutoFit/>
          </a:bodyPr>
          <a:lstStyle/>
          <a:p>
            <a:r>
              <a:rPr lang="es-CO" b="1" dirty="0">
                <a:solidFill>
                  <a:srgbClr val="EB6264"/>
                </a:solidFill>
                <a:latin typeface="Segoe UI" panose="020B0502040204020203" pitchFamily="34" charset="0"/>
                <a:ea typeface="Verdana" panose="020B0604030504040204" pitchFamily="34" charset="0"/>
                <a:cs typeface="Segoe UI" panose="020B0502040204020203" pitchFamily="34" charset="0"/>
              </a:rPr>
              <a:t>EL MIDE T - CAMBIOS</a:t>
            </a:r>
          </a:p>
          <a:p>
            <a:endParaRPr lang="es-CO" b="1" dirty="0">
              <a:solidFill>
                <a:srgbClr val="EB6264"/>
              </a:solidFill>
              <a:latin typeface="Segoe UI" panose="020B0502040204020203" pitchFamily="34" charset="0"/>
              <a:ea typeface="Verdana" panose="020B0604030504040204" pitchFamily="34" charset="0"/>
              <a:cs typeface="Segoe UI" panose="020B0502040204020203" pitchFamily="34" charset="0"/>
            </a:endParaRPr>
          </a:p>
        </p:txBody>
      </p:sp>
    </p:spTree>
    <p:extLst>
      <p:ext uri="{BB962C8B-B14F-4D97-AF65-F5344CB8AC3E}">
        <p14:creationId xmlns:p14="http://schemas.microsoft.com/office/powerpoint/2010/main" val="1459888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áfico 3">
            <a:extLst>
              <a:ext uri="{FF2B5EF4-FFF2-40B4-BE49-F238E27FC236}">
                <a16:creationId xmlns:a16="http://schemas.microsoft.com/office/drawing/2014/main" id="{3E72FC6F-9989-42ED-AF29-44E0AE21D8A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 y="0"/>
            <a:ext cx="12192000" cy="6858000"/>
          </a:xfrm>
          <a:prstGeom prst="rect">
            <a:avLst/>
          </a:prstGeom>
        </p:spPr>
      </p:pic>
      <p:pic>
        <p:nvPicPr>
          <p:cNvPr id="5" name="Gráfico 4">
            <a:extLst>
              <a:ext uri="{FF2B5EF4-FFF2-40B4-BE49-F238E27FC236}">
                <a16:creationId xmlns:a16="http://schemas.microsoft.com/office/drawing/2014/main" id="{02AB1070-28F4-4E56-9ED8-8D91A6025F4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66520" y="2589028"/>
            <a:ext cx="1833562" cy="2109787"/>
          </a:xfrm>
          <a:prstGeom prst="rect">
            <a:avLst/>
          </a:prstGeom>
        </p:spPr>
      </p:pic>
      <p:pic>
        <p:nvPicPr>
          <p:cNvPr id="6" name="Gráfico 5">
            <a:extLst>
              <a:ext uri="{FF2B5EF4-FFF2-40B4-BE49-F238E27FC236}">
                <a16:creationId xmlns:a16="http://schemas.microsoft.com/office/drawing/2014/main" id="{AEB35832-BDAD-4F03-AF55-09F3875B476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884941" y="2519916"/>
            <a:ext cx="138057" cy="2238928"/>
          </a:xfrm>
          <a:prstGeom prst="rect">
            <a:avLst/>
          </a:prstGeom>
        </p:spPr>
      </p:pic>
      <p:pic>
        <p:nvPicPr>
          <p:cNvPr id="7" name="Gráfico 6">
            <a:extLst>
              <a:ext uri="{FF2B5EF4-FFF2-40B4-BE49-F238E27FC236}">
                <a16:creationId xmlns:a16="http://schemas.microsoft.com/office/drawing/2014/main" id="{05B7CD9F-7424-458E-A0DB-875AAB8E99A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361621" y="1892595"/>
            <a:ext cx="2112198" cy="492641"/>
          </a:xfrm>
          <a:prstGeom prst="rect">
            <a:avLst/>
          </a:prstGeom>
        </p:spPr>
      </p:pic>
      <p:sp>
        <p:nvSpPr>
          <p:cNvPr id="8" name="CuadroTexto 7">
            <a:extLst>
              <a:ext uri="{FF2B5EF4-FFF2-40B4-BE49-F238E27FC236}">
                <a16:creationId xmlns:a16="http://schemas.microsoft.com/office/drawing/2014/main" id="{2FDD3FC6-C368-48B8-A4D6-50F326C58777}"/>
              </a:ext>
            </a:extLst>
          </p:cNvPr>
          <p:cNvSpPr txBox="1"/>
          <p:nvPr/>
        </p:nvSpPr>
        <p:spPr>
          <a:xfrm>
            <a:off x="2349795" y="2374603"/>
            <a:ext cx="6400800" cy="1107996"/>
          </a:xfrm>
          <a:prstGeom prst="rect">
            <a:avLst/>
          </a:prstGeom>
          <a:noFill/>
        </p:spPr>
        <p:txBody>
          <a:bodyPr wrap="square" rtlCol="0">
            <a:spAutoFit/>
          </a:bodyPr>
          <a:lstStyle/>
          <a:p>
            <a:r>
              <a:rPr lang="es-CO" sz="6600" b="1" spc="600" dirty="0">
                <a:solidFill>
                  <a:srgbClr val="EB6264"/>
                </a:solidFill>
                <a:latin typeface="Segoe UI" panose="020B0502040204020203" pitchFamily="34" charset="0"/>
                <a:cs typeface="Segoe UI" panose="020B0502040204020203" pitchFamily="34" charset="0"/>
              </a:rPr>
              <a:t>Presentación</a:t>
            </a:r>
          </a:p>
        </p:txBody>
      </p:sp>
      <p:sp>
        <p:nvSpPr>
          <p:cNvPr id="9" name="CuadroTexto 8">
            <a:extLst>
              <a:ext uri="{FF2B5EF4-FFF2-40B4-BE49-F238E27FC236}">
                <a16:creationId xmlns:a16="http://schemas.microsoft.com/office/drawing/2014/main" id="{1E51764E-1733-4F09-BCC3-BA2E0BDC28F9}"/>
              </a:ext>
            </a:extLst>
          </p:cNvPr>
          <p:cNvSpPr txBox="1"/>
          <p:nvPr/>
        </p:nvSpPr>
        <p:spPr>
          <a:xfrm>
            <a:off x="2088190" y="3108479"/>
            <a:ext cx="6729578" cy="1107996"/>
          </a:xfrm>
          <a:prstGeom prst="rect">
            <a:avLst/>
          </a:prstGeom>
          <a:noFill/>
        </p:spPr>
        <p:txBody>
          <a:bodyPr wrap="square" rtlCol="0">
            <a:spAutoFit/>
          </a:bodyPr>
          <a:lstStyle/>
          <a:p>
            <a:r>
              <a:rPr lang="es-CO" sz="6600" b="1" spc="600" dirty="0">
                <a:solidFill>
                  <a:srgbClr val="EB6264"/>
                </a:solidFill>
                <a:latin typeface="Segoe UI" panose="020B0502040204020203" pitchFamily="34" charset="0"/>
                <a:cs typeface="Segoe UI" panose="020B0502040204020203" pitchFamily="34" charset="0"/>
              </a:rPr>
              <a:t>de resultados</a:t>
            </a:r>
          </a:p>
        </p:txBody>
      </p:sp>
      <p:sp>
        <p:nvSpPr>
          <p:cNvPr id="10" name="CuadroTexto 9">
            <a:extLst>
              <a:ext uri="{FF2B5EF4-FFF2-40B4-BE49-F238E27FC236}">
                <a16:creationId xmlns:a16="http://schemas.microsoft.com/office/drawing/2014/main" id="{1C7B6C32-AB14-4BF1-BD24-D0747F8B805E}"/>
              </a:ext>
            </a:extLst>
          </p:cNvPr>
          <p:cNvSpPr txBox="1"/>
          <p:nvPr/>
        </p:nvSpPr>
        <p:spPr>
          <a:xfrm>
            <a:off x="4707869" y="4045594"/>
            <a:ext cx="3955311" cy="1077218"/>
          </a:xfrm>
          <a:prstGeom prst="rect">
            <a:avLst/>
          </a:prstGeom>
          <a:noFill/>
        </p:spPr>
        <p:txBody>
          <a:bodyPr wrap="square" rtlCol="0">
            <a:spAutoFit/>
          </a:bodyPr>
          <a:lstStyle/>
          <a:p>
            <a:r>
              <a:rPr lang="es-CO" sz="3200" dirty="0">
                <a:solidFill>
                  <a:schemeClr val="bg1"/>
                </a:solidFill>
                <a:latin typeface="Arial" panose="020B0604020202020204" pitchFamily="34" charset="0"/>
                <a:cs typeface="Arial" panose="020B0604020202020204" pitchFamily="34" charset="0"/>
              </a:rPr>
              <a:t>MIDE U , MIDE T y MIDE Administración</a:t>
            </a:r>
          </a:p>
        </p:txBody>
      </p:sp>
      <p:pic>
        <p:nvPicPr>
          <p:cNvPr id="12" name="Gráfico 11">
            <a:extLst>
              <a:ext uri="{FF2B5EF4-FFF2-40B4-BE49-F238E27FC236}">
                <a16:creationId xmlns:a16="http://schemas.microsoft.com/office/drawing/2014/main" id="{4F348A93-E6CB-4E8A-8773-8903CDF609C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152149" y="4266203"/>
            <a:ext cx="2112198" cy="492641"/>
          </a:xfrm>
          <a:prstGeom prst="rect">
            <a:avLst/>
          </a:prstGeom>
        </p:spPr>
      </p:pic>
    </p:spTree>
    <p:extLst>
      <p:ext uri="{BB962C8B-B14F-4D97-AF65-F5344CB8AC3E}">
        <p14:creationId xmlns:p14="http://schemas.microsoft.com/office/powerpoint/2010/main" val="39354298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9383429-4BA8-4EAE-8D30-E048CE561D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245099" cy="6858000"/>
          </a:xfrm>
          <a:prstGeom prst="rect">
            <a:avLst/>
          </a:prstGeom>
        </p:spPr>
      </p:pic>
      <p:pic>
        <p:nvPicPr>
          <p:cNvPr id="6" name="Gráfico 5">
            <a:extLst>
              <a:ext uri="{FF2B5EF4-FFF2-40B4-BE49-F238E27FC236}">
                <a16:creationId xmlns:a16="http://schemas.microsoft.com/office/drawing/2014/main" id="{FAE28972-148B-449C-A825-9C4EADAAF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0" y="221213"/>
            <a:ext cx="6096000" cy="474000"/>
          </a:xfrm>
          <a:prstGeom prst="rect">
            <a:avLst/>
          </a:prstGeom>
        </p:spPr>
      </p:pic>
      <p:sp>
        <p:nvSpPr>
          <p:cNvPr id="7" name="CuadroTexto 6">
            <a:extLst>
              <a:ext uri="{FF2B5EF4-FFF2-40B4-BE49-F238E27FC236}">
                <a16:creationId xmlns:a16="http://schemas.microsoft.com/office/drawing/2014/main" id="{8BE3DB8B-E4BB-49FD-8152-1D0474B8E632}"/>
              </a:ext>
            </a:extLst>
          </p:cNvPr>
          <p:cNvSpPr txBox="1"/>
          <p:nvPr/>
        </p:nvSpPr>
        <p:spPr>
          <a:xfrm>
            <a:off x="3794604" y="1913104"/>
            <a:ext cx="3160643" cy="553998"/>
          </a:xfrm>
          <a:prstGeom prst="rect">
            <a:avLst/>
          </a:prstGeom>
          <a:noFill/>
        </p:spPr>
        <p:txBody>
          <a:bodyPr wrap="square" rtlCol="0">
            <a:spAutoFit/>
          </a:bodyPr>
          <a:lstStyle/>
          <a:p>
            <a:r>
              <a:rPr lang="es-CO" sz="3000" b="1" spc="600" dirty="0">
                <a:solidFill>
                  <a:srgbClr val="EB6264"/>
                </a:solidFill>
                <a:latin typeface="Segoe UI" panose="020B0502040204020203" pitchFamily="34" charset="0"/>
                <a:cs typeface="Segoe UI" panose="020B0502040204020203" pitchFamily="34" charset="0"/>
              </a:rPr>
              <a:t>Índice</a:t>
            </a:r>
          </a:p>
        </p:txBody>
      </p:sp>
      <p:grpSp>
        <p:nvGrpSpPr>
          <p:cNvPr id="2" name="Grupo 1">
            <a:extLst>
              <a:ext uri="{FF2B5EF4-FFF2-40B4-BE49-F238E27FC236}">
                <a16:creationId xmlns:a16="http://schemas.microsoft.com/office/drawing/2014/main" id="{2153FA54-1EBE-4A65-B9AA-431A97D098D2}"/>
              </a:ext>
            </a:extLst>
          </p:cNvPr>
          <p:cNvGrpSpPr/>
          <p:nvPr/>
        </p:nvGrpSpPr>
        <p:grpSpPr>
          <a:xfrm>
            <a:off x="3346770" y="2928730"/>
            <a:ext cx="8359832" cy="3470812"/>
            <a:chOff x="3346770" y="2928730"/>
            <a:chExt cx="8359832" cy="3470812"/>
          </a:xfrm>
        </p:grpSpPr>
        <p:sp>
          <p:nvSpPr>
            <p:cNvPr id="84" name="CuadroTexto 83"/>
            <p:cNvSpPr txBox="1"/>
            <p:nvPr/>
          </p:nvSpPr>
          <p:spPr>
            <a:xfrm>
              <a:off x="3721802" y="2938164"/>
              <a:ext cx="7940739" cy="338554"/>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pPr algn="just"/>
              <a:r>
                <a:rPr lang="es-CO" sz="1600" b="1"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¿Qué es el MIDE? </a:t>
              </a:r>
            </a:p>
          </p:txBody>
        </p:sp>
        <p:sp>
          <p:nvSpPr>
            <p:cNvPr id="85" name="CuadroTexto 84"/>
            <p:cNvSpPr txBox="1"/>
            <p:nvPr/>
          </p:nvSpPr>
          <p:spPr>
            <a:xfrm>
              <a:off x="4664766" y="3896746"/>
              <a:ext cx="7011926" cy="338554"/>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defPPr>
                <a:defRPr lang="es-ES"/>
              </a:defPPr>
              <a:lvl1pPr>
                <a:defRPr sz="1200">
                  <a:latin typeface="Verdana" panose="020B0604030504040204" pitchFamily="34" charset="0"/>
                  <a:ea typeface="Verdana" panose="020B0604030504040204" pitchFamily="34" charset="0"/>
                  <a:cs typeface="Verdana" panose="020B0604030504040204" pitchFamily="34" charset="0"/>
                </a:defRPr>
              </a:lvl1pPr>
            </a:lstStyle>
            <a:p>
              <a:pPr algn="just"/>
              <a:r>
                <a:rPr lang="es-CO" sz="1600" b="1" dirty="0">
                  <a:solidFill>
                    <a:schemeClr val="bg2">
                      <a:lumMod val="75000"/>
                    </a:schemeClr>
                  </a:solidFill>
                </a:rPr>
                <a:t>MIDE U</a:t>
              </a:r>
            </a:p>
          </p:txBody>
        </p:sp>
        <p:grpSp>
          <p:nvGrpSpPr>
            <p:cNvPr id="86" name="29 Grupo"/>
            <p:cNvGrpSpPr/>
            <p:nvPr/>
          </p:nvGrpSpPr>
          <p:grpSpPr>
            <a:xfrm>
              <a:off x="3385930" y="2928730"/>
              <a:ext cx="363212" cy="250984"/>
              <a:chOff x="1313265" y="1431449"/>
              <a:chExt cx="1247320" cy="948608"/>
            </a:xfrm>
          </p:grpSpPr>
          <p:grpSp>
            <p:nvGrpSpPr>
              <p:cNvPr id="116" name="30 Grupo"/>
              <p:cNvGrpSpPr/>
              <p:nvPr/>
            </p:nvGrpSpPr>
            <p:grpSpPr>
              <a:xfrm>
                <a:off x="1390127" y="1431449"/>
                <a:ext cx="1170458" cy="948608"/>
                <a:chOff x="987722" y="1549173"/>
                <a:chExt cx="1079121" cy="874580"/>
              </a:xfrm>
            </p:grpSpPr>
            <p:sp>
              <p:nvSpPr>
                <p:cNvPr id="118" name="32 Elipse"/>
                <p:cNvSpPr/>
                <p:nvPr/>
              </p:nvSpPr>
              <p:spPr>
                <a:xfrm>
                  <a:off x="1553614" y="1729848"/>
                  <a:ext cx="513229" cy="513229"/>
                </a:xfrm>
                <a:prstGeom prst="ellipse">
                  <a:avLst/>
                </a:prstGeom>
                <a:solidFill>
                  <a:schemeClr val="bg1">
                    <a:lumMod val="85000"/>
                    <a:alpha val="99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p>
              </p:txBody>
            </p:sp>
            <p:sp>
              <p:nvSpPr>
                <p:cNvPr id="119" name="33 Elipse"/>
                <p:cNvSpPr/>
                <p:nvPr/>
              </p:nvSpPr>
              <p:spPr>
                <a:xfrm>
                  <a:off x="987722" y="1549173"/>
                  <a:ext cx="874584" cy="874580"/>
                </a:xfrm>
                <a:prstGeom prst="ellipse">
                  <a:avLst/>
                </a:prstGeom>
                <a:solidFill>
                  <a:srgbClr val="F6A55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p>
              </p:txBody>
            </p:sp>
          </p:grpSp>
          <p:sp>
            <p:nvSpPr>
              <p:cNvPr id="117" name="Subtítulo 2"/>
              <p:cNvSpPr txBox="1">
                <a:spLocks/>
              </p:cNvSpPr>
              <p:nvPr/>
            </p:nvSpPr>
            <p:spPr>
              <a:xfrm>
                <a:off x="1313265" y="1606779"/>
                <a:ext cx="1102334" cy="597948"/>
              </a:xfrm>
              <a:prstGeom prst="rect">
                <a:avLst/>
              </a:prstGeom>
              <a:ln>
                <a:noFill/>
              </a:ln>
              <a:effectLst>
                <a:outerShdw blurRad="50800" dist="38100" dir="2700000" algn="tl" rotWithShape="0">
                  <a:prstClr val="black">
                    <a:alpha val="40000"/>
                  </a:prstClr>
                </a:outerShdw>
              </a:effectLst>
            </p:spPr>
            <p:txBody>
              <a:bodyPr vert="horz" lIns="51435" tIns="25718" rIns="51435" bIns="25718" rtlCol="0" anchor="ctr">
                <a:noAutofit/>
              </a:bodyPr>
              <a:lstStyle/>
              <a:p>
                <a:pPr algn="ctr" defTabSz="685784">
                  <a:lnSpc>
                    <a:spcPct val="90000"/>
                  </a:lnSpc>
                  <a:spcBef>
                    <a:spcPts val="750"/>
                  </a:spcBef>
                  <a:defRPr/>
                </a:pPr>
                <a:r>
                  <a:rPr lang="es-CO" sz="1600" b="1" dirty="0">
                    <a:solidFill>
                      <a:schemeClr val="bg1"/>
                    </a:solidFill>
                    <a:latin typeface="Verdana" panose="020B0604030504040204" pitchFamily="34" charset="0"/>
                    <a:ea typeface="Verdana" panose="020B0604030504040204" pitchFamily="34" charset="0"/>
                    <a:cs typeface="Verdana" panose="020B0604030504040204" pitchFamily="34" charset="0"/>
                  </a:rPr>
                  <a:t>1</a:t>
                </a:r>
              </a:p>
            </p:txBody>
          </p:sp>
        </p:grpSp>
        <p:grpSp>
          <p:nvGrpSpPr>
            <p:cNvPr id="87" name="29 Grupo"/>
            <p:cNvGrpSpPr/>
            <p:nvPr/>
          </p:nvGrpSpPr>
          <p:grpSpPr>
            <a:xfrm>
              <a:off x="3364820" y="3401257"/>
              <a:ext cx="363212" cy="250984"/>
              <a:chOff x="1313264" y="1431449"/>
              <a:chExt cx="1247321" cy="948608"/>
            </a:xfrm>
          </p:grpSpPr>
          <p:grpSp>
            <p:nvGrpSpPr>
              <p:cNvPr id="112" name="30 Grupo"/>
              <p:cNvGrpSpPr/>
              <p:nvPr/>
            </p:nvGrpSpPr>
            <p:grpSpPr>
              <a:xfrm>
                <a:off x="1390127" y="1431449"/>
                <a:ext cx="1170458" cy="948608"/>
                <a:chOff x="987722" y="1549173"/>
                <a:chExt cx="1079121" cy="874580"/>
              </a:xfrm>
            </p:grpSpPr>
            <p:sp>
              <p:nvSpPr>
                <p:cNvPr id="114" name="32 Elipse"/>
                <p:cNvSpPr/>
                <p:nvPr/>
              </p:nvSpPr>
              <p:spPr>
                <a:xfrm>
                  <a:off x="1553614" y="1729848"/>
                  <a:ext cx="513229" cy="513229"/>
                </a:xfrm>
                <a:prstGeom prst="ellipse">
                  <a:avLst/>
                </a:prstGeom>
                <a:solidFill>
                  <a:schemeClr val="bg1">
                    <a:lumMod val="85000"/>
                    <a:alpha val="99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p>
              </p:txBody>
            </p:sp>
            <p:sp>
              <p:nvSpPr>
                <p:cNvPr id="115" name="33 Elipse"/>
                <p:cNvSpPr/>
                <p:nvPr/>
              </p:nvSpPr>
              <p:spPr>
                <a:xfrm>
                  <a:off x="987722" y="1549173"/>
                  <a:ext cx="874584" cy="874580"/>
                </a:xfrm>
                <a:prstGeom prst="ellipse">
                  <a:avLst/>
                </a:prstGeom>
                <a:solidFill>
                  <a:srgbClr val="F3808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p>
              </p:txBody>
            </p:sp>
          </p:grpSp>
          <p:sp>
            <p:nvSpPr>
              <p:cNvPr id="113" name="Subtítulo 2"/>
              <p:cNvSpPr txBox="1">
                <a:spLocks/>
              </p:cNvSpPr>
              <p:nvPr/>
            </p:nvSpPr>
            <p:spPr>
              <a:xfrm>
                <a:off x="1313264" y="1606779"/>
                <a:ext cx="1102334" cy="597949"/>
              </a:xfrm>
              <a:prstGeom prst="rect">
                <a:avLst/>
              </a:prstGeom>
              <a:ln>
                <a:noFill/>
              </a:ln>
              <a:effectLst>
                <a:outerShdw blurRad="50800" dist="38100" dir="2700000" algn="tl" rotWithShape="0">
                  <a:prstClr val="black">
                    <a:alpha val="40000"/>
                  </a:prstClr>
                </a:outerShdw>
              </a:effectLst>
            </p:spPr>
            <p:txBody>
              <a:bodyPr vert="horz" lIns="51435" tIns="25718" rIns="51435" bIns="25718" rtlCol="0" anchor="ctr">
                <a:noAutofit/>
              </a:bodyPr>
              <a:lstStyle/>
              <a:p>
                <a:pPr algn="ctr" defTabSz="685784">
                  <a:lnSpc>
                    <a:spcPct val="90000"/>
                  </a:lnSpc>
                  <a:spcBef>
                    <a:spcPts val="750"/>
                  </a:spcBef>
                  <a:defRPr/>
                </a:pPr>
                <a:r>
                  <a:rPr lang="es-CO" sz="1600" b="1" dirty="0">
                    <a:solidFill>
                      <a:schemeClr val="bg1"/>
                    </a:solidFill>
                    <a:latin typeface="Verdana" panose="020B0604030504040204" pitchFamily="34" charset="0"/>
                    <a:ea typeface="Verdana" panose="020B0604030504040204" pitchFamily="34" charset="0"/>
                    <a:cs typeface="Verdana" panose="020B0604030504040204" pitchFamily="34" charset="0"/>
                  </a:rPr>
                  <a:t>2</a:t>
                </a:r>
              </a:p>
            </p:txBody>
          </p:sp>
        </p:grpSp>
        <p:sp>
          <p:nvSpPr>
            <p:cNvPr id="88" name="CuadroTexto 87"/>
            <p:cNvSpPr txBox="1"/>
            <p:nvPr/>
          </p:nvSpPr>
          <p:spPr>
            <a:xfrm>
              <a:off x="4664766" y="4332789"/>
              <a:ext cx="7011927" cy="338554"/>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defPPr>
                <a:defRPr lang="es-ES"/>
              </a:defPPr>
              <a:lvl1pPr>
                <a:defRPr sz="1200">
                  <a:latin typeface="Verdana" panose="020B0604030504040204" pitchFamily="34" charset="0"/>
                  <a:ea typeface="Verdana" panose="020B0604030504040204" pitchFamily="34" charset="0"/>
                  <a:cs typeface="Verdana" panose="020B0604030504040204" pitchFamily="34" charset="0"/>
                </a:defRPr>
              </a:lvl1pPr>
            </a:lstStyle>
            <a:p>
              <a:pPr algn="just"/>
              <a:r>
                <a:rPr lang="es-CO" sz="1600" b="1" dirty="0">
                  <a:solidFill>
                    <a:schemeClr val="bg2">
                      <a:lumMod val="75000"/>
                    </a:schemeClr>
                  </a:solidFill>
                </a:rPr>
                <a:t>MIDE T</a:t>
              </a:r>
            </a:p>
          </p:txBody>
        </p:sp>
        <p:grpSp>
          <p:nvGrpSpPr>
            <p:cNvPr id="89" name="29 Grupo"/>
            <p:cNvGrpSpPr/>
            <p:nvPr/>
          </p:nvGrpSpPr>
          <p:grpSpPr>
            <a:xfrm>
              <a:off x="3346770" y="5176908"/>
              <a:ext cx="363212" cy="250984"/>
              <a:chOff x="1313264" y="1431449"/>
              <a:chExt cx="1247321" cy="948608"/>
            </a:xfrm>
          </p:grpSpPr>
          <p:grpSp>
            <p:nvGrpSpPr>
              <p:cNvPr id="108" name="30 Grupo"/>
              <p:cNvGrpSpPr/>
              <p:nvPr/>
            </p:nvGrpSpPr>
            <p:grpSpPr>
              <a:xfrm>
                <a:off x="1390127" y="1431449"/>
                <a:ext cx="1170458" cy="948608"/>
                <a:chOff x="987722" y="1549173"/>
                <a:chExt cx="1079121" cy="874580"/>
              </a:xfrm>
            </p:grpSpPr>
            <p:sp>
              <p:nvSpPr>
                <p:cNvPr id="110" name="32 Elipse"/>
                <p:cNvSpPr/>
                <p:nvPr/>
              </p:nvSpPr>
              <p:spPr>
                <a:xfrm>
                  <a:off x="1553614" y="1729848"/>
                  <a:ext cx="513229" cy="513229"/>
                </a:xfrm>
                <a:prstGeom prst="ellipse">
                  <a:avLst/>
                </a:prstGeom>
                <a:solidFill>
                  <a:schemeClr val="bg1">
                    <a:lumMod val="85000"/>
                    <a:alpha val="99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p>
              </p:txBody>
            </p:sp>
            <p:sp>
              <p:nvSpPr>
                <p:cNvPr id="111" name="33 Elipse"/>
                <p:cNvSpPr/>
                <p:nvPr/>
              </p:nvSpPr>
              <p:spPr>
                <a:xfrm>
                  <a:off x="987722" y="1549173"/>
                  <a:ext cx="874584" cy="874580"/>
                </a:xfrm>
                <a:prstGeom prst="ellipse">
                  <a:avLst/>
                </a:prstGeom>
                <a:solidFill>
                  <a:srgbClr val="3DA68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p>
              </p:txBody>
            </p:sp>
          </p:grpSp>
          <p:sp>
            <p:nvSpPr>
              <p:cNvPr id="109" name="Subtítulo 2"/>
              <p:cNvSpPr txBox="1">
                <a:spLocks/>
              </p:cNvSpPr>
              <p:nvPr/>
            </p:nvSpPr>
            <p:spPr>
              <a:xfrm>
                <a:off x="1313264" y="1606779"/>
                <a:ext cx="1102334" cy="597949"/>
              </a:xfrm>
              <a:prstGeom prst="rect">
                <a:avLst/>
              </a:prstGeom>
              <a:ln>
                <a:noFill/>
              </a:ln>
              <a:effectLst>
                <a:outerShdw blurRad="50800" dist="38100" dir="2700000" algn="tl" rotWithShape="0">
                  <a:prstClr val="black">
                    <a:alpha val="40000"/>
                  </a:prstClr>
                </a:outerShdw>
              </a:effectLst>
            </p:spPr>
            <p:txBody>
              <a:bodyPr vert="horz" lIns="51435" tIns="25718" rIns="51435" bIns="25718" rtlCol="0" anchor="ctr">
                <a:noAutofit/>
              </a:bodyPr>
              <a:lstStyle/>
              <a:p>
                <a:pPr algn="ctr" defTabSz="685784">
                  <a:lnSpc>
                    <a:spcPct val="90000"/>
                  </a:lnSpc>
                  <a:spcBef>
                    <a:spcPts val="750"/>
                  </a:spcBef>
                  <a:defRPr/>
                </a:pPr>
                <a:r>
                  <a:rPr lang="es-CO" sz="1600" b="1" dirty="0">
                    <a:solidFill>
                      <a:schemeClr val="bg1"/>
                    </a:solidFill>
                    <a:latin typeface="Verdana" panose="020B0604030504040204" pitchFamily="34" charset="0"/>
                    <a:ea typeface="Verdana" panose="020B0604030504040204" pitchFamily="34" charset="0"/>
                    <a:cs typeface="Verdana" panose="020B0604030504040204" pitchFamily="34" charset="0"/>
                  </a:rPr>
                  <a:t>3</a:t>
                </a:r>
              </a:p>
            </p:txBody>
          </p:sp>
        </p:grpSp>
        <p:sp>
          <p:nvSpPr>
            <p:cNvPr id="90" name="CuadroTexto 89">
              <a:extLst/>
            </p:cNvPr>
            <p:cNvSpPr txBox="1"/>
            <p:nvPr/>
          </p:nvSpPr>
          <p:spPr>
            <a:xfrm>
              <a:off x="4664766" y="4755022"/>
              <a:ext cx="6997775" cy="338554"/>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pPr algn="just"/>
              <a:r>
                <a:rPr lang="es-CO" sz="1600" b="1" dirty="0">
                  <a:latin typeface="Verdana" panose="020B0604030504040204" pitchFamily="34" charset="0"/>
                  <a:ea typeface="Verdana" panose="020B0604030504040204" pitchFamily="34" charset="0"/>
                  <a:cs typeface="Verdana" panose="020B0604030504040204" pitchFamily="34" charset="0"/>
                </a:rPr>
                <a:t>MIDE A</a:t>
              </a:r>
            </a:p>
          </p:txBody>
        </p:sp>
        <p:sp>
          <p:nvSpPr>
            <p:cNvPr id="91" name="CuadroTexto 90">
              <a:extLst/>
            </p:cNvPr>
            <p:cNvSpPr txBox="1"/>
            <p:nvPr/>
          </p:nvSpPr>
          <p:spPr>
            <a:xfrm>
              <a:off x="3752611" y="5243515"/>
              <a:ext cx="7940739" cy="338554"/>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defPPr>
                <a:defRPr lang="es-ES"/>
              </a:defPPr>
              <a:lvl1pPr>
                <a:defRPr sz="1200">
                  <a:latin typeface="Verdana" panose="020B0604030504040204" pitchFamily="34" charset="0"/>
                  <a:ea typeface="Verdana" panose="020B0604030504040204" pitchFamily="34" charset="0"/>
                  <a:cs typeface="Verdana" panose="020B0604030504040204" pitchFamily="34" charset="0"/>
                </a:defRPr>
              </a:lvl1pPr>
            </a:lstStyle>
            <a:p>
              <a:pPr algn="just"/>
              <a:r>
                <a:rPr lang="es-CO" sz="1600" b="1" dirty="0">
                  <a:solidFill>
                    <a:schemeClr val="bg2">
                      <a:lumMod val="75000"/>
                    </a:schemeClr>
                  </a:solidFill>
                </a:rPr>
                <a:t>Cómo leer los resultados</a:t>
              </a:r>
            </a:p>
          </p:txBody>
        </p:sp>
        <p:grpSp>
          <p:nvGrpSpPr>
            <p:cNvPr id="92" name="29 Grupo">
              <a:extLst/>
            </p:cNvPr>
            <p:cNvGrpSpPr/>
            <p:nvPr/>
          </p:nvGrpSpPr>
          <p:grpSpPr>
            <a:xfrm>
              <a:off x="3353528" y="5644743"/>
              <a:ext cx="363212" cy="250984"/>
              <a:chOff x="1313265" y="1431449"/>
              <a:chExt cx="1247320" cy="948608"/>
            </a:xfrm>
          </p:grpSpPr>
          <p:grpSp>
            <p:nvGrpSpPr>
              <p:cNvPr id="104" name="30 Grupo">
                <a:extLst/>
              </p:cNvPr>
              <p:cNvGrpSpPr/>
              <p:nvPr/>
            </p:nvGrpSpPr>
            <p:grpSpPr>
              <a:xfrm>
                <a:off x="1390127" y="1431449"/>
                <a:ext cx="1170458" cy="948608"/>
                <a:chOff x="987722" y="1549173"/>
                <a:chExt cx="1079121" cy="874580"/>
              </a:xfrm>
            </p:grpSpPr>
            <p:sp>
              <p:nvSpPr>
                <p:cNvPr id="106" name="32 Elipse">
                  <a:extLst/>
                </p:cNvPr>
                <p:cNvSpPr/>
                <p:nvPr/>
              </p:nvSpPr>
              <p:spPr>
                <a:xfrm>
                  <a:off x="1553614" y="1729848"/>
                  <a:ext cx="513229" cy="513229"/>
                </a:xfrm>
                <a:prstGeom prst="ellipse">
                  <a:avLst/>
                </a:prstGeom>
                <a:solidFill>
                  <a:schemeClr val="bg1">
                    <a:lumMod val="85000"/>
                    <a:alpha val="99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p>
              </p:txBody>
            </p:sp>
            <p:sp>
              <p:nvSpPr>
                <p:cNvPr id="107" name="33 Elipse">
                  <a:extLst/>
                </p:cNvPr>
                <p:cNvSpPr/>
                <p:nvPr/>
              </p:nvSpPr>
              <p:spPr>
                <a:xfrm>
                  <a:off x="987722" y="1549173"/>
                  <a:ext cx="874584" cy="874580"/>
                </a:xfrm>
                <a:prstGeom prst="ellipse">
                  <a:avLst/>
                </a:prstGeom>
                <a:solidFill>
                  <a:srgbClr val="FFD03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p>
              </p:txBody>
            </p:sp>
          </p:grpSp>
          <p:sp>
            <p:nvSpPr>
              <p:cNvPr id="105" name="Subtítulo 2">
                <a:extLst/>
              </p:cNvPr>
              <p:cNvSpPr txBox="1">
                <a:spLocks/>
              </p:cNvSpPr>
              <p:nvPr/>
            </p:nvSpPr>
            <p:spPr>
              <a:xfrm>
                <a:off x="1313265" y="1606780"/>
                <a:ext cx="1102334" cy="597949"/>
              </a:xfrm>
              <a:prstGeom prst="rect">
                <a:avLst/>
              </a:prstGeom>
              <a:ln>
                <a:noFill/>
              </a:ln>
              <a:effectLst>
                <a:outerShdw blurRad="50800" dist="38100" dir="2700000" algn="tl" rotWithShape="0">
                  <a:prstClr val="black">
                    <a:alpha val="40000"/>
                  </a:prstClr>
                </a:outerShdw>
              </a:effectLst>
            </p:spPr>
            <p:txBody>
              <a:bodyPr vert="horz" lIns="51435" tIns="25718" rIns="51435" bIns="25718" rtlCol="0" anchor="ctr">
                <a:noAutofit/>
              </a:bodyPr>
              <a:lstStyle/>
              <a:p>
                <a:pPr algn="ctr" defTabSz="685784">
                  <a:lnSpc>
                    <a:spcPct val="90000"/>
                  </a:lnSpc>
                  <a:spcBef>
                    <a:spcPts val="750"/>
                  </a:spcBef>
                  <a:defRPr/>
                </a:pPr>
                <a:r>
                  <a:rPr lang="es-CO" sz="1600" b="1" dirty="0">
                    <a:solidFill>
                      <a:schemeClr val="bg1"/>
                    </a:solidFill>
                    <a:latin typeface="Verdana" panose="020B0604030504040204" pitchFamily="34" charset="0"/>
                    <a:ea typeface="Verdana" panose="020B0604030504040204" pitchFamily="34" charset="0"/>
                    <a:cs typeface="Verdana" panose="020B0604030504040204" pitchFamily="34" charset="0"/>
                  </a:rPr>
                  <a:t>4</a:t>
                </a:r>
              </a:p>
            </p:txBody>
          </p:sp>
        </p:grpSp>
        <p:grpSp>
          <p:nvGrpSpPr>
            <p:cNvPr id="93" name="29 Grupo">
              <a:extLst/>
            </p:cNvPr>
            <p:cNvGrpSpPr/>
            <p:nvPr/>
          </p:nvGrpSpPr>
          <p:grpSpPr>
            <a:xfrm>
              <a:off x="3385930" y="6087332"/>
              <a:ext cx="363212" cy="250984"/>
              <a:chOff x="1313264" y="1431449"/>
              <a:chExt cx="1247321" cy="948608"/>
            </a:xfrm>
          </p:grpSpPr>
          <p:grpSp>
            <p:nvGrpSpPr>
              <p:cNvPr id="100" name="30 Grupo">
                <a:extLst/>
              </p:cNvPr>
              <p:cNvGrpSpPr/>
              <p:nvPr/>
            </p:nvGrpSpPr>
            <p:grpSpPr>
              <a:xfrm>
                <a:off x="1390127" y="1431449"/>
                <a:ext cx="1170458" cy="948608"/>
                <a:chOff x="987722" y="1549173"/>
                <a:chExt cx="1079121" cy="874580"/>
              </a:xfrm>
            </p:grpSpPr>
            <p:sp>
              <p:nvSpPr>
                <p:cNvPr id="102" name="32 Elipse">
                  <a:extLst/>
                </p:cNvPr>
                <p:cNvSpPr/>
                <p:nvPr/>
              </p:nvSpPr>
              <p:spPr>
                <a:xfrm>
                  <a:off x="1553614" y="1729848"/>
                  <a:ext cx="513229" cy="513229"/>
                </a:xfrm>
                <a:prstGeom prst="ellipse">
                  <a:avLst/>
                </a:prstGeom>
                <a:solidFill>
                  <a:schemeClr val="bg1">
                    <a:lumMod val="85000"/>
                    <a:alpha val="99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p>
              </p:txBody>
            </p:sp>
            <p:sp>
              <p:nvSpPr>
                <p:cNvPr id="103" name="33 Elipse">
                  <a:extLst/>
                </p:cNvPr>
                <p:cNvSpPr/>
                <p:nvPr/>
              </p:nvSpPr>
              <p:spPr>
                <a:xfrm>
                  <a:off x="987722" y="1549173"/>
                  <a:ext cx="874584" cy="874580"/>
                </a:xfrm>
                <a:prstGeom prst="ellipse">
                  <a:avLst/>
                </a:prstGeom>
                <a:solidFill>
                  <a:srgbClr val="50C0C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p>
              </p:txBody>
            </p:sp>
          </p:grpSp>
          <p:sp>
            <p:nvSpPr>
              <p:cNvPr id="101" name="Subtítulo 2">
                <a:extLst/>
              </p:cNvPr>
              <p:cNvSpPr txBox="1">
                <a:spLocks/>
              </p:cNvSpPr>
              <p:nvPr/>
            </p:nvSpPr>
            <p:spPr>
              <a:xfrm>
                <a:off x="1313264" y="1606779"/>
                <a:ext cx="1102334" cy="597949"/>
              </a:xfrm>
              <a:prstGeom prst="rect">
                <a:avLst/>
              </a:prstGeom>
              <a:ln>
                <a:noFill/>
              </a:ln>
              <a:effectLst>
                <a:outerShdw blurRad="50800" dist="38100" dir="2700000" algn="tl" rotWithShape="0">
                  <a:prstClr val="black">
                    <a:alpha val="40000"/>
                  </a:prstClr>
                </a:outerShdw>
              </a:effectLst>
            </p:spPr>
            <p:txBody>
              <a:bodyPr vert="horz" lIns="51435" tIns="25718" rIns="51435" bIns="25718" rtlCol="0" anchor="ctr">
                <a:noAutofit/>
              </a:bodyPr>
              <a:lstStyle/>
              <a:p>
                <a:pPr algn="ctr" defTabSz="685784">
                  <a:lnSpc>
                    <a:spcPct val="90000"/>
                  </a:lnSpc>
                  <a:spcBef>
                    <a:spcPts val="750"/>
                  </a:spcBef>
                  <a:defRPr/>
                </a:pPr>
                <a:r>
                  <a:rPr lang="es-CO" sz="1600" b="1" dirty="0">
                    <a:solidFill>
                      <a:schemeClr val="bg1"/>
                    </a:solidFill>
                    <a:latin typeface="Verdana" panose="020B0604030504040204" pitchFamily="34" charset="0"/>
                    <a:ea typeface="Verdana" panose="020B0604030504040204" pitchFamily="34" charset="0"/>
                    <a:cs typeface="Verdana" panose="020B0604030504040204" pitchFamily="34" charset="0"/>
                  </a:rPr>
                  <a:t>5</a:t>
                </a:r>
              </a:p>
            </p:txBody>
          </p:sp>
        </p:grpSp>
        <p:sp>
          <p:nvSpPr>
            <p:cNvPr id="94" name="CuadroTexto 93"/>
            <p:cNvSpPr txBox="1"/>
            <p:nvPr/>
          </p:nvSpPr>
          <p:spPr>
            <a:xfrm>
              <a:off x="3735954" y="3433204"/>
              <a:ext cx="7940739" cy="338554"/>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pPr algn="just"/>
              <a:r>
                <a:rPr lang="es-CO" sz="1600" b="1" dirty="0">
                  <a:latin typeface="Verdana" panose="020B0604030504040204" pitchFamily="34" charset="0"/>
                  <a:ea typeface="Verdana" panose="020B0604030504040204" pitchFamily="34" charset="0"/>
                  <a:cs typeface="Verdana" panose="020B0604030504040204" pitchFamily="34" charset="0"/>
                </a:rPr>
                <a:t>Metodología</a:t>
              </a:r>
            </a:p>
          </p:txBody>
        </p:sp>
        <p:sp>
          <p:nvSpPr>
            <p:cNvPr id="43" name="CuadroTexto 42">
              <a:extLst>
                <a:ext uri="{FF2B5EF4-FFF2-40B4-BE49-F238E27FC236}">
                  <a16:creationId xmlns:a16="http://schemas.microsoft.com/office/drawing/2014/main" id="{5144BA87-9B59-4AEB-956A-7B833183E414}"/>
                </a:ext>
              </a:extLst>
            </p:cNvPr>
            <p:cNvSpPr txBox="1"/>
            <p:nvPr/>
          </p:nvSpPr>
          <p:spPr>
            <a:xfrm>
              <a:off x="3752611" y="5690289"/>
              <a:ext cx="7940739" cy="338554"/>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pPr algn="just"/>
              <a:r>
                <a:rPr lang="es-CO" sz="1600" b="1"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Estado actual de la Educación Superior en Colombia </a:t>
              </a:r>
            </a:p>
          </p:txBody>
        </p:sp>
        <p:sp>
          <p:nvSpPr>
            <p:cNvPr id="44" name="CuadroTexto 43">
              <a:extLst>
                <a:ext uri="{FF2B5EF4-FFF2-40B4-BE49-F238E27FC236}">
                  <a16:creationId xmlns:a16="http://schemas.microsoft.com/office/drawing/2014/main" id="{7CD561E4-CB34-4A76-AD96-3CA36AA77BA3}"/>
                </a:ext>
              </a:extLst>
            </p:cNvPr>
            <p:cNvSpPr txBox="1"/>
            <p:nvPr/>
          </p:nvSpPr>
          <p:spPr>
            <a:xfrm>
              <a:off x="3765863" y="6060988"/>
              <a:ext cx="7940739" cy="338554"/>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defPPr>
                <a:defRPr lang="es-ES"/>
              </a:defPPr>
              <a:lvl1pPr>
                <a:defRPr sz="1200">
                  <a:latin typeface="Verdana" panose="020B0604030504040204" pitchFamily="34" charset="0"/>
                  <a:ea typeface="Verdana" panose="020B0604030504040204" pitchFamily="34" charset="0"/>
                  <a:cs typeface="Verdana" panose="020B0604030504040204" pitchFamily="34" charset="0"/>
                </a:defRPr>
              </a:lvl1pPr>
            </a:lstStyle>
            <a:p>
              <a:pPr algn="just"/>
              <a:r>
                <a:rPr lang="es-CO" sz="1600" b="1" dirty="0">
                  <a:solidFill>
                    <a:schemeClr val="bg2">
                      <a:lumMod val="75000"/>
                    </a:schemeClr>
                  </a:solidFill>
                </a:rPr>
                <a:t>Análisis de resultados</a:t>
              </a:r>
            </a:p>
          </p:txBody>
        </p:sp>
      </p:grpSp>
    </p:spTree>
    <p:extLst>
      <p:ext uri="{BB962C8B-B14F-4D97-AF65-F5344CB8AC3E}">
        <p14:creationId xmlns:p14="http://schemas.microsoft.com/office/powerpoint/2010/main" val="1603103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ángulo 71"/>
          <p:cNvSpPr/>
          <p:nvPr/>
        </p:nvSpPr>
        <p:spPr>
          <a:xfrm>
            <a:off x="1264660" y="3924899"/>
            <a:ext cx="9583200" cy="830997"/>
          </a:xfrm>
          <a:prstGeom prst="rect">
            <a:avLst/>
          </a:prstGeom>
          <a:solidFill>
            <a:schemeClr val="bg1">
              <a:lumMod val="95000"/>
            </a:schemeClr>
          </a:solidFill>
          <a:ln>
            <a:noFill/>
          </a:ln>
          <a:effectLst>
            <a:outerShdw blurRad="50800" dist="38100" dir="2700000" algn="tl" rotWithShape="0">
              <a:prstClr val="black">
                <a:alpha val="40000"/>
              </a:prstClr>
            </a:outerShdw>
          </a:effectLst>
          <a:scene3d>
            <a:camera prst="orthographicFront"/>
            <a:lightRig rig="threePt" dir="t"/>
          </a:scene3d>
          <a:sp3d/>
        </p:spPr>
        <p:txBody>
          <a:bodyPr wrap="square" anchor="ctr">
            <a:spAutoFit/>
          </a:bodyPr>
          <a:lstStyle/>
          <a:p>
            <a:pPr algn="ctr"/>
            <a:r>
              <a:rPr lang="es-CO" sz="1600" b="1" dirty="0">
                <a:solidFill>
                  <a:srgbClr val="225C50"/>
                </a:solidFill>
                <a:ea typeface="Verdana" panose="020B0604030504040204" pitchFamily="34" charset="0"/>
                <a:cs typeface="Verdana" panose="020B0604030504040204" pitchFamily="34" charset="0"/>
              </a:rPr>
              <a:t>INSTITUCIONES CON PREGRADO EN ADMINISTRACIÓN Y MÁS DE 400 GRADUADOS </a:t>
            </a:r>
            <a:r>
              <a:rPr lang="es-ES" altLang="es-CO" sz="1600" b="1" dirty="0">
                <a:solidFill>
                  <a:srgbClr val="225C50"/>
                </a:solidFill>
                <a:ea typeface="Verdana" panose="020B0604030504040204" pitchFamily="34" charset="0"/>
                <a:cs typeface="Verdana" panose="020B0604030504040204" pitchFamily="34" charset="0"/>
              </a:rPr>
              <a:t>(9 </a:t>
            </a:r>
            <a:r>
              <a:rPr lang="es-ES" altLang="es-CO" sz="1600" b="1" dirty="0" err="1">
                <a:solidFill>
                  <a:srgbClr val="225C50"/>
                </a:solidFill>
                <a:ea typeface="Verdana" panose="020B0604030504040204" pitchFamily="34" charset="0"/>
                <a:cs typeface="Verdana" panose="020B0604030504040204" pitchFamily="34" charset="0"/>
              </a:rPr>
              <a:t>IES</a:t>
            </a:r>
            <a:r>
              <a:rPr lang="es-ES" altLang="es-CO" sz="1600" b="1" dirty="0">
                <a:solidFill>
                  <a:srgbClr val="225C50"/>
                </a:solidFill>
                <a:ea typeface="Verdana" panose="020B0604030504040204" pitchFamily="34" charset="0"/>
                <a:cs typeface="Verdana" panose="020B0604030504040204" pitchFamily="34" charset="0"/>
              </a:rPr>
              <a:t>)</a:t>
            </a:r>
          </a:p>
          <a:p>
            <a:pPr algn="ctr"/>
            <a:r>
              <a:rPr lang="es-ES" altLang="es-CO" sz="1600" b="1" dirty="0">
                <a:solidFill>
                  <a:srgbClr val="403056"/>
                </a:solidFill>
                <a:ea typeface="Verdana" panose="020B0604030504040204" pitchFamily="34" charset="0"/>
                <a:cs typeface="Verdana" panose="020B0604030504040204" pitchFamily="34" charset="0"/>
              </a:rPr>
              <a:t>Que no cuenten con programas de maestría o doctorado en Administración y</a:t>
            </a:r>
          </a:p>
          <a:p>
            <a:pPr algn="ctr"/>
            <a:r>
              <a:rPr lang="es-CO" sz="1600" b="1" dirty="0">
                <a:solidFill>
                  <a:srgbClr val="403056"/>
                </a:solidFill>
                <a:ea typeface="Verdana" panose="020B0604030504040204" pitchFamily="34" charset="0"/>
                <a:cs typeface="Verdana" panose="020B0604030504040204" pitchFamily="34" charset="0"/>
              </a:rPr>
              <a:t>Que cuenten con más de 400 graduados al año de programas de Administración en pregrado. </a:t>
            </a:r>
          </a:p>
        </p:txBody>
      </p:sp>
      <p:sp>
        <p:nvSpPr>
          <p:cNvPr id="73" name="Rectángulo 72"/>
          <p:cNvSpPr/>
          <p:nvPr/>
        </p:nvSpPr>
        <p:spPr>
          <a:xfrm>
            <a:off x="1264660" y="1544868"/>
            <a:ext cx="9583200" cy="861774"/>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CO" sz="1600" b="1" dirty="0">
                <a:solidFill>
                  <a:srgbClr val="DB070C"/>
                </a:solidFill>
                <a:ea typeface="Verdana" panose="020B0604030504040204" pitchFamily="34" charset="0"/>
                <a:cs typeface="Verdana" panose="020B0604030504040204" pitchFamily="34" charset="0"/>
              </a:rPr>
              <a:t>INSTITUCIONES CON DOCTORADO EN ADMINISTRACIÓN</a:t>
            </a:r>
            <a:r>
              <a:rPr lang="es-CO" dirty="0"/>
              <a:t>  </a:t>
            </a:r>
            <a:r>
              <a:rPr lang="es-ES" altLang="es-CO" sz="1600" b="1" dirty="0">
                <a:solidFill>
                  <a:srgbClr val="DB070C"/>
                </a:solidFill>
                <a:ea typeface="Verdana" panose="020B0604030504040204" pitchFamily="34" charset="0"/>
                <a:cs typeface="Verdana" panose="020B0604030504040204" pitchFamily="34" charset="0"/>
              </a:rPr>
              <a:t>(13 </a:t>
            </a:r>
            <a:r>
              <a:rPr lang="es-ES" altLang="es-CO" sz="1600" b="1" dirty="0" err="1">
                <a:solidFill>
                  <a:srgbClr val="DB070C"/>
                </a:solidFill>
                <a:ea typeface="Verdana" panose="020B0604030504040204" pitchFamily="34" charset="0"/>
                <a:cs typeface="Verdana" panose="020B0604030504040204" pitchFamily="34" charset="0"/>
              </a:rPr>
              <a:t>IES</a:t>
            </a:r>
            <a:r>
              <a:rPr lang="es-ES" altLang="es-CO" sz="1600" b="1" dirty="0">
                <a:solidFill>
                  <a:srgbClr val="DB070C"/>
                </a:solidFill>
                <a:ea typeface="Verdana" panose="020B0604030504040204" pitchFamily="34" charset="0"/>
                <a:cs typeface="Verdana" panose="020B0604030504040204" pitchFamily="34" charset="0"/>
              </a:rPr>
              <a:t>)</a:t>
            </a:r>
          </a:p>
          <a:p>
            <a:pPr algn="ctr"/>
            <a:r>
              <a:rPr lang="es-ES" altLang="es-CO" sz="1600" b="1" dirty="0">
                <a:solidFill>
                  <a:srgbClr val="DB070C"/>
                </a:solidFill>
                <a:ea typeface="Verdana" panose="020B0604030504040204" pitchFamily="34" charset="0"/>
                <a:cs typeface="Verdana" panose="020B0604030504040204" pitchFamily="34" charset="0"/>
              </a:rPr>
              <a:t>Instituciones que cuenten con programas de doctorado en el núcleo básico de conocimiento de Administración</a:t>
            </a:r>
          </a:p>
        </p:txBody>
      </p:sp>
      <p:sp>
        <p:nvSpPr>
          <p:cNvPr id="74" name="Rectángulo 73"/>
          <p:cNvSpPr/>
          <p:nvPr/>
        </p:nvSpPr>
        <p:spPr>
          <a:xfrm>
            <a:off x="1264660" y="2476381"/>
            <a:ext cx="9583200" cy="615553"/>
          </a:xfrm>
          <a:prstGeom prst="rect">
            <a:avLst/>
          </a:prstGeom>
          <a:solidFill>
            <a:schemeClr val="bg1">
              <a:lumMod val="95000"/>
            </a:schemeClr>
          </a:solidFill>
          <a:ln>
            <a:noFill/>
          </a:ln>
          <a:effectLst>
            <a:outerShdw blurRad="50800" dist="38100" dir="2700000" algn="tl" rotWithShape="0">
              <a:prstClr val="black">
                <a:alpha val="40000"/>
              </a:prstClr>
            </a:outerShdw>
          </a:effectLst>
          <a:scene3d>
            <a:camera prst="orthographicFront"/>
            <a:lightRig rig="threePt" dir="t"/>
          </a:scene3d>
          <a:sp3d/>
        </p:spPr>
        <p:txBody>
          <a:bodyPr wrap="square">
            <a:spAutoFit/>
          </a:bodyPr>
          <a:lstStyle/>
          <a:p>
            <a:pPr algn="ctr"/>
            <a:r>
              <a:rPr lang="es-CO" sz="1600" b="1" dirty="0">
                <a:solidFill>
                  <a:schemeClr val="accent4">
                    <a:lumMod val="50000"/>
                  </a:schemeClr>
                </a:solidFill>
                <a:ea typeface="Verdana" panose="020B0604030504040204" pitchFamily="34" charset="0"/>
                <a:cs typeface="Verdana" panose="020B0604030504040204" pitchFamily="34" charset="0"/>
              </a:rPr>
              <a:t>INSTITUCIONES</a:t>
            </a:r>
            <a:r>
              <a:rPr lang="es-CO" dirty="0"/>
              <a:t> </a:t>
            </a:r>
            <a:r>
              <a:rPr lang="es-CO" sz="1600" b="1" dirty="0">
                <a:solidFill>
                  <a:schemeClr val="accent4">
                    <a:lumMod val="50000"/>
                  </a:schemeClr>
                </a:solidFill>
                <a:ea typeface="Verdana" panose="020B0604030504040204" pitchFamily="34" charset="0"/>
                <a:cs typeface="Verdana" panose="020B0604030504040204" pitchFamily="34" charset="0"/>
              </a:rPr>
              <a:t>CON</a:t>
            </a:r>
            <a:r>
              <a:rPr lang="es-CO" dirty="0"/>
              <a:t> </a:t>
            </a:r>
            <a:r>
              <a:rPr lang="es-CO" sz="1600" b="1" dirty="0">
                <a:solidFill>
                  <a:schemeClr val="accent4">
                    <a:lumMod val="50000"/>
                  </a:schemeClr>
                </a:solidFill>
                <a:ea typeface="Verdana" panose="020B0604030504040204" pitchFamily="34" charset="0"/>
                <a:cs typeface="Verdana" panose="020B0604030504040204" pitchFamily="34" charset="0"/>
              </a:rPr>
              <a:t>MAESTRÍA</a:t>
            </a:r>
            <a:r>
              <a:rPr lang="es-CO" dirty="0"/>
              <a:t> </a:t>
            </a:r>
            <a:r>
              <a:rPr lang="es-CO" sz="1600" b="1" dirty="0">
                <a:solidFill>
                  <a:schemeClr val="accent4">
                    <a:lumMod val="50000"/>
                  </a:schemeClr>
                </a:solidFill>
                <a:ea typeface="Verdana" panose="020B0604030504040204" pitchFamily="34" charset="0"/>
                <a:cs typeface="Verdana" panose="020B0604030504040204" pitchFamily="34" charset="0"/>
              </a:rPr>
              <a:t>EN</a:t>
            </a:r>
            <a:r>
              <a:rPr lang="es-CO" dirty="0"/>
              <a:t> </a:t>
            </a:r>
            <a:r>
              <a:rPr lang="es-CO" sz="1600" b="1" dirty="0">
                <a:solidFill>
                  <a:schemeClr val="accent4">
                    <a:lumMod val="50000"/>
                  </a:schemeClr>
                </a:solidFill>
                <a:ea typeface="Verdana" panose="020B0604030504040204" pitchFamily="34" charset="0"/>
                <a:cs typeface="Verdana" panose="020B0604030504040204" pitchFamily="34" charset="0"/>
              </a:rPr>
              <a:t>ADMINISTRACIÓN</a:t>
            </a:r>
            <a:r>
              <a:rPr lang="es-CO" dirty="0"/>
              <a:t> </a:t>
            </a:r>
            <a:r>
              <a:rPr lang="es-CO" sz="1600" b="1" dirty="0">
                <a:solidFill>
                  <a:schemeClr val="accent4">
                    <a:lumMod val="50000"/>
                  </a:schemeClr>
                </a:solidFill>
                <a:ea typeface="Verdana" panose="020B0604030504040204" pitchFamily="34" charset="0"/>
                <a:cs typeface="Verdana" panose="020B0604030504040204" pitchFamily="34" charset="0"/>
              </a:rPr>
              <a:t>Y 30 O MÁS </a:t>
            </a:r>
            <a:r>
              <a:rPr lang="es-ES" altLang="es-CO" sz="1600" b="1" dirty="0">
                <a:solidFill>
                  <a:schemeClr val="accent4">
                    <a:lumMod val="50000"/>
                  </a:schemeClr>
                </a:solidFill>
                <a:ea typeface="Verdana" panose="020B0604030504040204" pitchFamily="34" charset="0"/>
                <a:cs typeface="Verdana" panose="020B0604030504040204" pitchFamily="34" charset="0"/>
              </a:rPr>
              <a:t>(17 </a:t>
            </a:r>
            <a:r>
              <a:rPr lang="es-ES" altLang="es-CO" sz="1600" b="1" dirty="0" err="1">
                <a:solidFill>
                  <a:schemeClr val="accent4">
                    <a:lumMod val="50000"/>
                  </a:schemeClr>
                </a:solidFill>
                <a:ea typeface="Verdana" panose="020B0604030504040204" pitchFamily="34" charset="0"/>
                <a:cs typeface="Verdana" panose="020B0604030504040204" pitchFamily="34" charset="0"/>
              </a:rPr>
              <a:t>IES</a:t>
            </a:r>
            <a:r>
              <a:rPr lang="es-ES" altLang="es-CO" sz="1600" b="1" dirty="0">
                <a:solidFill>
                  <a:schemeClr val="accent4">
                    <a:lumMod val="50000"/>
                  </a:schemeClr>
                </a:solidFill>
                <a:ea typeface="Verdana" panose="020B0604030504040204" pitchFamily="34" charset="0"/>
                <a:cs typeface="Verdana" panose="020B0604030504040204" pitchFamily="34" charset="0"/>
              </a:rPr>
              <a:t>)</a:t>
            </a:r>
            <a:endParaRPr lang="es-CO" sz="1600" b="1" dirty="0">
              <a:solidFill>
                <a:schemeClr val="accent4">
                  <a:lumMod val="50000"/>
                </a:schemeClr>
              </a:solidFill>
              <a:ea typeface="Verdana" panose="020B0604030504040204" pitchFamily="34" charset="0"/>
              <a:cs typeface="Verdana" panose="020B0604030504040204" pitchFamily="34" charset="0"/>
            </a:endParaRPr>
          </a:p>
          <a:p>
            <a:pPr algn="ctr"/>
            <a:r>
              <a:rPr lang="es-CO" sz="1600" dirty="0">
                <a:solidFill>
                  <a:schemeClr val="accent4">
                    <a:lumMod val="50000"/>
                  </a:schemeClr>
                </a:solidFill>
                <a:ea typeface="Verdana" panose="020B0604030504040204" pitchFamily="34" charset="0"/>
                <a:cs typeface="Verdana" panose="020B0604030504040204" pitchFamily="34" charset="0"/>
              </a:rPr>
              <a:t>Más de 30 graduados magister de programas de Administración</a:t>
            </a:r>
            <a:endParaRPr lang="es-CO" sz="2000" dirty="0">
              <a:solidFill>
                <a:schemeClr val="accent4">
                  <a:lumMod val="50000"/>
                </a:schemeClr>
              </a:solidFill>
              <a:ea typeface="Verdana" panose="020B0604030504040204" pitchFamily="34" charset="0"/>
              <a:cs typeface="Verdana" panose="020B0604030504040204" pitchFamily="34" charset="0"/>
            </a:endParaRPr>
          </a:p>
        </p:txBody>
      </p:sp>
      <p:sp>
        <p:nvSpPr>
          <p:cNvPr id="75" name="Rectángulo 74">
            <a:extLst/>
          </p:cNvPr>
          <p:cNvSpPr/>
          <p:nvPr/>
        </p:nvSpPr>
        <p:spPr>
          <a:xfrm>
            <a:off x="1264660" y="3108665"/>
            <a:ext cx="9583200" cy="756000"/>
          </a:xfrm>
          <a:prstGeom prst="rect">
            <a:avLst/>
          </a:prstGeom>
          <a:solidFill>
            <a:schemeClr val="bg1">
              <a:lumMod val="95000"/>
            </a:schemeClr>
          </a:solidFill>
          <a:ln>
            <a:noFill/>
          </a:ln>
          <a:effectLst>
            <a:outerShdw blurRad="50800" dist="38100" dir="2700000" algn="tl" rotWithShape="0">
              <a:prstClr val="black">
                <a:alpha val="40000"/>
              </a:prstClr>
            </a:outerShdw>
          </a:effectLst>
          <a:scene3d>
            <a:camera prst="orthographicFront"/>
            <a:lightRig rig="threePt" dir="t"/>
          </a:scene3d>
          <a:sp3d/>
        </p:spPr>
        <p:txBody>
          <a:bodyPr wrap="square">
            <a:spAutoFit/>
          </a:bodyPr>
          <a:lstStyle/>
          <a:p>
            <a:pPr algn="ctr"/>
            <a:r>
              <a:rPr lang="es-CO" sz="1600" b="1" dirty="0">
                <a:solidFill>
                  <a:schemeClr val="accent4">
                    <a:lumMod val="50000"/>
                  </a:schemeClr>
                </a:solidFill>
                <a:ea typeface="Verdana" panose="020B0604030504040204" pitchFamily="34" charset="0"/>
                <a:cs typeface="Verdana" panose="020B0604030504040204" pitchFamily="34" charset="0"/>
              </a:rPr>
              <a:t>INSTITUCIONES</a:t>
            </a:r>
            <a:r>
              <a:rPr lang="es-CO" dirty="0"/>
              <a:t> </a:t>
            </a:r>
            <a:r>
              <a:rPr lang="es-CO" sz="1600" b="1" dirty="0">
                <a:solidFill>
                  <a:schemeClr val="accent4">
                    <a:lumMod val="50000"/>
                  </a:schemeClr>
                </a:solidFill>
                <a:ea typeface="Verdana" panose="020B0604030504040204" pitchFamily="34" charset="0"/>
                <a:cs typeface="Verdana" panose="020B0604030504040204" pitchFamily="34" charset="0"/>
              </a:rPr>
              <a:t>CON</a:t>
            </a:r>
            <a:r>
              <a:rPr lang="es-CO" dirty="0"/>
              <a:t> </a:t>
            </a:r>
            <a:r>
              <a:rPr lang="es-CO" sz="1600" b="1" dirty="0">
                <a:solidFill>
                  <a:schemeClr val="accent4">
                    <a:lumMod val="50000"/>
                  </a:schemeClr>
                </a:solidFill>
                <a:ea typeface="Verdana" panose="020B0604030504040204" pitchFamily="34" charset="0"/>
                <a:cs typeface="Verdana" panose="020B0604030504040204" pitchFamily="34" charset="0"/>
              </a:rPr>
              <a:t>MAESTRÍA EN ADMINISTRACIÓN CON MENOS DE 30 GRADUADOS</a:t>
            </a:r>
            <a:r>
              <a:rPr lang="es-ES" altLang="es-CO" sz="1600" b="1" dirty="0">
                <a:solidFill>
                  <a:schemeClr val="accent4">
                    <a:lumMod val="50000"/>
                  </a:schemeClr>
                </a:solidFill>
                <a:ea typeface="Verdana" panose="020B0604030504040204" pitchFamily="34" charset="0"/>
                <a:cs typeface="Verdana" panose="020B0604030504040204" pitchFamily="34" charset="0"/>
              </a:rPr>
              <a:t> (21 IES)</a:t>
            </a:r>
          </a:p>
          <a:p>
            <a:pPr algn="ctr"/>
            <a:r>
              <a:rPr lang="es-CO" sz="1600" dirty="0">
                <a:solidFill>
                  <a:schemeClr val="accent4">
                    <a:lumMod val="50000"/>
                  </a:schemeClr>
                </a:solidFill>
                <a:ea typeface="Verdana" panose="020B0604030504040204" pitchFamily="34" charset="0"/>
                <a:cs typeface="Verdana" panose="020B0604030504040204" pitchFamily="34" charset="0"/>
              </a:rPr>
              <a:t>Menos de 30 graduados magister de programas de Administración</a:t>
            </a:r>
            <a:endParaRPr lang="es-CO" sz="2000" dirty="0">
              <a:solidFill>
                <a:schemeClr val="accent4">
                  <a:lumMod val="50000"/>
                </a:schemeClr>
              </a:solidFill>
              <a:ea typeface="Verdana" panose="020B0604030504040204" pitchFamily="34" charset="0"/>
              <a:cs typeface="Verdana" panose="020B0604030504040204" pitchFamily="34" charset="0"/>
            </a:endParaRPr>
          </a:p>
        </p:txBody>
      </p:sp>
      <p:sp>
        <p:nvSpPr>
          <p:cNvPr id="76" name="Rectángulo 75">
            <a:extLst/>
          </p:cNvPr>
          <p:cNvSpPr/>
          <p:nvPr/>
        </p:nvSpPr>
        <p:spPr>
          <a:xfrm>
            <a:off x="1264660" y="4926925"/>
            <a:ext cx="9583200" cy="830997"/>
          </a:xfrm>
          <a:prstGeom prst="rect">
            <a:avLst/>
          </a:prstGeom>
          <a:solidFill>
            <a:schemeClr val="bg1">
              <a:lumMod val="95000"/>
            </a:schemeClr>
          </a:solidFill>
          <a:ln>
            <a:noFill/>
          </a:ln>
          <a:effectLst>
            <a:outerShdw blurRad="50800" dist="38100" dir="2700000" algn="tl" rotWithShape="0">
              <a:prstClr val="black">
                <a:alpha val="40000"/>
              </a:prstClr>
            </a:outerShdw>
          </a:effectLst>
          <a:scene3d>
            <a:camera prst="orthographicFront"/>
            <a:lightRig rig="threePt" dir="t"/>
          </a:scene3d>
          <a:sp3d/>
        </p:spPr>
        <p:txBody>
          <a:bodyPr wrap="square" anchor="ctr">
            <a:spAutoFit/>
          </a:bodyPr>
          <a:lstStyle/>
          <a:p>
            <a:pPr algn="ctr"/>
            <a:r>
              <a:rPr lang="es-CO" sz="1600" b="1" dirty="0">
                <a:solidFill>
                  <a:srgbClr val="225C50"/>
                </a:solidFill>
                <a:ea typeface="Verdana" panose="020B0604030504040204" pitchFamily="34" charset="0"/>
                <a:cs typeface="Verdana" panose="020B0604030504040204" pitchFamily="34" charset="0"/>
              </a:rPr>
              <a:t>INSTITUCIONES CON PREGRADO EN ADMINISTRACIÓN Y MÁS DE 400 GRADUADOS </a:t>
            </a:r>
            <a:r>
              <a:rPr lang="es-ES" altLang="es-CO" sz="1600" b="1" dirty="0">
                <a:solidFill>
                  <a:srgbClr val="225C50"/>
                </a:solidFill>
                <a:ea typeface="Verdana" panose="020B0604030504040204" pitchFamily="34" charset="0"/>
                <a:cs typeface="Verdana" panose="020B0604030504040204" pitchFamily="34" charset="0"/>
              </a:rPr>
              <a:t>(23 </a:t>
            </a:r>
            <a:r>
              <a:rPr lang="es-ES" altLang="es-CO" sz="1600" b="1" dirty="0" err="1">
                <a:solidFill>
                  <a:srgbClr val="225C50"/>
                </a:solidFill>
                <a:ea typeface="Verdana" panose="020B0604030504040204" pitchFamily="34" charset="0"/>
                <a:cs typeface="Verdana" panose="020B0604030504040204" pitchFamily="34" charset="0"/>
              </a:rPr>
              <a:t>IES</a:t>
            </a:r>
            <a:r>
              <a:rPr lang="es-ES" altLang="es-CO" sz="1600" b="1" dirty="0">
                <a:solidFill>
                  <a:srgbClr val="225C50"/>
                </a:solidFill>
                <a:ea typeface="Verdana" panose="020B0604030504040204" pitchFamily="34" charset="0"/>
                <a:cs typeface="Verdana" panose="020B0604030504040204" pitchFamily="34" charset="0"/>
              </a:rPr>
              <a:t>)</a:t>
            </a:r>
          </a:p>
          <a:p>
            <a:pPr algn="ctr"/>
            <a:r>
              <a:rPr lang="es-ES" altLang="es-CO" sz="1600" b="1" dirty="0">
                <a:solidFill>
                  <a:srgbClr val="403056"/>
                </a:solidFill>
                <a:ea typeface="Verdana" panose="020B0604030504040204" pitchFamily="34" charset="0"/>
                <a:cs typeface="Verdana" panose="020B0604030504040204" pitchFamily="34" charset="0"/>
              </a:rPr>
              <a:t>Que no cuenten con programas de maestría o doctorado en Administración y</a:t>
            </a:r>
          </a:p>
          <a:p>
            <a:pPr algn="ctr"/>
            <a:r>
              <a:rPr lang="es-CO" altLang="es-CO" sz="1600" b="1" dirty="0">
                <a:solidFill>
                  <a:srgbClr val="403056"/>
                </a:solidFill>
                <a:ea typeface="Verdana" panose="020B0604030504040204" pitchFamily="34" charset="0"/>
                <a:cs typeface="Verdana" panose="020B0604030504040204" pitchFamily="34" charset="0"/>
              </a:rPr>
              <a:t>Que cuenten con estudiantes entre 150 y 400 graduados al año </a:t>
            </a:r>
            <a:r>
              <a:rPr lang="es-CO" sz="1600" b="1" dirty="0">
                <a:solidFill>
                  <a:srgbClr val="403056"/>
                </a:solidFill>
                <a:ea typeface="Verdana" panose="020B0604030504040204" pitchFamily="34" charset="0"/>
                <a:cs typeface="Verdana" panose="020B0604030504040204" pitchFamily="34" charset="0"/>
              </a:rPr>
              <a:t>de programas de Administración en pregrado</a:t>
            </a:r>
          </a:p>
        </p:txBody>
      </p:sp>
      <p:sp>
        <p:nvSpPr>
          <p:cNvPr id="18" name="CuadroTexto 17">
            <a:extLst/>
          </p:cNvPr>
          <p:cNvSpPr txBox="1"/>
          <p:nvPr/>
        </p:nvSpPr>
        <p:spPr>
          <a:xfrm>
            <a:off x="603339" y="713854"/>
            <a:ext cx="10424979" cy="646331"/>
          </a:xfrm>
          <a:prstGeom prst="rect">
            <a:avLst/>
          </a:prstGeom>
          <a:noFill/>
        </p:spPr>
        <p:txBody>
          <a:bodyPr wrap="square" rtlCol="0">
            <a:spAutoFit/>
          </a:bodyPr>
          <a:lstStyle/>
          <a:p>
            <a:r>
              <a:rPr lang="es-CO" b="1" dirty="0">
                <a:solidFill>
                  <a:srgbClr val="EB6264"/>
                </a:solidFill>
                <a:latin typeface="Segoe UI" panose="020B0502040204020203" pitchFamily="34" charset="0"/>
                <a:ea typeface="Verdana" panose="020B0604030504040204" pitchFamily="34" charset="0"/>
                <a:cs typeface="Segoe UI" panose="020B0502040204020203" pitchFamily="34" charset="0"/>
              </a:rPr>
              <a:t>EL MIDE A</a:t>
            </a:r>
            <a:endParaRPr lang="es-CO" b="1" spc="600" dirty="0">
              <a:solidFill>
                <a:srgbClr val="EB6264"/>
              </a:solidFill>
              <a:latin typeface="Segoe UI" panose="020B0502040204020203" pitchFamily="34" charset="0"/>
              <a:cs typeface="Segoe UI" panose="020B0502040204020203" pitchFamily="34" charset="0"/>
            </a:endParaRPr>
          </a:p>
          <a:p>
            <a:r>
              <a:rPr lang="es-CO" b="1" dirty="0">
                <a:solidFill>
                  <a:srgbClr val="EB6264"/>
                </a:solidFill>
                <a:latin typeface="Segoe UI" panose="020B0502040204020203" pitchFamily="34" charset="0"/>
                <a:ea typeface="Verdana" panose="020B0604030504040204" pitchFamily="34" charset="0"/>
                <a:cs typeface="Segoe UI" panose="020B0502040204020203" pitchFamily="34" charset="0"/>
              </a:rPr>
              <a:t>Núcleo Básico: </a:t>
            </a:r>
            <a:r>
              <a:rPr lang="es-CO" dirty="0">
                <a:solidFill>
                  <a:srgbClr val="EB6264"/>
                </a:solidFill>
                <a:latin typeface="Segoe UI" panose="020B0502040204020203" pitchFamily="34" charset="0"/>
                <a:ea typeface="Verdana" panose="020B0604030504040204" pitchFamily="34" charset="0"/>
                <a:cs typeface="Segoe UI" panose="020B0502040204020203" pitchFamily="34" charset="0"/>
              </a:rPr>
              <a:t>Administración</a:t>
            </a:r>
          </a:p>
        </p:txBody>
      </p:sp>
      <p:pic>
        <p:nvPicPr>
          <p:cNvPr id="19" name="Gráfico 18">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6000" y="221213"/>
            <a:ext cx="6096000" cy="474000"/>
          </a:xfrm>
          <a:prstGeom prst="rect">
            <a:avLst/>
          </a:prstGeom>
        </p:spPr>
      </p:pic>
      <p:pic>
        <p:nvPicPr>
          <p:cNvPr id="20" name="Gráfico 19">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20440" y="221213"/>
            <a:ext cx="2112198" cy="492641"/>
          </a:xfrm>
          <a:prstGeom prst="rect">
            <a:avLst/>
          </a:prstGeom>
        </p:spPr>
      </p:pic>
    </p:spTree>
    <p:extLst>
      <p:ext uri="{BB962C8B-B14F-4D97-AF65-F5344CB8AC3E}">
        <p14:creationId xmlns:p14="http://schemas.microsoft.com/office/powerpoint/2010/main" val="343361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470307" y="3124442"/>
            <a:ext cx="7920000" cy="1077218"/>
          </a:xfrm>
          <a:prstGeom prst="rect">
            <a:avLst/>
          </a:prstGeom>
          <a:solidFill>
            <a:schemeClr val="bg1">
              <a:lumMod val="95000"/>
            </a:schemeClr>
          </a:solidFill>
          <a:ln>
            <a:noFill/>
          </a:ln>
          <a:effectLst>
            <a:outerShdw blurRad="50800" dist="38100" dir="2700000" algn="tl" rotWithShape="0">
              <a:prstClr val="black">
                <a:alpha val="40000"/>
              </a:prstClr>
            </a:outerShdw>
          </a:effectLst>
          <a:scene3d>
            <a:camera prst="orthographicFront"/>
            <a:lightRig rig="threePt" dir="t"/>
          </a:scene3d>
          <a:sp3d/>
        </p:spPr>
        <p:txBody>
          <a:bodyPr wrap="square" anchor="ctr">
            <a:spAutoFit/>
          </a:bodyPr>
          <a:lstStyle/>
          <a:p>
            <a:pPr algn="ctr"/>
            <a:r>
              <a:rPr lang="es-CO" sz="1600" b="1" dirty="0">
                <a:solidFill>
                  <a:srgbClr val="225C50"/>
                </a:solidFill>
                <a:ea typeface="Verdana" panose="020B0604030504040204" pitchFamily="34" charset="0"/>
                <a:cs typeface="Verdana" panose="020B0604030504040204" pitchFamily="34" charset="0"/>
              </a:rPr>
              <a:t>INSTITUCIONES CON PREGRADO EN ADMINISTRACIÓN Y MENOS 150 GRADUADOS </a:t>
            </a:r>
            <a:r>
              <a:rPr lang="es-ES" altLang="es-CO" sz="1600" b="1" dirty="0">
                <a:solidFill>
                  <a:srgbClr val="225C50"/>
                </a:solidFill>
                <a:ea typeface="Verdana" panose="020B0604030504040204" pitchFamily="34" charset="0"/>
                <a:cs typeface="Verdana" panose="020B0604030504040204" pitchFamily="34" charset="0"/>
              </a:rPr>
              <a:t>(89 IES)</a:t>
            </a:r>
          </a:p>
          <a:p>
            <a:pPr algn="ctr"/>
            <a:r>
              <a:rPr lang="es-ES" altLang="es-CO" sz="1600" b="1" dirty="0">
                <a:solidFill>
                  <a:srgbClr val="403056"/>
                </a:solidFill>
                <a:ea typeface="Verdana" panose="020B0604030504040204" pitchFamily="34" charset="0"/>
                <a:cs typeface="Verdana" panose="020B0604030504040204" pitchFamily="34" charset="0"/>
              </a:rPr>
              <a:t>Que no cuenten con programas de maestría o doctorado en Administración y</a:t>
            </a:r>
          </a:p>
          <a:p>
            <a:pPr algn="ctr"/>
            <a:r>
              <a:rPr lang="es-CO" altLang="es-CO" sz="1600" b="1" dirty="0">
                <a:solidFill>
                  <a:srgbClr val="403056"/>
                </a:solidFill>
                <a:ea typeface="Verdana" panose="020B0604030504040204" pitchFamily="34" charset="0"/>
                <a:cs typeface="Verdana" panose="020B0604030504040204" pitchFamily="34" charset="0"/>
              </a:rPr>
              <a:t>Que cuenten con menos de 150 graduados al año </a:t>
            </a:r>
            <a:r>
              <a:rPr lang="es-CO" sz="1600" b="1" dirty="0">
                <a:solidFill>
                  <a:srgbClr val="403056"/>
                </a:solidFill>
                <a:ea typeface="Verdana" panose="020B0604030504040204" pitchFamily="34" charset="0"/>
                <a:cs typeface="Verdana" panose="020B0604030504040204" pitchFamily="34" charset="0"/>
              </a:rPr>
              <a:t>de programas de Administración en pregrado</a:t>
            </a:r>
          </a:p>
        </p:txBody>
      </p:sp>
      <p:sp>
        <p:nvSpPr>
          <p:cNvPr id="5" name="Rectángulo 4">
            <a:extLst/>
          </p:cNvPr>
          <p:cNvSpPr/>
          <p:nvPr/>
        </p:nvSpPr>
        <p:spPr>
          <a:xfrm>
            <a:off x="3686644" y="4800356"/>
            <a:ext cx="5487325" cy="338554"/>
          </a:xfrm>
          <a:prstGeom prst="rect">
            <a:avLst/>
          </a:prstGeom>
          <a:solidFill>
            <a:schemeClr val="bg1">
              <a:lumMod val="95000"/>
            </a:schemeClr>
          </a:solidFill>
          <a:ln>
            <a:noFill/>
          </a:ln>
          <a:effectLst>
            <a:outerShdw blurRad="50800" dist="38100" dir="2700000" algn="tl" rotWithShape="0">
              <a:prstClr val="black">
                <a:alpha val="40000"/>
              </a:prstClr>
            </a:outerShdw>
          </a:effectLst>
          <a:scene3d>
            <a:camera prst="orthographicFront"/>
            <a:lightRig rig="threePt" dir="t"/>
          </a:scene3d>
          <a:sp3d/>
        </p:spPr>
        <p:txBody>
          <a:bodyPr wrap="square" anchor="ctr">
            <a:spAutoFit/>
          </a:bodyPr>
          <a:lstStyle/>
          <a:p>
            <a:pPr algn="ctr"/>
            <a:r>
              <a:rPr lang="es-ES" altLang="es-CO" sz="1600" b="1" dirty="0">
                <a:solidFill>
                  <a:srgbClr val="225C50"/>
                </a:solidFill>
                <a:ea typeface="Verdana" panose="020B0604030504040204" pitchFamily="34" charset="0"/>
                <a:cs typeface="Verdana" panose="020B0604030504040204" pitchFamily="34" charset="0"/>
              </a:rPr>
              <a:t>T y T (9 IES)</a:t>
            </a:r>
          </a:p>
        </p:txBody>
      </p:sp>
      <p:sp>
        <p:nvSpPr>
          <p:cNvPr id="6" name="Rectángulo 5">
            <a:extLst/>
          </p:cNvPr>
          <p:cNvSpPr/>
          <p:nvPr/>
        </p:nvSpPr>
        <p:spPr>
          <a:xfrm>
            <a:off x="1691067" y="1952861"/>
            <a:ext cx="3240151" cy="338554"/>
          </a:xfrm>
          <a:prstGeom prst="rect">
            <a:avLst/>
          </a:prstGeom>
          <a:solidFill>
            <a:schemeClr val="bg1">
              <a:lumMod val="95000"/>
            </a:schemeClr>
          </a:solidFill>
          <a:ln>
            <a:noFill/>
          </a:ln>
          <a:effectLst>
            <a:outerShdw blurRad="50800" dist="38100" dir="2700000" algn="tl" rotWithShape="0">
              <a:prstClr val="black">
                <a:alpha val="40000"/>
              </a:prstClr>
            </a:outerShdw>
          </a:effectLst>
          <a:scene3d>
            <a:camera prst="orthographicFront"/>
            <a:lightRig rig="threePt" dir="t"/>
          </a:scene3d>
          <a:sp3d/>
        </p:spPr>
        <p:txBody>
          <a:bodyPr wrap="square" anchor="ctr">
            <a:spAutoFit/>
          </a:bodyPr>
          <a:lstStyle/>
          <a:p>
            <a:pPr algn="ctr"/>
            <a:r>
              <a:rPr lang="es-ES" altLang="es-CO" sz="1600" b="1" dirty="0">
                <a:solidFill>
                  <a:srgbClr val="225C50"/>
                </a:solidFill>
                <a:ea typeface="Verdana" panose="020B0604030504040204" pitchFamily="34" charset="0"/>
                <a:cs typeface="Verdana" panose="020B0604030504040204" pitchFamily="34" charset="0"/>
              </a:rPr>
              <a:t>UNIVERSIDADES (19 IES)</a:t>
            </a:r>
          </a:p>
        </p:txBody>
      </p:sp>
      <p:sp>
        <p:nvSpPr>
          <p:cNvPr id="7" name="Rectángulo 6">
            <a:extLst/>
          </p:cNvPr>
          <p:cNvSpPr/>
          <p:nvPr/>
        </p:nvSpPr>
        <p:spPr>
          <a:xfrm>
            <a:off x="6748359" y="1771694"/>
            <a:ext cx="4645905" cy="584775"/>
          </a:xfrm>
          <a:prstGeom prst="rect">
            <a:avLst/>
          </a:prstGeom>
          <a:solidFill>
            <a:schemeClr val="bg1">
              <a:lumMod val="95000"/>
            </a:schemeClr>
          </a:solidFill>
          <a:ln>
            <a:noFill/>
          </a:ln>
          <a:effectLst>
            <a:outerShdw blurRad="50800" dist="38100" dir="2700000" algn="tl" rotWithShape="0">
              <a:prstClr val="black">
                <a:alpha val="40000"/>
              </a:prstClr>
            </a:outerShdw>
          </a:effectLst>
          <a:scene3d>
            <a:camera prst="orthographicFront"/>
            <a:lightRig rig="threePt" dir="t"/>
          </a:scene3d>
          <a:sp3d/>
        </p:spPr>
        <p:txBody>
          <a:bodyPr wrap="square" anchor="ctr">
            <a:spAutoFit/>
          </a:bodyPr>
          <a:lstStyle/>
          <a:p>
            <a:pPr algn="ctr"/>
            <a:r>
              <a:rPr lang="es-ES" altLang="es-CO" sz="1600" b="1" dirty="0">
                <a:solidFill>
                  <a:srgbClr val="225C50"/>
                </a:solidFill>
                <a:ea typeface="Verdana" panose="020B0604030504040204" pitchFamily="34" charset="0"/>
                <a:cs typeface="Verdana" panose="020B0604030504040204" pitchFamily="34" charset="0"/>
              </a:rPr>
              <a:t>INSTITUCIONES UNIVERSITARIAS/ ESCUELA TECNOLÓGICA (61 IES)</a:t>
            </a:r>
          </a:p>
        </p:txBody>
      </p:sp>
      <p:cxnSp>
        <p:nvCxnSpPr>
          <p:cNvPr id="9" name="Conector: angular 8">
            <a:extLst/>
          </p:cNvPr>
          <p:cNvCxnSpPr/>
          <p:nvPr/>
        </p:nvCxnSpPr>
        <p:spPr>
          <a:xfrm rot="16200000" flipV="1">
            <a:off x="4424429" y="1178131"/>
            <a:ext cx="892592" cy="311916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ector: angular 9">
            <a:extLst/>
          </p:cNvPr>
          <p:cNvCxnSpPr>
            <a:cxnSpLocks/>
            <a:stCxn id="4" idx="0"/>
            <a:endCxn id="7" idx="2"/>
          </p:cNvCxnSpPr>
          <p:nvPr/>
        </p:nvCxnSpPr>
        <p:spPr>
          <a:xfrm rot="5400000" flipH="1" flipV="1">
            <a:off x="7366823" y="1419954"/>
            <a:ext cx="767973" cy="264100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p:cNvCxnSpPr/>
          <p:nvPr/>
        </p:nvCxnSpPr>
        <p:spPr>
          <a:xfrm>
            <a:off x="6430306" y="4201660"/>
            <a:ext cx="0" cy="4686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CuadroTexto 20">
            <a:extLst/>
          </p:cNvPr>
          <p:cNvSpPr txBox="1"/>
          <p:nvPr/>
        </p:nvSpPr>
        <p:spPr>
          <a:xfrm>
            <a:off x="603339" y="713854"/>
            <a:ext cx="10424979" cy="646331"/>
          </a:xfrm>
          <a:prstGeom prst="rect">
            <a:avLst/>
          </a:prstGeom>
          <a:noFill/>
        </p:spPr>
        <p:txBody>
          <a:bodyPr wrap="square" rtlCol="0">
            <a:spAutoFit/>
          </a:bodyPr>
          <a:lstStyle/>
          <a:p>
            <a:r>
              <a:rPr lang="es-CO" b="1" dirty="0">
                <a:solidFill>
                  <a:srgbClr val="EB6264"/>
                </a:solidFill>
                <a:latin typeface="Segoe UI" panose="020B0502040204020203" pitchFamily="34" charset="0"/>
                <a:ea typeface="Verdana" panose="020B0604030504040204" pitchFamily="34" charset="0"/>
                <a:cs typeface="Segoe UI" panose="020B0502040204020203" pitchFamily="34" charset="0"/>
              </a:rPr>
              <a:t>EL MIDE A</a:t>
            </a:r>
            <a:endParaRPr lang="es-CO" b="1" spc="600" dirty="0">
              <a:solidFill>
                <a:srgbClr val="EB6264"/>
              </a:solidFill>
              <a:latin typeface="Segoe UI" panose="020B0502040204020203" pitchFamily="34" charset="0"/>
              <a:cs typeface="Segoe UI" panose="020B0502040204020203" pitchFamily="34" charset="0"/>
            </a:endParaRPr>
          </a:p>
          <a:p>
            <a:r>
              <a:rPr lang="es-CO" b="1" dirty="0">
                <a:solidFill>
                  <a:srgbClr val="EB6264"/>
                </a:solidFill>
                <a:latin typeface="Segoe UI" panose="020B0502040204020203" pitchFamily="34" charset="0"/>
                <a:ea typeface="Verdana" panose="020B0604030504040204" pitchFamily="34" charset="0"/>
                <a:cs typeface="Segoe UI" panose="020B0502040204020203" pitchFamily="34" charset="0"/>
              </a:rPr>
              <a:t>Núcleo Básico: </a:t>
            </a:r>
            <a:r>
              <a:rPr lang="es-CO" dirty="0">
                <a:solidFill>
                  <a:srgbClr val="EB6264"/>
                </a:solidFill>
                <a:latin typeface="Segoe UI" panose="020B0502040204020203" pitchFamily="34" charset="0"/>
                <a:ea typeface="Verdana" panose="020B0604030504040204" pitchFamily="34" charset="0"/>
                <a:cs typeface="Segoe UI" panose="020B0502040204020203" pitchFamily="34" charset="0"/>
              </a:rPr>
              <a:t>Administración</a:t>
            </a:r>
          </a:p>
        </p:txBody>
      </p:sp>
      <p:pic>
        <p:nvPicPr>
          <p:cNvPr id="23" name="Gráfico 22">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6000" y="221213"/>
            <a:ext cx="6096000" cy="474000"/>
          </a:xfrm>
          <a:prstGeom prst="rect">
            <a:avLst/>
          </a:prstGeom>
        </p:spPr>
      </p:pic>
      <p:pic>
        <p:nvPicPr>
          <p:cNvPr id="24" name="Gráfico 23">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20440" y="221213"/>
            <a:ext cx="2112198" cy="492641"/>
          </a:xfrm>
          <a:prstGeom prst="rect">
            <a:avLst/>
          </a:prstGeom>
        </p:spPr>
      </p:pic>
    </p:spTree>
    <p:extLst>
      <p:ext uri="{BB962C8B-B14F-4D97-AF65-F5344CB8AC3E}">
        <p14:creationId xmlns:p14="http://schemas.microsoft.com/office/powerpoint/2010/main" val="2053974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CuadroTexto 71">
            <a:extLst/>
          </p:cNvPr>
          <p:cNvSpPr txBox="1"/>
          <p:nvPr/>
        </p:nvSpPr>
        <p:spPr>
          <a:xfrm>
            <a:off x="603339" y="713854"/>
            <a:ext cx="10424979" cy="646331"/>
          </a:xfrm>
          <a:prstGeom prst="rect">
            <a:avLst/>
          </a:prstGeom>
          <a:noFill/>
        </p:spPr>
        <p:txBody>
          <a:bodyPr wrap="square" rtlCol="0">
            <a:spAutoFit/>
          </a:bodyPr>
          <a:lstStyle/>
          <a:p>
            <a:r>
              <a:rPr lang="es-CO" b="1" dirty="0">
                <a:solidFill>
                  <a:srgbClr val="EB6264"/>
                </a:solidFill>
                <a:latin typeface="Segoe UI" panose="020B0502040204020203" pitchFamily="34" charset="0"/>
                <a:ea typeface="Verdana" panose="020B0604030504040204" pitchFamily="34" charset="0"/>
                <a:cs typeface="Segoe UI" panose="020B0502040204020203" pitchFamily="34" charset="0"/>
              </a:rPr>
              <a:t>EL MIDE A</a:t>
            </a:r>
            <a:endParaRPr lang="es-CO" b="1" spc="600" dirty="0">
              <a:solidFill>
                <a:srgbClr val="EB6264"/>
              </a:solidFill>
              <a:latin typeface="Segoe UI" panose="020B0502040204020203" pitchFamily="34" charset="0"/>
              <a:cs typeface="Segoe UI" panose="020B0502040204020203" pitchFamily="34" charset="0"/>
            </a:endParaRPr>
          </a:p>
          <a:p>
            <a:r>
              <a:rPr lang="es-CO" dirty="0">
                <a:solidFill>
                  <a:srgbClr val="EB6264"/>
                </a:solidFill>
                <a:latin typeface="Segoe UI" panose="020B0502040204020203" pitchFamily="34" charset="0"/>
                <a:ea typeface="Verdana" panose="020B0604030504040204" pitchFamily="34" charset="0"/>
                <a:cs typeface="Segoe UI" panose="020B0502040204020203" pitchFamily="34" charset="0"/>
              </a:rPr>
              <a:t>Núcleo Básico: Administración</a:t>
            </a:r>
          </a:p>
        </p:txBody>
      </p:sp>
      <p:pic>
        <p:nvPicPr>
          <p:cNvPr id="73" name="Gráfico 72">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6000" y="221213"/>
            <a:ext cx="6096000" cy="474000"/>
          </a:xfrm>
          <a:prstGeom prst="rect">
            <a:avLst/>
          </a:prstGeom>
        </p:spPr>
      </p:pic>
      <p:pic>
        <p:nvPicPr>
          <p:cNvPr id="74" name="Gráfico 73">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20440" y="221213"/>
            <a:ext cx="2112198" cy="492641"/>
          </a:xfrm>
          <a:prstGeom prst="rect">
            <a:avLst/>
          </a:prstGeom>
        </p:spPr>
      </p:pic>
      <p:pic>
        <p:nvPicPr>
          <p:cNvPr id="75" name="Imagen 74"/>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28122" y="1378826"/>
            <a:ext cx="6295707" cy="5212473"/>
          </a:xfrm>
          <a:prstGeom prst="rect">
            <a:avLst/>
          </a:prstGeom>
          <a:noFill/>
        </p:spPr>
      </p:pic>
    </p:spTree>
    <p:extLst>
      <p:ext uri="{BB962C8B-B14F-4D97-AF65-F5344CB8AC3E}">
        <p14:creationId xmlns:p14="http://schemas.microsoft.com/office/powerpoint/2010/main" val="2779301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9383429-4BA8-4EAE-8D30-E048CE561D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245099" cy="6858000"/>
          </a:xfrm>
          <a:prstGeom prst="rect">
            <a:avLst/>
          </a:prstGeom>
        </p:spPr>
      </p:pic>
      <p:pic>
        <p:nvPicPr>
          <p:cNvPr id="6" name="Gráfico 5">
            <a:extLst>
              <a:ext uri="{FF2B5EF4-FFF2-40B4-BE49-F238E27FC236}">
                <a16:creationId xmlns:a16="http://schemas.microsoft.com/office/drawing/2014/main" id="{FAE28972-148B-449C-A825-9C4EADAAF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0" y="221213"/>
            <a:ext cx="6096000" cy="474000"/>
          </a:xfrm>
          <a:prstGeom prst="rect">
            <a:avLst/>
          </a:prstGeom>
        </p:spPr>
      </p:pic>
      <p:sp>
        <p:nvSpPr>
          <p:cNvPr id="7" name="CuadroTexto 6">
            <a:extLst>
              <a:ext uri="{FF2B5EF4-FFF2-40B4-BE49-F238E27FC236}">
                <a16:creationId xmlns:a16="http://schemas.microsoft.com/office/drawing/2014/main" id="{8BE3DB8B-E4BB-49FD-8152-1D0474B8E632}"/>
              </a:ext>
            </a:extLst>
          </p:cNvPr>
          <p:cNvSpPr txBox="1"/>
          <p:nvPr/>
        </p:nvSpPr>
        <p:spPr>
          <a:xfrm>
            <a:off x="3794604" y="1913104"/>
            <a:ext cx="3160643" cy="553998"/>
          </a:xfrm>
          <a:prstGeom prst="rect">
            <a:avLst/>
          </a:prstGeom>
          <a:noFill/>
        </p:spPr>
        <p:txBody>
          <a:bodyPr wrap="square" rtlCol="0">
            <a:spAutoFit/>
          </a:bodyPr>
          <a:lstStyle/>
          <a:p>
            <a:r>
              <a:rPr lang="es-CO" sz="3000" b="1" spc="600" dirty="0">
                <a:solidFill>
                  <a:srgbClr val="EB6264"/>
                </a:solidFill>
                <a:latin typeface="Segoe UI" panose="020B0502040204020203" pitchFamily="34" charset="0"/>
                <a:cs typeface="Segoe UI" panose="020B0502040204020203" pitchFamily="34" charset="0"/>
              </a:rPr>
              <a:t>Índice</a:t>
            </a:r>
          </a:p>
        </p:txBody>
      </p:sp>
      <p:grpSp>
        <p:nvGrpSpPr>
          <p:cNvPr id="2" name="Grupo 1">
            <a:extLst>
              <a:ext uri="{FF2B5EF4-FFF2-40B4-BE49-F238E27FC236}">
                <a16:creationId xmlns:a16="http://schemas.microsoft.com/office/drawing/2014/main" id="{2153FA54-1EBE-4A65-B9AA-431A97D098D2}"/>
              </a:ext>
            </a:extLst>
          </p:cNvPr>
          <p:cNvGrpSpPr/>
          <p:nvPr/>
        </p:nvGrpSpPr>
        <p:grpSpPr>
          <a:xfrm>
            <a:off x="3346770" y="2928730"/>
            <a:ext cx="8359832" cy="3470812"/>
            <a:chOff x="3346770" y="2928730"/>
            <a:chExt cx="8359832" cy="3470812"/>
          </a:xfrm>
        </p:grpSpPr>
        <p:sp>
          <p:nvSpPr>
            <p:cNvPr id="84" name="CuadroTexto 83"/>
            <p:cNvSpPr txBox="1"/>
            <p:nvPr/>
          </p:nvSpPr>
          <p:spPr>
            <a:xfrm>
              <a:off x="3721802" y="2938164"/>
              <a:ext cx="7940739" cy="338554"/>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pPr algn="just"/>
              <a:r>
                <a:rPr lang="es-CO" sz="1600" b="1"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¿Qué es el MIDE? </a:t>
              </a:r>
            </a:p>
          </p:txBody>
        </p:sp>
        <p:sp>
          <p:nvSpPr>
            <p:cNvPr id="85" name="CuadroTexto 84"/>
            <p:cNvSpPr txBox="1"/>
            <p:nvPr/>
          </p:nvSpPr>
          <p:spPr>
            <a:xfrm>
              <a:off x="4664766" y="3896746"/>
              <a:ext cx="7011926" cy="338554"/>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defPPr>
                <a:defRPr lang="es-ES"/>
              </a:defPPr>
              <a:lvl1pPr>
                <a:defRPr sz="1200">
                  <a:latin typeface="Verdana" panose="020B0604030504040204" pitchFamily="34" charset="0"/>
                  <a:ea typeface="Verdana" panose="020B0604030504040204" pitchFamily="34" charset="0"/>
                  <a:cs typeface="Verdana" panose="020B0604030504040204" pitchFamily="34" charset="0"/>
                </a:defRPr>
              </a:lvl1pPr>
            </a:lstStyle>
            <a:p>
              <a:pPr algn="just"/>
              <a:r>
                <a:rPr lang="es-CO" sz="1600" b="1" dirty="0">
                  <a:solidFill>
                    <a:schemeClr val="bg2">
                      <a:lumMod val="75000"/>
                    </a:schemeClr>
                  </a:solidFill>
                </a:rPr>
                <a:t>MIDE U</a:t>
              </a:r>
            </a:p>
          </p:txBody>
        </p:sp>
        <p:grpSp>
          <p:nvGrpSpPr>
            <p:cNvPr id="86" name="29 Grupo"/>
            <p:cNvGrpSpPr/>
            <p:nvPr/>
          </p:nvGrpSpPr>
          <p:grpSpPr>
            <a:xfrm>
              <a:off x="3385930" y="2928730"/>
              <a:ext cx="363212" cy="250984"/>
              <a:chOff x="1313265" y="1431449"/>
              <a:chExt cx="1247320" cy="948608"/>
            </a:xfrm>
          </p:grpSpPr>
          <p:grpSp>
            <p:nvGrpSpPr>
              <p:cNvPr id="116" name="30 Grupo"/>
              <p:cNvGrpSpPr/>
              <p:nvPr/>
            </p:nvGrpSpPr>
            <p:grpSpPr>
              <a:xfrm>
                <a:off x="1390127" y="1431449"/>
                <a:ext cx="1170458" cy="948608"/>
                <a:chOff x="987722" y="1549173"/>
                <a:chExt cx="1079121" cy="874580"/>
              </a:xfrm>
            </p:grpSpPr>
            <p:sp>
              <p:nvSpPr>
                <p:cNvPr id="118" name="32 Elipse"/>
                <p:cNvSpPr/>
                <p:nvPr/>
              </p:nvSpPr>
              <p:spPr>
                <a:xfrm>
                  <a:off x="1553614" y="1729848"/>
                  <a:ext cx="513229" cy="513229"/>
                </a:xfrm>
                <a:prstGeom prst="ellipse">
                  <a:avLst/>
                </a:prstGeom>
                <a:solidFill>
                  <a:schemeClr val="bg1">
                    <a:lumMod val="85000"/>
                    <a:alpha val="99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p>
              </p:txBody>
            </p:sp>
            <p:sp>
              <p:nvSpPr>
                <p:cNvPr id="119" name="33 Elipse"/>
                <p:cNvSpPr/>
                <p:nvPr/>
              </p:nvSpPr>
              <p:spPr>
                <a:xfrm>
                  <a:off x="987722" y="1549173"/>
                  <a:ext cx="874584" cy="874580"/>
                </a:xfrm>
                <a:prstGeom prst="ellipse">
                  <a:avLst/>
                </a:prstGeom>
                <a:solidFill>
                  <a:srgbClr val="F6A55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p>
              </p:txBody>
            </p:sp>
          </p:grpSp>
          <p:sp>
            <p:nvSpPr>
              <p:cNvPr id="117" name="Subtítulo 2"/>
              <p:cNvSpPr txBox="1">
                <a:spLocks/>
              </p:cNvSpPr>
              <p:nvPr/>
            </p:nvSpPr>
            <p:spPr>
              <a:xfrm>
                <a:off x="1313265" y="1606779"/>
                <a:ext cx="1102334" cy="597948"/>
              </a:xfrm>
              <a:prstGeom prst="rect">
                <a:avLst/>
              </a:prstGeom>
              <a:ln>
                <a:noFill/>
              </a:ln>
              <a:effectLst>
                <a:outerShdw blurRad="50800" dist="38100" dir="2700000" algn="tl" rotWithShape="0">
                  <a:prstClr val="black">
                    <a:alpha val="40000"/>
                  </a:prstClr>
                </a:outerShdw>
              </a:effectLst>
            </p:spPr>
            <p:txBody>
              <a:bodyPr vert="horz" lIns="51435" tIns="25718" rIns="51435" bIns="25718" rtlCol="0" anchor="ctr">
                <a:noAutofit/>
              </a:bodyPr>
              <a:lstStyle/>
              <a:p>
                <a:pPr algn="ctr" defTabSz="685784">
                  <a:lnSpc>
                    <a:spcPct val="90000"/>
                  </a:lnSpc>
                  <a:spcBef>
                    <a:spcPts val="750"/>
                  </a:spcBef>
                  <a:defRPr/>
                </a:pPr>
                <a:r>
                  <a:rPr lang="es-CO" sz="1600" b="1" dirty="0">
                    <a:solidFill>
                      <a:schemeClr val="bg1"/>
                    </a:solidFill>
                    <a:latin typeface="Verdana" panose="020B0604030504040204" pitchFamily="34" charset="0"/>
                    <a:ea typeface="Verdana" panose="020B0604030504040204" pitchFamily="34" charset="0"/>
                    <a:cs typeface="Verdana" panose="020B0604030504040204" pitchFamily="34" charset="0"/>
                  </a:rPr>
                  <a:t>1</a:t>
                </a:r>
              </a:p>
            </p:txBody>
          </p:sp>
        </p:grpSp>
        <p:grpSp>
          <p:nvGrpSpPr>
            <p:cNvPr id="87" name="29 Grupo"/>
            <p:cNvGrpSpPr/>
            <p:nvPr/>
          </p:nvGrpSpPr>
          <p:grpSpPr>
            <a:xfrm>
              <a:off x="3364820" y="3401257"/>
              <a:ext cx="363212" cy="250984"/>
              <a:chOff x="1313264" y="1431449"/>
              <a:chExt cx="1247321" cy="948608"/>
            </a:xfrm>
          </p:grpSpPr>
          <p:grpSp>
            <p:nvGrpSpPr>
              <p:cNvPr id="112" name="30 Grupo"/>
              <p:cNvGrpSpPr/>
              <p:nvPr/>
            </p:nvGrpSpPr>
            <p:grpSpPr>
              <a:xfrm>
                <a:off x="1390127" y="1431449"/>
                <a:ext cx="1170458" cy="948608"/>
                <a:chOff x="987722" y="1549173"/>
                <a:chExt cx="1079121" cy="874580"/>
              </a:xfrm>
            </p:grpSpPr>
            <p:sp>
              <p:nvSpPr>
                <p:cNvPr id="114" name="32 Elipse"/>
                <p:cNvSpPr/>
                <p:nvPr/>
              </p:nvSpPr>
              <p:spPr>
                <a:xfrm>
                  <a:off x="1553614" y="1729848"/>
                  <a:ext cx="513229" cy="513229"/>
                </a:xfrm>
                <a:prstGeom prst="ellipse">
                  <a:avLst/>
                </a:prstGeom>
                <a:solidFill>
                  <a:schemeClr val="bg1">
                    <a:lumMod val="85000"/>
                    <a:alpha val="99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p>
              </p:txBody>
            </p:sp>
            <p:sp>
              <p:nvSpPr>
                <p:cNvPr id="115" name="33 Elipse"/>
                <p:cNvSpPr/>
                <p:nvPr/>
              </p:nvSpPr>
              <p:spPr>
                <a:xfrm>
                  <a:off x="987722" y="1549173"/>
                  <a:ext cx="874584" cy="874580"/>
                </a:xfrm>
                <a:prstGeom prst="ellipse">
                  <a:avLst/>
                </a:prstGeom>
                <a:solidFill>
                  <a:srgbClr val="F3808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p>
              </p:txBody>
            </p:sp>
          </p:grpSp>
          <p:sp>
            <p:nvSpPr>
              <p:cNvPr id="113" name="Subtítulo 2"/>
              <p:cNvSpPr txBox="1">
                <a:spLocks/>
              </p:cNvSpPr>
              <p:nvPr/>
            </p:nvSpPr>
            <p:spPr>
              <a:xfrm>
                <a:off x="1313264" y="1606779"/>
                <a:ext cx="1102334" cy="597949"/>
              </a:xfrm>
              <a:prstGeom prst="rect">
                <a:avLst/>
              </a:prstGeom>
              <a:ln>
                <a:noFill/>
              </a:ln>
              <a:effectLst>
                <a:outerShdw blurRad="50800" dist="38100" dir="2700000" algn="tl" rotWithShape="0">
                  <a:prstClr val="black">
                    <a:alpha val="40000"/>
                  </a:prstClr>
                </a:outerShdw>
              </a:effectLst>
            </p:spPr>
            <p:txBody>
              <a:bodyPr vert="horz" lIns="51435" tIns="25718" rIns="51435" bIns="25718" rtlCol="0" anchor="ctr">
                <a:noAutofit/>
              </a:bodyPr>
              <a:lstStyle/>
              <a:p>
                <a:pPr algn="ctr" defTabSz="685784">
                  <a:lnSpc>
                    <a:spcPct val="90000"/>
                  </a:lnSpc>
                  <a:spcBef>
                    <a:spcPts val="750"/>
                  </a:spcBef>
                  <a:defRPr/>
                </a:pPr>
                <a:r>
                  <a:rPr lang="es-CO" sz="1600" b="1" dirty="0">
                    <a:solidFill>
                      <a:schemeClr val="bg1"/>
                    </a:solidFill>
                    <a:latin typeface="Verdana" panose="020B0604030504040204" pitchFamily="34" charset="0"/>
                    <a:ea typeface="Verdana" panose="020B0604030504040204" pitchFamily="34" charset="0"/>
                    <a:cs typeface="Verdana" panose="020B0604030504040204" pitchFamily="34" charset="0"/>
                  </a:rPr>
                  <a:t>2</a:t>
                </a:r>
              </a:p>
            </p:txBody>
          </p:sp>
        </p:grpSp>
        <p:sp>
          <p:nvSpPr>
            <p:cNvPr id="88" name="CuadroTexto 87"/>
            <p:cNvSpPr txBox="1"/>
            <p:nvPr/>
          </p:nvSpPr>
          <p:spPr>
            <a:xfrm>
              <a:off x="4664766" y="4332789"/>
              <a:ext cx="7011927" cy="338554"/>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defPPr>
                <a:defRPr lang="es-ES"/>
              </a:defPPr>
              <a:lvl1pPr>
                <a:defRPr sz="1200">
                  <a:latin typeface="Verdana" panose="020B0604030504040204" pitchFamily="34" charset="0"/>
                  <a:ea typeface="Verdana" panose="020B0604030504040204" pitchFamily="34" charset="0"/>
                  <a:cs typeface="Verdana" panose="020B0604030504040204" pitchFamily="34" charset="0"/>
                </a:defRPr>
              </a:lvl1pPr>
            </a:lstStyle>
            <a:p>
              <a:pPr algn="just"/>
              <a:r>
                <a:rPr lang="es-CO" sz="1600" b="1" dirty="0">
                  <a:solidFill>
                    <a:schemeClr val="bg2">
                      <a:lumMod val="75000"/>
                    </a:schemeClr>
                  </a:solidFill>
                </a:rPr>
                <a:t>MIDE T</a:t>
              </a:r>
            </a:p>
          </p:txBody>
        </p:sp>
        <p:grpSp>
          <p:nvGrpSpPr>
            <p:cNvPr id="89" name="29 Grupo"/>
            <p:cNvGrpSpPr/>
            <p:nvPr/>
          </p:nvGrpSpPr>
          <p:grpSpPr>
            <a:xfrm>
              <a:off x="3346770" y="5176908"/>
              <a:ext cx="363212" cy="250984"/>
              <a:chOff x="1313264" y="1431449"/>
              <a:chExt cx="1247321" cy="948608"/>
            </a:xfrm>
          </p:grpSpPr>
          <p:grpSp>
            <p:nvGrpSpPr>
              <p:cNvPr id="108" name="30 Grupo"/>
              <p:cNvGrpSpPr/>
              <p:nvPr/>
            </p:nvGrpSpPr>
            <p:grpSpPr>
              <a:xfrm>
                <a:off x="1390127" y="1431449"/>
                <a:ext cx="1170458" cy="948608"/>
                <a:chOff x="987722" y="1549173"/>
                <a:chExt cx="1079121" cy="874580"/>
              </a:xfrm>
            </p:grpSpPr>
            <p:sp>
              <p:nvSpPr>
                <p:cNvPr id="110" name="32 Elipse"/>
                <p:cNvSpPr/>
                <p:nvPr/>
              </p:nvSpPr>
              <p:spPr>
                <a:xfrm>
                  <a:off x="1553614" y="1729848"/>
                  <a:ext cx="513229" cy="513229"/>
                </a:xfrm>
                <a:prstGeom prst="ellipse">
                  <a:avLst/>
                </a:prstGeom>
                <a:solidFill>
                  <a:schemeClr val="bg1">
                    <a:lumMod val="85000"/>
                    <a:alpha val="99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p>
              </p:txBody>
            </p:sp>
            <p:sp>
              <p:nvSpPr>
                <p:cNvPr id="111" name="33 Elipse"/>
                <p:cNvSpPr/>
                <p:nvPr/>
              </p:nvSpPr>
              <p:spPr>
                <a:xfrm>
                  <a:off x="987722" y="1549173"/>
                  <a:ext cx="874584" cy="874580"/>
                </a:xfrm>
                <a:prstGeom prst="ellipse">
                  <a:avLst/>
                </a:prstGeom>
                <a:solidFill>
                  <a:srgbClr val="3DA68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p>
              </p:txBody>
            </p:sp>
          </p:grpSp>
          <p:sp>
            <p:nvSpPr>
              <p:cNvPr id="109" name="Subtítulo 2"/>
              <p:cNvSpPr txBox="1">
                <a:spLocks/>
              </p:cNvSpPr>
              <p:nvPr/>
            </p:nvSpPr>
            <p:spPr>
              <a:xfrm>
                <a:off x="1313264" y="1606779"/>
                <a:ext cx="1102334" cy="597949"/>
              </a:xfrm>
              <a:prstGeom prst="rect">
                <a:avLst/>
              </a:prstGeom>
              <a:ln>
                <a:noFill/>
              </a:ln>
              <a:effectLst>
                <a:outerShdw blurRad="50800" dist="38100" dir="2700000" algn="tl" rotWithShape="0">
                  <a:prstClr val="black">
                    <a:alpha val="40000"/>
                  </a:prstClr>
                </a:outerShdw>
              </a:effectLst>
            </p:spPr>
            <p:txBody>
              <a:bodyPr vert="horz" lIns="51435" tIns="25718" rIns="51435" bIns="25718" rtlCol="0" anchor="ctr">
                <a:noAutofit/>
              </a:bodyPr>
              <a:lstStyle/>
              <a:p>
                <a:pPr algn="ctr" defTabSz="685784">
                  <a:lnSpc>
                    <a:spcPct val="90000"/>
                  </a:lnSpc>
                  <a:spcBef>
                    <a:spcPts val="750"/>
                  </a:spcBef>
                  <a:defRPr/>
                </a:pPr>
                <a:r>
                  <a:rPr lang="es-CO" sz="1600" b="1" dirty="0">
                    <a:solidFill>
                      <a:schemeClr val="bg1"/>
                    </a:solidFill>
                    <a:latin typeface="Verdana" panose="020B0604030504040204" pitchFamily="34" charset="0"/>
                    <a:ea typeface="Verdana" panose="020B0604030504040204" pitchFamily="34" charset="0"/>
                    <a:cs typeface="Verdana" panose="020B0604030504040204" pitchFamily="34" charset="0"/>
                  </a:rPr>
                  <a:t>3</a:t>
                </a:r>
              </a:p>
            </p:txBody>
          </p:sp>
        </p:grpSp>
        <p:sp>
          <p:nvSpPr>
            <p:cNvPr id="90" name="CuadroTexto 89">
              <a:extLst/>
            </p:cNvPr>
            <p:cNvSpPr txBox="1"/>
            <p:nvPr/>
          </p:nvSpPr>
          <p:spPr>
            <a:xfrm>
              <a:off x="4664766" y="4755022"/>
              <a:ext cx="6997775" cy="338554"/>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pPr algn="just"/>
              <a:r>
                <a:rPr lang="es-CO" sz="1600" b="1"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MIDE A</a:t>
              </a:r>
            </a:p>
          </p:txBody>
        </p:sp>
        <p:sp>
          <p:nvSpPr>
            <p:cNvPr id="91" name="CuadroTexto 90">
              <a:extLst/>
            </p:cNvPr>
            <p:cNvSpPr txBox="1"/>
            <p:nvPr/>
          </p:nvSpPr>
          <p:spPr>
            <a:xfrm>
              <a:off x="3752611" y="5243515"/>
              <a:ext cx="7940739" cy="338554"/>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defPPr>
                <a:defRPr lang="es-ES"/>
              </a:defPPr>
              <a:lvl1pPr>
                <a:defRPr sz="1200">
                  <a:latin typeface="Verdana" panose="020B0604030504040204" pitchFamily="34" charset="0"/>
                  <a:ea typeface="Verdana" panose="020B0604030504040204" pitchFamily="34" charset="0"/>
                  <a:cs typeface="Verdana" panose="020B0604030504040204" pitchFamily="34" charset="0"/>
                </a:defRPr>
              </a:lvl1pPr>
            </a:lstStyle>
            <a:p>
              <a:pPr algn="just"/>
              <a:r>
                <a:rPr lang="es-CO" sz="1600" b="1" dirty="0"/>
                <a:t>Cómo leer los resultados</a:t>
              </a:r>
            </a:p>
          </p:txBody>
        </p:sp>
        <p:grpSp>
          <p:nvGrpSpPr>
            <p:cNvPr id="92" name="29 Grupo">
              <a:extLst/>
            </p:cNvPr>
            <p:cNvGrpSpPr/>
            <p:nvPr/>
          </p:nvGrpSpPr>
          <p:grpSpPr>
            <a:xfrm>
              <a:off x="3353528" y="5644743"/>
              <a:ext cx="363212" cy="250984"/>
              <a:chOff x="1313265" y="1431449"/>
              <a:chExt cx="1247320" cy="948608"/>
            </a:xfrm>
          </p:grpSpPr>
          <p:grpSp>
            <p:nvGrpSpPr>
              <p:cNvPr id="104" name="30 Grupo">
                <a:extLst/>
              </p:cNvPr>
              <p:cNvGrpSpPr/>
              <p:nvPr/>
            </p:nvGrpSpPr>
            <p:grpSpPr>
              <a:xfrm>
                <a:off x="1390127" y="1431449"/>
                <a:ext cx="1170458" cy="948608"/>
                <a:chOff x="987722" y="1549173"/>
                <a:chExt cx="1079121" cy="874580"/>
              </a:xfrm>
            </p:grpSpPr>
            <p:sp>
              <p:nvSpPr>
                <p:cNvPr id="106" name="32 Elipse">
                  <a:extLst/>
                </p:cNvPr>
                <p:cNvSpPr/>
                <p:nvPr/>
              </p:nvSpPr>
              <p:spPr>
                <a:xfrm>
                  <a:off x="1553614" y="1729848"/>
                  <a:ext cx="513229" cy="513229"/>
                </a:xfrm>
                <a:prstGeom prst="ellipse">
                  <a:avLst/>
                </a:prstGeom>
                <a:solidFill>
                  <a:schemeClr val="bg1">
                    <a:lumMod val="85000"/>
                    <a:alpha val="99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p>
              </p:txBody>
            </p:sp>
            <p:sp>
              <p:nvSpPr>
                <p:cNvPr id="107" name="33 Elipse">
                  <a:extLst/>
                </p:cNvPr>
                <p:cNvSpPr/>
                <p:nvPr/>
              </p:nvSpPr>
              <p:spPr>
                <a:xfrm>
                  <a:off x="987722" y="1549173"/>
                  <a:ext cx="874584" cy="874580"/>
                </a:xfrm>
                <a:prstGeom prst="ellipse">
                  <a:avLst/>
                </a:prstGeom>
                <a:solidFill>
                  <a:srgbClr val="FFD03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p>
              </p:txBody>
            </p:sp>
          </p:grpSp>
          <p:sp>
            <p:nvSpPr>
              <p:cNvPr id="105" name="Subtítulo 2">
                <a:extLst/>
              </p:cNvPr>
              <p:cNvSpPr txBox="1">
                <a:spLocks/>
              </p:cNvSpPr>
              <p:nvPr/>
            </p:nvSpPr>
            <p:spPr>
              <a:xfrm>
                <a:off x="1313265" y="1606780"/>
                <a:ext cx="1102334" cy="597949"/>
              </a:xfrm>
              <a:prstGeom prst="rect">
                <a:avLst/>
              </a:prstGeom>
              <a:ln>
                <a:noFill/>
              </a:ln>
              <a:effectLst>
                <a:outerShdw blurRad="50800" dist="38100" dir="2700000" algn="tl" rotWithShape="0">
                  <a:prstClr val="black">
                    <a:alpha val="40000"/>
                  </a:prstClr>
                </a:outerShdw>
              </a:effectLst>
            </p:spPr>
            <p:txBody>
              <a:bodyPr vert="horz" lIns="51435" tIns="25718" rIns="51435" bIns="25718" rtlCol="0" anchor="ctr">
                <a:noAutofit/>
              </a:bodyPr>
              <a:lstStyle/>
              <a:p>
                <a:pPr algn="ctr" defTabSz="685784">
                  <a:lnSpc>
                    <a:spcPct val="90000"/>
                  </a:lnSpc>
                  <a:spcBef>
                    <a:spcPts val="750"/>
                  </a:spcBef>
                  <a:defRPr/>
                </a:pPr>
                <a:r>
                  <a:rPr lang="es-CO" sz="1600" b="1" dirty="0">
                    <a:solidFill>
                      <a:schemeClr val="bg1"/>
                    </a:solidFill>
                    <a:latin typeface="Verdana" panose="020B0604030504040204" pitchFamily="34" charset="0"/>
                    <a:ea typeface="Verdana" panose="020B0604030504040204" pitchFamily="34" charset="0"/>
                    <a:cs typeface="Verdana" panose="020B0604030504040204" pitchFamily="34" charset="0"/>
                  </a:rPr>
                  <a:t>4</a:t>
                </a:r>
              </a:p>
            </p:txBody>
          </p:sp>
        </p:grpSp>
        <p:grpSp>
          <p:nvGrpSpPr>
            <p:cNvPr id="93" name="29 Grupo">
              <a:extLst/>
            </p:cNvPr>
            <p:cNvGrpSpPr/>
            <p:nvPr/>
          </p:nvGrpSpPr>
          <p:grpSpPr>
            <a:xfrm>
              <a:off x="3385930" y="6087332"/>
              <a:ext cx="363212" cy="250984"/>
              <a:chOff x="1313264" y="1431449"/>
              <a:chExt cx="1247321" cy="948608"/>
            </a:xfrm>
          </p:grpSpPr>
          <p:grpSp>
            <p:nvGrpSpPr>
              <p:cNvPr id="100" name="30 Grupo">
                <a:extLst/>
              </p:cNvPr>
              <p:cNvGrpSpPr/>
              <p:nvPr/>
            </p:nvGrpSpPr>
            <p:grpSpPr>
              <a:xfrm>
                <a:off x="1390127" y="1431449"/>
                <a:ext cx="1170458" cy="948608"/>
                <a:chOff x="987722" y="1549173"/>
                <a:chExt cx="1079121" cy="874580"/>
              </a:xfrm>
            </p:grpSpPr>
            <p:sp>
              <p:nvSpPr>
                <p:cNvPr id="102" name="32 Elipse">
                  <a:extLst/>
                </p:cNvPr>
                <p:cNvSpPr/>
                <p:nvPr/>
              </p:nvSpPr>
              <p:spPr>
                <a:xfrm>
                  <a:off x="1553614" y="1729848"/>
                  <a:ext cx="513229" cy="513229"/>
                </a:xfrm>
                <a:prstGeom prst="ellipse">
                  <a:avLst/>
                </a:prstGeom>
                <a:solidFill>
                  <a:schemeClr val="bg1">
                    <a:lumMod val="85000"/>
                    <a:alpha val="99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p>
              </p:txBody>
            </p:sp>
            <p:sp>
              <p:nvSpPr>
                <p:cNvPr id="103" name="33 Elipse">
                  <a:extLst/>
                </p:cNvPr>
                <p:cNvSpPr/>
                <p:nvPr/>
              </p:nvSpPr>
              <p:spPr>
                <a:xfrm>
                  <a:off x="987722" y="1549173"/>
                  <a:ext cx="874584" cy="874580"/>
                </a:xfrm>
                <a:prstGeom prst="ellipse">
                  <a:avLst/>
                </a:prstGeom>
                <a:solidFill>
                  <a:srgbClr val="50C0C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p>
              </p:txBody>
            </p:sp>
          </p:grpSp>
          <p:sp>
            <p:nvSpPr>
              <p:cNvPr id="101" name="Subtítulo 2">
                <a:extLst/>
              </p:cNvPr>
              <p:cNvSpPr txBox="1">
                <a:spLocks/>
              </p:cNvSpPr>
              <p:nvPr/>
            </p:nvSpPr>
            <p:spPr>
              <a:xfrm>
                <a:off x="1313264" y="1606779"/>
                <a:ext cx="1102334" cy="597949"/>
              </a:xfrm>
              <a:prstGeom prst="rect">
                <a:avLst/>
              </a:prstGeom>
              <a:ln>
                <a:noFill/>
              </a:ln>
              <a:effectLst>
                <a:outerShdw blurRad="50800" dist="38100" dir="2700000" algn="tl" rotWithShape="0">
                  <a:prstClr val="black">
                    <a:alpha val="40000"/>
                  </a:prstClr>
                </a:outerShdw>
              </a:effectLst>
            </p:spPr>
            <p:txBody>
              <a:bodyPr vert="horz" lIns="51435" tIns="25718" rIns="51435" bIns="25718" rtlCol="0" anchor="ctr">
                <a:noAutofit/>
              </a:bodyPr>
              <a:lstStyle/>
              <a:p>
                <a:pPr algn="ctr" defTabSz="685784">
                  <a:lnSpc>
                    <a:spcPct val="90000"/>
                  </a:lnSpc>
                  <a:spcBef>
                    <a:spcPts val="750"/>
                  </a:spcBef>
                  <a:defRPr/>
                </a:pPr>
                <a:r>
                  <a:rPr lang="es-CO" sz="1600" b="1" dirty="0">
                    <a:solidFill>
                      <a:schemeClr val="bg1"/>
                    </a:solidFill>
                    <a:latin typeface="Verdana" panose="020B0604030504040204" pitchFamily="34" charset="0"/>
                    <a:ea typeface="Verdana" panose="020B0604030504040204" pitchFamily="34" charset="0"/>
                    <a:cs typeface="Verdana" panose="020B0604030504040204" pitchFamily="34" charset="0"/>
                  </a:rPr>
                  <a:t>5</a:t>
                </a:r>
              </a:p>
            </p:txBody>
          </p:sp>
        </p:grpSp>
        <p:sp>
          <p:nvSpPr>
            <p:cNvPr id="94" name="CuadroTexto 93"/>
            <p:cNvSpPr txBox="1"/>
            <p:nvPr/>
          </p:nvSpPr>
          <p:spPr>
            <a:xfrm>
              <a:off x="3735954" y="3433204"/>
              <a:ext cx="7940739" cy="338554"/>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pPr algn="just"/>
              <a:r>
                <a:rPr lang="es-CO" sz="1600" b="1"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Metodología</a:t>
              </a:r>
            </a:p>
          </p:txBody>
        </p:sp>
        <p:sp>
          <p:nvSpPr>
            <p:cNvPr id="43" name="CuadroTexto 42">
              <a:extLst>
                <a:ext uri="{FF2B5EF4-FFF2-40B4-BE49-F238E27FC236}">
                  <a16:creationId xmlns:a16="http://schemas.microsoft.com/office/drawing/2014/main" id="{5144BA87-9B59-4AEB-956A-7B833183E414}"/>
                </a:ext>
              </a:extLst>
            </p:cNvPr>
            <p:cNvSpPr txBox="1"/>
            <p:nvPr/>
          </p:nvSpPr>
          <p:spPr>
            <a:xfrm>
              <a:off x="3752611" y="5690289"/>
              <a:ext cx="7940739" cy="338554"/>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pPr algn="just"/>
              <a:r>
                <a:rPr lang="es-CO" sz="1600" b="1"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Estado actual de la Educación Superior en Colombia </a:t>
              </a:r>
            </a:p>
          </p:txBody>
        </p:sp>
        <p:sp>
          <p:nvSpPr>
            <p:cNvPr id="44" name="CuadroTexto 43">
              <a:extLst>
                <a:ext uri="{FF2B5EF4-FFF2-40B4-BE49-F238E27FC236}">
                  <a16:creationId xmlns:a16="http://schemas.microsoft.com/office/drawing/2014/main" id="{7CD561E4-CB34-4A76-AD96-3CA36AA77BA3}"/>
                </a:ext>
              </a:extLst>
            </p:cNvPr>
            <p:cNvSpPr txBox="1"/>
            <p:nvPr/>
          </p:nvSpPr>
          <p:spPr>
            <a:xfrm>
              <a:off x="3765863" y="6060988"/>
              <a:ext cx="7940739" cy="338554"/>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defPPr>
                <a:defRPr lang="es-ES"/>
              </a:defPPr>
              <a:lvl1pPr>
                <a:defRPr sz="1200">
                  <a:latin typeface="Verdana" panose="020B0604030504040204" pitchFamily="34" charset="0"/>
                  <a:ea typeface="Verdana" panose="020B0604030504040204" pitchFamily="34" charset="0"/>
                  <a:cs typeface="Verdana" panose="020B0604030504040204" pitchFamily="34" charset="0"/>
                </a:defRPr>
              </a:lvl1pPr>
            </a:lstStyle>
            <a:p>
              <a:pPr algn="just"/>
              <a:r>
                <a:rPr lang="es-CO" sz="1600" b="1" dirty="0">
                  <a:solidFill>
                    <a:schemeClr val="bg2">
                      <a:lumMod val="75000"/>
                    </a:schemeClr>
                  </a:solidFill>
                </a:rPr>
                <a:t>Análisis de resultados</a:t>
              </a:r>
            </a:p>
          </p:txBody>
        </p:sp>
      </p:grpSp>
    </p:spTree>
    <p:extLst>
      <p:ext uri="{BB962C8B-B14F-4D97-AF65-F5344CB8AC3E}">
        <p14:creationId xmlns:p14="http://schemas.microsoft.com/office/powerpoint/2010/main" val="718270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áfico 3">
            <a:extLst>
              <a:ext uri="{FF2B5EF4-FFF2-40B4-BE49-F238E27FC236}">
                <a16:creationId xmlns:a16="http://schemas.microsoft.com/office/drawing/2014/main" id="{4BE5AED6-E82C-41E2-A365-64BF3421DE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6000" y="221213"/>
            <a:ext cx="6096000" cy="474000"/>
          </a:xfrm>
          <a:prstGeom prst="rect">
            <a:avLst/>
          </a:prstGeom>
        </p:spPr>
      </p:pic>
      <p:pic>
        <p:nvPicPr>
          <p:cNvPr id="5" name="Gráfico 4">
            <a:extLst>
              <a:ext uri="{FF2B5EF4-FFF2-40B4-BE49-F238E27FC236}">
                <a16:creationId xmlns:a16="http://schemas.microsoft.com/office/drawing/2014/main" id="{6D83DA06-5491-4C9D-83FA-D0C7B5F563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20440" y="221213"/>
            <a:ext cx="2112198" cy="492641"/>
          </a:xfrm>
          <a:prstGeom prst="rect">
            <a:avLst/>
          </a:prstGeom>
        </p:spPr>
      </p:pic>
      <p:sp>
        <p:nvSpPr>
          <p:cNvPr id="14" name="Rectángulo: esquinas redondeadas 13"/>
          <p:cNvSpPr/>
          <p:nvPr/>
        </p:nvSpPr>
        <p:spPr>
          <a:xfrm>
            <a:off x="1530959" y="4436331"/>
            <a:ext cx="9191790" cy="1643592"/>
          </a:xfrm>
          <a:prstGeom prst="roundRect">
            <a:avLst/>
          </a:prstGeom>
          <a:solidFill>
            <a:schemeClr val="bg1">
              <a:lumMod val="95000"/>
            </a:schemeClr>
          </a:solidFill>
          <a:ln>
            <a:noFill/>
          </a:ln>
          <a:effectLst/>
        </p:spPr>
        <p:txBody>
          <a:bodyPr spcFirstLastPara="0" vert="horz" wrap="square" lIns="68580" tIns="68580" rIns="68580" bIns="68580" numCol="1" spcCol="1270" anchor="ctr" anchorCtr="0">
            <a:noAutofit/>
          </a:bodyPr>
          <a:lstStyle/>
          <a:p>
            <a:pPr algn="just"/>
            <a:endParaRPr lang="es-CO" dirty="0">
              <a:solidFill>
                <a:srgbClr val="44546A">
                  <a:hueOff val="0"/>
                  <a:satOff val="0"/>
                  <a:lumOff val="0"/>
                  <a:alphaOff val="0"/>
                </a:srgbClr>
              </a:solidFill>
            </a:endParaRPr>
          </a:p>
          <a:p>
            <a:pPr marL="285750" indent="-285750" algn="just">
              <a:buFont typeface="Arial" panose="020B0604020202020204" pitchFamily="34" charset="0"/>
              <a:buChar char="•"/>
            </a:pPr>
            <a:r>
              <a:rPr lang="es-CO" dirty="0">
                <a:solidFill>
                  <a:srgbClr val="44546A">
                    <a:hueOff val="0"/>
                    <a:satOff val="0"/>
                    <a:lumOff val="0"/>
                    <a:alphaOff val="0"/>
                  </a:srgbClr>
                </a:solidFill>
              </a:rPr>
              <a:t>Fichas Institucionales de Instituciones y Programas para comparación del sistema.</a:t>
            </a:r>
          </a:p>
          <a:p>
            <a:pPr marL="285750" indent="-285750" algn="just">
              <a:buFont typeface="Arial" panose="020B0604020202020204" pitchFamily="34" charset="0"/>
              <a:buChar char="•"/>
            </a:pPr>
            <a:r>
              <a:rPr lang="es-CO" dirty="0">
                <a:solidFill>
                  <a:srgbClr val="44546A">
                    <a:hueOff val="0"/>
                    <a:satOff val="0"/>
                    <a:lumOff val="0"/>
                    <a:alphaOff val="0"/>
                  </a:srgbClr>
                </a:solidFill>
              </a:rPr>
              <a:t>Presentaciones Individuales con Información histórica</a:t>
            </a:r>
          </a:p>
          <a:p>
            <a:pPr marL="285750" indent="-285750" algn="just">
              <a:buFont typeface="Arial" panose="020B0604020202020204" pitchFamily="34" charset="0"/>
              <a:buChar char="•"/>
            </a:pPr>
            <a:r>
              <a:rPr lang="es-CO" dirty="0">
                <a:solidFill>
                  <a:srgbClr val="44546A">
                    <a:hueOff val="0"/>
                    <a:satOff val="0"/>
                    <a:lumOff val="0"/>
                    <a:alphaOff val="0"/>
                  </a:srgbClr>
                </a:solidFill>
              </a:rPr>
              <a:t>Otros análisis especializados</a:t>
            </a:r>
          </a:p>
          <a:p>
            <a:pPr marL="285750" indent="-285750" algn="just">
              <a:buFont typeface="Arial" panose="020B0604020202020204" pitchFamily="34" charset="0"/>
              <a:buChar char="•"/>
            </a:pPr>
            <a:endParaRPr lang="es-CO" dirty="0">
              <a:solidFill>
                <a:srgbClr val="44546A">
                  <a:hueOff val="0"/>
                  <a:satOff val="0"/>
                  <a:lumOff val="0"/>
                  <a:alphaOff val="0"/>
                </a:srgbClr>
              </a:solidFill>
            </a:endParaRPr>
          </a:p>
        </p:txBody>
      </p:sp>
      <p:sp>
        <p:nvSpPr>
          <p:cNvPr id="17" name="Rectángulo: esquinas redondeadas 16"/>
          <p:cNvSpPr/>
          <p:nvPr/>
        </p:nvSpPr>
        <p:spPr>
          <a:xfrm>
            <a:off x="1578480" y="2147756"/>
            <a:ext cx="9191790" cy="1635915"/>
          </a:xfrm>
          <a:prstGeom prst="roundRect">
            <a:avLst/>
          </a:prstGeom>
          <a:solidFill>
            <a:schemeClr val="bg1">
              <a:lumMod val="95000"/>
            </a:schemeClr>
          </a:solidFill>
          <a:ln>
            <a:noFill/>
          </a:ln>
          <a:effectLst/>
        </p:spPr>
        <p:txBody>
          <a:bodyPr spcFirstLastPara="0" vert="horz" wrap="square" lIns="68580" tIns="68580" rIns="68580" bIns="68580" numCol="1" spcCol="1270" anchor="ctr" anchorCtr="0">
            <a:noAutofit/>
          </a:bodyPr>
          <a:lstStyle/>
          <a:p>
            <a:pPr marL="285750" indent="-285750" algn="just">
              <a:buFont typeface="Arial" panose="020B0604020202020204" pitchFamily="34" charset="0"/>
              <a:buChar char="•"/>
            </a:pPr>
            <a:r>
              <a:rPr lang="es-ES" dirty="0">
                <a:solidFill>
                  <a:srgbClr val="44546A">
                    <a:hueOff val="0"/>
                    <a:satOff val="0"/>
                    <a:lumOff val="0"/>
                    <a:alphaOff val="0"/>
                  </a:srgbClr>
                </a:solidFill>
              </a:rPr>
              <a:t>Fichas de Instituciones y Programas para el público</a:t>
            </a:r>
          </a:p>
          <a:p>
            <a:pPr marL="285750" indent="-285750" algn="just">
              <a:buFont typeface="Arial" panose="020B0604020202020204" pitchFamily="34" charset="0"/>
              <a:buChar char="•"/>
            </a:pPr>
            <a:r>
              <a:rPr lang="es-ES" dirty="0">
                <a:solidFill>
                  <a:srgbClr val="44546A">
                    <a:hueOff val="0"/>
                    <a:satOff val="0"/>
                    <a:lumOff val="0"/>
                    <a:alphaOff val="0"/>
                  </a:srgbClr>
                </a:solidFill>
              </a:rPr>
              <a:t>Documentos Metodológicos</a:t>
            </a:r>
          </a:p>
          <a:p>
            <a:pPr marL="285750" indent="-285750" algn="just">
              <a:buFont typeface="Arial" panose="020B0604020202020204" pitchFamily="34" charset="0"/>
              <a:buChar char="•"/>
            </a:pPr>
            <a:r>
              <a:rPr lang="es-ES" dirty="0">
                <a:solidFill>
                  <a:srgbClr val="44546A">
                    <a:hueOff val="0"/>
                    <a:satOff val="0"/>
                    <a:lumOff val="0"/>
                    <a:alphaOff val="0"/>
                  </a:srgbClr>
                </a:solidFill>
              </a:rPr>
              <a:t>Bases de Datos con los Resultados</a:t>
            </a:r>
            <a:endParaRPr lang="es-CO" dirty="0">
              <a:solidFill>
                <a:srgbClr val="44546A">
                  <a:hueOff val="0"/>
                  <a:satOff val="0"/>
                  <a:lumOff val="0"/>
                  <a:alphaOff val="0"/>
                </a:srgbClr>
              </a:solidFill>
            </a:endParaRPr>
          </a:p>
        </p:txBody>
      </p:sp>
      <p:sp>
        <p:nvSpPr>
          <p:cNvPr id="18" name="Rectángulo: esquinas redondeadas 17"/>
          <p:cNvSpPr/>
          <p:nvPr/>
        </p:nvSpPr>
        <p:spPr>
          <a:xfrm>
            <a:off x="1887908" y="1705816"/>
            <a:ext cx="3036426" cy="510778"/>
          </a:xfrm>
          <a:prstGeom prst="roundRect">
            <a:avLst/>
          </a:prstGeom>
          <a:solidFill>
            <a:srgbClr val="F06163"/>
          </a:solidFill>
          <a:effectLst>
            <a:outerShdw blurRad="50800" dist="38100" dir="2700000" algn="tl" rotWithShape="0">
              <a:prstClr val="black">
                <a:alpha val="40000"/>
              </a:prstClr>
            </a:outerShdw>
          </a:effectLst>
        </p:spPr>
        <p:txBody>
          <a:bodyPr wrap="square" anchor="t">
            <a:spAutoFit/>
          </a:bodyPr>
          <a:lstStyle/>
          <a:p>
            <a:pPr algn="ctr">
              <a:buClr>
                <a:schemeClr val="bg1"/>
              </a:buClr>
            </a:pPr>
            <a:r>
              <a:rPr lang="es-CO" sz="2400" b="1" dirty="0">
                <a:solidFill>
                  <a:schemeClr val="bg1"/>
                </a:solidFill>
                <a:ea typeface="Verdana" panose="020B0604030504040204" pitchFamily="34" charset="0"/>
                <a:cs typeface="Verdana" panose="020B0604030504040204" pitchFamily="34" charset="0"/>
              </a:rPr>
              <a:t>Pagina WEB</a:t>
            </a:r>
          </a:p>
        </p:txBody>
      </p:sp>
      <p:sp>
        <p:nvSpPr>
          <p:cNvPr id="19" name="Rectángulo: esquinas redondeadas 18"/>
          <p:cNvSpPr/>
          <p:nvPr/>
        </p:nvSpPr>
        <p:spPr>
          <a:xfrm>
            <a:off x="1887908" y="3925553"/>
            <a:ext cx="3036426" cy="510778"/>
          </a:xfrm>
          <a:prstGeom prst="roundRect">
            <a:avLst/>
          </a:prstGeom>
          <a:solidFill>
            <a:srgbClr val="FDAD52"/>
          </a:solidFill>
          <a:effectLst>
            <a:outerShdw blurRad="50800" dist="38100" dir="2700000" algn="tl" rotWithShape="0">
              <a:prstClr val="black">
                <a:alpha val="40000"/>
              </a:prstClr>
            </a:outerShdw>
          </a:effectLst>
        </p:spPr>
        <p:txBody>
          <a:bodyPr wrap="square" anchor="t">
            <a:spAutoFit/>
          </a:bodyPr>
          <a:lstStyle/>
          <a:p>
            <a:pPr algn="ctr">
              <a:buClr>
                <a:schemeClr val="bg1"/>
              </a:buClr>
            </a:pPr>
            <a:r>
              <a:rPr lang="es-CO" sz="2400" b="1" dirty="0">
                <a:solidFill>
                  <a:schemeClr val="bg1"/>
                </a:solidFill>
                <a:ea typeface="Verdana" panose="020B0604030504040204" pitchFamily="34" charset="0"/>
                <a:cs typeface="Verdana" panose="020B0604030504040204" pitchFamily="34" charset="0"/>
              </a:rPr>
              <a:t>Instituciones</a:t>
            </a:r>
          </a:p>
        </p:txBody>
      </p:sp>
      <p:sp>
        <p:nvSpPr>
          <p:cNvPr id="20" name="CuadroTexto 19">
            <a:extLst/>
          </p:cNvPr>
          <p:cNvSpPr txBox="1"/>
          <p:nvPr/>
        </p:nvSpPr>
        <p:spPr>
          <a:xfrm>
            <a:off x="720148" y="847856"/>
            <a:ext cx="10424979" cy="369332"/>
          </a:xfrm>
          <a:prstGeom prst="rect">
            <a:avLst/>
          </a:prstGeom>
          <a:noFill/>
        </p:spPr>
        <p:txBody>
          <a:bodyPr wrap="square" rtlCol="0">
            <a:spAutoFit/>
          </a:bodyPr>
          <a:lstStyle/>
          <a:p>
            <a:r>
              <a:rPr lang="es-CO" b="1" dirty="0">
                <a:solidFill>
                  <a:srgbClr val="EB6264"/>
                </a:solidFill>
                <a:latin typeface="Segoe UI" panose="020B0502040204020203" pitchFamily="34" charset="0"/>
                <a:ea typeface="Verdana" panose="020B0604030504040204" pitchFamily="34" charset="0"/>
                <a:cs typeface="Segoe UI" panose="020B0502040204020203" pitchFamily="34" charset="0"/>
              </a:rPr>
              <a:t>EL MIDE  – información Disponible</a:t>
            </a:r>
            <a:endParaRPr lang="es-CO" b="1" spc="600" dirty="0">
              <a:solidFill>
                <a:srgbClr val="EB6264"/>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160450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áfico 3">
            <a:extLst>
              <a:ext uri="{FF2B5EF4-FFF2-40B4-BE49-F238E27FC236}">
                <a16:creationId xmlns:a16="http://schemas.microsoft.com/office/drawing/2014/main" id="{4BE5AED6-E82C-41E2-A365-64BF3421DE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6000" y="221213"/>
            <a:ext cx="6096000" cy="474000"/>
          </a:xfrm>
          <a:prstGeom prst="rect">
            <a:avLst/>
          </a:prstGeom>
        </p:spPr>
      </p:pic>
      <p:pic>
        <p:nvPicPr>
          <p:cNvPr id="5" name="Gráfico 4">
            <a:extLst>
              <a:ext uri="{FF2B5EF4-FFF2-40B4-BE49-F238E27FC236}">
                <a16:creationId xmlns:a16="http://schemas.microsoft.com/office/drawing/2014/main" id="{6D83DA06-5491-4C9D-83FA-D0C7B5F563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20440" y="221213"/>
            <a:ext cx="2112198" cy="492641"/>
          </a:xfrm>
          <a:prstGeom prst="rect">
            <a:avLst/>
          </a:prstGeom>
        </p:spPr>
      </p:pic>
      <p:pic>
        <p:nvPicPr>
          <p:cNvPr id="9" name="Imagen 8">
            <a:extLst>
              <a:ext uri="{FF2B5EF4-FFF2-40B4-BE49-F238E27FC236}">
                <a16:creationId xmlns:a16="http://schemas.microsoft.com/office/drawing/2014/main" id="{9C114AE2-EF6E-4EE6-808B-4FC370A229CC}"/>
              </a:ext>
            </a:extLst>
          </p:cNvPr>
          <p:cNvPicPr>
            <a:picLocks noChangeAspect="1"/>
          </p:cNvPicPr>
          <p:nvPr/>
        </p:nvPicPr>
        <p:blipFill rotWithShape="1">
          <a:blip r:embed="rId6"/>
          <a:srcRect t="20555" b="28218"/>
          <a:stretch/>
        </p:blipFill>
        <p:spPr>
          <a:xfrm>
            <a:off x="2080591" y="1372325"/>
            <a:ext cx="8269829" cy="5482362"/>
          </a:xfrm>
          <a:prstGeom prst="rect">
            <a:avLst/>
          </a:prstGeom>
        </p:spPr>
      </p:pic>
      <p:sp>
        <p:nvSpPr>
          <p:cNvPr id="11" name="CuadroTexto 10">
            <a:extLst>
              <a:ext uri="{FF2B5EF4-FFF2-40B4-BE49-F238E27FC236}">
                <a16:creationId xmlns:a16="http://schemas.microsoft.com/office/drawing/2014/main" id="{6B36EA9D-D965-45EE-BC72-4550BF4F79A7}"/>
              </a:ext>
            </a:extLst>
          </p:cNvPr>
          <p:cNvSpPr txBox="1"/>
          <p:nvPr/>
        </p:nvSpPr>
        <p:spPr>
          <a:xfrm>
            <a:off x="872548" y="973752"/>
            <a:ext cx="10424979" cy="369332"/>
          </a:xfrm>
          <a:prstGeom prst="rect">
            <a:avLst/>
          </a:prstGeom>
          <a:noFill/>
        </p:spPr>
        <p:txBody>
          <a:bodyPr wrap="square" rtlCol="0">
            <a:spAutoFit/>
          </a:bodyPr>
          <a:lstStyle/>
          <a:p>
            <a:r>
              <a:rPr lang="es-CO" b="1" spc="600" dirty="0">
                <a:solidFill>
                  <a:srgbClr val="EB6264"/>
                </a:solidFill>
                <a:latin typeface="Segoe UI" panose="020B0502040204020203" pitchFamily="34" charset="0"/>
                <a:ea typeface="Verdana" panose="020B0604030504040204" pitchFamily="34" charset="0"/>
                <a:cs typeface="Segoe UI" panose="020B0502040204020203" pitchFamily="34" charset="0"/>
              </a:rPr>
              <a:t>INFORMACIÓN FICHA</a:t>
            </a:r>
            <a:endParaRPr lang="es-CO" b="1" spc="600" dirty="0">
              <a:solidFill>
                <a:srgbClr val="EB6264"/>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3484632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áfico 3">
            <a:extLst>
              <a:ext uri="{FF2B5EF4-FFF2-40B4-BE49-F238E27FC236}">
                <a16:creationId xmlns:a16="http://schemas.microsoft.com/office/drawing/2014/main" id="{4BE5AED6-E82C-41E2-A365-64BF3421DE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6000" y="221213"/>
            <a:ext cx="6096000" cy="474000"/>
          </a:xfrm>
          <a:prstGeom prst="rect">
            <a:avLst/>
          </a:prstGeom>
        </p:spPr>
      </p:pic>
      <p:pic>
        <p:nvPicPr>
          <p:cNvPr id="5" name="Gráfico 4">
            <a:extLst>
              <a:ext uri="{FF2B5EF4-FFF2-40B4-BE49-F238E27FC236}">
                <a16:creationId xmlns:a16="http://schemas.microsoft.com/office/drawing/2014/main" id="{6D83DA06-5491-4C9D-83FA-D0C7B5F563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20440" y="221213"/>
            <a:ext cx="2112198" cy="492641"/>
          </a:xfrm>
          <a:prstGeom prst="rect">
            <a:avLst/>
          </a:prstGeom>
        </p:spPr>
      </p:pic>
      <p:sp>
        <p:nvSpPr>
          <p:cNvPr id="11" name="CuadroTexto 10">
            <a:extLst>
              <a:ext uri="{FF2B5EF4-FFF2-40B4-BE49-F238E27FC236}">
                <a16:creationId xmlns:a16="http://schemas.microsoft.com/office/drawing/2014/main" id="{6B36EA9D-D965-45EE-BC72-4550BF4F79A7}"/>
              </a:ext>
            </a:extLst>
          </p:cNvPr>
          <p:cNvSpPr txBox="1"/>
          <p:nvPr/>
        </p:nvSpPr>
        <p:spPr>
          <a:xfrm>
            <a:off x="872548" y="973752"/>
            <a:ext cx="10424979" cy="369332"/>
          </a:xfrm>
          <a:prstGeom prst="rect">
            <a:avLst/>
          </a:prstGeom>
          <a:noFill/>
        </p:spPr>
        <p:txBody>
          <a:bodyPr wrap="square" rtlCol="0">
            <a:spAutoFit/>
          </a:bodyPr>
          <a:lstStyle/>
          <a:p>
            <a:r>
              <a:rPr lang="es-CO" b="1" spc="600" dirty="0">
                <a:solidFill>
                  <a:srgbClr val="EB6264"/>
                </a:solidFill>
                <a:latin typeface="Segoe UI" panose="020B0502040204020203" pitchFamily="34" charset="0"/>
                <a:ea typeface="Verdana" panose="020B0604030504040204" pitchFamily="34" charset="0"/>
                <a:cs typeface="Segoe UI" panose="020B0502040204020203" pitchFamily="34" charset="0"/>
              </a:rPr>
              <a:t>FICHA PÚBLICA</a:t>
            </a:r>
            <a:endParaRPr lang="es-CO" b="1" spc="600" dirty="0">
              <a:solidFill>
                <a:srgbClr val="EB6264"/>
              </a:solidFill>
              <a:latin typeface="Segoe UI" panose="020B0502040204020203" pitchFamily="34" charset="0"/>
              <a:cs typeface="Segoe UI" panose="020B0502040204020203" pitchFamily="34" charset="0"/>
            </a:endParaRPr>
          </a:p>
        </p:txBody>
      </p:sp>
      <p:grpSp>
        <p:nvGrpSpPr>
          <p:cNvPr id="6" name="Grupo 5">
            <a:extLst>
              <a:ext uri="{FF2B5EF4-FFF2-40B4-BE49-F238E27FC236}">
                <a16:creationId xmlns:a16="http://schemas.microsoft.com/office/drawing/2014/main" id="{5B54F5F0-E160-4779-970E-9F4AEDD34DBA}"/>
              </a:ext>
            </a:extLst>
          </p:cNvPr>
          <p:cNvGrpSpPr/>
          <p:nvPr/>
        </p:nvGrpSpPr>
        <p:grpSpPr>
          <a:xfrm>
            <a:off x="872548" y="1621623"/>
            <a:ext cx="10848024" cy="4964637"/>
            <a:chOff x="1403199" y="1361860"/>
            <a:chExt cx="10848024" cy="4964637"/>
          </a:xfrm>
        </p:grpSpPr>
        <p:pic>
          <p:nvPicPr>
            <p:cNvPr id="7" name="Imagen 6">
              <a:extLst>
                <a:ext uri="{FF2B5EF4-FFF2-40B4-BE49-F238E27FC236}">
                  <a16:creationId xmlns:a16="http://schemas.microsoft.com/office/drawing/2014/main" id="{BCECDE83-6051-4D1E-AF36-18093B8375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03199" y="3396229"/>
              <a:ext cx="10048552" cy="2152649"/>
            </a:xfrm>
            <a:prstGeom prst="rect">
              <a:avLst/>
            </a:prstGeom>
          </p:spPr>
        </p:pic>
        <p:sp>
          <p:nvSpPr>
            <p:cNvPr id="8" name="Rectángulo: esquinas redondeadas 7">
              <a:extLst>
                <a:ext uri="{FF2B5EF4-FFF2-40B4-BE49-F238E27FC236}">
                  <a16:creationId xmlns:a16="http://schemas.microsoft.com/office/drawing/2014/main" id="{11FE9ECC-5B22-46B9-B011-13D5D9170672}"/>
                </a:ext>
              </a:extLst>
            </p:cNvPr>
            <p:cNvSpPr/>
            <p:nvPr/>
          </p:nvSpPr>
          <p:spPr>
            <a:xfrm>
              <a:off x="1604167" y="5132419"/>
              <a:ext cx="9847584" cy="57206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0" name="Conector recto de flecha 9">
              <a:extLst>
                <a:ext uri="{FF2B5EF4-FFF2-40B4-BE49-F238E27FC236}">
                  <a16:creationId xmlns:a16="http://schemas.microsoft.com/office/drawing/2014/main" id="{DC22580E-5CDF-4802-A6F2-E828C4C27CA9}"/>
                </a:ext>
              </a:extLst>
            </p:cNvPr>
            <p:cNvCxnSpPr>
              <a:cxnSpLocks/>
              <a:endCxn id="8" idx="2"/>
            </p:cNvCxnSpPr>
            <p:nvPr/>
          </p:nvCxnSpPr>
          <p:spPr>
            <a:xfrm flipV="1">
              <a:off x="6105832" y="5704481"/>
              <a:ext cx="422127" cy="29809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4E9ABD99-5996-4567-8DD9-0FAB436017BB}"/>
                </a:ext>
              </a:extLst>
            </p:cNvPr>
            <p:cNvSpPr txBox="1"/>
            <p:nvPr/>
          </p:nvSpPr>
          <p:spPr>
            <a:xfrm>
              <a:off x="4445217" y="5957165"/>
              <a:ext cx="3321230" cy="369332"/>
            </a:xfrm>
            <a:prstGeom prst="rect">
              <a:avLst/>
            </a:prstGeom>
            <a:noFill/>
          </p:spPr>
          <p:txBody>
            <a:bodyPr wrap="none" rtlCol="0">
              <a:spAutoFit/>
            </a:bodyPr>
            <a:lstStyle/>
            <a:p>
              <a:r>
                <a:rPr lang="es-CO" dirty="0">
                  <a:latin typeface="Verdana" panose="020B0604030504040204" pitchFamily="34" charset="0"/>
                  <a:ea typeface="Verdana" panose="020B0604030504040204" pitchFamily="34" charset="0"/>
                  <a:cs typeface="Verdana" panose="020B0604030504040204" pitchFamily="34" charset="0"/>
                </a:rPr>
                <a:t>Los rangos de las variables</a:t>
              </a:r>
            </a:p>
          </p:txBody>
        </p:sp>
        <p:sp>
          <p:nvSpPr>
            <p:cNvPr id="13" name="CuadroTexto 12">
              <a:extLst>
                <a:ext uri="{FF2B5EF4-FFF2-40B4-BE49-F238E27FC236}">
                  <a16:creationId xmlns:a16="http://schemas.microsoft.com/office/drawing/2014/main" id="{9E9892AB-5AEA-4710-A08D-3822AF93BF8F}"/>
                </a:ext>
              </a:extLst>
            </p:cNvPr>
            <p:cNvSpPr txBox="1"/>
            <p:nvPr/>
          </p:nvSpPr>
          <p:spPr>
            <a:xfrm>
              <a:off x="2413472" y="2211445"/>
              <a:ext cx="4212087" cy="923330"/>
            </a:xfrm>
            <a:prstGeom prst="rect">
              <a:avLst/>
            </a:prstGeom>
            <a:noFill/>
          </p:spPr>
          <p:txBody>
            <a:bodyPr wrap="square" rtlCol="0">
              <a:spAutoFit/>
            </a:bodyPr>
            <a:lstStyle/>
            <a:p>
              <a:r>
                <a:rPr lang="es-CO" dirty="0">
                  <a:latin typeface="Verdana" panose="020B0604030504040204" pitchFamily="34" charset="0"/>
                  <a:ea typeface="Verdana" panose="020B0604030504040204" pitchFamily="34" charset="0"/>
                  <a:cs typeface="Verdana" panose="020B0604030504040204" pitchFamily="34" charset="0"/>
                </a:rPr>
                <a:t>La línea negra representa la mediana de las instituciones del enfoque</a:t>
              </a:r>
            </a:p>
          </p:txBody>
        </p:sp>
        <p:cxnSp>
          <p:nvCxnSpPr>
            <p:cNvPr id="14" name="Conector recto de flecha 13">
              <a:extLst>
                <a:ext uri="{FF2B5EF4-FFF2-40B4-BE49-F238E27FC236}">
                  <a16:creationId xmlns:a16="http://schemas.microsoft.com/office/drawing/2014/main" id="{55A519D2-C32B-4E30-8CA9-9374EA681277}"/>
                </a:ext>
              </a:extLst>
            </p:cNvPr>
            <p:cNvCxnSpPr>
              <a:cxnSpLocks/>
            </p:cNvCxnSpPr>
            <p:nvPr/>
          </p:nvCxnSpPr>
          <p:spPr>
            <a:xfrm flipH="1">
              <a:off x="6920523" y="2063911"/>
              <a:ext cx="34459" cy="184416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CuadroTexto 14">
              <a:extLst>
                <a:ext uri="{FF2B5EF4-FFF2-40B4-BE49-F238E27FC236}">
                  <a16:creationId xmlns:a16="http://schemas.microsoft.com/office/drawing/2014/main" id="{E6AA3D2B-3166-4AEC-8DA3-9656F0588D1F}"/>
                </a:ext>
              </a:extLst>
            </p:cNvPr>
            <p:cNvSpPr txBox="1"/>
            <p:nvPr/>
          </p:nvSpPr>
          <p:spPr>
            <a:xfrm>
              <a:off x="7434864" y="2063911"/>
              <a:ext cx="3637253" cy="646331"/>
            </a:xfrm>
            <a:prstGeom prst="rect">
              <a:avLst/>
            </a:prstGeom>
            <a:noFill/>
          </p:spPr>
          <p:txBody>
            <a:bodyPr wrap="square" rtlCol="0">
              <a:spAutoFit/>
            </a:bodyPr>
            <a:lstStyle/>
            <a:p>
              <a:r>
                <a:rPr lang="es-CO" dirty="0">
                  <a:latin typeface="Verdana" panose="020B0604030504040204" pitchFamily="34" charset="0"/>
                  <a:ea typeface="Verdana" panose="020B0604030504040204" pitchFamily="34" charset="0"/>
                  <a:cs typeface="Verdana" panose="020B0604030504040204" pitchFamily="34" charset="0"/>
                </a:rPr>
                <a:t>El área sombreada muestra el mejor puntaje en el enfoque</a:t>
              </a:r>
            </a:p>
          </p:txBody>
        </p:sp>
        <p:cxnSp>
          <p:nvCxnSpPr>
            <p:cNvPr id="16" name="Conector recto de flecha 15">
              <a:extLst>
                <a:ext uri="{FF2B5EF4-FFF2-40B4-BE49-F238E27FC236}">
                  <a16:creationId xmlns:a16="http://schemas.microsoft.com/office/drawing/2014/main" id="{DF708F50-244D-4BF4-9321-F47E220898A3}"/>
                </a:ext>
              </a:extLst>
            </p:cNvPr>
            <p:cNvCxnSpPr>
              <a:cxnSpLocks/>
            </p:cNvCxnSpPr>
            <p:nvPr/>
          </p:nvCxnSpPr>
          <p:spPr>
            <a:xfrm>
              <a:off x="4745630" y="3155707"/>
              <a:ext cx="2091686" cy="83637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CuadroTexto 16">
              <a:extLst>
                <a:ext uri="{FF2B5EF4-FFF2-40B4-BE49-F238E27FC236}">
                  <a16:creationId xmlns:a16="http://schemas.microsoft.com/office/drawing/2014/main" id="{79FAD062-C00F-4ADA-A766-E860184F5D57}"/>
                </a:ext>
              </a:extLst>
            </p:cNvPr>
            <p:cNvSpPr txBox="1"/>
            <p:nvPr/>
          </p:nvSpPr>
          <p:spPr>
            <a:xfrm>
              <a:off x="4890656" y="1361860"/>
              <a:ext cx="3643274" cy="646331"/>
            </a:xfrm>
            <a:prstGeom prst="rect">
              <a:avLst/>
            </a:prstGeom>
            <a:noFill/>
          </p:spPr>
          <p:txBody>
            <a:bodyPr wrap="square" rtlCol="0">
              <a:spAutoFit/>
            </a:bodyPr>
            <a:lstStyle/>
            <a:p>
              <a:pPr algn="ctr"/>
              <a:r>
                <a:rPr lang="es-CO" dirty="0">
                  <a:latin typeface="Verdana" panose="020B0604030504040204" pitchFamily="34" charset="0"/>
                  <a:ea typeface="Verdana" panose="020B0604030504040204" pitchFamily="34" charset="0"/>
                  <a:cs typeface="Verdana" panose="020B0604030504040204" pitchFamily="34" charset="0"/>
                </a:rPr>
                <a:t>El área sombreada muestra  el puntaje obtenido por la </a:t>
              </a:r>
              <a:r>
                <a:rPr lang="es-CO" dirty="0" err="1">
                  <a:latin typeface="Verdana" panose="020B0604030504040204" pitchFamily="34" charset="0"/>
                  <a:ea typeface="Verdana" panose="020B0604030504040204" pitchFamily="34" charset="0"/>
                  <a:cs typeface="Verdana" panose="020B0604030504040204" pitchFamily="34" charset="0"/>
                </a:rPr>
                <a:t>IES</a:t>
              </a:r>
              <a:endParaRPr lang="es-CO" dirty="0">
                <a:latin typeface="Verdana" panose="020B0604030504040204" pitchFamily="34" charset="0"/>
                <a:ea typeface="Verdana" panose="020B0604030504040204" pitchFamily="34" charset="0"/>
                <a:cs typeface="Verdana" panose="020B0604030504040204" pitchFamily="34" charset="0"/>
              </a:endParaRPr>
            </a:p>
          </p:txBody>
        </p:sp>
        <p:cxnSp>
          <p:nvCxnSpPr>
            <p:cNvPr id="18" name="Conector recto de flecha 17">
              <a:extLst>
                <a:ext uri="{FF2B5EF4-FFF2-40B4-BE49-F238E27FC236}">
                  <a16:creationId xmlns:a16="http://schemas.microsoft.com/office/drawing/2014/main" id="{6099677E-1429-44B5-9182-B8A2AF0306B0}"/>
                </a:ext>
              </a:extLst>
            </p:cNvPr>
            <p:cNvCxnSpPr>
              <a:cxnSpLocks/>
            </p:cNvCxnSpPr>
            <p:nvPr/>
          </p:nvCxnSpPr>
          <p:spPr>
            <a:xfrm flipH="1">
              <a:off x="8335788" y="2710242"/>
              <a:ext cx="22393" cy="122710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a:extLst>
                <a:ext uri="{FF2B5EF4-FFF2-40B4-BE49-F238E27FC236}">
                  <a16:creationId xmlns:a16="http://schemas.microsoft.com/office/drawing/2014/main" id="{DEA7A790-F674-465D-A3F2-9DDAEF6A151F}"/>
                </a:ext>
              </a:extLst>
            </p:cNvPr>
            <p:cNvCxnSpPr>
              <a:cxnSpLocks/>
            </p:cNvCxnSpPr>
            <p:nvPr/>
          </p:nvCxnSpPr>
          <p:spPr>
            <a:xfrm flipH="1">
              <a:off x="8792990" y="3396229"/>
              <a:ext cx="460500" cy="62078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CuadroTexto 19">
              <a:extLst>
                <a:ext uri="{FF2B5EF4-FFF2-40B4-BE49-F238E27FC236}">
                  <a16:creationId xmlns:a16="http://schemas.microsoft.com/office/drawing/2014/main" id="{88772CCD-8F3C-4A4A-93D6-C84771C0DB56}"/>
                </a:ext>
              </a:extLst>
            </p:cNvPr>
            <p:cNvSpPr txBox="1"/>
            <p:nvPr/>
          </p:nvSpPr>
          <p:spPr>
            <a:xfrm>
              <a:off x="8613970" y="2699299"/>
              <a:ext cx="3637253" cy="646331"/>
            </a:xfrm>
            <a:prstGeom prst="rect">
              <a:avLst/>
            </a:prstGeom>
            <a:noFill/>
          </p:spPr>
          <p:txBody>
            <a:bodyPr wrap="square" rtlCol="0">
              <a:spAutoFit/>
            </a:bodyPr>
            <a:lstStyle/>
            <a:p>
              <a:r>
                <a:rPr lang="es-CO" dirty="0">
                  <a:latin typeface="Verdana" panose="020B0604030504040204" pitchFamily="34" charset="0"/>
                  <a:ea typeface="Verdana" panose="020B0604030504040204" pitchFamily="34" charset="0"/>
                  <a:cs typeface="Verdana" panose="020B0604030504040204" pitchFamily="34" charset="0"/>
                </a:rPr>
                <a:t>El área blanca muestra el mejor puntaje en el </a:t>
              </a:r>
              <a:r>
                <a:rPr lang="es-CO" dirty="0" err="1">
                  <a:latin typeface="Verdana" panose="020B0604030504040204" pitchFamily="34" charset="0"/>
                  <a:ea typeface="Verdana" panose="020B0604030504040204" pitchFamily="34" charset="0"/>
                  <a:cs typeface="Verdana" panose="020B0604030504040204" pitchFamily="34" charset="0"/>
                </a:rPr>
                <a:t>pais</a:t>
              </a:r>
              <a:endParaRPr lang="es-CO" dirty="0">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19103263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áfico 3">
            <a:extLst>
              <a:ext uri="{FF2B5EF4-FFF2-40B4-BE49-F238E27FC236}">
                <a16:creationId xmlns:a16="http://schemas.microsoft.com/office/drawing/2014/main" id="{4BE5AED6-E82C-41E2-A365-64BF3421DE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6000" y="221213"/>
            <a:ext cx="6096000" cy="474000"/>
          </a:xfrm>
          <a:prstGeom prst="rect">
            <a:avLst/>
          </a:prstGeom>
        </p:spPr>
      </p:pic>
      <p:pic>
        <p:nvPicPr>
          <p:cNvPr id="5" name="Gráfico 4">
            <a:extLst>
              <a:ext uri="{FF2B5EF4-FFF2-40B4-BE49-F238E27FC236}">
                <a16:creationId xmlns:a16="http://schemas.microsoft.com/office/drawing/2014/main" id="{6D83DA06-5491-4C9D-83FA-D0C7B5F563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20440" y="221213"/>
            <a:ext cx="2112198" cy="492641"/>
          </a:xfrm>
          <a:prstGeom prst="rect">
            <a:avLst/>
          </a:prstGeom>
        </p:spPr>
      </p:pic>
      <p:sp>
        <p:nvSpPr>
          <p:cNvPr id="11" name="CuadroTexto 10">
            <a:extLst>
              <a:ext uri="{FF2B5EF4-FFF2-40B4-BE49-F238E27FC236}">
                <a16:creationId xmlns:a16="http://schemas.microsoft.com/office/drawing/2014/main" id="{6B36EA9D-D965-45EE-BC72-4550BF4F79A7}"/>
              </a:ext>
            </a:extLst>
          </p:cNvPr>
          <p:cNvSpPr txBox="1"/>
          <p:nvPr/>
        </p:nvSpPr>
        <p:spPr>
          <a:xfrm>
            <a:off x="872548" y="973752"/>
            <a:ext cx="10424979" cy="369332"/>
          </a:xfrm>
          <a:prstGeom prst="rect">
            <a:avLst/>
          </a:prstGeom>
          <a:noFill/>
        </p:spPr>
        <p:txBody>
          <a:bodyPr wrap="square" rtlCol="0">
            <a:spAutoFit/>
          </a:bodyPr>
          <a:lstStyle/>
          <a:p>
            <a:r>
              <a:rPr lang="es-CO" b="1" spc="600" dirty="0">
                <a:solidFill>
                  <a:srgbClr val="EB6264"/>
                </a:solidFill>
                <a:latin typeface="Segoe UI" panose="020B0502040204020203" pitchFamily="34" charset="0"/>
                <a:ea typeface="Verdana" panose="020B0604030504040204" pitchFamily="34" charset="0"/>
                <a:cs typeface="Segoe UI" panose="020B0502040204020203" pitchFamily="34" charset="0"/>
              </a:rPr>
              <a:t>FICHA INSTITUCIÓN</a:t>
            </a:r>
            <a:endParaRPr lang="es-CO" b="1" spc="600" dirty="0">
              <a:solidFill>
                <a:srgbClr val="EB6264"/>
              </a:solidFill>
              <a:latin typeface="Segoe UI" panose="020B0502040204020203" pitchFamily="34" charset="0"/>
              <a:cs typeface="Segoe UI" panose="020B0502040204020203" pitchFamily="34" charset="0"/>
            </a:endParaRPr>
          </a:p>
        </p:txBody>
      </p:sp>
      <p:grpSp>
        <p:nvGrpSpPr>
          <p:cNvPr id="21" name="Grupo 20">
            <a:extLst>
              <a:ext uri="{FF2B5EF4-FFF2-40B4-BE49-F238E27FC236}">
                <a16:creationId xmlns:a16="http://schemas.microsoft.com/office/drawing/2014/main" id="{CB6AEFFF-D4EA-43DA-8133-F72A4A26DA63}"/>
              </a:ext>
            </a:extLst>
          </p:cNvPr>
          <p:cNvGrpSpPr/>
          <p:nvPr/>
        </p:nvGrpSpPr>
        <p:grpSpPr>
          <a:xfrm>
            <a:off x="1333608" y="1602982"/>
            <a:ext cx="9198059" cy="4889771"/>
            <a:chOff x="1604167" y="1436726"/>
            <a:chExt cx="9198059" cy="4889771"/>
          </a:xfrm>
        </p:grpSpPr>
        <p:cxnSp>
          <p:nvCxnSpPr>
            <p:cNvPr id="22" name="Conector recto de flecha 21">
              <a:extLst>
                <a:ext uri="{FF2B5EF4-FFF2-40B4-BE49-F238E27FC236}">
                  <a16:creationId xmlns:a16="http://schemas.microsoft.com/office/drawing/2014/main" id="{49DFA14F-C37A-4D20-B579-F4839F28F89F}"/>
                </a:ext>
              </a:extLst>
            </p:cNvPr>
            <p:cNvCxnSpPr>
              <a:cxnSpLocks/>
            </p:cNvCxnSpPr>
            <p:nvPr/>
          </p:nvCxnSpPr>
          <p:spPr>
            <a:xfrm>
              <a:off x="5404748" y="1988865"/>
              <a:ext cx="1344398" cy="11404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3" name="Imagen 22">
              <a:extLst>
                <a:ext uri="{FF2B5EF4-FFF2-40B4-BE49-F238E27FC236}">
                  <a16:creationId xmlns:a16="http://schemas.microsoft.com/office/drawing/2014/main" id="{C4988E1A-64D2-408C-B1B6-2F7B6668DD2B}"/>
                </a:ext>
              </a:extLst>
            </p:cNvPr>
            <p:cNvPicPr>
              <a:picLocks/>
            </p:cNvPicPr>
            <p:nvPr/>
          </p:nvPicPr>
          <p:blipFill>
            <a:blip r:embed="rId6" cstate="hqprint">
              <a:extLst>
                <a:ext uri="{28A0092B-C50C-407E-A947-70E740481C1C}">
                  <a14:useLocalDpi xmlns:a14="http://schemas.microsoft.com/office/drawing/2010/main" val="0"/>
                </a:ext>
              </a:extLst>
            </a:blip>
            <a:stretch>
              <a:fillRect/>
            </a:stretch>
          </p:blipFill>
          <p:spPr>
            <a:xfrm>
              <a:off x="1801101" y="3062059"/>
              <a:ext cx="9001125" cy="2385181"/>
            </a:xfrm>
            <a:prstGeom prst="rect">
              <a:avLst/>
            </a:prstGeom>
          </p:spPr>
        </p:pic>
        <p:pic>
          <p:nvPicPr>
            <p:cNvPr id="24" name="Imagen 23">
              <a:extLst>
                <a:ext uri="{FF2B5EF4-FFF2-40B4-BE49-F238E27FC236}">
                  <a16:creationId xmlns:a16="http://schemas.microsoft.com/office/drawing/2014/main" id="{94ABED15-595A-461B-B545-CDB7DBDD8E45}"/>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765783" y="3184213"/>
              <a:ext cx="9000000" cy="2442399"/>
            </a:xfrm>
            <a:prstGeom prst="rect">
              <a:avLst/>
            </a:prstGeom>
          </p:spPr>
        </p:pic>
        <p:sp>
          <p:nvSpPr>
            <p:cNvPr id="25" name="Rectángulo: esquinas redondeadas 24">
              <a:extLst>
                <a:ext uri="{FF2B5EF4-FFF2-40B4-BE49-F238E27FC236}">
                  <a16:creationId xmlns:a16="http://schemas.microsoft.com/office/drawing/2014/main" id="{98A0F6EE-4441-43BE-B7C0-479B6968923F}"/>
                </a:ext>
              </a:extLst>
            </p:cNvPr>
            <p:cNvSpPr/>
            <p:nvPr/>
          </p:nvSpPr>
          <p:spPr>
            <a:xfrm>
              <a:off x="1801101" y="5132419"/>
              <a:ext cx="8825335" cy="57206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26" name="Conector recto de flecha 25">
              <a:extLst>
                <a:ext uri="{FF2B5EF4-FFF2-40B4-BE49-F238E27FC236}">
                  <a16:creationId xmlns:a16="http://schemas.microsoft.com/office/drawing/2014/main" id="{07605574-EDEF-4FCF-A503-00CD805B382E}"/>
                </a:ext>
              </a:extLst>
            </p:cNvPr>
            <p:cNvCxnSpPr>
              <a:cxnSpLocks/>
              <a:endCxn id="25" idx="2"/>
            </p:cNvCxnSpPr>
            <p:nvPr/>
          </p:nvCxnSpPr>
          <p:spPr>
            <a:xfrm flipV="1">
              <a:off x="6105832" y="5704481"/>
              <a:ext cx="107937" cy="29809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CuadroTexto 26">
              <a:extLst>
                <a:ext uri="{FF2B5EF4-FFF2-40B4-BE49-F238E27FC236}">
                  <a16:creationId xmlns:a16="http://schemas.microsoft.com/office/drawing/2014/main" id="{8CDEE621-437B-43AF-9871-552D7EB6D3D7}"/>
                </a:ext>
              </a:extLst>
            </p:cNvPr>
            <p:cNvSpPr txBox="1"/>
            <p:nvPr/>
          </p:nvSpPr>
          <p:spPr>
            <a:xfrm>
              <a:off x="4445217" y="5957165"/>
              <a:ext cx="3321230" cy="369332"/>
            </a:xfrm>
            <a:prstGeom prst="rect">
              <a:avLst/>
            </a:prstGeom>
            <a:noFill/>
          </p:spPr>
          <p:txBody>
            <a:bodyPr wrap="none" rtlCol="0">
              <a:spAutoFit/>
            </a:bodyPr>
            <a:lstStyle/>
            <a:p>
              <a:r>
                <a:rPr lang="es-CO" dirty="0">
                  <a:latin typeface="Verdana" panose="020B0604030504040204" pitchFamily="34" charset="0"/>
                  <a:ea typeface="Verdana" panose="020B0604030504040204" pitchFamily="34" charset="0"/>
                  <a:cs typeface="Verdana" panose="020B0604030504040204" pitchFamily="34" charset="0"/>
                </a:rPr>
                <a:t>Los rangos de las variables</a:t>
              </a:r>
            </a:p>
          </p:txBody>
        </p:sp>
        <p:sp>
          <p:nvSpPr>
            <p:cNvPr id="28" name="CuadroTexto 27">
              <a:extLst>
                <a:ext uri="{FF2B5EF4-FFF2-40B4-BE49-F238E27FC236}">
                  <a16:creationId xmlns:a16="http://schemas.microsoft.com/office/drawing/2014/main" id="{AC7A30A1-01B3-4557-9025-51C9830C36AC}"/>
                </a:ext>
              </a:extLst>
            </p:cNvPr>
            <p:cNvSpPr txBox="1"/>
            <p:nvPr/>
          </p:nvSpPr>
          <p:spPr>
            <a:xfrm>
              <a:off x="1604167" y="2199422"/>
              <a:ext cx="4212087" cy="369332"/>
            </a:xfrm>
            <a:prstGeom prst="rect">
              <a:avLst/>
            </a:prstGeom>
            <a:noFill/>
          </p:spPr>
          <p:txBody>
            <a:bodyPr wrap="square" rtlCol="0">
              <a:spAutoFit/>
            </a:bodyPr>
            <a:lstStyle/>
            <a:p>
              <a:r>
                <a:rPr lang="es-CO" dirty="0">
                  <a:latin typeface="Verdana" panose="020B0604030504040204" pitchFamily="34" charset="0"/>
                  <a:ea typeface="Verdana" panose="020B0604030504040204" pitchFamily="34" charset="0"/>
                  <a:cs typeface="Verdana" panose="020B0604030504040204" pitchFamily="34" charset="0"/>
                </a:rPr>
                <a:t>Cada punto representa una IES</a:t>
              </a:r>
            </a:p>
          </p:txBody>
        </p:sp>
        <p:sp>
          <p:nvSpPr>
            <p:cNvPr id="29" name="Rectángulo: esquinas redondeadas 28">
              <a:extLst>
                <a:ext uri="{FF2B5EF4-FFF2-40B4-BE49-F238E27FC236}">
                  <a16:creationId xmlns:a16="http://schemas.microsoft.com/office/drawing/2014/main" id="{888ACA9E-96D9-44CD-BC7C-E5946B549499}"/>
                </a:ext>
              </a:extLst>
            </p:cNvPr>
            <p:cNvSpPr/>
            <p:nvPr/>
          </p:nvSpPr>
          <p:spPr>
            <a:xfrm>
              <a:off x="3356012" y="4063275"/>
              <a:ext cx="324465" cy="29070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30" name="Conector recto de flecha 29">
              <a:extLst>
                <a:ext uri="{FF2B5EF4-FFF2-40B4-BE49-F238E27FC236}">
                  <a16:creationId xmlns:a16="http://schemas.microsoft.com/office/drawing/2014/main" id="{B2E89CA1-5AEC-41C5-B825-A69B841765B4}"/>
                </a:ext>
              </a:extLst>
            </p:cNvPr>
            <p:cNvCxnSpPr>
              <a:cxnSpLocks/>
              <a:endCxn id="29" idx="0"/>
            </p:cNvCxnSpPr>
            <p:nvPr/>
          </p:nvCxnSpPr>
          <p:spPr>
            <a:xfrm>
              <a:off x="3518244" y="2851502"/>
              <a:ext cx="1" cy="121177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CuadroTexto 30">
              <a:extLst>
                <a:ext uri="{FF2B5EF4-FFF2-40B4-BE49-F238E27FC236}">
                  <a16:creationId xmlns:a16="http://schemas.microsoft.com/office/drawing/2014/main" id="{ECD74BA1-B282-4D21-A949-0D93040A0AE5}"/>
                </a:ext>
              </a:extLst>
            </p:cNvPr>
            <p:cNvSpPr txBox="1"/>
            <p:nvPr/>
          </p:nvSpPr>
          <p:spPr>
            <a:xfrm>
              <a:off x="1956205" y="1436726"/>
              <a:ext cx="3448543" cy="646331"/>
            </a:xfrm>
            <a:prstGeom prst="rect">
              <a:avLst/>
            </a:prstGeom>
            <a:noFill/>
          </p:spPr>
          <p:txBody>
            <a:bodyPr wrap="square" rtlCol="0">
              <a:spAutoFit/>
            </a:bodyPr>
            <a:lstStyle/>
            <a:p>
              <a:r>
                <a:rPr lang="es-CO" dirty="0">
                  <a:latin typeface="Verdana" panose="020B0604030504040204" pitchFamily="34" charset="0"/>
                  <a:ea typeface="Verdana" panose="020B0604030504040204" pitchFamily="34" charset="0"/>
                  <a:cs typeface="Verdana" panose="020B0604030504040204" pitchFamily="34" charset="0"/>
                </a:rPr>
                <a:t>El punto resaltado y la línea indican la posición de la IES</a:t>
              </a:r>
            </a:p>
          </p:txBody>
        </p:sp>
        <p:sp>
          <p:nvSpPr>
            <p:cNvPr id="32" name="Rectángulo: esquinas redondeadas 31">
              <a:extLst>
                <a:ext uri="{FF2B5EF4-FFF2-40B4-BE49-F238E27FC236}">
                  <a16:creationId xmlns:a16="http://schemas.microsoft.com/office/drawing/2014/main" id="{1964E54F-1EAF-46F8-A87B-F0E1B5B78599}"/>
                </a:ext>
              </a:extLst>
            </p:cNvPr>
            <p:cNvSpPr/>
            <p:nvPr/>
          </p:nvSpPr>
          <p:spPr>
            <a:xfrm>
              <a:off x="6578440" y="3271751"/>
              <a:ext cx="342362" cy="190365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3" name="Cerrar llave 32">
              <a:extLst>
                <a:ext uri="{FF2B5EF4-FFF2-40B4-BE49-F238E27FC236}">
                  <a16:creationId xmlns:a16="http://schemas.microsoft.com/office/drawing/2014/main" id="{5A2F8547-5617-4BF3-862D-719B51AD87E2}"/>
                </a:ext>
              </a:extLst>
            </p:cNvPr>
            <p:cNvSpPr/>
            <p:nvPr/>
          </p:nvSpPr>
          <p:spPr>
            <a:xfrm rot="16200000">
              <a:off x="7015600" y="891370"/>
              <a:ext cx="198828" cy="4647913"/>
            </a:xfrm>
            <a:prstGeom prst="rightBrace">
              <a:avLst>
                <a:gd name="adj1" fmla="val 42379"/>
                <a:gd name="adj2" fmla="val 48301"/>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34" name="CuadroTexto 33">
              <a:extLst>
                <a:ext uri="{FF2B5EF4-FFF2-40B4-BE49-F238E27FC236}">
                  <a16:creationId xmlns:a16="http://schemas.microsoft.com/office/drawing/2014/main" id="{B1BAC964-2637-4B34-83A1-F73F217F858B}"/>
                </a:ext>
              </a:extLst>
            </p:cNvPr>
            <p:cNvSpPr txBox="1"/>
            <p:nvPr/>
          </p:nvSpPr>
          <p:spPr>
            <a:xfrm>
              <a:off x="6550768" y="2002437"/>
              <a:ext cx="3400373" cy="923330"/>
            </a:xfrm>
            <a:prstGeom prst="rect">
              <a:avLst/>
            </a:prstGeom>
            <a:noFill/>
          </p:spPr>
          <p:txBody>
            <a:bodyPr wrap="square" rtlCol="0">
              <a:spAutoFit/>
            </a:bodyPr>
            <a:lstStyle/>
            <a:p>
              <a:pPr algn="ctr"/>
              <a:r>
                <a:rPr lang="es-CO" dirty="0">
                  <a:latin typeface="Verdana" panose="020B0604030504040204" pitchFamily="34" charset="0"/>
                  <a:ea typeface="Verdana" panose="020B0604030504040204" pitchFamily="34" charset="0"/>
                  <a:cs typeface="Verdana" panose="020B0604030504040204" pitchFamily="34" charset="0"/>
                </a:rPr>
                <a:t>El área sombreada y los puntos de color muestran las IES del enfoque</a:t>
              </a:r>
            </a:p>
          </p:txBody>
        </p:sp>
      </p:grpSp>
    </p:spTree>
    <p:extLst>
      <p:ext uri="{BB962C8B-B14F-4D97-AF65-F5344CB8AC3E}">
        <p14:creationId xmlns:p14="http://schemas.microsoft.com/office/powerpoint/2010/main" val="2986068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9383429-4BA8-4EAE-8D30-E048CE561D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245099" cy="6858000"/>
          </a:xfrm>
          <a:prstGeom prst="rect">
            <a:avLst/>
          </a:prstGeom>
        </p:spPr>
      </p:pic>
      <p:pic>
        <p:nvPicPr>
          <p:cNvPr id="6" name="Gráfico 5">
            <a:extLst>
              <a:ext uri="{FF2B5EF4-FFF2-40B4-BE49-F238E27FC236}">
                <a16:creationId xmlns:a16="http://schemas.microsoft.com/office/drawing/2014/main" id="{FAE28972-148B-449C-A825-9C4EADAAF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0" y="221213"/>
            <a:ext cx="6096000" cy="474000"/>
          </a:xfrm>
          <a:prstGeom prst="rect">
            <a:avLst/>
          </a:prstGeom>
        </p:spPr>
      </p:pic>
      <p:sp>
        <p:nvSpPr>
          <p:cNvPr id="7" name="CuadroTexto 6">
            <a:extLst>
              <a:ext uri="{FF2B5EF4-FFF2-40B4-BE49-F238E27FC236}">
                <a16:creationId xmlns:a16="http://schemas.microsoft.com/office/drawing/2014/main" id="{8BE3DB8B-E4BB-49FD-8152-1D0474B8E632}"/>
              </a:ext>
            </a:extLst>
          </p:cNvPr>
          <p:cNvSpPr txBox="1"/>
          <p:nvPr/>
        </p:nvSpPr>
        <p:spPr>
          <a:xfrm>
            <a:off x="3794604" y="1913104"/>
            <a:ext cx="3160643" cy="553998"/>
          </a:xfrm>
          <a:prstGeom prst="rect">
            <a:avLst/>
          </a:prstGeom>
          <a:noFill/>
        </p:spPr>
        <p:txBody>
          <a:bodyPr wrap="square" rtlCol="0">
            <a:spAutoFit/>
          </a:bodyPr>
          <a:lstStyle/>
          <a:p>
            <a:r>
              <a:rPr lang="es-CO" sz="3000" b="1" spc="600" dirty="0">
                <a:solidFill>
                  <a:srgbClr val="EB6264"/>
                </a:solidFill>
                <a:latin typeface="Segoe UI" panose="020B0502040204020203" pitchFamily="34" charset="0"/>
                <a:cs typeface="Segoe UI" panose="020B0502040204020203" pitchFamily="34" charset="0"/>
              </a:rPr>
              <a:t>Índice</a:t>
            </a:r>
          </a:p>
        </p:txBody>
      </p:sp>
      <p:grpSp>
        <p:nvGrpSpPr>
          <p:cNvPr id="2" name="Grupo 1">
            <a:extLst>
              <a:ext uri="{FF2B5EF4-FFF2-40B4-BE49-F238E27FC236}">
                <a16:creationId xmlns:a16="http://schemas.microsoft.com/office/drawing/2014/main" id="{2153FA54-1EBE-4A65-B9AA-431A97D098D2}"/>
              </a:ext>
            </a:extLst>
          </p:cNvPr>
          <p:cNvGrpSpPr/>
          <p:nvPr/>
        </p:nvGrpSpPr>
        <p:grpSpPr>
          <a:xfrm>
            <a:off x="3346770" y="2928730"/>
            <a:ext cx="8359832" cy="3470812"/>
            <a:chOff x="3346770" y="2928730"/>
            <a:chExt cx="8359832" cy="3470812"/>
          </a:xfrm>
        </p:grpSpPr>
        <p:sp>
          <p:nvSpPr>
            <p:cNvPr id="84" name="CuadroTexto 83"/>
            <p:cNvSpPr txBox="1"/>
            <p:nvPr/>
          </p:nvSpPr>
          <p:spPr>
            <a:xfrm>
              <a:off x="3721802" y="2938164"/>
              <a:ext cx="7940739" cy="338554"/>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pPr algn="just"/>
              <a:r>
                <a:rPr lang="es-CO" sz="1600" b="1"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¿Qué es el MIDE? </a:t>
              </a:r>
            </a:p>
          </p:txBody>
        </p:sp>
        <p:sp>
          <p:nvSpPr>
            <p:cNvPr id="85" name="CuadroTexto 84"/>
            <p:cNvSpPr txBox="1"/>
            <p:nvPr/>
          </p:nvSpPr>
          <p:spPr>
            <a:xfrm>
              <a:off x="4664766" y="3896746"/>
              <a:ext cx="7011926" cy="338554"/>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defPPr>
                <a:defRPr lang="es-ES"/>
              </a:defPPr>
              <a:lvl1pPr>
                <a:defRPr sz="1200">
                  <a:latin typeface="Verdana" panose="020B0604030504040204" pitchFamily="34" charset="0"/>
                  <a:ea typeface="Verdana" panose="020B0604030504040204" pitchFamily="34" charset="0"/>
                  <a:cs typeface="Verdana" panose="020B0604030504040204" pitchFamily="34" charset="0"/>
                </a:defRPr>
              </a:lvl1pPr>
            </a:lstStyle>
            <a:p>
              <a:pPr algn="just"/>
              <a:r>
                <a:rPr lang="es-CO" sz="1600" b="1" dirty="0">
                  <a:solidFill>
                    <a:schemeClr val="bg2">
                      <a:lumMod val="75000"/>
                    </a:schemeClr>
                  </a:solidFill>
                </a:rPr>
                <a:t>MIDE U</a:t>
              </a:r>
            </a:p>
          </p:txBody>
        </p:sp>
        <p:grpSp>
          <p:nvGrpSpPr>
            <p:cNvPr id="86" name="29 Grupo"/>
            <p:cNvGrpSpPr/>
            <p:nvPr/>
          </p:nvGrpSpPr>
          <p:grpSpPr>
            <a:xfrm>
              <a:off x="3385930" y="2928730"/>
              <a:ext cx="363212" cy="250984"/>
              <a:chOff x="1313265" y="1431449"/>
              <a:chExt cx="1247320" cy="948608"/>
            </a:xfrm>
          </p:grpSpPr>
          <p:grpSp>
            <p:nvGrpSpPr>
              <p:cNvPr id="116" name="30 Grupo"/>
              <p:cNvGrpSpPr/>
              <p:nvPr/>
            </p:nvGrpSpPr>
            <p:grpSpPr>
              <a:xfrm>
                <a:off x="1390127" y="1431449"/>
                <a:ext cx="1170458" cy="948608"/>
                <a:chOff x="987722" y="1549173"/>
                <a:chExt cx="1079121" cy="874580"/>
              </a:xfrm>
            </p:grpSpPr>
            <p:sp>
              <p:nvSpPr>
                <p:cNvPr id="118" name="32 Elipse"/>
                <p:cNvSpPr/>
                <p:nvPr/>
              </p:nvSpPr>
              <p:spPr>
                <a:xfrm>
                  <a:off x="1553614" y="1729848"/>
                  <a:ext cx="513229" cy="513229"/>
                </a:xfrm>
                <a:prstGeom prst="ellipse">
                  <a:avLst/>
                </a:prstGeom>
                <a:solidFill>
                  <a:schemeClr val="bg1">
                    <a:lumMod val="85000"/>
                    <a:alpha val="99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p>
              </p:txBody>
            </p:sp>
            <p:sp>
              <p:nvSpPr>
                <p:cNvPr id="119" name="33 Elipse"/>
                <p:cNvSpPr/>
                <p:nvPr/>
              </p:nvSpPr>
              <p:spPr>
                <a:xfrm>
                  <a:off x="987722" y="1549173"/>
                  <a:ext cx="874584" cy="874580"/>
                </a:xfrm>
                <a:prstGeom prst="ellipse">
                  <a:avLst/>
                </a:prstGeom>
                <a:solidFill>
                  <a:srgbClr val="F6A55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p>
              </p:txBody>
            </p:sp>
          </p:grpSp>
          <p:sp>
            <p:nvSpPr>
              <p:cNvPr id="117" name="Subtítulo 2"/>
              <p:cNvSpPr txBox="1">
                <a:spLocks/>
              </p:cNvSpPr>
              <p:nvPr/>
            </p:nvSpPr>
            <p:spPr>
              <a:xfrm>
                <a:off x="1313265" y="1606779"/>
                <a:ext cx="1102334" cy="597948"/>
              </a:xfrm>
              <a:prstGeom prst="rect">
                <a:avLst/>
              </a:prstGeom>
              <a:ln>
                <a:noFill/>
              </a:ln>
              <a:effectLst>
                <a:outerShdw blurRad="50800" dist="38100" dir="2700000" algn="tl" rotWithShape="0">
                  <a:prstClr val="black">
                    <a:alpha val="40000"/>
                  </a:prstClr>
                </a:outerShdw>
              </a:effectLst>
            </p:spPr>
            <p:txBody>
              <a:bodyPr vert="horz" lIns="51435" tIns="25718" rIns="51435" bIns="25718" rtlCol="0" anchor="ctr">
                <a:noAutofit/>
              </a:bodyPr>
              <a:lstStyle/>
              <a:p>
                <a:pPr algn="ctr" defTabSz="685784">
                  <a:lnSpc>
                    <a:spcPct val="90000"/>
                  </a:lnSpc>
                  <a:spcBef>
                    <a:spcPts val="750"/>
                  </a:spcBef>
                  <a:defRPr/>
                </a:pPr>
                <a:r>
                  <a:rPr lang="es-CO" sz="1600" b="1" dirty="0">
                    <a:solidFill>
                      <a:schemeClr val="bg1"/>
                    </a:solidFill>
                    <a:latin typeface="Verdana" panose="020B0604030504040204" pitchFamily="34" charset="0"/>
                    <a:ea typeface="Verdana" panose="020B0604030504040204" pitchFamily="34" charset="0"/>
                    <a:cs typeface="Verdana" panose="020B0604030504040204" pitchFamily="34" charset="0"/>
                  </a:rPr>
                  <a:t>1</a:t>
                </a:r>
              </a:p>
            </p:txBody>
          </p:sp>
        </p:grpSp>
        <p:grpSp>
          <p:nvGrpSpPr>
            <p:cNvPr id="87" name="29 Grupo"/>
            <p:cNvGrpSpPr/>
            <p:nvPr/>
          </p:nvGrpSpPr>
          <p:grpSpPr>
            <a:xfrm>
              <a:off x="3364820" y="3401257"/>
              <a:ext cx="363212" cy="250984"/>
              <a:chOff x="1313264" y="1431449"/>
              <a:chExt cx="1247321" cy="948608"/>
            </a:xfrm>
          </p:grpSpPr>
          <p:grpSp>
            <p:nvGrpSpPr>
              <p:cNvPr id="112" name="30 Grupo"/>
              <p:cNvGrpSpPr/>
              <p:nvPr/>
            </p:nvGrpSpPr>
            <p:grpSpPr>
              <a:xfrm>
                <a:off x="1390127" y="1431449"/>
                <a:ext cx="1170458" cy="948608"/>
                <a:chOff x="987722" y="1549173"/>
                <a:chExt cx="1079121" cy="874580"/>
              </a:xfrm>
            </p:grpSpPr>
            <p:sp>
              <p:nvSpPr>
                <p:cNvPr id="114" name="32 Elipse"/>
                <p:cNvSpPr/>
                <p:nvPr/>
              </p:nvSpPr>
              <p:spPr>
                <a:xfrm>
                  <a:off x="1553614" y="1729848"/>
                  <a:ext cx="513229" cy="513229"/>
                </a:xfrm>
                <a:prstGeom prst="ellipse">
                  <a:avLst/>
                </a:prstGeom>
                <a:solidFill>
                  <a:schemeClr val="bg1">
                    <a:lumMod val="85000"/>
                    <a:alpha val="99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p>
              </p:txBody>
            </p:sp>
            <p:sp>
              <p:nvSpPr>
                <p:cNvPr id="115" name="33 Elipse"/>
                <p:cNvSpPr/>
                <p:nvPr/>
              </p:nvSpPr>
              <p:spPr>
                <a:xfrm>
                  <a:off x="987722" y="1549173"/>
                  <a:ext cx="874584" cy="874580"/>
                </a:xfrm>
                <a:prstGeom prst="ellipse">
                  <a:avLst/>
                </a:prstGeom>
                <a:solidFill>
                  <a:srgbClr val="F3808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p>
              </p:txBody>
            </p:sp>
          </p:grpSp>
          <p:sp>
            <p:nvSpPr>
              <p:cNvPr id="113" name="Subtítulo 2"/>
              <p:cNvSpPr txBox="1">
                <a:spLocks/>
              </p:cNvSpPr>
              <p:nvPr/>
            </p:nvSpPr>
            <p:spPr>
              <a:xfrm>
                <a:off x="1313264" y="1606779"/>
                <a:ext cx="1102334" cy="597949"/>
              </a:xfrm>
              <a:prstGeom prst="rect">
                <a:avLst/>
              </a:prstGeom>
              <a:ln>
                <a:noFill/>
              </a:ln>
              <a:effectLst>
                <a:outerShdw blurRad="50800" dist="38100" dir="2700000" algn="tl" rotWithShape="0">
                  <a:prstClr val="black">
                    <a:alpha val="40000"/>
                  </a:prstClr>
                </a:outerShdw>
              </a:effectLst>
            </p:spPr>
            <p:txBody>
              <a:bodyPr vert="horz" lIns="51435" tIns="25718" rIns="51435" bIns="25718" rtlCol="0" anchor="ctr">
                <a:noAutofit/>
              </a:bodyPr>
              <a:lstStyle/>
              <a:p>
                <a:pPr algn="ctr" defTabSz="685784">
                  <a:lnSpc>
                    <a:spcPct val="90000"/>
                  </a:lnSpc>
                  <a:spcBef>
                    <a:spcPts val="750"/>
                  </a:spcBef>
                  <a:defRPr/>
                </a:pPr>
                <a:r>
                  <a:rPr lang="es-CO" sz="1600" b="1" dirty="0">
                    <a:solidFill>
                      <a:schemeClr val="bg1"/>
                    </a:solidFill>
                    <a:latin typeface="Verdana" panose="020B0604030504040204" pitchFamily="34" charset="0"/>
                    <a:ea typeface="Verdana" panose="020B0604030504040204" pitchFamily="34" charset="0"/>
                    <a:cs typeface="Verdana" panose="020B0604030504040204" pitchFamily="34" charset="0"/>
                  </a:rPr>
                  <a:t>2</a:t>
                </a:r>
              </a:p>
            </p:txBody>
          </p:sp>
        </p:grpSp>
        <p:sp>
          <p:nvSpPr>
            <p:cNvPr id="88" name="CuadroTexto 87"/>
            <p:cNvSpPr txBox="1"/>
            <p:nvPr/>
          </p:nvSpPr>
          <p:spPr>
            <a:xfrm>
              <a:off x="4664766" y="4332789"/>
              <a:ext cx="7011927" cy="338554"/>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defPPr>
                <a:defRPr lang="es-ES"/>
              </a:defPPr>
              <a:lvl1pPr>
                <a:defRPr sz="1200">
                  <a:latin typeface="Verdana" panose="020B0604030504040204" pitchFamily="34" charset="0"/>
                  <a:ea typeface="Verdana" panose="020B0604030504040204" pitchFamily="34" charset="0"/>
                  <a:cs typeface="Verdana" panose="020B0604030504040204" pitchFamily="34" charset="0"/>
                </a:defRPr>
              </a:lvl1pPr>
            </a:lstStyle>
            <a:p>
              <a:pPr algn="just"/>
              <a:r>
                <a:rPr lang="es-CO" sz="1600" b="1" dirty="0">
                  <a:solidFill>
                    <a:schemeClr val="bg2">
                      <a:lumMod val="75000"/>
                    </a:schemeClr>
                  </a:solidFill>
                </a:rPr>
                <a:t>MIDE T</a:t>
              </a:r>
            </a:p>
          </p:txBody>
        </p:sp>
        <p:grpSp>
          <p:nvGrpSpPr>
            <p:cNvPr id="89" name="29 Grupo"/>
            <p:cNvGrpSpPr/>
            <p:nvPr/>
          </p:nvGrpSpPr>
          <p:grpSpPr>
            <a:xfrm>
              <a:off x="3346770" y="5176908"/>
              <a:ext cx="363212" cy="250984"/>
              <a:chOff x="1313264" y="1431449"/>
              <a:chExt cx="1247321" cy="948608"/>
            </a:xfrm>
          </p:grpSpPr>
          <p:grpSp>
            <p:nvGrpSpPr>
              <p:cNvPr id="108" name="30 Grupo"/>
              <p:cNvGrpSpPr/>
              <p:nvPr/>
            </p:nvGrpSpPr>
            <p:grpSpPr>
              <a:xfrm>
                <a:off x="1390127" y="1431449"/>
                <a:ext cx="1170458" cy="948608"/>
                <a:chOff x="987722" y="1549173"/>
                <a:chExt cx="1079121" cy="874580"/>
              </a:xfrm>
            </p:grpSpPr>
            <p:sp>
              <p:nvSpPr>
                <p:cNvPr id="110" name="32 Elipse"/>
                <p:cNvSpPr/>
                <p:nvPr/>
              </p:nvSpPr>
              <p:spPr>
                <a:xfrm>
                  <a:off x="1553614" y="1729848"/>
                  <a:ext cx="513229" cy="513229"/>
                </a:xfrm>
                <a:prstGeom prst="ellipse">
                  <a:avLst/>
                </a:prstGeom>
                <a:solidFill>
                  <a:schemeClr val="bg1">
                    <a:lumMod val="85000"/>
                    <a:alpha val="99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p>
              </p:txBody>
            </p:sp>
            <p:sp>
              <p:nvSpPr>
                <p:cNvPr id="111" name="33 Elipse"/>
                <p:cNvSpPr/>
                <p:nvPr/>
              </p:nvSpPr>
              <p:spPr>
                <a:xfrm>
                  <a:off x="987722" y="1549173"/>
                  <a:ext cx="874584" cy="874580"/>
                </a:xfrm>
                <a:prstGeom prst="ellipse">
                  <a:avLst/>
                </a:prstGeom>
                <a:solidFill>
                  <a:srgbClr val="3DA68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p>
              </p:txBody>
            </p:sp>
          </p:grpSp>
          <p:sp>
            <p:nvSpPr>
              <p:cNvPr id="109" name="Subtítulo 2"/>
              <p:cNvSpPr txBox="1">
                <a:spLocks/>
              </p:cNvSpPr>
              <p:nvPr/>
            </p:nvSpPr>
            <p:spPr>
              <a:xfrm>
                <a:off x="1313264" y="1606779"/>
                <a:ext cx="1102334" cy="597949"/>
              </a:xfrm>
              <a:prstGeom prst="rect">
                <a:avLst/>
              </a:prstGeom>
              <a:ln>
                <a:noFill/>
              </a:ln>
              <a:effectLst>
                <a:outerShdw blurRad="50800" dist="38100" dir="2700000" algn="tl" rotWithShape="0">
                  <a:prstClr val="black">
                    <a:alpha val="40000"/>
                  </a:prstClr>
                </a:outerShdw>
              </a:effectLst>
            </p:spPr>
            <p:txBody>
              <a:bodyPr vert="horz" lIns="51435" tIns="25718" rIns="51435" bIns="25718" rtlCol="0" anchor="ctr">
                <a:noAutofit/>
              </a:bodyPr>
              <a:lstStyle/>
              <a:p>
                <a:pPr algn="ctr" defTabSz="685784">
                  <a:lnSpc>
                    <a:spcPct val="90000"/>
                  </a:lnSpc>
                  <a:spcBef>
                    <a:spcPts val="750"/>
                  </a:spcBef>
                  <a:defRPr/>
                </a:pPr>
                <a:r>
                  <a:rPr lang="es-CO" sz="1600" b="1" dirty="0">
                    <a:solidFill>
                      <a:schemeClr val="bg1"/>
                    </a:solidFill>
                    <a:latin typeface="Verdana" panose="020B0604030504040204" pitchFamily="34" charset="0"/>
                    <a:ea typeface="Verdana" panose="020B0604030504040204" pitchFamily="34" charset="0"/>
                    <a:cs typeface="Verdana" panose="020B0604030504040204" pitchFamily="34" charset="0"/>
                  </a:rPr>
                  <a:t>3</a:t>
                </a:r>
              </a:p>
            </p:txBody>
          </p:sp>
        </p:grpSp>
        <p:sp>
          <p:nvSpPr>
            <p:cNvPr id="90" name="CuadroTexto 89">
              <a:extLst/>
            </p:cNvPr>
            <p:cNvSpPr txBox="1"/>
            <p:nvPr/>
          </p:nvSpPr>
          <p:spPr>
            <a:xfrm>
              <a:off x="4664766" y="4755022"/>
              <a:ext cx="6997775" cy="338554"/>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pPr algn="just"/>
              <a:r>
                <a:rPr lang="es-CO" sz="1600" b="1"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MIDE A</a:t>
              </a:r>
            </a:p>
          </p:txBody>
        </p:sp>
        <p:sp>
          <p:nvSpPr>
            <p:cNvPr id="91" name="CuadroTexto 90">
              <a:extLst/>
            </p:cNvPr>
            <p:cNvSpPr txBox="1"/>
            <p:nvPr/>
          </p:nvSpPr>
          <p:spPr>
            <a:xfrm>
              <a:off x="3752611" y="5243515"/>
              <a:ext cx="7940739" cy="338554"/>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defPPr>
                <a:defRPr lang="es-ES"/>
              </a:defPPr>
              <a:lvl1pPr>
                <a:defRPr sz="1200">
                  <a:latin typeface="Verdana" panose="020B0604030504040204" pitchFamily="34" charset="0"/>
                  <a:ea typeface="Verdana" panose="020B0604030504040204" pitchFamily="34" charset="0"/>
                  <a:cs typeface="Verdana" panose="020B0604030504040204" pitchFamily="34" charset="0"/>
                </a:defRPr>
              </a:lvl1pPr>
            </a:lstStyle>
            <a:p>
              <a:pPr algn="just"/>
              <a:r>
                <a:rPr lang="es-CO" sz="1600" b="1" dirty="0">
                  <a:solidFill>
                    <a:schemeClr val="bg2">
                      <a:lumMod val="75000"/>
                    </a:schemeClr>
                  </a:solidFill>
                </a:rPr>
                <a:t>Cómo leer los resultados</a:t>
              </a:r>
            </a:p>
          </p:txBody>
        </p:sp>
        <p:grpSp>
          <p:nvGrpSpPr>
            <p:cNvPr id="92" name="29 Grupo">
              <a:extLst/>
            </p:cNvPr>
            <p:cNvGrpSpPr/>
            <p:nvPr/>
          </p:nvGrpSpPr>
          <p:grpSpPr>
            <a:xfrm>
              <a:off x="3353528" y="5644743"/>
              <a:ext cx="363212" cy="250984"/>
              <a:chOff x="1313265" y="1431449"/>
              <a:chExt cx="1247320" cy="948608"/>
            </a:xfrm>
          </p:grpSpPr>
          <p:grpSp>
            <p:nvGrpSpPr>
              <p:cNvPr id="104" name="30 Grupo">
                <a:extLst/>
              </p:cNvPr>
              <p:cNvGrpSpPr/>
              <p:nvPr/>
            </p:nvGrpSpPr>
            <p:grpSpPr>
              <a:xfrm>
                <a:off x="1390127" y="1431449"/>
                <a:ext cx="1170458" cy="948608"/>
                <a:chOff x="987722" y="1549173"/>
                <a:chExt cx="1079121" cy="874580"/>
              </a:xfrm>
            </p:grpSpPr>
            <p:sp>
              <p:nvSpPr>
                <p:cNvPr id="106" name="32 Elipse">
                  <a:extLst/>
                </p:cNvPr>
                <p:cNvSpPr/>
                <p:nvPr/>
              </p:nvSpPr>
              <p:spPr>
                <a:xfrm>
                  <a:off x="1553614" y="1729848"/>
                  <a:ext cx="513229" cy="513229"/>
                </a:xfrm>
                <a:prstGeom prst="ellipse">
                  <a:avLst/>
                </a:prstGeom>
                <a:solidFill>
                  <a:schemeClr val="bg1">
                    <a:lumMod val="85000"/>
                    <a:alpha val="99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p>
              </p:txBody>
            </p:sp>
            <p:sp>
              <p:nvSpPr>
                <p:cNvPr id="107" name="33 Elipse">
                  <a:extLst/>
                </p:cNvPr>
                <p:cNvSpPr/>
                <p:nvPr/>
              </p:nvSpPr>
              <p:spPr>
                <a:xfrm>
                  <a:off x="987722" y="1549173"/>
                  <a:ext cx="874584" cy="874580"/>
                </a:xfrm>
                <a:prstGeom prst="ellipse">
                  <a:avLst/>
                </a:prstGeom>
                <a:solidFill>
                  <a:srgbClr val="FFD03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p>
              </p:txBody>
            </p:sp>
          </p:grpSp>
          <p:sp>
            <p:nvSpPr>
              <p:cNvPr id="105" name="Subtítulo 2">
                <a:extLst/>
              </p:cNvPr>
              <p:cNvSpPr txBox="1">
                <a:spLocks/>
              </p:cNvSpPr>
              <p:nvPr/>
            </p:nvSpPr>
            <p:spPr>
              <a:xfrm>
                <a:off x="1313265" y="1606780"/>
                <a:ext cx="1102334" cy="597949"/>
              </a:xfrm>
              <a:prstGeom prst="rect">
                <a:avLst/>
              </a:prstGeom>
              <a:ln>
                <a:noFill/>
              </a:ln>
              <a:effectLst>
                <a:outerShdw blurRad="50800" dist="38100" dir="2700000" algn="tl" rotWithShape="0">
                  <a:prstClr val="black">
                    <a:alpha val="40000"/>
                  </a:prstClr>
                </a:outerShdw>
              </a:effectLst>
            </p:spPr>
            <p:txBody>
              <a:bodyPr vert="horz" lIns="51435" tIns="25718" rIns="51435" bIns="25718" rtlCol="0" anchor="ctr">
                <a:noAutofit/>
              </a:bodyPr>
              <a:lstStyle/>
              <a:p>
                <a:pPr algn="ctr" defTabSz="685784">
                  <a:lnSpc>
                    <a:spcPct val="90000"/>
                  </a:lnSpc>
                  <a:spcBef>
                    <a:spcPts val="750"/>
                  </a:spcBef>
                  <a:defRPr/>
                </a:pPr>
                <a:r>
                  <a:rPr lang="es-CO" sz="1600" b="1" dirty="0">
                    <a:solidFill>
                      <a:schemeClr val="bg1"/>
                    </a:solidFill>
                    <a:latin typeface="Verdana" panose="020B0604030504040204" pitchFamily="34" charset="0"/>
                    <a:ea typeface="Verdana" panose="020B0604030504040204" pitchFamily="34" charset="0"/>
                    <a:cs typeface="Verdana" panose="020B0604030504040204" pitchFamily="34" charset="0"/>
                  </a:rPr>
                  <a:t>4</a:t>
                </a:r>
              </a:p>
            </p:txBody>
          </p:sp>
        </p:grpSp>
        <p:grpSp>
          <p:nvGrpSpPr>
            <p:cNvPr id="93" name="29 Grupo">
              <a:extLst/>
            </p:cNvPr>
            <p:cNvGrpSpPr/>
            <p:nvPr/>
          </p:nvGrpSpPr>
          <p:grpSpPr>
            <a:xfrm>
              <a:off x="3385930" y="6087332"/>
              <a:ext cx="363212" cy="250984"/>
              <a:chOff x="1313264" y="1431449"/>
              <a:chExt cx="1247321" cy="948608"/>
            </a:xfrm>
          </p:grpSpPr>
          <p:grpSp>
            <p:nvGrpSpPr>
              <p:cNvPr id="100" name="30 Grupo">
                <a:extLst/>
              </p:cNvPr>
              <p:cNvGrpSpPr/>
              <p:nvPr/>
            </p:nvGrpSpPr>
            <p:grpSpPr>
              <a:xfrm>
                <a:off x="1390127" y="1431449"/>
                <a:ext cx="1170458" cy="948608"/>
                <a:chOff x="987722" y="1549173"/>
                <a:chExt cx="1079121" cy="874580"/>
              </a:xfrm>
            </p:grpSpPr>
            <p:sp>
              <p:nvSpPr>
                <p:cNvPr id="102" name="32 Elipse">
                  <a:extLst/>
                </p:cNvPr>
                <p:cNvSpPr/>
                <p:nvPr/>
              </p:nvSpPr>
              <p:spPr>
                <a:xfrm>
                  <a:off x="1553614" y="1729848"/>
                  <a:ext cx="513229" cy="513229"/>
                </a:xfrm>
                <a:prstGeom prst="ellipse">
                  <a:avLst/>
                </a:prstGeom>
                <a:solidFill>
                  <a:schemeClr val="bg1">
                    <a:lumMod val="85000"/>
                    <a:alpha val="99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p>
              </p:txBody>
            </p:sp>
            <p:sp>
              <p:nvSpPr>
                <p:cNvPr id="103" name="33 Elipse">
                  <a:extLst/>
                </p:cNvPr>
                <p:cNvSpPr/>
                <p:nvPr/>
              </p:nvSpPr>
              <p:spPr>
                <a:xfrm>
                  <a:off x="987722" y="1549173"/>
                  <a:ext cx="874584" cy="874580"/>
                </a:xfrm>
                <a:prstGeom prst="ellipse">
                  <a:avLst/>
                </a:prstGeom>
                <a:solidFill>
                  <a:srgbClr val="50C0C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p>
              </p:txBody>
            </p:sp>
          </p:grpSp>
          <p:sp>
            <p:nvSpPr>
              <p:cNvPr id="101" name="Subtítulo 2">
                <a:extLst/>
              </p:cNvPr>
              <p:cNvSpPr txBox="1">
                <a:spLocks/>
              </p:cNvSpPr>
              <p:nvPr/>
            </p:nvSpPr>
            <p:spPr>
              <a:xfrm>
                <a:off x="1313264" y="1606779"/>
                <a:ext cx="1102334" cy="597949"/>
              </a:xfrm>
              <a:prstGeom prst="rect">
                <a:avLst/>
              </a:prstGeom>
              <a:ln>
                <a:noFill/>
              </a:ln>
              <a:effectLst>
                <a:outerShdw blurRad="50800" dist="38100" dir="2700000" algn="tl" rotWithShape="0">
                  <a:prstClr val="black">
                    <a:alpha val="40000"/>
                  </a:prstClr>
                </a:outerShdw>
              </a:effectLst>
            </p:spPr>
            <p:txBody>
              <a:bodyPr vert="horz" lIns="51435" tIns="25718" rIns="51435" bIns="25718" rtlCol="0" anchor="ctr">
                <a:noAutofit/>
              </a:bodyPr>
              <a:lstStyle/>
              <a:p>
                <a:pPr algn="ctr" defTabSz="685784">
                  <a:lnSpc>
                    <a:spcPct val="90000"/>
                  </a:lnSpc>
                  <a:spcBef>
                    <a:spcPts val="750"/>
                  </a:spcBef>
                  <a:defRPr/>
                </a:pPr>
                <a:r>
                  <a:rPr lang="es-CO" sz="1600" b="1" dirty="0">
                    <a:solidFill>
                      <a:schemeClr val="bg1"/>
                    </a:solidFill>
                    <a:latin typeface="Verdana" panose="020B0604030504040204" pitchFamily="34" charset="0"/>
                    <a:ea typeface="Verdana" panose="020B0604030504040204" pitchFamily="34" charset="0"/>
                    <a:cs typeface="Verdana" panose="020B0604030504040204" pitchFamily="34" charset="0"/>
                  </a:rPr>
                  <a:t>5</a:t>
                </a:r>
              </a:p>
            </p:txBody>
          </p:sp>
        </p:grpSp>
        <p:sp>
          <p:nvSpPr>
            <p:cNvPr id="94" name="CuadroTexto 93"/>
            <p:cNvSpPr txBox="1"/>
            <p:nvPr/>
          </p:nvSpPr>
          <p:spPr>
            <a:xfrm>
              <a:off x="3735954" y="3433204"/>
              <a:ext cx="7940739" cy="338554"/>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pPr algn="just"/>
              <a:r>
                <a:rPr lang="es-CO" sz="1600" b="1"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Metodología</a:t>
              </a:r>
            </a:p>
          </p:txBody>
        </p:sp>
        <p:sp>
          <p:nvSpPr>
            <p:cNvPr id="43" name="CuadroTexto 42">
              <a:extLst>
                <a:ext uri="{FF2B5EF4-FFF2-40B4-BE49-F238E27FC236}">
                  <a16:creationId xmlns:a16="http://schemas.microsoft.com/office/drawing/2014/main" id="{5144BA87-9B59-4AEB-956A-7B833183E414}"/>
                </a:ext>
              </a:extLst>
            </p:cNvPr>
            <p:cNvSpPr txBox="1"/>
            <p:nvPr/>
          </p:nvSpPr>
          <p:spPr>
            <a:xfrm>
              <a:off x="3752611" y="5650533"/>
              <a:ext cx="7940739" cy="338554"/>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pPr algn="just"/>
              <a:r>
                <a:rPr lang="es-CO" sz="1600" b="1" dirty="0">
                  <a:latin typeface="Verdana" panose="020B0604030504040204" pitchFamily="34" charset="0"/>
                  <a:ea typeface="Verdana" panose="020B0604030504040204" pitchFamily="34" charset="0"/>
                  <a:cs typeface="Verdana" panose="020B0604030504040204" pitchFamily="34" charset="0"/>
                </a:rPr>
                <a:t>Estado actual de la Educación Superior en Colombia </a:t>
              </a:r>
            </a:p>
          </p:txBody>
        </p:sp>
        <p:sp>
          <p:nvSpPr>
            <p:cNvPr id="44" name="CuadroTexto 43">
              <a:extLst>
                <a:ext uri="{FF2B5EF4-FFF2-40B4-BE49-F238E27FC236}">
                  <a16:creationId xmlns:a16="http://schemas.microsoft.com/office/drawing/2014/main" id="{7CD561E4-CB34-4A76-AD96-3CA36AA77BA3}"/>
                </a:ext>
              </a:extLst>
            </p:cNvPr>
            <p:cNvSpPr txBox="1"/>
            <p:nvPr/>
          </p:nvSpPr>
          <p:spPr>
            <a:xfrm>
              <a:off x="3765863" y="6060988"/>
              <a:ext cx="7940739" cy="338554"/>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defPPr>
                <a:defRPr lang="es-ES"/>
              </a:defPPr>
              <a:lvl1pPr>
                <a:defRPr sz="1200">
                  <a:latin typeface="Verdana" panose="020B0604030504040204" pitchFamily="34" charset="0"/>
                  <a:ea typeface="Verdana" panose="020B0604030504040204" pitchFamily="34" charset="0"/>
                  <a:cs typeface="Verdana" panose="020B0604030504040204" pitchFamily="34" charset="0"/>
                </a:defRPr>
              </a:lvl1pPr>
            </a:lstStyle>
            <a:p>
              <a:pPr algn="just"/>
              <a:r>
                <a:rPr lang="es-CO" sz="1600" b="1" dirty="0">
                  <a:solidFill>
                    <a:schemeClr val="bg2">
                      <a:lumMod val="75000"/>
                    </a:schemeClr>
                  </a:solidFill>
                </a:rPr>
                <a:t>Análisis de resultados</a:t>
              </a:r>
            </a:p>
          </p:txBody>
        </p:sp>
      </p:grpSp>
    </p:spTree>
    <p:extLst>
      <p:ext uri="{BB962C8B-B14F-4D97-AF65-F5344CB8AC3E}">
        <p14:creationId xmlns:p14="http://schemas.microsoft.com/office/powerpoint/2010/main" val="2663792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9383429-4BA8-4EAE-8D30-E048CE561D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245099" cy="6858000"/>
          </a:xfrm>
          <a:prstGeom prst="rect">
            <a:avLst/>
          </a:prstGeom>
        </p:spPr>
      </p:pic>
      <p:pic>
        <p:nvPicPr>
          <p:cNvPr id="6" name="Gráfico 5">
            <a:extLst>
              <a:ext uri="{FF2B5EF4-FFF2-40B4-BE49-F238E27FC236}">
                <a16:creationId xmlns:a16="http://schemas.microsoft.com/office/drawing/2014/main" id="{FAE28972-148B-449C-A825-9C4EADAAF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0" y="221213"/>
            <a:ext cx="6096000" cy="474000"/>
          </a:xfrm>
          <a:prstGeom prst="rect">
            <a:avLst/>
          </a:prstGeom>
        </p:spPr>
      </p:pic>
      <p:sp>
        <p:nvSpPr>
          <p:cNvPr id="7" name="CuadroTexto 6">
            <a:extLst>
              <a:ext uri="{FF2B5EF4-FFF2-40B4-BE49-F238E27FC236}">
                <a16:creationId xmlns:a16="http://schemas.microsoft.com/office/drawing/2014/main" id="{8BE3DB8B-E4BB-49FD-8152-1D0474B8E632}"/>
              </a:ext>
            </a:extLst>
          </p:cNvPr>
          <p:cNvSpPr txBox="1"/>
          <p:nvPr/>
        </p:nvSpPr>
        <p:spPr>
          <a:xfrm>
            <a:off x="3794604" y="1913104"/>
            <a:ext cx="3160643" cy="553998"/>
          </a:xfrm>
          <a:prstGeom prst="rect">
            <a:avLst/>
          </a:prstGeom>
          <a:noFill/>
        </p:spPr>
        <p:txBody>
          <a:bodyPr wrap="square" rtlCol="0">
            <a:spAutoFit/>
          </a:bodyPr>
          <a:lstStyle/>
          <a:p>
            <a:r>
              <a:rPr lang="es-CO" sz="3000" b="1" spc="600" dirty="0">
                <a:solidFill>
                  <a:srgbClr val="EB6264"/>
                </a:solidFill>
                <a:latin typeface="Segoe UI" panose="020B0502040204020203" pitchFamily="34" charset="0"/>
                <a:cs typeface="Segoe UI" panose="020B0502040204020203" pitchFamily="34" charset="0"/>
              </a:rPr>
              <a:t>Índice</a:t>
            </a:r>
          </a:p>
        </p:txBody>
      </p:sp>
      <p:grpSp>
        <p:nvGrpSpPr>
          <p:cNvPr id="2" name="Grupo 1">
            <a:extLst>
              <a:ext uri="{FF2B5EF4-FFF2-40B4-BE49-F238E27FC236}">
                <a16:creationId xmlns:a16="http://schemas.microsoft.com/office/drawing/2014/main" id="{2153FA54-1EBE-4A65-B9AA-431A97D098D2}"/>
              </a:ext>
            </a:extLst>
          </p:cNvPr>
          <p:cNvGrpSpPr/>
          <p:nvPr/>
        </p:nvGrpSpPr>
        <p:grpSpPr>
          <a:xfrm>
            <a:off x="3346770" y="2928730"/>
            <a:ext cx="8359832" cy="3470812"/>
            <a:chOff x="3346770" y="2928730"/>
            <a:chExt cx="8359832" cy="3470812"/>
          </a:xfrm>
        </p:grpSpPr>
        <p:sp>
          <p:nvSpPr>
            <p:cNvPr id="84" name="CuadroTexto 83"/>
            <p:cNvSpPr txBox="1"/>
            <p:nvPr/>
          </p:nvSpPr>
          <p:spPr>
            <a:xfrm>
              <a:off x="3721802" y="2938164"/>
              <a:ext cx="7940739" cy="338554"/>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pPr algn="just"/>
              <a:r>
                <a:rPr lang="es-CO" sz="1600" b="1" dirty="0">
                  <a:latin typeface="Verdana" panose="020B0604030504040204" pitchFamily="34" charset="0"/>
                  <a:ea typeface="Verdana" panose="020B0604030504040204" pitchFamily="34" charset="0"/>
                  <a:cs typeface="Verdana" panose="020B0604030504040204" pitchFamily="34" charset="0"/>
                </a:rPr>
                <a:t>¿Qué es el MIDE? </a:t>
              </a:r>
            </a:p>
          </p:txBody>
        </p:sp>
        <p:sp>
          <p:nvSpPr>
            <p:cNvPr id="85" name="CuadroTexto 84"/>
            <p:cNvSpPr txBox="1"/>
            <p:nvPr/>
          </p:nvSpPr>
          <p:spPr>
            <a:xfrm>
              <a:off x="4664766" y="3896746"/>
              <a:ext cx="7011926" cy="338554"/>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defPPr>
                <a:defRPr lang="es-ES"/>
              </a:defPPr>
              <a:lvl1pPr>
                <a:defRPr sz="1200">
                  <a:latin typeface="Verdana" panose="020B0604030504040204" pitchFamily="34" charset="0"/>
                  <a:ea typeface="Verdana" panose="020B0604030504040204" pitchFamily="34" charset="0"/>
                  <a:cs typeface="Verdana" panose="020B0604030504040204" pitchFamily="34" charset="0"/>
                </a:defRPr>
              </a:lvl1pPr>
            </a:lstStyle>
            <a:p>
              <a:pPr algn="just"/>
              <a:r>
                <a:rPr lang="es-CO" sz="1600" b="1" dirty="0"/>
                <a:t>MIDE U</a:t>
              </a:r>
            </a:p>
          </p:txBody>
        </p:sp>
        <p:grpSp>
          <p:nvGrpSpPr>
            <p:cNvPr id="86" name="29 Grupo"/>
            <p:cNvGrpSpPr/>
            <p:nvPr/>
          </p:nvGrpSpPr>
          <p:grpSpPr>
            <a:xfrm>
              <a:off x="3385930" y="2928730"/>
              <a:ext cx="363212" cy="250984"/>
              <a:chOff x="1313265" y="1431449"/>
              <a:chExt cx="1247320" cy="948608"/>
            </a:xfrm>
          </p:grpSpPr>
          <p:grpSp>
            <p:nvGrpSpPr>
              <p:cNvPr id="116" name="30 Grupo"/>
              <p:cNvGrpSpPr/>
              <p:nvPr/>
            </p:nvGrpSpPr>
            <p:grpSpPr>
              <a:xfrm>
                <a:off x="1390127" y="1431449"/>
                <a:ext cx="1170458" cy="948608"/>
                <a:chOff x="987722" y="1549173"/>
                <a:chExt cx="1079121" cy="874580"/>
              </a:xfrm>
            </p:grpSpPr>
            <p:sp>
              <p:nvSpPr>
                <p:cNvPr id="118" name="32 Elipse"/>
                <p:cNvSpPr/>
                <p:nvPr/>
              </p:nvSpPr>
              <p:spPr>
                <a:xfrm>
                  <a:off x="1553614" y="1729848"/>
                  <a:ext cx="513229" cy="513229"/>
                </a:xfrm>
                <a:prstGeom prst="ellipse">
                  <a:avLst/>
                </a:prstGeom>
                <a:solidFill>
                  <a:schemeClr val="bg1">
                    <a:lumMod val="85000"/>
                    <a:alpha val="99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p>
              </p:txBody>
            </p:sp>
            <p:sp>
              <p:nvSpPr>
                <p:cNvPr id="119" name="33 Elipse"/>
                <p:cNvSpPr/>
                <p:nvPr/>
              </p:nvSpPr>
              <p:spPr>
                <a:xfrm>
                  <a:off x="987722" y="1549173"/>
                  <a:ext cx="874584" cy="874580"/>
                </a:xfrm>
                <a:prstGeom prst="ellipse">
                  <a:avLst/>
                </a:prstGeom>
                <a:solidFill>
                  <a:srgbClr val="F6A55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p>
              </p:txBody>
            </p:sp>
          </p:grpSp>
          <p:sp>
            <p:nvSpPr>
              <p:cNvPr id="117" name="Subtítulo 2"/>
              <p:cNvSpPr txBox="1">
                <a:spLocks/>
              </p:cNvSpPr>
              <p:nvPr/>
            </p:nvSpPr>
            <p:spPr>
              <a:xfrm>
                <a:off x="1313265" y="1606779"/>
                <a:ext cx="1102334" cy="597948"/>
              </a:xfrm>
              <a:prstGeom prst="rect">
                <a:avLst/>
              </a:prstGeom>
              <a:ln>
                <a:noFill/>
              </a:ln>
              <a:effectLst>
                <a:outerShdw blurRad="50800" dist="38100" dir="2700000" algn="tl" rotWithShape="0">
                  <a:prstClr val="black">
                    <a:alpha val="40000"/>
                  </a:prstClr>
                </a:outerShdw>
              </a:effectLst>
            </p:spPr>
            <p:txBody>
              <a:bodyPr vert="horz" lIns="51435" tIns="25718" rIns="51435" bIns="25718" rtlCol="0" anchor="ctr">
                <a:noAutofit/>
              </a:bodyPr>
              <a:lstStyle/>
              <a:p>
                <a:pPr algn="ctr" defTabSz="685784">
                  <a:lnSpc>
                    <a:spcPct val="90000"/>
                  </a:lnSpc>
                  <a:spcBef>
                    <a:spcPts val="750"/>
                  </a:spcBef>
                  <a:defRPr/>
                </a:pPr>
                <a:r>
                  <a:rPr lang="es-CO" sz="1600" b="1" dirty="0">
                    <a:solidFill>
                      <a:schemeClr val="bg1"/>
                    </a:solidFill>
                    <a:latin typeface="Verdana" panose="020B0604030504040204" pitchFamily="34" charset="0"/>
                    <a:ea typeface="Verdana" panose="020B0604030504040204" pitchFamily="34" charset="0"/>
                    <a:cs typeface="Verdana" panose="020B0604030504040204" pitchFamily="34" charset="0"/>
                  </a:rPr>
                  <a:t>1</a:t>
                </a:r>
              </a:p>
            </p:txBody>
          </p:sp>
        </p:grpSp>
        <p:grpSp>
          <p:nvGrpSpPr>
            <p:cNvPr id="87" name="29 Grupo"/>
            <p:cNvGrpSpPr/>
            <p:nvPr/>
          </p:nvGrpSpPr>
          <p:grpSpPr>
            <a:xfrm>
              <a:off x="3364820" y="3401257"/>
              <a:ext cx="363212" cy="250984"/>
              <a:chOff x="1313264" y="1431449"/>
              <a:chExt cx="1247321" cy="948608"/>
            </a:xfrm>
          </p:grpSpPr>
          <p:grpSp>
            <p:nvGrpSpPr>
              <p:cNvPr id="112" name="30 Grupo"/>
              <p:cNvGrpSpPr/>
              <p:nvPr/>
            </p:nvGrpSpPr>
            <p:grpSpPr>
              <a:xfrm>
                <a:off x="1390127" y="1431449"/>
                <a:ext cx="1170458" cy="948608"/>
                <a:chOff x="987722" y="1549173"/>
                <a:chExt cx="1079121" cy="874580"/>
              </a:xfrm>
            </p:grpSpPr>
            <p:sp>
              <p:nvSpPr>
                <p:cNvPr id="114" name="32 Elipse"/>
                <p:cNvSpPr/>
                <p:nvPr/>
              </p:nvSpPr>
              <p:spPr>
                <a:xfrm>
                  <a:off x="1553614" y="1729848"/>
                  <a:ext cx="513229" cy="513229"/>
                </a:xfrm>
                <a:prstGeom prst="ellipse">
                  <a:avLst/>
                </a:prstGeom>
                <a:solidFill>
                  <a:schemeClr val="bg1">
                    <a:lumMod val="85000"/>
                    <a:alpha val="99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p>
              </p:txBody>
            </p:sp>
            <p:sp>
              <p:nvSpPr>
                <p:cNvPr id="115" name="33 Elipse"/>
                <p:cNvSpPr/>
                <p:nvPr/>
              </p:nvSpPr>
              <p:spPr>
                <a:xfrm>
                  <a:off x="987722" y="1549173"/>
                  <a:ext cx="874584" cy="874580"/>
                </a:xfrm>
                <a:prstGeom prst="ellipse">
                  <a:avLst/>
                </a:prstGeom>
                <a:solidFill>
                  <a:srgbClr val="F3808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p>
              </p:txBody>
            </p:sp>
          </p:grpSp>
          <p:sp>
            <p:nvSpPr>
              <p:cNvPr id="113" name="Subtítulo 2"/>
              <p:cNvSpPr txBox="1">
                <a:spLocks/>
              </p:cNvSpPr>
              <p:nvPr/>
            </p:nvSpPr>
            <p:spPr>
              <a:xfrm>
                <a:off x="1313264" y="1606779"/>
                <a:ext cx="1102334" cy="597949"/>
              </a:xfrm>
              <a:prstGeom prst="rect">
                <a:avLst/>
              </a:prstGeom>
              <a:ln>
                <a:noFill/>
              </a:ln>
              <a:effectLst>
                <a:outerShdw blurRad="50800" dist="38100" dir="2700000" algn="tl" rotWithShape="0">
                  <a:prstClr val="black">
                    <a:alpha val="40000"/>
                  </a:prstClr>
                </a:outerShdw>
              </a:effectLst>
            </p:spPr>
            <p:txBody>
              <a:bodyPr vert="horz" lIns="51435" tIns="25718" rIns="51435" bIns="25718" rtlCol="0" anchor="ctr">
                <a:noAutofit/>
              </a:bodyPr>
              <a:lstStyle/>
              <a:p>
                <a:pPr algn="ctr" defTabSz="685784">
                  <a:lnSpc>
                    <a:spcPct val="90000"/>
                  </a:lnSpc>
                  <a:spcBef>
                    <a:spcPts val="750"/>
                  </a:spcBef>
                  <a:defRPr/>
                </a:pPr>
                <a:r>
                  <a:rPr lang="es-CO" sz="1600" b="1" dirty="0">
                    <a:solidFill>
                      <a:schemeClr val="bg1"/>
                    </a:solidFill>
                    <a:latin typeface="Verdana" panose="020B0604030504040204" pitchFamily="34" charset="0"/>
                    <a:ea typeface="Verdana" panose="020B0604030504040204" pitchFamily="34" charset="0"/>
                    <a:cs typeface="Verdana" panose="020B0604030504040204" pitchFamily="34" charset="0"/>
                  </a:rPr>
                  <a:t>2</a:t>
                </a:r>
              </a:p>
            </p:txBody>
          </p:sp>
        </p:grpSp>
        <p:sp>
          <p:nvSpPr>
            <p:cNvPr id="88" name="CuadroTexto 87"/>
            <p:cNvSpPr txBox="1"/>
            <p:nvPr/>
          </p:nvSpPr>
          <p:spPr>
            <a:xfrm>
              <a:off x="4664766" y="4332789"/>
              <a:ext cx="7011927" cy="338554"/>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defPPr>
                <a:defRPr lang="es-ES"/>
              </a:defPPr>
              <a:lvl1pPr>
                <a:defRPr sz="1200">
                  <a:latin typeface="Verdana" panose="020B0604030504040204" pitchFamily="34" charset="0"/>
                  <a:ea typeface="Verdana" panose="020B0604030504040204" pitchFamily="34" charset="0"/>
                  <a:cs typeface="Verdana" panose="020B0604030504040204" pitchFamily="34" charset="0"/>
                </a:defRPr>
              </a:lvl1pPr>
            </a:lstStyle>
            <a:p>
              <a:pPr algn="just"/>
              <a:r>
                <a:rPr lang="es-CO" sz="1600" b="1" dirty="0"/>
                <a:t>MIDE T</a:t>
              </a:r>
            </a:p>
          </p:txBody>
        </p:sp>
        <p:grpSp>
          <p:nvGrpSpPr>
            <p:cNvPr id="89" name="29 Grupo"/>
            <p:cNvGrpSpPr/>
            <p:nvPr/>
          </p:nvGrpSpPr>
          <p:grpSpPr>
            <a:xfrm>
              <a:off x="3346770" y="5176908"/>
              <a:ext cx="363212" cy="250984"/>
              <a:chOff x="1313264" y="1431449"/>
              <a:chExt cx="1247321" cy="948608"/>
            </a:xfrm>
          </p:grpSpPr>
          <p:grpSp>
            <p:nvGrpSpPr>
              <p:cNvPr id="108" name="30 Grupo"/>
              <p:cNvGrpSpPr/>
              <p:nvPr/>
            </p:nvGrpSpPr>
            <p:grpSpPr>
              <a:xfrm>
                <a:off x="1390127" y="1431449"/>
                <a:ext cx="1170458" cy="948608"/>
                <a:chOff x="987722" y="1549173"/>
                <a:chExt cx="1079121" cy="874580"/>
              </a:xfrm>
            </p:grpSpPr>
            <p:sp>
              <p:nvSpPr>
                <p:cNvPr id="110" name="32 Elipse"/>
                <p:cNvSpPr/>
                <p:nvPr/>
              </p:nvSpPr>
              <p:spPr>
                <a:xfrm>
                  <a:off x="1553614" y="1729848"/>
                  <a:ext cx="513229" cy="513229"/>
                </a:xfrm>
                <a:prstGeom prst="ellipse">
                  <a:avLst/>
                </a:prstGeom>
                <a:solidFill>
                  <a:schemeClr val="bg1">
                    <a:lumMod val="85000"/>
                    <a:alpha val="99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p>
              </p:txBody>
            </p:sp>
            <p:sp>
              <p:nvSpPr>
                <p:cNvPr id="111" name="33 Elipse"/>
                <p:cNvSpPr/>
                <p:nvPr/>
              </p:nvSpPr>
              <p:spPr>
                <a:xfrm>
                  <a:off x="987722" y="1549173"/>
                  <a:ext cx="874584" cy="874580"/>
                </a:xfrm>
                <a:prstGeom prst="ellipse">
                  <a:avLst/>
                </a:prstGeom>
                <a:solidFill>
                  <a:srgbClr val="3DA68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p>
              </p:txBody>
            </p:sp>
          </p:grpSp>
          <p:sp>
            <p:nvSpPr>
              <p:cNvPr id="109" name="Subtítulo 2"/>
              <p:cNvSpPr txBox="1">
                <a:spLocks/>
              </p:cNvSpPr>
              <p:nvPr/>
            </p:nvSpPr>
            <p:spPr>
              <a:xfrm>
                <a:off x="1313264" y="1606779"/>
                <a:ext cx="1102334" cy="597949"/>
              </a:xfrm>
              <a:prstGeom prst="rect">
                <a:avLst/>
              </a:prstGeom>
              <a:ln>
                <a:noFill/>
              </a:ln>
              <a:effectLst>
                <a:outerShdw blurRad="50800" dist="38100" dir="2700000" algn="tl" rotWithShape="0">
                  <a:prstClr val="black">
                    <a:alpha val="40000"/>
                  </a:prstClr>
                </a:outerShdw>
              </a:effectLst>
            </p:spPr>
            <p:txBody>
              <a:bodyPr vert="horz" lIns="51435" tIns="25718" rIns="51435" bIns="25718" rtlCol="0" anchor="ctr">
                <a:noAutofit/>
              </a:bodyPr>
              <a:lstStyle/>
              <a:p>
                <a:pPr algn="ctr" defTabSz="685784">
                  <a:lnSpc>
                    <a:spcPct val="90000"/>
                  </a:lnSpc>
                  <a:spcBef>
                    <a:spcPts val="750"/>
                  </a:spcBef>
                  <a:defRPr/>
                </a:pPr>
                <a:r>
                  <a:rPr lang="es-CO" sz="1600" b="1" dirty="0">
                    <a:solidFill>
                      <a:schemeClr val="bg1"/>
                    </a:solidFill>
                    <a:latin typeface="Verdana" panose="020B0604030504040204" pitchFamily="34" charset="0"/>
                    <a:ea typeface="Verdana" panose="020B0604030504040204" pitchFamily="34" charset="0"/>
                    <a:cs typeface="Verdana" panose="020B0604030504040204" pitchFamily="34" charset="0"/>
                  </a:rPr>
                  <a:t>3</a:t>
                </a:r>
              </a:p>
            </p:txBody>
          </p:sp>
        </p:grpSp>
        <p:sp>
          <p:nvSpPr>
            <p:cNvPr id="90" name="CuadroTexto 89">
              <a:extLst/>
            </p:cNvPr>
            <p:cNvSpPr txBox="1"/>
            <p:nvPr/>
          </p:nvSpPr>
          <p:spPr>
            <a:xfrm>
              <a:off x="4664766" y="4755022"/>
              <a:ext cx="6997775" cy="338554"/>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pPr algn="just"/>
              <a:r>
                <a:rPr lang="es-CO" sz="1600" b="1" dirty="0">
                  <a:latin typeface="Verdana" panose="020B0604030504040204" pitchFamily="34" charset="0"/>
                  <a:ea typeface="Verdana" panose="020B0604030504040204" pitchFamily="34" charset="0"/>
                  <a:cs typeface="Verdana" panose="020B0604030504040204" pitchFamily="34" charset="0"/>
                </a:rPr>
                <a:t>MIDE A</a:t>
              </a:r>
            </a:p>
          </p:txBody>
        </p:sp>
        <p:sp>
          <p:nvSpPr>
            <p:cNvPr id="91" name="CuadroTexto 90">
              <a:extLst/>
            </p:cNvPr>
            <p:cNvSpPr txBox="1"/>
            <p:nvPr/>
          </p:nvSpPr>
          <p:spPr>
            <a:xfrm>
              <a:off x="3752611" y="5243515"/>
              <a:ext cx="7940739" cy="338554"/>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defPPr>
                <a:defRPr lang="es-ES"/>
              </a:defPPr>
              <a:lvl1pPr>
                <a:defRPr sz="1200">
                  <a:latin typeface="Verdana" panose="020B0604030504040204" pitchFamily="34" charset="0"/>
                  <a:ea typeface="Verdana" panose="020B0604030504040204" pitchFamily="34" charset="0"/>
                  <a:cs typeface="Verdana" panose="020B0604030504040204" pitchFamily="34" charset="0"/>
                </a:defRPr>
              </a:lvl1pPr>
            </a:lstStyle>
            <a:p>
              <a:pPr algn="just"/>
              <a:r>
                <a:rPr lang="es-CO" sz="1600" b="1" dirty="0"/>
                <a:t>Cómo leer los resultados</a:t>
              </a:r>
            </a:p>
          </p:txBody>
        </p:sp>
        <p:grpSp>
          <p:nvGrpSpPr>
            <p:cNvPr id="92" name="29 Grupo">
              <a:extLst/>
            </p:cNvPr>
            <p:cNvGrpSpPr/>
            <p:nvPr/>
          </p:nvGrpSpPr>
          <p:grpSpPr>
            <a:xfrm>
              <a:off x="3353528" y="5644743"/>
              <a:ext cx="363212" cy="250984"/>
              <a:chOff x="1313265" y="1431449"/>
              <a:chExt cx="1247320" cy="948608"/>
            </a:xfrm>
          </p:grpSpPr>
          <p:grpSp>
            <p:nvGrpSpPr>
              <p:cNvPr id="104" name="30 Grupo">
                <a:extLst/>
              </p:cNvPr>
              <p:cNvGrpSpPr/>
              <p:nvPr/>
            </p:nvGrpSpPr>
            <p:grpSpPr>
              <a:xfrm>
                <a:off x="1390127" y="1431449"/>
                <a:ext cx="1170458" cy="948608"/>
                <a:chOff x="987722" y="1549173"/>
                <a:chExt cx="1079121" cy="874580"/>
              </a:xfrm>
            </p:grpSpPr>
            <p:sp>
              <p:nvSpPr>
                <p:cNvPr id="106" name="32 Elipse">
                  <a:extLst/>
                </p:cNvPr>
                <p:cNvSpPr/>
                <p:nvPr/>
              </p:nvSpPr>
              <p:spPr>
                <a:xfrm>
                  <a:off x="1553614" y="1729848"/>
                  <a:ext cx="513229" cy="513229"/>
                </a:xfrm>
                <a:prstGeom prst="ellipse">
                  <a:avLst/>
                </a:prstGeom>
                <a:solidFill>
                  <a:schemeClr val="bg1">
                    <a:lumMod val="85000"/>
                    <a:alpha val="99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p>
              </p:txBody>
            </p:sp>
            <p:sp>
              <p:nvSpPr>
                <p:cNvPr id="107" name="33 Elipse">
                  <a:extLst/>
                </p:cNvPr>
                <p:cNvSpPr/>
                <p:nvPr/>
              </p:nvSpPr>
              <p:spPr>
                <a:xfrm>
                  <a:off x="987722" y="1549173"/>
                  <a:ext cx="874584" cy="874580"/>
                </a:xfrm>
                <a:prstGeom prst="ellipse">
                  <a:avLst/>
                </a:prstGeom>
                <a:solidFill>
                  <a:srgbClr val="FFD03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p>
              </p:txBody>
            </p:sp>
          </p:grpSp>
          <p:sp>
            <p:nvSpPr>
              <p:cNvPr id="105" name="Subtítulo 2">
                <a:extLst/>
              </p:cNvPr>
              <p:cNvSpPr txBox="1">
                <a:spLocks/>
              </p:cNvSpPr>
              <p:nvPr/>
            </p:nvSpPr>
            <p:spPr>
              <a:xfrm>
                <a:off x="1313265" y="1606780"/>
                <a:ext cx="1102334" cy="597949"/>
              </a:xfrm>
              <a:prstGeom prst="rect">
                <a:avLst/>
              </a:prstGeom>
              <a:ln>
                <a:noFill/>
              </a:ln>
              <a:effectLst>
                <a:outerShdw blurRad="50800" dist="38100" dir="2700000" algn="tl" rotWithShape="0">
                  <a:prstClr val="black">
                    <a:alpha val="40000"/>
                  </a:prstClr>
                </a:outerShdw>
              </a:effectLst>
            </p:spPr>
            <p:txBody>
              <a:bodyPr vert="horz" lIns="51435" tIns="25718" rIns="51435" bIns="25718" rtlCol="0" anchor="ctr">
                <a:noAutofit/>
              </a:bodyPr>
              <a:lstStyle/>
              <a:p>
                <a:pPr algn="ctr" defTabSz="685784">
                  <a:lnSpc>
                    <a:spcPct val="90000"/>
                  </a:lnSpc>
                  <a:spcBef>
                    <a:spcPts val="750"/>
                  </a:spcBef>
                  <a:defRPr/>
                </a:pPr>
                <a:r>
                  <a:rPr lang="es-CO" sz="1600" b="1" dirty="0">
                    <a:solidFill>
                      <a:schemeClr val="bg1"/>
                    </a:solidFill>
                    <a:latin typeface="Verdana" panose="020B0604030504040204" pitchFamily="34" charset="0"/>
                    <a:ea typeface="Verdana" panose="020B0604030504040204" pitchFamily="34" charset="0"/>
                    <a:cs typeface="Verdana" panose="020B0604030504040204" pitchFamily="34" charset="0"/>
                  </a:rPr>
                  <a:t>4</a:t>
                </a:r>
              </a:p>
            </p:txBody>
          </p:sp>
        </p:grpSp>
        <p:grpSp>
          <p:nvGrpSpPr>
            <p:cNvPr id="93" name="29 Grupo">
              <a:extLst/>
            </p:cNvPr>
            <p:cNvGrpSpPr/>
            <p:nvPr/>
          </p:nvGrpSpPr>
          <p:grpSpPr>
            <a:xfrm>
              <a:off x="3385930" y="6087332"/>
              <a:ext cx="363212" cy="250984"/>
              <a:chOff x="1313264" y="1431449"/>
              <a:chExt cx="1247321" cy="948608"/>
            </a:xfrm>
          </p:grpSpPr>
          <p:grpSp>
            <p:nvGrpSpPr>
              <p:cNvPr id="100" name="30 Grupo">
                <a:extLst/>
              </p:cNvPr>
              <p:cNvGrpSpPr/>
              <p:nvPr/>
            </p:nvGrpSpPr>
            <p:grpSpPr>
              <a:xfrm>
                <a:off x="1390127" y="1431449"/>
                <a:ext cx="1170458" cy="948608"/>
                <a:chOff x="987722" y="1549173"/>
                <a:chExt cx="1079121" cy="874580"/>
              </a:xfrm>
            </p:grpSpPr>
            <p:sp>
              <p:nvSpPr>
                <p:cNvPr id="102" name="32 Elipse">
                  <a:extLst/>
                </p:cNvPr>
                <p:cNvSpPr/>
                <p:nvPr/>
              </p:nvSpPr>
              <p:spPr>
                <a:xfrm>
                  <a:off x="1553614" y="1729848"/>
                  <a:ext cx="513229" cy="513229"/>
                </a:xfrm>
                <a:prstGeom prst="ellipse">
                  <a:avLst/>
                </a:prstGeom>
                <a:solidFill>
                  <a:schemeClr val="bg1">
                    <a:lumMod val="85000"/>
                    <a:alpha val="99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p>
              </p:txBody>
            </p:sp>
            <p:sp>
              <p:nvSpPr>
                <p:cNvPr id="103" name="33 Elipse">
                  <a:extLst/>
                </p:cNvPr>
                <p:cNvSpPr/>
                <p:nvPr/>
              </p:nvSpPr>
              <p:spPr>
                <a:xfrm>
                  <a:off x="987722" y="1549173"/>
                  <a:ext cx="874584" cy="874580"/>
                </a:xfrm>
                <a:prstGeom prst="ellipse">
                  <a:avLst/>
                </a:prstGeom>
                <a:solidFill>
                  <a:srgbClr val="50C0C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p>
              </p:txBody>
            </p:sp>
          </p:grpSp>
          <p:sp>
            <p:nvSpPr>
              <p:cNvPr id="101" name="Subtítulo 2">
                <a:extLst/>
              </p:cNvPr>
              <p:cNvSpPr txBox="1">
                <a:spLocks/>
              </p:cNvSpPr>
              <p:nvPr/>
            </p:nvSpPr>
            <p:spPr>
              <a:xfrm>
                <a:off x="1313264" y="1606779"/>
                <a:ext cx="1102334" cy="597949"/>
              </a:xfrm>
              <a:prstGeom prst="rect">
                <a:avLst/>
              </a:prstGeom>
              <a:ln>
                <a:noFill/>
              </a:ln>
              <a:effectLst>
                <a:outerShdw blurRad="50800" dist="38100" dir="2700000" algn="tl" rotWithShape="0">
                  <a:prstClr val="black">
                    <a:alpha val="40000"/>
                  </a:prstClr>
                </a:outerShdw>
              </a:effectLst>
            </p:spPr>
            <p:txBody>
              <a:bodyPr vert="horz" lIns="51435" tIns="25718" rIns="51435" bIns="25718" rtlCol="0" anchor="ctr">
                <a:noAutofit/>
              </a:bodyPr>
              <a:lstStyle/>
              <a:p>
                <a:pPr algn="ctr" defTabSz="685784">
                  <a:lnSpc>
                    <a:spcPct val="90000"/>
                  </a:lnSpc>
                  <a:spcBef>
                    <a:spcPts val="750"/>
                  </a:spcBef>
                  <a:defRPr/>
                </a:pPr>
                <a:r>
                  <a:rPr lang="es-CO" sz="1600" b="1" dirty="0">
                    <a:solidFill>
                      <a:schemeClr val="bg1"/>
                    </a:solidFill>
                    <a:latin typeface="Verdana" panose="020B0604030504040204" pitchFamily="34" charset="0"/>
                    <a:ea typeface="Verdana" panose="020B0604030504040204" pitchFamily="34" charset="0"/>
                    <a:cs typeface="Verdana" panose="020B0604030504040204" pitchFamily="34" charset="0"/>
                  </a:rPr>
                  <a:t>5</a:t>
                </a:r>
              </a:p>
            </p:txBody>
          </p:sp>
        </p:grpSp>
        <p:sp>
          <p:nvSpPr>
            <p:cNvPr id="94" name="CuadroTexto 93"/>
            <p:cNvSpPr txBox="1"/>
            <p:nvPr/>
          </p:nvSpPr>
          <p:spPr>
            <a:xfrm>
              <a:off x="3735954" y="3433204"/>
              <a:ext cx="7940739" cy="338554"/>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pPr algn="just"/>
              <a:r>
                <a:rPr lang="es-CO" sz="1600" b="1" dirty="0">
                  <a:latin typeface="Verdana" panose="020B0604030504040204" pitchFamily="34" charset="0"/>
                  <a:ea typeface="Verdana" panose="020B0604030504040204" pitchFamily="34" charset="0"/>
                  <a:cs typeface="Verdana" panose="020B0604030504040204" pitchFamily="34" charset="0"/>
                </a:rPr>
                <a:t>Metodología</a:t>
              </a:r>
            </a:p>
          </p:txBody>
        </p:sp>
        <p:sp>
          <p:nvSpPr>
            <p:cNvPr id="43" name="CuadroTexto 42">
              <a:extLst>
                <a:ext uri="{FF2B5EF4-FFF2-40B4-BE49-F238E27FC236}">
                  <a16:creationId xmlns:a16="http://schemas.microsoft.com/office/drawing/2014/main" id="{5144BA87-9B59-4AEB-956A-7B833183E414}"/>
                </a:ext>
              </a:extLst>
            </p:cNvPr>
            <p:cNvSpPr txBox="1"/>
            <p:nvPr/>
          </p:nvSpPr>
          <p:spPr>
            <a:xfrm>
              <a:off x="3752611" y="5690289"/>
              <a:ext cx="7940739" cy="288823"/>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pPr algn="just"/>
              <a:r>
                <a:rPr lang="es-CO" sz="1600" b="1" dirty="0">
                  <a:latin typeface="Verdana" panose="020B0604030504040204" pitchFamily="34" charset="0"/>
                  <a:ea typeface="Verdana" panose="020B0604030504040204" pitchFamily="34" charset="0"/>
                  <a:cs typeface="Verdana" panose="020B0604030504040204" pitchFamily="34" charset="0"/>
                </a:rPr>
                <a:t>Estado actual de la Educación Superior en Colombia </a:t>
              </a:r>
            </a:p>
          </p:txBody>
        </p:sp>
        <p:sp>
          <p:nvSpPr>
            <p:cNvPr id="44" name="CuadroTexto 43">
              <a:extLst>
                <a:ext uri="{FF2B5EF4-FFF2-40B4-BE49-F238E27FC236}">
                  <a16:creationId xmlns:a16="http://schemas.microsoft.com/office/drawing/2014/main" id="{7CD561E4-CB34-4A76-AD96-3CA36AA77BA3}"/>
                </a:ext>
              </a:extLst>
            </p:cNvPr>
            <p:cNvSpPr txBox="1"/>
            <p:nvPr/>
          </p:nvSpPr>
          <p:spPr>
            <a:xfrm>
              <a:off x="3765863" y="6060988"/>
              <a:ext cx="7940739" cy="338554"/>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defPPr>
                <a:defRPr lang="es-ES"/>
              </a:defPPr>
              <a:lvl1pPr>
                <a:defRPr sz="1200">
                  <a:latin typeface="Verdana" panose="020B0604030504040204" pitchFamily="34" charset="0"/>
                  <a:ea typeface="Verdana" panose="020B0604030504040204" pitchFamily="34" charset="0"/>
                  <a:cs typeface="Verdana" panose="020B0604030504040204" pitchFamily="34" charset="0"/>
                </a:defRPr>
              </a:lvl1pPr>
            </a:lstStyle>
            <a:p>
              <a:pPr algn="just"/>
              <a:r>
                <a:rPr lang="es-CO" sz="1600" b="1" dirty="0"/>
                <a:t>Análisis de resultados</a:t>
              </a:r>
            </a:p>
          </p:txBody>
        </p:sp>
      </p:grpSp>
    </p:spTree>
    <p:extLst>
      <p:ext uri="{BB962C8B-B14F-4D97-AF65-F5344CB8AC3E}">
        <p14:creationId xmlns:p14="http://schemas.microsoft.com/office/powerpoint/2010/main" val="33360143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áfico 3">
            <a:extLst>
              <a:ext uri="{FF2B5EF4-FFF2-40B4-BE49-F238E27FC236}">
                <a16:creationId xmlns:a16="http://schemas.microsoft.com/office/drawing/2014/main" id="{4BE5AED6-E82C-41E2-A365-64BF3421DE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6000" y="221213"/>
            <a:ext cx="6096000" cy="474000"/>
          </a:xfrm>
          <a:prstGeom prst="rect">
            <a:avLst/>
          </a:prstGeom>
        </p:spPr>
      </p:pic>
      <p:pic>
        <p:nvPicPr>
          <p:cNvPr id="5" name="Gráfico 4">
            <a:extLst>
              <a:ext uri="{FF2B5EF4-FFF2-40B4-BE49-F238E27FC236}">
                <a16:creationId xmlns:a16="http://schemas.microsoft.com/office/drawing/2014/main" id="{6D83DA06-5491-4C9D-83FA-D0C7B5F563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20440" y="221213"/>
            <a:ext cx="2112198" cy="492641"/>
          </a:xfrm>
          <a:prstGeom prst="rect">
            <a:avLst/>
          </a:prstGeom>
        </p:spPr>
      </p:pic>
      <p:sp>
        <p:nvSpPr>
          <p:cNvPr id="6" name="CuadroTexto 5">
            <a:extLst/>
          </p:cNvPr>
          <p:cNvSpPr txBox="1"/>
          <p:nvPr/>
        </p:nvSpPr>
        <p:spPr>
          <a:xfrm>
            <a:off x="494813" y="910329"/>
            <a:ext cx="10424979" cy="369332"/>
          </a:xfrm>
          <a:prstGeom prst="rect">
            <a:avLst/>
          </a:prstGeom>
          <a:noFill/>
        </p:spPr>
        <p:txBody>
          <a:bodyPr wrap="square" rtlCol="0">
            <a:spAutoFit/>
          </a:bodyPr>
          <a:lstStyle/>
          <a:p>
            <a:r>
              <a:rPr lang="es-CO" b="1" dirty="0">
                <a:solidFill>
                  <a:srgbClr val="EB6264"/>
                </a:solidFill>
                <a:latin typeface="Segoe UI" panose="020B0502040204020203" pitchFamily="34" charset="0"/>
                <a:ea typeface="Verdana" panose="020B0604030504040204" pitchFamily="34" charset="0"/>
                <a:cs typeface="Segoe UI" panose="020B0502040204020203" pitchFamily="34" charset="0"/>
              </a:rPr>
              <a:t>ESTADO ACTUAL DE LA EDUCACIÓN SUPERIOR EN COLOMBIA</a:t>
            </a:r>
          </a:p>
        </p:txBody>
      </p:sp>
      <p:graphicFrame>
        <p:nvGraphicFramePr>
          <p:cNvPr id="7" name="Gráfico 6">
            <a:extLst/>
          </p:cNvPr>
          <p:cNvGraphicFramePr>
            <a:graphicFrameLocks/>
          </p:cNvGraphicFramePr>
          <p:nvPr>
            <p:extLst>
              <p:ext uri="{D42A27DB-BD31-4B8C-83A1-F6EECF244321}">
                <p14:modId xmlns:p14="http://schemas.microsoft.com/office/powerpoint/2010/main" val="2535264058"/>
              </p:ext>
            </p:extLst>
          </p:nvPr>
        </p:nvGraphicFramePr>
        <p:xfrm>
          <a:off x="1041008" y="2593756"/>
          <a:ext cx="10100604" cy="3581962"/>
        </p:xfrm>
        <a:graphic>
          <a:graphicData uri="http://schemas.openxmlformats.org/drawingml/2006/chart">
            <c:chart xmlns:c="http://schemas.openxmlformats.org/drawingml/2006/chart" xmlns:r="http://schemas.openxmlformats.org/officeDocument/2006/relationships" r:id="rId6"/>
          </a:graphicData>
        </a:graphic>
      </p:graphicFrame>
      <p:sp>
        <p:nvSpPr>
          <p:cNvPr id="8" name="CuadroTexto 7"/>
          <p:cNvSpPr txBox="1"/>
          <p:nvPr/>
        </p:nvSpPr>
        <p:spPr>
          <a:xfrm>
            <a:off x="1690416" y="6370243"/>
            <a:ext cx="8255914" cy="323165"/>
          </a:xfrm>
          <a:prstGeom prst="rect">
            <a:avLst/>
          </a:prstGeom>
          <a:noFill/>
        </p:spPr>
        <p:txBody>
          <a:bodyPr wrap="none" rtlCol="0">
            <a:spAutoFit/>
          </a:bodyPr>
          <a:lstStyle/>
          <a:p>
            <a:r>
              <a:rPr lang="es-CO" sz="1500" dirty="0">
                <a:latin typeface="+mj-lt"/>
              </a:rPr>
              <a:t>Fuente: Elaboración propia con datos el Sistema Nacional de Información de la Educación Superior - SNIES</a:t>
            </a:r>
          </a:p>
        </p:txBody>
      </p:sp>
      <p:sp>
        <p:nvSpPr>
          <p:cNvPr id="9" name="CuadroTexto 8"/>
          <p:cNvSpPr txBox="1"/>
          <p:nvPr/>
        </p:nvSpPr>
        <p:spPr>
          <a:xfrm>
            <a:off x="494813" y="1516005"/>
            <a:ext cx="9691230" cy="369332"/>
          </a:xfrm>
          <a:prstGeom prst="rect">
            <a:avLst/>
          </a:prstGeom>
          <a:noFill/>
        </p:spPr>
        <p:txBody>
          <a:bodyPr wrap="square" rtlCol="0">
            <a:spAutoFit/>
          </a:bodyPr>
          <a:lstStyle/>
          <a:p>
            <a:r>
              <a:rPr lang="es-CO" b="1" dirty="0">
                <a:solidFill>
                  <a:schemeClr val="tx1">
                    <a:lumMod val="50000"/>
                    <a:lumOff val="50000"/>
                  </a:schemeClr>
                </a:solidFill>
                <a:latin typeface="+mj-lt"/>
              </a:rPr>
              <a:t>El crecimiento en matrícula de pregrado ha sido del 60% durante la última década (2008 -2017). </a:t>
            </a:r>
          </a:p>
        </p:txBody>
      </p:sp>
      <p:sp>
        <p:nvSpPr>
          <p:cNvPr id="10" name="CuadroTexto 9"/>
          <p:cNvSpPr txBox="1"/>
          <p:nvPr/>
        </p:nvSpPr>
        <p:spPr>
          <a:xfrm>
            <a:off x="4211607" y="2081812"/>
            <a:ext cx="4932393" cy="338554"/>
          </a:xfrm>
          <a:prstGeom prst="rect">
            <a:avLst/>
          </a:prstGeom>
          <a:noFill/>
        </p:spPr>
        <p:txBody>
          <a:bodyPr wrap="square" rtlCol="0">
            <a:spAutoFit/>
          </a:bodyPr>
          <a:lstStyle/>
          <a:p>
            <a:r>
              <a:rPr lang="es-CO" sz="1600" dirty="0">
                <a:solidFill>
                  <a:schemeClr val="tx2"/>
                </a:solidFill>
                <a:latin typeface="+mj-lt"/>
              </a:rPr>
              <a:t>Total de Matriculados en Educación Superior </a:t>
            </a:r>
          </a:p>
        </p:txBody>
      </p:sp>
    </p:spTree>
    <p:extLst>
      <p:ext uri="{BB962C8B-B14F-4D97-AF65-F5344CB8AC3E}">
        <p14:creationId xmlns:p14="http://schemas.microsoft.com/office/powerpoint/2010/main" val="33788151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áfico 3">
            <a:extLst>
              <a:ext uri="{FF2B5EF4-FFF2-40B4-BE49-F238E27FC236}">
                <a16:creationId xmlns:a16="http://schemas.microsoft.com/office/drawing/2014/main" id="{4BE5AED6-E82C-41E2-A365-64BF3421DE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6000" y="221213"/>
            <a:ext cx="6096000" cy="474000"/>
          </a:xfrm>
          <a:prstGeom prst="rect">
            <a:avLst/>
          </a:prstGeom>
        </p:spPr>
      </p:pic>
      <p:pic>
        <p:nvPicPr>
          <p:cNvPr id="5" name="Gráfico 4">
            <a:extLst>
              <a:ext uri="{FF2B5EF4-FFF2-40B4-BE49-F238E27FC236}">
                <a16:creationId xmlns:a16="http://schemas.microsoft.com/office/drawing/2014/main" id="{6D83DA06-5491-4C9D-83FA-D0C7B5F563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20440" y="221213"/>
            <a:ext cx="2112198" cy="492641"/>
          </a:xfrm>
          <a:prstGeom prst="rect">
            <a:avLst/>
          </a:prstGeom>
        </p:spPr>
      </p:pic>
      <p:sp>
        <p:nvSpPr>
          <p:cNvPr id="6" name="CuadroTexto 5">
            <a:extLst/>
          </p:cNvPr>
          <p:cNvSpPr txBox="1"/>
          <p:nvPr/>
        </p:nvSpPr>
        <p:spPr>
          <a:xfrm>
            <a:off x="494813" y="883959"/>
            <a:ext cx="10424979" cy="369332"/>
          </a:xfrm>
          <a:prstGeom prst="rect">
            <a:avLst/>
          </a:prstGeom>
          <a:noFill/>
        </p:spPr>
        <p:txBody>
          <a:bodyPr wrap="square" rtlCol="0">
            <a:spAutoFit/>
          </a:bodyPr>
          <a:lstStyle/>
          <a:p>
            <a:r>
              <a:rPr lang="es-CO" b="1" dirty="0">
                <a:solidFill>
                  <a:srgbClr val="EB6264"/>
                </a:solidFill>
                <a:latin typeface="Segoe UI" panose="020B0502040204020203" pitchFamily="34" charset="0"/>
                <a:ea typeface="Verdana" panose="020B0604030504040204" pitchFamily="34" charset="0"/>
                <a:cs typeface="Segoe UI" panose="020B0502040204020203" pitchFamily="34" charset="0"/>
              </a:rPr>
              <a:t>ESTADO ACTUAL DE LA EDUCACIÓN SUPERIOR EN COLOMBIA</a:t>
            </a:r>
          </a:p>
        </p:txBody>
      </p:sp>
      <p:sp>
        <p:nvSpPr>
          <p:cNvPr id="11" name="CuadroTexto 10"/>
          <p:cNvSpPr txBox="1"/>
          <p:nvPr/>
        </p:nvSpPr>
        <p:spPr>
          <a:xfrm>
            <a:off x="2000177" y="6115494"/>
            <a:ext cx="6819752" cy="323165"/>
          </a:xfrm>
          <a:prstGeom prst="rect">
            <a:avLst/>
          </a:prstGeom>
          <a:noFill/>
        </p:spPr>
        <p:txBody>
          <a:bodyPr wrap="none" rtlCol="0">
            <a:spAutoFit/>
          </a:bodyPr>
          <a:lstStyle/>
          <a:p>
            <a:r>
              <a:rPr lang="es-CO" sz="1500" dirty="0">
                <a:latin typeface="+mj-lt"/>
              </a:rPr>
              <a:t>Fuente: Elaboración Propia con Datos del Observatorio Laboral para la Educación - OLE</a:t>
            </a:r>
          </a:p>
        </p:txBody>
      </p:sp>
      <p:sp>
        <p:nvSpPr>
          <p:cNvPr id="12" name="CuadroTexto 11"/>
          <p:cNvSpPr txBox="1"/>
          <p:nvPr/>
        </p:nvSpPr>
        <p:spPr>
          <a:xfrm>
            <a:off x="3241105" y="1863033"/>
            <a:ext cx="4932393" cy="338554"/>
          </a:xfrm>
          <a:prstGeom prst="rect">
            <a:avLst/>
          </a:prstGeom>
          <a:noFill/>
        </p:spPr>
        <p:txBody>
          <a:bodyPr wrap="square" rtlCol="0">
            <a:spAutoFit/>
          </a:bodyPr>
          <a:lstStyle/>
          <a:p>
            <a:r>
              <a:rPr lang="es-CO" sz="1600" dirty="0">
                <a:solidFill>
                  <a:schemeClr val="tx2"/>
                </a:solidFill>
                <a:latin typeface="+mj-lt"/>
              </a:rPr>
              <a:t>Total Graduados Educación Superior 2013 - 2017</a:t>
            </a:r>
          </a:p>
        </p:txBody>
      </p:sp>
      <p:graphicFrame>
        <p:nvGraphicFramePr>
          <p:cNvPr id="13" name="Gráfico 12">
            <a:extLst/>
          </p:cNvPr>
          <p:cNvGraphicFramePr>
            <a:graphicFrameLocks/>
          </p:cNvGraphicFramePr>
          <p:nvPr>
            <p:extLst>
              <p:ext uri="{D42A27DB-BD31-4B8C-83A1-F6EECF244321}">
                <p14:modId xmlns:p14="http://schemas.microsoft.com/office/powerpoint/2010/main" val="1009563464"/>
              </p:ext>
            </p:extLst>
          </p:nvPr>
        </p:nvGraphicFramePr>
        <p:xfrm>
          <a:off x="494813" y="2321035"/>
          <a:ext cx="8868533" cy="349447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Tabla 13"/>
          <p:cNvGraphicFramePr>
            <a:graphicFrameLocks noGrp="1"/>
          </p:cNvGraphicFramePr>
          <p:nvPr>
            <p:extLst>
              <p:ext uri="{D42A27DB-BD31-4B8C-83A1-F6EECF244321}">
                <p14:modId xmlns:p14="http://schemas.microsoft.com/office/powerpoint/2010/main" val="226988052"/>
              </p:ext>
            </p:extLst>
          </p:nvPr>
        </p:nvGraphicFramePr>
        <p:xfrm>
          <a:off x="9532158" y="3284385"/>
          <a:ext cx="2427291" cy="1455230"/>
        </p:xfrm>
        <a:graphic>
          <a:graphicData uri="http://schemas.openxmlformats.org/drawingml/2006/table">
            <a:tbl>
              <a:tblPr firstRow="1" bandRow="1"/>
              <a:tblGrid>
                <a:gridCol w="1370840">
                  <a:extLst>
                    <a:ext uri="{9D8B030D-6E8A-4147-A177-3AD203B41FA5}">
                      <a16:colId xmlns:a16="http://schemas.microsoft.com/office/drawing/2014/main" val="2203934878"/>
                    </a:ext>
                  </a:extLst>
                </a:gridCol>
                <a:gridCol w="1056451">
                  <a:extLst>
                    <a:ext uri="{9D8B030D-6E8A-4147-A177-3AD203B41FA5}">
                      <a16:colId xmlns:a16="http://schemas.microsoft.com/office/drawing/2014/main" val="3300477597"/>
                    </a:ext>
                  </a:extLst>
                </a:gridCol>
              </a:tblGrid>
              <a:tr h="508826">
                <a:tc>
                  <a:txBody>
                    <a:bodyPr/>
                    <a:lstStyle/>
                    <a:p>
                      <a:pPr marL="22225" algn="ctr">
                        <a:lnSpc>
                          <a:spcPct val="115000"/>
                        </a:lnSpc>
                        <a:spcAft>
                          <a:spcPts val="0"/>
                        </a:spcAft>
                      </a:pPr>
                      <a:r>
                        <a:rPr lang="es-CO" sz="1800" b="1" dirty="0">
                          <a:effectLst/>
                          <a:latin typeface="Segoe UI Light" panose="020B0502040204020203" pitchFamily="34" charset="0"/>
                          <a:ea typeface="Calibri" panose="020F0502020204030204" pitchFamily="34" charset="0"/>
                          <a:cs typeface="Times New Roman" panose="02020603050405020304" pitchFamily="18" charset="0"/>
                        </a:rPr>
                        <a:t>Formación</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1590" algn="ctr">
                        <a:lnSpc>
                          <a:spcPct val="115000"/>
                        </a:lnSpc>
                        <a:spcAft>
                          <a:spcPts val="0"/>
                        </a:spcAft>
                      </a:pPr>
                      <a:r>
                        <a:rPr lang="es-CO" sz="1800" b="1" dirty="0">
                          <a:effectLst/>
                          <a:latin typeface="Segoe UI Light" panose="020B0502040204020203" pitchFamily="34" charset="0"/>
                          <a:ea typeface="Calibri" panose="020F0502020204030204" pitchFamily="34" charset="0"/>
                          <a:cs typeface="Times New Roman" panose="02020603050405020304" pitchFamily="18" charset="0"/>
                        </a:rPr>
                        <a:t>Variación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343688249"/>
                  </a:ext>
                </a:extLst>
              </a:tr>
              <a:tr h="315468">
                <a:tc>
                  <a:txBody>
                    <a:bodyPr/>
                    <a:lstStyle/>
                    <a:p>
                      <a:pPr marL="22225" algn="ctr">
                        <a:lnSpc>
                          <a:spcPct val="115000"/>
                        </a:lnSpc>
                        <a:spcAft>
                          <a:spcPts val="0"/>
                        </a:spcAft>
                      </a:pPr>
                      <a:r>
                        <a:rPr lang="es-CO" sz="1800">
                          <a:effectLst/>
                          <a:latin typeface="Segoe UI Light" panose="020B0502040204020203" pitchFamily="34" charset="0"/>
                          <a:ea typeface="Calibri" panose="020F0502020204030204" pitchFamily="34" charset="0"/>
                          <a:cs typeface="Times New Roman" panose="02020603050405020304" pitchFamily="18" charset="0"/>
                        </a:rPr>
                        <a:t>Técnica </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21590" algn="ctr">
                        <a:lnSpc>
                          <a:spcPct val="115000"/>
                        </a:lnSpc>
                        <a:spcAft>
                          <a:spcPts val="0"/>
                        </a:spcAft>
                      </a:pPr>
                      <a:r>
                        <a:rPr lang="es-CO" sz="1800">
                          <a:effectLst/>
                          <a:latin typeface="Segoe UI Light" panose="020B0502040204020203" pitchFamily="34" charset="0"/>
                          <a:ea typeface="Calibri" panose="020F0502020204030204" pitchFamily="34" charset="0"/>
                          <a:cs typeface="Times New Roman" panose="02020603050405020304" pitchFamily="18" charset="0"/>
                        </a:rPr>
                        <a:t>17%</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2664567780"/>
                  </a:ext>
                </a:extLst>
              </a:tr>
              <a:tr h="315468">
                <a:tc>
                  <a:txBody>
                    <a:bodyPr/>
                    <a:lstStyle/>
                    <a:p>
                      <a:pPr marL="22225" algn="ctr">
                        <a:lnSpc>
                          <a:spcPct val="115000"/>
                        </a:lnSpc>
                        <a:spcAft>
                          <a:spcPts val="0"/>
                        </a:spcAft>
                      </a:pPr>
                      <a:r>
                        <a:rPr lang="es-CO" sz="1800">
                          <a:effectLst/>
                          <a:latin typeface="Segoe UI Light" panose="020B0502040204020203" pitchFamily="34" charset="0"/>
                          <a:ea typeface="Calibri" panose="020F0502020204030204" pitchFamily="34" charset="0"/>
                          <a:cs typeface="Times New Roman" panose="02020603050405020304" pitchFamily="18" charset="0"/>
                        </a:rPr>
                        <a:t>Tecnológica</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1590" algn="ctr">
                        <a:lnSpc>
                          <a:spcPct val="115000"/>
                        </a:lnSpc>
                        <a:spcAft>
                          <a:spcPts val="0"/>
                        </a:spcAft>
                      </a:pPr>
                      <a:r>
                        <a:rPr lang="es-CO" sz="1800">
                          <a:effectLst/>
                          <a:latin typeface="Segoe UI Light" panose="020B0502040204020203" pitchFamily="34" charset="0"/>
                          <a:ea typeface="Calibri" panose="020F0502020204030204" pitchFamily="34" charset="0"/>
                          <a:cs typeface="Times New Roman" panose="02020603050405020304" pitchFamily="18" charset="0"/>
                        </a:rPr>
                        <a:t>37%</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4266468755"/>
                  </a:ext>
                </a:extLst>
              </a:tr>
              <a:tr h="315468">
                <a:tc>
                  <a:txBody>
                    <a:bodyPr/>
                    <a:lstStyle/>
                    <a:p>
                      <a:pPr marL="22225" algn="ctr">
                        <a:lnSpc>
                          <a:spcPct val="115000"/>
                        </a:lnSpc>
                        <a:spcAft>
                          <a:spcPts val="0"/>
                        </a:spcAft>
                      </a:pPr>
                      <a:r>
                        <a:rPr lang="es-CO" sz="1800" dirty="0">
                          <a:effectLst/>
                          <a:latin typeface="Segoe UI Light" panose="020B0502040204020203" pitchFamily="34" charset="0"/>
                          <a:ea typeface="Calibri" panose="020F0502020204030204" pitchFamily="34" charset="0"/>
                          <a:cs typeface="Times New Roman" panose="02020603050405020304" pitchFamily="18" charset="0"/>
                        </a:rPr>
                        <a:t>Universitaria</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21590" algn="ctr">
                        <a:lnSpc>
                          <a:spcPct val="115000"/>
                        </a:lnSpc>
                        <a:spcAft>
                          <a:spcPts val="0"/>
                        </a:spcAft>
                      </a:pPr>
                      <a:r>
                        <a:rPr lang="es-CO" sz="1800" dirty="0">
                          <a:effectLst/>
                          <a:latin typeface="Segoe UI Light" panose="020B0502040204020203" pitchFamily="34" charset="0"/>
                          <a:ea typeface="Calibri" panose="020F0502020204030204" pitchFamily="34" charset="0"/>
                          <a:cs typeface="Times New Roman" panose="02020603050405020304" pitchFamily="18" charset="0"/>
                        </a:rPr>
                        <a:t>29%</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3544431930"/>
                  </a:ext>
                </a:extLst>
              </a:tr>
            </a:tbl>
          </a:graphicData>
        </a:graphic>
      </p:graphicFrame>
      <p:sp>
        <p:nvSpPr>
          <p:cNvPr id="15" name="CuadroTexto 14"/>
          <p:cNvSpPr txBox="1"/>
          <p:nvPr/>
        </p:nvSpPr>
        <p:spPr>
          <a:xfrm>
            <a:off x="494813" y="1372739"/>
            <a:ext cx="10981570" cy="646331"/>
          </a:xfrm>
          <a:prstGeom prst="rect">
            <a:avLst/>
          </a:prstGeom>
          <a:noFill/>
        </p:spPr>
        <p:txBody>
          <a:bodyPr wrap="square" rtlCol="0">
            <a:spAutoFit/>
          </a:bodyPr>
          <a:lstStyle/>
          <a:p>
            <a:r>
              <a:rPr lang="es-CO" b="1" dirty="0">
                <a:solidFill>
                  <a:schemeClr val="tx1">
                    <a:lumMod val="50000"/>
                    <a:lumOff val="50000"/>
                  </a:schemeClr>
                </a:solidFill>
                <a:latin typeface="+mj-lt"/>
              </a:rPr>
              <a:t>El número de graduados de pregrado en todo el sistema de Educación Superior ha aumentado  durante los últimos 5 años en un  31%</a:t>
            </a:r>
          </a:p>
        </p:txBody>
      </p:sp>
    </p:spTree>
    <p:extLst>
      <p:ext uri="{BB962C8B-B14F-4D97-AF65-F5344CB8AC3E}">
        <p14:creationId xmlns:p14="http://schemas.microsoft.com/office/powerpoint/2010/main" val="38944419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áfico 3">
            <a:extLst>
              <a:ext uri="{FF2B5EF4-FFF2-40B4-BE49-F238E27FC236}">
                <a16:creationId xmlns:a16="http://schemas.microsoft.com/office/drawing/2014/main" id="{4BE5AED6-E82C-41E2-A365-64BF3421DE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6000" y="221213"/>
            <a:ext cx="6096000" cy="474000"/>
          </a:xfrm>
          <a:prstGeom prst="rect">
            <a:avLst/>
          </a:prstGeom>
        </p:spPr>
      </p:pic>
      <p:pic>
        <p:nvPicPr>
          <p:cNvPr id="5" name="Gráfico 4">
            <a:extLst>
              <a:ext uri="{FF2B5EF4-FFF2-40B4-BE49-F238E27FC236}">
                <a16:creationId xmlns:a16="http://schemas.microsoft.com/office/drawing/2014/main" id="{6D83DA06-5491-4C9D-83FA-D0C7B5F563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20440" y="221213"/>
            <a:ext cx="2112198" cy="492641"/>
          </a:xfrm>
          <a:prstGeom prst="rect">
            <a:avLst/>
          </a:prstGeom>
        </p:spPr>
      </p:pic>
      <p:sp>
        <p:nvSpPr>
          <p:cNvPr id="6" name="CuadroTexto 5">
            <a:extLst/>
          </p:cNvPr>
          <p:cNvSpPr txBox="1"/>
          <p:nvPr/>
        </p:nvSpPr>
        <p:spPr>
          <a:xfrm>
            <a:off x="494813" y="985452"/>
            <a:ext cx="10424979" cy="369332"/>
          </a:xfrm>
          <a:prstGeom prst="rect">
            <a:avLst/>
          </a:prstGeom>
          <a:noFill/>
        </p:spPr>
        <p:txBody>
          <a:bodyPr wrap="square" rtlCol="0">
            <a:spAutoFit/>
          </a:bodyPr>
          <a:lstStyle/>
          <a:p>
            <a:r>
              <a:rPr lang="es-CO" b="1" dirty="0">
                <a:solidFill>
                  <a:srgbClr val="EB6264"/>
                </a:solidFill>
                <a:latin typeface="Segoe UI" panose="020B0502040204020203" pitchFamily="34" charset="0"/>
                <a:ea typeface="Verdana" panose="020B0604030504040204" pitchFamily="34" charset="0"/>
                <a:cs typeface="Segoe UI" panose="020B0502040204020203" pitchFamily="34" charset="0"/>
              </a:rPr>
              <a:t>ESTADO ACTUAL DE LA EDUCACIÓN SUPERIOR EN COLOMBIA</a:t>
            </a:r>
          </a:p>
        </p:txBody>
      </p:sp>
      <p:graphicFrame>
        <p:nvGraphicFramePr>
          <p:cNvPr id="10" name="Gráfico 9">
            <a:extLst/>
          </p:cNvPr>
          <p:cNvGraphicFramePr>
            <a:graphicFrameLocks/>
          </p:cNvGraphicFramePr>
          <p:nvPr>
            <p:extLst>
              <p:ext uri="{D42A27DB-BD31-4B8C-83A1-F6EECF244321}">
                <p14:modId xmlns:p14="http://schemas.microsoft.com/office/powerpoint/2010/main" val="430891036"/>
              </p:ext>
            </p:extLst>
          </p:nvPr>
        </p:nvGraphicFramePr>
        <p:xfrm>
          <a:off x="1215535" y="2703442"/>
          <a:ext cx="9489979" cy="3486343"/>
        </p:xfrm>
        <a:graphic>
          <a:graphicData uri="http://schemas.openxmlformats.org/drawingml/2006/chart">
            <c:chart xmlns:c="http://schemas.openxmlformats.org/drawingml/2006/chart" xmlns:r="http://schemas.openxmlformats.org/officeDocument/2006/relationships" r:id="rId6"/>
          </a:graphicData>
        </a:graphic>
      </p:graphicFrame>
      <p:sp>
        <p:nvSpPr>
          <p:cNvPr id="16" name="CuadroTexto 15"/>
          <p:cNvSpPr txBox="1"/>
          <p:nvPr/>
        </p:nvSpPr>
        <p:spPr>
          <a:xfrm>
            <a:off x="2181291" y="2364889"/>
            <a:ext cx="7502693" cy="338554"/>
          </a:xfrm>
          <a:prstGeom prst="rect">
            <a:avLst/>
          </a:prstGeom>
          <a:noFill/>
        </p:spPr>
        <p:txBody>
          <a:bodyPr wrap="square" rtlCol="0">
            <a:spAutoFit/>
          </a:bodyPr>
          <a:lstStyle/>
          <a:p>
            <a:r>
              <a:rPr lang="es-CO" sz="1600" dirty="0">
                <a:solidFill>
                  <a:schemeClr val="tx2"/>
                </a:solidFill>
                <a:latin typeface="+mj-lt"/>
              </a:rPr>
              <a:t>Número de Docentes Tiempo Completo con Formación de Doctorado y Maestría</a:t>
            </a:r>
          </a:p>
        </p:txBody>
      </p:sp>
      <p:sp>
        <p:nvSpPr>
          <p:cNvPr id="17" name="CuadroTexto 16"/>
          <p:cNvSpPr txBox="1"/>
          <p:nvPr/>
        </p:nvSpPr>
        <p:spPr>
          <a:xfrm>
            <a:off x="1690416" y="6370243"/>
            <a:ext cx="8831905" cy="323165"/>
          </a:xfrm>
          <a:prstGeom prst="rect">
            <a:avLst/>
          </a:prstGeom>
          <a:noFill/>
        </p:spPr>
        <p:txBody>
          <a:bodyPr wrap="none" rtlCol="0">
            <a:spAutoFit/>
          </a:bodyPr>
          <a:lstStyle/>
          <a:p>
            <a:r>
              <a:rPr lang="es-CO" sz="1500" dirty="0">
                <a:latin typeface="+mj-lt"/>
              </a:rPr>
              <a:t>Fuente: Elaboración propia a partir de datos del Sistema Nacional de Información de la Educación Superior - SNIES</a:t>
            </a:r>
          </a:p>
        </p:txBody>
      </p:sp>
      <p:sp>
        <p:nvSpPr>
          <p:cNvPr id="18" name="CuadroTexto 17"/>
          <p:cNvSpPr txBox="1"/>
          <p:nvPr/>
        </p:nvSpPr>
        <p:spPr>
          <a:xfrm>
            <a:off x="494813" y="1498091"/>
            <a:ext cx="11193604" cy="646331"/>
          </a:xfrm>
          <a:prstGeom prst="rect">
            <a:avLst/>
          </a:prstGeom>
          <a:noFill/>
        </p:spPr>
        <p:txBody>
          <a:bodyPr wrap="square" rtlCol="0">
            <a:spAutoFit/>
          </a:bodyPr>
          <a:lstStyle/>
          <a:p>
            <a:r>
              <a:rPr lang="es-CO" b="1" dirty="0">
                <a:solidFill>
                  <a:schemeClr val="tx1">
                    <a:lumMod val="50000"/>
                    <a:lumOff val="50000"/>
                  </a:schemeClr>
                </a:solidFill>
                <a:latin typeface="+mj-lt"/>
              </a:rPr>
              <a:t>Adicionalmente, el número de docentes con formación de tiempo completo con formación de maestría y doctorado han aumentado en un 94% y 90% respectivamente en todo el país</a:t>
            </a:r>
          </a:p>
        </p:txBody>
      </p:sp>
    </p:spTree>
    <p:extLst>
      <p:ext uri="{BB962C8B-B14F-4D97-AF65-F5344CB8AC3E}">
        <p14:creationId xmlns:p14="http://schemas.microsoft.com/office/powerpoint/2010/main" val="5576756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áfico 3">
            <a:extLst>
              <a:ext uri="{FF2B5EF4-FFF2-40B4-BE49-F238E27FC236}">
                <a16:creationId xmlns:a16="http://schemas.microsoft.com/office/drawing/2014/main" id="{4BE5AED6-E82C-41E2-A365-64BF3421DE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6000" y="221213"/>
            <a:ext cx="6096000" cy="474000"/>
          </a:xfrm>
          <a:prstGeom prst="rect">
            <a:avLst/>
          </a:prstGeom>
        </p:spPr>
      </p:pic>
      <p:pic>
        <p:nvPicPr>
          <p:cNvPr id="5" name="Gráfico 4">
            <a:extLst>
              <a:ext uri="{FF2B5EF4-FFF2-40B4-BE49-F238E27FC236}">
                <a16:creationId xmlns:a16="http://schemas.microsoft.com/office/drawing/2014/main" id="{6D83DA06-5491-4C9D-83FA-D0C7B5F563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20440" y="221213"/>
            <a:ext cx="2112198" cy="492641"/>
          </a:xfrm>
          <a:prstGeom prst="rect">
            <a:avLst/>
          </a:prstGeom>
        </p:spPr>
      </p:pic>
      <p:sp>
        <p:nvSpPr>
          <p:cNvPr id="6" name="CuadroTexto 5">
            <a:extLst/>
          </p:cNvPr>
          <p:cNvSpPr txBox="1"/>
          <p:nvPr/>
        </p:nvSpPr>
        <p:spPr>
          <a:xfrm>
            <a:off x="494813" y="985452"/>
            <a:ext cx="10424979" cy="369332"/>
          </a:xfrm>
          <a:prstGeom prst="rect">
            <a:avLst/>
          </a:prstGeom>
          <a:noFill/>
        </p:spPr>
        <p:txBody>
          <a:bodyPr wrap="square" rtlCol="0">
            <a:spAutoFit/>
          </a:bodyPr>
          <a:lstStyle/>
          <a:p>
            <a:r>
              <a:rPr lang="es-CO" b="1" dirty="0">
                <a:solidFill>
                  <a:srgbClr val="EB6264"/>
                </a:solidFill>
                <a:latin typeface="Segoe UI" panose="020B0502040204020203" pitchFamily="34" charset="0"/>
                <a:ea typeface="Verdana" panose="020B0604030504040204" pitchFamily="34" charset="0"/>
                <a:cs typeface="Segoe UI" panose="020B0502040204020203" pitchFamily="34" charset="0"/>
              </a:rPr>
              <a:t>ESTADO ACTUAL DE LA EDUCACIÓN SUPERIOR EN COLOMBIA</a:t>
            </a:r>
          </a:p>
        </p:txBody>
      </p:sp>
      <p:sp>
        <p:nvSpPr>
          <p:cNvPr id="9" name="Rectángulo 8"/>
          <p:cNvSpPr/>
          <p:nvPr/>
        </p:nvSpPr>
        <p:spPr>
          <a:xfrm>
            <a:off x="2762597" y="2020994"/>
            <a:ext cx="6340081" cy="338554"/>
          </a:xfrm>
          <a:prstGeom prst="rect">
            <a:avLst/>
          </a:prstGeom>
        </p:spPr>
        <p:txBody>
          <a:bodyPr wrap="square">
            <a:spAutoFit/>
          </a:bodyPr>
          <a:lstStyle/>
          <a:p>
            <a:r>
              <a:rPr lang="es-CO" sz="1600" dirty="0">
                <a:solidFill>
                  <a:schemeClr val="tx2"/>
                </a:solidFill>
              </a:rPr>
              <a:t>Número de Artículos A1 y A2, Convocatorias 693, 737 y 781 de Colciencias </a:t>
            </a:r>
          </a:p>
        </p:txBody>
      </p:sp>
      <p:sp>
        <p:nvSpPr>
          <p:cNvPr id="11" name="CuadroTexto 10"/>
          <p:cNvSpPr txBox="1"/>
          <p:nvPr/>
        </p:nvSpPr>
        <p:spPr>
          <a:xfrm>
            <a:off x="1594456" y="6373252"/>
            <a:ext cx="4904997" cy="323165"/>
          </a:xfrm>
          <a:prstGeom prst="rect">
            <a:avLst/>
          </a:prstGeom>
          <a:noFill/>
        </p:spPr>
        <p:txBody>
          <a:bodyPr wrap="none" rtlCol="0">
            <a:spAutoFit/>
          </a:bodyPr>
          <a:lstStyle/>
          <a:p>
            <a:r>
              <a:rPr lang="es-CO" sz="1500" dirty="0">
                <a:latin typeface="+mj-lt"/>
              </a:rPr>
              <a:t>Fuente: Elaboración propia a partir de datos de COLCIENCIAS</a:t>
            </a:r>
          </a:p>
        </p:txBody>
      </p:sp>
      <p:sp>
        <p:nvSpPr>
          <p:cNvPr id="12" name="CuadroTexto 11"/>
          <p:cNvSpPr txBox="1"/>
          <p:nvPr/>
        </p:nvSpPr>
        <p:spPr>
          <a:xfrm>
            <a:off x="494813" y="1489479"/>
            <a:ext cx="10424979" cy="369332"/>
          </a:xfrm>
          <a:prstGeom prst="rect">
            <a:avLst/>
          </a:prstGeom>
          <a:noFill/>
        </p:spPr>
        <p:txBody>
          <a:bodyPr wrap="square" rtlCol="0">
            <a:spAutoFit/>
          </a:bodyPr>
          <a:lstStyle/>
          <a:p>
            <a:r>
              <a:rPr lang="es-CO" b="1" dirty="0">
                <a:solidFill>
                  <a:schemeClr val="tx1">
                    <a:lumMod val="50000"/>
                    <a:lumOff val="50000"/>
                  </a:schemeClr>
                </a:solidFill>
                <a:latin typeface="+mj-lt"/>
              </a:rPr>
              <a:t>La producción de artículos A1 y A2 aumentó 85%  y 72% respectivamente desde 2014 a 2017 .</a:t>
            </a:r>
          </a:p>
        </p:txBody>
      </p:sp>
      <p:graphicFrame>
        <p:nvGraphicFramePr>
          <p:cNvPr id="13" name="Gráfico 12">
            <a:extLst/>
          </p:cNvPr>
          <p:cNvGraphicFramePr>
            <a:graphicFrameLocks/>
          </p:cNvGraphicFramePr>
          <p:nvPr>
            <p:extLst>
              <p:ext uri="{D42A27DB-BD31-4B8C-83A1-F6EECF244321}">
                <p14:modId xmlns:p14="http://schemas.microsoft.com/office/powerpoint/2010/main" val="1001869292"/>
              </p:ext>
            </p:extLst>
          </p:nvPr>
        </p:nvGraphicFramePr>
        <p:xfrm>
          <a:off x="1111348" y="2359547"/>
          <a:ext cx="9973994" cy="401370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6305413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uadroTexto 22"/>
          <p:cNvSpPr txBox="1"/>
          <p:nvPr/>
        </p:nvSpPr>
        <p:spPr>
          <a:xfrm>
            <a:off x="2232461" y="5657671"/>
            <a:ext cx="8882362" cy="1200329"/>
          </a:xfrm>
          <a:prstGeom prst="rect">
            <a:avLst/>
          </a:prstGeom>
          <a:noFill/>
        </p:spPr>
        <p:txBody>
          <a:bodyPr wrap="square" rtlCol="0">
            <a:spAutoFit/>
          </a:bodyPr>
          <a:lstStyle/>
          <a:p>
            <a:pPr>
              <a:buClr>
                <a:schemeClr val="tx2"/>
              </a:buClr>
            </a:pPr>
            <a:endParaRPr lang="es-ES" dirty="0">
              <a:solidFill>
                <a:schemeClr val="tx1">
                  <a:lumMod val="50000"/>
                  <a:lumOff val="50000"/>
                </a:schemeClr>
              </a:solidFill>
            </a:endParaRPr>
          </a:p>
          <a:p>
            <a:pPr algn="just">
              <a:buClr>
                <a:schemeClr val="tx2"/>
              </a:buClr>
            </a:pPr>
            <a:r>
              <a:rPr lang="es-ES" dirty="0">
                <a:solidFill>
                  <a:schemeClr val="tx1">
                    <a:lumMod val="50000"/>
                    <a:lumOff val="50000"/>
                  </a:schemeClr>
                </a:solidFill>
              </a:rPr>
              <a:t>.</a:t>
            </a:r>
          </a:p>
          <a:p>
            <a:pPr algn="just">
              <a:buClr>
                <a:schemeClr val="tx2"/>
              </a:buClr>
            </a:pPr>
            <a:endParaRPr lang="es-ES" dirty="0">
              <a:solidFill>
                <a:schemeClr val="tx1">
                  <a:lumMod val="50000"/>
                  <a:lumOff val="50000"/>
                </a:schemeClr>
              </a:solidFill>
            </a:endParaRPr>
          </a:p>
          <a:p>
            <a:pPr>
              <a:buClr>
                <a:schemeClr val="tx2"/>
              </a:buClr>
            </a:pPr>
            <a:endParaRPr lang="es-ES" b="1" dirty="0">
              <a:solidFill>
                <a:schemeClr val="tx1">
                  <a:lumMod val="50000"/>
                  <a:lumOff val="50000"/>
                </a:schemeClr>
              </a:solidFill>
            </a:endParaRPr>
          </a:p>
        </p:txBody>
      </p:sp>
      <p:graphicFrame>
        <p:nvGraphicFramePr>
          <p:cNvPr id="14" name="Gráfico 13">
            <a:extLst>
              <a:ext uri="{FF2B5EF4-FFF2-40B4-BE49-F238E27FC236}">
                <a16:creationId xmlns:a16="http://schemas.microsoft.com/office/drawing/2014/main" id="{DDB0B606-013D-459C-9D60-28122A88E0B3}"/>
              </a:ext>
            </a:extLst>
          </p:cNvPr>
          <p:cNvGraphicFramePr/>
          <p:nvPr>
            <p:extLst>
              <p:ext uri="{D42A27DB-BD31-4B8C-83A1-F6EECF244321}">
                <p14:modId xmlns:p14="http://schemas.microsoft.com/office/powerpoint/2010/main" val="3648872218"/>
              </p:ext>
            </p:extLst>
          </p:nvPr>
        </p:nvGraphicFramePr>
        <p:xfrm>
          <a:off x="1077177" y="2471738"/>
          <a:ext cx="9816109" cy="3670193"/>
        </p:xfrm>
        <a:graphic>
          <a:graphicData uri="http://schemas.openxmlformats.org/drawingml/2006/chart">
            <c:chart xmlns:c="http://schemas.openxmlformats.org/drawingml/2006/chart" xmlns:r="http://schemas.openxmlformats.org/officeDocument/2006/relationships" r:id="rId2"/>
          </a:graphicData>
        </a:graphic>
      </p:graphicFrame>
      <p:sp>
        <p:nvSpPr>
          <p:cNvPr id="17" name="CuadroTexto 16"/>
          <p:cNvSpPr txBox="1"/>
          <p:nvPr/>
        </p:nvSpPr>
        <p:spPr>
          <a:xfrm>
            <a:off x="3084616" y="2133184"/>
            <a:ext cx="7630225" cy="338554"/>
          </a:xfrm>
          <a:prstGeom prst="rect">
            <a:avLst/>
          </a:prstGeom>
          <a:noFill/>
        </p:spPr>
        <p:txBody>
          <a:bodyPr wrap="square" rtlCol="0">
            <a:spAutoFit/>
          </a:bodyPr>
          <a:lstStyle/>
          <a:p>
            <a:r>
              <a:rPr lang="es-CO" sz="1600" dirty="0">
                <a:solidFill>
                  <a:schemeClr val="tx2"/>
                </a:solidFill>
                <a:latin typeface="+mj-lt"/>
              </a:rPr>
              <a:t>Evolución de matrícula Universitaria vs el Sistema de Educación Superior</a:t>
            </a:r>
          </a:p>
        </p:txBody>
      </p:sp>
      <p:sp>
        <p:nvSpPr>
          <p:cNvPr id="2" name="Rectángulo 1"/>
          <p:cNvSpPr/>
          <p:nvPr/>
        </p:nvSpPr>
        <p:spPr>
          <a:xfrm>
            <a:off x="902362" y="1341147"/>
            <a:ext cx="10627029" cy="646331"/>
          </a:xfrm>
          <a:prstGeom prst="rect">
            <a:avLst/>
          </a:prstGeom>
        </p:spPr>
        <p:txBody>
          <a:bodyPr wrap="square">
            <a:spAutoFit/>
          </a:bodyPr>
          <a:lstStyle/>
          <a:p>
            <a:r>
              <a:rPr lang="es-CO" b="1" dirty="0">
                <a:solidFill>
                  <a:schemeClr val="tx1">
                    <a:lumMod val="50000"/>
                    <a:lumOff val="50000"/>
                  </a:schemeClr>
                </a:solidFill>
                <a:latin typeface="+mj-lt"/>
              </a:rPr>
              <a:t>La matrícula Universitaria ha crecido en un 61% pasando de 963.167 estudiantes matriculado en 2008 a 1.548.485  en 2017; mientras que la  participación en la matrícula ha aumentado del 67% al 73%</a:t>
            </a:r>
          </a:p>
        </p:txBody>
      </p:sp>
      <p:sp>
        <p:nvSpPr>
          <p:cNvPr id="20" name="CuadroTexto 19"/>
          <p:cNvSpPr txBox="1"/>
          <p:nvPr/>
        </p:nvSpPr>
        <p:spPr>
          <a:xfrm>
            <a:off x="1698900" y="6218121"/>
            <a:ext cx="8831905" cy="323165"/>
          </a:xfrm>
          <a:prstGeom prst="rect">
            <a:avLst/>
          </a:prstGeom>
          <a:noFill/>
        </p:spPr>
        <p:txBody>
          <a:bodyPr wrap="none" rtlCol="0">
            <a:spAutoFit/>
          </a:bodyPr>
          <a:lstStyle/>
          <a:p>
            <a:r>
              <a:rPr lang="es-CO" sz="1500" dirty="0">
                <a:latin typeface="+mj-lt"/>
              </a:rPr>
              <a:t>Fuente: Elaboración propia a partir de datos del Sistema Nacional de Información de la Educación Superior - SNIES</a:t>
            </a:r>
          </a:p>
        </p:txBody>
      </p:sp>
      <p:pic>
        <p:nvPicPr>
          <p:cNvPr id="16" name="Gráfico 15">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0" y="221213"/>
            <a:ext cx="6096000" cy="474000"/>
          </a:xfrm>
          <a:prstGeom prst="rect">
            <a:avLst/>
          </a:prstGeom>
        </p:spPr>
      </p:pic>
      <p:pic>
        <p:nvPicPr>
          <p:cNvPr id="18" name="Gráfico 17">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20440" y="221213"/>
            <a:ext cx="2112198" cy="492641"/>
          </a:xfrm>
          <a:prstGeom prst="rect">
            <a:avLst/>
          </a:prstGeom>
        </p:spPr>
      </p:pic>
      <p:sp>
        <p:nvSpPr>
          <p:cNvPr id="19" name="CuadroTexto 18">
            <a:extLst/>
          </p:cNvPr>
          <p:cNvSpPr txBox="1"/>
          <p:nvPr/>
        </p:nvSpPr>
        <p:spPr>
          <a:xfrm>
            <a:off x="902362" y="835042"/>
            <a:ext cx="10424979" cy="646331"/>
          </a:xfrm>
          <a:prstGeom prst="rect">
            <a:avLst/>
          </a:prstGeom>
          <a:noFill/>
        </p:spPr>
        <p:txBody>
          <a:bodyPr wrap="square" rtlCol="0">
            <a:spAutoFit/>
          </a:bodyPr>
          <a:lstStyle/>
          <a:p>
            <a:r>
              <a:rPr lang="es-CO" b="1" dirty="0">
                <a:solidFill>
                  <a:srgbClr val="EB6264"/>
                </a:solidFill>
                <a:latin typeface="Segoe UI" panose="020B0502040204020203" pitchFamily="34" charset="0"/>
                <a:ea typeface="Verdana" panose="020B0604030504040204" pitchFamily="34" charset="0"/>
                <a:cs typeface="Segoe UI" panose="020B0502040204020203" pitchFamily="34" charset="0"/>
              </a:rPr>
              <a:t>SISTEMA UNIVERSITARIO A LA LUZ DEL MIDE - U </a:t>
            </a:r>
          </a:p>
          <a:p>
            <a:endParaRPr lang="es-CO" b="1" dirty="0">
              <a:solidFill>
                <a:srgbClr val="EB6264"/>
              </a:solidFill>
              <a:latin typeface="Segoe UI" panose="020B0502040204020203" pitchFamily="34" charset="0"/>
              <a:ea typeface="Verdana" panose="020B0604030504040204" pitchFamily="34" charset="0"/>
              <a:cs typeface="Segoe UI" panose="020B0502040204020203" pitchFamily="34" charset="0"/>
            </a:endParaRPr>
          </a:p>
        </p:txBody>
      </p:sp>
    </p:spTree>
    <p:extLst>
      <p:ext uri="{BB962C8B-B14F-4D97-AF65-F5344CB8AC3E}">
        <p14:creationId xmlns:p14="http://schemas.microsoft.com/office/powerpoint/2010/main" val="18465810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uadroTexto 22"/>
          <p:cNvSpPr txBox="1"/>
          <p:nvPr/>
        </p:nvSpPr>
        <p:spPr>
          <a:xfrm>
            <a:off x="2232461" y="5657671"/>
            <a:ext cx="8882362" cy="1200329"/>
          </a:xfrm>
          <a:prstGeom prst="rect">
            <a:avLst/>
          </a:prstGeom>
          <a:noFill/>
        </p:spPr>
        <p:txBody>
          <a:bodyPr wrap="square" rtlCol="0">
            <a:spAutoFit/>
          </a:bodyPr>
          <a:lstStyle/>
          <a:p>
            <a:pPr>
              <a:buClr>
                <a:schemeClr val="tx2"/>
              </a:buClr>
            </a:pPr>
            <a:endParaRPr lang="es-ES" dirty="0">
              <a:solidFill>
                <a:schemeClr val="tx1">
                  <a:lumMod val="50000"/>
                  <a:lumOff val="50000"/>
                </a:schemeClr>
              </a:solidFill>
            </a:endParaRPr>
          </a:p>
          <a:p>
            <a:pPr algn="just">
              <a:buClr>
                <a:schemeClr val="tx2"/>
              </a:buClr>
            </a:pPr>
            <a:r>
              <a:rPr lang="es-ES" dirty="0">
                <a:solidFill>
                  <a:schemeClr val="tx1">
                    <a:lumMod val="50000"/>
                    <a:lumOff val="50000"/>
                  </a:schemeClr>
                </a:solidFill>
              </a:rPr>
              <a:t>.</a:t>
            </a:r>
          </a:p>
          <a:p>
            <a:pPr algn="just">
              <a:buClr>
                <a:schemeClr val="tx2"/>
              </a:buClr>
            </a:pPr>
            <a:endParaRPr lang="es-ES" dirty="0">
              <a:solidFill>
                <a:schemeClr val="tx1">
                  <a:lumMod val="50000"/>
                  <a:lumOff val="50000"/>
                </a:schemeClr>
              </a:solidFill>
            </a:endParaRPr>
          </a:p>
          <a:p>
            <a:pPr>
              <a:buClr>
                <a:schemeClr val="tx2"/>
              </a:buClr>
            </a:pPr>
            <a:endParaRPr lang="es-ES" b="1" dirty="0">
              <a:solidFill>
                <a:schemeClr val="tx1">
                  <a:lumMod val="50000"/>
                  <a:lumOff val="50000"/>
                </a:schemeClr>
              </a:solidFill>
            </a:endParaRPr>
          </a:p>
        </p:txBody>
      </p:sp>
      <p:sp>
        <p:nvSpPr>
          <p:cNvPr id="13" name="Rectángulo 12"/>
          <p:cNvSpPr/>
          <p:nvPr/>
        </p:nvSpPr>
        <p:spPr>
          <a:xfrm>
            <a:off x="1003802" y="1036317"/>
            <a:ext cx="5904565" cy="369332"/>
          </a:xfrm>
          <a:prstGeom prst="rect">
            <a:avLst/>
          </a:prstGeom>
        </p:spPr>
        <p:txBody>
          <a:bodyPr wrap="none">
            <a:spAutoFit/>
          </a:bodyPr>
          <a:lstStyle/>
          <a:p>
            <a:r>
              <a:rPr lang="es-CO" b="1" dirty="0">
                <a:solidFill>
                  <a:srgbClr val="EB6264"/>
                </a:solidFill>
                <a:latin typeface="Segoe UI" panose="020B0502040204020203" pitchFamily="34" charset="0"/>
                <a:ea typeface="Verdana" panose="020B0604030504040204" pitchFamily="34" charset="0"/>
                <a:cs typeface="Segoe UI" panose="020B0502040204020203" pitchFamily="34" charset="0"/>
              </a:rPr>
              <a:t>EL SISTEMA UNIVERSITARIO A LA LUZ DEL MIDE - U </a:t>
            </a:r>
          </a:p>
        </p:txBody>
      </p:sp>
      <p:graphicFrame>
        <p:nvGraphicFramePr>
          <p:cNvPr id="16" name="Gráfico 15">
            <a:extLst>
              <a:ext uri="{FF2B5EF4-FFF2-40B4-BE49-F238E27FC236}">
                <a16:creationId xmlns:a16="http://schemas.microsoft.com/office/drawing/2014/main" id="{760B58B9-67ED-4213-A493-B65FA89A445B}"/>
              </a:ext>
            </a:extLst>
          </p:cNvPr>
          <p:cNvGraphicFramePr>
            <a:graphicFrameLocks/>
          </p:cNvGraphicFramePr>
          <p:nvPr>
            <p:extLst>
              <p:ext uri="{D42A27DB-BD31-4B8C-83A1-F6EECF244321}">
                <p14:modId xmlns:p14="http://schemas.microsoft.com/office/powerpoint/2010/main" val="3578684494"/>
              </p:ext>
            </p:extLst>
          </p:nvPr>
        </p:nvGraphicFramePr>
        <p:xfrm>
          <a:off x="1077177" y="2404806"/>
          <a:ext cx="10037645" cy="3956490"/>
        </p:xfrm>
        <a:graphic>
          <a:graphicData uri="http://schemas.openxmlformats.org/drawingml/2006/chart">
            <c:chart xmlns:c="http://schemas.openxmlformats.org/drawingml/2006/chart" xmlns:r="http://schemas.openxmlformats.org/officeDocument/2006/relationships" r:id="rId2"/>
          </a:graphicData>
        </a:graphic>
      </p:graphicFrame>
      <p:sp>
        <p:nvSpPr>
          <p:cNvPr id="18" name="CuadroTexto 17"/>
          <p:cNvSpPr txBox="1"/>
          <p:nvPr/>
        </p:nvSpPr>
        <p:spPr>
          <a:xfrm>
            <a:off x="3648075" y="2458110"/>
            <a:ext cx="8534132" cy="338554"/>
          </a:xfrm>
          <a:prstGeom prst="rect">
            <a:avLst/>
          </a:prstGeom>
          <a:noFill/>
        </p:spPr>
        <p:txBody>
          <a:bodyPr wrap="square" rtlCol="0">
            <a:spAutoFit/>
          </a:bodyPr>
          <a:lstStyle/>
          <a:p>
            <a:r>
              <a:rPr lang="es-CO" sz="1600" dirty="0">
                <a:solidFill>
                  <a:schemeClr val="tx2"/>
                </a:solidFill>
                <a:latin typeface="+mj-lt"/>
              </a:rPr>
              <a:t>Evolución de matrícula Universitaria por modalidad.</a:t>
            </a:r>
          </a:p>
        </p:txBody>
      </p:sp>
      <p:sp>
        <p:nvSpPr>
          <p:cNvPr id="19" name="CuadroTexto 18"/>
          <p:cNvSpPr txBox="1"/>
          <p:nvPr/>
        </p:nvSpPr>
        <p:spPr>
          <a:xfrm>
            <a:off x="1003802" y="1582062"/>
            <a:ext cx="9952775" cy="646331"/>
          </a:xfrm>
          <a:prstGeom prst="rect">
            <a:avLst/>
          </a:prstGeom>
          <a:noFill/>
        </p:spPr>
        <p:txBody>
          <a:bodyPr wrap="square" rtlCol="0">
            <a:spAutoFit/>
          </a:bodyPr>
          <a:lstStyle/>
          <a:p>
            <a:pPr algn="just"/>
            <a:r>
              <a:rPr lang="es-CO" b="1" dirty="0">
                <a:solidFill>
                  <a:schemeClr val="tx1">
                    <a:lumMod val="50000"/>
                    <a:lumOff val="50000"/>
                  </a:schemeClr>
                </a:solidFill>
                <a:latin typeface="+mj-lt"/>
              </a:rPr>
              <a:t>En el mismo periodo la participación de los programas a distancia a aumentado, al pasar del 11 al 15% en el mismo periodo, mientras que la formación virtual ha pasado del 0.4% al 4%.</a:t>
            </a:r>
          </a:p>
        </p:txBody>
      </p:sp>
      <p:sp>
        <p:nvSpPr>
          <p:cNvPr id="20" name="CuadroTexto 19"/>
          <p:cNvSpPr txBox="1"/>
          <p:nvPr/>
        </p:nvSpPr>
        <p:spPr>
          <a:xfrm>
            <a:off x="1878299" y="6361296"/>
            <a:ext cx="8203784" cy="323165"/>
          </a:xfrm>
          <a:prstGeom prst="rect">
            <a:avLst/>
          </a:prstGeom>
          <a:noFill/>
        </p:spPr>
        <p:txBody>
          <a:bodyPr wrap="none" rtlCol="0">
            <a:spAutoFit/>
          </a:bodyPr>
          <a:lstStyle/>
          <a:p>
            <a:r>
              <a:rPr lang="es-CO" sz="1500" dirty="0">
                <a:latin typeface="+mj-lt"/>
              </a:rPr>
              <a:t>Fuente: Elaboración propia a partir de datos del Sistema Nacional de Información de Educación Superior </a:t>
            </a:r>
          </a:p>
        </p:txBody>
      </p:sp>
      <p:pic>
        <p:nvPicPr>
          <p:cNvPr id="17" name="Gráfico 16">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0" y="221213"/>
            <a:ext cx="6096000" cy="474000"/>
          </a:xfrm>
          <a:prstGeom prst="rect">
            <a:avLst/>
          </a:prstGeom>
        </p:spPr>
      </p:pic>
      <p:pic>
        <p:nvPicPr>
          <p:cNvPr id="21" name="Gráfico 20">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20440" y="221213"/>
            <a:ext cx="2112198" cy="492641"/>
          </a:xfrm>
          <a:prstGeom prst="rect">
            <a:avLst/>
          </a:prstGeom>
        </p:spPr>
      </p:pic>
    </p:spTree>
    <p:extLst>
      <p:ext uri="{BB962C8B-B14F-4D97-AF65-F5344CB8AC3E}">
        <p14:creationId xmlns:p14="http://schemas.microsoft.com/office/powerpoint/2010/main" val="8668764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Gráfico 13">
            <a:extLst>
              <a:ext uri="{FF2B5EF4-FFF2-40B4-BE49-F238E27FC236}">
                <a16:creationId xmlns:a16="http://schemas.microsoft.com/office/drawing/2014/main" id="{CD265347-4736-4276-BC51-A9631AC427AF}"/>
              </a:ext>
            </a:extLst>
          </p:cNvPr>
          <p:cNvGraphicFramePr/>
          <p:nvPr>
            <p:extLst>
              <p:ext uri="{D42A27DB-BD31-4B8C-83A1-F6EECF244321}">
                <p14:modId xmlns:p14="http://schemas.microsoft.com/office/powerpoint/2010/main" val="3348645130"/>
              </p:ext>
            </p:extLst>
          </p:nvPr>
        </p:nvGraphicFramePr>
        <p:xfrm>
          <a:off x="1060173" y="2729948"/>
          <a:ext cx="10213673" cy="3698622"/>
        </p:xfrm>
        <a:graphic>
          <a:graphicData uri="http://schemas.openxmlformats.org/drawingml/2006/chart">
            <c:chart xmlns:c="http://schemas.openxmlformats.org/drawingml/2006/chart" xmlns:r="http://schemas.openxmlformats.org/officeDocument/2006/relationships" r:id="rId2"/>
          </a:graphicData>
        </a:graphic>
      </p:graphicFrame>
      <p:sp>
        <p:nvSpPr>
          <p:cNvPr id="15" name="CuadroTexto 14"/>
          <p:cNvSpPr txBox="1"/>
          <p:nvPr/>
        </p:nvSpPr>
        <p:spPr>
          <a:xfrm>
            <a:off x="2523378" y="2391394"/>
            <a:ext cx="7630225" cy="338554"/>
          </a:xfrm>
          <a:prstGeom prst="rect">
            <a:avLst/>
          </a:prstGeom>
          <a:noFill/>
        </p:spPr>
        <p:txBody>
          <a:bodyPr wrap="square" rtlCol="0">
            <a:spAutoFit/>
          </a:bodyPr>
          <a:lstStyle/>
          <a:p>
            <a:r>
              <a:rPr lang="es-CO" sz="1600" dirty="0">
                <a:solidFill>
                  <a:schemeClr val="tx2"/>
                </a:solidFill>
                <a:latin typeface="+mj-lt"/>
              </a:rPr>
              <a:t>Porcentaje de Estudiantes por nivel de desempeño en pruebas Saber Pro a nivel País</a:t>
            </a:r>
          </a:p>
        </p:txBody>
      </p:sp>
      <p:sp>
        <p:nvSpPr>
          <p:cNvPr id="16" name="CuadroTexto 15"/>
          <p:cNvSpPr txBox="1"/>
          <p:nvPr/>
        </p:nvSpPr>
        <p:spPr>
          <a:xfrm>
            <a:off x="901149" y="1468064"/>
            <a:ext cx="10213674" cy="923330"/>
          </a:xfrm>
          <a:prstGeom prst="rect">
            <a:avLst/>
          </a:prstGeom>
          <a:noFill/>
        </p:spPr>
        <p:txBody>
          <a:bodyPr wrap="square" rtlCol="0">
            <a:spAutoFit/>
          </a:bodyPr>
          <a:lstStyle/>
          <a:p>
            <a:pPr algn="just"/>
            <a:r>
              <a:rPr lang="es-CO" b="1" dirty="0">
                <a:solidFill>
                  <a:schemeClr val="tx1">
                    <a:lumMod val="50000"/>
                    <a:lumOff val="50000"/>
                  </a:schemeClr>
                </a:solidFill>
                <a:latin typeface="+mj-lt"/>
              </a:rPr>
              <a:t>En la mayoría de las pruebas de competencias genéricas los estudiantes tienden a ubicarse en el nivel 2 de desempeño, exceptuando razonamiento cuantitativo, en el que la mayor  proporción de estudiantes se ubica en el nivel 3.</a:t>
            </a:r>
          </a:p>
        </p:txBody>
      </p:sp>
      <p:pic>
        <p:nvPicPr>
          <p:cNvPr id="17" name="Gráfico 16">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0" y="221213"/>
            <a:ext cx="6096000" cy="474000"/>
          </a:xfrm>
          <a:prstGeom prst="rect">
            <a:avLst/>
          </a:prstGeom>
        </p:spPr>
      </p:pic>
      <p:pic>
        <p:nvPicPr>
          <p:cNvPr id="18" name="Gráfico 17">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20440" y="221213"/>
            <a:ext cx="2112198" cy="492641"/>
          </a:xfrm>
          <a:prstGeom prst="rect">
            <a:avLst/>
          </a:prstGeom>
        </p:spPr>
      </p:pic>
      <p:sp>
        <p:nvSpPr>
          <p:cNvPr id="19" name="Rectángulo 18"/>
          <p:cNvSpPr/>
          <p:nvPr/>
        </p:nvSpPr>
        <p:spPr>
          <a:xfrm>
            <a:off x="901149" y="944844"/>
            <a:ext cx="5904565" cy="369332"/>
          </a:xfrm>
          <a:prstGeom prst="rect">
            <a:avLst/>
          </a:prstGeom>
        </p:spPr>
        <p:txBody>
          <a:bodyPr wrap="none">
            <a:spAutoFit/>
          </a:bodyPr>
          <a:lstStyle/>
          <a:p>
            <a:r>
              <a:rPr lang="es-CO" b="1" dirty="0">
                <a:solidFill>
                  <a:srgbClr val="EB6264"/>
                </a:solidFill>
                <a:latin typeface="Segoe UI" panose="020B0502040204020203" pitchFamily="34" charset="0"/>
                <a:ea typeface="Verdana" panose="020B0604030504040204" pitchFamily="34" charset="0"/>
                <a:cs typeface="Segoe UI" panose="020B0502040204020203" pitchFamily="34" charset="0"/>
              </a:rPr>
              <a:t>EL SISTEMA UNIVERSITARIO A LA LUZ DEL MIDE - U </a:t>
            </a:r>
          </a:p>
        </p:txBody>
      </p:sp>
      <p:sp>
        <p:nvSpPr>
          <p:cNvPr id="21" name="CuadroTexto 20"/>
          <p:cNvSpPr txBox="1"/>
          <p:nvPr/>
        </p:nvSpPr>
        <p:spPr>
          <a:xfrm>
            <a:off x="4078160" y="6428570"/>
            <a:ext cx="4295535" cy="323165"/>
          </a:xfrm>
          <a:prstGeom prst="rect">
            <a:avLst/>
          </a:prstGeom>
          <a:noFill/>
        </p:spPr>
        <p:txBody>
          <a:bodyPr wrap="none" rtlCol="0">
            <a:spAutoFit/>
          </a:bodyPr>
          <a:lstStyle/>
          <a:p>
            <a:r>
              <a:rPr lang="es-CO" sz="1500" dirty="0">
                <a:latin typeface="+mj-lt"/>
              </a:rPr>
              <a:t>Fuente: Elaboración propia a partir de datos del ICFES</a:t>
            </a:r>
          </a:p>
        </p:txBody>
      </p:sp>
    </p:spTree>
    <p:extLst>
      <p:ext uri="{BB962C8B-B14F-4D97-AF65-F5344CB8AC3E}">
        <p14:creationId xmlns:p14="http://schemas.microsoft.com/office/powerpoint/2010/main" val="23777118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áfico 3">
            <a:extLst>
              <a:ext uri="{FF2B5EF4-FFF2-40B4-BE49-F238E27FC236}">
                <a16:creationId xmlns:a16="http://schemas.microsoft.com/office/drawing/2014/main" id="{4BE5AED6-E82C-41E2-A365-64BF3421DE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6000" y="221213"/>
            <a:ext cx="6096000" cy="474000"/>
          </a:xfrm>
          <a:prstGeom prst="rect">
            <a:avLst/>
          </a:prstGeom>
        </p:spPr>
      </p:pic>
      <p:pic>
        <p:nvPicPr>
          <p:cNvPr id="5" name="Gráfico 4">
            <a:extLst>
              <a:ext uri="{FF2B5EF4-FFF2-40B4-BE49-F238E27FC236}">
                <a16:creationId xmlns:a16="http://schemas.microsoft.com/office/drawing/2014/main" id="{6D83DA06-5491-4C9D-83FA-D0C7B5F563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20440" y="221213"/>
            <a:ext cx="2112198" cy="492641"/>
          </a:xfrm>
          <a:prstGeom prst="rect">
            <a:avLst/>
          </a:prstGeom>
        </p:spPr>
      </p:pic>
      <p:sp>
        <p:nvSpPr>
          <p:cNvPr id="32" name="CuadroTexto 31">
            <a:extLst/>
          </p:cNvPr>
          <p:cNvSpPr txBox="1"/>
          <p:nvPr/>
        </p:nvSpPr>
        <p:spPr>
          <a:xfrm>
            <a:off x="468309" y="828311"/>
            <a:ext cx="10424979" cy="369332"/>
          </a:xfrm>
          <a:prstGeom prst="rect">
            <a:avLst/>
          </a:prstGeom>
          <a:noFill/>
        </p:spPr>
        <p:txBody>
          <a:bodyPr wrap="square" rtlCol="0">
            <a:spAutoFit/>
          </a:bodyPr>
          <a:lstStyle/>
          <a:p>
            <a:r>
              <a:rPr lang="es-CO" b="1" dirty="0">
                <a:solidFill>
                  <a:srgbClr val="EB6264"/>
                </a:solidFill>
                <a:latin typeface="Segoe UI" panose="020B0502040204020203" pitchFamily="34" charset="0"/>
                <a:ea typeface="Verdana" panose="020B0604030504040204" pitchFamily="34" charset="0"/>
                <a:cs typeface="Segoe UI" panose="020B0502040204020203" pitchFamily="34" charset="0"/>
              </a:rPr>
              <a:t>LOS DOCENTES A LA LUZ DEL MIDE T </a:t>
            </a:r>
          </a:p>
        </p:txBody>
      </p:sp>
      <p:sp>
        <p:nvSpPr>
          <p:cNvPr id="7" name="CuadroTexto 65">
            <a:extLst>
              <a:ext uri="{FF2B5EF4-FFF2-40B4-BE49-F238E27FC236}">
                <a16:creationId xmlns:a16="http://schemas.microsoft.com/office/drawing/2014/main" id="{19E302CE-60F4-4379-B05D-A0C3A3A30D31}"/>
              </a:ext>
            </a:extLst>
          </p:cNvPr>
          <p:cNvSpPr txBox="1"/>
          <p:nvPr/>
        </p:nvSpPr>
        <p:spPr>
          <a:xfrm>
            <a:off x="2484349" y="1918769"/>
            <a:ext cx="6896578" cy="58477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CO" sz="1600" b="1" dirty="0">
                <a:solidFill>
                  <a:schemeClr val="tx1">
                    <a:lumMod val="50000"/>
                    <a:lumOff val="50000"/>
                  </a:schemeClr>
                </a:solidFill>
                <a:latin typeface="Segoe UI" panose="020B0502040204020203" pitchFamily="34" charset="0"/>
                <a:cs typeface="Segoe UI" panose="020B0502040204020203" pitchFamily="34" charset="0"/>
              </a:rPr>
              <a:t>…desde el 2014 hasta el 2017, la vinculación de los docentes con maestría crecieron en un 99%, y los de doctorado en un 159%...</a:t>
            </a:r>
          </a:p>
        </p:txBody>
      </p:sp>
      <p:sp>
        <p:nvSpPr>
          <p:cNvPr id="8" name="CuadroTexto 65">
            <a:extLst>
              <a:ext uri="{FF2B5EF4-FFF2-40B4-BE49-F238E27FC236}">
                <a16:creationId xmlns:a16="http://schemas.microsoft.com/office/drawing/2014/main" id="{5AEBA2BD-2374-4D39-A172-E92F14BCB9D3}"/>
              </a:ext>
            </a:extLst>
          </p:cNvPr>
          <p:cNvSpPr txBox="1"/>
          <p:nvPr/>
        </p:nvSpPr>
        <p:spPr>
          <a:xfrm>
            <a:off x="468309" y="1523721"/>
            <a:ext cx="9818771"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O" sz="1600" b="1" dirty="0">
                <a:solidFill>
                  <a:schemeClr val="tx2"/>
                </a:solidFill>
                <a:latin typeface="+mj-lt"/>
              </a:rPr>
              <a:t>Docentes de tiempo completo con doctorado y maestría en IES T y T</a:t>
            </a:r>
          </a:p>
        </p:txBody>
      </p:sp>
      <p:graphicFrame>
        <p:nvGraphicFramePr>
          <p:cNvPr id="9" name="Gráfico 8">
            <a:extLst>
              <a:ext uri="{FF2B5EF4-FFF2-40B4-BE49-F238E27FC236}">
                <a16:creationId xmlns:a16="http://schemas.microsoft.com/office/drawing/2014/main" id="{31DFF4A3-7CBA-4F6B-913D-36FAB1DB0C31}"/>
              </a:ext>
            </a:extLst>
          </p:cNvPr>
          <p:cNvGraphicFramePr/>
          <p:nvPr>
            <p:extLst>
              <p:ext uri="{D42A27DB-BD31-4B8C-83A1-F6EECF244321}">
                <p14:modId xmlns:p14="http://schemas.microsoft.com/office/powerpoint/2010/main" val="3006472666"/>
              </p:ext>
            </p:extLst>
          </p:nvPr>
        </p:nvGraphicFramePr>
        <p:xfrm>
          <a:off x="662609" y="2560038"/>
          <a:ext cx="10424978" cy="407674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8581254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áfico 3">
            <a:extLst>
              <a:ext uri="{FF2B5EF4-FFF2-40B4-BE49-F238E27FC236}">
                <a16:creationId xmlns:a16="http://schemas.microsoft.com/office/drawing/2014/main" id="{4BE5AED6-E82C-41E2-A365-64BF3421DE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6000" y="221213"/>
            <a:ext cx="6096000" cy="474000"/>
          </a:xfrm>
          <a:prstGeom prst="rect">
            <a:avLst/>
          </a:prstGeom>
        </p:spPr>
      </p:pic>
      <p:pic>
        <p:nvPicPr>
          <p:cNvPr id="5" name="Gráfico 4">
            <a:extLst>
              <a:ext uri="{FF2B5EF4-FFF2-40B4-BE49-F238E27FC236}">
                <a16:creationId xmlns:a16="http://schemas.microsoft.com/office/drawing/2014/main" id="{6D83DA06-5491-4C9D-83FA-D0C7B5F563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20440" y="221213"/>
            <a:ext cx="2112198" cy="492641"/>
          </a:xfrm>
          <a:prstGeom prst="rect">
            <a:avLst/>
          </a:prstGeom>
        </p:spPr>
      </p:pic>
      <p:graphicFrame>
        <p:nvGraphicFramePr>
          <p:cNvPr id="6" name="Gráfico 5">
            <a:extLst>
              <a:ext uri="{FF2B5EF4-FFF2-40B4-BE49-F238E27FC236}">
                <a16:creationId xmlns:a16="http://schemas.microsoft.com/office/drawing/2014/main" id="{E4A74630-67D8-4347-A450-6601696B5639}"/>
              </a:ext>
            </a:extLst>
          </p:cNvPr>
          <p:cNvGraphicFramePr/>
          <p:nvPr>
            <p:extLst/>
          </p:nvPr>
        </p:nvGraphicFramePr>
        <p:xfrm>
          <a:off x="1003661" y="2370311"/>
          <a:ext cx="10184677" cy="4458633"/>
        </p:xfrm>
        <a:graphic>
          <a:graphicData uri="http://schemas.openxmlformats.org/drawingml/2006/chart">
            <c:chart xmlns:c="http://schemas.openxmlformats.org/drawingml/2006/chart" xmlns:r="http://schemas.openxmlformats.org/officeDocument/2006/relationships" r:id="rId6"/>
          </a:graphicData>
        </a:graphic>
      </p:graphicFrame>
      <p:sp>
        <p:nvSpPr>
          <p:cNvPr id="7" name="CuadroTexto 65">
            <a:extLst>
              <a:ext uri="{FF2B5EF4-FFF2-40B4-BE49-F238E27FC236}">
                <a16:creationId xmlns:a16="http://schemas.microsoft.com/office/drawing/2014/main" id="{19E302CE-60F4-4379-B05D-A0C3A3A30D31}"/>
              </a:ext>
            </a:extLst>
          </p:cNvPr>
          <p:cNvSpPr txBox="1"/>
          <p:nvPr/>
        </p:nvSpPr>
        <p:spPr>
          <a:xfrm>
            <a:off x="2484349" y="1918769"/>
            <a:ext cx="6896578" cy="58477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CO" sz="1600" b="1" dirty="0">
                <a:solidFill>
                  <a:schemeClr val="tx1">
                    <a:lumMod val="50000"/>
                    <a:lumOff val="50000"/>
                  </a:schemeClr>
                </a:solidFill>
                <a:latin typeface="Segoe UI" panose="020B0502040204020203" pitchFamily="34" charset="0"/>
                <a:cs typeface="Segoe UI" panose="020B0502040204020203" pitchFamily="34" charset="0"/>
              </a:rPr>
              <a:t>…el 64% de los docentes reportados al SNIES tienen una vinculación laboral diferente a una IES.</a:t>
            </a:r>
          </a:p>
        </p:txBody>
      </p:sp>
      <p:sp>
        <p:nvSpPr>
          <p:cNvPr id="8" name="CuadroTexto 65">
            <a:extLst>
              <a:ext uri="{FF2B5EF4-FFF2-40B4-BE49-F238E27FC236}">
                <a16:creationId xmlns:a16="http://schemas.microsoft.com/office/drawing/2014/main" id="{5AEBA2BD-2374-4D39-A172-E92F14BCB9D3}"/>
              </a:ext>
            </a:extLst>
          </p:cNvPr>
          <p:cNvSpPr txBox="1"/>
          <p:nvPr/>
        </p:nvSpPr>
        <p:spPr>
          <a:xfrm>
            <a:off x="468309" y="1523721"/>
            <a:ext cx="9818771"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O" sz="1600" b="1" dirty="0">
                <a:solidFill>
                  <a:schemeClr val="tx2"/>
                </a:solidFill>
                <a:latin typeface="+mj-lt"/>
              </a:rPr>
              <a:t>% de docentes vinculados con contrato diferente al de la IES</a:t>
            </a:r>
          </a:p>
        </p:txBody>
      </p:sp>
      <p:sp>
        <p:nvSpPr>
          <p:cNvPr id="9" name="CuadroTexto 8">
            <a:extLst>
              <a:ext uri="{FF2B5EF4-FFF2-40B4-BE49-F238E27FC236}">
                <a16:creationId xmlns:a16="http://schemas.microsoft.com/office/drawing/2014/main" id="{0378F2C7-7971-42A7-B838-CCD7B82959A2}"/>
              </a:ext>
            </a:extLst>
          </p:cNvPr>
          <p:cNvSpPr txBox="1"/>
          <p:nvPr/>
        </p:nvSpPr>
        <p:spPr>
          <a:xfrm>
            <a:off x="468309" y="828311"/>
            <a:ext cx="10424979" cy="369332"/>
          </a:xfrm>
          <a:prstGeom prst="rect">
            <a:avLst/>
          </a:prstGeom>
          <a:noFill/>
        </p:spPr>
        <p:txBody>
          <a:bodyPr wrap="square" rtlCol="0">
            <a:spAutoFit/>
          </a:bodyPr>
          <a:lstStyle/>
          <a:p>
            <a:r>
              <a:rPr lang="es-CO" b="1" dirty="0">
                <a:solidFill>
                  <a:srgbClr val="EB6264"/>
                </a:solidFill>
                <a:latin typeface="Segoe UI" panose="020B0502040204020203" pitchFamily="34" charset="0"/>
                <a:ea typeface="Verdana" panose="020B0604030504040204" pitchFamily="34" charset="0"/>
                <a:cs typeface="Segoe UI" panose="020B0502040204020203" pitchFamily="34" charset="0"/>
              </a:rPr>
              <a:t>LOS DOCENTES A LA LUZ DEL MIDE T </a:t>
            </a:r>
          </a:p>
        </p:txBody>
      </p:sp>
    </p:spTree>
    <p:extLst>
      <p:ext uri="{BB962C8B-B14F-4D97-AF65-F5344CB8AC3E}">
        <p14:creationId xmlns:p14="http://schemas.microsoft.com/office/powerpoint/2010/main" val="32885871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áfico 3">
            <a:extLst>
              <a:ext uri="{FF2B5EF4-FFF2-40B4-BE49-F238E27FC236}">
                <a16:creationId xmlns:a16="http://schemas.microsoft.com/office/drawing/2014/main" id="{4BE5AED6-E82C-41E2-A365-64BF3421DE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6000" y="221213"/>
            <a:ext cx="6096000" cy="474000"/>
          </a:xfrm>
          <a:prstGeom prst="rect">
            <a:avLst/>
          </a:prstGeom>
        </p:spPr>
      </p:pic>
      <p:pic>
        <p:nvPicPr>
          <p:cNvPr id="5" name="Gráfico 4">
            <a:extLst>
              <a:ext uri="{FF2B5EF4-FFF2-40B4-BE49-F238E27FC236}">
                <a16:creationId xmlns:a16="http://schemas.microsoft.com/office/drawing/2014/main" id="{6D83DA06-5491-4C9D-83FA-D0C7B5F563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20440" y="221213"/>
            <a:ext cx="2112198" cy="492641"/>
          </a:xfrm>
          <a:prstGeom prst="rect">
            <a:avLst/>
          </a:prstGeom>
        </p:spPr>
      </p:pic>
      <p:sp>
        <p:nvSpPr>
          <p:cNvPr id="7" name="CuadroTexto 65">
            <a:extLst>
              <a:ext uri="{FF2B5EF4-FFF2-40B4-BE49-F238E27FC236}">
                <a16:creationId xmlns:a16="http://schemas.microsoft.com/office/drawing/2014/main" id="{19E302CE-60F4-4379-B05D-A0C3A3A30D31}"/>
              </a:ext>
            </a:extLst>
          </p:cNvPr>
          <p:cNvSpPr txBox="1"/>
          <p:nvPr/>
        </p:nvSpPr>
        <p:spPr>
          <a:xfrm>
            <a:off x="2484349" y="1918770"/>
            <a:ext cx="6896578" cy="58477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CO" sz="1600" b="1" dirty="0">
                <a:solidFill>
                  <a:schemeClr val="tx1">
                    <a:lumMod val="50000"/>
                    <a:lumOff val="50000"/>
                  </a:schemeClr>
                </a:solidFill>
                <a:latin typeface="Segoe UI" panose="020B0502040204020203" pitchFamily="34" charset="0"/>
                <a:cs typeface="Segoe UI" panose="020B0502040204020203" pitchFamily="34" charset="0"/>
              </a:rPr>
              <a:t>…la matricula virtual </a:t>
            </a:r>
            <a:r>
              <a:rPr lang="es-CO" sz="1600" b="1" dirty="0" err="1">
                <a:solidFill>
                  <a:schemeClr val="tx1">
                    <a:lumMod val="50000"/>
                    <a:lumOff val="50000"/>
                  </a:schemeClr>
                </a:solidFill>
                <a:latin typeface="Segoe UI" panose="020B0502040204020203" pitchFamily="34" charset="0"/>
                <a:cs typeface="Segoe UI" panose="020B0502040204020203" pitchFamily="34" charset="0"/>
              </a:rPr>
              <a:t>TyT</a:t>
            </a:r>
            <a:r>
              <a:rPr lang="es-CO" sz="1600" b="1" dirty="0">
                <a:solidFill>
                  <a:schemeClr val="tx1">
                    <a:lumMod val="50000"/>
                    <a:lumOff val="50000"/>
                  </a:schemeClr>
                </a:solidFill>
                <a:latin typeface="Segoe UI" panose="020B0502040204020203" pitchFamily="34" charset="0"/>
                <a:cs typeface="Segoe UI" panose="020B0502040204020203" pitchFamily="34" charset="0"/>
              </a:rPr>
              <a:t> pasó de representar el 0,2% en 2008 al 9,5% en 2017</a:t>
            </a:r>
          </a:p>
        </p:txBody>
      </p:sp>
      <p:graphicFrame>
        <p:nvGraphicFramePr>
          <p:cNvPr id="8" name="Gráfico 7">
            <a:extLst>
              <a:ext uri="{FF2B5EF4-FFF2-40B4-BE49-F238E27FC236}">
                <a16:creationId xmlns:a16="http://schemas.microsoft.com/office/drawing/2014/main" id="{D49517A9-3E66-49F3-8F2F-76EC7BE81FEF}"/>
              </a:ext>
            </a:extLst>
          </p:cNvPr>
          <p:cNvGraphicFramePr>
            <a:graphicFrameLocks/>
          </p:cNvGraphicFramePr>
          <p:nvPr>
            <p:extLst/>
          </p:nvPr>
        </p:nvGraphicFramePr>
        <p:xfrm>
          <a:off x="720956" y="2211158"/>
          <a:ext cx="10424978" cy="4425630"/>
        </p:xfrm>
        <a:graphic>
          <a:graphicData uri="http://schemas.openxmlformats.org/drawingml/2006/chart">
            <c:chart xmlns:c="http://schemas.openxmlformats.org/drawingml/2006/chart" xmlns:r="http://schemas.openxmlformats.org/officeDocument/2006/relationships" r:id="rId6"/>
          </a:graphicData>
        </a:graphic>
      </p:graphicFrame>
      <p:sp>
        <p:nvSpPr>
          <p:cNvPr id="10" name="CuadroTexto 65">
            <a:extLst>
              <a:ext uri="{FF2B5EF4-FFF2-40B4-BE49-F238E27FC236}">
                <a16:creationId xmlns:a16="http://schemas.microsoft.com/office/drawing/2014/main" id="{5CE18DEF-0CA0-45C5-87A5-E3170D921220}"/>
              </a:ext>
            </a:extLst>
          </p:cNvPr>
          <p:cNvSpPr txBox="1"/>
          <p:nvPr/>
        </p:nvSpPr>
        <p:spPr>
          <a:xfrm>
            <a:off x="468309" y="1523721"/>
            <a:ext cx="9818771"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O" sz="1600" b="1" dirty="0">
                <a:solidFill>
                  <a:schemeClr val="tx2"/>
                </a:solidFill>
                <a:latin typeface="+mj-lt"/>
              </a:rPr>
              <a:t>% de participación de la matricula Virtual y A Distancia de la formación universitaria y </a:t>
            </a:r>
            <a:r>
              <a:rPr lang="es-CO" sz="1600" b="1" dirty="0" err="1">
                <a:solidFill>
                  <a:schemeClr val="tx2"/>
                </a:solidFill>
                <a:latin typeface="+mj-lt"/>
              </a:rPr>
              <a:t>TyT</a:t>
            </a:r>
            <a:endParaRPr lang="es-CO" sz="1600" b="1" dirty="0">
              <a:solidFill>
                <a:schemeClr val="tx2"/>
              </a:solidFill>
              <a:latin typeface="+mj-lt"/>
            </a:endParaRPr>
          </a:p>
        </p:txBody>
      </p:sp>
      <p:sp>
        <p:nvSpPr>
          <p:cNvPr id="11" name="CuadroTexto 10">
            <a:extLst>
              <a:ext uri="{FF2B5EF4-FFF2-40B4-BE49-F238E27FC236}">
                <a16:creationId xmlns:a16="http://schemas.microsoft.com/office/drawing/2014/main" id="{CCC50483-8744-432E-9DD3-3328CAEF8AC9}"/>
              </a:ext>
            </a:extLst>
          </p:cNvPr>
          <p:cNvSpPr txBox="1"/>
          <p:nvPr/>
        </p:nvSpPr>
        <p:spPr>
          <a:xfrm>
            <a:off x="468309" y="915480"/>
            <a:ext cx="10424979" cy="369332"/>
          </a:xfrm>
          <a:prstGeom prst="rect">
            <a:avLst/>
          </a:prstGeom>
          <a:noFill/>
        </p:spPr>
        <p:txBody>
          <a:bodyPr wrap="square" rtlCol="0">
            <a:spAutoFit/>
          </a:bodyPr>
          <a:lstStyle/>
          <a:p>
            <a:r>
              <a:rPr lang="es-CO" b="1" dirty="0">
                <a:solidFill>
                  <a:srgbClr val="EB6264"/>
                </a:solidFill>
                <a:latin typeface="Segoe UI" panose="020B0502040204020203" pitchFamily="34" charset="0"/>
                <a:ea typeface="Verdana" panose="020B0604030504040204" pitchFamily="34" charset="0"/>
                <a:cs typeface="Segoe UI" panose="020B0502040204020203" pitchFamily="34" charset="0"/>
              </a:rPr>
              <a:t>LA MATRICULA EN PROGRAMAS VIRTUALES Y A DISTANCIA A LA LUZ DEL MIDE T</a:t>
            </a:r>
          </a:p>
        </p:txBody>
      </p:sp>
    </p:spTree>
    <p:extLst>
      <p:ext uri="{BB962C8B-B14F-4D97-AF65-F5344CB8AC3E}">
        <p14:creationId xmlns:p14="http://schemas.microsoft.com/office/powerpoint/2010/main" val="2492379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9383429-4BA8-4EAE-8D30-E048CE561D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245099" cy="6858000"/>
          </a:xfrm>
          <a:prstGeom prst="rect">
            <a:avLst/>
          </a:prstGeom>
        </p:spPr>
      </p:pic>
      <p:pic>
        <p:nvPicPr>
          <p:cNvPr id="6" name="Gráfico 5">
            <a:extLst>
              <a:ext uri="{FF2B5EF4-FFF2-40B4-BE49-F238E27FC236}">
                <a16:creationId xmlns:a16="http://schemas.microsoft.com/office/drawing/2014/main" id="{FAE28972-148B-449C-A825-9C4EADAAF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0" y="221213"/>
            <a:ext cx="6096000" cy="474000"/>
          </a:xfrm>
          <a:prstGeom prst="rect">
            <a:avLst/>
          </a:prstGeom>
        </p:spPr>
      </p:pic>
      <p:sp>
        <p:nvSpPr>
          <p:cNvPr id="7" name="CuadroTexto 6">
            <a:extLst>
              <a:ext uri="{FF2B5EF4-FFF2-40B4-BE49-F238E27FC236}">
                <a16:creationId xmlns:a16="http://schemas.microsoft.com/office/drawing/2014/main" id="{8BE3DB8B-E4BB-49FD-8152-1D0474B8E632}"/>
              </a:ext>
            </a:extLst>
          </p:cNvPr>
          <p:cNvSpPr txBox="1"/>
          <p:nvPr/>
        </p:nvSpPr>
        <p:spPr>
          <a:xfrm>
            <a:off x="3794604" y="1913104"/>
            <a:ext cx="3160643" cy="553998"/>
          </a:xfrm>
          <a:prstGeom prst="rect">
            <a:avLst/>
          </a:prstGeom>
          <a:noFill/>
        </p:spPr>
        <p:txBody>
          <a:bodyPr wrap="square" rtlCol="0">
            <a:spAutoFit/>
          </a:bodyPr>
          <a:lstStyle/>
          <a:p>
            <a:r>
              <a:rPr lang="es-CO" sz="3000" b="1" spc="600" dirty="0">
                <a:solidFill>
                  <a:srgbClr val="EB6264"/>
                </a:solidFill>
                <a:latin typeface="Segoe UI" panose="020B0502040204020203" pitchFamily="34" charset="0"/>
                <a:cs typeface="Segoe UI" panose="020B0502040204020203" pitchFamily="34" charset="0"/>
              </a:rPr>
              <a:t>Índice</a:t>
            </a:r>
          </a:p>
        </p:txBody>
      </p:sp>
      <p:grpSp>
        <p:nvGrpSpPr>
          <p:cNvPr id="2" name="Grupo 1">
            <a:extLst>
              <a:ext uri="{FF2B5EF4-FFF2-40B4-BE49-F238E27FC236}">
                <a16:creationId xmlns:a16="http://schemas.microsoft.com/office/drawing/2014/main" id="{2153FA54-1EBE-4A65-B9AA-431A97D098D2}"/>
              </a:ext>
            </a:extLst>
          </p:cNvPr>
          <p:cNvGrpSpPr/>
          <p:nvPr/>
        </p:nvGrpSpPr>
        <p:grpSpPr>
          <a:xfrm>
            <a:off x="3346770" y="2928730"/>
            <a:ext cx="8359832" cy="3470812"/>
            <a:chOff x="3346770" y="2928730"/>
            <a:chExt cx="8359832" cy="3470812"/>
          </a:xfrm>
        </p:grpSpPr>
        <p:sp>
          <p:nvSpPr>
            <p:cNvPr id="84" name="CuadroTexto 83"/>
            <p:cNvSpPr txBox="1"/>
            <p:nvPr/>
          </p:nvSpPr>
          <p:spPr>
            <a:xfrm>
              <a:off x="3721802" y="2938164"/>
              <a:ext cx="7940739" cy="338554"/>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pPr algn="just"/>
              <a:r>
                <a:rPr lang="es-CO" sz="1600" b="1" dirty="0">
                  <a:latin typeface="Verdana" panose="020B0604030504040204" pitchFamily="34" charset="0"/>
                  <a:ea typeface="Verdana" panose="020B0604030504040204" pitchFamily="34" charset="0"/>
                  <a:cs typeface="Verdana" panose="020B0604030504040204" pitchFamily="34" charset="0"/>
                </a:rPr>
                <a:t>¿Qué es el MIDE? </a:t>
              </a:r>
            </a:p>
          </p:txBody>
        </p:sp>
        <p:sp>
          <p:nvSpPr>
            <p:cNvPr id="85" name="CuadroTexto 84"/>
            <p:cNvSpPr txBox="1"/>
            <p:nvPr/>
          </p:nvSpPr>
          <p:spPr>
            <a:xfrm>
              <a:off x="4664766" y="3896746"/>
              <a:ext cx="7011926" cy="338554"/>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defPPr>
                <a:defRPr lang="es-ES"/>
              </a:defPPr>
              <a:lvl1pPr>
                <a:defRPr sz="1200">
                  <a:latin typeface="Verdana" panose="020B0604030504040204" pitchFamily="34" charset="0"/>
                  <a:ea typeface="Verdana" panose="020B0604030504040204" pitchFamily="34" charset="0"/>
                  <a:cs typeface="Verdana" panose="020B0604030504040204" pitchFamily="34" charset="0"/>
                </a:defRPr>
              </a:lvl1pPr>
            </a:lstStyle>
            <a:p>
              <a:pPr algn="just"/>
              <a:r>
                <a:rPr lang="es-CO" sz="1600" b="1" dirty="0">
                  <a:solidFill>
                    <a:schemeClr val="bg2">
                      <a:lumMod val="75000"/>
                    </a:schemeClr>
                  </a:solidFill>
                </a:rPr>
                <a:t>MIDE U</a:t>
              </a:r>
            </a:p>
          </p:txBody>
        </p:sp>
        <p:grpSp>
          <p:nvGrpSpPr>
            <p:cNvPr id="86" name="29 Grupo"/>
            <p:cNvGrpSpPr/>
            <p:nvPr/>
          </p:nvGrpSpPr>
          <p:grpSpPr>
            <a:xfrm>
              <a:off x="3385930" y="2928730"/>
              <a:ext cx="363212" cy="250984"/>
              <a:chOff x="1313265" y="1431449"/>
              <a:chExt cx="1247320" cy="948608"/>
            </a:xfrm>
          </p:grpSpPr>
          <p:grpSp>
            <p:nvGrpSpPr>
              <p:cNvPr id="116" name="30 Grupo"/>
              <p:cNvGrpSpPr/>
              <p:nvPr/>
            </p:nvGrpSpPr>
            <p:grpSpPr>
              <a:xfrm>
                <a:off x="1390127" y="1431449"/>
                <a:ext cx="1170458" cy="948608"/>
                <a:chOff x="987722" y="1549173"/>
                <a:chExt cx="1079121" cy="874580"/>
              </a:xfrm>
            </p:grpSpPr>
            <p:sp>
              <p:nvSpPr>
                <p:cNvPr id="118" name="32 Elipse"/>
                <p:cNvSpPr/>
                <p:nvPr/>
              </p:nvSpPr>
              <p:spPr>
                <a:xfrm>
                  <a:off x="1553614" y="1729848"/>
                  <a:ext cx="513229" cy="513229"/>
                </a:xfrm>
                <a:prstGeom prst="ellipse">
                  <a:avLst/>
                </a:prstGeom>
                <a:solidFill>
                  <a:schemeClr val="bg1">
                    <a:lumMod val="85000"/>
                    <a:alpha val="99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p>
              </p:txBody>
            </p:sp>
            <p:sp>
              <p:nvSpPr>
                <p:cNvPr id="119" name="33 Elipse"/>
                <p:cNvSpPr/>
                <p:nvPr/>
              </p:nvSpPr>
              <p:spPr>
                <a:xfrm>
                  <a:off x="987722" y="1549173"/>
                  <a:ext cx="874584" cy="874580"/>
                </a:xfrm>
                <a:prstGeom prst="ellipse">
                  <a:avLst/>
                </a:prstGeom>
                <a:solidFill>
                  <a:srgbClr val="F6A55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p>
              </p:txBody>
            </p:sp>
          </p:grpSp>
          <p:sp>
            <p:nvSpPr>
              <p:cNvPr id="117" name="Subtítulo 2"/>
              <p:cNvSpPr txBox="1">
                <a:spLocks/>
              </p:cNvSpPr>
              <p:nvPr/>
            </p:nvSpPr>
            <p:spPr>
              <a:xfrm>
                <a:off x="1313265" y="1606779"/>
                <a:ext cx="1102334" cy="597948"/>
              </a:xfrm>
              <a:prstGeom prst="rect">
                <a:avLst/>
              </a:prstGeom>
              <a:ln>
                <a:noFill/>
              </a:ln>
              <a:effectLst>
                <a:outerShdw blurRad="50800" dist="38100" dir="2700000" algn="tl" rotWithShape="0">
                  <a:prstClr val="black">
                    <a:alpha val="40000"/>
                  </a:prstClr>
                </a:outerShdw>
              </a:effectLst>
            </p:spPr>
            <p:txBody>
              <a:bodyPr vert="horz" lIns="51435" tIns="25718" rIns="51435" bIns="25718" rtlCol="0" anchor="ctr">
                <a:noAutofit/>
              </a:bodyPr>
              <a:lstStyle/>
              <a:p>
                <a:pPr algn="ctr" defTabSz="685784">
                  <a:lnSpc>
                    <a:spcPct val="90000"/>
                  </a:lnSpc>
                  <a:spcBef>
                    <a:spcPts val="750"/>
                  </a:spcBef>
                  <a:defRPr/>
                </a:pPr>
                <a:r>
                  <a:rPr lang="es-CO" sz="1600" b="1" dirty="0">
                    <a:solidFill>
                      <a:schemeClr val="bg1"/>
                    </a:solidFill>
                    <a:latin typeface="Verdana" panose="020B0604030504040204" pitchFamily="34" charset="0"/>
                    <a:ea typeface="Verdana" panose="020B0604030504040204" pitchFamily="34" charset="0"/>
                    <a:cs typeface="Verdana" panose="020B0604030504040204" pitchFamily="34" charset="0"/>
                  </a:rPr>
                  <a:t>1</a:t>
                </a:r>
              </a:p>
            </p:txBody>
          </p:sp>
        </p:grpSp>
        <p:grpSp>
          <p:nvGrpSpPr>
            <p:cNvPr id="87" name="29 Grupo"/>
            <p:cNvGrpSpPr/>
            <p:nvPr/>
          </p:nvGrpSpPr>
          <p:grpSpPr>
            <a:xfrm>
              <a:off x="3364820" y="3401257"/>
              <a:ext cx="363212" cy="250984"/>
              <a:chOff x="1313264" y="1431449"/>
              <a:chExt cx="1247321" cy="948608"/>
            </a:xfrm>
          </p:grpSpPr>
          <p:grpSp>
            <p:nvGrpSpPr>
              <p:cNvPr id="112" name="30 Grupo"/>
              <p:cNvGrpSpPr/>
              <p:nvPr/>
            </p:nvGrpSpPr>
            <p:grpSpPr>
              <a:xfrm>
                <a:off x="1390127" y="1431449"/>
                <a:ext cx="1170458" cy="948608"/>
                <a:chOff x="987722" y="1549173"/>
                <a:chExt cx="1079121" cy="874580"/>
              </a:xfrm>
            </p:grpSpPr>
            <p:sp>
              <p:nvSpPr>
                <p:cNvPr id="114" name="32 Elipse"/>
                <p:cNvSpPr/>
                <p:nvPr/>
              </p:nvSpPr>
              <p:spPr>
                <a:xfrm>
                  <a:off x="1553614" y="1729848"/>
                  <a:ext cx="513229" cy="513229"/>
                </a:xfrm>
                <a:prstGeom prst="ellipse">
                  <a:avLst/>
                </a:prstGeom>
                <a:solidFill>
                  <a:schemeClr val="bg1">
                    <a:lumMod val="85000"/>
                    <a:alpha val="99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p>
              </p:txBody>
            </p:sp>
            <p:sp>
              <p:nvSpPr>
                <p:cNvPr id="115" name="33 Elipse"/>
                <p:cNvSpPr/>
                <p:nvPr/>
              </p:nvSpPr>
              <p:spPr>
                <a:xfrm>
                  <a:off x="987722" y="1549173"/>
                  <a:ext cx="874584" cy="874580"/>
                </a:xfrm>
                <a:prstGeom prst="ellipse">
                  <a:avLst/>
                </a:prstGeom>
                <a:solidFill>
                  <a:srgbClr val="F3808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p>
              </p:txBody>
            </p:sp>
          </p:grpSp>
          <p:sp>
            <p:nvSpPr>
              <p:cNvPr id="113" name="Subtítulo 2"/>
              <p:cNvSpPr txBox="1">
                <a:spLocks/>
              </p:cNvSpPr>
              <p:nvPr/>
            </p:nvSpPr>
            <p:spPr>
              <a:xfrm>
                <a:off x="1313264" y="1606779"/>
                <a:ext cx="1102334" cy="597949"/>
              </a:xfrm>
              <a:prstGeom prst="rect">
                <a:avLst/>
              </a:prstGeom>
              <a:ln>
                <a:noFill/>
              </a:ln>
              <a:effectLst>
                <a:outerShdw blurRad="50800" dist="38100" dir="2700000" algn="tl" rotWithShape="0">
                  <a:prstClr val="black">
                    <a:alpha val="40000"/>
                  </a:prstClr>
                </a:outerShdw>
              </a:effectLst>
            </p:spPr>
            <p:txBody>
              <a:bodyPr vert="horz" lIns="51435" tIns="25718" rIns="51435" bIns="25718" rtlCol="0" anchor="ctr">
                <a:noAutofit/>
              </a:bodyPr>
              <a:lstStyle/>
              <a:p>
                <a:pPr algn="ctr" defTabSz="685784">
                  <a:lnSpc>
                    <a:spcPct val="90000"/>
                  </a:lnSpc>
                  <a:spcBef>
                    <a:spcPts val="750"/>
                  </a:spcBef>
                  <a:defRPr/>
                </a:pPr>
                <a:r>
                  <a:rPr lang="es-CO" sz="1600" b="1" dirty="0">
                    <a:solidFill>
                      <a:schemeClr val="bg1"/>
                    </a:solidFill>
                    <a:latin typeface="Verdana" panose="020B0604030504040204" pitchFamily="34" charset="0"/>
                    <a:ea typeface="Verdana" panose="020B0604030504040204" pitchFamily="34" charset="0"/>
                    <a:cs typeface="Verdana" panose="020B0604030504040204" pitchFamily="34" charset="0"/>
                  </a:rPr>
                  <a:t>2</a:t>
                </a:r>
              </a:p>
            </p:txBody>
          </p:sp>
        </p:grpSp>
        <p:sp>
          <p:nvSpPr>
            <p:cNvPr id="88" name="CuadroTexto 87"/>
            <p:cNvSpPr txBox="1"/>
            <p:nvPr/>
          </p:nvSpPr>
          <p:spPr>
            <a:xfrm>
              <a:off x="4664766" y="4332789"/>
              <a:ext cx="7011927" cy="338554"/>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defPPr>
                <a:defRPr lang="es-ES"/>
              </a:defPPr>
              <a:lvl1pPr>
                <a:defRPr sz="1200">
                  <a:latin typeface="Verdana" panose="020B0604030504040204" pitchFamily="34" charset="0"/>
                  <a:ea typeface="Verdana" panose="020B0604030504040204" pitchFamily="34" charset="0"/>
                  <a:cs typeface="Verdana" panose="020B0604030504040204" pitchFamily="34" charset="0"/>
                </a:defRPr>
              </a:lvl1pPr>
            </a:lstStyle>
            <a:p>
              <a:pPr algn="just"/>
              <a:r>
                <a:rPr lang="es-CO" sz="1600" b="1" dirty="0">
                  <a:solidFill>
                    <a:schemeClr val="bg2">
                      <a:lumMod val="75000"/>
                    </a:schemeClr>
                  </a:solidFill>
                </a:rPr>
                <a:t>MIDE T</a:t>
              </a:r>
            </a:p>
          </p:txBody>
        </p:sp>
        <p:grpSp>
          <p:nvGrpSpPr>
            <p:cNvPr id="89" name="29 Grupo"/>
            <p:cNvGrpSpPr/>
            <p:nvPr/>
          </p:nvGrpSpPr>
          <p:grpSpPr>
            <a:xfrm>
              <a:off x="3346770" y="5176908"/>
              <a:ext cx="363212" cy="250984"/>
              <a:chOff x="1313264" y="1431449"/>
              <a:chExt cx="1247321" cy="948608"/>
            </a:xfrm>
          </p:grpSpPr>
          <p:grpSp>
            <p:nvGrpSpPr>
              <p:cNvPr id="108" name="30 Grupo"/>
              <p:cNvGrpSpPr/>
              <p:nvPr/>
            </p:nvGrpSpPr>
            <p:grpSpPr>
              <a:xfrm>
                <a:off x="1390127" y="1431449"/>
                <a:ext cx="1170458" cy="948608"/>
                <a:chOff x="987722" y="1549173"/>
                <a:chExt cx="1079121" cy="874580"/>
              </a:xfrm>
            </p:grpSpPr>
            <p:sp>
              <p:nvSpPr>
                <p:cNvPr id="110" name="32 Elipse"/>
                <p:cNvSpPr/>
                <p:nvPr/>
              </p:nvSpPr>
              <p:spPr>
                <a:xfrm>
                  <a:off x="1553614" y="1729848"/>
                  <a:ext cx="513229" cy="513229"/>
                </a:xfrm>
                <a:prstGeom prst="ellipse">
                  <a:avLst/>
                </a:prstGeom>
                <a:solidFill>
                  <a:schemeClr val="bg1">
                    <a:lumMod val="85000"/>
                    <a:alpha val="99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p>
              </p:txBody>
            </p:sp>
            <p:sp>
              <p:nvSpPr>
                <p:cNvPr id="111" name="33 Elipse"/>
                <p:cNvSpPr/>
                <p:nvPr/>
              </p:nvSpPr>
              <p:spPr>
                <a:xfrm>
                  <a:off x="987722" y="1549173"/>
                  <a:ext cx="874584" cy="874580"/>
                </a:xfrm>
                <a:prstGeom prst="ellipse">
                  <a:avLst/>
                </a:prstGeom>
                <a:solidFill>
                  <a:srgbClr val="3DA68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p>
              </p:txBody>
            </p:sp>
          </p:grpSp>
          <p:sp>
            <p:nvSpPr>
              <p:cNvPr id="109" name="Subtítulo 2"/>
              <p:cNvSpPr txBox="1">
                <a:spLocks/>
              </p:cNvSpPr>
              <p:nvPr/>
            </p:nvSpPr>
            <p:spPr>
              <a:xfrm>
                <a:off x="1313264" y="1606779"/>
                <a:ext cx="1102334" cy="597949"/>
              </a:xfrm>
              <a:prstGeom prst="rect">
                <a:avLst/>
              </a:prstGeom>
              <a:ln>
                <a:noFill/>
              </a:ln>
              <a:effectLst>
                <a:outerShdw blurRad="50800" dist="38100" dir="2700000" algn="tl" rotWithShape="0">
                  <a:prstClr val="black">
                    <a:alpha val="40000"/>
                  </a:prstClr>
                </a:outerShdw>
              </a:effectLst>
            </p:spPr>
            <p:txBody>
              <a:bodyPr vert="horz" lIns="51435" tIns="25718" rIns="51435" bIns="25718" rtlCol="0" anchor="ctr">
                <a:noAutofit/>
              </a:bodyPr>
              <a:lstStyle/>
              <a:p>
                <a:pPr algn="ctr" defTabSz="685784">
                  <a:lnSpc>
                    <a:spcPct val="90000"/>
                  </a:lnSpc>
                  <a:spcBef>
                    <a:spcPts val="750"/>
                  </a:spcBef>
                  <a:defRPr/>
                </a:pPr>
                <a:r>
                  <a:rPr lang="es-CO" sz="1600" b="1" dirty="0">
                    <a:solidFill>
                      <a:schemeClr val="bg1"/>
                    </a:solidFill>
                    <a:latin typeface="Verdana" panose="020B0604030504040204" pitchFamily="34" charset="0"/>
                    <a:ea typeface="Verdana" panose="020B0604030504040204" pitchFamily="34" charset="0"/>
                    <a:cs typeface="Verdana" panose="020B0604030504040204" pitchFamily="34" charset="0"/>
                  </a:rPr>
                  <a:t>3</a:t>
                </a:r>
              </a:p>
            </p:txBody>
          </p:sp>
        </p:grpSp>
        <p:sp>
          <p:nvSpPr>
            <p:cNvPr id="90" name="CuadroTexto 89">
              <a:extLst/>
            </p:cNvPr>
            <p:cNvSpPr txBox="1"/>
            <p:nvPr/>
          </p:nvSpPr>
          <p:spPr>
            <a:xfrm>
              <a:off x="4664766" y="4755022"/>
              <a:ext cx="6997775" cy="338554"/>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pPr algn="just"/>
              <a:r>
                <a:rPr lang="es-CO" sz="1600" b="1"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MIDE A</a:t>
              </a:r>
            </a:p>
          </p:txBody>
        </p:sp>
        <p:sp>
          <p:nvSpPr>
            <p:cNvPr id="91" name="CuadroTexto 90">
              <a:extLst/>
            </p:cNvPr>
            <p:cNvSpPr txBox="1"/>
            <p:nvPr/>
          </p:nvSpPr>
          <p:spPr>
            <a:xfrm>
              <a:off x="3752611" y="5243515"/>
              <a:ext cx="7940739" cy="338554"/>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defPPr>
                <a:defRPr lang="es-ES"/>
              </a:defPPr>
              <a:lvl1pPr>
                <a:defRPr sz="1200">
                  <a:latin typeface="Verdana" panose="020B0604030504040204" pitchFamily="34" charset="0"/>
                  <a:ea typeface="Verdana" panose="020B0604030504040204" pitchFamily="34" charset="0"/>
                  <a:cs typeface="Verdana" panose="020B0604030504040204" pitchFamily="34" charset="0"/>
                </a:defRPr>
              </a:lvl1pPr>
            </a:lstStyle>
            <a:p>
              <a:pPr algn="just"/>
              <a:r>
                <a:rPr lang="es-CO" sz="1600" b="1" dirty="0">
                  <a:solidFill>
                    <a:schemeClr val="bg2">
                      <a:lumMod val="75000"/>
                    </a:schemeClr>
                  </a:solidFill>
                </a:rPr>
                <a:t>Cómo leer los resultados</a:t>
              </a:r>
            </a:p>
          </p:txBody>
        </p:sp>
        <p:grpSp>
          <p:nvGrpSpPr>
            <p:cNvPr id="92" name="29 Grupo">
              <a:extLst/>
            </p:cNvPr>
            <p:cNvGrpSpPr/>
            <p:nvPr/>
          </p:nvGrpSpPr>
          <p:grpSpPr>
            <a:xfrm>
              <a:off x="3353528" y="5644743"/>
              <a:ext cx="363212" cy="250984"/>
              <a:chOff x="1313265" y="1431449"/>
              <a:chExt cx="1247320" cy="948608"/>
            </a:xfrm>
          </p:grpSpPr>
          <p:grpSp>
            <p:nvGrpSpPr>
              <p:cNvPr id="104" name="30 Grupo">
                <a:extLst/>
              </p:cNvPr>
              <p:cNvGrpSpPr/>
              <p:nvPr/>
            </p:nvGrpSpPr>
            <p:grpSpPr>
              <a:xfrm>
                <a:off x="1390127" y="1431449"/>
                <a:ext cx="1170458" cy="948608"/>
                <a:chOff x="987722" y="1549173"/>
                <a:chExt cx="1079121" cy="874580"/>
              </a:xfrm>
            </p:grpSpPr>
            <p:sp>
              <p:nvSpPr>
                <p:cNvPr id="106" name="32 Elipse">
                  <a:extLst/>
                </p:cNvPr>
                <p:cNvSpPr/>
                <p:nvPr/>
              </p:nvSpPr>
              <p:spPr>
                <a:xfrm>
                  <a:off x="1553614" y="1729848"/>
                  <a:ext cx="513229" cy="513229"/>
                </a:xfrm>
                <a:prstGeom prst="ellipse">
                  <a:avLst/>
                </a:prstGeom>
                <a:solidFill>
                  <a:schemeClr val="bg1">
                    <a:lumMod val="85000"/>
                    <a:alpha val="99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p>
              </p:txBody>
            </p:sp>
            <p:sp>
              <p:nvSpPr>
                <p:cNvPr id="107" name="33 Elipse">
                  <a:extLst/>
                </p:cNvPr>
                <p:cNvSpPr/>
                <p:nvPr/>
              </p:nvSpPr>
              <p:spPr>
                <a:xfrm>
                  <a:off x="987722" y="1549173"/>
                  <a:ext cx="874584" cy="874580"/>
                </a:xfrm>
                <a:prstGeom prst="ellipse">
                  <a:avLst/>
                </a:prstGeom>
                <a:solidFill>
                  <a:srgbClr val="FFD03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p>
              </p:txBody>
            </p:sp>
          </p:grpSp>
          <p:sp>
            <p:nvSpPr>
              <p:cNvPr id="105" name="Subtítulo 2">
                <a:extLst/>
              </p:cNvPr>
              <p:cNvSpPr txBox="1">
                <a:spLocks/>
              </p:cNvSpPr>
              <p:nvPr/>
            </p:nvSpPr>
            <p:spPr>
              <a:xfrm>
                <a:off x="1313265" y="1606780"/>
                <a:ext cx="1102334" cy="597949"/>
              </a:xfrm>
              <a:prstGeom prst="rect">
                <a:avLst/>
              </a:prstGeom>
              <a:ln>
                <a:noFill/>
              </a:ln>
              <a:effectLst>
                <a:outerShdw blurRad="50800" dist="38100" dir="2700000" algn="tl" rotWithShape="0">
                  <a:prstClr val="black">
                    <a:alpha val="40000"/>
                  </a:prstClr>
                </a:outerShdw>
              </a:effectLst>
            </p:spPr>
            <p:txBody>
              <a:bodyPr vert="horz" lIns="51435" tIns="25718" rIns="51435" bIns="25718" rtlCol="0" anchor="ctr">
                <a:noAutofit/>
              </a:bodyPr>
              <a:lstStyle/>
              <a:p>
                <a:pPr algn="ctr" defTabSz="685784">
                  <a:lnSpc>
                    <a:spcPct val="90000"/>
                  </a:lnSpc>
                  <a:spcBef>
                    <a:spcPts val="750"/>
                  </a:spcBef>
                  <a:defRPr/>
                </a:pPr>
                <a:r>
                  <a:rPr lang="es-CO" sz="1600" b="1" dirty="0">
                    <a:solidFill>
                      <a:schemeClr val="bg1"/>
                    </a:solidFill>
                    <a:latin typeface="Verdana" panose="020B0604030504040204" pitchFamily="34" charset="0"/>
                    <a:ea typeface="Verdana" panose="020B0604030504040204" pitchFamily="34" charset="0"/>
                    <a:cs typeface="Verdana" panose="020B0604030504040204" pitchFamily="34" charset="0"/>
                  </a:rPr>
                  <a:t>4</a:t>
                </a:r>
              </a:p>
            </p:txBody>
          </p:sp>
        </p:grpSp>
        <p:grpSp>
          <p:nvGrpSpPr>
            <p:cNvPr id="93" name="29 Grupo">
              <a:extLst/>
            </p:cNvPr>
            <p:cNvGrpSpPr/>
            <p:nvPr/>
          </p:nvGrpSpPr>
          <p:grpSpPr>
            <a:xfrm>
              <a:off x="3385930" y="6087332"/>
              <a:ext cx="363212" cy="250984"/>
              <a:chOff x="1313264" y="1431449"/>
              <a:chExt cx="1247321" cy="948608"/>
            </a:xfrm>
          </p:grpSpPr>
          <p:grpSp>
            <p:nvGrpSpPr>
              <p:cNvPr id="100" name="30 Grupo">
                <a:extLst/>
              </p:cNvPr>
              <p:cNvGrpSpPr/>
              <p:nvPr/>
            </p:nvGrpSpPr>
            <p:grpSpPr>
              <a:xfrm>
                <a:off x="1390127" y="1431449"/>
                <a:ext cx="1170458" cy="948608"/>
                <a:chOff x="987722" y="1549173"/>
                <a:chExt cx="1079121" cy="874580"/>
              </a:xfrm>
            </p:grpSpPr>
            <p:sp>
              <p:nvSpPr>
                <p:cNvPr id="102" name="32 Elipse">
                  <a:extLst/>
                </p:cNvPr>
                <p:cNvSpPr/>
                <p:nvPr/>
              </p:nvSpPr>
              <p:spPr>
                <a:xfrm>
                  <a:off x="1553614" y="1729848"/>
                  <a:ext cx="513229" cy="513229"/>
                </a:xfrm>
                <a:prstGeom prst="ellipse">
                  <a:avLst/>
                </a:prstGeom>
                <a:solidFill>
                  <a:schemeClr val="bg1">
                    <a:lumMod val="85000"/>
                    <a:alpha val="99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p>
              </p:txBody>
            </p:sp>
            <p:sp>
              <p:nvSpPr>
                <p:cNvPr id="103" name="33 Elipse">
                  <a:extLst/>
                </p:cNvPr>
                <p:cNvSpPr/>
                <p:nvPr/>
              </p:nvSpPr>
              <p:spPr>
                <a:xfrm>
                  <a:off x="987722" y="1549173"/>
                  <a:ext cx="874584" cy="874580"/>
                </a:xfrm>
                <a:prstGeom prst="ellipse">
                  <a:avLst/>
                </a:prstGeom>
                <a:solidFill>
                  <a:srgbClr val="50C0C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p>
              </p:txBody>
            </p:sp>
          </p:grpSp>
          <p:sp>
            <p:nvSpPr>
              <p:cNvPr id="101" name="Subtítulo 2">
                <a:extLst/>
              </p:cNvPr>
              <p:cNvSpPr txBox="1">
                <a:spLocks/>
              </p:cNvSpPr>
              <p:nvPr/>
            </p:nvSpPr>
            <p:spPr>
              <a:xfrm>
                <a:off x="1313264" y="1606779"/>
                <a:ext cx="1102334" cy="597949"/>
              </a:xfrm>
              <a:prstGeom prst="rect">
                <a:avLst/>
              </a:prstGeom>
              <a:ln>
                <a:noFill/>
              </a:ln>
              <a:effectLst>
                <a:outerShdw blurRad="50800" dist="38100" dir="2700000" algn="tl" rotWithShape="0">
                  <a:prstClr val="black">
                    <a:alpha val="40000"/>
                  </a:prstClr>
                </a:outerShdw>
              </a:effectLst>
            </p:spPr>
            <p:txBody>
              <a:bodyPr vert="horz" lIns="51435" tIns="25718" rIns="51435" bIns="25718" rtlCol="0" anchor="ctr">
                <a:noAutofit/>
              </a:bodyPr>
              <a:lstStyle/>
              <a:p>
                <a:pPr algn="ctr" defTabSz="685784">
                  <a:lnSpc>
                    <a:spcPct val="90000"/>
                  </a:lnSpc>
                  <a:spcBef>
                    <a:spcPts val="750"/>
                  </a:spcBef>
                  <a:defRPr/>
                </a:pPr>
                <a:r>
                  <a:rPr lang="es-CO" sz="1600" b="1" dirty="0">
                    <a:solidFill>
                      <a:schemeClr val="bg1"/>
                    </a:solidFill>
                    <a:latin typeface="Verdana" panose="020B0604030504040204" pitchFamily="34" charset="0"/>
                    <a:ea typeface="Verdana" panose="020B0604030504040204" pitchFamily="34" charset="0"/>
                    <a:cs typeface="Verdana" panose="020B0604030504040204" pitchFamily="34" charset="0"/>
                  </a:rPr>
                  <a:t>5</a:t>
                </a:r>
              </a:p>
            </p:txBody>
          </p:sp>
        </p:grpSp>
        <p:sp>
          <p:nvSpPr>
            <p:cNvPr id="94" name="CuadroTexto 93"/>
            <p:cNvSpPr txBox="1"/>
            <p:nvPr/>
          </p:nvSpPr>
          <p:spPr>
            <a:xfrm>
              <a:off x="3735954" y="3433204"/>
              <a:ext cx="7940739" cy="338554"/>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pPr algn="just"/>
              <a:r>
                <a:rPr lang="es-CO" sz="1600" b="1"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Metodología</a:t>
              </a:r>
            </a:p>
          </p:txBody>
        </p:sp>
        <p:sp>
          <p:nvSpPr>
            <p:cNvPr id="43" name="CuadroTexto 42">
              <a:extLst>
                <a:ext uri="{FF2B5EF4-FFF2-40B4-BE49-F238E27FC236}">
                  <a16:creationId xmlns:a16="http://schemas.microsoft.com/office/drawing/2014/main" id="{5144BA87-9B59-4AEB-956A-7B833183E414}"/>
                </a:ext>
              </a:extLst>
            </p:cNvPr>
            <p:cNvSpPr txBox="1"/>
            <p:nvPr/>
          </p:nvSpPr>
          <p:spPr>
            <a:xfrm>
              <a:off x="3752611" y="5690289"/>
              <a:ext cx="7940739" cy="338554"/>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pPr algn="just"/>
              <a:r>
                <a:rPr lang="es-CO" sz="1600" b="1"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Estado actual de la Educación Superior en Colombia </a:t>
              </a:r>
            </a:p>
          </p:txBody>
        </p:sp>
        <p:sp>
          <p:nvSpPr>
            <p:cNvPr id="44" name="CuadroTexto 43">
              <a:extLst>
                <a:ext uri="{FF2B5EF4-FFF2-40B4-BE49-F238E27FC236}">
                  <a16:creationId xmlns:a16="http://schemas.microsoft.com/office/drawing/2014/main" id="{7CD561E4-CB34-4A76-AD96-3CA36AA77BA3}"/>
                </a:ext>
              </a:extLst>
            </p:cNvPr>
            <p:cNvSpPr txBox="1"/>
            <p:nvPr/>
          </p:nvSpPr>
          <p:spPr>
            <a:xfrm>
              <a:off x="3765863" y="6060988"/>
              <a:ext cx="7940739" cy="338554"/>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defPPr>
                <a:defRPr lang="es-ES"/>
              </a:defPPr>
              <a:lvl1pPr>
                <a:defRPr sz="1200">
                  <a:latin typeface="Verdana" panose="020B0604030504040204" pitchFamily="34" charset="0"/>
                  <a:ea typeface="Verdana" panose="020B0604030504040204" pitchFamily="34" charset="0"/>
                  <a:cs typeface="Verdana" panose="020B0604030504040204" pitchFamily="34" charset="0"/>
                </a:defRPr>
              </a:lvl1pPr>
            </a:lstStyle>
            <a:p>
              <a:pPr algn="just"/>
              <a:r>
                <a:rPr lang="es-CO" sz="1600" b="1" dirty="0">
                  <a:solidFill>
                    <a:schemeClr val="bg2">
                      <a:lumMod val="75000"/>
                    </a:schemeClr>
                  </a:solidFill>
                </a:rPr>
                <a:t>Análisis de resultados</a:t>
              </a:r>
            </a:p>
          </p:txBody>
        </p:sp>
      </p:grpSp>
    </p:spTree>
    <p:extLst>
      <p:ext uri="{BB962C8B-B14F-4D97-AF65-F5344CB8AC3E}">
        <p14:creationId xmlns:p14="http://schemas.microsoft.com/office/powerpoint/2010/main" val="11312511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áfico 3">
            <a:extLst>
              <a:ext uri="{FF2B5EF4-FFF2-40B4-BE49-F238E27FC236}">
                <a16:creationId xmlns:a16="http://schemas.microsoft.com/office/drawing/2014/main" id="{4BE5AED6-E82C-41E2-A365-64BF3421DE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6000" y="221213"/>
            <a:ext cx="6096000" cy="474000"/>
          </a:xfrm>
          <a:prstGeom prst="rect">
            <a:avLst/>
          </a:prstGeom>
        </p:spPr>
      </p:pic>
      <p:pic>
        <p:nvPicPr>
          <p:cNvPr id="5" name="Gráfico 4">
            <a:extLst>
              <a:ext uri="{FF2B5EF4-FFF2-40B4-BE49-F238E27FC236}">
                <a16:creationId xmlns:a16="http://schemas.microsoft.com/office/drawing/2014/main" id="{6D83DA06-5491-4C9D-83FA-D0C7B5F563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20440" y="221213"/>
            <a:ext cx="2112198" cy="492641"/>
          </a:xfrm>
          <a:prstGeom prst="rect">
            <a:avLst/>
          </a:prstGeom>
        </p:spPr>
      </p:pic>
      <p:graphicFrame>
        <p:nvGraphicFramePr>
          <p:cNvPr id="9" name="Gráfico 8">
            <a:extLst>
              <a:ext uri="{FF2B5EF4-FFF2-40B4-BE49-F238E27FC236}">
                <a16:creationId xmlns:a16="http://schemas.microsoft.com/office/drawing/2014/main" id="{39CE646D-8053-4D80-8E1B-896CBBEB43F2}"/>
              </a:ext>
            </a:extLst>
          </p:cNvPr>
          <p:cNvGraphicFramePr>
            <a:graphicFrameLocks/>
          </p:cNvGraphicFramePr>
          <p:nvPr>
            <p:extLst/>
          </p:nvPr>
        </p:nvGraphicFramePr>
        <p:xfrm>
          <a:off x="608611" y="2610558"/>
          <a:ext cx="10682241" cy="4267321"/>
        </p:xfrm>
        <a:graphic>
          <a:graphicData uri="http://schemas.openxmlformats.org/drawingml/2006/chart">
            <c:chart xmlns:c="http://schemas.openxmlformats.org/drawingml/2006/chart" xmlns:r="http://schemas.openxmlformats.org/officeDocument/2006/relationships" r:id="rId6"/>
          </a:graphicData>
        </a:graphic>
      </p:graphicFrame>
      <p:sp>
        <p:nvSpPr>
          <p:cNvPr id="11" name="CuadroTexto 65">
            <a:extLst>
              <a:ext uri="{FF2B5EF4-FFF2-40B4-BE49-F238E27FC236}">
                <a16:creationId xmlns:a16="http://schemas.microsoft.com/office/drawing/2014/main" id="{5A5A7350-C5BB-4D15-AD3F-935E954B3815}"/>
              </a:ext>
            </a:extLst>
          </p:cNvPr>
          <p:cNvSpPr txBox="1"/>
          <p:nvPr/>
        </p:nvSpPr>
        <p:spPr>
          <a:xfrm>
            <a:off x="468309" y="1483965"/>
            <a:ext cx="9818771"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O" sz="1600" b="1" dirty="0">
                <a:solidFill>
                  <a:schemeClr val="tx2"/>
                </a:solidFill>
                <a:latin typeface="+mj-lt"/>
              </a:rPr>
              <a:t>Productos de Desarrollo Tecnológico e Innovación de las convocatorias de grupos de Colciencias</a:t>
            </a:r>
          </a:p>
        </p:txBody>
      </p:sp>
      <p:sp>
        <p:nvSpPr>
          <p:cNvPr id="12" name="CuadroTexto 11">
            <a:extLst>
              <a:ext uri="{FF2B5EF4-FFF2-40B4-BE49-F238E27FC236}">
                <a16:creationId xmlns:a16="http://schemas.microsoft.com/office/drawing/2014/main" id="{664A502E-BD6B-4F7A-86EE-1D4DA8AB9A1E}"/>
              </a:ext>
            </a:extLst>
          </p:cNvPr>
          <p:cNvSpPr txBox="1"/>
          <p:nvPr/>
        </p:nvSpPr>
        <p:spPr>
          <a:xfrm>
            <a:off x="468309" y="828311"/>
            <a:ext cx="10424979" cy="369332"/>
          </a:xfrm>
          <a:prstGeom prst="rect">
            <a:avLst/>
          </a:prstGeom>
          <a:noFill/>
        </p:spPr>
        <p:txBody>
          <a:bodyPr wrap="square" rtlCol="0">
            <a:spAutoFit/>
          </a:bodyPr>
          <a:lstStyle/>
          <a:p>
            <a:r>
              <a:rPr lang="es-CO" b="1" dirty="0">
                <a:solidFill>
                  <a:srgbClr val="EB6264"/>
                </a:solidFill>
                <a:latin typeface="Segoe UI" panose="020B0502040204020203" pitchFamily="34" charset="0"/>
                <a:ea typeface="Verdana" panose="020B0604030504040204" pitchFamily="34" charset="0"/>
                <a:cs typeface="Segoe UI" panose="020B0502040204020203" pitchFamily="34" charset="0"/>
              </a:rPr>
              <a:t>INDICADOR DE INVESTIGACIÓN A LA LUZ DEL MIDE T </a:t>
            </a:r>
          </a:p>
        </p:txBody>
      </p:sp>
      <p:sp>
        <p:nvSpPr>
          <p:cNvPr id="13" name="CuadroTexto 65">
            <a:extLst>
              <a:ext uri="{FF2B5EF4-FFF2-40B4-BE49-F238E27FC236}">
                <a16:creationId xmlns:a16="http://schemas.microsoft.com/office/drawing/2014/main" id="{AD549EFF-8F5B-4643-A268-80A66F105341}"/>
              </a:ext>
            </a:extLst>
          </p:cNvPr>
          <p:cNvSpPr txBox="1"/>
          <p:nvPr/>
        </p:nvSpPr>
        <p:spPr>
          <a:xfrm>
            <a:off x="2647711" y="1942585"/>
            <a:ext cx="6896578" cy="58477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CO" sz="1600" b="1" dirty="0">
                <a:solidFill>
                  <a:schemeClr val="tx1">
                    <a:lumMod val="50000"/>
                    <a:lumOff val="50000"/>
                  </a:schemeClr>
                </a:solidFill>
                <a:latin typeface="Segoe UI" panose="020B0502040204020203" pitchFamily="34" charset="0"/>
                <a:cs typeface="Segoe UI" panose="020B0502040204020203" pitchFamily="34" charset="0"/>
              </a:rPr>
              <a:t>…los productos reportados han crecido en un 107% desde la convocatoria 737 de 2015 a la 781 de 2017…</a:t>
            </a:r>
          </a:p>
        </p:txBody>
      </p:sp>
    </p:spTree>
    <p:extLst>
      <p:ext uri="{BB962C8B-B14F-4D97-AF65-F5344CB8AC3E}">
        <p14:creationId xmlns:p14="http://schemas.microsoft.com/office/powerpoint/2010/main" val="42729091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áfico 3">
            <a:extLst>
              <a:ext uri="{FF2B5EF4-FFF2-40B4-BE49-F238E27FC236}">
                <a16:creationId xmlns:a16="http://schemas.microsoft.com/office/drawing/2014/main" id="{4BE5AED6-E82C-41E2-A365-64BF3421DE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6000" y="221213"/>
            <a:ext cx="6096000" cy="474000"/>
          </a:xfrm>
          <a:prstGeom prst="rect">
            <a:avLst/>
          </a:prstGeom>
        </p:spPr>
      </p:pic>
      <p:pic>
        <p:nvPicPr>
          <p:cNvPr id="5" name="Gráfico 4">
            <a:extLst>
              <a:ext uri="{FF2B5EF4-FFF2-40B4-BE49-F238E27FC236}">
                <a16:creationId xmlns:a16="http://schemas.microsoft.com/office/drawing/2014/main" id="{6D83DA06-5491-4C9D-83FA-D0C7B5F563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20440" y="221213"/>
            <a:ext cx="2112198" cy="492641"/>
          </a:xfrm>
          <a:prstGeom prst="rect">
            <a:avLst/>
          </a:prstGeom>
        </p:spPr>
      </p:pic>
      <p:graphicFrame>
        <p:nvGraphicFramePr>
          <p:cNvPr id="8" name="Gráfico 7">
            <a:extLst>
              <a:ext uri="{FF2B5EF4-FFF2-40B4-BE49-F238E27FC236}">
                <a16:creationId xmlns:a16="http://schemas.microsoft.com/office/drawing/2014/main" id="{7A0C6F84-9C9C-4148-9A4E-DE206A3980AA}"/>
              </a:ext>
            </a:extLst>
          </p:cNvPr>
          <p:cNvGraphicFramePr>
            <a:graphicFrameLocks/>
          </p:cNvGraphicFramePr>
          <p:nvPr>
            <p:extLst/>
          </p:nvPr>
        </p:nvGraphicFramePr>
        <p:xfrm>
          <a:off x="481561" y="2161450"/>
          <a:ext cx="11074335" cy="4451383"/>
        </p:xfrm>
        <a:graphic>
          <a:graphicData uri="http://schemas.openxmlformats.org/drawingml/2006/chart">
            <c:chart xmlns:c="http://schemas.openxmlformats.org/drawingml/2006/chart" xmlns:r="http://schemas.openxmlformats.org/officeDocument/2006/relationships" r:id="rId6"/>
          </a:graphicData>
        </a:graphic>
      </p:graphicFrame>
      <p:sp>
        <p:nvSpPr>
          <p:cNvPr id="11" name="CuadroTexto 10">
            <a:extLst>
              <a:ext uri="{FF2B5EF4-FFF2-40B4-BE49-F238E27FC236}">
                <a16:creationId xmlns:a16="http://schemas.microsoft.com/office/drawing/2014/main" id="{2FCF50D8-06A0-4130-8DEC-A96DD43E73DB}"/>
              </a:ext>
            </a:extLst>
          </p:cNvPr>
          <p:cNvSpPr txBox="1"/>
          <p:nvPr/>
        </p:nvSpPr>
        <p:spPr>
          <a:xfrm>
            <a:off x="468309" y="828311"/>
            <a:ext cx="10424979" cy="369332"/>
          </a:xfrm>
          <a:prstGeom prst="rect">
            <a:avLst/>
          </a:prstGeom>
          <a:noFill/>
        </p:spPr>
        <p:txBody>
          <a:bodyPr wrap="square" rtlCol="0">
            <a:spAutoFit/>
          </a:bodyPr>
          <a:lstStyle/>
          <a:p>
            <a:r>
              <a:rPr lang="es-CO" b="1" dirty="0">
                <a:solidFill>
                  <a:srgbClr val="EB6264"/>
                </a:solidFill>
                <a:latin typeface="Segoe UI" panose="020B0502040204020203" pitchFamily="34" charset="0"/>
                <a:ea typeface="Verdana" panose="020B0604030504040204" pitchFamily="34" charset="0"/>
                <a:cs typeface="Segoe UI" panose="020B0502040204020203" pitchFamily="34" charset="0"/>
              </a:rPr>
              <a:t>INDICADOR DE INVESTIGACIÓN A LA LUZ DEL MIDE T </a:t>
            </a:r>
          </a:p>
        </p:txBody>
      </p:sp>
      <p:sp>
        <p:nvSpPr>
          <p:cNvPr id="12" name="CuadroTexto 65">
            <a:extLst>
              <a:ext uri="{FF2B5EF4-FFF2-40B4-BE49-F238E27FC236}">
                <a16:creationId xmlns:a16="http://schemas.microsoft.com/office/drawing/2014/main" id="{F0622901-839A-4C41-8C27-D2BD90282DF5}"/>
              </a:ext>
            </a:extLst>
          </p:cNvPr>
          <p:cNvSpPr txBox="1"/>
          <p:nvPr/>
        </p:nvSpPr>
        <p:spPr>
          <a:xfrm>
            <a:off x="468309" y="1471390"/>
            <a:ext cx="9818771"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O" sz="1600" b="1" dirty="0">
                <a:solidFill>
                  <a:schemeClr val="tx2"/>
                </a:solidFill>
                <a:latin typeface="+mj-lt"/>
              </a:rPr>
              <a:t>Productos de Desarrollo Tecnológico e Innovación de las convocatorias de grupos de Colciencias</a:t>
            </a:r>
          </a:p>
        </p:txBody>
      </p:sp>
      <p:sp>
        <p:nvSpPr>
          <p:cNvPr id="13" name="CuadroTexto 65">
            <a:extLst>
              <a:ext uri="{FF2B5EF4-FFF2-40B4-BE49-F238E27FC236}">
                <a16:creationId xmlns:a16="http://schemas.microsoft.com/office/drawing/2014/main" id="{761C0CDA-CB16-4F90-975E-3B0BA6800AA5}"/>
              </a:ext>
            </a:extLst>
          </p:cNvPr>
          <p:cNvSpPr txBox="1"/>
          <p:nvPr/>
        </p:nvSpPr>
        <p:spPr>
          <a:xfrm>
            <a:off x="2647711" y="1942585"/>
            <a:ext cx="6896578" cy="58477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CO" sz="1600" b="1" dirty="0">
                <a:solidFill>
                  <a:schemeClr val="tx1">
                    <a:lumMod val="50000"/>
                    <a:lumOff val="50000"/>
                  </a:schemeClr>
                </a:solidFill>
                <a:latin typeface="Segoe UI" panose="020B0502040204020203" pitchFamily="34" charset="0"/>
                <a:cs typeface="Segoe UI" panose="020B0502040204020203" pitchFamily="34" charset="0"/>
              </a:rPr>
              <a:t>…los productos reportados han crecido en un 107% desde la convocatoria 737 de 2015 a la 781 de 2017…</a:t>
            </a:r>
          </a:p>
        </p:txBody>
      </p:sp>
    </p:spTree>
    <p:extLst>
      <p:ext uri="{BB962C8B-B14F-4D97-AF65-F5344CB8AC3E}">
        <p14:creationId xmlns:p14="http://schemas.microsoft.com/office/powerpoint/2010/main" val="1409931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áfico 3">
            <a:extLst>
              <a:ext uri="{FF2B5EF4-FFF2-40B4-BE49-F238E27FC236}">
                <a16:creationId xmlns:a16="http://schemas.microsoft.com/office/drawing/2014/main" id="{4BE5AED6-E82C-41E2-A365-64BF3421DE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6000" y="221213"/>
            <a:ext cx="6096000" cy="474000"/>
          </a:xfrm>
          <a:prstGeom prst="rect">
            <a:avLst/>
          </a:prstGeom>
        </p:spPr>
      </p:pic>
      <p:pic>
        <p:nvPicPr>
          <p:cNvPr id="5" name="Gráfico 4">
            <a:extLst>
              <a:ext uri="{FF2B5EF4-FFF2-40B4-BE49-F238E27FC236}">
                <a16:creationId xmlns:a16="http://schemas.microsoft.com/office/drawing/2014/main" id="{6D83DA06-5491-4C9D-83FA-D0C7B5F563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20440" y="221213"/>
            <a:ext cx="2112198" cy="492641"/>
          </a:xfrm>
          <a:prstGeom prst="rect">
            <a:avLst/>
          </a:prstGeom>
        </p:spPr>
      </p:pic>
      <p:graphicFrame>
        <p:nvGraphicFramePr>
          <p:cNvPr id="9" name="Gráfico 8">
            <a:extLst>
              <a:ext uri="{FF2B5EF4-FFF2-40B4-BE49-F238E27FC236}">
                <a16:creationId xmlns:a16="http://schemas.microsoft.com/office/drawing/2014/main" id="{209BF58E-5058-42A0-84A5-2FAAA1921952}"/>
              </a:ext>
            </a:extLst>
          </p:cNvPr>
          <p:cNvGraphicFramePr>
            <a:graphicFrameLocks/>
          </p:cNvGraphicFramePr>
          <p:nvPr>
            <p:extLst>
              <p:ext uri="{D42A27DB-BD31-4B8C-83A1-F6EECF244321}">
                <p14:modId xmlns:p14="http://schemas.microsoft.com/office/powerpoint/2010/main" val="2427693036"/>
              </p:ext>
            </p:extLst>
          </p:nvPr>
        </p:nvGraphicFramePr>
        <p:xfrm>
          <a:off x="572499" y="2266919"/>
          <a:ext cx="10720277" cy="4263888"/>
        </p:xfrm>
        <a:graphic>
          <a:graphicData uri="http://schemas.openxmlformats.org/drawingml/2006/chart">
            <c:chart xmlns:c="http://schemas.openxmlformats.org/drawingml/2006/chart" xmlns:r="http://schemas.openxmlformats.org/officeDocument/2006/relationships" r:id="rId6"/>
          </a:graphicData>
        </a:graphic>
      </p:graphicFrame>
      <p:sp>
        <p:nvSpPr>
          <p:cNvPr id="10" name="CuadroTexto 9">
            <a:extLst>
              <a:ext uri="{FF2B5EF4-FFF2-40B4-BE49-F238E27FC236}">
                <a16:creationId xmlns:a16="http://schemas.microsoft.com/office/drawing/2014/main" id="{E27D6354-239D-42B4-B6B7-8544DA6EA7BE}"/>
              </a:ext>
            </a:extLst>
          </p:cNvPr>
          <p:cNvSpPr txBox="1"/>
          <p:nvPr/>
        </p:nvSpPr>
        <p:spPr>
          <a:xfrm>
            <a:off x="455057" y="927068"/>
            <a:ext cx="10424979" cy="369332"/>
          </a:xfrm>
          <a:prstGeom prst="rect">
            <a:avLst/>
          </a:prstGeom>
          <a:noFill/>
        </p:spPr>
        <p:txBody>
          <a:bodyPr wrap="square" rtlCol="0">
            <a:spAutoFit/>
          </a:bodyPr>
          <a:lstStyle/>
          <a:p>
            <a:r>
              <a:rPr lang="es-CO" b="1" dirty="0">
                <a:solidFill>
                  <a:srgbClr val="EB6264"/>
                </a:solidFill>
                <a:latin typeface="Segoe UI" panose="020B0502040204020203" pitchFamily="34" charset="0"/>
                <a:ea typeface="Verdana" panose="020B0604030504040204" pitchFamily="34" charset="0"/>
                <a:cs typeface="Segoe UI" panose="020B0502040204020203" pitchFamily="34" charset="0"/>
              </a:rPr>
              <a:t>INDICADOR DE INVESTIGACIÓN A LA LUZ DEL MIDE T </a:t>
            </a:r>
          </a:p>
        </p:txBody>
      </p:sp>
      <p:sp>
        <p:nvSpPr>
          <p:cNvPr id="11" name="CuadroTexto 65">
            <a:extLst>
              <a:ext uri="{FF2B5EF4-FFF2-40B4-BE49-F238E27FC236}">
                <a16:creationId xmlns:a16="http://schemas.microsoft.com/office/drawing/2014/main" id="{9991AC35-7F9C-4CDA-A69F-CB76E5734F72}"/>
              </a:ext>
            </a:extLst>
          </p:cNvPr>
          <p:cNvSpPr txBox="1"/>
          <p:nvPr/>
        </p:nvSpPr>
        <p:spPr>
          <a:xfrm>
            <a:off x="468309" y="1523721"/>
            <a:ext cx="9818771"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O" sz="1600" b="1" dirty="0">
                <a:solidFill>
                  <a:schemeClr val="tx2"/>
                </a:solidFill>
                <a:latin typeface="+mj-lt"/>
              </a:rPr>
              <a:t>Productos de Desarrollo Tecnológico e Innovación de las convocatorias de grupos de Colciencias</a:t>
            </a:r>
          </a:p>
        </p:txBody>
      </p:sp>
      <p:sp>
        <p:nvSpPr>
          <p:cNvPr id="12" name="CuadroTexto 65">
            <a:extLst>
              <a:ext uri="{FF2B5EF4-FFF2-40B4-BE49-F238E27FC236}">
                <a16:creationId xmlns:a16="http://schemas.microsoft.com/office/drawing/2014/main" id="{FD0E6613-98C6-436A-BDB0-DA713188F316}"/>
              </a:ext>
            </a:extLst>
          </p:cNvPr>
          <p:cNvSpPr txBox="1"/>
          <p:nvPr/>
        </p:nvSpPr>
        <p:spPr>
          <a:xfrm>
            <a:off x="2647711" y="1942585"/>
            <a:ext cx="6896578" cy="58477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CO" sz="1600" b="1" dirty="0">
                <a:solidFill>
                  <a:schemeClr val="tx1">
                    <a:lumMod val="50000"/>
                    <a:lumOff val="50000"/>
                  </a:schemeClr>
                </a:solidFill>
                <a:latin typeface="Segoe UI" panose="020B0502040204020203" pitchFamily="34" charset="0"/>
                <a:cs typeface="Segoe UI" panose="020B0502040204020203" pitchFamily="34" charset="0"/>
              </a:rPr>
              <a:t>…los productos reportados han crecido en un 107% desde la convocatoria 737 de 2015 a la 781 de 2017…</a:t>
            </a:r>
          </a:p>
        </p:txBody>
      </p:sp>
    </p:spTree>
    <p:extLst>
      <p:ext uri="{BB962C8B-B14F-4D97-AF65-F5344CB8AC3E}">
        <p14:creationId xmlns:p14="http://schemas.microsoft.com/office/powerpoint/2010/main" val="22195744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áfico 3">
            <a:extLst>
              <a:ext uri="{FF2B5EF4-FFF2-40B4-BE49-F238E27FC236}">
                <a16:creationId xmlns:a16="http://schemas.microsoft.com/office/drawing/2014/main" id="{4BE5AED6-E82C-41E2-A365-64BF3421DE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6000" y="221213"/>
            <a:ext cx="6096000" cy="474000"/>
          </a:xfrm>
          <a:prstGeom prst="rect">
            <a:avLst/>
          </a:prstGeom>
        </p:spPr>
      </p:pic>
      <p:pic>
        <p:nvPicPr>
          <p:cNvPr id="5" name="Gráfico 4">
            <a:extLst>
              <a:ext uri="{FF2B5EF4-FFF2-40B4-BE49-F238E27FC236}">
                <a16:creationId xmlns:a16="http://schemas.microsoft.com/office/drawing/2014/main" id="{6D83DA06-5491-4C9D-83FA-D0C7B5F563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20440" y="221213"/>
            <a:ext cx="2112198" cy="492641"/>
          </a:xfrm>
          <a:prstGeom prst="rect">
            <a:avLst/>
          </a:prstGeom>
        </p:spPr>
      </p:pic>
      <p:sp>
        <p:nvSpPr>
          <p:cNvPr id="7" name="CuadroTexto 65">
            <a:extLst>
              <a:ext uri="{FF2B5EF4-FFF2-40B4-BE49-F238E27FC236}">
                <a16:creationId xmlns:a16="http://schemas.microsoft.com/office/drawing/2014/main" id="{19E302CE-60F4-4379-B05D-A0C3A3A30D31}"/>
              </a:ext>
            </a:extLst>
          </p:cNvPr>
          <p:cNvSpPr txBox="1"/>
          <p:nvPr/>
        </p:nvSpPr>
        <p:spPr>
          <a:xfrm>
            <a:off x="2484349" y="1760056"/>
            <a:ext cx="6896578" cy="58477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CO" sz="1600" b="1" dirty="0">
                <a:solidFill>
                  <a:schemeClr val="tx1">
                    <a:lumMod val="50000"/>
                    <a:lumOff val="50000"/>
                  </a:schemeClr>
                </a:solidFill>
                <a:latin typeface="Segoe UI" panose="020B0502040204020203" pitchFamily="34" charset="0"/>
                <a:cs typeface="Segoe UI" panose="020B0502040204020203" pitchFamily="34" charset="0"/>
              </a:rPr>
              <a:t>…los graduados en formación tecnológica ha crecido un 74% de los últimos 6 años…</a:t>
            </a:r>
          </a:p>
        </p:txBody>
      </p:sp>
      <p:graphicFrame>
        <p:nvGraphicFramePr>
          <p:cNvPr id="8" name="Gráfico 7">
            <a:extLst>
              <a:ext uri="{FF2B5EF4-FFF2-40B4-BE49-F238E27FC236}">
                <a16:creationId xmlns:a16="http://schemas.microsoft.com/office/drawing/2014/main" id="{DB865BB6-0DB3-4BE2-B120-385FA19964F3}"/>
              </a:ext>
            </a:extLst>
          </p:cNvPr>
          <p:cNvGraphicFramePr/>
          <p:nvPr>
            <p:extLst>
              <p:ext uri="{D42A27DB-BD31-4B8C-83A1-F6EECF244321}">
                <p14:modId xmlns:p14="http://schemas.microsoft.com/office/powerpoint/2010/main" val="1452668365"/>
              </p:ext>
            </p:extLst>
          </p:nvPr>
        </p:nvGraphicFramePr>
        <p:xfrm>
          <a:off x="795496" y="2266919"/>
          <a:ext cx="10601008" cy="4269408"/>
        </p:xfrm>
        <a:graphic>
          <a:graphicData uri="http://schemas.openxmlformats.org/drawingml/2006/chart">
            <c:chart xmlns:c="http://schemas.openxmlformats.org/drawingml/2006/chart" xmlns:r="http://schemas.openxmlformats.org/officeDocument/2006/relationships" r:id="rId6"/>
          </a:graphicData>
        </a:graphic>
      </p:graphicFrame>
      <p:sp>
        <p:nvSpPr>
          <p:cNvPr id="10" name="CuadroTexto 9">
            <a:extLst>
              <a:ext uri="{FF2B5EF4-FFF2-40B4-BE49-F238E27FC236}">
                <a16:creationId xmlns:a16="http://schemas.microsoft.com/office/drawing/2014/main" id="{0E80C489-B507-4802-87B3-E761AB8F4C4A}"/>
              </a:ext>
            </a:extLst>
          </p:cNvPr>
          <p:cNvSpPr txBox="1"/>
          <p:nvPr/>
        </p:nvSpPr>
        <p:spPr>
          <a:xfrm>
            <a:off x="455057" y="927068"/>
            <a:ext cx="10424979" cy="369332"/>
          </a:xfrm>
          <a:prstGeom prst="rect">
            <a:avLst/>
          </a:prstGeom>
          <a:noFill/>
        </p:spPr>
        <p:txBody>
          <a:bodyPr wrap="square" rtlCol="0">
            <a:spAutoFit/>
          </a:bodyPr>
          <a:lstStyle/>
          <a:p>
            <a:r>
              <a:rPr lang="es-CO" b="1" dirty="0">
                <a:solidFill>
                  <a:srgbClr val="EB6264"/>
                </a:solidFill>
                <a:latin typeface="Segoe UI" panose="020B0502040204020203" pitchFamily="34" charset="0"/>
                <a:ea typeface="Verdana" panose="020B0604030504040204" pitchFamily="34" charset="0"/>
                <a:cs typeface="Segoe UI" panose="020B0502040204020203" pitchFamily="34" charset="0"/>
              </a:rPr>
              <a:t>GRADUADOS A LA LUZ DEL MIDE T </a:t>
            </a:r>
          </a:p>
        </p:txBody>
      </p:sp>
      <p:sp>
        <p:nvSpPr>
          <p:cNvPr id="11" name="CuadroTexto 65">
            <a:extLst>
              <a:ext uri="{FF2B5EF4-FFF2-40B4-BE49-F238E27FC236}">
                <a16:creationId xmlns:a16="http://schemas.microsoft.com/office/drawing/2014/main" id="{F7308E7F-A82C-4B5E-821D-ECA3416D3976}"/>
              </a:ext>
            </a:extLst>
          </p:cNvPr>
          <p:cNvSpPr txBox="1"/>
          <p:nvPr/>
        </p:nvSpPr>
        <p:spPr>
          <a:xfrm>
            <a:off x="455057" y="1371069"/>
            <a:ext cx="9818771"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O" sz="1600" b="1" dirty="0">
                <a:solidFill>
                  <a:schemeClr val="tx2"/>
                </a:solidFill>
                <a:latin typeface="+mj-lt"/>
              </a:rPr>
              <a:t>Graduados por nivel de formación</a:t>
            </a:r>
          </a:p>
        </p:txBody>
      </p:sp>
    </p:spTree>
    <p:extLst>
      <p:ext uri="{BB962C8B-B14F-4D97-AF65-F5344CB8AC3E}">
        <p14:creationId xmlns:p14="http://schemas.microsoft.com/office/powerpoint/2010/main" val="15305373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áfico 3">
            <a:extLst>
              <a:ext uri="{FF2B5EF4-FFF2-40B4-BE49-F238E27FC236}">
                <a16:creationId xmlns:a16="http://schemas.microsoft.com/office/drawing/2014/main" id="{4BE5AED6-E82C-41E2-A365-64BF3421DE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6000" y="221213"/>
            <a:ext cx="6096000" cy="474000"/>
          </a:xfrm>
          <a:prstGeom prst="rect">
            <a:avLst/>
          </a:prstGeom>
        </p:spPr>
      </p:pic>
      <p:pic>
        <p:nvPicPr>
          <p:cNvPr id="5" name="Gráfico 4">
            <a:extLst>
              <a:ext uri="{FF2B5EF4-FFF2-40B4-BE49-F238E27FC236}">
                <a16:creationId xmlns:a16="http://schemas.microsoft.com/office/drawing/2014/main" id="{6D83DA06-5491-4C9D-83FA-D0C7B5F563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20440" y="221213"/>
            <a:ext cx="2112198" cy="492641"/>
          </a:xfrm>
          <a:prstGeom prst="rect">
            <a:avLst/>
          </a:prstGeom>
        </p:spPr>
      </p:pic>
      <p:sp>
        <p:nvSpPr>
          <p:cNvPr id="6" name="CuadroTexto 5">
            <a:extLst/>
          </p:cNvPr>
          <p:cNvSpPr txBox="1"/>
          <p:nvPr/>
        </p:nvSpPr>
        <p:spPr>
          <a:xfrm>
            <a:off x="603339" y="713854"/>
            <a:ext cx="10424979" cy="369332"/>
          </a:xfrm>
          <a:prstGeom prst="rect">
            <a:avLst/>
          </a:prstGeom>
          <a:noFill/>
        </p:spPr>
        <p:txBody>
          <a:bodyPr wrap="square" rtlCol="0">
            <a:spAutoFit/>
          </a:bodyPr>
          <a:lstStyle/>
          <a:p>
            <a:r>
              <a:rPr lang="es-CO" b="1" dirty="0">
                <a:solidFill>
                  <a:srgbClr val="EB6264"/>
                </a:solidFill>
                <a:latin typeface="Segoe UI" panose="020B0502040204020203" pitchFamily="34" charset="0"/>
                <a:ea typeface="Verdana" panose="020B0604030504040204" pitchFamily="34" charset="0"/>
                <a:cs typeface="Segoe UI" panose="020B0502040204020203" pitchFamily="34" charset="0"/>
              </a:rPr>
              <a:t>EL MIDE A</a:t>
            </a:r>
            <a:endParaRPr lang="es-CO" b="1" spc="600" dirty="0">
              <a:solidFill>
                <a:srgbClr val="EB6264"/>
              </a:solidFill>
              <a:latin typeface="Segoe UI" panose="020B0502040204020203" pitchFamily="34" charset="0"/>
              <a:cs typeface="Segoe UI" panose="020B0502040204020203" pitchFamily="34" charset="0"/>
            </a:endParaRPr>
          </a:p>
        </p:txBody>
      </p:sp>
      <p:graphicFrame>
        <p:nvGraphicFramePr>
          <p:cNvPr id="10" name="Diagrama 9"/>
          <p:cNvGraphicFramePr/>
          <p:nvPr>
            <p:extLst>
              <p:ext uri="{D42A27DB-BD31-4B8C-83A1-F6EECF244321}">
                <p14:modId xmlns:p14="http://schemas.microsoft.com/office/powerpoint/2010/main" val="2525092483"/>
              </p:ext>
            </p:extLst>
          </p:nvPr>
        </p:nvGraphicFramePr>
        <p:xfrm>
          <a:off x="-170071" y="1708349"/>
          <a:ext cx="12532142" cy="404028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4843968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áfico 3">
            <a:extLst>
              <a:ext uri="{FF2B5EF4-FFF2-40B4-BE49-F238E27FC236}">
                <a16:creationId xmlns:a16="http://schemas.microsoft.com/office/drawing/2014/main" id="{4BE5AED6-E82C-41E2-A365-64BF3421DE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6000" y="221213"/>
            <a:ext cx="6096000" cy="474000"/>
          </a:xfrm>
          <a:prstGeom prst="rect">
            <a:avLst/>
          </a:prstGeom>
        </p:spPr>
      </p:pic>
      <p:pic>
        <p:nvPicPr>
          <p:cNvPr id="5" name="Gráfico 4">
            <a:extLst>
              <a:ext uri="{FF2B5EF4-FFF2-40B4-BE49-F238E27FC236}">
                <a16:creationId xmlns:a16="http://schemas.microsoft.com/office/drawing/2014/main" id="{6D83DA06-5491-4C9D-83FA-D0C7B5F563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20440" y="221213"/>
            <a:ext cx="2112198" cy="492641"/>
          </a:xfrm>
          <a:prstGeom prst="rect">
            <a:avLst/>
          </a:prstGeom>
        </p:spPr>
      </p:pic>
      <p:sp>
        <p:nvSpPr>
          <p:cNvPr id="6" name="CuadroTexto 5">
            <a:extLst/>
          </p:cNvPr>
          <p:cNvSpPr txBox="1"/>
          <p:nvPr/>
        </p:nvSpPr>
        <p:spPr>
          <a:xfrm>
            <a:off x="497322" y="846377"/>
            <a:ext cx="10424979" cy="369332"/>
          </a:xfrm>
          <a:prstGeom prst="rect">
            <a:avLst/>
          </a:prstGeom>
          <a:noFill/>
        </p:spPr>
        <p:txBody>
          <a:bodyPr wrap="square" rtlCol="0">
            <a:spAutoFit/>
          </a:bodyPr>
          <a:lstStyle/>
          <a:p>
            <a:r>
              <a:rPr lang="es-CO" b="1" dirty="0">
                <a:solidFill>
                  <a:srgbClr val="EB6264"/>
                </a:solidFill>
                <a:latin typeface="Segoe UI" panose="020B0502040204020203" pitchFamily="34" charset="0"/>
                <a:ea typeface="Verdana" panose="020B0604030504040204" pitchFamily="34" charset="0"/>
                <a:cs typeface="Segoe UI" panose="020B0502040204020203" pitchFamily="34" charset="0"/>
              </a:rPr>
              <a:t>Diagnostico de los programas del NBC de Administración</a:t>
            </a:r>
            <a:endParaRPr lang="es-CO" dirty="0">
              <a:solidFill>
                <a:srgbClr val="EB6264"/>
              </a:solidFill>
              <a:latin typeface="Segoe UI" panose="020B0502040204020203" pitchFamily="34" charset="0"/>
              <a:ea typeface="Verdana" panose="020B0604030504040204" pitchFamily="34" charset="0"/>
              <a:cs typeface="Segoe UI" panose="020B0502040204020203" pitchFamily="34" charset="0"/>
            </a:endParaRPr>
          </a:p>
        </p:txBody>
      </p:sp>
      <p:graphicFrame>
        <p:nvGraphicFramePr>
          <p:cNvPr id="7" name="Gráfico 6">
            <a:extLst>
              <a:ext uri="{FF2B5EF4-FFF2-40B4-BE49-F238E27FC236}">
                <a16:creationId xmlns:a16="http://schemas.microsoft.com/office/drawing/2014/main" id="{FBF08C9E-6BB6-4F40-BA7B-320E0F6D46F9}"/>
              </a:ext>
            </a:extLst>
          </p:cNvPr>
          <p:cNvGraphicFramePr/>
          <p:nvPr>
            <p:extLst>
              <p:ext uri="{D42A27DB-BD31-4B8C-83A1-F6EECF244321}">
                <p14:modId xmlns:p14="http://schemas.microsoft.com/office/powerpoint/2010/main" val="3271294416"/>
              </p:ext>
            </p:extLst>
          </p:nvPr>
        </p:nvGraphicFramePr>
        <p:xfrm>
          <a:off x="728664" y="2404085"/>
          <a:ext cx="10644186" cy="3657601"/>
        </p:xfrm>
        <a:graphic>
          <a:graphicData uri="http://schemas.openxmlformats.org/drawingml/2006/chart">
            <c:chart xmlns:c="http://schemas.openxmlformats.org/drawingml/2006/chart" xmlns:r="http://schemas.openxmlformats.org/officeDocument/2006/relationships" r:id="rId6"/>
          </a:graphicData>
        </a:graphic>
      </p:graphicFrame>
      <p:sp>
        <p:nvSpPr>
          <p:cNvPr id="3" name="Rectángulo 2"/>
          <p:cNvSpPr/>
          <p:nvPr/>
        </p:nvSpPr>
        <p:spPr>
          <a:xfrm>
            <a:off x="497322" y="1348232"/>
            <a:ext cx="11389878" cy="923330"/>
          </a:xfrm>
          <a:prstGeom prst="rect">
            <a:avLst/>
          </a:prstGeom>
        </p:spPr>
        <p:txBody>
          <a:bodyPr wrap="square">
            <a:spAutoFit/>
          </a:bodyPr>
          <a:lstStyle/>
          <a:p>
            <a:pPr algn="just"/>
            <a:r>
              <a:rPr lang="es-CO" b="1" dirty="0">
                <a:solidFill>
                  <a:schemeClr val="tx1">
                    <a:lumMod val="50000"/>
                    <a:lumOff val="50000"/>
                  </a:schemeClr>
                </a:solidFill>
                <a:latin typeface="+mj-lt"/>
              </a:rPr>
              <a:t>Durante la última década (2008 – 2017) NBC de Administración ha aumentado su participación en la matrícula total Universitaria, pasando de un 14.4% a 16.3%, mientras que otros NBC como educación y contaduría han reducido su participación de 11.5% a 9.8% y de 7.5% a 6.7% respectivamente. </a:t>
            </a:r>
          </a:p>
        </p:txBody>
      </p:sp>
      <p:sp>
        <p:nvSpPr>
          <p:cNvPr id="8" name="Rectángulo 7"/>
          <p:cNvSpPr/>
          <p:nvPr/>
        </p:nvSpPr>
        <p:spPr>
          <a:xfrm>
            <a:off x="1678689" y="6175568"/>
            <a:ext cx="8432720" cy="586314"/>
          </a:xfrm>
          <a:prstGeom prst="rect">
            <a:avLst/>
          </a:prstGeom>
        </p:spPr>
        <p:txBody>
          <a:bodyPr wrap="square">
            <a:spAutoFit/>
          </a:bodyPr>
          <a:lstStyle/>
          <a:p>
            <a:pPr>
              <a:lnSpc>
                <a:spcPct val="107000"/>
              </a:lnSpc>
              <a:spcAft>
                <a:spcPts val="800"/>
              </a:spcAft>
            </a:pPr>
            <a:r>
              <a:rPr lang="es-CO" sz="1500" dirty="0">
                <a:latin typeface="Segoe UI Light" panose="020B0502040204020203" pitchFamily="34" charset="0"/>
                <a:ea typeface="Segoe UI Symbol" panose="020B0502040204020203" pitchFamily="34" charset="0"/>
                <a:cs typeface="Times New Roman" panose="02020603050405020304" pitchFamily="18" charset="0"/>
              </a:rPr>
              <a:t>Fuente: Elaboración Propia con datos del Sistema Nacional de Información de Educación Superior - SNIES</a:t>
            </a:r>
            <a:endParaRPr lang="es-CO" sz="1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17959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áfico 3">
            <a:extLst>
              <a:ext uri="{FF2B5EF4-FFF2-40B4-BE49-F238E27FC236}">
                <a16:creationId xmlns:a16="http://schemas.microsoft.com/office/drawing/2014/main" id="{4BE5AED6-E82C-41E2-A365-64BF3421DE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6000" y="221213"/>
            <a:ext cx="6096000" cy="474000"/>
          </a:xfrm>
          <a:prstGeom prst="rect">
            <a:avLst/>
          </a:prstGeom>
        </p:spPr>
      </p:pic>
      <p:pic>
        <p:nvPicPr>
          <p:cNvPr id="5" name="Gráfico 4">
            <a:extLst>
              <a:ext uri="{FF2B5EF4-FFF2-40B4-BE49-F238E27FC236}">
                <a16:creationId xmlns:a16="http://schemas.microsoft.com/office/drawing/2014/main" id="{6D83DA06-5491-4C9D-83FA-D0C7B5F563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20440" y="221213"/>
            <a:ext cx="2112198" cy="492641"/>
          </a:xfrm>
          <a:prstGeom prst="rect">
            <a:avLst/>
          </a:prstGeom>
        </p:spPr>
      </p:pic>
      <p:graphicFrame>
        <p:nvGraphicFramePr>
          <p:cNvPr id="6" name="Tabla 5"/>
          <p:cNvGraphicFramePr>
            <a:graphicFrameLocks noGrp="1"/>
          </p:cNvGraphicFramePr>
          <p:nvPr>
            <p:extLst>
              <p:ext uri="{D42A27DB-BD31-4B8C-83A1-F6EECF244321}">
                <p14:modId xmlns:p14="http://schemas.microsoft.com/office/powerpoint/2010/main" val="3170117184"/>
              </p:ext>
            </p:extLst>
          </p:nvPr>
        </p:nvGraphicFramePr>
        <p:xfrm>
          <a:off x="1771455" y="2675886"/>
          <a:ext cx="8322366" cy="3280186"/>
        </p:xfrm>
        <a:graphic>
          <a:graphicData uri="http://schemas.openxmlformats.org/drawingml/2006/table">
            <a:tbl>
              <a:tblPr firstRow="1" firstCol="1" bandRow="1"/>
              <a:tblGrid>
                <a:gridCol w="2843635">
                  <a:extLst>
                    <a:ext uri="{9D8B030D-6E8A-4147-A177-3AD203B41FA5}">
                      <a16:colId xmlns:a16="http://schemas.microsoft.com/office/drawing/2014/main" val="3788447761"/>
                    </a:ext>
                  </a:extLst>
                </a:gridCol>
                <a:gridCol w="2178534">
                  <a:extLst>
                    <a:ext uri="{9D8B030D-6E8A-4147-A177-3AD203B41FA5}">
                      <a16:colId xmlns:a16="http://schemas.microsoft.com/office/drawing/2014/main" val="908449806"/>
                    </a:ext>
                  </a:extLst>
                </a:gridCol>
                <a:gridCol w="1865725">
                  <a:extLst>
                    <a:ext uri="{9D8B030D-6E8A-4147-A177-3AD203B41FA5}">
                      <a16:colId xmlns:a16="http://schemas.microsoft.com/office/drawing/2014/main" val="344439880"/>
                    </a:ext>
                  </a:extLst>
                </a:gridCol>
                <a:gridCol w="1434472">
                  <a:extLst>
                    <a:ext uri="{9D8B030D-6E8A-4147-A177-3AD203B41FA5}">
                      <a16:colId xmlns:a16="http://schemas.microsoft.com/office/drawing/2014/main" val="520680486"/>
                    </a:ext>
                  </a:extLst>
                </a:gridCol>
              </a:tblGrid>
              <a:tr h="865632">
                <a:tc>
                  <a:txBody>
                    <a:bodyPr/>
                    <a:lstStyle/>
                    <a:p>
                      <a:pPr algn="ctr">
                        <a:lnSpc>
                          <a:spcPct val="107000"/>
                        </a:lnSpc>
                        <a:spcAft>
                          <a:spcPts val="0"/>
                        </a:spcAft>
                      </a:pPr>
                      <a:r>
                        <a:rPr lang="es-CO" sz="1800" b="1">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Nivel de Formación</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0"/>
                        </a:spcAft>
                      </a:pPr>
                      <a:r>
                        <a:rPr lang="es-CO" sz="1800" b="1" dirty="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Acreditación en Alta Calidad</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0"/>
                        </a:spcAft>
                      </a:pPr>
                      <a:r>
                        <a:rPr lang="es-CO" sz="1800" b="1">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Registro Calificado</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0"/>
                        </a:spcAft>
                      </a:pPr>
                      <a:r>
                        <a:rPr lang="es-CO" sz="1800" b="1">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Total</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834295027"/>
                  </a:ext>
                </a:extLst>
              </a:tr>
              <a:tr h="293497">
                <a:tc>
                  <a:txBody>
                    <a:bodyPr/>
                    <a:lstStyle/>
                    <a:p>
                      <a:pPr>
                        <a:lnSpc>
                          <a:spcPct val="107000"/>
                        </a:lnSpc>
                        <a:spcAft>
                          <a:spcPts val="0"/>
                        </a:spcAft>
                      </a:pPr>
                      <a:r>
                        <a:rPr lang="es-CO" sz="1800" dirty="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Doctorado</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a:lnSpc>
                          <a:spcPct val="107000"/>
                        </a:lnSpc>
                        <a:spcAft>
                          <a:spcPts val="0"/>
                        </a:spcAft>
                      </a:pPr>
                      <a:r>
                        <a:rPr lang="es-CO" sz="180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1</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a:lnSpc>
                          <a:spcPct val="107000"/>
                        </a:lnSpc>
                        <a:spcAft>
                          <a:spcPts val="0"/>
                        </a:spcAft>
                      </a:pPr>
                      <a:r>
                        <a:rPr lang="es-CO" sz="180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13</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a:lnSpc>
                          <a:spcPct val="107000"/>
                        </a:lnSpc>
                        <a:spcAft>
                          <a:spcPts val="0"/>
                        </a:spcAft>
                      </a:pPr>
                      <a:r>
                        <a:rPr lang="es-CO" sz="180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14</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3730690566"/>
                  </a:ext>
                </a:extLst>
              </a:tr>
              <a:tr h="293497">
                <a:tc>
                  <a:txBody>
                    <a:bodyPr/>
                    <a:lstStyle/>
                    <a:p>
                      <a:pPr>
                        <a:lnSpc>
                          <a:spcPct val="107000"/>
                        </a:lnSpc>
                        <a:spcAft>
                          <a:spcPts val="0"/>
                        </a:spcAft>
                      </a:pPr>
                      <a:r>
                        <a:rPr lang="es-CO" sz="180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Especialización</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0"/>
                        </a:spcAft>
                      </a:pPr>
                      <a:r>
                        <a:rPr lang="es-CO" sz="180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0"/>
                        </a:spcAft>
                      </a:pPr>
                      <a:r>
                        <a:rPr lang="es-CO" sz="180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744</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0"/>
                        </a:spcAft>
                      </a:pPr>
                      <a:r>
                        <a:rPr lang="es-CO" sz="180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744</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69408089"/>
                  </a:ext>
                </a:extLst>
              </a:tr>
              <a:tr h="350721">
                <a:tc>
                  <a:txBody>
                    <a:bodyPr/>
                    <a:lstStyle/>
                    <a:p>
                      <a:pPr>
                        <a:lnSpc>
                          <a:spcPct val="107000"/>
                        </a:lnSpc>
                        <a:spcAft>
                          <a:spcPts val="0"/>
                        </a:spcAft>
                      </a:pPr>
                      <a:r>
                        <a:rPr lang="es-CO" sz="180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Especialización Tecnológica</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a:lnSpc>
                          <a:spcPct val="107000"/>
                        </a:lnSpc>
                        <a:spcAft>
                          <a:spcPts val="0"/>
                        </a:spcAft>
                      </a:pPr>
                      <a:r>
                        <a:rPr lang="es-CO" sz="180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a:lnSpc>
                          <a:spcPct val="107000"/>
                        </a:lnSpc>
                        <a:spcAft>
                          <a:spcPts val="0"/>
                        </a:spcAft>
                      </a:pPr>
                      <a:r>
                        <a:rPr lang="es-CO" sz="180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49</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a:lnSpc>
                          <a:spcPct val="107000"/>
                        </a:lnSpc>
                        <a:spcAft>
                          <a:spcPts val="0"/>
                        </a:spcAft>
                      </a:pPr>
                      <a:r>
                        <a:rPr lang="es-CO" sz="180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49</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07454463"/>
                  </a:ext>
                </a:extLst>
              </a:tr>
              <a:tr h="293497">
                <a:tc>
                  <a:txBody>
                    <a:bodyPr/>
                    <a:lstStyle/>
                    <a:p>
                      <a:pPr>
                        <a:lnSpc>
                          <a:spcPct val="107000"/>
                        </a:lnSpc>
                        <a:spcAft>
                          <a:spcPts val="0"/>
                        </a:spcAft>
                      </a:pPr>
                      <a:r>
                        <a:rPr lang="es-CO" sz="180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Maestría</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0"/>
                        </a:spcAft>
                      </a:pPr>
                      <a:r>
                        <a:rPr lang="es-CO" sz="180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10</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0"/>
                        </a:spcAft>
                      </a:pPr>
                      <a:r>
                        <a:rPr lang="es-CO" sz="180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237</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0"/>
                        </a:spcAft>
                      </a:pPr>
                      <a:r>
                        <a:rPr lang="es-CO" sz="180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247</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516537544"/>
                  </a:ext>
                </a:extLst>
              </a:tr>
              <a:tr h="302851">
                <a:tc>
                  <a:txBody>
                    <a:bodyPr/>
                    <a:lstStyle/>
                    <a:p>
                      <a:pPr>
                        <a:lnSpc>
                          <a:spcPct val="107000"/>
                        </a:lnSpc>
                        <a:spcAft>
                          <a:spcPts val="0"/>
                        </a:spcAft>
                      </a:pPr>
                      <a:r>
                        <a:rPr lang="es-CO" sz="180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Técnica Profesional</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a:lnSpc>
                          <a:spcPct val="107000"/>
                        </a:lnSpc>
                        <a:spcAft>
                          <a:spcPts val="0"/>
                        </a:spcAft>
                      </a:pPr>
                      <a:r>
                        <a:rPr lang="es-CO" sz="180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1</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a:lnSpc>
                          <a:spcPct val="107000"/>
                        </a:lnSpc>
                        <a:spcAft>
                          <a:spcPts val="0"/>
                        </a:spcAft>
                      </a:pPr>
                      <a:r>
                        <a:rPr lang="es-CO" sz="180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164</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a:lnSpc>
                          <a:spcPct val="107000"/>
                        </a:lnSpc>
                        <a:spcAft>
                          <a:spcPts val="0"/>
                        </a:spcAft>
                      </a:pPr>
                      <a:r>
                        <a:rPr lang="es-CO" sz="1800" dirty="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165</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2462771244"/>
                  </a:ext>
                </a:extLst>
              </a:tr>
              <a:tr h="293497">
                <a:tc>
                  <a:txBody>
                    <a:bodyPr/>
                    <a:lstStyle/>
                    <a:p>
                      <a:pPr>
                        <a:lnSpc>
                          <a:spcPct val="107000"/>
                        </a:lnSpc>
                        <a:spcAft>
                          <a:spcPts val="0"/>
                        </a:spcAft>
                      </a:pPr>
                      <a:r>
                        <a:rPr lang="es-CO" sz="180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Tecnológica</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0"/>
                        </a:spcAft>
                      </a:pPr>
                      <a:r>
                        <a:rPr lang="es-CO" sz="180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10</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0"/>
                        </a:spcAft>
                      </a:pPr>
                      <a:r>
                        <a:rPr lang="es-CO" sz="180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361</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0"/>
                        </a:spcAft>
                      </a:pPr>
                      <a:r>
                        <a:rPr lang="es-CO" sz="180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371</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349570413"/>
                  </a:ext>
                </a:extLst>
              </a:tr>
              <a:tr h="293497">
                <a:tc>
                  <a:txBody>
                    <a:bodyPr/>
                    <a:lstStyle/>
                    <a:p>
                      <a:pPr>
                        <a:lnSpc>
                          <a:spcPct val="107000"/>
                        </a:lnSpc>
                        <a:spcAft>
                          <a:spcPts val="0"/>
                        </a:spcAft>
                      </a:pPr>
                      <a:r>
                        <a:rPr lang="es-CO" sz="180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Universitaria</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a:lnSpc>
                          <a:spcPct val="107000"/>
                        </a:lnSpc>
                        <a:spcAft>
                          <a:spcPts val="0"/>
                        </a:spcAft>
                      </a:pPr>
                      <a:r>
                        <a:rPr lang="es-CO" sz="180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77</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a:lnSpc>
                          <a:spcPct val="107000"/>
                        </a:lnSpc>
                        <a:spcAft>
                          <a:spcPts val="0"/>
                        </a:spcAft>
                      </a:pPr>
                      <a:r>
                        <a:rPr lang="es-CO" sz="180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461</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a:lnSpc>
                          <a:spcPct val="107000"/>
                        </a:lnSpc>
                        <a:spcAft>
                          <a:spcPts val="0"/>
                        </a:spcAft>
                      </a:pPr>
                      <a:r>
                        <a:rPr lang="es-CO" sz="180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538</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2391040952"/>
                  </a:ext>
                </a:extLst>
              </a:tr>
              <a:tr h="293497">
                <a:tc>
                  <a:txBody>
                    <a:bodyPr/>
                    <a:lstStyle/>
                    <a:p>
                      <a:pPr>
                        <a:lnSpc>
                          <a:spcPct val="107000"/>
                        </a:lnSpc>
                        <a:spcAft>
                          <a:spcPts val="0"/>
                        </a:spcAft>
                      </a:pPr>
                      <a:r>
                        <a:rPr lang="es-CO" sz="180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Total general</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0"/>
                        </a:spcAft>
                      </a:pPr>
                      <a:r>
                        <a:rPr lang="es-CO" sz="180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99</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0"/>
                        </a:spcAft>
                      </a:pPr>
                      <a:r>
                        <a:rPr lang="es-CO" sz="180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2029</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0"/>
                        </a:spcAft>
                      </a:pPr>
                      <a:r>
                        <a:rPr lang="es-CO" sz="1800" dirty="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2128</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997769511"/>
                  </a:ext>
                </a:extLst>
              </a:tr>
            </a:tbl>
          </a:graphicData>
        </a:graphic>
      </p:graphicFrame>
      <p:sp>
        <p:nvSpPr>
          <p:cNvPr id="8" name="CuadroTexto 7">
            <a:extLst/>
          </p:cNvPr>
          <p:cNvSpPr txBox="1"/>
          <p:nvPr/>
        </p:nvSpPr>
        <p:spPr>
          <a:xfrm>
            <a:off x="484069" y="833817"/>
            <a:ext cx="10424979" cy="369332"/>
          </a:xfrm>
          <a:prstGeom prst="rect">
            <a:avLst/>
          </a:prstGeom>
          <a:noFill/>
        </p:spPr>
        <p:txBody>
          <a:bodyPr wrap="square" rtlCol="0">
            <a:spAutoFit/>
          </a:bodyPr>
          <a:lstStyle/>
          <a:p>
            <a:r>
              <a:rPr lang="es-CO" b="1" dirty="0">
                <a:solidFill>
                  <a:srgbClr val="EB6264"/>
                </a:solidFill>
                <a:latin typeface="Segoe UI" panose="020B0502040204020203" pitchFamily="34" charset="0"/>
                <a:ea typeface="Verdana" panose="020B0604030504040204" pitchFamily="34" charset="0"/>
                <a:cs typeface="Segoe UI" panose="020B0502040204020203" pitchFamily="34" charset="0"/>
              </a:rPr>
              <a:t>Diagnostico de los programas del NBC de Administración</a:t>
            </a:r>
            <a:endParaRPr lang="es-CO" dirty="0">
              <a:solidFill>
                <a:srgbClr val="EB6264"/>
              </a:solidFill>
              <a:latin typeface="Segoe UI" panose="020B0502040204020203" pitchFamily="34" charset="0"/>
              <a:ea typeface="Verdana" panose="020B0604030504040204" pitchFamily="34" charset="0"/>
              <a:cs typeface="Segoe UI" panose="020B0502040204020203" pitchFamily="34" charset="0"/>
            </a:endParaRPr>
          </a:p>
        </p:txBody>
      </p:sp>
      <p:sp>
        <p:nvSpPr>
          <p:cNvPr id="10" name="Rectángulo 9"/>
          <p:cNvSpPr/>
          <p:nvPr/>
        </p:nvSpPr>
        <p:spPr>
          <a:xfrm>
            <a:off x="1771454" y="5978348"/>
            <a:ext cx="8432719" cy="586314"/>
          </a:xfrm>
          <a:prstGeom prst="rect">
            <a:avLst/>
          </a:prstGeom>
        </p:spPr>
        <p:txBody>
          <a:bodyPr wrap="square">
            <a:spAutoFit/>
          </a:bodyPr>
          <a:lstStyle/>
          <a:p>
            <a:pPr algn="ctr">
              <a:lnSpc>
                <a:spcPct val="107000"/>
              </a:lnSpc>
              <a:spcAft>
                <a:spcPts val="800"/>
              </a:spcAft>
            </a:pPr>
            <a:r>
              <a:rPr lang="es-CO" sz="1500" dirty="0">
                <a:latin typeface="Segoe UI Light" panose="020B0502040204020203" pitchFamily="34" charset="0"/>
                <a:ea typeface="Segoe UI Symbol" panose="020B0502040204020203" pitchFamily="34" charset="0"/>
                <a:cs typeface="Times New Roman" panose="02020603050405020304" pitchFamily="18" charset="0"/>
              </a:rPr>
              <a:t>Fuente: Elaboración propia con datos del Sistema de Aseguramiento de la Calidad de la Educación Superior -SACES</a:t>
            </a:r>
            <a:endParaRPr lang="es-CO" sz="1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ángulo 10"/>
          <p:cNvSpPr/>
          <p:nvPr/>
        </p:nvSpPr>
        <p:spPr>
          <a:xfrm>
            <a:off x="553460" y="1477852"/>
            <a:ext cx="11085079" cy="923330"/>
          </a:xfrm>
          <a:prstGeom prst="rect">
            <a:avLst/>
          </a:prstGeom>
        </p:spPr>
        <p:txBody>
          <a:bodyPr wrap="square">
            <a:spAutoFit/>
          </a:bodyPr>
          <a:lstStyle/>
          <a:p>
            <a:pPr algn="just"/>
            <a:r>
              <a:rPr lang="es-CO" b="1" dirty="0">
                <a:solidFill>
                  <a:schemeClr val="tx1">
                    <a:lumMod val="50000"/>
                    <a:lumOff val="50000"/>
                  </a:schemeClr>
                </a:solidFill>
                <a:latin typeface="+mj-lt"/>
              </a:rPr>
              <a:t>En la actualidad dentro del núcleo básico de administración existen 77 programas de pregrado universitario acreditados en alta calidad y 461 con registro calificado, 11 programas técnico profesionales y tecnológicos acreditados y 525 con registro calificado.</a:t>
            </a:r>
          </a:p>
        </p:txBody>
      </p:sp>
    </p:spTree>
    <p:extLst>
      <p:ext uri="{BB962C8B-B14F-4D97-AF65-F5344CB8AC3E}">
        <p14:creationId xmlns:p14="http://schemas.microsoft.com/office/powerpoint/2010/main" val="27625336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áfico 3">
            <a:extLst>
              <a:ext uri="{FF2B5EF4-FFF2-40B4-BE49-F238E27FC236}">
                <a16:creationId xmlns:a16="http://schemas.microsoft.com/office/drawing/2014/main" id="{4BE5AED6-E82C-41E2-A365-64BF3421DE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6000" y="221213"/>
            <a:ext cx="6096000" cy="474000"/>
          </a:xfrm>
          <a:prstGeom prst="rect">
            <a:avLst/>
          </a:prstGeom>
        </p:spPr>
      </p:pic>
      <p:pic>
        <p:nvPicPr>
          <p:cNvPr id="5" name="Gráfico 4">
            <a:extLst>
              <a:ext uri="{FF2B5EF4-FFF2-40B4-BE49-F238E27FC236}">
                <a16:creationId xmlns:a16="http://schemas.microsoft.com/office/drawing/2014/main" id="{6D83DA06-5491-4C9D-83FA-D0C7B5F563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20440" y="221213"/>
            <a:ext cx="2112198" cy="492641"/>
          </a:xfrm>
          <a:prstGeom prst="rect">
            <a:avLst/>
          </a:prstGeom>
        </p:spPr>
      </p:pic>
      <p:sp>
        <p:nvSpPr>
          <p:cNvPr id="8" name="CuadroTexto 7">
            <a:extLst/>
          </p:cNvPr>
          <p:cNvSpPr txBox="1"/>
          <p:nvPr/>
        </p:nvSpPr>
        <p:spPr>
          <a:xfrm>
            <a:off x="484069" y="833817"/>
            <a:ext cx="10424979" cy="369332"/>
          </a:xfrm>
          <a:prstGeom prst="rect">
            <a:avLst/>
          </a:prstGeom>
          <a:noFill/>
        </p:spPr>
        <p:txBody>
          <a:bodyPr wrap="square" rtlCol="0">
            <a:spAutoFit/>
          </a:bodyPr>
          <a:lstStyle/>
          <a:p>
            <a:r>
              <a:rPr lang="es-CO" b="1" dirty="0">
                <a:solidFill>
                  <a:srgbClr val="EB6264"/>
                </a:solidFill>
                <a:latin typeface="Segoe UI" panose="020B0502040204020203" pitchFamily="34" charset="0"/>
                <a:ea typeface="Verdana" panose="020B0604030504040204" pitchFamily="34" charset="0"/>
                <a:cs typeface="Segoe UI" panose="020B0502040204020203" pitchFamily="34" charset="0"/>
              </a:rPr>
              <a:t>Diagnostico de los programas del NBC de Administración</a:t>
            </a:r>
            <a:endParaRPr lang="es-CO" dirty="0">
              <a:solidFill>
                <a:srgbClr val="EB6264"/>
              </a:solidFill>
              <a:latin typeface="Segoe UI" panose="020B0502040204020203" pitchFamily="34" charset="0"/>
              <a:ea typeface="Verdana" panose="020B0604030504040204" pitchFamily="34" charset="0"/>
              <a:cs typeface="Segoe UI" panose="020B0502040204020203" pitchFamily="34" charset="0"/>
            </a:endParaRPr>
          </a:p>
        </p:txBody>
      </p:sp>
      <p:graphicFrame>
        <p:nvGraphicFramePr>
          <p:cNvPr id="9" name="Gráfico 8">
            <a:extLst>
              <a:ext uri="{FF2B5EF4-FFF2-40B4-BE49-F238E27FC236}">
                <a16:creationId xmlns:a16="http://schemas.microsoft.com/office/drawing/2014/main" id="{780F8606-AFA5-4610-A2C0-05426697CFDD}"/>
              </a:ext>
            </a:extLst>
          </p:cNvPr>
          <p:cNvGraphicFramePr/>
          <p:nvPr>
            <p:extLst>
              <p:ext uri="{D42A27DB-BD31-4B8C-83A1-F6EECF244321}">
                <p14:modId xmlns:p14="http://schemas.microsoft.com/office/powerpoint/2010/main" val="1565858723"/>
              </p:ext>
            </p:extLst>
          </p:nvPr>
        </p:nvGraphicFramePr>
        <p:xfrm>
          <a:off x="484068" y="2675885"/>
          <a:ext cx="11707932" cy="3960902"/>
        </p:xfrm>
        <a:graphic>
          <a:graphicData uri="http://schemas.openxmlformats.org/drawingml/2006/chart">
            <c:chart xmlns:c="http://schemas.openxmlformats.org/drawingml/2006/chart" xmlns:r="http://schemas.openxmlformats.org/officeDocument/2006/relationships" r:id="rId6"/>
          </a:graphicData>
        </a:graphic>
      </p:graphicFrame>
      <p:sp>
        <p:nvSpPr>
          <p:cNvPr id="12" name="CuadroTexto 11"/>
          <p:cNvSpPr txBox="1"/>
          <p:nvPr/>
        </p:nvSpPr>
        <p:spPr>
          <a:xfrm>
            <a:off x="3820440" y="6383315"/>
            <a:ext cx="4295535" cy="323165"/>
          </a:xfrm>
          <a:prstGeom prst="rect">
            <a:avLst/>
          </a:prstGeom>
          <a:noFill/>
        </p:spPr>
        <p:txBody>
          <a:bodyPr wrap="none" rtlCol="0">
            <a:spAutoFit/>
          </a:bodyPr>
          <a:lstStyle/>
          <a:p>
            <a:r>
              <a:rPr lang="es-CO" sz="1500" dirty="0">
                <a:latin typeface="+mj-lt"/>
              </a:rPr>
              <a:t>Fuente: Elaboración propia a partir de datos del ICFES</a:t>
            </a:r>
          </a:p>
        </p:txBody>
      </p:sp>
      <p:cxnSp>
        <p:nvCxnSpPr>
          <p:cNvPr id="3" name="Conector recto 2"/>
          <p:cNvCxnSpPr/>
          <p:nvPr/>
        </p:nvCxnSpPr>
        <p:spPr>
          <a:xfrm flipV="1">
            <a:off x="7715250" y="2661598"/>
            <a:ext cx="0" cy="2794318"/>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13" name="Rectángulo 12"/>
          <p:cNvSpPr/>
          <p:nvPr/>
        </p:nvSpPr>
        <p:spPr>
          <a:xfrm>
            <a:off x="553460" y="1477852"/>
            <a:ext cx="11085079" cy="923330"/>
          </a:xfrm>
          <a:prstGeom prst="rect">
            <a:avLst/>
          </a:prstGeom>
        </p:spPr>
        <p:txBody>
          <a:bodyPr wrap="square">
            <a:spAutoFit/>
          </a:bodyPr>
          <a:lstStyle/>
          <a:p>
            <a:pPr algn="just"/>
            <a:r>
              <a:rPr lang="es-CO" b="1" dirty="0">
                <a:solidFill>
                  <a:schemeClr val="tx1">
                    <a:lumMod val="50000"/>
                    <a:lumOff val="50000"/>
                  </a:schemeClr>
                </a:solidFill>
                <a:latin typeface="+mj-lt"/>
              </a:rPr>
              <a:t>Los estudiantes que presentaron la prueba Saber Pro en 2017 obtuvieron un mayor puntaje en la prueba de comunicación escrita con 148 puntos en promedio, seguido por inglés con 147. En el caso de las competencias específicas, el mayor puntaje fue el de Formulación, Evaluación y Gestión de Proyectos con 1150.</a:t>
            </a:r>
          </a:p>
        </p:txBody>
      </p:sp>
    </p:spTree>
    <p:extLst>
      <p:ext uri="{BB962C8B-B14F-4D97-AF65-F5344CB8AC3E}">
        <p14:creationId xmlns:p14="http://schemas.microsoft.com/office/powerpoint/2010/main" val="17293400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áfico 3">
            <a:extLst>
              <a:ext uri="{FF2B5EF4-FFF2-40B4-BE49-F238E27FC236}">
                <a16:creationId xmlns:a16="http://schemas.microsoft.com/office/drawing/2014/main" id="{4BE5AED6-E82C-41E2-A365-64BF3421DE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6000" y="221213"/>
            <a:ext cx="6096000" cy="474000"/>
          </a:xfrm>
          <a:prstGeom prst="rect">
            <a:avLst/>
          </a:prstGeom>
        </p:spPr>
      </p:pic>
      <p:pic>
        <p:nvPicPr>
          <p:cNvPr id="5" name="Gráfico 4">
            <a:extLst>
              <a:ext uri="{FF2B5EF4-FFF2-40B4-BE49-F238E27FC236}">
                <a16:creationId xmlns:a16="http://schemas.microsoft.com/office/drawing/2014/main" id="{6D83DA06-5491-4C9D-83FA-D0C7B5F563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20440" y="221213"/>
            <a:ext cx="2112198" cy="492641"/>
          </a:xfrm>
          <a:prstGeom prst="rect">
            <a:avLst/>
          </a:prstGeom>
        </p:spPr>
      </p:pic>
      <p:sp>
        <p:nvSpPr>
          <p:cNvPr id="6" name="CuadroTexto 5">
            <a:extLst/>
          </p:cNvPr>
          <p:cNvSpPr txBox="1"/>
          <p:nvPr/>
        </p:nvSpPr>
        <p:spPr>
          <a:xfrm>
            <a:off x="391304" y="832788"/>
            <a:ext cx="10424979" cy="369332"/>
          </a:xfrm>
          <a:prstGeom prst="rect">
            <a:avLst/>
          </a:prstGeom>
          <a:noFill/>
        </p:spPr>
        <p:txBody>
          <a:bodyPr wrap="square" rtlCol="0">
            <a:spAutoFit/>
          </a:bodyPr>
          <a:lstStyle/>
          <a:p>
            <a:r>
              <a:rPr lang="es-CO" b="1" dirty="0">
                <a:solidFill>
                  <a:srgbClr val="EB6264"/>
                </a:solidFill>
                <a:latin typeface="Segoe UI" panose="020B0502040204020203" pitchFamily="34" charset="0"/>
                <a:ea typeface="Verdana" panose="020B0604030504040204" pitchFamily="34" charset="0"/>
                <a:cs typeface="Segoe UI" panose="020B0502040204020203" pitchFamily="34" charset="0"/>
              </a:rPr>
              <a:t>Diagnostico de los programas del NBC de Administración</a:t>
            </a:r>
            <a:endParaRPr lang="es-CO" dirty="0">
              <a:solidFill>
                <a:srgbClr val="EB6264"/>
              </a:solidFill>
              <a:latin typeface="Segoe UI" panose="020B0502040204020203" pitchFamily="34" charset="0"/>
              <a:ea typeface="Verdana" panose="020B0604030504040204" pitchFamily="34" charset="0"/>
              <a:cs typeface="Segoe UI" panose="020B0502040204020203" pitchFamily="34" charset="0"/>
            </a:endParaRPr>
          </a:p>
        </p:txBody>
      </p:sp>
      <p:graphicFrame>
        <p:nvGraphicFramePr>
          <p:cNvPr id="8" name="Gráfico 7">
            <a:extLst>
              <a:ext uri="{FF2B5EF4-FFF2-40B4-BE49-F238E27FC236}">
                <a16:creationId xmlns:a16="http://schemas.microsoft.com/office/drawing/2014/main" id="{42491303-C581-4C75-A874-6A549DED011F}"/>
              </a:ext>
            </a:extLst>
          </p:cNvPr>
          <p:cNvGraphicFramePr/>
          <p:nvPr>
            <p:extLst>
              <p:ext uri="{D42A27DB-BD31-4B8C-83A1-F6EECF244321}">
                <p14:modId xmlns:p14="http://schemas.microsoft.com/office/powerpoint/2010/main" val="85483652"/>
              </p:ext>
            </p:extLst>
          </p:nvPr>
        </p:nvGraphicFramePr>
        <p:xfrm>
          <a:off x="251791" y="2361164"/>
          <a:ext cx="11648661" cy="3907624"/>
        </p:xfrm>
        <a:graphic>
          <a:graphicData uri="http://schemas.openxmlformats.org/drawingml/2006/chart">
            <c:chart xmlns:c="http://schemas.openxmlformats.org/drawingml/2006/chart" xmlns:r="http://schemas.openxmlformats.org/officeDocument/2006/relationships" r:id="rId6"/>
          </a:graphicData>
        </a:graphic>
      </p:graphicFrame>
      <p:sp>
        <p:nvSpPr>
          <p:cNvPr id="2" name="Rectángulo 1"/>
          <p:cNvSpPr/>
          <p:nvPr/>
        </p:nvSpPr>
        <p:spPr>
          <a:xfrm>
            <a:off x="3218490" y="1989925"/>
            <a:ext cx="4770606" cy="584775"/>
          </a:xfrm>
          <a:prstGeom prst="rect">
            <a:avLst/>
          </a:prstGeom>
        </p:spPr>
        <p:txBody>
          <a:bodyPr wrap="square">
            <a:spAutoFit/>
          </a:bodyPr>
          <a:lstStyle/>
          <a:p>
            <a:pPr algn="ctr"/>
            <a:r>
              <a:rPr lang="es-CO" sz="1600" dirty="0">
                <a:solidFill>
                  <a:schemeClr val="tx2"/>
                </a:solidFill>
                <a:latin typeface="+mj-lt"/>
              </a:rPr>
              <a:t>Nivel de desempeño en pruebas Saber Pro Grupo de Referencia Administración</a:t>
            </a:r>
          </a:p>
        </p:txBody>
      </p:sp>
      <p:sp>
        <p:nvSpPr>
          <p:cNvPr id="3" name="Rectángulo 2"/>
          <p:cNvSpPr/>
          <p:nvPr/>
        </p:nvSpPr>
        <p:spPr>
          <a:xfrm>
            <a:off x="2782957" y="6268788"/>
            <a:ext cx="6096000" cy="520399"/>
          </a:xfrm>
          <a:prstGeom prst="rect">
            <a:avLst/>
          </a:prstGeom>
        </p:spPr>
        <p:txBody>
          <a:bodyPr>
            <a:spAutoFit/>
          </a:bodyPr>
          <a:lstStyle/>
          <a:p>
            <a:pPr algn="ctr">
              <a:lnSpc>
                <a:spcPct val="107000"/>
              </a:lnSpc>
              <a:spcAft>
                <a:spcPts val="800"/>
              </a:spcAft>
            </a:pPr>
            <a:r>
              <a:rPr lang="es-CO" sz="1300" dirty="0">
                <a:latin typeface="Segoe UI Light" panose="020B0502040204020203" pitchFamily="34" charset="0"/>
                <a:ea typeface="Segoe UI Symbol" panose="020B0502040204020203" pitchFamily="34" charset="0"/>
                <a:cs typeface="Times New Roman" panose="02020603050405020304" pitchFamily="18" charset="0"/>
              </a:rPr>
              <a:t>Fuente: Elaboración propia con datos del Sistema de Aseguramiento de la Calidad de la Educación Superior -SACES</a:t>
            </a:r>
            <a:endParaRPr lang="es-CO" sz="13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ángulo 10"/>
          <p:cNvSpPr/>
          <p:nvPr/>
        </p:nvSpPr>
        <p:spPr>
          <a:xfrm>
            <a:off x="391304" y="1299939"/>
            <a:ext cx="10298554" cy="646331"/>
          </a:xfrm>
          <a:prstGeom prst="rect">
            <a:avLst/>
          </a:prstGeom>
        </p:spPr>
        <p:txBody>
          <a:bodyPr wrap="square">
            <a:spAutoFit/>
          </a:bodyPr>
          <a:lstStyle/>
          <a:p>
            <a:pPr algn="ctr"/>
            <a:r>
              <a:rPr lang="es-CO" b="1" dirty="0">
                <a:solidFill>
                  <a:schemeClr val="tx1">
                    <a:lumMod val="50000"/>
                    <a:lumOff val="50000"/>
                  </a:schemeClr>
                </a:solidFill>
                <a:latin typeface="+mj-lt"/>
              </a:rPr>
              <a:t>A nivel comparativo los estudiantes de administración presentan un nivel de desempeño  menor con respecto al nivel nacional </a:t>
            </a:r>
          </a:p>
        </p:txBody>
      </p:sp>
    </p:spTree>
    <p:extLst>
      <p:ext uri="{BB962C8B-B14F-4D97-AF65-F5344CB8AC3E}">
        <p14:creationId xmlns:p14="http://schemas.microsoft.com/office/powerpoint/2010/main" val="21855133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áfico 3">
            <a:extLst>
              <a:ext uri="{FF2B5EF4-FFF2-40B4-BE49-F238E27FC236}">
                <a16:creationId xmlns:a16="http://schemas.microsoft.com/office/drawing/2014/main" id="{4BE5AED6-E82C-41E2-A365-64BF3421DE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6000" y="221213"/>
            <a:ext cx="6096000" cy="474000"/>
          </a:xfrm>
          <a:prstGeom prst="rect">
            <a:avLst/>
          </a:prstGeom>
        </p:spPr>
      </p:pic>
      <p:pic>
        <p:nvPicPr>
          <p:cNvPr id="5" name="Gráfico 4">
            <a:extLst>
              <a:ext uri="{FF2B5EF4-FFF2-40B4-BE49-F238E27FC236}">
                <a16:creationId xmlns:a16="http://schemas.microsoft.com/office/drawing/2014/main" id="{6D83DA06-5491-4C9D-83FA-D0C7B5F563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20440" y="221213"/>
            <a:ext cx="2112198" cy="492641"/>
          </a:xfrm>
          <a:prstGeom prst="rect">
            <a:avLst/>
          </a:prstGeom>
        </p:spPr>
      </p:pic>
      <p:sp>
        <p:nvSpPr>
          <p:cNvPr id="6" name="CuadroTexto 5">
            <a:extLst/>
          </p:cNvPr>
          <p:cNvSpPr txBox="1"/>
          <p:nvPr/>
        </p:nvSpPr>
        <p:spPr>
          <a:xfrm>
            <a:off x="391304" y="832788"/>
            <a:ext cx="10424979" cy="369332"/>
          </a:xfrm>
          <a:prstGeom prst="rect">
            <a:avLst/>
          </a:prstGeom>
          <a:noFill/>
        </p:spPr>
        <p:txBody>
          <a:bodyPr wrap="square" rtlCol="0">
            <a:spAutoFit/>
          </a:bodyPr>
          <a:lstStyle/>
          <a:p>
            <a:r>
              <a:rPr lang="es-CO" b="1" dirty="0">
                <a:solidFill>
                  <a:srgbClr val="EB6264"/>
                </a:solidFill>
                <a:latin typeface="Segoe UI" panose="020B0502040204020203" pitchFamily="34" charset="0"/>
                <a:ea typeface="Verdana" panose="020B0604030504040204" pitchFamily="34" charset="0"/>
                <a:cs typeface="Segoe UI" panose="020B0502040204020203" pitchFamily="34" charset="0"/>
              </a:rPr>
              <a:t>Diagnostico de los programas del NBC de Administración</a:t>
            </a:r>
            <a:endParaRPr lang="es-CO" dirty="0">
              <a:solidFill>
                <a:srgbClr val="EB6264"/>
              </a:solidFill>
              <a:latin typeface="Segoe UI" panose="020B0502040204020203" pitchFamily="34" charset="0"/>
              <a:ea typeface="Verdana" panose="020B0604030504040204" pitchFamily="34" charset="0"/>
              <a:cs typeface="Segoe UI" panose="020B0502040204020203" pitchFamily="34" charset="0"/>
            </a:endParaRPr>
          </a:p>
        </p:txBody>
      </p:sp>
      <p:graphicFrame>
        <p:nvGraphicFramePr>
          <p:cNvPr id="9" name="Gráfico 8">
            <a:extLst>
              <a:ext uri="{FF2B5EF4-FFF2-40B4-BE49-F238E27FC236}">
                <a16:creationId xmlns:a16="http://schemas.microsoft.com/office/drawing/2014/main" id="{7F9ADC90-09AA-403B-9A3B-FCE5D8A0DBE5}"/>
              </a:ext>
            </a:extLst>
          </p:cNvPr>
          <p:cNvGraphicFramePr/>
          <p:nvPr>
            <p:extLst>
              <p:ext uri="{D42A27DB-BD31-4B8C-83A1-F6EECF244321}">
                <p14:modId xmlns:p14="http://schemas.microsoft.com/office/powerpoint/2010/main" val="1412315917"/>
              </p:ext>
            </p:extLst>
          </p:nvPr>
        </p:nvGraphicFramePr>
        <p:xfrm>
          <a:off x="391304" y="2488573"/>
          <a:ext cx="11310366" cy="3849027"/>
        </p:xfrm>
        <a:graphic>
          <a:graphicData uri="http://schemas.openxmlformats.org/drawingml/2006/chart">
            <c:chart xmlns:c="http://schemas.openxmlformats.org/drawingml/2006/chart" xmlns:r="http://schemas.openxmlformats.org/officeDocument/2006/relationships" r:id="rId6"/>
          </a:graphicData>
        </a:graphic>
      </p:graphicFrame>
      <p:sp>
        <p:nvSpPr>
          <p:cNvPr id="10" name="Rectángulo 9"/>
          <p:cNvSpPr/>
          <p:nvPr/>
        </p:nvSpPr>
        <p:spPr>
          <a:xfrm>
            <a:off x="3433655" y="1968174"/>
            <a:ext cx="4340276" cy="584775"/>
          </a:xfrm>
          <a:prstGeom prst="rect">
            <a:avLst/>
          </a:prstGeom>
        </p:spPr>
        <p:txBody>
          <a:bodyPr wrap="square">
            <a:spAutoFit/>
          </a:bodyPr>
          <a:lstStyle/>
          <a:p>
            <a:pPr algn="ctr"/>
            <a:r>
              <a:rPr lang="es-CO" sz="1600" dirty="0">
                <a:solidFill>
                  <a:schemeClr val="tx2"/>
                </a:solidFill>
                <a:latin typeface="+mj-lt"/>
              </a:rPr>
              <a:t>Nivel de desempeño en pruebas Saber Pro a nivel País</a:t>
            </a:r>
          </a:p>
        </p:txBody>
      </p:sp>
      <p:sp>
        <p:nvSpPr>
          <p:cNvPr id="3" name="Rectángulo 2"/>
          <p:cNvSpPr/>
          <p:nvPr/>
        </p:nvSpPr>
        <p:spPr>
          <a:xfrm>
            <a:off x="3048000" y="6337600"/>
            <a:ext cx="6096000" cy="520399"/>
          </a:xfrm>
          <a:prstGeom prst="rect">
            <a:avLst/>
          </a:prstGeom>
        </p:spPr>
        <p:txBody>
          <a:bodyPr>
            <a:spAutoFit/>
          </a:bodyPr>
          <a:lstStyle/>
          <a:p>
            <a:pPr algn="ctr">
              <a:lnSpc>
                <a:spcPct val="107000"/>
              </a:lnSpc>
              <a:spcAft>
                <a:spcPts val="800"/>
              </a:spcAft>
            </a:pPr>
            <a:r>
              <a:rPr lang="es-CO" sz="1300" dirty="0">
                <a:latin typeface="Segoe UI Light" panose="020B0502040204020203" pitchFamily="34" charset="0"/>
                <a:ea typeface="Segoe UI Symbol" panose="020B0502040204020203" pitchFamily="34" charset="0"/>
                <a:cs typeface="Times New Roman" panose="02020603050405020304" pitchFamily="18" charset="0"/>
              </a:rPr>
              <a:t>Fuente: Elaboración propia con datos del Sistema de Aseguramiento de la Calidad de la Educación Superior -SACES</a:t>
            </a:r>
            <a:endParaRPr lang="es-CO" sz="13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ángulo 10"/>
          <p:cNvSpPr/>
          <p:nvPr/>
        </p:nvSpPr>
        <p:spPr>
          <a:xfrm>
            <a:off x="391304" y="1437834"/>
            <a:ext cx="11501790" cy="646331"/>
          </a:xfrm>
          <a:prstGeom prst="rect">
            <a:avLst/>
          </a:prstGeom>
        </p:spPr>
        <p:txBody>
          <a:bodyPr wrap="square">
            <a:spAutoFit/>
          </a:bodyPr>
          <a:lstStyle/>
          <a:p>
            <a:pPr algn="just"/>
            <a:r>
              <a:rPr lang="es-CO" b="1" dirty="0">
                <a:solidFill>
                  <a:schemeClr val="tx1">
                    <a:lumMod val="50000"/>
                    <a:lumOff val="50000"/>
                  </a:schemeClr>
                </a:solidFill>
                <a:latin typeface="+mj-lt"/>
              </a:rPr>
              <a:t>A nivel comparativo los estudiantes de administración presentan un nivel de desempeño  menor con respecto al nivel nacional </a:t>
            </a:r>
          </a:p>
        </p:txBody>
      </p:sp>
    </p:spTree>
    <p:extLst>
      <p:ext uri="{BB962C8B-B14F-4D97-AF65-F5344CB8AC3E}">
        <p14:creationId xmlns:p14="http://schemas.microsoft.com/office/powerpoint/2010/main" val="4122707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áfico 3">
            <a:extLst>
              <a:ext uri="{FF2B5EF4-FFF2-40B4-BE49-F238E27FC236}">
                <a16:creationId xmlns:a16="http://schemas.microsoft.com/office/drawing/2014/main" id="{4BE5AED6-E82C-41E2-A365-64BF3421DE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6000" y="221213"/>
            <a:ext cx="6096000" cy="474000"/>
          </a:xfrm>
          <a:prstGeom prst="rect">
            <a:avLst/>
          </a:prstGeom>
        </p:spPr>
      </p:pic>
      <p:pic>
        <p:nvPicPr>
          <p:cNvPr id="5" name="Gráfico 4">
            <a:extLst>
              <a:ext uri="{FF2B5EF4-FFF2-40B4-BE49-F238E27FC236}">
                <a16:creationId xmlns:a16="http://schemas.microsoft.com/office/drawing/2014/main" id="{6D83DA06-5491-4C9D-83FA-D0C7B5F563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20440" y="221213"/>
            <a:ext cx="2112198" cy="492641"/>
          </a:xfrm>
          <a:prstGeom prst="rect">
            <a:avLst/>
          </a:prstGeom>
        </p:spPr>
      </p:pic>
      <p:sp>
        <p:nvSpPr>
          <p:cNvPr id="6" name="CuadroTexto 5">
            <a:extLst/>
          </p:cNvPr>
          <p:cNvSpPr txBox="1"/>
          <p:nvPr/>
        </p:nvSpPr>
        <p:spPr>
          <a:xfrm>
            <a:off x="494813" y="985452"/>
            <a:ext cx="10424979" cy="400110"/>
          </a:xfrm>
          <a:prstGeom prst="rect">
            <a:avLst/>
          </a:prstGeom>
          <a:noFill/>
        </p:spPr>
        <p:txBody>
          <a:bodyPr wrap="square" rtlCol="0">
            <a:spAutoFit/>
          </a:bodyPr>
          <a:lstStyle/>
          <a:p>
            <a:r>
              <a:rPr lang="es-CO" sz="2000" b="1" dirty="0">
                <a:solidFill>
                  <a:srgbClr val="EB6264"/>
                </a:solidFill>
                <a:latin typeface="Segoe UI" panose="020B0502040204020203" pitchFamily="34" charset="0"/>
                <a:ea typeface="Verdana" panose="020B0604030504040204" pitchFamily="34" charset="0"/>
                <a:cs typeface="Segoe UI" panose="020B0502040204020203" pitchFamily="34" charset="0"/>
              </a:rPr>
              <a:t>¿Qué es el MIDE?</a:t>
            </a:r>
          </a:p>
        </p:txBody>
      </p:sp>
      <p:graphicFrame>
        <p:nvGraphicFramePr>
          <p:cNvPr id="7" name="Diagrama 6"/>
          <p:cNvGraphicFramePr/>
          <p:nvPr>
            <p:extLst/>
          </p:nvPr>
        </p:nvGraphicFramePr>
        <p:xfrm>
          <a:off x="1551251" y="3557719"/>
          <a:ext cx="5538755" cy="68202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8" name="Diagrama 7"/>
          <p:cNvGraphicFramePr/>
          <p:nvPr>
            <p:extLst>
              <p:ext uri="{D42A27DB-BD31-4B8C-83A1-F6EECF244321}">
                <p14:modId xmlns:p14="http://schemas.microsoft.com/office/powerpoint/2010/main" val="3887294761"/>
              </p:ext>
            </p:extLst>
          </p:nvPr>
        </p:nvGraphicFramePr>
        <p:xfrm>
          <a:off x="1280819" y="1543218"/>
          <a:ext cx="10196946" cy="2068775"/>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9" name="Diagrama 8"/>
          <p:cNvGraphicFramePr/>
          <p:nvPr>
            <p:extLst/>
          </p:nvPr>
        </p:nvGraphicFramePr>
        <p:xfrm>
          <a:off x="1471645" y="3377156"/>
          <a:ext cx="3264128" cy="2575487"/>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graphicFrame>
        <p:nvGraphicFramePr>
          <p:cNvPr id="10" name="Diagrama 9"/>
          <p:cNvGraphicFramePr/>
          <p:nvPr>
            <p:extLst/>
          </p:nvPr>
        </p:nvGraphicFramePr>
        <p:xfrm>
          <a:off x="6189511" y="3498910"/>
          <a:ext cx="5233664" cy="2254581"/>
        </p:xfrm>
        <a:graphic>
          <a:graphicData uri="http://schemas.openxmlformats.org/drawingml/2006/diagram">
            <dgm:relIds xmlns:dgm="http://schemas.openxmlformats.org/drawingml/2006/diagram" xmlns:r="http://schemas.openxmlformats.org/officeDocument/2006/relationships" r:dm="rId21" r:lo="rId22" r:qs="rId23" r:cs="rId24"/>
          </a:graphicData>
        </a:graphic>
      </p:graphicFrame>
      <p:sp>
        <p:nvSpPr>
          <p:cNvPr id="11" name="Flecha: a la izquierda, derecha y arriba 10"/>
          <p:cNvSpPr/>
          <p:nvPr/>
        </p:nvSpPr>
        <p:spPr>
          <a:xfrm rot="10800000">
            <a:off x="7526398" y="5513729"/>
            <a:ext cx="2973352" cy="406944"/>
          </a:xfrm>
          <a:prstGeom prst="leftRightUpArrow">
            <a:avLst/>
          </a:prstGeom>
          <a:solidFill>
            <a:srgbClr val="E8E8E8"/>
          </a:solidFill>
          <a:ln>
            <a:solidFill>
              <a:srgbClr val="E8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CuadroTexto 11"/>
          <p:cNvSpPr txBox="1"/>
          <p:nvPr/>
        </p:nvSpPr>
        <p:spPr>
          <a:xfrm>
            <a:off x="1166154" y="6104443"/>
            <a:ext cx="8363959" cy="369332"/>
          </a:xfrm>
          <a:prstGeom prst="rect">
            <a:avLst/>
          </a:prstGeom>
          <a:noFill/>
        </p:spPr>
        <p:txBody>
          <a:bodyPr wrap="square" rtlCol="0">
            <a:spAutoFit/>
          </a:bodyPr>
          <a:lstStyle/>
          <a:p>
            <a:r>
              <a:rPr lang="es-CO" b="1" dirty="0">
                <a:solidFill>
                  <a:schemeClr val="tx1">
                    <a:lumMod val="50000"/>
                    <a:lumOff val="50000"/>
                  </a:schemeClr>
                </a:solidFill>
                <a:latin typeface="+mj-lt"/>
              </a:rPr>
              <a:t>VISIÓN GENERAL DE LAS INSTITUCIONES </a:t>
            </a:r>
          </a:p>
        </p:txBody>
      </p:sp>
      <p:sp>
        <p:nvSpPr>
          <p:cNvPr id="13" name="Flecha: a la derecha 12"/>
          <p:cNvSpPr/>
          <p:nvPr/>
        </p:nvSpPr>
        <p:spPr>
          <a:xfrm>
            <a:off x="4944027" y="4273809"/>
            <a:ext cx="1129005" cy="736395"/>
          </a:xfrm>
          <a:prstGeom prst="rightArrow">
            <a:avLst/>
          </a:prstGeom>
          <a:solidFill>
            <a:srgbClr val="E8E8E8"/>
          </a:solidFill>
          <a:ln>
            <a:solidFill>
              <a:srgbClr val="E8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p:cNvSpPr/>
          <p:nvPr/>
        </p:nvSpPr>
        <p:spPr>
          <a:xfrm>
            <a:off x="4884663" y="4440992"/>
            <a:ext cx="1155957" cy="400110"/>
          </a:xfrm>
          <a:prstGeom prst="rect">
            <a:avLst/>
          </a:prstGeom>
        </p:spPr>
        <p:txBody>
          <a:bodyPr wrap="none">
            <a:spAutoFit/>
          </a:bodyPr>
          <a:lstStyle/>
          <a:p>
            <a:r>
              <a:rPr lang="es-CO" sz="2000" b="1" dirty="0">
                <a:solidFill>
                  <a:srgbClr val="5D3D74"/>
                </a:solidFill>
                <a:latin typeface="+mj-lt"/>
                <a:ea typeface="Verdana" panose="020B0604030504040204" pitchFamily="34" charset="0"/>
                <a:cs typeface="Verdana" panose="020B0604030504040204" pitchFamily="34" charset="0"/>
              </a:rPr>
              <a:t>Evolución</a:t>
            </a:r>
          </a:p>
        </p:txBody>
      </p:sp>
      <p:sp>
        <p:nvSpPr>
          <p:cNvPr id="15" name="Flecha: cheurón 14"/>
          <p:cNvSpPr/>
          <p:nvPr/>
        </p:nvSpPr>
        <p:spPr>
          <a:xfrm rot="5400000">
            <a:off x="2858709" y="5340149"/>
            <a:ext cx="425869" cy="735185"/>
          </a:xfrm>
          <a:prstGeom prst="chevron">
            <a:avLst/>
          </a:prstGeom>
          <a:solidFill>
            <a:srgbClr val="E8E8E8"/>
          </a:solidFill>
          <a:ln>
            <a:solidFill>
              <a:srgbClr val="E8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6" name="CuadroTexto 15"/>
          <p:cNvSpPr txBox="1"/>
          <p:nvPr/>
        </p:nvSpPr>
        <p:spPr>
          <a:xfrm>
            <a:off x="7241196" y="6121926"/>
            <a:ext cx="8363959" cy="369332"/>
          </a:xfrm>
          <a:prstGeom prst="rect">
            <a:avLst/>
          </a:prstGeom>
          <a:noFill/>
        </p:spPr>
        <p:txBody>
          <a:bodyPr wrap="square" rtlCol="0">
            <a:spAutoFit/>
          </a:bodyPr>
          <a:lstStyle/>
          <a:p>
            <a:r>
              <a:rPr lang="es-CO" b="1" dirty="0">
                <a:solidFill>
                  <a:schemeClr val="tx1">
                    <a:lumMod val="50000"/>
                    <a:lumOff val="50000"/>
                  </a:schemeClr>
                </a:solidFill>
                <a:latin typeface="+mj-lt"/>
              </a:rPr>
              <a:t>PLANEACIÓN  Y GESTIÓN INSTITUCIONAL </a:t>
            </a:r>
          </a:p>
        </p:txBody>
      </p:sp>
    </p:spTree>
    <p:extLst>
      <p:ext uri="{BB962C8B-B14F-4D97-AF65-F5344CB8AC3E}">
        <p14:creationId xmlns:p14="http://schemas.microsoft.com/office/powerpoint/2010/main" val="42663989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áfico 3">
            <a:extLst>
              <a:ext uri="{FF2B5EF4-FFF2-40B4-BE49-F238E27FC236}">
                <a16:creationId xmlns:a16="http://schemas.microsoft.com/office/drawing/2014/main" id="{4BE5AED6-E82C-41E2-A365-64BF3421DE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6000" y="221213"/>
            <a:ext cx="6096000" cy="474000"/>
          </a:xfrm>
          <a:prstGeom prst="rect">
            <a:avLst/>
          </a:prstGeom>
        </p:spPr>
      </p:pic>
      <p:pic>
        <p:nvPicPr>
          <p:cNvPr id="5" name="Gráfico 4">
            <a:extLst>
              <a:ext uri="{FF2B5EF4-FFF2-40B4-BE49-F238E27FC236}">
                <a16:creationId xmlns:a16="http://schemas.microsoft.com/office/drawing/2014/main" id="{6D83DA06-5491-4C9D-83FA-D0C7B5F563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20440" y="221213"/>
            <a:ext cx="2112198" cy="492641"/>
          </a:xfrm>
          <a:prstGeom prst="rect">
            <a:avLst/>
          </a:prstGeom>
        </p:spPr>
      </p:pic>
      <p:sp>
        <p:nvSpPr>
          <p:cNvPr id="6" name="CuadroTexto 5">
            <a:extLst/>
          </p:cNvPr>
          <p:cNvSpPr txBox="1"/>
          <p:nvPr/>
        </p:nvSpPr>
        <p:spPr>
          <a:xfrm>
            <a:off x="484069" y="833817"/>
            <a:ext cx="10424979" cy="369332"/>
          </a:xfrm>
          <a:prstGeom prst="rect">
            <a:avLst/>
          </a:prstGeom>
          <a:noFill/>
        </p:spPr>
        <p:txBody>
          <a:bodyPr wrap="square" rtlCol="0">
            <a:spAutoFit/>
          </a:bodyPr>
          <a:lstStyle/>
          <a:p>
            <a:r>
              <a:rPr lang="es-CO" b="1" dirty="0">
                <a:solidFill>
                  <a:srgbClr val="EB6264"/>
                </a:solidFill>
                <a:latin typeface="Segoe UI" panose="020B0502040204020203" pitchFamily="34" charset="0"/>
                <a:ea typeface="Verdana" panose="020B0604030504040204" pitchFamily="34" charset="0"/>
                <a:cs typeface="Segoe UI" panose="020B0502040204020203" pitchFamily="34" charset="0"/>
              </a:rPr>
              <a:t>Diagnostico de los programas del NBC de Administración</a:t>
            </a:r>
            <a:endParaRPr lang="es-CO" dirty="0">
              <a:solidFill>
                <a:srgbClr val="EB6264"/>
              </a:solidFill>
              <a:latin typeface="Segoe UI" panose="020B0502040204020203" pitchFamily="34" charset="0"/>
              <a:ea typeface="Verdana" panose="020B0604030504040204" pitchFamily="34" charset="0"/>
              <a:cs typeface="Segoe UI" panose="020B0502040204020203" pitchFamily="34" charset="0"/>
            </a:endParaRPr>
          </a:p>
        </p:txBody>
      </p:sp>
      <p:graphicFrame>
        <p:nvGraphicFramePr>
          <p:cNvPr id="8" name="Gráfico 7">
            <a:extLst>
              <a:ext uri="{FF2B5EF4-FFF2-40B4-BE49-F238E27FC236}">
                <a16:creationId xmlns:a16="http://schemas.microsoft.com/office/drawing/2014/main" id="{C99FB56C-FE93-42F5-A118-8655FC2F9F28}"/>
              </a:ext>
            </a:extLst>
          </p:cNvPr>
          <p:cNvGraphicFramePr/>
          <p:nvPr>
            <p:extLst>
              <p:ext uri="{D42A27DB-BD31-4B8C-83A1-F6EECF244321}">
                <p14:modId xmlns:p14="http://schemas.microsoft.com/office/powerpoint/2010/main" val="2338597828"/>
              </p:ext>
            </p:extLst>
          </p:nvPr>
        </p:nvGraphicFramePr>
        <p:xfrm>
          <a:off x="484069" y="2586038"/>
          <a:ext cx="10793532" cy="3438145"/>
        </p:xfrm>
        <a:graphic>
          <a:graphicData uri="http://schemas.openxmlformats.org/drawingml/2006/chart">
            <c:chart xmlns:c="http://schemas.openxmlformats.org/drawingml/2006/chart" xmlns:r="http://schemas.openxmlformats.org/officeDocument/2006/relationships" r:id="rId6"/>
          </a:graphicData>
        </a:graphic>
      </p:graphicFrame>
      <p:sp>
        <p:nvSpPr>
          <p:cNvPr id="3" name="Rectángulo 2"/>
          <p:cNvSpPr/>
          <p:nvPr/>
        </p:nvSpPr>
        <p:spPr>
          <a:xfrm>
            <a:off x="3048000" y="6269397"/>
            <a:ext cx="6096000" cy="541751"/>
          </a:xfrm>
          <a:prstGeom prst="rect">
            <a:avLst/>
          </a:prstGeom>
        </p:spPr>
        <p:txBody>
          <a:bodyPr>
            <a:spAutoFit/>
          </a:bodyPr>
          <a:lstStyle/>
          <a:p>
            <a:pPr algn="ctr">
              <a:lnSpc>
                <a:spcPct val="107000"/>
              </a:lnSpc>
              <a:spcAft>
                <a:spcPts val="800"/>
              </a:spcAft>
            </a:pPr>
            <a:r>
              <a:rPr lang="es-CO" sz="1400" dirty="0">
                <a:latin typeface="Segoe UI Light" panose="020B0502040204020203" pitchFamily="34" charset="0"/>
                <a:ea typeface="Segoe UI Symbol" panose="020B0502040204020203" pitchFamily="34" charset="0"/>
                <a:cs typeface="Times New Roman" panose="02020603050405020304" pitchFamily="18" charset="0"/>
              </a:rPr>
              <a:t>Fuente: Elaboración propia con datos del Instituto Colombiano para la Evaluación de la Educación - ICFES.</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ángulo 8"/>
          <p:cNvSpPr/>
          <p:nvPr/>
        </p:nvSpPr>
        <p:spPr>
          <a:xfrm>
            <a:off x="484069" y="1235586"/>
            <a:ext cx="11177844" cy="1200329"/>
          </a:xfrm>
          <a:prstGeom prst="rect">
            <a:avLst/>
          </a:prstGeom>
        </p:spPr>
        <p:txBody>
          <a:bodyPr wrap="square">
            <a:spAutoFit/>
          </a:bodyPr>
          <a:lstStyle/>
          <a:p>
            <a:pPr algn="just"/>
            <a:r>
              <a:rPr lang="es-CO" b="1" dirty="0">
                <a:solidFill>
                  <a:schemeClr val="tx1">
                    <a:lumMod val="50000"/>
                    <a:lumOff val="50000"/>
                  </a:schemeClr>
                </a:solidFill>
                <a:latin typeface="+mj-lt"/>
              </a:rPr>
              <a:t>El total de graduados del NBC de administración creció en un 122%, pasando de 16.757 en 2008 a 37.351 en 2016 y superando el crecimiento que han tenido los graduados de todo el sistema universitario cuya variación en el mismo periodo fue del 70%. La participación de los graduados de administración sobre los graduados del sistema de educación superior ha sido mayor al 15% en el mismo periodo.</a:t>
            </a:r>
          </a:p>
        </p:txBody>
      </p:sp>
    </p:spTree>
    <p:extLst>
      <p:ext uri="{BB962C8B-B14F-4D97-AF65-F5344CB8AC3E}">
        <p14:creationId xmlns:p14="http://schemas.microsoft.com/office/powerpoint/2010/main" val="14452972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áfico 3">
            <a:extLst>
              <a:ext uri="{FF2B5EF4-FFF2-40B4-BE49-F238E27FC236}">
                <a16:creationId xmlns:a16="http://schemas.microsoft.com/office/drawing/2014/main" id="{4BE5AED6-E82C-41E2-A365-64BF3421DE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6000" y="221213"/>
            <a:ext cx="6096000" cy="474000"/>
          </a:xfrm>
          <a:prstGeom prst="rect">
            <a:avLst/>
          </a:prstGeom>
        </p:spPr>
      </p:pic>
      <p:pic>
        <p:nvPicPr>
          <p:cNvPr id="5" name="Gráfico 4">
            <a:extLst>
              <a:ext uri="{FF2B5EF4-FFF2-40B4-BE49-F238E27FC236}">
                <a16:creationId xmlns:a16="http://schemas.microsoft.com/office/drawing/2014/main" id="{6D83DA06-5491-4C9D-83FA-D0C7B5F563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20440" y="221213"/>
            <a:ext cx="2112198" cy="492641"/>
          </a:xfrm>
          <a:prstGeom prst="rect">
            <a:avLst/>
          </a:prstGeom>
        </p:spPr>
      </p:pic>
      <p:sp>
        <p:nvSpPr>
          <p:cNvPr id="6" name="CuadroTexto 5">
            <a:extLst/>
          </p:cNvPr>
          <p:cNvSpPr txBox="1"/>
          <p:nvPr/>
        </p:nvSpPr>
        <p:spPr>
          <a:xfrm>
            <a:off x="369769" y="948117"/>
            <a:ext cx="10424979" cy="369332"/>
          </a:xfrm>
          <a:prstGeom prst="rect">
            <a:avLst/>
          </a:prstGeom>
          <a:noFill/>
        </p:spPr>
        <p:txBody>
          <a:bodyPr wrap="square" rtlCol="0">
            <a:spAutoFit/>
          </a:bodyPr>
          <a:lstStyle/>
          <a:p>
            <a:r>
              <a:rPr lang="es-CO" b="1" dirty="0">
                <a:solidFill>
                  <a:srgbClr val="EB6264"/>
                </a:solidFill>
                <a:latin typeface="Segoe UI" panose="020B0502040204020203" pitchFamily="34" charset="0"/>
                <a:ea typeface="Verdana" panose="020B0604030504040204" pitchFamily="34" charset="0"/>
                <a:cs typeface="Segoe UI" panose="020B0502040204020203" pitchFamily="34" charset="0"/>
              </a:rPr>
              <a:t>Conclusiones</a:t>
            </a:r>
            <a:endParaRPr lang="es-CO" dirty="0">
              <a:solidFill>
                <a:srgbClr val="EB6264"/>
              </a:solidFill>
              <a:latin typeface="Segoe UI" panose="020B0502040204020203" pitchFamily="34" charset="0"/>
              <a:ea typeface="Verdana" panose="020B0604030504040204" pitchFamily="34" charset="0"/>
              <a:cs typeface="Segoe UI" panose="020B0502040204020203" pitchFamily="34" charset="0"/>
            </a:endParaRPr>
          </a:p>
        </p:txBody>
      </p:sp>
      <p:sp>
        <p:nvSpPr>
          <p:cNvPr id="8" name="Rectángulo 7"/>
          <p:cNvSpPr/>
          <p:nvPr/>
        </p:nvSpPr>
        <p:spPr>
          <a:xfrm>
            <a:off x="507078" y="1410459"/>
            <a:ext cx="11177844" cy="5355312"/>
          </a:xfrm>
          <a:prstGeom prst="rect">
            <a:avLst/>
          </a:prstGeom>
        </p:spPr>
        <p:txBody>
          <a:bodyPr wrap="square">
            <a:spAutoFit/>
          </a:bodyPr>
          <a:lstStyle/>
          <a:p>
            <a:pPr marL="285750" indent="-285750" algn="just">
              <a:buFont typeface="Arial" panose="020B0604020202020204" pitchFamily="34" charset="0"/>
              <a:buChar char="•"/>
            </a:pPr>
            <a:r>
              <a:rPr lang="es-CO" b="1" dirty="0">
                <a:solidFill>
                  <a:schemeClr val="tx1">
                    <a:lumMod val="50000"/>
                    <a:lumOff val="50000"/>
                  </a:schemeClr>
                </a:solidFill>
                <a:latin typeface="+mj-lt"/>
              </a:rPr>
              <a:t>Los modelos construidos son una aproximación a la medición del desempeño de las IES  y de los programas académicos de Administración de carácter cuantitativo, por lo cual no puede ser considerado como un diagnostico global del sistema y sus indicadores deben ser interpretados con cautela.</a:t>
            </a:r>
          </a:p>
          <a:p>
            <a:pPr marL="285750" indent="-285750" algn="just">
              <a:buFont typeface="Arial" panose="020B0604020202020204" pitchFamily="34" charset="0"/>
              <a:buChar char="•"/>
            </a:pPr>
            <a:endParaRPr lang="es-CO" b="1" dirty="0">
              <a:solidFill>
                <a:schemeClr val="tx1">
                  <a:lumMod val="50000"/>
                  <a:lumOff val="50000"/>
                </a:schemeClr>
              </a:solidFill>
              <a:latin typeface="+mj-lt"/>
            </a:endParaRPr>
          </a:p>
          <a:p>
            <a:pPr marL="285750" indent="-285750" algn="just">
              <a:buFont typeface="Arial" panose="020B0604020202020204" pitchFamily="34" charset="0"/>
              <a:buChar char="•"/>
            </a:pPr>
            <a:r>
              <a:rPr lang="es-CO" b="1" dirty="0">
                <a:solidFill>
                  <a:schemeClr val="tx1">
                    <a:lumMod val="50000"/>
                    <a:lumOff val="50000"/>
                  </a:schemeClr>
                </a:solidFill>
                <a:latin typeface="+mj-lt"/>
              </a:rPr>
              <a:t>El MIDE ha dejado de ser una herramienta que proporciona una perspectiva general de las IES, para convertirse en una herramienta que provee información útil para los procesos de planeación y gestión universitaria.</a:t>
            </a:r>
          </a:p>
          <a:p>
            <a:pPr algn="just"/>
            <a:endParaRPr lang="es-CO" b="1" dirty="0">
              <a:solidFill>
                <a:schemeClr val="tx1">
                  <a:lumMod val="50000"/>
                  <a:lumOff val="50000"/>
                </a:schemeClr>
              </a:solidFill>
              <a:latin typeface="+mj-lt"/>
            </a:endParaRPr>
          </a:p>
          <a:p>
            <a:pPr marL="285750" indent="-285750" algn="just">
              <a:buFont typeface="Arial" panose="020B0604020202020204" pitchFamily="34" charset="0"/>
              <a:buChar char="•"/>
            </a:pPr>
            <a:r>
              <a:rPr lang="es-CO" b="1" dirty="0">
                <a:solidFill>
                  <a:schemeClr val="tx1">
                    <a:lumMod val="50000"/>
                    <a:lumOff val="50000"/>
                  </a:schemeClr>
                </a:solidFill>
                <a:latin typeface="+mj-lt"/>
              </a:rPr>
              <a:t>Si bien el MIDE ha logrado cuantificar los avances que año a lo hacen las instituciones de educación superior en cuanto a diferentes variables, existe la necesidad de realizar estudios complementarios que permitan identificar las características de entrada de los estudiantes a cada institución, el impacto que estas pueden tener a nivel regional y en términos de generación de ingresos.</a:t>
            </a:r>
          </a:p>
          <a:p>
            <a:pPr algn="just"/>
            <a:endParaRPr lang="es-CO" b="1" dirty="0">
              <a:solidFill>
                <a:schemeClr val="tx1">
                  <a:lumMod val="50000"/>
                  <a:lumOff val="50000"/>
                </a:schemeClr>
              </a:solidFill>
              <a:latin typeface="+mj-lt"/>
            </a:endParaRPr>
          </a:p>
          <a:p>
            <a:pPr marL="285750" indent="-285750" algn="just">
              <a:buFont typeface="Arial" panose="020B0604020202020204" pitchFamily="34" charset="0"/>
              <a:buChar char="•"/>
            </a:pPr>
            <a:r>
              <a:rPr lang="es-CO" b="1" dirty="0">
                <a:solidFill>
                  <a:schemeClr val="tx1">
                    <a:lumMod val="50000"/>
                    <a:lumOff val="50000"/>
                  </a:schemeClr>
                </a:solidFill>
                <a:latin typeface="+mj-lt"/>
              </a:rPr>
              <a:t>Existe la necesidad de contar con un nivel de información mayor sobre los egresados en el país, con el fin de identificar aquellos que se encuentran haciendo un posgrado en el exterior o han iniciado procesos de emprendimiento que no los vinculan directamente al sistema de seguridad social.</a:t>
            </a:r>
          </a:p>
          <a:p>
            <a:pPr marL="285750" indent="-285750" algn="just">
              <a:buFont typeface="Arial" panose="020B0604020202020204" pitchFamily="34" charset="0"/>
              <a:buChar char="•"/>
            </a:pPr>
            <a:endParaRPr lang="es-CO" b="1" dirty="0">
              <a:solidFill>
                <a:schemeClr val="tx1">
                  <a:lumMod val="50000"/>
                  <a:lumOff val="50000"/>
                </a:schemeClr>
              </a:solidFill>
              <a:latin typeface="+mj-lt"/>
            </a:endParaRPr>
          </a:p>
          <a:p>
            <a:pPr marL="285750" indent="-285750" algn="just">
              <a:buFont typeface="Arial" panose="020B0604020202020204" pitchFamily="34" charset="0"/>
              <a:buChar char="•"/>
            </a:pPr>
            <a:endParaRPr lang="es-CO" b="1" dirty="0">
              <a:solidFill>
                <a:schemeClr val="tx1">
                  <a:lumMod val="50000"/>
                  <a:lumOff val="50000"/>
                </a:schemeClr>
              </a:solidFill>
              <a:latin typeface="+mj-lt"/>
            </a:endParaRPr>
          </a:p>
          <a:p>
            <a:pPr algn="just"/>
            <a:endParaRPr lang="es-CO" b="1" dirty="0">
              <a:solidFill>
                <a:schemeClr val="tx1">
                  <a:lumMod val="50000"/>
                  <a:lumOff val="50000"/>
                </a:schemeClr>
              </a:solidFill>
              <a:latin typeface="+mj-lt"/>
            </a:endParaRPr>
          </a:p>
          <a:p>
            <a:pPr algn="just"/>
            <a:endParaRPr lang="es-CO" b="1" dirty="0">
              <a:solidFill>
                <a:schemeClr val="tx1">
                  <a:lumMod val="50000"/>
                  <a:lumOff val="50000"/>
                </a:schemeClr>
              </a:solidFill>
              <a:latin typeface="+mj-lt"/>
            </a:endParaRPr>
          </a:p>
        </p:txBody>
      </p:sp>
    </p:spTree>
    <p:extLst>
      <p:ext uri="{BB962C8B-B14F-4D97-AF65-F5344CB8AC3E}">
        <p14:creationId xmlns:p14="http://schemas.microsoft.com/office/powerpoint/2010/main" val="40728867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áfico 3">
            <a:extLst>
              <a:ext uri="{FF2B5EF4-FFF2-40B4-BE49-F238E27FC236}">
                <a16:creationId xmlns:a16="http://schemas.microsoft.com/office/drawing/2014/main" id="{4BE5AED6-E82C-41E2-A365-64BF3421DE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6000" y="221213"/>
            <a:ext cx="6096000" cy="474000"/>
          </a:xfrm>
          <a:prstGeom prst="rect">
            <a:avLst/>
          </a:prstGeom>
        </p:spPr>
      </p:pic>
      <p:pic>
        <p:nvPicPr>
          <p:cNvPr id="5" name="Gráfico 4">
            <a:extLst>
              <a:ext uri="{FF2B5EF4-FFF2-40B4-BE49-F238E27FC236}">
                <a16:creationId xmlns:a16="http://schemas.microsoft.com/office/drawing/2014/main" id="{6D83DA06-5491-4C9D-83FA-D0C7B5F563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20440" y="221213"/>
            <a:ext cx="2112198" cy="492641"/>
          </a:xfrm>
          <a:prstGeom prst="rect">
            <a:avLst/>
          </a:prstGeom>
        </p:spPr>
      </p:pic>
      <p:sp>
        <p:nvSpPr>
          <p:cNvPr id="6" name="CuadroTexto 5">
            <a:extLst/>
          </p:cNvPr>
          <p:cNvSpPr txBox="1"/>
          <p:nvPr/>
        </p:nvSpPr>
        <p:spPr>
          <a:xfrm>
            <a:off x="369769" y="948117"/>
            <a:ext cx="10424979" cy="369332"/>
          </a:xfrm>
          <a:prstGeom prst="rect">
            <a:avLst/>
          </a:prstGeom>
          <a:noFill/>
        </p:spPr>
        <p:txBody>
          <a:bodyPr wrap="square" rtlCol="0">
            <a:spAutoFit/>
          </a:bodyPr>
          <a:lstStyle/>
          <a:p>
            <a:r>
              <a:rPr lang="es-CO" b="1" dirty="0">
                <a:solidFill>
                  <a:srgbClr val="EB6264"/>
                </a:solidFill>
                <a:latin typeface="Segoe UI" panose="020B0502040204020203" pitchFamily="34" charset="0"/>
                <a:ea typeface="Verdana" panose="020B0604030504040204" pitchFamily="34" charset="0"/>
                <a:cs typeface="Segoe UI" panose="020B0502040204020203" pitchFamily="34" charset="0"/>
              </a:rPr>
              <a:t>Conclusiones</a:t>
            </a:r>
            <a:endParaRPr lang="es-CO" dirty="0">
              <a:solidFill>
                <a:srgbClr val="EB6264"/>
              </a:solidFill>
              <a:latin typeface="Segoe UI" panose="020B0502040204020203" pitchFamily="34" charset="0"/>
              <a:ea typeface="Verdana" panose="020B0604030504040204" pitchFamily="34" charset="0"/>
              <a:cs typeface="Segoe UI" panose="020B0502040204020203" pitchFamily="34" charset="0"/>
            </a:endParaRPr>
          </a:p>
        </p:txBody>
      </p:sp>
      <p:sp>
        <p:nvSpPr>
          <p:cNvPr id="8" name="Rectángulo 7"/>
          <p:cNvSpPr/>
          <p:nvPr/>
        </p:nvSpPr>
        <p:spPr>
          <a:xfrm>
            <a:off x="507078" y="1410459"/>
            <a:ext cx="11177844" cy="1200329"/>
          </a:xfrm>
          <a:prstGeom prst="rect">
            <a:avLst/>
          </a:prstGeom>
        </p:spPr>
        <p:txBody>
          <a:bodyPr wrap="square">
            <a:spAutoFit/>
          </a:bodyPr>
          <a:lstStyle/>
          <a:p>
            <a:pPr marL="285750" indent="-285750" algn="just">
              <a:buFont typeface="Arial" panose="020B0604020202020204" pitchFamily="34" charset="0"/>
              <a:buChar char="•"/>
            </a:pPr>
            <a:endParaRPr lang="es-CO" b="1" dirty="0">
              <a:solidFill>
                <a:schemeClr val="tx1">
                  <a:lumMod val="50000"/>
                  <a:lumOff val="50000"/>
                </a:schemeClr>
              </a:solidFill>
              <a:latin typeface="+mj-lt"/>
            </a:endParaRPr>
          </a:p>
          <a:p>
            <a:pPr marL="285750" indent="-285750" algn="just">
              <a:buFont typeface="Arial" panose="020B0604020202020204" pitchFamily="34" charset="0"/>
              <a:buChar char="•"/>
            </a:pPr>
            <a:endParaRPr lang="es-CO" b="1" dirty="0">
              <a:solidFill>
                <a:schemeClr val="tx1">
                  <a:lumMod val="50000"/>
                  <a:lumOff val="50000"/>
                </a:schemeClr>
              </a:solidFill>
              <a:latin typeface="+mj-lt"/>
            </a:endParaRPr>
          </a:p>
          <a:p>
            <a:pPr algn="just"/>
            <a:endParaRPr lang="es-CO" b="1" dirty="0">
              <a:solidFill>
                <a:schemeClr val="tx1">
                  <a:lumMod val="50000"/>
                  <a:lumOff val="50000"/>
                </a:schemeClr>
              </a:solidFill>
              <a:latin typeface="+mj-lt"/>
            </a:endParaRPr>
          </a:p>
          <a:p>
            <a:pPr algn="just"/>
            <a:endParaRPr lang="es-CO" b="1" dirty="0">
              <a:solidFill>
                <a:schemeClr val="tx1">
                  <a:lumMod val="50000"/>
                  <a:lumOff val="50000"/>
                </a:schemeClr>
              </a:solidFill>
              <a:latin typeface="+mj-lt"/>
            </a:endParaRPr>
          </a:p>
        </p:txBody>
      </p:sp>
      <p:sp>
        <p:nvSpPr>
          <p:cNvPr id="2" name="Rectángulo 1"/>
          <p:cNvSpPr/>
          <p:nvPr/>
        </p:nvSpPr>
        <p:spPr>
          <a:xfrm>
            <a:off x="369769" y="1410459"/>
            <a:ext cx="11315152" cy="4524315"/>
          </a:xfrm>
          <a:prstGeom prst="rect">
            <a:avLst/>
          </a:prstGeom>
        </p:spPr>
        <p:txBody>
          <a:bodyPr wrap="square">
            <a:spAutoFit/>
          </a:bodyPr>
          <a:lstStyle/>
          <a:p>
            <a:pPr algn="just"/>
            <a:endParaRPr lang="es-CO" b="1" dirty="0">
              <a:solidFill>
                <a:schemeClr val="tx1">
                  <a:lumMod val="50000"/>
                  <a:lumOff val="50000"/>
                </a:schemeClr>
              </a:solidFill>
              <a:latin typeface="+mj-lt"/>
            </a:endParaRPr>
          </a:p>
          <a:p>
            <a:pPr marL="285750" indent="-285750" algn="just">
              <a:buFont typeface="Arial" panose="020B0604020202020204" pitchFamily="34" charset="0"/>
              <a:buChar char="•"/>
            </a:pPr>
            <a:r>
              <a:rPr lang="es-CO" b="1" dirty="0">
                <a:solidFill>
                  <a:schemeClr val="tx1">
                    <a:lumMod val="50000"/>
                    <a:lumOff val="50000"/>
                  </a:schemeClr>
                </a:solidFill>
                <a:latin typeface="+mj-lt"/>
              </a:rPr>
              <a:t>En cuanto a la formación T y T, es importante incorporar indicadores que reflejen más la dinámica de la transición que hacen los egresados al mercado laboral, abordando aspectos como las sinergias que se puedan establecer con sectores estratégicos de la economía, el uso de contratos de aprendizaje.</a:t>
            </a:r>
          </a:p>
          <a:p>
            <a:pPr marL="285750" indent="-285750" algn="just">
              <a:buFont typeface="Arial" panose="020B0604020202020204" pitchFamily="34" charset="0"/>
              <a:buChar char="•"/>
            </a:pPr>
            <a:endParaRPr lang="es-CO" b="1" dirty="0">
              <a:solidFill>
                <a:schemeClr val="tx1">
                  <a:lumMod val="50000"/>
                  <a:lumOff val="50000"/>
                </a:schemeClr>
              </a:solidFill>
              <a:latin typeface="+mj-lt"/>
            </a:endParaRPr>
          </a:p>
          <a:p>
            <a:pPr marL="285750" indent="-285750" algn="just">
              <a:buFont typeface="Arial" panose="020B0604020202020204" pitchFamily="34" charset="0"/>
              <a:buChar char="•"/>
            </a:pPr>
            <a:r>
              <a:rPr lang="es-CO" b="1" dirty="0">
                <a:solidFill>
                  <a:schemeClr val="tx1">
                    <a:lumMod val="50000"/>
                    <a:lumOff val="50000"/>
                  </a:schemeClr>
                </a:solidFill>
                <a:latin typeface="+mj-lt"/>
              </a:rPr>
              <a:t>Por otro lado, se debe contar con indicadores que reflejen el esfuerzo de las instituciones por generar espacios que permitan a los estudiantes no solamente aplicar los conocimientos teóricos adquiridos, sino también por desarrollar habilidades prácticas y laborales.</a:t>
            </a:r>
          </a:p>
          <a:p>
            <a:pPr algn="just"/>
            <a:endParaRPr lang="es-CO" b="1" dirty="0">
              <a:solidFill>
                <a:schemeClr val="tx1">
                  <a:lumMod val="50000"/>
                  <a:lumOff val="50000"/>
                </a:schemeClr>
              </a:solidFill>
              <a:latin typeface="+mj-lt"/>
            </a:endParaRPr>
          </a:p>
          <a:p>
            <a:pPr marL="285750" indent="-285750" algn="just">
              <a:buFont typeface="Arial" panose="020B0604020202020204" pitchFamily="34" charset="0"/>
              <a:buChar char="•"/>
            </a:pPr>
            <a:r>
              <a:rPr lang="es-CO" b="1" dirty="0">
                <a:solidFill>
                  <a:schemeClr val="tx1">
                    <a:lumMod val="50000"/>
                    <a:lumOff val="50000"/>
                  </a:schemeClr>
                </a:solidFill>
                <a:latin typeface="+mj-lt"/>
              </a:rPr>
              <a:t>Con respecto a la vinculación laboral de los docentes, es importante ampliar el espectro de información para determinar no solamente si están vinculados al sector laboral, sino también en qué tipo de ocupación desempeñan sus actividades; esto con el fin de determinar la magnitud en la que su experiencia aporta al proceso de los programas formativos.</a:t>
            </a:r>
          </a:p>
          <a:p>
            <a:pPr marL="285750" indent="-285750" algn="just">
              <a:buFont typeface="Arial" panose="020B0604020202020204" pitchFamily="34" charset="0"/>
              <a:buChar char="•"/>
            </a:pPr>
            <a:endParaRPr lang="es-CO" b="1" dirty="0">
              <a:solidFill>
                <a:schemeClr val="tx1">
                  <a:lumMod val="50000"/>
                  <a:lumOff val="50000"/>
                </a:schemeClr>
              </a:solidFill>
              <a:latin typeface="+mj-lt"/>
            </a:endParaRPr>
          </a:p>
          <a:p>
            <a:pPr marL="285750" indent="-285750" algn="just">
              <a:buFont typeface="Arial" panose="020B0604020202020204" pitchFamily="34" charset="0"/>
              <a:buChar char="•"/>
            </a:pPr>
            <a:r>
              <a:rPr lang="es-CO" b="1" dirty="0">
                <a:solidFill>
                  <a:schemeClr val="tx1">
                    <a:lumMod val="50000"/>
                    <a:lumOff val="50000"/>
                  </a:schemeClr>
                </a:solidFill>
                <a:latin typeface="+mj-lt"/>
              </a:rPr>
              <a:t>Los resultados del MIDE A, son el primer ejercicio realizado a nivel de desagregación de programa académico y su publicación debe aprovecharse para generar un análisis crítico y constructivo sobre la pertinencia de la formación en el núcleo básico, los enfoques de los programas académicos y la comparabilidad que pueda existir entre los mismos.</a:t>
            </a:r>
          </a:p>
        </p:txBody>
      </p:sp>
    </p:spTree>
    <p:extLst>
      <p:ext uri="{BB962C8B-B14F-4D97-AF65-F5344CB8AC3E}">
        <p14:creationId xmlns:p14="http://schemas.microsoft.com/office/powerpoint/2010/main" val="38112888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áfico 3">
            <a:extLst>
              <a:ext uri="{FF2B5EF4-FFF2-40B4-BE49-F238E27FC236}">
                <a16:creationId xmlns:a16="http://schemas.microsoft.com/office/drawing/2014/main" id="{4BE5AED6-E82C-41E2-A365-64BF3421DE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6000" y="221213"/>
            <a:ext cx="6096000" cy="474000"/>
          </a:xfrm>
          <a:prstGeom prst="rect">
            <a:avLst/>
          </a:prstGeom>
        </p:spPr>
      </p:pic>
      <p:pic>
        <p:nvPicPr>
          <p:cNvPr id="5" name="Gráfico 4">
            <a:extLst>
              <a:ext uri="{FF2B5EF4-FFF2-40B4-BE49-F238E27FC236}">
                <a16:creationId xmlns:a16="http://schemas.microsoft.com/office/drawing/2014/main" id="{6D83DA06-5491-4C9D-83FA-D0C7B5F563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20440" y="221213"/>
            <a:ext cx="2112198" cy="492641"/>
          </a:xfrm>
          <a:prstGeom prst="rect">
            <a:avLst/>
          </a:prstGeom>
        </p:spPr>
      </p:pic>
      <p:sp>
        <p:nvSpPr>
          <p:cNvPr id="6" name="CuadroTexto 5">
            <a:extLst/>
          </p:cNvPr>
          <p:cNvSpPr txBox="1"/>
          <p:nvPr/>
        </p:nvSpPr>
        <p:spPr>
          <a:xfrm>
            <a:off x="369769" y="948117"/>
            <a:ext cx="10424979" cy="369332"/>
          </a:xfrm>
          <a:prstGeom prst="rect">
            <a:avLst/>
          </a:prstGeom>
          <a:noFill/>
        </p:spPr>
        <p:txBody>
          <a:bodyPr wrap="square" rtlCol="0">
            <a:spAutoFit/>
          </a:bodyPr>
          <a:lstStyle/>
          <a:p>
            <a:r>
              <a:rPr lang="es-CO" b="1" dirty="0">
                <a:solidFill>
                  <a:srgbClr val="EB6264"/>
                </a:solidFill>
                <a:latin typeface="Segoe UI" panose="020B0502040204020203" pitchFamily="34" charset="0"/>
                <a:ea typeface="Verdana" panose="020B0604030504040204" pitchFamily="34" charset="0"/>
                <a:cs typeface="Segoe UI" panose="020B0502040204020203" pitchFamily="34" charset="0"/>
              </a:rPr>
              <a:t>Conclusiones</a:t>
            </a:r>
            <a:endParaRPr lang="es-CO" dirty="0">
              <a:solidFill>
                <a:srgbClr val="EB6264"/>
              </a:solidFill>
              <a:latin typeface="Segoe UI" panose="020B0502040204020203" pitchFamily="34" charset="0"/>
              <a:ea typeface="Verdana" panose="020B0604030504040204" pitchFamily="34" charset="0"/>
              <a:cs typeface="Segoe UI" panose="020B0502040204020203" pitchFamily="34" charset="0"/>
            </a:endParaRPr>
          </a:p>
        </p:txBody>
      </p:sp>
      <p:sp>
        <p:nvSpPr>
          <p:cNvPr id="8" name="Rectángulo 7"/>
          <p:cNvSpPr/>
          <p:nvPr/>
        </p:nvSpPr>
        <p:spPr>
          <a:xfrm>
            <a:off x="507078" y="1410459"/>
            <a:ext cx="11177844" cy="3693319"/>
          </a:xfrm>
          <a:prstGeom prst="rect">
            <a:avLst/>
          </a:prstGeom>
        </p:spPr>
        <p:txBody>
          <a:bodyPr wrap="square">
            <a:spAutoFit/>
          </a:bodyPr>
          <a:lstStyle/>
          <a:p>
            <a:pPr marL="285750" indent="-285750" algn="just">
              <a:buFont typeface="Arial" panose="020B0604020202020204" pitchFamily="34" charset="0"/>
              <a:buChar char="•"/>
            </a:pPr>
            <a:r>
              <a:rPr lang="es-CO" b="1" dirty="0">
                <a:solidFill>
                  <a:schemeClr val="tx1">
                    <a:lumMod val="50000"/>
                    <a:lumOff val="50000"/>
                  </a:schemeClr>
                </a:solidFill>
                <a:latin typeface="+mj-lt"/>
              </a:rPr>
              <a:t>A nivel del Sistema de Educación Superior, es necesario determinar la pertinencia de la clasificación de algunos programas académicos en los 55 Núcleos Básicos del Conocimiento que existen; esto teniendo en cuenta que en el caso específico de administración, existen grado de heterogeneidad muy grande entre los programas que están incluidos dentro de dicha clasificación y en algunos casos, los contenidos programáticos tienen a distanciarse de lo que formalmente se ha entendido como administración durante los últimos años.</a:t>
            </a:r>
          </a:p>
          <a:p>
            <a:pPr algn="just"/>
            <a:endParaRPr lang="es-CO" b="1" dirty="0">
              <a:solidFill>
                <a:schemeClr val="tx1">
                  <a:lumMod val="50000"/>
                  <a:lumOff val="50000"/>
                </a:schemeClr>
              </a:solidFill>
              <a:latin typeface="+mj-lt"/>
            </a:endParaRPr>
          </a:p>
          <a:p>
            <a:pPr marL="285750" indent="-285750" algn="just">
              <a:buFont typeface="Arial" panose="020B0604020202020204" pitchFamily="34" charset="0"/>
              <a:buChar char="•"/>
            </a:pPr>
            <a:r>
              <a:rPr lang="es-CO" b="1" dirty="0">
                <a:solidFill>
                  <a:schemeClr val="tx1">
                    <a:lumMod val="50000"/>
                    <a:lumOff val="50000"/>
                  </a:schemeClr>
                </a:solidFill>
                <a:latin typeface="+mj-lt"/>
              </a:rPr>
              <a:t>Para futuros cálculos del MIDE Administración, es relevante contar con información adicional que permita identificar aspectos importantes para la disciplina como la existencia de acreditaciones internacionales para los programas, intentando reconocer el esfuerzo realizado por los mismos en cuanto al cumplimiento de estándares internacionales relacionados con la formación en Administración. </a:t>
            </a:r>
          </a:p>
          <a:p>
            <a:pPr marL="285750" indent="-285750" algn="just">
              <a:buFont typeface="Arial" panose="020B0604020202020204" pitchFamily="34" charset="0"/>
              <a:buChar char="•"/>
            </a:pPr>
            <a:endParaRPr lang="es-CO" b="1" dirty="0">
              <a:solidFill>
                <a:schemeClr val="tx1">
                  <a:lumMod val="50000"/>
                  <a:lumOff val="50000"/>
                </a:schemeClr>
              </a:solidFill>
              <a:latin typeface="+mj-lt"/>
            </a:endParaRPr>
          </a:p>
          <a:p>
            <a:pPr algn="just"/>
            <a:endParaRPr lang="es-CO" b="1" dirty="0">
              <a:solidFill>
                <a:schemeClr val="tx1">
                  <a:lumMod val="50000"/>
                  <a:lumOff val="50000"/>
                </a:schemeClr>
              </a:solidFill>
              <a:latin typeface="+mj-lt"/>
            </a:endParaRPr>
          </a:p>
          <a:p>
            <a:pPr algn="just"/>
            <a:endParaRPr lang="es-CO" b="1" dirty="0">
              <a:solidFill>
                <a:schemeClr val="tx1">
                  <a:lumMod val="50000"/>
                  <a:lumOff val="50000"/>
                </a:schemeClr>
              </a:solidFill>
              <a:latin typeface="+mj-lt"/>
            </a:endParaRPr>
          </a:p>
        </p:txBody>
      </p:sp>
      <p:sp>
        <p:nvSpPr>
          <p:cNvPr id="2" name="Rectángulo 1"/>
          <p:cNvSpPr/>
          <p:nvPr/>
        </p:nvSpPr>
        <p:spPr>
          <a:xfrm>
            <a:off x="369769" y="1410459"/>
            <a:ext cx="11315152" cy="646331"/>
          </a:xfrm>
          <a:prstGeom prst="rect">
            <a:avLst/>
          </a:prstGeom>
        </p:spPr>
        <p:txBody>
          <a:bodyPr wrap="square">
            <a:spAutoFit/>
          </a:bodyPr>
          <a:lstStyle/>
          <a:p>
            <a:pPr algn="just"/>
            <a:endParaRPr lang="es-CO" b="1" dirty="0">
              <a:solidFill>
                <a:schemeClr val="tx1">
                  <a:lumMod val="50000"/>
                  <a:lumOff val="50000"/>
                </a:schemeClr>
              </a:solidFill>
              <a:latin typeface="+mj-lt"/>
            </a:endParaRPr>
          </a:p>
          <a:p>
            <a:pPr algn="just"/>
            <a:endParaRPr lang="es-CO" b="1" dirty="0">
              <a:solidFill>
                <a:schemeClr val="tx1">
                  <a:lumMod val="50000"/>
                  <a:lumOff val="50000"/>
                </a:schemeClr>
              </a:solidFill>
              <a:latin typeface="+mj-lt"/>
            </a:endParaRPr>
          </a:p>
        </p:txBody>
      </p:sp>
    </p:spTree>
    <p:extLst>
      <p:ext uri="{BB962C8B-B14F-4D97-AF65-F5344CB8AC3E}">
        <p14:creationId xmlns:p14="http://schemas.microsoft.com/office/powerpoint/2010/main" val="8104934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áfico 3">
            <a:extLst>
              <a:ext uri="{FF2B5EF4-FFF2-40B4-BE49-F238E27FC236}">
                <a16:creationId xmlns:a16="http://schemas.microsoft.com/office/drawing/2014/main" id="{E79DCB52-D73C-446F-9579-CD123934340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8" name="Gráfico 7">
            <a:extLst>
              <a:ext uri="{FF2B5EF4-FFF2-40B4-BE49-F238E27FC236}">
                <a16:creationId xmlns:a16="http://schemas.microsoft.com/office/drawing/2014/main" id="{7DF6FC2A-1A16-4D99-8084-F7C2BDB02E1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160" y="-50066"/>
            <a:ext cx="12183894" cy="6858000"/>
          </a:xfrm>
          <a:prstGeom prst="rect">
            <a:avLst/>
          </a:prstGeom>
        </p:spPr>
      </p:pic>
      <p:pic>
        <p:nvPicPr>
          <p:cNvPr id="7" name="Gráfico 6">
            <a:extLst>
              <a:ext uri="{FF2B5EF4-FFF2-40B4-BE49-F238E27FC236}">
                <a16:creationId xmlns:a16="http://schemas.microsoft.com/office/drawing/2014/main" id="{75D6C3DC-CC04-413C-ABAF-D3703CB9B2F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96000" y="4862029"/>
            <a:ext cx="4105275" cy="1323975"/>
          </a:xfrm>
          <a:prstGeom prst="rect">
            <a:avLst/>
          </a:prstGeom>
        </p:spPr>
      </p:pic>
      <p:pic>
        <p:nvPicPr>
          <p:cNvPr id="2" name="Gráfico 1">
            <a:extLst>
              <a:ext uri="{FF2B5EF4-FFF2-40B4-BE49-F238E27FC236}">
                <a16:creationId xmlns:a16="http://schemas.microsoft.com/office/drawing/2014/main" id="{DBA4116D-6EAC-4B0A-8C91-F3E31372FE8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126541" y="1379627"/>
            <a:ext cx="2717207" cy="3947734"/>
          </a:xfrm>
          <a:prstGeom prst="rect">
            <a:avLst/>
          </a:prstGeom>
        </p:spPr>
      </p:pic>
    </p:spTree>
    <p:extLst>
      <p:ext uri="{BB962C8B-B14F-4D97-AF65-F5344CB8AC3E}">
        <p14:creationId xmlns:p14="http://schemas.microsoft.com/office/powerpoint/2010/main" val="1873095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áfico 3">
            <a:extLst>
              <a:ext uri="{FF2B5EF4-FFF2-40B4-BE49-F238E27FC236}">
                <a16:creationId xmlns:a16="http://schemas.microsoft.com/office/drawing/2014/main" id="{4BE5AED6-E82C-41E2-A365-64BF3421DE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6000" y="221213"/>
            <a:ext cx="6096000" cy="474000"/>
          </a:xfrm>
          <a:prstGeom prst="rect">
            <a:avLst/>
          </a:prstGeom>
        </p:spPr>
      </p:pic>
      <p:pic>
        <p:nvPicPr>
          <p:cNvPr id="5" name="Gráfico 4">
            <a:extLst>
              <a:ext uri="{FF2B5EF4-FFF2-40B4-BE49-F238E27FC236}">
                <a16:creationId xmlns:a16="http://schemas.microsoft.com/office/drawing/2014/main" id="{6D83DA06-5491-4C9D-83FA-D0C7B5F563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20440" y="221213"/>
            <a:ext cx="2112198" cy="492641"/>
          </a:xfrm>
          <a:prstGeom prst="rect">
            <a:avLst/>
          </a:prstGeom>
        </p:spPr>
      </p:pic>
      <p:sp>
        <p:nvSpPr>
          <p:cNvPr id="30" name="CuadroTexto 29"/>
          <p:cNvSpPr txBox="1"/>
          <p:nvPr/>
        </p:nvSpPr>
        <p:spPr>
          <a:xfrm>
            <a:off x="1054429" y="1924592"/>
            <a:ext cx="10083142" cy="3677603"/>
          </a:xfrm>
          <a:prstGeom prst="roundRect">
            <a:avLst/>
          </a:prstGeom>
          <a:solidFill>
            <a:schemeClr val="bg1">
              <a:lumMod val="95000"/>
            </a:schemeClr>
          </a:solidFill>
        </p:spPr>
        <p:txBody>
          <a:bodyPr wrap="square" rtlCol="0">
            <a:spAutoFit/>
          </a:bodyPr>
          <a:lstStyle/>
          <a:p>
            <a:pPr marL="285750" lvl="0" indent="-285750" algn="just">
              <a:buFont typeface="Arial" panose="020B0604020202020204" pitchFamily="34" charset="0"/>
              <a:buChar char="•"/>
            </a:pPr>
            <a:endParaRPr lang="es-ES" dirty="0">
              <a:solidFill>
                <a:srgbClr val="44546A">
                  <a:hueOff val="0"/>
                  <a:satOff val="0"/>
                  <a:lumOff val="0"/>
                  <a:alphaOff val="0"/>
                </a:srgbClr>
              </a:solidFill>
              <a:latin typeface="Calibri" panose="020F0502020204030204"/>
            </a:endParaRPr>
          </a:p>
          <a:p>
            <a:pPr marL="342900" lvl="0" indent="-342900" algn="just">
              <a:buFont typeface="Arial" panose="020B0604020202020204" pitchFamily="34" charset="0"/>
              <a:buChar char="•"/>
            </a:pPr>
            <a:r>
              <a:rPr lang="es-ES" sz="2400" dirty="0">
                <a:solidFill>
                  <a:srgbClr val="44546A">
                    <a:hueOff val="0"/>
                    <a:satOff val="0"/>
                    <a:lumOff val="0"/>
                    <a:alphaOff val="0"/>
                  </a:srgbClr>
                </a:solidFill>
                <a:latin typeface="Calibri" panose="020F0502020204030204"/>
              </a:rPr>
              <a:t>Cumple la función de Consolidar la Información atomizada que existe en los Sistemas de Información de la Educación Superior</a:t>
            </a:r>
          </a:p>
          <a:p>
            <a:pPr lvl="0" algn="just"/>
            <a:r>
              <a:rPr lang="es-ES" sz="2400" dirty="0">
                <a:solidFill>
                  <a:srgbClr val="44546A">
                    <a:hueOff val="0"/>
                    <a:satOff val="0"/>
                    <a:lumOff val="0"/>
                    <a:alphaOff val="0"/>
                  </a:srgbClr>
                </a:solidFill>
                <a:latin typeface="Calibri" panose="020F0502020204030204"/>
              </a:rPr>
              <a:t> </a:t>
            </a:r>
          </a:p>
          <a:p>
            <a:pPr marL="342900" indent="-342900" algn="just">
              <a:buFont typeface="Arial" panose="020B0604020202020204" pitchFamily="34" charset="0"/>
              <a:buChar char="•"/>
            </a:pPr>
            <a:r>
              <a:rPr lang="es-ES" sz="2400" dirty="0">
                <a:solidFill>
                  <a:srgbClr val="44546A">
                    <a:hueOff val="0"/>
                    <a:satOff val="0"/>
                    <a:lumOff val="0"/>
                    <a:alphaOff val="0"/>
                  </a:srgbClr>
                </a:solidFill>
                <a:latin typeface="Calibri" panose="020F0502020204030204"/>
              </a:rPr>
              <a:t>Permite consultar los datos de las instituciones y compararlas en diferentes aspectos</a:t>
            </a:r>
          </a:p>
          <a:p>
            <a:pPr algn="just"/>
            <a:endParaRPr lang="es-ES" sz="2400" dirty="0">
              <a:solidFill>
                <a:srgbClr val="44546A">
                  <a:hueOff val="0"/>
                  <a:satOff val="0"/>
                  <a:lumOff val="0"/>
                  <a:alphaOff val="0"/>
                </a:srgbClr>
              </a:solidFill>
              <a:latin typeface="Calibri" panose="020F0502020204030204"/>
            </a:endParaRPr>
          </a:p>
          <a:p>
            <a:pPr marL="342900" indent="-342900" algn="just">
              <a:buFont typeface="Arial" panose="020B0604020202020204" pitchFamily="34" charset="0"/>
              <a:buChar char="•"/>
            </a:pPr>
            <a:r>
              <a:rPr lang="es-ES" sz="2400" dirty="0">
                <a:solidFill>
                  <a:srgbClr val="44546A">
                    <a:hueOff val="0"/>
                    <a:satOff val="0"/>
                    <a:lumOff val="0"/>
                    <a:alphaOff val="0"/>
                  </a:srgbClr>
                </a:solidFill>
                <a:latin typeface="Calibri" panose="020F0502020204030204"/>
              </a:rPr>
              <a:t>Contribuye al desarrollo dinámico del sistema a partir del acceso a la información de manera accesible.</a:t>
            </a:r>
          </a:p>
        </p:txBody>
      </p:sp>
      <p:sp>
        <p:nvSpPr>
          <p:cNvPr id="31" name="Rectángulo: esquinas redondeadas 30"/>
          <p:cNvSpPr/>
          <p:nvPr/>
        </p:nvSpPr>
        <p:spPr>
          <a:xfrm>
            <a:off x="1177022" y="1619740"/>
            <a:ext cx="4100075" cy="646986"/>
          </a:xfrm>
          <a:prstGeom prst="roundRect">
            <a:avLst/>
          </a:prstGeom>
          <a:solidFill>
            <a:srgbClr val="877DA3"/>
          </a:solidFill>
          <a:effectLst>
            <a:outerShdw blurRad="50800" dist="38100" dir="2700000" algn="tl" rotWithShape="0">
              <a:prstClr val="black">
                <a:alpha val="40000"/>
              </a:prstClr>
            </a:outerShdw>
          </a:effectLst>
        </p:spPr>
        <p:txBody>
          <a:bodyPr wrap="square" anchor="t">
            <a:spAutoFit/>
          </a:bodyPr>
          <a:lstStyle/>
          <a:p>
            <a:pPr algn="ctr">
              <a:buClr>
                <a:schemeClr val="bg1"/>
              </a:buClr>
            </a:pPr>
            <a:r>
              <a:rPr lang="es-CO" sz="3200" b="1" dirty="0">
                <a:solidFill>
                  <a:schemeClr val="bg1"/>
                </a:solidFill>
                <a:ea typeface="Verdana" panose="020B0604030504040204" pitchFamily="34" charset="0"/>
                <a:cs typeface="Verdana" panose="020B0604030504040204" pitchFamily="34" charset="0"/>
              </a:rPr>
              <a:t>¿Por qué el MIDE?</a:t>
            </a:r>
          </a:p>
        </p:txBody>
      </p:sp>
    </p:spTree>
    <p:extLst>
      <p:ext uri="{BB962C8B-B14F-4D97-AF65-F5344CB8AC3E}">
        <p14:creationId xmlns:p14="http://schemas.microsoft.com/office/powerpoint/2010/main" val="4158491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áfico 3">
            <a:extLst>
              <a:ext uri="{FF2B5EF4-FFF2-40B4-BE49-F238E27FC236}">
                <a16:creationId xmlns:a16="http://schemas.microsoft.com/office/drawing/2014/main" id="{4BE5AED6-E82C-41E2-A365-64BF3421DE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6000" y="221213"/>
            <a:ext cx="6096000" cy="474000"/>
          </a:xfrm>
          <a:prstGeom prst="rect">
            <a:avLst/>
          </a:prstGeom>
        </p:spPr>
      </p:pic>
      <p:pic>
        <p:nvPicPr>
          <p:cNvPr id="5" name="Gráfico 4">
            <a:extLst>
              <a:ext uri="{FF2B5EF4-FFF2-40B4-BE49-F238E27FC236}">
                <a16:creationId xmlns:a16="http://schemas.microsoft.com/office/drawing/2014/main" id="{6D83DA06-5491-4C9D-83FA-D0C7B5F563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20440" y="221213"/>
            <a:ext cx="2112198" cy="492641"/>
          </a:xfrm>
          <a:prstGeom prst="rect">
            <a:avLst/>
          </a:prstGeom>
        </p:spPr>
      </p:pic>
      <p:pic>
        <p:nvPicPr>
          <p:cNvPr id="6" name="Imagen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399" y="6483607"/>
            <a:ext cx="12217399" cy="347443"/>
          </a:xfrm>
          <a:prstGeom prst="rect">
            <a:avLst/>
          </a:prstGeom>
        </p:spPr>
      </p:pic>
      <p:sp>
        <p:nvSpPr>
          <p:cNvPr id="7" name="81 Rectángulo redondeado"/>
          <p:cNvSpPr/>
          <p:nvPr/>
        </p:nvSpPr>
        <p:spPr>
          <a:xfrm>
            <a:off x="276471" y="5604055"/>
            <a:ext cx="2666287" cy="722401"/>
          </a:xfrm>
          <a:prstGeom prst="roundRect">
            <a:avLst>
              <a:gd name="adj" fmla="val 5210"/>
            </a:avLst>
          </a:prstGeom>
          <a:solidFill>
            <a:srgbClr val="EBEBEB"/>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81 Rectángulo redondeado"/>
          <p:cNvSpPr/>
          <p:nvPr/>
        </p:nvSpPr>
        <p:spPr>
          <a:xfrm>
            <a:off x="261995" y="4483611"/>
            <a:ext cx="2680763" cy="998771"/>
          </a:xfrm>
          <a:prstGeom prst="roundRect">
            <a:avLst>
              <a:gd name="adj" fmla="val 5210"/>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81 Rectángulo redondeado"/>
          <p:cNvSpPr/>
          <p:nvPr/>
        </p:nvSpPr>
        <p:spPr>
          <a:xfrm>
            <a:off x="261995" y="1498101"/>
            <a:ext cx="2666287" cy="1658201"/>
          </a:xfrm>
          <a:prstGeom prst="roundRect">
            <a:avLst>
              <a:gd name="adj" fmla="val 5210"/>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 name="Imagen 28"/>
          <p:cNvPicPr>
            <a:picLocks noChangeAspect="1"/>
          </p:cNvPicPr>
          <p:nvPr/>
        </p:nvPicPr>
        <p:blipFill rotWithShape="1">
          <a:blip r:embed="rId7">
            <a:extLst>
              <a:ext uri="{28A0092B-C50C-407E-A947-70E740481C1C}">
                <a14:useLocalDpi xmlns:a14="http://schemas.microsoft.com/office/drawing/2010/main" val="0"/>
              </a:ext>
            </a:extLst>
          </a:blip>
          <a:srcRect l="39801" t="1803" r="30786" b="-27687"/>
          <a:stretch/>
        </p:blipFill>
        <p:spPr>
          <a:xfrm>
            <a:off x="547622" y="2389565"/>
            <a:ext cx="2124023" cy="1122340"/>
          </a:xfrm>
          <a:prstGeom prst="rect">
            <a:avLst/>
          </a:prstGeom>
        </p:spPr>
      </p:pic>
      <p:pic>
        <p:nvPicPr>
          <p:cNvPr id="11" name="Imagen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09913" y="3701040"/>
            <a:ext cx="1428907" cy="414176"/>
          </a:xfrm>
          <a:prstGeom prst="rect">
            <a:avLst/>
          </a:prstGeom>
        </p:spPr>
      </p:pic>
      <p:sp>
        <p:nvSpPr>
          <p:cNvPr id="12" name="81 Rectángulo redondeado"/>
          <p:cNvSpPr/>
          <p:nvPr/>
        </p:nvSpPr>
        <p:spPr>
          <a:xfrm>
            <a:off x="290985" y="3299734"/>
            <a:ext cx="2666287" cy="986335"/>
          </a:xfrm>
          <a:prstGeom prst="roundRect">
            <a:avLst>
              <a:gd name="adj" fmla="val 5210"/>
            </a:avLst>
          </a:prstGeom>
          <a:solidFill>
            <a:srgbClr val="EBEBEB"/>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99 Rectángulo redondeado"/>
          <p:cNvSpPr/>
          <p:nvPr/>
        </p:nvSpPr>
        <p:spPr>
          <a:xfrm>
            <a:off x="4017493" y="2895711"/>
            <a:ext cx="2880000" cy="1879199"/>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81 Rectángulo redondeado"/>
          <p:cNvSpPr/>
          <p:nvPr/>
        </p:nvSpPr>
        <p:spPr>
          <a:xfrm>
            <a:off x="4372235" y="3218206"/>
            <a:ext cx="2177143" cy="1158009"/>
          </a:xfrm>
          <a:prstGeom prst="round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5" name="Imagen 28"/>
          <p:cNvPicPr>
            <a:picLocks noChangeAspect="1"/>
          </p:cNvPicPr>
          <p:nvPr/>
        </p:nvPicPr>
        <p:blipFill rotWithShape="1">
          <a:blip r:embed="rId7">
            <a:extLst>
              <a:ext uri="{28A0092B-C50C-407E-A947-70E740481C1C}">
                <a14:useLocalDpi xmlns:a14="http://schemas.microsoft.com/office/drawing/2010/main" val="0"/>
              </a:ext>
            </a:extLst>
          </a:blip>
          <a:srcRect r="66068"/>
          <a:stretch/>
        </p:blipFill>
        <p:spPr>
          <a:xfrm>
            <a:off x="4448584" y="3439438"/>
            <a:ext cx="2037281" cy="791746"/>
          </a:xfrm>
          <a:prstGeom prst="rect">
            <a:avLst/>
          </a:prstGeom>
        </p:spPr>
      </p:pic>
      <p:sp>
        <p:nvSpPr>
          <p:cNvPr id="16" name="Título 1"/>
          <p:cNvSpPr txBox="1">
            <a:spLocks/>
          </p:cNvSpPr>
          <p:nvPr/>
        </p:nvSpPr>
        <p:spPr>
          <a:xfrm>
            <a:off x="3853665" y="1657003"/>
            <a:ext cx="3207657" cy="721642"/>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eaLnBrk="0" fontAlgn="base" hangingPunct="0">
              <a:lnSpc>
                <a:spcPct val="120000"/>
              </a:lnSpc>
              <a:spcAft>
                <a:spcPct val="0"/>
              </a:spcAft>
            </a:pPr>
            <a:r>
              <a:rPr lang="es-ES" sz="1200" b="1" dirty="0">
                <a:solidFill>
                  <a:schemeClr val="bg1"/>
                </a:solidFill>
                <a:latin typeface="+mn-lt"/>
                <a:ea typeface="MS PGothic" panose="020B0600070205080204" pitchFamily="34" charset="-128"/>
                <a:cs typeface="Verdana" panose="020B0604030504040204" pitchFamily="34" charset="0"/>
              </a:rPr>
              <a:t>VICEMINISTERIO DE EDUCACIÓN SUPERIOR</a:t>
            </a:r>
          </a:p>
        </p:txBody>
      </p:sp>
      <p:sp>
        <p:nvSpPr>
          <p:cNvPr id="17" name="Título 1"/>
          <p:cNvSpPr txBox="1">
            <a:spLocks/>
          </p:cNvSpPr>
          <p:nvPr/>
        </p:nvSpPr>
        <p:spPr>
          <a:xfrm>
            <a:off x="709256" y="1553925"/>
            <a:ext cx="1742958" cy="233846"/>
          </a:xfrm>
          <a:prstGeom prst="rect">
            <a:avLst/>
          </a:prstGeom>
          <a:solidFill>
            <a:schemeClr val="bg1">
              <a:lumMod val="95000"/>
            </a:schemeClr>
          </a:solidFill>
          <a:ln>
            <a:noFill/>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eaLnBrk="0" fontAlgn="base" hangingPunct="0">
              <a:spcAft>
                <a:spcPct val="0"/>
              </a:spcAft>
            </a:pPr>
            <a:r>
              <a:rPr lang="es-ES" sz="1000" b="1" dirty="0">
                <a:solidFill>
                  <a:srgbClr val="00421E"/>
                </a:solidFill>
                <a:latin typeface="+mn-lt"/>
                <a:ea typeface="MS PGothic" panose="020B0600070205080204" pitchFamily="34" charset="-128"/>
                <a:cs typeface="Verdana" panose="020B0604030504040204" pitchFamily="34" charset="0"/>
              </a:rPr>
              <a:t>SPADIES</a:t>
            </a:r>
          </a:p>
        </p:txBody>
      </p:sp>
      <p:sp>
        <p:nvSpPr>
          <p:cNvPr id="18" name="Título 1"/>
          <p:cNvSpPr txBox="1">
            <a:spLocks/>
          </p:cNvSpPr>
          <p:nvPr/>
        </p:nvSpPr>
        <p:spPr>
          <a:xfrm>
            <a:off x="709256" y="1912637"/>
            <a:ext cx="1742958" cy="241286"/>
          </a:xfrm>
          <a:prstGeom prst="rect">
            <a:avLst/>
          </a:prstGeom>
          <a:solidFill>
            <a:schemeClr val="bg1">
              <a:lumMod val="95000"/>
            </a:schemeClr>
          </a:solidFill>
          <a:ln>
            <a:noFill/>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eaLnBrk="0" fontAlgn="base" hangingPunct="0">
              <a:spcAft>
                <a:spcPct val="0"/>
              </a:spcAft>
            </a:pPr>
            <a:r>
              <a:rPr lang="es-ES" sz="1000" b="1" dirty="0">
                <a:solidFill>
                  <a:srgbClr val="00421E"/>
                </a:solidFill>
                <a:latin typeface="+mn-lt"/>
                <a:ea typeface="MS PGothic" panose="020B0600070205080204" pitchFamily="34" charset="-128"/>
                <a:cs typeface="Verdana" panose="020B0604030504040204" pitchFamily="34" charset="0"/>
              </a:rPr>
              <a:t>OLE</a:t>
            </a:r>
          </a:p>
        </p:txBody>
      </p:sp>
      <p:pic>
        <p:nvPicPr>
          <p:cNvPr id="19" name="Imagen 18"/>
          <p:cNvPicPr>
            <a:picLocks noChangeAspect="1"/>
          </p:cNvPicPr>
          <p:nvPr/>
        </p:nvPicPr>
        <p:blipFill rotWithShape="1">
          <a:blip r:embed="rId8">
            <a:extLst>
              <a:ext uri="{28A0092B-C50C-407E-A947-70E740481C1C}">
                <a14:useLocalDpi xmlns:a14="http://schemas.microsoft.com/office/drawing/2010/main" val="0"/>
              </a:ext>
            </a:extLst>
          </a:blip>
          <a:srcRect r="48422" b="-638"/>
          <a:stretch/>
        </p:blipFill>
        <p:spPr>
          <a:xfrm>
            <a:off x="765615" y="3757633"/>
            <a:ext cx="1564090" cy="597228"/>
          </a:xfrm>
          <a:prstGeom prst="rect">
            <a:avLst/>
          </a:prstGeom>
        </p:spPr>
      </p:pic>
      <p:sp>
        <p:nvSpPr>
          <p:cNvPr id="20" name="Título 1"/>
          <p:cNvSpPr txBox="1">
            <a:spLocks/>
          </p:cNvSpPr>
          <p:nvPr/>
        </p:nvSpPr>
        <p:spPr>
          <a:xfrm>
            <a:off x="730897" y="3519479"/>
            <a:ext cx="1742958" cy="254804"/>
          </a:xfrm>
          <a:prstGeom prst="rect">
            <a:avLst/>
          </a:prstGeom>
          <a:solidFill>
            <a:schemeClr val="bg1">
              <a:lumMod val="95000"/>
            </a:schemeClr>
          </a:solidFill>
          <a:ln>
            <a:noFill/>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eaLnBrk="0" fontAlgn="base" hangingPunct="0">
              <a:spcAft>
                <a:spcPct val="0"/>
              </a:spcAft>
            </a:pPr>
            <a:r>
              <a:rPr lang="es-CO" sz="1000" b="1" dirty="0">
                <a:solidFill>
                  <a:srgbClr val="00421E"/>
                </a:solidFill>
                <a:latin typeface="+mn-lt"/>
                <a:ea typeface="MS PGothic" panose="020B0600070205080204" pitchFamily="34" charset="-128"/>
                <a:cs typeface="Verdana" panose="020B0604030504040204" pitchFamily="34" charset="0"/>
              </a:rPr>
              <a:t>SCIENTI</a:t>
            </a:r>
            <a:endParaRPr lang="es-ES" sz="1000" b="1" dirty="0">
              <a:solidFill>
                <a:srgbClr val="00421E"/>
              </a:solidFill>
              <a:latin typeface="+mn-lt"/>
              <a:ea typeface="MS PGothic" panose="020B0600070205080204" pitchFamily="34" charset="-128"/>
              <a:cs typeface="Verdana" panose="020B0604030504040204" pitchFamily="34" charset="0"/>
            </a:endParaRPr>
          </a:p>
        </p:txBody>
      </p:sp>
      <p:sp>
        <p:nvSpPr>
          <p:cNvPr id="21" name="Título 1"/>
          <p:cNvSpPr txBox="1">
            <a:spLocks/>
          </p:cNvSpPr>
          <p:nvPr/>
        </p:nvSpPr>
        <p:spPr>
          <a:xfrm>
            <a:off x="716358" y="5744104"/>
            <a:ext cx="1763947" cy="268691"/>
          </a:xfrm>
          <a:prstGeom prst="rect">
            <a:avLst/>
          </a:prstGeom>
          <a:solidFill>
            <a:schemeClr val="bg1">
              <a:lumMod val="95000"/>
            </a:schemeClr>
          </a:solidFill>
          <a:ln>
            <a:noFill/>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eaLnBrk="0" fontAlgn="base" hangingPunct="0">
              <a:lnSpc>
                <a:spcPct val="110000"/>
              </a:lnSpc>
              <a:spcAft>
                <a:spcPct val="0"/>
              </a:spcAft>
            </a:pPr>
            <a:r>
              <a:rPr lang="es-ES" sz="1000" b="1" dirty="0">
                <a:solidFill>
                  <a:srgbClr val="00421E"/>
                </a:solidFill>
                <a:latin typeface="+mn-lt"/>
                <a:ea typeface="MS PGothic" panose="020B0600070205080204" pitchFamily="34" charset="-128"/>
                <a:cs typeface="Verdana" panose="020B0604030504040204" pitchFamily="34" charset="0"/>
              </a:rPr>
              <a:t>Bases </a:t>
            </a:r>
            <a:r>
              <a:rPr lang="es-ES" sz="1000" b="1" dirty="0" err="1">
                <a:solidFill>
                  <a:srgbClr val="00421E"/>
                </a:solidFill>
                <a:latin typeface="+mn-lt"/>
                <a:ea typeface="MS PGothic" panose="020B0600070205080204" pitchFamily="34" charset="-128"/>
                <a:cs typeface="Verdana" panose="020B0604030504040204" pitchFamily="34" charset="0"/>
              </a:rPr>
              <a:t>Bibliométricas</a:t>
            </a:r>
            <a:endParaRPr lang="es-ES" sz="1000" b="1" dirty="0">
              <a:solidFill>
                <a:srgbClr val="00421E"/>
              </a:solidFill>
              <a:latin typeface="+mn-lt"/>
              <a:ea typeface="MS PGothic" panose="020B0600070205080204" pitchFamily="34" charset="-128"/>
              <a:cs typeface="Verdana" panose="020B0604030504040204" pitchFamily="34" charset="0"/>
            </a:endParaRPr>
          </a:p>
        </p:txBody>
      </p:sp>
      <p:pic>
        <p:nvPicPr>
          <p:cNvPr id="22" name="Imagen 21"/>
          <p:cNvPicPr>
            <a:picLocks noChangeAspect="1"/>
          </p:cNvPicPr>
          <p:nvPr/>
        </p:nvPicPr>
        <p:blipFill rotWithShape="1">
          <a:blip r:embed="rId9" cstate="print">
            <a:extLst>
              <a:ext uri="{28A0092B-C50C-407E-A947-70E740481C1C}">
                <a14:useLocalDpi xmlns:a14="http://schemas.microsoft.com/office/drawing/2010/main" val="0"/>
              </a:ext>
            </a:extLst>
          </a:blip>
          <a:srcRect r="38928" b="22855"/>
          <a:stretch/>
        </p:blipFill>
        <p:spPr>
          <a:xfrm>
            <a:off x="1221698" y="5135941"/>
            <a:ext cx="796155" cy="338453"/>
          </a:xfrm>
          <a:prstGeom prst="rect">
            <a:avLst/>
          </a:prstGeom>
        </p:spPr>
      </p:pic>
      <p:cxnSp>
        <p:nvCxnSpPr>
          <p:cNvPr id="23" name="6 Conector angular"/>
          <p:cNvCxnSpPr>
            <a:stCxn id="7" idx="3"/>
            <a:endCxn id="14" idx="1"/>
          </p:cNvCxnSpPr>
          <p:nvPr/>
        </p:nvCxnSpPr>
        <p:spPr>
          <a:xfrm flipV="1">
            <a:off x="2942758" y="3797211"/>
            <a:ext cx="1429477" cy="2168045"/>
          </a:xfrm>
          <a:prstGeom prst="bentConnector3">
            <a:avLst>
              <a:gd name="adj1" fmla="val 50000"/>
            </a:avLst>
          </a:prstGeom>
          <a:ln w="28575">
            <a:solidFill>
              <a:srgbClr val="002060"/>
            </a:solidFill>
            <a:prstDash val="sysDot"/>
            <a:headEnd type="oval"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4" name="6 Conector angular"/>
          <p:cNvCxnSpPr>
            <a:stCxn id="8" idx="3"/>
            <a:endCxn id="14" idx="1"/>
          </p:cNvCxnSpPr>
          <p:nvPr/>
        </p:nvCxnSpPr>
        <p:spPr>
          <a:xfrm flipV="1">
            <a:off x="2942758" y="3797211"/>
            <a:ext cx="1429477" cy="1185786"/>
          </a:xfrm>
          <a:prstGeom prst="bentConnector3">
            <a:avLst>
              <a:gd name="adj1" fmla="val 50000"/>
            </a:avLst>
          </a:prstGeom>
          <a:ln w="28575">
            <a:solidFill>
              <a:srgbClr val="002060"/>
            </a:solidFill>
            <a:prstDash val="sysDot"/>
            <a:headEnd type="oval"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6 Conector angular"/>
          <p:cNvCxnSpPr>
            <a:stCxn id="12" idx="3"/>
            <a:endCxn id="14" idx="1"/>
          </p:cNvCxnSpPr>
          <p:nvPr/>
        </p:nvCxnSpPr>
        <p:spPr>
          <a:xfrm>
            <a:off x="2957272" y="3792902"/>
            <a:ext cx="1414963" cy="4309"/>
          </a:xfrm>
          <a:prstGeom prst="bentConnector3">
            <a:avLst>
              <a:gd name="adj1" fmla="val 50000"/>
            </a:avLst>
          </a:prstGeom>
          <a:ln w="28575">
            <a:solidFill>
              <a:srgbClr val="002060"/>
            </a:solidFill>
            <a:prstDash val="sysDot"/>
            <a:headEnd type="oval"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6 Conector angular"/>
          <p:cNvCxnSpPr>
            <a:stCxn id="9" idx="3"/>
            <a:endCxn id="14" idx="1"/>
          </p:cNvCxnSpPr>
          <p:nvPr/>
        </p:nvCxnSpPr>
        <p:spPr>
          <a:xfrm>
            <a:off x="2928282" y="2327202"/>
            <a:ext cx="1443953" cy="1470009"/>
          </a:xfrm>
          <a:prstGeom prst="bentConnector3">
            <a:avLst>
              <a:gd name="adj1" fmla="val 50000"/>
            </a:avLst>
          </a:prstGeom>
          <a:ln w="28575">
            <a:solidFill>
              <a:srgbClr val="002060"/>
            </a:solidFill>
            <a:prstDash val="sysDot"/>
            <a:headEnd type="oval"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 name="Título 1"/>
          <p:cNvSpPr txBox="1">
            <a:spLocks/>
          </p:cNvSpPr>
          <p:nvPr/>
        </p:nvSpPr>
        <p:spPr>
          <a:xfrm>
            <a:off x="709256" y="2253959"/>
            <a:ext cx="1742958" cy="241287"/>
          </a:xfrm>
          <a:prstGeom prst="rect">
            <a:avLst/>
          </a:prstGeom>
          <a:solidFill>
            <a:schemeClr val="bg1">
              <a:lumMod val="95000"/>
            </a:schemeClr>
          </a:solidFill>
          <a:ln>
            <a:noFill/>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eaLnBrk="0" fontAlgn="base" hangingPunct="0">
              <a:spcAft>
                <a:spcPct val="0"/>
              </a:spcAft>
            </a:pPr>
            <a:r>
              <a:rPr lang="es-ES" sz="1000" b="1" dirty="0">
                <a:solidFill>
                  <a:srgbClr val="00421E"/>
                </a:solidFill>
                <a:latin typeface="+mn-lt"/>
                <a:ea typeface="MS PGothic" panose="020B0600070205080204" pitchFamily="34" charset="-128"/>
                <a:cs typeface="Verdana" panose="020B0604030504040204" pitchFamily="34" charset="0"/>
              </a:rPr>
              <a:t>SNIES</a:t>
            </a:r>
          </a:p>
        </p:txBody>
      </p:sp>
      <p:sp>
        <p:nvSpPr>
          <p:cNvPr id="28" name="Título 1"/>
          <p:cNvSpPr txBox="1">
            <a:spLocks/>
          </p:cNvSpPr>
          <p:nvPr/>
        </p:nvSpPr>
        <p:spPr>
          <a:xfrm>
            <a:off x="261995" y="1143670"/>
            <a:ext cx="2666287" cy="262224"/>
          </a:xfrm>
          <a:prstGeom prst="rect">
            <a:avLst/>
          </a:prstGeom>
          <a:solidFill>
            <a:srgbClr val="50C0C2"/>
          </a:solidFill>
          <a:ln>
            <a:noFill/>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eaLnBrk="0" fontAlgn="base" hangingPunct="0">
              <a:lnSpc>
                <a:spcPct val="120000"/>
              </a:lnSpc>
              <a:spcAft>
                <a:spcPct val="0"/>
              </a:spcAft>
            </a:pPr>
            <a:r>
              <a:rPr lang="es-ES" sz="1000" b="1" dirty="0">
                <a:solidFill>
                  <a:schemeClr val="bg1"/>
                </a:solidFill>
                <a:latin typeface="+mn-lt"/>
                <a:ea typeface="MS PGothic" panose="020B0600070205080204" pitchFamily="34" charset="-128"/>
                <a:cs typeface="Verdana" panose="020B0604030504040204" pitchFamily="34" charset="0"/>
              </a:rPr>
              <a:t>FUENTES</a:t>
            </a:r>
          </a:p>
        </p:txBody>
      </p:sp>
      <p:sp>
        <p:nvSpPr>
          <p:cNvPr id="29" name="Título 1"/>
          <p:cNvSpPr txBox="1">
            <a:spLocks/>
          </p:cNvSpPr>
          <p:nvPr/>
        </p:nvSpPr>
        <p:spPr>
          <a:xfrm>
            <a:off x="8584292" y="1143670"/>
            <a:ext cx="2520000" cy="277176"/>
          </a:xfrm>
          <a:prstGeom prst="rect">
            <a:avLst/>
          </a:prstGeom>
          <a:solidFill>
            <a:srgbClr val="3DA68F"/>
          </a:solidFill>
          <a:ln>
            <a:noFill/>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eaLnBrk="0" fontAlgn="base" hangingPunct="0">
              <a:lnSpc>
                <a:spcPct val="120000"/>
              </a:lnSpc>
              <a:spcAft>
                <a:spcPct val="0"/>
              </a:spcAft>
            </a:pPr>
            <a:r>
              <a:rPr lang="es-ES" sz="1000" b="1" dirty="0">
                <a:solidFill>
                  <a:schemeClr val="bg1"/>
                </a:solidFill>
                <a:latin typeface="+mn-lt"/>
                <a:ea typeface="MS PGothic" panose="020B0600070205080204" pitchFamily="34" charset="-128"/>
                <a:cs typeface="Verdana" panose="020B0604030504040204" pitchFamily="34" charset="0"/>
              </a:rPr>
              <a:t>USUARIOS</a:t>
            </a:r>
          </a:p>
        </p:txBody>
      </p:sp>
      <p:cxnSp>
        <p:nvCxnSpPr>
          <p:cNvPr id="32" name="6 Conector angular"/>
          <p:cNvCxnSpPr>
            <a:stCxn id="14" idx="3"/>
            <a:endCxn id="38" idx="1"/>
          </p:cNvCxnSpPr>
          <p:nvPr/>
        </p:nvCxnSpPr>
        <p:spPr>
          <a:xfrm flipV="1">
            <a:off x="6549378" y="2357195"/>
            <a:ext cx="1946585" cy="1440016"/>
          </a:xfrm>
          <a:prstGeom prst="bentConnector3">
            <a:avLst>
              <a:gd name="adj1" fmla="val 51362"/>
            </a:avLst>
          </a:prstGeom>
          <a:ln w="28575">
            <a:solidFill>
              <a:srgbClr val="002060"/>
            </a:solidFill>
            <a:prstDash val="sysDot"/>
            <a:headEnd type="oval"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3" name="21 Rectángulo"/>
          <p:cNvSpPr/>
          <p:nvPr/>
        </p:nvSpPr>
        <p:spPr>
          <a:xfrm>
            <a:off x="2483999" y="1153616"/>
            <a:ext cx="1936746" cy="253916"/>
          </a:xfrm>
          <a:prstGeom prst="rect">
            <a:avLst/>
          </a:prstGeom>
        </p:spPr>
        <p:txBody>
          <a:bodyPr wrap="square">
            <a:spAutoFit/>
          </a:bodyPr>
          <a:lstStyle/>
          <a:p>
            <a:pPr algn="ctr" eaLnBrk="0" fontAlgn="base" hangingPunct="0">
              <a:spcAft>
                <a:spcPct val="0"/>
              </a:spcAft>
            </a:pPr>
            <a:r>
              <a:rPr lang="es-ES" sz="1050" b="1" dirty="0">
                <a:ea typeface="MS PGothic" panose="020B0600070205080204" pitchFamily="34" charset="-128"/>
                <a:cs typeface="Verdana" panose="020B0604030504040204" pitchFamily="34" charset="0"/>
              </a:rPr>
              <a:t>DATOS</a:t>
            </a:r>
          </a:p>
        </p:txBody>
      </p:sp>
      <p:sp>
        <p:nvSpPr>
          <p:cNvPr id="34" name="71 Rectángulo"/>
          <p:cNvSpPr/>
          <p:nvPr/>
        </p:nvSpPr>
        <p:spPr>
          <a:xfrm>
            <a:off x="6857609" y="1156969"/>
            <a:ext cx="1936746" cy="253916"/>
          </a:xfrm>
          <a:prstGeom prst="rect">
            <a:avLst/>
          </a:prstGeom>
        </p:spPr>
        <p:txBody>
          <a:bodyPr wrap="square">
            <a:spAutoFit/>
          </a:bodyPr>
          <a:lstStyle/>
          <a:p>
            <a:pPr algn="ctr" eaLnBrk="0" fontAlgn="base" hangingPunct="0">
              <a:spcAft>
                <a:spcPct val="0"/>
              </a:spcAft>
            </a:pPr>
            <a:r>
              <a:rPr lang="es-ES" sz="1050" b="1" dirty="0">
                <a:ea typeface="MS PGothic" panose="020B0600070205080204" pitchFamily="34" charset="-128"/>
                <a:cs typeface="Verdana" panose="020B0604030504040204" pitchFamily="34" charset="0"/>
              </a:rPr>
              <a:t>INFORMACIÓN</a:t>
            </a:r>
          </a:p>
        </p:txBody>
      </p:sp>
      <p:sp>
        <p:nvSpPr>
          <p:cNvPr id="35" name="Título 1"/>
          <p:cNvSpPr txBox="1">
            <a:spLocks/>
          </p:cNvSpPr>
          <p:nvPr/>
        </p:nvSpPr>
        <p:spPr>
          <a:xfrm>
            <a:off x="3860016" y="1143670"/>
            <a:ext cx="3207656" cy="267214"/>
          </a:xfrm>
          <a:prstGeom prst="rect">
            <a:avLst/>
          </a:prstGeom>
          <a:solidFill>
            <a:srgbClr val="FAAB51"/>
          </a:solidFill>
          <a:ln>
            <a:noFill/>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eaLnBrk="0" fontAlgn="base" hangingPunct="0">
              <a:lnSpc>
                <a:spcPct val="120000"/>
              </a:lnSpc>
              <a:spcAft>
                <a:spcPct val="0"/>
              </a:spcAft>
            </a:pPr>
            <a:r>
              <a:rPr lang="es-ES" sz="1000" b="1" dirty="0">
                <a:solidFill>
                  <a:schemeClr val="bg1"/>
                </a:solidFill>
                <a:latin typeface="+mn-lt"/>
                <a:ea typeface="MS PGothic" panose="020B0600070205080204" pitchFamily="34" charset="-128"/>
                <a:cs typeface="Verdana" panose="020B0604030504040204" pitchFamily="34" charset="0"/>
              </a:rPr>
              <a:t>Organizador</a:t>
            </a:r>
          </a:p>
        </p:txBody>
      </p:sp>
      <p:cxnSp>
        <p:nvCxnSpPr>
          <p:cNvPr id="36" name="6 Conector angular"/>
          <p:cNvCxnSpPr>
            <a:stCxn id="16" idx="2"/>
            <a:endCxn id="13" idx="0"/>
          </p:cNvCxnSpPr>
          <p:nvPr/>
        </p:nvCxnSpPr>
        <p:spPr>
          <a:xfrm rot="5400000">
            <a:off x="5198961" y="2637178"/>
            <a:ext cx="517066" cy="1"/>
          </a:xfrm>
          <a:prstGeom prst="bentConnector3">
            <a:avLst>
              <a:gd name="adj1" fmla="val 50000"/>
            </a:avLst>
          </a:prstGeom>
          <a:ln w="28575">
            <a:solidFill>
              <a:srgbClr val="002060"/>
            </a:solidFill>
            <a:prstDash val="sysDot"/>
            <a:headEnd type="oval"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 name="9 CuadroTexto"/>
          <p:cNvSpPr txBox="1"/>
          <p:nvPr/>
        </p:nvSpPr>
        <p:spPr>
          <a:xfrm>
            <a:off x="1025732" y="6008447"/>
            <a:ext cx="1797268" cy="307777"/>
          </a:xfrm>
          <a:prstGeom prst="rect">
            <a:avLst/>
          </a:prstGeom>
          <a:noFill/>
        </p:spPr>
        <p:txBody>
          <a:bodyPr wrap="square" rtlCol="0">
            <a:spAutoFit/>
          </a:bodyPr>
          <a:lstStyle/>
          <a:p>
            <a:r>
              <a:rPr lang="es-CO" sz="1400" dirty="0" err="1">
                <a:ea typeface="Verdana" panose="020B0604030504040204" pitchFamily="34" charset="0"/>
                <a:cs typeface="Verdana" panose="020B0604030504040204" pitchFamily="34" charset="0"/>
              </a:rPr>
              <a:t>WoS</a:t>
            </a:r>
            <a:r>
              <a:rPr lang="es-CO" sz="1400" dirty="0">
                <a:ea typeface="Verdana" panose="020B0604030504040204" pitchFamily="34" charset="0"/>
                <a:cs typeface="Verdana" panose="020B0604030504040204" pitchFamily="34" charset="0"/>
              </a:rPr>
              <a:t>, SCOPUS</a:t>
            </a:r>
          </a:p>
        </p:txBody>
      </p:sp>
      <p:sp>
        <p:nvSpPr>
          <p:cNvPr id="38" name="99 Rectángulo redondeado"/>
          <p:cNvSpPr/>
          <p:nvPr/>
        </p:nvSpPr>
        <p:spPr>
          <a:xfrm>
            <a:off x="8495963" y="1637195"/>
            <a:ext cx="2696659" cy="1440000"/>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rgbClr val="002060"/>
                </a:solidFill>
                <a:ea typeface="Verdana" panose="020B0604030504040204" pitchFamily="34" charset="0"/>
                <a:cs typeface="Verdana" panose="020B0604030504040204" pitchFamily="34" charset="0"/>
              </a:rPr>
              <a:t>INSTITUCIONES DE EDUCACIÓN SUPERIOR</a:t>
            </a:r>
          </a:p>
        </p:txBody>
      </p:sp>
      <p:sp>
        <p:nvSpPr>
          <p:cNvPr id="39" name="Título 1"/>
          <p:cNvSpPr txBox="1">
            <a:spLocks/>
          </p:cNvSpPr>
          <p:nvPr/>
        </p:nvSpPr>
        <p:spPr>
          <a:xfrm>
            <a:off x="718501" y="4460443"/>
            <a:ext cx="1742958" cy="254804"/>
          </a:xfrm>
          <a:prstGeom prst="rect">
            <a:avLst/>
          </a:prstGeom>
          <a:solidFill>
            <a:schemeClr val="bg1">
              <a:lumMod val="95000"/>
            </a:schemeClr>
          </a:solidFill>
          <a:ln>
            <a:noFill/>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eaLnBrk="0" fontAlgn="base" hangingPunct="0">
              <a:spcAft>
                <a:spcPct val="0"/>
              </a:spcAft>
            </a:pPr>
            <a:r>
              <a:rPr lang="es-CO" sz="1000" b="1" dirty="0">
                <a:solidFill>
                  <a:srgbClr val="00421E"/>
                </a:solidFill>
                <a:latin typeface="+mn-lt"/>
                <a:ea typeface="MS PGothic" panose="020B0600070205080204" pitchFamily="34" charset="-128"/>
                <a:cs typeface="Verdana" panose="020B0604030504040204" pitchFamily="34" charset="0"/>
              </a:rPr>
              <a:t>Saber 11</a:t>
            </a:r>
            <a:endParaRPr lang="es-ES" sz="1000" b="1" dirty="0">
              <a:solidFill>
                <a:srgbClr val="00421E"/>
              </a:solidFill>
              <a:latin typeface="+mn-lt"/>
              <a:ea typeface="MS PGothic" panose="020B0600070205080204" pitchFamily="34" charset="-128"/>
              <a:cs typeface="Verdana" panose="020B0604030504040204" pitchFamily="34" charset="0"/>
            </a:endParaRPr>
          </a:p>
        </p:txBody>
      </p:sp>
      <p:sp>
        <p:nvSpPr>
          <p:cNvPr id="40" name="Título 1"/>
          <p:cNvSpPr txBox="1">
            <a:spLocks/>
          </p:cNvSpPr>
          <p:nvPr/>
        </p:nvSpPr>
        <p:spPr>
          <a:xfrm>
            <a:off x="705907" y="4790690"/>
            <a:ext cx="1742958" cy="254804"/>
          </a:xfrm>
          <a:prstGeom prst="rect">
            <a:avLst/>
          </a:prstGeom>
          <a:solidFill>
            <a:schemeClr val="bg1">
              <a:lumMod val="95000"/>
            </a:schemeClr>
          </a:solidFill>
          <a:ln>
            <a:noFill/>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eaLnBrk="0" fontAlgn="base" hangingPunct="0">
              <a:spcAft>
                <a:spcPct val="0"/>
              </a:spcAft>
            </a:pPr>
            <a:r>
              <a:rPr lang="es-CO" sz="1000" b="1" dirty="0">
                <a:solidFill>
                  <a:srgbClr val="00421E"/>
                </a:solidFill>
                <a:latin typeface="+mn-lt"/>
                <a:ea typeface="MS PGothic" panose="020B0600070205080204" pitchFamily="34" charset="-128"/>
                <a:cs typeface="Verdana" panose="020B0604030504040204" pitchFamily="34" charset="0"/>
              </a:rPr>
              <a:t>Saber PRO</a:t>
            </a:r>
            <a:endParaRPr lang="es-ES" sz="1000" b="1" dirty="0">
              <a:solidFill>
                <a:srgbClr val="00421E"/>
              </a:solidFill>
              <a:latin typeface="+mn-lt"/>
              <a:ea typeface="MS PGothic" panose="020B0600070205080204" pitchFamily="34" charset="-128"/>
              <a:cs typeface="Verdana" panose="020B0604030504040204" pitchFamily="34" charset="0"/>
            </a:endParaRPr>
          </a:p>
        </p:txBody>
      </p:sp>
      <p:sp>
        <p:nvSpPr>
          <p:cNvPr id="41" name="99 Rectángulo redondeado"/>
          <p:cNvSpPr/>
          <p:nvPr/>
        </p:nvSpPr>
        <p:spPr>
          <a:xfrm>
            <a:off x="8495963" y="3082828"/>
            <a:ext cx="2696659" cy="1440000"/>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rgbClr val="002060"/>
                </a:solidFill>
                <a:ea typeface="Verdana" panose="020B0604030504040204" pitchFamily="34" charset="0"/>
                <a:cs typeface="Verdana" panose="020B0604030504040204" pitchFamily="34" charset="0"/>
              </a:rPr>
              <a:t>FAMILIAS Y FUTUROS ESTUDIANTES</a:t>
            </a:r>
          </a:p>
        </p:txBody>
      </p:sp>
      <p:cxnSp>
        <p:nvCxnSpPr>
          <p:cNvPr id="42" name="6 Conector angular"/>
          <p:cNvCxnSpPr>
            <a:stCxn id="14" idx="3"/>
            <a:endCxn id="41" idx="1"/>
          </p:cNvCxnSpPr>
          <p:nvPr/>
        </p:nvCxnSpPr>
        <p:spPr>
          <a:xfrm>
            <a:off x="6549378" y="3797211"/>
            <a:ext cx="1946585" cy="5617"/>
          </a:xfrm>
          <a:prstGeom prst="bentConnector3">
            <a:avLst>
              <a:gd name="adj1" fmla="val 50681"/>
            </a:avLst>
          </a:prstGeom>
          <a:ln w="28575">
            <a:solidFill>
              <a:srgbClr val="002060"/>
            </a:solidFill>
            <a:prstDash val="sysDot"/>
            <a:headEnd type="oval"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3" name="99 Rectángulo redondeado"/>
          <p:cNvSpPr/>
          <p:nvPr/>
        </p:nvSpPr>
        <p:spPr>
          <a:xfrm>
            <a:off x="8495963" y="4583438"/>
            <a:ext cx="2696659" cy="1440000"/>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rgbClr val="002060"/>
                </a:solidFill>
                <a:ea typeface="Verdana" panose="020B0604030504040204" pitchFamily="34" charset="0"/>
                <a:cs typeface="Verdana" panose="020B0604030504040204" pitchFamily="34" charset="0"/>
              </a:rPr>
              <a:t>INVESTIGADORES</a:t>
            </a:r>
          </a:p>
        </p:txBody>
      </p:sp>
      <p:cxnSp>
        <p:nvCxnSpPr>
          <p:cNvPr id="51" name="6 Conector angular"/>
          <p:cNvCxnSpPr>
            <a:cxnSpLocks/>
          </p:cNvCxnSpPr>
          <p:nvPr/>
        </p:nvCxnSpPr>
        <p:spPr>
          <a:xfrm rot="16200000" flipH="1">
            <a:off x="7305053" y="4052926"/>
            <a:ext cx="1639084" cy="1203851"/>
          </a:xfrm>
          <a:prstGeom prst="bentConnector3">
            <a:avLst>
              <a:gd name="adj1" fmla="val 95277"/>
            </a:avLst>
          </a:prstGeom>
          <a:ln w="28575">
            <a:solidFill>
              <a:srgbClr val="002060"/>
            </a:solidFill>
            <a:prstDash val="sysDot"/>
            <a:headEnd type="oval"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5299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áfico 3">
            <a:extLst>
              <a:ext uri="{FF2B5EF4-FFF2-40B4-BE49-F238E27FC236}">
                <a16:creationId xmlns:a16="http://schemas.microsoft.com/office/drawing/2014/main" id="{4BE5AED6-E82C-41E2-A365-64BF3421DE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6000" y="221213"/>
            <a:ext cx="6096000" cy="474000"/>
          </a:xfrm>
          <a:prstGeom prst="rect">
            <a:avLst/>
          </a:prstGeom>
        </p:spPr>
      </p:pic>
      <p:pic>
        <p:nvPicPr>
          <p:cNvPr id="5" name="Gráfico 4">
            <a:extLst>
              <a:ext uri="{FF2B5EF4-FFF2-40B4-BE49-F238E27FC236}">
                <a16:creationId xmlns:a16="http://schemas.microsoft.com/office/drawing/2014/main" id="{6D83DA06-5491-4C9D-83FA-D0C7B5F563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20440" y="221213"/>
            <a:ext cx="2112198" cy="492641"/>
          </a:xfrm>
          <a:prstGeom prst="rect">
            <a:avLst/>
          </a:prstGeom>
        </p:spPr>
      </p:pic>
      <p:sp>
        <p:nvSpPr>
          <p:cNvPr id="32" name="CuadroTexto 31">
            <a:extLst/>
          </p:cNvPr>
          <p:cNvSpPr txBox="1"/>
          <p:nvPr/>
        </p:nvSpPr>
        <p:spPr>
          <a:xfrm>
            <a:off x="494813" y="892687"/>
            <a:ext cx="10424979" cy="954107"/>
          </a:xfrm>
          <a:prstGeom prst="rect">
            <a:avLst/>
          </a:prstGeom>
          <a:noFill/>
        </p:spPr>
        <p:txBody>
          <a:bodyPr wrap="square" rtlCol="0">
            <a:spAutoFit/>
          </a:bodyPr>
          <a:lstStyle/>
          <a:p>
            <a:r>
              <a:rPr lang="es-CO" b="1" dirty="0">
                <a:solidFill>
                  <a:srgbClr val="EB6264"/>
                </a:solidFill>
                <a:latin typeface="Segoe UI" panose="020B0502040204020203" pitchFamily="34" charset="0"/>
                <a:ea typeface="Verdana" panose="020B0604030504040204" pitchFamily="34" charset="0"/>
                <a:cs typeface="Segoe UI" panose="020B0502040204020203" pitchFamily="34" charset="0"/>
              </a:rPr>
              <a:t>Principios de los Indicadores Entregados</a:t>
            </a:r>
          </a:p>
          <a:p>
            <a:r>
              <a:rPr lang="es-CO" b="1" dirty="0">
                <a:solidFill>
                  <a:srgbClr val="EB6264"/>
                </a:solidFill>
                <a:latin typeface="Segoe UI" panose="020B0502040204020203" pitchFamily="34" charset="0"/>
                <a:ea typeface="Verdana" panose="020B0604030504040204" pitchFamily="34" charset="0"/>
                <a:cs typeface="Segoe UI" panose="020B0502040204020203" pitchFamily="34" charset="0"/>
              </a:rPr>
              <a:t>MIDE U - MIDE T – MIDE A</a:t>
            </a:r>
          </a:p>
          <a:p>
            <a:r>
              <a:rPr lang="es-CO" b="1" spc="600" dirty="0">
                <a:solidFill>
                  <a:srgbClr val="EB6264"/>
                </a:solidFill>
                <a:latin typeface="Segoe UI" panose="020B0502040204020203" pitchFamily="34" charset="0"/>
                <a:cs typeface="Segoe UI" panose="020B0502040204020203" pitchFamily="34" charset="0"/>
              </a:rPr>
              <a:t> </a:t>
            </a:r>
          </a:p>
        </p:txBody>
      </p:sp>
      <p:grpSp>
        <p:nvGrpSpPr>
          <p:cNvPr id="33" name="Grupo 4"/>
          <p:cNvGrpSpPr/>
          <p:nvPr/>
        </p:nvGrpSpPr>
        <p:grpSpPr>
          <a:xfrm>
            <a:off x="1707183" y="2404066"/>
            <a:ext cx="9230425" cy="3600000"/>
            <a:chOff x="101009" y="988464"/>
            <a:chExt cx="9036394" cy="4567126"/>
          </a:xfrm>
        </p:grpSpPr>
        <p:sp>
          <p:nvSpPr>
            <p:cNvPr id="34" name="Rectángulo 5"/>
            <p:cNvSpPr/>
            <p:nvPr/>
          </p:nvSpPr>
          <p:spPr>
            <a:xfrm>
              <a:off x="4817405" y="3395586"/>
              <a:ext cx="4319998" cy="2160004"/>
            </a:xfrm>
            <a:prstGeom prst="roundRect">
              <a:avLst/>
            </a:prstGeom>
            <a:solidFill>
              <a:srgbClr val="5C457B"/>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s-CO" sz="3600" b="1" dirty="0">
                  <a:solidFill>
                    <a:schemeClr val="bg1"/>
                  </a:solidFill>
                  <a:ea typeface="Verdana" panose="020B0604030504040204" pitchFamily="34" charset="0"/>
                  <a:cs typeface="Verdana" panose="020B0604030504040204" pitchFamily="34" charset="0"/>
                </a:rPr>
                <a:t>REPLICABLE</a:t>
              </a:r>
              <a:endParaRPr lang="es-CO" sz="2000" dirty="0">
                <a:solidFill>
                  <a:schemeClr val="bg1"/>
                </a:solidFill>
                <a:ea typeface="Verdana" panose="020B0604030504040204" pitchFamily="34" charset="0"/>
                <a:cs typeface="Verdana" panose="020B0604030504040204" pitchFamily="34" charset="0"/>
              </a:endParaRPr>
            </a:p>
            <a:p>
              <a:pPr algn="ctr"/>
              <a:r>
                <a:rPr lang="es-CO" sz="2000" dirty="0">
                  <a:solidFill>
                    <a:schemeClr val="bg1"/>
                  </a:solidFill>
                  <a:ea typeface="Verdana" panose="020B0604030504040204" pitchFamily="34" charset="0"/>
                  <a:cs typeface="Verdana" panose="020B0604030504040204" pitchFamily="34" charset="0"/>
                </a:rPr>
                <a:t>Los resultados del modelo pueden ser validados a través de las bases de datos entregadas por el MEN</a:t>
              </a:r>
              <a:endParaRPr lang="es-ES" sz="2000" dirty="0">
                <a:solidFill>
                  <a:schemeClr val="bg1"/>
                </a:solidFill>
                <a:ea typeface="Verdana" panose="020B0604030504040204" pitchFamily="34" charset="0"/>
                <a:cs typeface="Verdana" panose="020B0604030504040204" pitchFamily="34" charset="0"/>
              </a:endParaRPr>
            </a:p>
            <a:p>
              <a:pPr algn="ctr"/>
              <a:endParaRPr lang="es-ES" sz="2000" dirty="0">
                <a:solidFill>
                  <a:srgbClr val="FF0000"/>
                </a:solidFill>
                <a:ea typeface="Verdana" panose="020B0604030504040204" pitchFamily="34" charset="0"/>
                <a:cs typeface="Verdana" panose="020B0604030504040204" pitchFamily="34" charset="0"/>
              </a:endParaRPr>
            </a:p>
          </p:txBody>
        </p:sp>
        <p:sp>
          <p:nvSpPr>
            <p:cNvPr id="35" name="Rectángulo 6"/>
            <p:cNvSpPr/>
            <p:nvPr/>
          </p:nvSpPr>
          <p:spPr>
            <a:xfrm>
              <a:off x="4815908" y="988464"/>
              <a:ext cx="4320000" cy="2160004"/>
            </a:xfrm>
            <a:prstGeom prst="roundRect">
              <a:avLst/>
            </a:prstGeom>
            <a:solidFill>
              <a:srgbClr val="F16163"/>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s-CO" sz="3600" b="1" dirty="0">
                  <a:ea typeface="Verdana" panose="020B0604030504040204" pitchFamily="34" charset="0"/>
                  <a:cs typeface="Verdana" panose="020B0604030504040204" pitchFamily="34" charset="0"/>
                </a:rPr>
                <a:t>OBJETIVO</a:t>
              </a:r>
              <a:endParaRPr lang="es-CO" sz="3600" dirty="0">
                <a:ea typeface="Verdana" panose="020B0604030504040204" pitchFamily="34" charset="0"/>
                <a:cs typeface="Verdana" panose="020B0604030504040204" pitchFamily="34" charset="0"/>
              </a:endParaRPr>
            </a:p>
            <a:p>
              <a:pPr algn="ctr"/>
              <a:r>
                <a:rPr lang="es-CO" sz="2000" dirty="0">
                  <a:ea typeface="Verdana" panose="020B0604030504040204" pitchFamily="34" charset="0"/>
                  <a:cs typeface="Verdana" panose="020B0604030504040204" pitchFamily="34" charset="0"/>
                </a:rPr>
                <a:t>Utiliza indicadores cuantitativos tomadas de los sistemas de información</a:t>
              </a:r>
            </a:p>
            <a:p>
              <a:pPr algn="ctr"/>
              <a:endParaRPr lang="es-ES" sz="2000" dirty="0">
                <a:ea typeface="Verdana" panose="020B0604030504040204" pitchFamily="34" charset="0"/>
                <a:cs typeface="Verdana" panose="020B0604030504040204" pitchFamily="34" charset="0"/>
              </a:endParaRPr>
            </a:p>
          </p:txBody>
        </p:sp>
        <p:sp>
          <p:nvSpPr>
            <p:cNvPr id="36" name="Rectángulo 7"/>
            <p:cNvSpPr/>
            <p:nvPr/>
          </p:nvSpPr>
          <p:spPr>
            <a:xfrm>
              <a:off x="102506" y="3395588"/>
              <a:ext cx="4320000" cy="2160002"/>
            </a:xfrm>
            <a:prstGeom prst="roundRect">
              <a:avLst/>
            </a:prstGeom>
            <a:solidFill>
              <a:srgbClr val="50C0C2"/>
            </a:solidFill>
            <a:ln>
              <a:solidFill>
                <a:srgbClr val="50C0C2"/>
              </a:solidFill>
            </a:ln>
          </p:spPr>
          <p:style>
            <a:lnRef idx="0">
              <a:schemeClr val="accent3"/>
            </a:lnRef>
            <a:fillRef idx="3">
              <a:schemeClr val="accent3"/>
            </a:fillRef>
            <a:effectRef idx="3">
              <a:schemeClr val="accent3"/>
            </a:effectRef>
            <a:fontRef idx="minor">
              <a:schemeClr val="lt1"/>
            </a:fontRef>
          </p:style>
          <p:txBody>
            <a:bodyPr rtlCol="0" anchor="ctr"/>
            <a:lstStyle/>
            <a:p>
              <a:pPr lvl="0" algn="ctr"/>
              <a:r>
                <a:rPr lang="es-CO" sz="3600" b="1" dirty="0">
                  <a:solidFill>
                    <a:prstClr val="white"/>
                  </a:solidFill>
                  <a:ea typeface="Verdana" panose="020B0604030504040204" pitchFamily="34" charset="0"/>
                  <a:cs typeface="Verdana" panose="020B0604030504040204" pitchFamily="34" charset="0"/>
                </a:rPr>
                <a:t>TRANSPARENTE</a:t>
              </a:r>
              <a:endParaRPr lang="es-CO" sz="2000" dirty="0">
                <a:solidFill>
                  <a:prstClr val="white"/>
                </a:solidFill>
                <a:ea typeface="Verdana" panose="020B0604030504040204" pitchFamily="34" charset="0"/>
                <a:cs typeface="Verdana" panose="020B0604030504040204" pitchFamily="34" charset="0"/>
              </a:endParaRPr>
            </a:p>
            <a:p>
              <a:pPr lvl="0" algn="ctr"/>
              <a:r>
                <a:rPr lang="es-CO" sz="2000" dirty="0">
                  <a:solidFill>
                    <a:prstClr val="white"/>
                  </a:solidFill>
                  <a:ea typeface="Verdana" panose="020B0604030504040204" pitchFamily="34" charset="0"/>
                  <a:cs typeface="Verdana" panose="020B0604030504040204" pitchFamily="34" charset="0"/>
                </a:rPr>
                <a:t>Los datos, procedimientos y resultados estarán disponibles de acuerdo a lineamientos de datos abiertos</a:t>
              </a:r>
              <a:endParaRPr lang="es-ES" sz="2000" dirty="0">
                <a:solidFill>
                  <a:prstClr val="white"/>
                </a:solidFill>
                <a:ea typeface="Verdana" panose="020B0604030504040204" pitchFamily="34" charset="0"/>
                <a:cs typeface="Verdana" panose="020B0604030504040204" pitchFamily="34" charset="0"/>
              </a:endParaRPr>
            </a:p>
            <a:p>
              <a:pPr algn="ctr"/>
              <a:endParaRPr lang="es-ES" sz="2000" dirty="0">
                <a:solidFill>
                  <a:schemeClr val="bg1"/>
                </a:solidFill>
                <a:ea typeface="Verdana" panose="020B0604030504040204" pitchFamily="34" charset="0"/>
                <a:cs typeface="Verdana" panose="020B0604030504040204" pitchFamily="34" charset="0"/>
              </a:endParaRPr>
            </a:p>
          </p:txBody>
        </p:sp>
        <p:sp>
          <p:nvSpPr>
            <p:cNvPr id="37" name="Rectángulo 8"/>
            <p:cNvSpPr/>
            <p:nvPr/>
          </p:nvSpPr>
          <p:spPr>
            <a:xfrm>
              <a:off x="101009" y="988464"/>
              <a:ext cx="4320000" cy="2160000"/>
            </a:xfrm>
            <a:prstGeom prst="roundRect">
              <a:avLst/>
            </a:prstGeom>
            <a:solidFill>
              <a:srgbClr val="FAAB51"/>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s-CO" sz="3600" b="1" dirty="0">
                  <a:ea typeface="Verdana" panose="020B0604030504040204" pitchFamily="34" charset="0"/>
                  <a:cs typeface="Verdana" panose="020B0604030504040204" pitchFamily="34" charset="0"/>
                </a:rPr>
                <a:t>RELEVANTE</a:t>
              </a:r>
              <a:endParaRPr lang="es-CO" sz="3600" dirty="0">
                <a:ea typeface="Verdana" panose="020B0604030504040204" pitchFamily="34" charset="0"/>
                <a:cs typeface="Verdana" panose="020B0604030504040204" pitchFamily="34" charset="0"/>
              </a:endParaRPr>
            </a:p>
            <a:p>
              <a:pPr algn="ctr"/>
              <a:r>
                <a:rPr lang="es-CO" sz="2000" dirty="0">
                  <a:ea typeface="Verdana" panose="020B0604030504040204" pitchFamily="34" charset="0"/>
                  <a:cs typeface="Verdana" panose="020B0604030504040204" pitchFamily="34" charset="0"/>
                </a:rPr>
                <a:t>Los indicadores están relacionados con la calidad de la educación superior</a:t>
              </a:r>
            </a:p>
            <a:p>
              <a:pPr algn="ctr"/>
              <a:endParaRPr lang="es-ES" sz="2000" dirty="0">
                <a:ea typeface="Verdana" panose="020B0604030504040204" pitchFamily="34" charset="0"/>
                <a:cs typeface="Verdana" panose="020B0604030504040204" pitchFamily="34" charset="0"/>
              </a:endParaRPr>
            </a:p>
          </p:txBody>
        </p:sp>
      </p:grpSp>
      <p:sp>
        <p:nvSpPr>
          <p:cNvPr id="38" name="Flecha: a la izquierda y arriba 37"/>
          <p:cNvSpPr/>
          <p:nvPr/>
        </p:nvSpPr>
        <p:spPr>
          <a:xfrm>
            <a:off x="10510885" y="5712224"/>
            <a:ext cx="850392" cy="850392"/>
          </a:xfrm>
          <a:prstGeom prst="leftUpArrow">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9" name="Flecha: a la izquierda y arriba 38"/>
          <p:cNvSpPr/>
          <p:nvPr/>
        </p:nvSpPr>
        <p:spPr>
          <a:xfrm rot="16200000">
            <a:off x="10510885" y="1809815"/>
            <a:ext cx="850392" cy="850392"/>
          </a:xfrm>
          <a:prstGeom prst="leftUpArrow">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0" name="Flecha: a la izquierda y arriba 39"/>
          <p:cNvSpPr/>
          <p:nvPr/>
        </p:nvSpPr>
        <p:spPr>
          <a:xfrm rot="10800000">
            <a:off x="1230910" y="1809815"/>
            <a:ext cx="850392" cy="850392"/>
          </a:xfrm>
          <a:prstGeom prst="leftUpArrow">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1" name="Flecha: a la izquierda y arriba 40"/>
          <p:cNvSpPr/>
          <p:nvPr/>
        </p:nvSpPr>
        <p:spPr>
          <a:xfrm rot="5400000">
            <a:off x="1264665" y="5773664"/>
            <a:ext cx="850392" cy="850392"/>
          </a:xfrm>
          <a:prstGeom prst="leftUpArrow">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2994648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ángulo: esquinas redondeadas 30"/>
          <p:cNvSpPr/>
          <p:nvPr/>
        </p:nvSpPr>
        <p:spPr>
          <a:xfrm>
            <a:off x="7919385" y="3669995"/>
            <a:ext cx="3344400" cy="1668541"/>
          </a:xfrm>
          <a:prstGeom prst="roundRect">
            <a:avLst/>
          </a:prstGeom>
          <a:solidFill>
            <a:schemeClr val="bg1">
              <a:lumMod val="95000"/>
            </a:schemeClr>
          </a:solidFill>
          <a:ln>
            <a:noFill/>
          </a:ln>
          <a:effectLst/>
        </p:spPr>
        <p:txBody>
          <a:bodyPr spcFirstLastPara="0" vert="horz" wrap="square" lIns="68580" tIns="68580" rIns="68580" bIns="68580" numCol="1" spcCol="1270" anchor="ctr" anchorCtr="0">
            <a:noAutofit/>
          </a:bodyPr>
          <a:lstStyle/>
          <a:p>
            <a:pPr algn="just"/>
            <a:endParaRPr lang="es-CO" sz="2800" dirty="0"/>
          </a:p>
        </p:txBody>
      </p:sp>
      <p:sp>
        <p:nvSpPr>
          <p:cNvPr id="30" name="Rectángulo: esquinas redondeadas 29"/>
          <p:cNvSpPr/>
          <p:nvPr/>
        </p:nvSpPr>
        <p:spPr>
          <a:xfrm>
            <a:off x="4374353" y="3685369"/>
            <a:ext cx="3344400" cy="1668541"/>
          </a:xfrm>
          <a:prstGeom prst="roundRect">
            <a:avLst/>
          </a:prstGeom>
          <a:solidFill>
            <a:schemeClr val="bg1">
              <a:lumMod val="95000"/>
            </a:schemeClr>
          </a:solidFill>
          <a:ln>
            <a:noFill/>
          </a:ln>
          <a:effectLst/>
        </p:spPr>
        <p:txBody>
          <a:bodyPr spcFirstLastPara="0" vert="horz" wrap="square" lIns="68580" tIns="68580" rIns="68580" bIns="68580" numCol="1" spcCol="1270" anchor="ctr" anchorCtr="0">
            <a:noAutofit/>
          </a:bodyPr>
          <a:lstStyle/>
          <a:p>
            <a:pPr algn="just"/>
            <a:endParaRPr lang="es-CO" sz="2800" dirty="0"/>
          </a:p>
        </p:txBody>
      </p:sp>
      <p:pic>
        <p:nvPicPr>
          <p:cNvPr id="4" name="Gráfico 3">
            <a:extLst>
              <a:ext uri="{FF2B5EF4-FFF2-40B4-BE49-F238E27FC236}">
                <a16:creationId xmlns:a16="http://schemas.microsoft.com/office/drawing/2014/main" id="{4BE5AED6-E82C-41E2-A365-64BF3421DE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6000" y="221213"/>
            <a:ext cx="6096000" cy="474000"/>
          </a:xfrm>
          <a:prstGeom prst="rect">
            <a:avLst/>
          </a:prstGeom>
        </p:spPr>
      </p:pic>
      <p:pic>
        <p:nvPicPr>
          <p:cNvPr id="5" name="Gráfico 4">
            <a:extLst>
              <a:ext uri="{FF2B5EF4-FFF2-40B4-BE49-F238E27FC236}">
                <a16:creationId xmlns:a16="http://schemas.microsoft.com/office/drawing/2014/main" id="{6D83DA06-5491-4C9D-83FA-D0C7B5F563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20440" y="221213"/>
            <a:ext cx="2112198" cy="492641"/>
          </a:xfrm>
          <a:prstGeom prst="rect">
            <a:avLst/>
          </a:prstGeom>
        </p:spPr>
      </p:pic>
      <p:sp>
        <p:nvSpPr>
          <p:cNvPr id="18" name="CuadroTexto 17"/>
          <p:cNvSpPr txBox="1"/>
          <p:nvPr/>
        </p:nvSpPr>
        <p:spPr>
          <a:xfrm>
            <a:off x="883510" y="1482491"/>
            <a:ext cx="11140596" cy="707886"/>
          </a:xfrm>
          <a:prstGeom prst="rect">
            <a:avLst/>
          </a:prstGeom>
          <a:noFill/>
        </p:spPr>
        <p:txBody>
          <a:bodyPr wrap="square" rtlCol="0">
            <a:spAutoFit/>
          </a:bodyPr>
          <a:lstStyle/>
          <a:p>
            <a:r>
              <a:rPr lang="es-CO" sz="2000" b="1" dirty="0">
                <a:solidFill>
                  <a:schemeClr val="tx1">
                    <a:lumMod val="50000"/>
                    <a:lumOff val="50000"/>
                  </a:schemeClr>
                </a:solidFill>
                <a:latin typeface="+mj-lt"/>
              </a:rPr>
              <a:t>Para 2018, el MIDE hace entrega de cuarta versión del MIDE U, la segunda versión del MIDE T y el primer MIDE con información de un  Núcleo Básico del Conocimiento (Administración).</a:t>
            </a:r>
          </a:p>
        </p:txBody>
      </p:sp>
      <p:sp>
        <p:nvSpPr>
          <p:cNvPr id="19" name="Rectángulo: esquinas redondeadas 18"/>
          <p:cNvSpPr/>
          <p:nvPr/>
        </p:nvSpPr>
        <p:spPr>
          <a:xfrm>
            <a:off x="829600" y="3685369"/>
            <a:ext cx="3344400" cy="1668541"/>
          </a:xfrm>
          <a:prstGeom prst="roundRect">
            <a:avLst/>
          </a:prstGeom>
          <a:solidFill>
            <a:schemeClr val="bg1">
              <a:lumMod val="95000"/>
            </a:schemeClr>
          </a:solidFill>
          <a:ln>
            <a:noFill/>
          </a:ln>
          <a:effectLst/>
        </p:spPr>
        <p:txBody>
          <a:bodyPr spcFirstLastPara="0" vert="horz" wrap="square" lIns="68580" tIns="68580" rIns="68580" bIns="68580" numCol="1" spcCol="1270" anchor="ctr" anchorCtr="0">
            <a:noAutofit/>
          </a:bodyPr>
          <a:lstStyle/>
          <a:p>
            <a:pPr algn="just"/>
            <a:endParaRPr lang="es-CO" sz="2800" dirty="0"/>
          </a:p>
        </p:txBody>
      </p:sp>
      <p:sp>
        <p:nvSpPr>
          <p:cNvPr id="20" name="Rectángulo: esquinas redondeadas 19"/>
          <p:cNvSpPr/>
          <p:nvPr/>
        </p:nvSpPr>
        <p:spPr>
          <a:xfrm>
            <a:off x="1023929" y="3089463"/>
            <a:ext cx="1750256" cy="715089"/>
          </a:xfrm>
          <a:prstGeom prst="roundRect">
            <a:avLst/>
          </a:prstGeom>
          <a:solidFill>
            <a:srgbClr val="F06163"/>
          </a:solidFill>
          <a:effectLst>
            <a:outerShdw blurRad="50800" dist="38100" dir="2700000" algn="tl" rotWithShape="0">
              <a:prstClr val="black">
                <a:alpha val="40000"/>
              </a:prstClr>
            </a:outerShdw>
          </a:effectLst>
        </p:spPr>
        <p:txBody>
          <a:bodyPr wrap="square" anchor="t">
            <a:spAutoFit/>
          </a:bodyPr>
          <a:lstStyle/>
          <a:p>
            <a:pPr algn="ctr">
              <a:buClr>
                <a:schemeClr val="bg1"/>
              </a:buClr>
            </a:pPr>
            <a:r>
              <a:rPr lang="es-CO" sz="3600" b="1" dirty="0">
                <a:solidFill>
                  <a:schemeClr val="bg1"/>
                </a:solidFill>
                <a:ea typeface="Verdana" panose="020B0604030504040204" pitchFamily="34" charset="0"/>
                <a:cs typeface="Verdana" panose="020B0604030504040204" pitchFamily="34" charset="0"/>
              </a:rPr>
              <a:t>MIDE U</a:t>
            </a:r>
          </a:p>
        </p:txBody>
      </p:sp>
      <p:sp>
        <p:nvSpPr>
          <p:cNvPr id="21" name="Rectángulo 20"/>
          <p:cNvSpPr/>
          <p:nvPr/>
        </p:nvSpPr>
        <p:spPr>
          <a:xfrm>
            <a:off x="829600" y="3887320"/>
            <a:ext cx="3344400" cy="1384995"/>
          </a:xfrm>
          <a:prstGeom prst="rect">
            <a:avLst/>
          </a:prstGeom>
        </p:spPr>
        <p:txBody>
          <a:bodyPr wrap="square">
            <a:spAutoFit/>
          </a:bodyPr>
          <a:lstStyle/>
          <a:p>
            <a:pPr lvl="0" algn="just">
              <a:spcAft>
                <a:spcPts val="0"/>
              </a:spcAft>
            </a:pPr>
            <a:r>
              <a:rPr lang="es-ES_tradnl" sz="2800" dirty="0">
                <a:solidFill>
                  <a:srgbClr val="44546A">
                    <a:hueOff val="0"/>
                    <a:satOff val="0"/>
                    <a:lumOff val="0"/>
                    <a:alphaOff val="0"/>
                  </a:srgbClr>
                </a:solidFill>
                <a:latin typeface="Calibri" panose="020F0502020204030204"/>
              </a:rPr>
              <a:t>176 instituciones con pregrado Universitario </a:t>
            </a:r>
            <a:endParaRPr lang="es-CO" sz="2800" dirty="0">
              <a:solidFill>
                <a:srgbClr val="44546A">
                  <a:hueOff val="0"/>
                  <a:satOff val="0"/>
                  <a:lumOff val="0"/>
                  <a:alphaOff val="0"/>
                </a:srgbClr>
              </a:solidFill>
              <a:latin typeface="Calibri" panose="020F0502020204030204"/>
            </a:endParaRPr>
          </a:p>
        </p:txBody>
      </p:sp>
      <p:sp>
        <p:nvSpPr>
          <p:cNvPr id="23" name="Rectángulo: esquinas redondeadas 22"/>
          <p:cNvSpPr/>
          <p:nvPr/>
        </p:nvSpPr>
        <p:spPr>
          <a:xfrm>
            <a:off x="4506882" y="3097186"/>
            <a:ext cx="1780716" cy="715089"/>
          </a:xfrm>
          <a:prstGeom prst="roundRect">
            <a:avLst/>
          </a:prstGeom>
          <a:solidFill>
            <a:srgbClr val="FAAB51"/>
          </a:solidFill>
          <a:effectLst>
            <a:outerShdw blurRad="50800" dist="38100" dir="2700000" algn="tl" rotWithShape="0">
              <a:prstClr val="black">
                <a:alpha val="40000"/>
              </a:prstClr>
            </a:outerShdw>
          </a:effectLst>
        </p:spPr>
        <p:txBody>
          <a:bodyPr wrap="square" anchor="t">
            <a:spAutoFit/>
          </a:bodyPr>
          <a:lstStyle/>
          <a:p>
            <a:pPr algn="ctr">
              <a:buClr>
                <a:schemeClr val="bg1"/>
              </a:buClr>
            </a:pPr>
            <a:r>
              <a:rPr lang="es-CO" sz="3600" b="1" dirty="0">
                <a:solidFill>
                  <a:schemeClr val="bg1"/>
                </a:solidFill>
                <a:ea typeface="Verdana" panose="020B0604030504040204" pitchFamily="34" charset="0"/>
                <a:cs typeface="Verdana" panose="020B0604030504040204" pitchFamily="34" charset="0"/>
              </a:rPr>
              <a:t>MIDE T</a:t>
            </a:r>
          </a:p>
        </p:txBody>
      </p:sp>
      <p:sp>
        <p:nvSpPr>
          <p:cNvPr id="24" name="Rectángulo: esquinas redondeadas 23"/>
          <p:cNvSpPr/>
          <p:nvPr/>
        </p:nvSpPr>
        <p:spPr>
          <a:xfrm>
            <a:off x="4247044" y="3804552"/>
            <a:ext cx="2448268" cy="715089"/>
          </a:xfrm>
          <a:prstGeom prst="roundRect">
            <a:avLst/>
          </a:prstGeom>
        </p:spPr>
        <p:txBody>
          <a:bodyPr wrap="square">
            <a:spAutoFit/>
          </a:bodyPr>
          <a:lstStyle/>
          <a:p>
            <a:pPr lvl="0" algn="just">
              <a:spcAft>
                <a:spcPts val="0"/>
              </a:spcAft>
            </a:pPr>
            <a:r>
              <a:rPr lang="es-ES_tradnl" sz="3600" dirty="0">
                <a:ea typeface="Arial" charset="0"/>
                <a:cs typeface="Arial" charset="0"/>
              </a:rPr>
              <a:t> </a:t>
            </a:r>
            <a:endParaRPr lang="es-CO" sz="3600" dirty="0">
              <a:ea typeface="Arial" charset="0"/>
              <a:cs typeface="Arial" charset="0"/>
            </a:endParaRPr>
          </a:p>
        </p:txBody>
      </p:sp>
      <p:sp>
        <p:nvSpPr>
          <p:cNvPr id="26" name="Rectángulo: esquinas redondeadas 25"/>
          <p:cNvSpPr/>
          <p:nvPr/>
        </p:nvSpPr>
        <p:spPr>
          <a:xfrm>
            <a:off x="8051635" y="3089462"/>
            <a:ext cx="1800333" cy="715089"/>
          </a:xfrm>
          <a:prstGeom prst="roundRect">
            <a:avLst/>
          </a:prstGeom>
          <a:solidFill>
            <a:srgbClr val="50C0C2"/>
          </a:solidFill>
          <a:effectLst>
            <a:outerShdw blurRad="50800" dist="38100" dir="2700000" algn="tl" rotWithShape="0">
              <a:prstClr val="black">
                <a:alpha val="40000"/>
              </a:prstClr>
            </a:outerShdw>
          </a:effectLst>
        </p:spPr>
        <p:txBody>
          <a:bodyPr wrap="square" anchor="t">
            <a:spAutoFit/>
          </a:bodyPr>
          <a:lstStyle/>
          <a:p>
            <a:pPr algn="ctr">
              <a:buClr>
                <a:schemeClr val="bg1"/>
              </a:buClr>
            </a:pPr>
            <a:r>
              <a:rPr lang="es-CO" sz="3600" b="1" dirty="0">
                <a:solidFill>
                  <a:schemeClr val="bg1"/>
                </a:solidFill>
                <a:ea typeface="Verdana" panose="020B0604030504040204" pitchFamily="34" charset="0"/>
                <a:cs typeface="Verdana" panose="020B0604030504040204" pitchFamily="34" charset="0"/>
              </a:rPr>
              <a:t>MIDE A</a:t>
            </a:r>
          </a:p>
        </p:txBody>
      </p:sp>
      <p:sp>
        <p:nvSpPr>
          <p:cNvPr id="28" name="Rectángulo 27"/>
          <p:cNvSpPr/>
          <p:nvPr/>
        </p:nvSpPr>
        <p:spPr>
          <a:xfrm>
            <a:off x="4374353" y="3874152"/>
            <a:ext cx="3344679" cy="1384995"/>
          </a:xfrm>
          <a:prstGeom prst="rect">
            <a:avLst/>
          </a:prstGeom>
        </p:spPr>
        <p:txBody>
          <a:bodyPr wrap="square">
            <a:spAutoFit/>
          </a:bodyPr>
          <a:lstStyle/>
          <a:p>
            <a:pPr algn="just"/>
            <a:r>
              <a:rPr lang="es-ES_tradnl" sz="2800" dirty="0">
                <a:solidFill>
                  <a:srgbClr val="44546A">
                    <a:hueOff val="0"/>
                    <a:satOff val="0"/>
                    <a:lumOff val="0"/>
                    <a:alphaOff val="0"/>
                  </a:srgbClr>
                </a:solidFill>
                <a:latin typeface="Calibri" panose="020F0502020204030204"/>
              </a:rPr>
              <a:t>150 instituciones  con formación Técnica y Tecnológica</a:t>
            </a:r>
            <a:endParaRPr lang="es-CO" sz="2800" dirty="0">
              <a:solidFill>
                <a:srgbClr val="44546A">
                  <a:hueOff val="0"/>
                  <a:satOff val="0"/>
                  <a:lumOff val="0"/>
                  <a:alphaOff val="0"/>
                </a:srgbClr>
              </a:solidFill>
              <a:highlight>
                <a:srgbClr val="FFFF00"/>
              </a:highlight>
              <a:latin typeface="Calibri" panose="020F0502020204030204"/>
            </a:endParaRPr>
          </a:p>
        </p:txBody>
      </p:sp>
      <p:sp>
        <p:nvSpPr>
          <p:cNvPr id="29" name="Rectángulo 28"/>
          <p:cNvSpPr/>
          <p:nvPr/>
        </p:nvSpPr>
        <p:spPr>
          <a:xfrm>
            <a:off x="7964089" y="3983054"/>
            <a:ext cx="3344400" cy="1073173"/>
          </a:xfrm>
          <a:prstGeom prst="rect">
            <a:avLst/>
          </a:prstGeom>
          <a:solidFill>
            <a:schemeClr val="bg1">
              <a:lumMod val="95000"/>
            </a:schemeClr>
          </a:solidFill>
          <a:ln>
            <a:noFill/>
          </a:ln>
          <a:effectLst/>
        </p:spPr>
        <p:txBody>
          <a:bodyPr spcFirstLastPara="0" vert="horz" wrap="square" lIns="68580" tIns="68580" rIns="68580" bIns="68580" numCol="1" spcCol="1270" anchor="ctr" anchorCtr="0">
            <a:noAutofit/>
          </a:bodyPr>
          <a:lstStyle/>
          <a:p>
            <a:pPr algn="just"/>
            <a:r>
              <a:rPr lang="es-ES_tradnl" sz="2800" dirty="0">
                <a:solidFill>
                  <a:srgbClr val="44546A">
                    <a:hueOff val="0"/>
                    <a:satOff val="0"/>
                    <a:lumOff val="0"/>
                    <a:alphaOff val="0"/>
                  </a:srgbClr>
                </a:solidFill>
                <a:latin typeface="Calibri" panose="020F0502020204030204"/>
              </a:rPr>
              <a:t>480 programas del Núcleo Básico de Administración.</a:t>
            </a:r>
            <a:endParaRPr lang="es-CO" sz="2800" dirty="0">
              <a:solidFill>
                <a:srgbClr val="44546A">
                  <a:hueOff val="0"/>
                  <a:satOff val="0"/>
                  <a:lumOff val="0"/>
                  <a:alphaOff val="0"/>
                </a:srgbClr>
              </a:solidFill>
              <a:latin typeface="Calibri" panose="020F0502020204030204"/>
            </a:endParaRPr>
          </a:p>
        </p:txBody>
      </p:sp>
      <p:sp>
        <p:nvSpPr>
          <p:cNvPr id="32" name="CuadroTexto 31">
            <a:extLst/>
          </p:cNvPr>
          <p:cNvSpPr txBox="1"/>
          <p:nvPr/>
        </p:nvSpPr>
        <p:spPr>
          <a:xfrm>
            <a:off x="883510" y="990133"/>
            <a:ext cx="10424979" cy="461665"/>
          </a:xfrm>
          <a:prstGeom prst="rect">
            <a:avLst/>
          </a:prstGeom>
          <a:noFill/>
        </p:spPr>
        <p:txBody>
          <a:bodyPr wrap="square" rtlCol="0">
            <a:spAutoFit/>
          </a:bodyPr>
          <a:lstStyle/>
          <a:p>
            <a:r>
              <a:rPr lang="es-CO" sz="2400" b="1" dirty="0">
                <a:solidFill>
                  <a:srgbClr val="EB6264"/>
                </a:solidFill>
                <a:latin typeface="Segoe UI" panose="020B0502040204020203" pitchFamily="34" charset="0"/>
                <a:ea typeface="Verdana" panose="020B0604030504040204" pitchFamily="34" charset="0"/>
                <a:cs typeface="Segoe UI" panose="020B0502040204020203" pitchFamily="34" charset="0"/>
              </a:rPr>
              <a:t>El MIDE</a:t>
            </a:r>
          </a:p>
        </p:txBody>
      </p:sp>
    </p:spTree>
    <p:extLst>
      <p:ext uri="{BB962C8B-B14F-4D97-AF65-F5344CB8AC3E}">
        <p14:creationId xmlns:p14="http://schemas.microsoft.com/office/powerpoint/2010/main" val="372202155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1065</TotalTime>
  <Words>3745</Words>
  <Application>Microsoft Office PowerPoint</Application>
  <PresentationFormat>Panorámica</PresentationFormat>
  <Paragraphs>507</Paragraphs>
  <Slides>54</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54</vt:i4>
      </vt:variant>
    </vt:vector>
  </HeadingPairs>
  <TitlesOfParts>
    <vt:vector size="65" baseType="lpstr">
      <vt:lpstr>MS PGothic</vt:lpstr>
      <vt:lpstr>Arial</vt:lpstr>
      <vt:lpstr>Calibri</vt:lpstr>
      <vt:lpstr>Calibri </vt:lpstr>
      <vt:lpstr>Calibri Light</vt:lpstr>
      <vt:lpstr>Segoe UI</vt:lpstr>
      <vt:lpstr>Segoe UI Light</vt:lpstr>
      <vt:lpstr>Segoe UI Symbol</vt:lpstr>
      <vt:lpstr>Times New Roman</vt:lpstr>
      <vt:lpstr>Verdana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Hernan Alfonso Suarez Cediel</dc:creator>
  <cp:lastModifiedBy>Dirección Acreditación Institucional</cp:lastModifiedBy>
  <cp:revision>91</cp:revision>
  <dcterms:created xsi:type="dcterms:W3CDTF">2018-07-27T14:06:07Z</dcterms:created>
  <dcterms:modified xsi:type="dcterms:W3CDTF">2018-11-14T04:11:30Z</dcterms:modified>
</cp:coreProperties>
</file>