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comments/comment1.xml" ContentType="application/vnd.openxmlformats-officedocument.presentationml.comments+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tags/tag40.xml" ContentType="application/vnd.openxmlformats-officedocument.presentationml.tags+xml"/>
  <Override PartName="/ppt/notesSlides/notesSlide40.xml" ContentType="application/vnd.openxmlformats-officedocument.presentationml.notesSlide+xml"/>
  <Override PartName="/ppt/tags/tag41.xml" ContentType="application/vnd.openxmlformats-officedocument.presentationml.tags+xml"/>
  <Override PartName="/ppt/notesSlides/notesSlide4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omments/comment2.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4"/>
  </p:notesMasterIdLst>
  <p:sldIdLst>
    <p:sldId id="256" r:id="rId2"/>
    <p:sldId id="613" r:id="rId3"/>
    <p:sldId id="577" r:id="rId4"/>
    <p:sldId id="573" r:id="rId5"/>
    <p:sldId id="555" r:id="rId6"/>
    <p:sldId id="563" r:id="rId7"/>
    <p:sldId id="579" r:id="rId8"/>
    <p:sldId id="580" r:id="rId9"/>
    <p:sldId id="582" r:id="rId10"/>
    <p:sldId id="581" r:id="rId11"/>
    <p:sldId id="559" r:id="rId12"/>
    <p:sldId id="583" r:id="rId13"/>
    <p:sldId id="568" r:id="rId14"/>
    <p:sldId id="569" r:id="rId15"/>
    <p:sldId id="578" r:id="rId16"/>
    <p:sldId id="562" r:id="rId17"/>
    <p:sldId id="560" r:id="rId18"/>
    <p:sldId id="566" r:id="rId19"/>
    <p:sldId id="561" r:id="rId20"/>
    <p:sldId id="564" r:id="rId21"/>
    <p:sldId id="570" r:id="rId22"/>
    <p:sldId id="637" r:id="rId23"/>
    <p:sldId id="598" r:id="rId24"/>
    <p:sldId id="571" r:id="rId25"/>
    <p:sldId id="567" r:id="rId26"/>
    <p:sldId id="565" r:id="rId27"/>
    <p:sldId id="600" r:id="rId28"/>
    <p:sldId id="584" r:id="rId29"/>
    <p:sldId id="599" r:id="rId30"/>
    <p:sldId id="627" r:id="rId31"/>
    <p:sldId id="586" r:id="rId32"/>
    <p:sldId id="587" r:id="rId33"/>
    <p:sldId id="588" r:id="rId34"/>
    <p:sldId id="589" r:id="rId35"/>
    <p:sldId id="601" r:id="rId36"/>
    <p:sldId id="602" r:id="rId37"/>
    <p:sldId id="592" r:id="rId38"/>
    <p:sldId id="603" r:id="rId39"/>
    <p:sldId id="593" r:id="rId40"/>
    <p:sldId id="594" r:id="rId41"/>
    <p:sldId id="596" r:id="rId42"/>
    <p:sldId id="604" r:id="rId43"/>
    <p:sldId id="605" r:id="rId44"/>
    <p:sldId id="597" r:id="rId45"/>
    <p:sldId id="606" r:id="rId46"/>
    <p:sldId id="607" r:id="rId47"/>
    <p:sldId id="591" r:id="rId48"/>
    <p:sldId id="608" r:id="rId49"/>
    <p:sldId id="609" r:id="rId50"/>
    <p:sldId id="610" r:id="rId51"/>
    <p:sldId id="611" r:id="rId52"/>
    <p:sldId id="612" r:id="rId53"/>
    <p:sldId id="636" r:id="rId54"/>
    <p:sldId id="615" r:id="rId55"/>
    <p:sldId id="616" r:id="rId56"/>
    <p:sldId id="634" r:id="rId57"/>
    <p:sldId id="635" r:id="rId58"/>
    <p:sldId id="302" r:id="rId59"/>
    <p:sldId id="303" r:id="rId60"/>
    <p:sldId id="628" r:id="rId61"/>
    <p:sldId id="574" r:id="rId62"/>
    <p:sldId id="556" r:id="rId63"/>
    <p:sldId id="625" r:id="rId64"/>
    <p:sldId id="617" r:id="rId65"/>
    <p:sldId id="618" r:id="rId66"/>
    <p:sldId id="620" r:id="rId67"/>
    <p:sldId id="622" r:id="rId68"/>
    <p:sldId id="621" r:id="rId69"/>
    <p:sldId id="623" r:id="rId70"/>
    <p:sldId id="624" r:id="rId71"/>
    <p:sldId id="619" r:id="rId72"/>
    <p:sldId id="626" r:id="rId73"/>
    <p:sldId id="629" r:id="rId74"/>
    <p:sldId id="285" r:id="rId75"/>
    <p:sldId id="418" r:id="rId76"/>
    <p:sldId id="419" r:id="rId77"/>
    <p:sldId id="304" r:id="rId78"/>
    <p:sldId id="305" r:id="rId79"/>
    <p:sldId id="432" r:id="rId80"/>
    <p:sldId id="433" r:id="rId81"/>
    <p:sldId id="434" r:id="rId82"/>
    <p:sldId id="342" r:id="rId83"/>
    <p:sldId id="552" r:id="rId84"/>
    <p:sldId id="554" r:id="rId85"/>
    <p:sldId id="553" r:id="rId86"/>
    <p:sldId id="638" r:id="rId87"/>
    <p:sldId id="648" r:id="rId88"/>
    <p:sldId id="649" r:id="rId89"/>
    <p:sldId id="258" r:id="rId90"/>
    <p:sldId id="267" r:id="rId91"/>
    <p:sldId id="307" r:id="rId92"/>
    <p:sldId id="315" r:id="rId93"/>
    <p:sldId id="316" r:id="rId94"/>
    <p:sldId id="260" r:id="rId95"/>
    <p:sldId id="261" r:id="rId96"/>
    <p:sldId id="308" r:id="rId97"/>
    <p:sldId id="317" r:id="rId98"/>
    <p:sldId id="310" r:id="rId99"/>
    <p:sldId id="262" r:id="rId100"/>
    <p:sldId id="309" r:id="rId101"/>
    <p:sldId id="318" r:id="rId102"/>
    <p:sldId id="268" r:id="rId103"/>
    <p:sldId id="311" r:id="rId104"/>
    <p:sldId id="265" r:id="rId105"/>
    <p:sldId id="269" r:id="rId106"/>
    <p:sldId id="313" r:id="rId107"/>
    <p:sldId id="312" r:id="rId108"/>
    <p:sldId id="314" r:id="rId109"/>
    <p:sldId id="270" r:id="rId110"/>
    <p:sldId id="319" r:id="rId111"/>
    <p:sldId id="279" r:id="rId112"/>
    <p:sldId id="281" r:id="rId113"/>
    <p:sldId id="282" r:id="rId114"/>
    <p:sldId id="283" r:id="rId115"/>
    <p:sldId id="284" r:id="rId116"/>
    <p:sldId id="320" r:id="rId117"/>
    <p:sldId id="301" r:id="rId118"/>
    <p:sldId id="288" r:id="rId119"/>
    <p:sldId id="289" r:id="rId120"/>
    <p:sldId id="575" r:id="rId121"/>
    <p:sldId id="557" r:id="rId122"/>
    <p:sldId id="630" r:id="rId123"/>
    <p:sldId id="632" r:id="rId124"/>
    <p:sldId id="633" r:id="rId125"/>
    <p:sldId id="631" r:id="rId126"/>
    <p:sldId id="576" r:id="rId127"/>
    <p:sldId id="558" r:id="rId128"/>
    <p:sldId id="300" r:id="rId129"/>
    <p:sldId id="417" r:id="rId130"/>
    <p:sldId id="394" r:id="rId131"/>
    <p:sldId id="395" r:id="rId132"/>
    <p:sldId id="397" r:id="rId133"/>
    <p:sldId id="398" r:id="rId134"/>
    <p:sldId id="399" r:id="rId135"/>
    <p:sldId id="400" r:id="rId136"/>
    <p:sldId id="402" r:id="rId137"/>
    <p:sldId id="403" r:id="rId138"/>
    <p:sldId id="404" r:id="rId139"/>
    <p:sldId id="405" r:id="rId140"/>
    <p:sldId id="406" r:id="rId141"/>
    <p:sldId id="407" r:id="rId142"/>
    <p:sldId id="408" r:id="rId143"/>
    <p:sldId id="409" r:id="rId144"/>
    <p:sldId id="410" r:id="rId145"/>
    <p:sldId id="411" r:id="rId146"/>
    <p:sldId id="412" r:id="rId147"/>
    <p:sldId id="413" r:id="rId148"/>
    <p:sldId id="414" r:id="rId149"/>
    <p:sldId id="415" r:id="rId150"/>
    <p:sldId id="416" r:id="rId151"/>
    <p:sldId id="639" r:id="rId152"/>
    <p:sldId id="640" r:id="rId153"/>
    <p:sldId id="641" r:id="rId154"/>
    <p:sldId id="642" r:id="rId155"/>
    <p:sldId id="257" r:id="rId156"/>
    <p:sldId id="643" r:id="rId157"/>
    <p:sldId id="259" r:id="rId158"/>
    <p:sldId id="263" r:id="rId159"/>
    <p:sldId id="644" r:id="rId160"/>
    <p:sldId id="645" r:id="rId161"/>
    <p:sldId id="646" r:id="rId162"/>
    <p:sldId id="647" r:id="rId163"/>
  </p:sldIdLst>
  <p:sldSz cx="12192000" cy="6858000"/>
  <p:notesSz cx="6797675" cy="9926638"/>
  <p:custDataLst>
    <p:tags r:id="rId165"/>
  </p:custDataLst>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ELIDA CARDENAS" initials="NC" lastIdx="3" clrIdx="0"/>
  <p:cmAuthor id="2" name="Gustavovel" initials="G" lastIdx="2" clrIdx="1">
    <p:extLst>
      <p:ext uri="{19B8F6BF-5375-455C-9EA6-DF929625EA0E}">
        <p15:presenceInfo xmlns:p15="http://schemas.microsoft.com/office/powerpoint/2012/main" userId="Gustavovel" providerId="None"/>
      </p:ext>
    </p:extLst>
  </p:cmAuthor>
  <p:cmAuthor id="3" name="Darío Argüello" initials="DA" lastIdx="1" clrIdx="2">
    <p:extLst>
      <p:ext uri="{19B8F6BF-5375-455C-9EA6-DF929625EA0E}">
        <p15:presenceInfo xmlns:p15="http://schemas.microsoft.com/office/powerpoint/2012/main" userId="7a63830bf74ddac5" providerId="Windows Live"/>
      </p:ext>
    </p:extLst>
  </p:cmAuthor>
  <p:cmAuthor id="4" name="Mauricio Quintana Torres" initials="MQT" lastIdx="1" clrIdx="3">
    <p:extLst>
      <p:ext uri="{19B8F6BF-5375-455C-9EA6-DF929625EA0E}">
        <p15:presenceInfo xmlns:p15="http://schemas.microsoft.com/office/powerpoint/2012/main" userId="Mauricio Quintana Torre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4658"/>
    <a:srgbClr val="AF0D24"/>
    <a:srgbClr val="1989A2"/>
    <a:srgbClr val="FF2D2D"/>
    <a:srgbClr val="EA90EC"/>
    <a:srgbClr val="FF0505"/>
    <a:srgbClr val="008AC9"/>
    <a:srgbClr val="FF9900"/>
    <a:srgbClr val="A162D0"/>
    <a:srgbClr val="10A0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113A9D2-9D6B-4929-AA2D-F23B5EE8CBE7}" styleName="Estilo temático 2 - Énfasis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0"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tags" Target="tags/tag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notesMaster" Target="notesMasters/notesMaster1.xml"/><Relationship Id="rId16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18-08-09T10:25:23.509" idx="1">
    <p:pos x="6950" y="648"/>
    <p:text>En la segunda viñeta debe decir: Establecer relaciones entre un texto y otros textos o enunciados.</p:text>
    <p:extLst>
      <p:ext uri="{C676402C-5697-4E1C-873F-D02D1690AC5C}">
        <p15:threadingInfo xmlns:p15="http://schemas.microsoft.com/office/powerpoint/2012/main" timeZoneBias="30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4" dt="2018-09-26T17:47:10.738" idx="1">
    <p:pos x="5896" y="2971"/>
    <p:text>Tomado de la documentación saber pro. Pagína 11. Descargado de las bases de datos de ICFES</p:text>
    <p:extLst>
      <p:ext uri="{C676402C-5697-4E1C-873F-D02D1690AC5C}">
        <p15:threadingInfo xmlns:p15="http://schemas.microsoft.com/office/powerpoint/2012/main" timeZoneBias="300"/>
      </p:ext>
    </p:extLst>
  </p:cm>
</p:cmLst>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79AACD1-A01C-4A68-969B-6925ED077AB2}" type="doc">
      <dgm:prSet loTypeId="urn:microsoft.com/office/officeart/2009/3/layout/StepUpProcess" loCatId="process" qsTypeId="urn:microsoft.com/office/officeart/2005/8/quickstyle/simple5" qsCatId="simple" csTypeId="urn:microsoft.com/office/officeart/2005/8/colors/accent0_1" csCatId="mainScheme" phldr="1"/>
      <dgm:spPr/>
      <dgm:t>
        <a:bodyPr/>
        <a:lstStyle/>
        <a:p>
          <a:endParaRPr lang="es-ES"/>
        </a:p>
      </dgm:t>
    </dgm:pt>
    <dgm:pt modelId="{D4AD14F3-0CE3-4C2A-8082-CB10DF6D9471}">
      <dgm:prSet phldrT="[Texto]" custT="1"/>
      <dgm:spPr/>
      <dgm:t>
        <a:bodyPr/>
        <a:lstStyle/>
        <a:p>
          <a:r>
            <a:rPr lang="es-ES" sz="3200" dirty="0"/>
            <a:t>1968</a:t>
          </a:r>
        </a:p>
      </dgm:t>
    </dgm:pt>
    <dgm:pt modelId="{10E839B0-444D-4078-AF02-20B074A73BE7}" type="parTrans" cxnId="{C896B923-E981-4AEF-B36F-E66963A8316E}">
      <dgm:prSet/>
      <dgm:spPr/>
      <dgm:t>
        <a:bodyPr/>
        <a:lstStyle/>
        <a:p>
          <a:endParaRPr lang="es-ES" sz="4400"/>
        </a:p>
      </dgm:t>
    </dgm:pt>
    <dgm:pt modelId="{4E7DD9CA-8DA5-4765-B984-21AD9BD333DD}" type="sibTrans" cxnId="{C896B923-E981-4AEF-B36F-E66963A8316E}">
      <dgm:prSet/>
      <dgm:spPr/>
      <dgm:t>
        <a:bodyPr/>
        <a:lstStyle/>
        <a:p>
          <a:endParaRPr lang="es-ES" sz="4400"/>
        </a:p>
      </dgm:t>
    </dgm:pt>
    <dgm:pt modelId="{5B928E21-DFBF-4F4C-90B8-FD688D963AED}">
      <dgm:prSet phldrT="[Texto]" custT="1"/>
      <dgm:spPr/>
      <dgm:t>
        <a:bodyPr/>
        <a:lstStyle/>
        <a:p>
          <a:r>
            <a:rPr lang="es-ES" sz="1400" dirty="0"/>
            <a:t>Primera versión del examen, para apoyar los procesos de </a:t>
          </a:r>
          <a:r>
            <a:rPr lang="es-CO" sz="1400" dirty="0"/>
            <a:t>admisión de las instituciones de educación superior</a:t>
          </a:r>
          <a:endParaRPr lang="es-ES" sz="1400" dirty="0"/>
        </a:p>
      </dgm:t>
    </dgm:pt>
    <dgm:pt modelId="{5FAC12C0-AC38-440F-80FC-E07765ABF909}" type="parTrans" cxnId="{99FE1682-F5A4-42BC-9E5D-DBFFA2EC5005}">
      <dgm:prSet/>
      <dgm:spPr/>
      <dgm:t>
        <a:bodyPr/>
        <a:lstStyle/>
        <a:p>
          <a:endParaRPr lang="es-ES" sz="4400"/>
        </a:p>
      </dgm:t>
    </dgm:pt>
    <dgm:pt modelId="{514DD1DD-BCB5-48D6-ADC5-CCDBAA9FD44E}" type="sibTrans" cxnId="{99FE1682-F5A4-42BC-9E5D-DBFFA2EC5005}">
      <dgm:prSet/>
      <dgm:spPr/>
      <dgm:t>
        <a:bodyPr/>
        <a:lstStyle/>
        <a:p>
          <a:endParaRPr lang="es-ES" sz="4400"/>
        </a:p>
      </dgm:t>
    </dgm:pt>
    <dgm:pt modelId="{F5643658-DBD7-444E-830E-8CA9B5645E1F}">
      <dgm:prSet phldrT="[Texto]" custT="1"/>
      <dgm:spPr/>
      <dgm:t>
        <a:bodyPr/>
        <a:lstStyle/>
        <a:p>
          <a:r>
            <a:rPr lang="es-ES" sz="3200" dirty="0"/>
            <a:t>1980</a:t>
          </a:r>
        </a:p>
      </dgm:t>
    </dgm:pt>
    <dgm:pt modelId="{B95A3ACB-5EFE-4E5C-9F7C-8D21D86E691C}" type="parTrans" cxnId="{4D983F00-0133-4A3B-A900-40AFEC34791C}">
      <dgm:prSet/>
      <dgm:spPr/>
      <dgm:t>
        <a:bodyPr/>
        <a:lstStyle/>
        <a:p>
          <a:endParaRPr lang="es-ES" sz="4400"/>
        </a:p>
      </dgm:t>
    </dgm:pt>
    <dgm:pt modelId="{3CD93B58-554C-4748-8331-9153F0E863E8}" type="sibTrans" cxnId="{4D983F00-0133-4A3B-A900-40AFEC34791C}">
      <dgm:prSet/>
      <dgm:spPr/>
      <dgm:t>
        <a:bodyPr/>
        <a:lstStyle/>
        <a:p>
          <a:endParaRPr lang="es-ES" sz="4400"/>
        </a:p>
      </dgm:t>
    </dgm:pt>
    <dgm:pt modelId="{A57085FC-BCDC-4402-B245-1443796E48A8}">
      <dgm:prSet phldrT="[Texto]" custT="1"/>
      <dgm:spPr/>
      <dgm:t>
        <a:bodyPr/>
        <a:lstStyle/>
        <a:p>
          <a:r>
            <a:rPr lang="es-CO" sz="1400" dirty="0"/>
            <a:t>Se convirtió en un requisito </a:t>
          </a:r>
          <a:r>
            <a:rPr lang="es-ES" sz="1400" dirty="0"/>
            <a:t>formal para ingresar a </a:t>
          </a:r>
          <a:r>
            <a:rPr lang="es-CO" sz="1400" dirty="0"/>
            <a:t>instituciones de educación superior</a:t>
          </a:r>
          <a:endParaRPr lang="es-ES" sz="1400" dirty="0"/>
        </a:p>
      </dgm:t>
    </dgm:pt>
    <dgm:pt modelId="{34A5B7D2-5240-4E09-A18D-10191C0236D9}" type="parTrans" cxnId="{16C16993-F284-4794-A0FC-F98CE624EC45}">
      <dgm:prSet/>
      <dgm:spPr/>
      <dgm:t>
        <a:bodyPr/>
        <a:lstStyle/>
        <a:p>
          <a:endParaRPr lang="es-ES" sz="4400"/>
        </a:p>
      </dgm:t>
    </dgm:pt>
    <dgm:pt modelId="{BEA2E1D2-DB2D-4CAE-8CA3-AFCDA88947E2}" type="sibTrans" cxnId="{16C16993-F284-4794-A0FC-F98CE624EC45}">
      <dgm:prSet/>
      <dgm:spPr/>
      <dgm:t>
        <a:bodyPr/>
        <a:lstStyle/>
        <a:p>
          <a:endParaRPr lang="es-ES" sz="4400"/>
        </a:p>
      </dgm:t>
    </dgm:pt>
    <dgm:pt modelId="{6399D348-2802-46CA-9CE7-7CF74FD43FF6}">
      <dgm:prSet phldrT="[Texto]" custT="1"/>
      <dgm:spPr/>
      <dgm:t>
        <a:bodyPr/>
        <a:lstStyle/>
        <a:p>
          <a:r>
            <a:rPr lang="es-ES" sz="1400" dirty="0"/>
            <a:t>Decreto 2343 de 1980</a:t>
          </a:r>
        </a:p>
      </dgm:t>
    </dgm:pt>
    <dgm:pt modelId="{961D7F3F-AA59-4020-AED4-B8A641EB5EDA}" type="parTrans" cxnId="{9C81B4D9-C46D-4350-8E79-2850CE2CDCAB}">
      <dgm:prSet/>
      <dgm:spPr/>
      <dgm:t>
        <a:bodyPr/>
        <a:lstStyle/>
        <a:p>
          <a:endParaRPr lang="es-ES" sz="4400"/>
        </a:p>
      </dgm:t>
    </dgm:pt>
    <dgm:pt modelId="{C3E13867-1B04-45E7-8982-0FFD0523B939}" type="sibTrans" cxnId="{9C81B4D9-C46D-4350-8E79-2850CE2CDCAB}">
      <dgm:prSet/>
      <dgm:spPr/>
      <dgm:t>
        <a:bodyPr/>
        <a:lstStyle/>
        <a:p>
          <a:endParaRPr lang="es-ES" sz="4400"/>
        </a:p>
      </dgm:t>
    </dgm:pt>
    <dgm:pt modelId="{BAF6C688-105F-401E-94D1-F3DA49A85509}">
      <dgm:prSet phldrT="[Texto]" custT="1"/>
      <dgm:spPr/>
      <dgm:t>
        <a:bodyPr/>
        <a:lstStyle/>
        <a:p>
          <a:r>
            <a:rPr lang="es-ES" sz="3200" dirty="0"/>
            <a:t>2000</a:t>
          </a:r>
          <a:endParaRPr lang="es-ES" sz="1400" dirty="0"/>
        </a:p>
      </dgm:t>
    </dgm:pt>
    <dgm:pt modelId="{CC4DF4BF-ABB1-4AC0-AA6A-A9458B5FBF12}" type="parTrans" cxnId="{C5D70B2A-C2C4-4A02-897F-F2B7CE5B0982}">
      <dgm:prSet/>
      <dgm:spPr/>
      <dgm:t>
        <a:bodyPr/>
        <a:lstStyle/>
        <a:p>
          <a:endParaRPr lang="es-ES" sz="4400"/>
        </a:p>
      </dgm:t>
    </dgm:pt>
    <dgm:pt modelId="{2BFA8241-5A9F-4890-B61C-A72F2FF4B0E6}" type="sibTrans" cxnId="{C5D70B2A-C2C4-4A02-897F-F2B7CE5B0982}">
      <dgm:prSet/>
      <dgm:spPr/>
      <dgm:t>
        <a:bodyPr/>
        <a:lstStyle/>
        <a:p>
          <a:endParaRPr lang="es-ES" sz="4400"/>
        </a:p>
      </dgm:t>
    </dgm:pt>
    <dgm:pt modelId="{4FFDE620-A3D1-48BB-9DA2-55893F5CB17A}">
      <dgm:prSet phldrT="[Texto]" custT="1"/>
      <dgm:spPr/>
      <dgm:t>
        <a:bodyPr/>
        <a:lstStyle/>
        <a:p>
          <a:r>
            <a:rPr lang="es-CO" sz="1400" dirty="0"/>
            <a:t>La prueba fue orientada a la evaluación por competencias en lugar de la evaluación de conocimientos y aptitudes.</a:t>
          </a:r>
          <a:endParaRPr lang="es-ES" sz="1400" dirty="0"/>
        </a:p>
      </dgm:t>
    </dgm:pt>
    <dgm:pt modelId="{C622E33F-81D8-4ABC-B5C0-20F39BFE7A85}" type="parTrans" cxnId="{9D457E6C-0E12-4064-A4A3-BAE01BAC7496}">
      <dgm:prSet/>
      <dgm:spPr/>
      <dgm:t>
        <a:bodyPr/>
        <a:lstStyle/>
        <a:p>
          <a:endParaRPr lang="es-ES" sz="4400"/>
        </a:p>
      </dgm:t>
    </dgm:pt>
    <dgm:pt modelId="{0F112E9E-20E7-43D2-A841-CE2A786A0A40}" type="sibTrans" cxnId="{9D457E6C-0E12-4064-A4A3-BAE01BAC7496}">
      <dgm:prSet/>
      <dgm:spPr/>
      <dgm:t>
        <a:bodyPr/>
        <a:lstStyle/>
        <a:p>
          <a:endParaRPr lang="es-ES" sz="4400"/>
        </a:p>
      </dgm:t>
    </dgm:pt>
    <dgm:pt modelId="{1E745AC2-F456-4929-A4F7-40C087894B25}">
      <dgm:prSet phldrT="[Texto]" custT="1"/>
      <dgm:spPr/>
      <dgm:t>
        <a:bodyPr/>
        <a:lstStyle/>
        <a:p>
          <a:r>
            <a:rPr lang="es-ES" sz="3200" dirty="0"/>
            <a:t>2014</a:t>
          </a:r>
        </a:p>
      </dgm:t>
    </dgm:pt>
    <dgm:pt modelId="{1922A01D-79D4-407A-B136-A27EA627CB0E}" type="parTrans" cxnId="{452982A9-EDDC-469A-8112-09D9472514B7}">
      <dgm:prSet/>
      <dgm:spPr/>
      <dgm:t>
        <a:bodyPr/>
        <a:lstStyle/>
        <a:p>
          <a:endParaRPr lang="es-ES" sz="4400"/>
        </a:p>
      </dgm:t>
    </dgm:pt>
    <dgm:pt modelId="{38C88E38-5774-4DB5-919D-7D76639046E3}" type="sibTrans" cxnId="{452982A9-EDDC-469A-8112-09D9472514B7}">
      <dgm:prSet/>
      <dgm:spPr/>
      <dgm:t>
        <a:bodyPr/>
        <a:lstStyle/>
        <a:p>
          <a:endParaRPr lang="es-ES" sz="4400"/>
        </a:p>
      </dgm:t>
    </dgm:pt>
    <dgm:pt modelId="{72750383-073D-4BCF-AF47-72630DC51C10}">
      <dgm:prSet phldrT="[Texto]" custT="1"/>
      <dgm:spPr/>
      <dgm:t>
        <a:bodyPr/>
        <a:lstStyle/>
        <a:p>
          <a:r>
            <a:rPr lang="es-CO" sz="1400" dirty="0"/>
            <a:t>La estructura del examen Saber 11 fue modificada para que sus resultados fueran comparables, en términos de la evaluación de competencias genéricas, con los de otras pruebas del SNEE como las pruebas Saber 3, 5 y 9, y el examen de educación superior, Saber Pro.</a:t>
          </a:r>
          <a:endParaRPr lang="es-ES" sz="1400" dirty="0"/>
        </a:p>
      </dgm:t>
    </dgm:pt>
    <dgm:pt modelId="{D485ECE2-65EC-4DF5-ABAA-983D4E4EE44F}" type="parTrans" cxnId="{520145EB-850E-44C6-871B-1B908380D1CC}">
      <dgm:prSet/>
      <dgm:spPr/>
      <dgm:t>
        <a:bodyPr/>
        <a:lstStyle/>
        <a:p>
          <a:endParaRPr lang="es-ES" sz="4400"/>
        </a:p>
      </dgm:t>
    </dgm:pt>
    <dgm:pt modelId="{424B418A-A24F-4E59-A288-9147901D4F14}" type="sibTrans" cxnId="{520145EB-850E-44C6-871B-1B908380D1CC}">
      <dgm:prSet/>
      <dgm:spPr/>
      <dgm:t>
        <a:bodyPr/>
        <a:lstStyle/>
        <a:p>
          <a:endParaRPr lang="es-ES" sz="4400"/>
        </a:p>
      </dgm:t>
    </dgm:pt>
    <dgm:pt modelId="{FF986FF5-A08B-408C-8747-5E81E16934B6}">
      <dgm:prSet phldrT="[Texto]" custT="1"/>
      <dgm:spPr/>
      <dgm:t>
        <a:bodyPr/>
        <a:lstStyle/>
        <a:p>
          <a:r>
            <a:rPr lang="es-CO" sz="1400" dirty="0"/>
            <a:t>Antes del año 2000 no se tenían calificaciones comparables</a:t>
          </a:r>
          <a:endParaRPr lang="es-ES" sz="1400" dirty="0"/>
        </a:p>
      </dgm:t>
    </dgm:pt>
    <dgm:pt modelId="{6F185D08-CC2F-4FAD-AF05-AA363A94F43E}" type="parTrans" cxnId="{8694E913-3482-41E1-B64C-1F163E3A4B3D}">
      <dgm:prSet/>
      <dgm:spPr/>
      <dgm:t>
        <a:bodyPr/>
        <a:lstStyle/>
        <a:p>
          <a:endParaRPr lang="es-ES"/>
        </a:p>
      </dgm:t>
    </dgm:pt>
    <dgm:pt modelId="{FB1A70E9-46FE-47E0-A3ED-F4618258B7EF}" type="sibTrans" cxnId="{8694E913-3482-41E1-B64C-1F163E3A4B3D}">
      <dgm:prSet/>
      <dgm:spPr/>
      <dgm:t>
        <a:bodyPr/>
        <a:lstStyle/>
        <a:p>
          <a:endParaRPr lang="es-ES"/>
        </a:p>
      </dgm:t>
    </dgm:pt>
    <dgm:pt modelId="{1FF9BBF2-4633-49EE-9079-AE55C385D02B}">
      <dgm:prSet phldrT="[Texto]" custT="1"/>
      <dgm:spPr/>
      <dgm:t>
        <a:bodyPr/>
        <a:lstStyle/>
        <a:p>
          <a:r>
            <a:rPr lang="es-ES" sz="2800" dirty="0"/>
            <a:t>2000 1 – 2014 2</a:t>
          </a:r>
        </a:p>
      </dgm:t>
    </dgm:pt>
    <dgm:pt modelId="{352D05D0-EFB6-49B4-BB05-D5759D529AA9}" type="parTrans" cxnId="{C3C175A0-0BD9-4A49-85DF-D66002704EBB}">
      <dgm:prSet/>
      <dgm:spPr/>
      <dgm:t>
        <a:bodyPr/>
        <a:lstStyle/>
        <a:p>
          <a:endParaRPr lang="es-ES"/>
        </a:p>
      </dgm:t>
    </dgm:pt>
    <dgm:pt modelId="{360E5A83-1FC6-458E-9CB8-2DA3F9C5A718}" type="sibTrans" cxnId="{C3C175A0-0BD9-4A49-85DF-D66002704EBB}">
      <dgm:prSet/>
      <dgm:spPr/>
      <dgm:t>
        <a:bodyPr/>
        <a:lstStyle/>
        <a:p>
          <a:endParaRPr lang="es-ES"/>
        </a:p>
      </dgm:t>
    </dgm:pt>
    <dgm:pt modelId="{6B429DE9-24B3-4F43-9900-DC2BA21CC585}">
      <dgm:prSet phldrT="[Texto]" custT="1"/>
      <dgm:spPr/>
      <dgm:t>
        <a:bodyPr/>
        <a:lstStyle/>
        <a:p>
          <a:r>
            <a:rPr lang="es-CO" sz="1400" dirty="0"/>
            <a:t>Saber 11 estaba compuesto por dos partes: un </a:t>
          </a:r>
          <a:r>
            <a:rPr lang="es-CO" sz="1400" b="1" dirty="0"/>
            <a:t>núcleo común: </a:t>
          </a:r>
          <a:r>
            <a:rPr lang="es-ES" sz="1400" b="0" dirty="0"/>
            <a:t>lenguaje, matemáticas, biología, física, </a:t>
          </a:r>
          <a:r>
            <a:rPr lang="es-CO" sz="1400" b="0" dirty="0"/>
            <a:t>química, historia, geografía, filosofía, idioma. </a:t>
          </a:r>
          <a:r>
            <a:rPr lang="es-CO" sz="1400" b="1" dirty="0"/>
            <a:t>componente flexible </a:t>
          </a:r>
          <a:r>
            <a:rPr lang="es-CO" sz="1400" b="0" dirty="0"/>
            <a:t>conformado por cuatro </a:t>
          </a:r>
          <a:r>
            <a:rPr lang="es-ES" sz="1400" b="0" dirty="0"/>
            <a:t>pruebas de profundización.</a:t>
          </a:r>
        </a:p>
      </dgm:t>
    </dgm:pt>
    <dgm:pt modelId="{08C959C6-B65A-4AE5-B675-02C5805BA07C}" type="parTrans" cxnId="{FAF8CCB1-DF37-436B-B408-6F279BF2915F}">
      <dgm:prSet/>
      <dgm:spPr/>
      <dgm:t>
        <a:bodyPr/>
        <a:lstStyle/>
        <a:p>
          <a:endParaRPr lang="es-ES"/>
        </a:p>
      </dgm:t>
    </dgm:pt>
    <dgm:pt modelId="{BF4172EF-80D6-4978-BB23-299E375BC4D9}" type="sibTrans" cxnId="{FAF8CCB1-DF37-436B-B408-6F279BF2915F}">
      <dgm:prSet/>
      <dgm:spPr/>
      <dgm:t>
        <a:bodyPr/>
        <a:lstStyle/>
        <a:p>
          <a:endParaRPr lang="es-ES"/>
        </a:p>
      </dgm:t>
    </dgm:pt>
    <dgm:pt modelId="{CAD42DC3-D42D-485D-A41D-E814A9CA8C2D}">
      <dgm:prSet phldrT="[Texto]" custT="1"/>
      <dgm:spPr/>
      <dgm:t>
        <a:bodyPr/>
        <a:lstStyle/>
        <a:p>
          <a:r>
            <a:rPr lang="es-CO" sz="1400" b="0" dirty="0"/>
            <a:t>Puntajes para cada prueba con media 50 y desviación estándar 10</a:t>
          </a:r>
          <a:endParaRPr lang="es-ES" sz="1400" b="0" dirty="0"/>
        </a:p>
      </dgm:t>
    </dgm:pt>
    <dgm:pt modelId="{C4232FF6-BFE1-4E82-8DE6-E3A607F44623}" type="parTrans" cxnId="{5BBA277F-9A8B-4F10-B282-E8851E5F9D73}">
      <dgm:prSet/>
      <dgm:spPr/>
      <dgm:t>
        <a:bodyPr/>
        <a:lstStyle/>
        <a:p>
          <a:endParaRPr lang="es-ES"/>
        </a:p>
      </dgm:t>
    </dgm:pt>
    <dgm:pt modelId="{89EA6E89-AAE1-4A64-9FD7-262D9C8A3F52}" type="sibTrans" cxnId="{5BBA277F-9A8B-4F10-B282-E8851E5F9D73}">
      <dgm:prSet/>
      <dgm:spPr/>
      <dgm:t>
        <a:bodyPr/>
        <a:lstStyle/>
        <a:p>
          <a:endParaRPr lang="es-ES"/>
        </a:p>
      </dgm:t>
    </dgm:pt>
    <dgm:pt modelId="{2A7F76E0-7DB5-48C9-991B-E751B83BDF02}">
      <dgm:prSet phldrT="[Texto]" custT="1"/>
      <dgm:spPr/>
      <dgm:t>
        <a:bodyPr/>
        <a:lstStyle/>
        <a:p>
          <a:r>
            <a:rPr lang="es-ES" sz="2800" dirty="0"/>
            <a:t>2005</a:t>
          </a:r>
        </a:p>
      </dgm:t>
    </dgm:pt>
    <dgm:pt modelId="{CEBB1D04-C8BE-4410-9D1B-0BBFB10DCEA0}" type="parTrans" cxnId="{B6EE43FF-5F11-4D4C-A3C9-8689F29DE554}">
      <dgm:prSet/>
      <dgm:spPr/>
      <dgm:t>
        <a:bodyPr/>
        <a:lstStyle/>
        <a:p>
          <a:endParaRPr lang="es-ES"/>
        </a:p>
      </dgm:t>
    </dgm:pt>
    <dgm:pt modelId="{5D73DD60-D2D2-47FD-A3B5-25E784A610E0}" type="sibTrans" cxnId="{B6EE43FF-5F11-4D4C-A3C9-8689F29DE554}">
      <dgm:prSet/>
      <dgm:spPr/>
      <dgm:t>
        <a:bodyPr/>
        <a:lstStyle/>
        <a:p>
          <a:endParaRPr lang="es-ES"/>
        </a:p>
      </dgm:t>
    </dgm:pt>
    <dgm:pt modelId="{2889608E-3CC3-4091-B074-0BB96FC38ADC}">
      <dgm:prSet phldrT="[Texto]" custT="1"/>
      <dgm:spPr/>
      <dgm:t>
        <a:bodyPr/>
        <a:lstStyle/>
        <a:p>
          <a:r>
            <a:rPr lang="es-CO" sz="1400" b="0" dirty="0"/>
            <a:t>El tiempo de aplicación del examen se redujo a un día</a:t>
          </a:r>
          <a:endParaRPr lang="es-ES" sz="1400" b="0" dirty="0"/>
        </a:p>
      </dgm:t>
    </dgm:pt>
    <dgm:pt modelId="{298C74CD-A01D-4C47-8787-60F63AB50D84}" type="sibTrans" cxnId="{B8E024FF-0CEC-44B0-A499-990102E145C5}">
      <dgm:prSet/>
      <dgm:spPr/>
      <dgm:t>
        <a:bodyPr/>
        <a:lstStyle/>
        <a:p>
          <a:endParaRPr lang="es-ES"/>
        </a:p>
      </dgm:t>
    </dgm:pt>
    <dgm:pt modelId="{F70B6757-A039-4C3C-969F-E2ADD61604C6}" type="parTrans" cxnId="{B8E024FF-0CEC-44B0-A499-990102E145C5}">
      <dgm:prSet/>
      <dgm:spPr/>
      <dgm:t>
        <a:bodyPr/>
        <a:lstStyle/>
        <a:p>
          <a:endParaRPr lang="es-ES"/>
        </a:p>
      </dgm:t>
    </dgm:pt>
    <dgm:pt modelId="{710A82E9-DA31-46B1-87E2-0986B92A6AB1}" type="pres">
      <dgm:prSet presAssocID="{D79AACD1-A01C-4A68-969B-6925ED077AB2}" presName="rootnode" presStyleCnt="0">
        <dgm:presLayoutVars>
          <dgm:chMax/>
          <dgm:chPref/>
          <dgm:dir/>
          <dgm:animLvl val="lvl"/>
        </dgm:presLayoutVars>
      </dgm:prSet>
      <dgm:spPr/>
      <dgm:t>
        <a:bodyPr/>
        <a:lstStyle/>
        <a:p>
          <a:endParaRPr lang="es-CO"/>
        </a:p>
      </dgm:t>
    </dgm:pt>
    <dgm:pt modelId="{025B228B-0768-435E-9D41-1B81A5BED9BE}" type="pres">
      <dgm:prSet presAssocID="{D4AD14F3-0CE3-4C2A-8082-CB10DF6D9471}" presName="composite" presStyleCnt="0"/>
      <dgm:spPr/>
    </dgm:pt>
    <dgm:pt modelId="{2471CB69-A79D-4533-9931-80A48E956B6A}" type="pres">
      <dgm:prSet presAssocID="{D4AD14F3-0CE3-4C2A-8082-CB10DF6D9471}" presName="LShape" presStyleLbl="alignNode1" presStyleIdx="0" presStyleCnt="11" custScaleX="121000" custScaleY="121000"/>
      <dgm:spPr/>
    </dgm:pt>
    <dgm:pt modelId="{967C3A21-12A6-41FF-96C2-D4C34537A8D0}" type="pres">
      <dgm:prSet presAssocID="{D4AD14F3-0CE3-4C2A-8082-CB10DF6D9471}" presName="ParentText" presStyleLbl="revTx" presStyleIdx="0" presStyleCnt="6" custScaleX="121000" custScaleY="121000">
        <dgm:presLayoutVars>
          <dgm:chMax val="0"/>
          <dgm:chPref val="0"/>
          <dgm:bulletEnabled val="1"/>
        </dgm:presLayoutVars>
      </dgm:prSet>
      <dgm:spPr/>
      <dgm:t>
        <a:bodyPr/>
        <a:lstStyle/>
        <a:p>
          <a:endParaRPr lang="es-CO"/>
        </a:p>
      </dgm:t>
    </dgm:pt>
    <dgm:pt modelId="{9178316A-794C-40A5-B950-1BCE89EDF9C3}" type="pres">
      <dgm:prSet presAssocID="{D4AD14F3-0CE3-4C2A-8082-CB10DF6D9471}" presName="Triangle" presStyleLbl="alignNode1" presStyleIdx="1" presStyleCnt="11"/>
      <dgm:spPr/>
    </dgm:pt>
    <dgm:pt modelId="{A522BE76-0530-4370-B0C3-572AD667F044}" type="pres">
      <dgm:prSet presAssocID="{4E7DD9CA-8DA5-4765-B984-21AD9BD333DD}" presName="sibTrans" presStyleCnt="0"/>
      <dgm:spPr/>
    </dgm:pt>
    <dgm:pt modelId="{B1FE27C0-6FFC-46ED-A554-673095F57F11}" type="pres">
      <dgm:prSet presAssocID="{4E7DD9CA-8DA5-4765-B984-21AD9BD333DD}" presName="space" presStyleCnt="0"/>
      <dgm:spPr/>
    </dgm:pt>
    <dgm:pt modelId="{9DCEA007-896C-4EB1-A3C5-97DD073CCE58}" type="pres">
      <dgm:prSet presAssocID="{F5643658-DBD7-444E-830E-8CA9B5645E1F}" presName="composite" presStyleCnt="0"/>
      <dgm:spPr/>
    </dgm:pt>
    <dgm:pt modelId="{EEAB4AA1-116C-447B-8FAE-94B01E230521}" type="pres">
      <dgm:prSet presAssocID="{F5643658-DBD7-444E-830E-8CA9B5645E1F}" presName="LShape" presStyleLbl="alignNode1" presStyleIdx="2" presStyleCnt="11" custScaleX="121000" custScaleY="121000"/>
      <dgm:spPr/>
    </dgm:pt>
    <dgm:pt modelId="{65760B27-00A1-42AC-B9F3-7A1F42963B69}" type="pres">
      <dgm:prSet presAssocID="{F5643658-DBD7-444E-830E-8CA9B5645E1F}" presName="ParentText" presStyleLbl="revTx" presStyleIdx="1" presStyleCnt="6" custScaleX="121000" custScaleY="121000" custLinFactNeighborX="-877" custLinFactNeighborY="0">
        <dgm:presLayoutVars>
          <dgm:chMax val="0"/>
          <dgm:chPref val="0"/>
          <dgm:bulletEnabled val="1"/>
        </dgm:presLayoutVars>
      </dgm:prSet>
      <dgm:spPr/>
      <dgm:t>
        <a:bodyPr/>
        <a:lstStyle/>
        <a:p>
          <a:endParaRPr lang="es-CO"/>
        </a:p>
      </dgm:t>
    </dgm:pt>
    <dgm:pt modelId="{094E5B01-5466-4695-BE5E-BF5E23272A01}" type="pres">
      <dgm:prSet presAssocID="{F5643658-DBD7-444E-830E-8CA9B5645E1F}" presName="Triangle" presStyleLbl="alignNode1" presStyleIdx="3" presStyleCnt="11"/>
      <dgm:spPr/>
    </dgm:pt>
    <dgm:pt modelId="{845A70BB-71E4-47F6-8D2C-EB49F34725DC}" type="pres">
      <dgm:prSet presAssocID="{3CD93B58-554C-4748-8331-9153F0E863E8}" presName="sibTrans" presStyleCnt="0"/>
      <dgm:spPr/>
    </dgm:pt>
    <dgm:pt modelId="{80638B11-916E-4EA1-9D90-8AA8D1AA8DD8}" type="pres">
      <dgm:prSet presAssocID="{3CD93B58-554C-4748-8331-9153F0E863E8}" presName="space" presStyleCnt="0"/>
      <dgm:spPr/>
    </dgm:pt>
    <dgm:pt modelId="{0E48BAF0-AFE0-480E-A7F8-EF748D395CC0}" type="pres">
      <dgm:prSet presAssocID="{BAF6C688-105F-401E-94D1-F3DA49A85509}" presName="composite" presStyleCnt="0"/>
      <dgm:spPr/>
    </dgm:pt>
    <dgm:pt modelId="{0F3B9BF7-5E88-4C36-8CB3-36C9B45E803C}" type="pres">
      <dgm:prSet presAssocID="{BAF6C688-105F-401E-94D1-F3DA49A85509}" presName="LShape" presStyleLbl="alignNode1" presStyleIdx="4" presStyleCnt="11" custScaleX="121000" custScaleY="121000"/>
      <dgm:spPr/>
    </dgm:pt>
    <dgm:pt modelId="{9C5D4236-423C-42E0-884D-3BE0DE080D62}" type="pres">
      <dgm:prSet presAssocID="{BAF6C688-105F-401E-94D1-F3DA49A85509}" presName="ParentText" presStyleLbl="revTx" presStyleIdx="2" presStyleCnt="6" custScaleX="121000" custScaleY="121000">
        <dgm:presLayoutVars>
          <dgm:chMax val="0"/>
          <dgm:chPref val="0"/>
          <dgm:bulletEnabled val="1"/>
        </dgm:presLayoutVars>
      </dgm:prSet>
      <dgm:spPr/>
      <dgm:t>
        <a:bodyPr/>
        <a:lstStyle/>
        <a:p>
          <a:endParaRPr lang="es-CO"/>
        </a:p>
      </dgm:t>
    </dgm:pt>
    <dgm:pt modelId="{DFA2D750-0DE3-4A74-B02E-3473075369A5}" type="pres">
      <dgm:prSet presAssocID="{BAF6C688-105F-401E-94D1-F3DA49A85509}" presName="Triangle" presStyleLbl="alignNode1" presStyleIdx="5" presStyleCnt="11"/>
      <dgm:spPr/>
    </dgm:pt>
    <dgm:pt modelId="{669A6A0C-8B39-41F5-B30F-27F6A0F77E5A}" type="pres">
      <dgm:prSet presAssocID="{2BFA8241-5A9F-4890-B61C-A72F2FF4B0E6}" presName="sibTrans" presStyleCnt="0"/>
      <dgm:spPr/>
    </dgm:pt>
    <dgm:pt modelId="{DFBF9DB7-44A0-4084-8FDE-44E60B56CFA1}" type="pres">
      <dgm:prSet presAssocID="{2BFA8241-5A9F-4890-B61C-A72F2FF4B0E6}" presName="space" presStyleCnt="0"/>
      <dgm:spPr/>
    </dgm:pt>
    <dgm:pt modelId="{730B0B84-5179-4AF9-8682-E3638D05C074}" type="pres">
      <dgm:prSet presAssocID="{1FF9BBF2-4633-49EE-9079-AE55C385D02B}" presName="composite" presStyleCnt="0"/>
      <dgm:spPr/>
    </dgm:pt>
    <dgm:pt modelId="{CB656AC9-2510-4154-9522-4DC556A31032}" type="pres">
      <dgm:prSet presAssocID="{1FF9BBF2-4633-49EE-9079-AE55C385D02B}" presName="LShape" presStyleLbl="alignNode1" presStyleIdx="6" presStyleCnt="11" custScaleX="121000" custScaleY="121000"/>
      <dgm:spPr/>
    </dgm:pt>
    <dgm:pt modelId="{53788273-583A-489A-BAC2-6FEDB0C3CC27}" type="pres">
      <dgm:prSet presAssocID="{1FF9BBF2-4633-49EE-9079-AE55C385D02B}" presName="ParentText" presStyleLbl="revTx" presStyleIdx="3" presStyleCnt="6" custScaleX="149821" custScaleY="110000" custLinFactNeighborX="13144" custLinFactNeighborY="-3613">
        <dgm:presLayoutVars>
          <dgm:chMax val="0"/>
          <dgm:chPref val="0"/>
          <dgm:bulletEnabled val="1"/>
        </dgm:presLayoutVars>
      </dgm:prSet>
      <dgm:spPr/>
      <dgm:t>
        <a:bodyPr/>
        <a:lstStyle/>
        <a:p>
          <a:endParaRPr lang="es-CO"/>
        </a:p>
      </dgm:t>
    </dgm:pt>
    <dgm:pt modelId="{271B8A0C-E0C2-47A2-8491-0914A6A4AE44}" type="pres">
      <dgm:prSet presAssocID="{1FF9BBF2-4633-49EE-9079-AE55C385D02B}" presName="Triangle" presStyleLbl="alignNode1" presStyleIdx="7" presStyleCnt="11"/>
      <dgm:spPr/>
    </dgm:pt>
    <dgm:pt modelId="{2E535AF2-9F9A-4FB3-858D-277F6478FECC}" type="pres">
      <dgm:prSet presAssocID="{360E5A83-1FC6-458E-9CB8-2DA3F9C5A718}" presName="sibTrans" presStyleCnt="0"/>
      <dgm:spPr/>
    </dgm:pt>
    <dgm:pt modelId="{87F81E57-261F-474B-B8B8-BFA42107C426}" type="pres">
      <dgm:prSet presAssocID="{360E5A83-1FC6-458E-9CB8-2DA3F9C5A718}" presName="space" presStyleCnt="0"/>
      <dgm:spPr/>
    </dgm:pt>
    <dgm:pt modelId="{09C3661E-96C0-4448-A6E4-3E86D57BC3B0}" type="pres">
      <dgm:prSet presAssocID="{2A7F76E0-7DB5-48C9-991B-E751B83BDF02}" presName="composite" presStyleCnt="0"/>
      <dgm:spPr/>
    </dgm:pt>
    <dgm:pt modelId="{3B2AFAA6-E41D-4EC1-B562-348EDE628C88}" type="pres">
      <dgm:prSet presAssocID="{2A7F76E0-7DB5-48C9-991B-E751B83BDF02}" presName="LShape" presStyleLbl="alignNode1" presStyleIdx="8" presStyleCnt="11" custScaleX="110000" custScaleY="110000"/>
      <dgm:spPr/>
    </dgm:pt>
    <dgm:pt modelId="{BA4F9FE7-118F-4807-8C4E-DFCC85E3E0C9}" type="pres">
      <dgm:prSet presAssocID="{2A7F76E0-7DB5-48C9-991B-E751B83BDF02}" presName="ParentText" presStyleLbl="revTx" presStyleIdx="4" presStyleCnt="6">
        <dgm:presLayoutVars>
          <dgm:chMax val="0"/>
          <dgm:chPref val="0"/>
          <dgm:bulletEnabled val="1"/>
        </dgm:presLayoutVars>
      </dgm:prSet>
      <dgm:spPr/>
      <dgm:t>
        <a:bodyPr/>
        <a:lstStyle/>
        <a:p>
          <a:endParaRPr lang="es-CO"/>
        </a:p>
      </dgm:t>
    </dgm:pt>
    <dgm:pt modelId="{A295D017-4FBD-41B8-BFEA-B2866FF05133}" type="pres">
      <dgm:prSet presAssocID="{2A7F76E0-7DB5-48C9-991B-E751B83BDF02}" presName="Triangle" presStyleLbl="alignNode1" presStyleIdx="9" presStyleCnt="11"/>
      <dgm:spPr/>
    </dgm:pt>
    <dgm:pt modelId="{F7A29DFB-C465-4B44-880C-CFAB3089ED37}" type="pres">
      <dgm:prSet presAssocID="{5D73DD60-D2D2-47FD-A3B5-25E784A610E0}" presName="sibTrans" presStyleCnt="0"/>
      <dgm:spPr/>
    </dgm:pt>
    <dgm:pt modelId="{D18AF013-F0CE-4151-A6BD-4A9D977B1947}" type="pres">
      <dgm:prSet presAssocID="{5D73DD60-D2D2-47FD-A3B5-25E784A610E0}" presName="space" presStyleCnt="0"/>
      <dgm:spPr/>
    </dgm:pt>
    <dgm:pt modelId="{8B07D885-7F60-4B02-B101-24954EE207E0}" type="pres">
      <dgm:prSet presAssocID="{1E745AC2-F456-4929-A4F7-40C087894B25}" presName="composite" presStyleCnt="0"/>
      <dgm:spPr/>
    </dgm:pt>
    <dgm:pt modelId="{EE1D7DF4-05ED-4EEF-ABFB-66410D33FE6E}" type="pres">
      <dgm:prSet presAssocID="{1E745AC2-F456-4929-A4F7-40C087894B25}" presName="LShape" presStyleLbl="alignNode1" presStyleIdx="10" presStyleCnt="11" custScaleX="121000" custScaleY="121000" custLinFactNeighborX="-12624" custLinFactNeighborY="7502"/>
      <dgm:spPr/>
    </dgm:pt>
    <dgm:pt modelId="{72550D8B-E308-405A-A36E-2183AB2567E7}" type="pres">
      <dgm:prSet presAssocID="{1E745AC2-F456-4929-A4F7-40C087894B25}" presName="ParentText" presStyleLbl="revTx" presStyleIdx="5" presStyleCnt="6" custScaleX="158992" custScaleY="121000">
        <dgm:presLayoutVars>
          <dgm:chMax val="0"/>
          <dgm:chPref val="0"/>
          <dgm:bulletEnabled val="1"/>
        </dgm:presLayoutVars>
      </dgm:prSet>
      <dgm:spPr/>
      <dgm:t>
        <a:bodyPr/>
        <a:lstStyle/>
        <a:p>
          <a:endParaRPr lang="es-CO"/>
        </a:p>
      </dgm:t>
    </dgm:pt>
  </dgm:ptLst>
  <dgm:cxnLst>
    <dgm:cxn modelId="{9D457E6C-0E12-4064-A4A3-BAE01BAC7496}" srcId="{BAF6C688-105F-401E-94D1-F3DA49A85509}" destId="{4FFDE620-A3D1-48BB-9DA2-55893F5CB17A}" srcOrd="0" destOrd="0" parTransId="{C622E33F-81D8-4ABC-B5C0-20F39BFE7A85}" sibTransId="{0F112E9E-20E7-43D2-A841-CE2A786A0A40}"/>
    <dgm:cxn modelId="{74CD5979-285C-40D8-BDCB-044D26928E12}" type="presOf" srcId="{1E745AC2-F456-4929-A4F7-40C087894B25}" destId="{72550D8B-E308-405A-A36E-2183AB2567E7}" srcOrd="0" destOrd="0" presId="urn:microsoft.com/office/officeart/2009/3/layout/StepUpProcess"/>
    <dgm:cxn modelId="{277649D3-A1E1-47B5-854C-7C1AD20E522F}" type="presOf" srcId="{6399D348-2802-46CA-9CE7-7CF74FD43FF6}" destId="{65760B27-00A1-42AC-B9F3-7A1F42963B69}" srcOrd="0" destOrd="2" presId="urn:microsoft.com/office/officeart/2009/3/layout/StepUpProcess"/>
    <dgm:cxn modelId="{8694E913-3482-41E1-B64C-1F163E3A4B3D}" srcId="{BAF6C688-105F-401E-94D1-F3DA49A85509}" destId="{FF986FF5-A08B-408C-8747-5E81E16934B6}" srcOrd="1" destOrd="0" parTransId="{6F185D08-CC2F-4FAD-AF05-AA363A94F43E}" sibTransId="{FB1A70E9-46FE-47E0-A3ED-F4618258B7EF}"/>
    <dgm:cxn modelId="{0AC6AF29-EDE4-4C00-A152-066D873E70C1}" type="presOf" srcId="{BAF6C688-105F-401E-94D1-F3DA49A85509}" destId="{9C5D4236-423C-42E0-884D-3BE0DE080D62}" srcOrd="0" destOrd="0" presId="urn:microsoft.com/office/officeart/2009/3/layout/StepUpProcess"/>
    <dgm:cxn modelId="{520145EB-850E-44C6-871B-1B908380D1CC}" srcId="{1E745AC2-F456-4929-A4F7-40C087894B25}" destId="{72750383-073D-4BCF-AF47-72630DC51C10}" srcOrd="0" destOrd="0" parTransId="{D485ECE2-65EC-4DF5-ABAA-983D4E4EE44F}" sibTransId="{424B418A-A24F-4E59-A288-9147901D4F14}"/>
    <dgm:cxn modelId="{272C3CDA-F1C4-45DE-9138-DA0A4D5138AE}" type="presOf" srcId="{4FFDE620-A3D1-48BB-9DA2-55893F5CB17A}" destId="{9C5D4236-423C-42E0-884D-3BE0DE080D62}" srcOrd="0" destOrd="1" presId="urn:microsoft.com/office/officeart/2009/3/layout/StepUpProcess"/>
    <dgm:cxn modelId="{A6EFB88E-B645-45CF-BBFE-6011553D070B}" type="presOf" srcId="{2889608E-3CC3-4091-B074-0BB96FC38ADC}" destId="{BA4F9FE7-118F-4807-8C4E-DFCC85E3E0C9}" srcOrd="0" destOrd="1" presId="urn:microsoft.com/office/officeart/2009/3/layout/StepUpProcess"/>
    <dgm:cxn modelId="{B8E024FF-0CEC-44B0-A499-990102E145C5}" srcId="{2A7F76E0-7DB5-48C9-991B-E751B83BDF02}" destId="{2889608E-3CC3-4091-B074-0BB96FC38ADC}" srcOrd="0" destOrd="0" parTransId="{F70B6757-A039-4C3C-969F-E2ADD61604C6}" sibTransId="{298C74CD-A01D-4C47-8787-60F63AB50D84}"/>
    <dgm:cxn modelId="{452982A9-EDDC-469A-8112-09D9472514B7}" srcId="{D79AACD1-A01C-4A68-969B-6925ED077AB2}" destId="{1E745AC2-F456-4929-A4F7-40C087894B25}" srcOrd="5" destOrd="0" parTransId="{1922A01D-79D4-407A-B136-A27EA627CB0E}" sibTransId="{38C88E38-5774-4DB5-919D-7D76639046E3}"/>
    <dgm:cxn modelId="{6D4AF2B2-C4A9-4716-87B6-D868BB328BC0}" type="presOf" srcId="{F5643658-DBD7-444E-830E-8CA9B5645E1F}" destId="{65760B27-00A1-42AC-B9F3-7A1F42963B69}" srcOrd="0" destOrd="0" presId="urn:microsoft.com/office/officeart/2009/3/layout/StepUpProcess"/>
    <dgm:cxn modelId="{C896B923-E981-4AEF-B36F-E66963A8316E}" srcId="{D79AACD1-A01C-4A68-969B-6925ED077AB2}" destId="{D4AD14F3-0CE3-4C2A-8082-CB10DF6D9471}" srcOrd="0" destOrd="0" parTransId="{10E839B0-444D-4078-AF02-20B074A73BE7}" sibTransId="{4E7DD9CA-8DA5-4765-B984-21AD9BD333DD}"/>
    <dgm:cxn modelId="{C5D70B2A-C2C4-4A02-897F-F2B7CE5B0982}" srcId="{D79AACD1-A01C-4A68-969B-6925ED077AB2}" destId="{BAF6C688-105F-401E-94D1-F3DA49A85509}" srcOrd="2" destOrd="0" parTransId="{CC4DF4BF-ABB1-4AC0-AA6A-A9458B5FBF12}" sibTransId="{2BFA8241-5A9F-4890-B61C-A72F2FF4B0E6}"/>
    <dgm:cxn modelId="{2A55714A-EA71-4BA1-B456-F513C1E23A8B}" type="presOf" srcId="{5B928E21-DFBF-4F4C-90B8-FD688D963AED}" destId="{967C3A21-12A6-41FF-96C2-D4C34537A8D0}" srcOrd="0" destOrd="1" presId="urn:microsoft.com/office/officeart/2009/3/layout/StepUpProcess"/>
    <dgm:cxn modelId="{5CA2F315-FFDB-44C4-A477-6EAE476265C4}" type="presOf" srcId="{CAD42DC3-D42D-485D-A41D-E814A9CA8C2D}" destId="{53788273-583A-489A-BAC2-6FEDB0C3CC27}" srcOrd="0" destOrd="2" presId="urn:microsoft.com/office/officeart/2009/3/layout/StepUpProcess"/>
    <dgm:cxn modelId="{D369FA12-DE3D-4956-877E-819E00652719}" type="presOf" srcId="{A57085FC-BCDC-4402-B245-1443796E48A8}" destId="{65760B27-00A1-42AC-B9F3-7A1F42963B69}" srcOrd="0" destOrd="1" presId="urn:microsoft.com/office/officeart/2009/3/layout/StepUpProcess"/>
    <dgm:cxn modelId="{4D983F00-0133-4A3B-A900-40AFEC34791C}" srcId="{D79AACD1-A01C-4A68-969B-6925ED077AB2}" destId="{F5643658-DBD7-444E-830E-8CA9B5645E1F}" srcOrd="1" destOrd="0" parTransId="{B95A3ACB-5EFE-4E5C-9F7C-8D21D86E691C}" sibTransId="{3CD93B58-554C-4748-8331-9153F0E863E8}"/>
    <dgm:cxn modelId="{C3C175A0-0BD9-4A49-85DF-D66002704EBB}" srcId="{D79AACD1-A01C-4A68-969B-6925ED077AB2}" destId="{1FF9BBF2-4633-49EE-9079-AE55C385D02B}" srcOrd="3" destOrd="0" parTransId="{352D05D0-EFB6-49B4-BB05-D5759D529AA9}" sibTransId="{360E5A83-1FC6-458E-9CB8-2DA3F9C5A718}"/>
    <dgm:cxn modelId="{5BBA277F-9A8B-4F10-B282-E8851E5F9D73}" srcId="{1FF9BBF2-4633-49EE-9079-AE55C385D02B}" destId="{CAD42DC3-D42D-485D-A41D-E814A9CA8C2D}" srcOrd="1" destOrd="0" parTransId="{C4232FF6-BFE1-4E82-8DE6-E3A607F44623}" sibTransId="{89EA6E89-AAE1-4A64-9FD7-262D9C8A3F52}"/>
    <dgm:cxn modelId="{E3846714-62B9-4E84-8C1D-3BBD394ECEF7}" type="presOf" srcId="{D4AD14F3-0CE3-4C2A-8082-CB10DF6D9471}" destId="{967C3A21-12A6-41FF-96C2-D4C34537A8D0}" srcOrd="0" destOrd="0" presId="urn:microsoft.com/office/officeart/2009/3/layout/StepUpProcess"/>
    <dgm:cxn modelId="{FAF8CCB1-DF37-436B-B408-6F279BF2915F}" srcId="{1FF9BBF2-4633-49EE-9079-AE55C385D02B}" destId="{6B429DE9-24B3-4F43-9900-DC2BA21CC585}" srcOrd="0" destOrd="0" parTransId="{08C959C6-B65A-4AE5-B675-02C5805BA07C}" sibTransId="{BF4172EF-80D6-4978-BB23-299E375BC4D9}"/>
    <dgm:cxn modelId="{A0DD0D3D-C165-4D7A-AE04-45666011770F}" type="presOf" srcId="{6B429DE9-24B3-4F43-9900-DC2BA21CC585}" destId="{53788273-583A-489A-BAC2-6FEDB0C3CC27}" srcOrd="0" destOrd="1" presId="urn:microsoft.com/office/officeart/2009/3/layout/StepUpProcess"/>
    <dgm:cxn modelId="{16C16993-F284-4794-A0FC-F98CE624EC45}" srcId="{F5643658-DBD7-444E-830E-8CA9B5645E1F}" destId="{A57085FC-BCDC-4402-B245-1443796E48A8}" srcOrd="0" destOrd="0" parTransId="{34A5B7D2-5240-4E09-A18D-10191C0236D9}" sibTransId="{BEA2E1D2-DB2D-4CAE-8CA3-AFCDA88947E2}"/>
    <dgm:cxn modelId="{0E08CF77-1E19-4B9C-99E0-4479F5835BF5}" type="presOf" srcId="{2A7F76E0-7DB5-48C9-991B-E751B83BDF02}" destId="{BA4F9FE7-118F-4807-8C4E-DFCC85E3E0C9}" srcOrd="0" destOrd="0" presId="urn:microsoft.com/office/officeart/2009/3/layout/StepUpProcess"/>
    <dgm:cxn modelId="{D2227CC5-BC16-4B69-82F6-02634A7EC94F}" type="presOf" srcId="{72750383-073D-4BCF-AF47-72630DC51C10}" destId="{72550D8B-E308-405A-A36E-2183AB2567E7}" srcOrd="0" destOrd="1" presId="urn:microsoft.com/office/officeart/2009/3/layout/StepUpProcess"/>
    <dgm:cxn modelId="{99FE1682-F5A4-42BC-9E5D-DBFFA2EC5005}" srcId="{D4AD14F3-0CE3-4C2A-8082-CB10DF6D9471}" destId="{5B928E21-DFBF-4F4C-90B8-FD688D963AED}" srcOrd="0" destOrd="0" parTransId="{5FAC12C0-AC38-440F-80FC-E07765ABF909}" sibTransId="{514DD1DD-BCB5-48D6-ADC5-CCDBAA9FD44E}"/>
    <dgm:cxn modelId="{9E4C1F82-DEBE-45F7-AC7C-536DF602F453}" type="presOf" srcId="{D79AACD1-A01C-4A68-969B-6925ED077AB2}" destId="{710A82E9-DA31-46B1-87E2-0986B92A6AB1}" srcOrd="0" destOrd="0" presId="urn:microsoft.com/office/officeart/2009/3/layout/StepUpProcess"/>
    <dgm:cxn modelId="{B6EE43FF-5F11-4D4C-A3C9-8689F29DE554}" srcId="{D79AACD1-A01C-4A68-969B-6925ED077AB2}" destId="{2A7F76E0-7DB5-48C9-991B-E751B83BDF02}" srcOrd="4" destOrd="0" parTransId="{CEBB1D04-C8BE-4410-9D1B-0BBFB10DCEA0}" sibTransId="{5D73DD60-D2D2-47FD-A3B5-25E784A610E0}"/>
    <dgm:cxn modelId="{53CD26AC-9095-4030-B4A2-D596AE33BDA7}" type="presOf" srcId="{1FF9BBF2-4633-49EE-9079-AE55C385D02B}" destId="{53788273-583A-489A-BAC2-6FEDB0C3CC27}" srcOrd="0" destOrd="0" presId="urn:microsoft.com/office/officeart/2009/3/layout/StepUpProcess"/>
    <dgm:cxn modelId="{87032741-ED08-4494-B2FF-4A8784AA7DA4}" type="presOf" srcId="{FF986FF5-A08B-408C-8747-5E81E16934B6}" destId="{9C5D4236-423C-42E0-884D-3BE0DE080D62}" srcOrd="0" destOrd="2" presId="urn:microsoft.com/office/officeart/2009/3/layout/StepUpProcess"/>
    <dgm:cxn modelId="{9C81B4D9-C46D-4350-8E79-2850CE2CDCAB}" srcId="{F5643658-DBD7-444E-830E-8CA9B5645E1F}" destId="{6399D348-2802-46CA-9CE7-7CF74FD43FF6}" srcOrd="1" destOrd="0" parTransId="{961D7F3F-AA59-4020-AED4-B8A641EB5EDA}" sibTransId="{C3E13867-1B04-45E7-8982-0FFD0523B939}"/>
    <dgm:cxn modelId="{7F8121B3-CFCF-4209-A174-002C983DF836}" type="presParOf" srcId="{710A82E9-DA31-46B1-87E2-0986B92A6AB1}" destId="{025B228B-0768-435E-9D41-1B81A5BED9BE}" srcOrd="0" destOrd="0" presId="urn:microsoft.com/office/officeart/2009/3/layout/StepUpProcess"/>
    <dgm:cxn modelId="{17181B33-FA9D-4CA1-AB82-65D6C13B9E55}" type="presParOf" srcId="{025B228B-0768-435E-9D41-1B81A5BED9BE}" destId="{2471CB69-A79D-4533-9931-80A48E956B6A}" srcOrd="0" destOrd="0" presId="urn:microsoft.com/office/officeart/2009/3/layout/StepUpProcess"/>
    <dgm:cxn modelId="{901CE6B9-FEA4-4194-B566-0BB41CE6CBD7}" type="presParOf" srcId="{025B228B-0768-435E-9D41-1B81A5BED9BE}" destId="{967C3A21-12A6-41FF-96C2-D4C34537A8D0}" srcOrd="1" destOrd="0" presId="urn:microsoft.com/office/officeart/2009/3/layout/StepUpProcess"/>
    <dgm:cxn modelId="{DBBA7FF1-F15F-4F3C-83D6-906A1BDD75CD}" type="presParOf" srcId="{025B228B-0768-435E-9D41-1B81A5BED9BE}" destId="{9178316A-794C-40A5-B950-1BCE89EDF9C3}" srcOrd="2" destOrd="0" presId="urn:microsoft.com/office/officeart/2009/3/layout/StepUpProcess"/>
    <dgm:cxn modelId="{6F605FDB-AF5F-47BC-96DF-EB3405E3C74D}" type="presParOf" srcId="{710A82E9-DA31-46B1-87E2-0986B92A6AB1}" destId="{A522BE76-0530-4370-B0C3-572AD667F044}" srcOrd="1" destOrd="0" presId="urn:microsoft.com/office/officeart/2009/3/layout/StepUpProcess"/>
    <dgm:cxn modelId="{AF83B054-355B-4F1E-A51F-8704CA0ED164}" type="presParOf" srcId="{A522BE76-0530-4370-B0C3-572AD667F044}" destId="{B1FE27C0-6FFC-46ED-A554-673095F57F11}" srcOrd="0" destOrd="0" presId="urn:microsoft.com/office/officeart/2009/3/layout/StepUpProcess"/>
    <dgm:cxn modelId="{D7526562-AA35-4BDB-84BA-5C4696DD854B}" type="presParOf" srcId="{710A82E9-DA31-46B1-87E2-0986B92A6AB1}" destId="{9DCEA007-896C-4EB1-A3C5-97DD073CCE58}" srcOrd="2" destOrd="0" presId="urn:microsoft.com/office/officeart/2009/3/layout/StepUpProcess"/>
    <dgm:cxn modelId="{CBF52DE4-4CDC-4971-8972-9D89EB7CCD70}" type="presParOf" srcId="{9DCEA007-896C-4EB1-A3C5-97DD073CCE58}" destId="{EEAB4AA1-116C-447B-8FAE-94B01E230521}" srcOrd="0" destOrd="0" presId="urn:microsoft.com/office/officeart/2009/3/layout/StepUpProcess"/>
    <dgm:cxn modelId="{4ABE87A9-A1AC-49AA-9E0E-CE4814CB32B5}" type="presParOf" srcId="{9DCEA007-896C-4EB1-A3C5-97DD073CCE58}" destId="{65760B27-00A1-42AC-B9F3-7A1F42963B69}" srcOrd="1" destOrd="0" presId="urn:microsoft.com/office/officeart/2009/3/layout/StepUpProcess"/>
    <dgm:cxn modelId="{B8226C8A-CBDD-4F39-840F-91B6E930DEC3}" type="presParOf" srcId="{9DCEA007-896C-4EB1-A3C5-97DD073CCE58}" destId="{094E5B01-5466-4695-BE5E-BF5E23272A01}" srcOrd="2" destOrd="0" presId="urn:microsoft.com/office/officeart/2009/3/layout/StepUpProcess"/>
    <dgm:cxn modelId="{EB737D6C-B9E2-43FA-95A1-610DDEF47743}" type="presParOf" srcId="{710A82E9-DA31-46B1-87E2-0986B92A6AB1}" destId="{845A70BB-71E4-47F6-8D2C-EB49F34725DC}" srcOrd="3" destOrd="0" presId="urn:microsoft.com/office/officeart/2009/3/layout/StepUpProcess"/>
    <dgm:cxn modelId="{8B2EEDAB-06DA-4EEF-A0C7-18D125B479B3}" type="presParOf" srcId="{845A70BB-71E4-47F6-8D2C-EB49F34725DC}" destId="{80638B11-916E-4EA1-9D90-8AA8D1AA8DD8}" srcOrd="0" destOrd="0" presId="urn:microsoft.com/office/officeart/2009/3/layout/StepUpProcess"/>
    <dgm:cxn modelId="{592F32F9-A674-4B08-9EE6-8EDB1F0E6773}" type="presParOf" srcId="{710A82E9-DA31-46B1-87E2-0986B92A6AB1}" destId="{0E48BAF0-AFE0-480E-A7F8-EF748D395CC0}" srcOrd="4" destOrd="0" presId="urn:microsoft.com/office/officeart/2009/3/layout/StepUpProcess"/>
    <dgm:cxn modelId="{EE4E3C3A-946D-4C31-B45F-DA9C11BF9DD7}" type="presParOf" srcId="{0E48BAF0-AFE0-480E-A7F8-EF748D395CC0}" destId="{0F3B9BF7-5E88-4C36-8CB3-36C9B45E803C}" srcOrd="0" destOrd="0" presId="urn:microsoft.com/office/officeart/2009/3/layout/StepUpProcess"/>
    <dgm:cxn modelId="{478D64F6-15C6-4BBC-8B33-E68694B778C6}" type="presParOf" srcId="{0E48BAF0-AFE0-480E-A7F8-EF748D395CC0}" destId="{9C5D4236-423C-42E0-884D-3BE0DE080D62}" srcOrd="1" destOrd="0" presId="urn:microsoft.com/office/officeart/2009/3/layout/StepUpProcess"/>
    <dgm:cxn modelId="{B167F60C-28D1-4623-B767-08893E5C407C}" type="presParOf" srcId="{0E48BAF0-AFE0-480E-A7F8-EF748D395CC0}" destId="{DFA2D750-0DE3-4A74-B02E-3473075369A5}" srcOrd="2" destOrd="0" presId="urn:microsoft.com/office/officeart/2009/3/layout/StepUpProcess"/>
    <dgm:cxn modelId="{F8BD755A-285B-485D-8DCB-6E11D27926D3}" type="presParOf" srcId="{710A82E9-DA31-46B1-87E2-0986B92A6AB1}" destId="{669A6A0C-8B39-41F5-B30F-27F6A0F77E5A}" srcOrd="5" destOrd="0" presId="urn:microsoft.com/office/officeart/2009/3/layout/StepUpProcess"/>
    <dgm:cxn modelId="{33167E65-A3AA-4F10-9AE4-828607CCAD2A}" type="presParOf" srcId="{669A6A0C-8B39-41F5-B30F-27F6A0F77E5A}" destId="{DFBF9DB7-44A0-4084-8FDE-44E60B56CFA1}" srcOrd="0" destOrd="0" presId="urn:microsoft.com/office/officeart/2009/3/layout/StepUpProcess"/>
    <dgm:cxn modelId="{0926BFBA-1698-4BBF-BD04-9D133D049B6D}" type="presParOf" srcId="{710A82E9-DA31-46B1-87E2-0986B92A6AB1}" destId="{730B0B84-5179-4AF9-8682-E3638D05C074}" srcOrd="6" destOrd="0" presId="urn:microsoft.com/office/officeart/2009/3/layout/StepUpProcess"/>
    <dgm:cxn modelId="{E68F95CB-D183-4281-86E2-786651E7FCA2}" type="presParOf" srcId="{730B0B84-5179-4AF9-8682-E3638D05C074}" destId="{CB656AC9-2510-4154-9522-4DC556A31032}" srcOrd="0" destOrd="0" presId="urn:microsoft.com/office/officeart/2009/3/layout/StepUpProcess"/>
    <dgm:cxn modelId="{F0BAB306-0E51-472F-8C93-DF6D1F81FB1E}" type="presParOf" srcId="{730B0B84-5179-4AF9-8682-E3638D05C074}" destId="{53788273-583A-489A-BAC2-6FEDB0C3CC27}" srcOrd="1" destOrd="0" presId="urn:microsoft.com/office/officeart/2009/3/layout/StepUpProcess"/>
    <dgm:cxn modelId="{1CEBC81C-BB23-4B8A-A2F7-A224AA6F9BF2}" type="presParOf" srcId="{730B0B84-5179-4AF9-8682-E3638D05C074}" destId="{271B8A0C-E0C2-47A2-8491-0914A6A4AE44}" srcOrd="2" destOrd="0" presId="urn:microsoft.com/office/officeart/2009/3/layout/StepUpProcess"/>
    <dgm:cxn modelId="{23F778A6-034E-4CC2-8509-D9495B36C04A}" type="presParOf" srcId="{710A82E9-DA31-46B1-87E2-0986B92A6AB1}" destId="{2E535AF2-9F9A-4FB3-858D-277F6478FECC}" srcOrd="7" destOrd="0" presId="urn:microsoft.com/office/officeart/2009/3/layout/StepUpProcess"/>
    <dgm:cxn modelId="{77819B8A-BD90-4ABB-8A22-02581D4186D0}" type="presParOf" srcId="{2E535AF2-9F9A-4FB3-858D-277F6478FECC}" destId="{87F81E57-261F-474B-B8B8-BFA42107C426}" srcOrd="0" destOrd="0" presId="urn:microsoft.com/office/officeart/2009/3/layout/StepUpProcess"/>
    <dgm:cxn modelId="{EA6AE394-8710-4CF9-AD47-B5FB1A614890}" type="presParOf" srcId="{710A82E9-DA31-46B1-87E2-0986B92A6AB1}" destId="{09C3661E-96C0-4448-A6E4-3E86D57BC3B0}" srcOrd="8" destOrd="0" presId="urn:microsoft.com/office/officeart/2009/3/layout/StepUpProcess"/>
    <dgm:cxn modelId="{77F52C39-BAA8-4911-BAF7-73BB9FECE3CB}" type="presParOf" srcId="{09C3661E-96C0-4448-A6E4-3E86D57BC3B0}" destId="{3B2AFAA6-E41D-4EC1-B562-348EDE628C88}" srcOrd="0" destOrd="0" presId="urn:microsoft.com/office/officeart/2009/3/layout/StepUpProcess"/>
    <dgm:cxn modelId="{BC91C358-48CE-4208-8895-9B368F9763B4}" type="presParOf" srcId="{09C3661E-96C0-4448-A6E4-3E86D57BC3B0}" destId="{BA4F9FE7-118F-4807-8C4E-DFCC85E3E0C9}" srcOrd="1" destOrd="0" presId="urn:microsoft.com/office/officeart/2009/3/layout/StepUpProcess"/>
    <dgm:cxn modelId="{F0E3D53D-5E31-4969-A2BF-A2C07D5E6F61}" type="presParOf" srcId="{09C3661E-96C0-4448-A6E4-3E86D57BC3B0}" destId="{A295D017-4FBD-41B8-BFEA-B2866FF05133}" srcOrd="2" destOrd="0" presId="urn:microsoft.com/office/officeart/2009/3/layout/StepUpProcess"/>
    <dgm:cxn modelId="{E224400B-2694-42B5-AB95-56D61C124FBE}" type="presParOf" srcId="{710A82E9-DA31-46B1-87E2-0986B92A6AB1}" destId="{F7A29DFB-C465-4B44-880C-CFAB3089ED37}" srcOrd="9" destOrd="0" presId="urn:microsoft.com/office/officeart/2009/3/layout/StepUpProcess"/>
    <dgm:cxn modelId="{F7B384C0-669E-4831-8466-E6D5D8AAF902}" type="presParOf" srcId="{F7A29DFB-C465-4B44-880C-CFAB3089ED37}" destId="{D18AF013-F0CE-4151-A6BD-4A9D977B1947}" srcOrd="0" destOrd="0" presId="urn:microsoft.com/office/officeart/2009/3/layout/StepUpProcess"/>
    <dgm:cxn modelId="{2C234FC8-39F5-4ED5-9ABD-1A79A37CF70E}" type="presParOf" srcId="{710A82E9-DA31-46B1-87E2-0986B92A6AB1}" destId="{8B07D885-7F60-4B02-B101-24954EE207E0}" srcOrd="10" destOrd="0" presId="urn:microsoft.com/office/officeart/2009/3/layout/StepUpProcess"/>
    <dgm:cxn modelId="{2F07ACF2-B2B4-4AEA-AB76-F63CBA6D6342}" type="presParOf" srcId="{8B07D885-7F60-4B02-B101-24954EE207E0}" destId="{EE1D7DF4-05ED-4EEF-ABFB-66410D33FE6E}" srcOrd="0" destOrd="0" presId="urn:microsoft.com/office/officeart/2009/3/layout/StepUpProcess"/>
    <dgm:cxn modelId="{B06B9B66-97F5-488C-A00A-C9379A35B164}" type="presParOf" srcId="{8B07D885-7F60-4B02-B101-24954EE207E0}" destId="{72550D8B-E308-405A-A36E-2183AB2567E7}"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79AACD1-A01C-4A68-969B-6925ED077AB2}" type="doc">
      <dgm:prSet loTypeId="urn:microsoft.com/office/officeart/2009/3/layout/StepUpProcess" loCatId="process" qsTypeId="urn:microsoft.com/office/officeart/2005/8/quickstyle/simple5" qsCatId="simple" csTypeId="urn:microsoft.com/office/officeart/2005/8/colors/accent0_1" csCatId="mainScheme" phldr="1"/>
      <dgm:spPr/>
      <dgm:t>
        <a:bodyPr/>
        <a:lstStyle/>
        <a:p>
          <a:endParaRPr lang="es-ES"/>
        </a:p>
      </dgm:t>
    </dgm:pt>
    <dgm:pt modelId="{D4AD14F3-0CE3-4C2A-8082-CB10DF6D9471}">
      <dgm:prSet phldrT="[Texto]" custT="1"/>
      <dgm:spPr/>
      <dgm:t>
        <a:bodyPr/>
        <a:lstStyle/>
        <a:p>
          <a:r>
            <a:rPr lang="es-ES" sz="3200" dirty="0"/>
            <a:t>2003-2009</a:t>
          </a:r>
        </a:p>
      </dgm:t>
    </dgm:pt>
    <dgm:pt modelId="{10E839B0-444D-4078-AF02-20B074A73BE7}" type="parTrans" cxnId="{C896B923-E981-4AEF-B36F-E66963A8316E}">
      <dgm:prSet/>
      <dgm:spPr/>
      <dgm:t>
        <a:bodyPr/>
        <a:lstStyle/>
        <a:p>
          <a:endParaRPr lang="es-ES" sz="4400"/>
        </a:p>
      </dgm:t>
    </dgm:pt>
    <dgm:pt modelId="{4E7DD9CA-8DA5-4765-B984-21AD9BD333DD}" type="sibTrans" cxnId="{C896B923-E981-4AEF-B36F-E66963A8316E}">
      <dgm:prSet/>
      <dgm:spPr/>
      <dgm:t>
        <a:bodyPr/>
        <a:lstStyle/>
        <a:p>
          <a:endParaRPr lang="es-ES" sz="4400"/>
        </a:p>
      </dgm:t>
    </dgm:pt>
    <dgm:pt modelId="{5B928E21-DFBF-4F4C-90B8-FD688D963AED}">
      <dgm:prSet phldrT="[Texto]" custT="1"/>
      <dgm:spPr/>
      <dgm:t>
        <a:bodyPr/>
        <a:lstStyle/>
        <a:p>
          <a:r>
            <a:rPr lang="es-CO" sz="1400" dirty="0"/>
            <a:t>Técnico profesional y tecnológico en administración y afines</a:t>
          </a:r>
          <a:endParaRPr lang="es-ES" sz="1400" dirty="0"/>
        </a:p>
      </dgm:t>
    </dgm:pt>
    <dgm:pt modelId="{5FAC12C0-AC38-440F-80FC-E07765ABF909}" type="parTrans" cxnId="{99FE1682-F5A4-42BC-9E5D-DBFFA2EC5005}">
      <dgm:prSet/>
      <dgm:spPr/>
      <dgm:t>
        <a:bodyPr/>
        <a:lstStyle/>
        <a:p>
          <a:endParaRPr lang="es-ES" sz="4400"/>
        </a:p>
      </dgm:t>
    </dgm:pt>
    <dgm:pt modelId="{514DD1DD-BCB5-48D6-ADC5-CCDBAA9FD44E}" type="sibTrans" cxnId="{99FE1682-F5A4-42BC-9E5D-DBFFA2EC5005}">
      <dgm:prSet/>
      <dgm:spPr/>
      <dgm:t>
        <a:bodyPr/>
        <a:lstStyle/>
        <a:p>
          <a:endParaRPr lang="es-ES" sz="4400"/>
        </a:p>
      </dgm:t>
    </dgm:pt>
    <dgm:pt modelId="{FEE17A0F-3CE3-46B3-9BA5-039FE574EA8A}">
      <dgm:prSet phldrT="[Texto]" custT="1"/>
      <dgm:spPr/>
      <dgm:t>
        <a:bodyPr/>
        <a:lstStyle/>
        <a:p>
          <a:r>
            <a:rPr lang="es-CO" sz="1400" dirty="0"/>
            <a:t>Técnico profesional y tecnológico en electrónica y afines</a:t>
          </a:r>
          <a:endParaRPr lang="es-ES" sz="1400" dirty="0"/>
        </a:p>
      </dgm:t>
    </dgm:pt>
    <dgm:pt modelId="{C19FC2E6-55AB-4D59-AD21-66D5658B2E8C}" type="parTrans" cxnId="{93743401-CC37-4233-9A29-8DD2054EDF92}">
      <dgm:prSet/>
      <dgm:spPr/>
      <dgm:t>
        <a:bodyPr/>
        <a:lstStyle/>
        <a:p>
          <a:endParaRPr lang="es-ES" sz="4400"/>
        </a:p>
      </dgm:t>
    </dgm:pt>
    <dgm:pt modelId="{6789EC1E-4A2B-4D7F-B972-E42801B88A7F}" type="sibTrans" cxnId="{93743401-CC37-4233-9A29-8DD2054EDF92}">
      <dgm:prSet/>
      <dgm:spPr/>
      <dgm:t>
        <a:bodyPr/>
        <a:lstStyle/>
        <a:p>
          <a:endParaRPr lang="es-ES" sz="4400"/>
        </a:p>
      </dgm:t>
    </dgm:pt>
    <dgm:pt modelId="{F5643658-DBD7-444E-830E-8CA9B5645E1F}">
      <dgm:prSet phldrT="[Texto]" custT="1"/>
      <dgm:spPr/>
      <dgm:t>
        <a:bodyPr/>
        <a:lstStyle/>
        <a:p>
          <a:r>
            <a:rPr lang="es-ES" sz="3200" dirty="0"/>
            <a:t>2009</a:t>
          </a:r>
        </a:p>
      </dgm:t>
    </dgm:pt>
    <dgm:pt modelId="{B95A3ACB-5EFE-4E5C-9F7C-8D21D86E691C}" type="parTrans" cxnId="{4D983F00-0133-4A3B-A900-40AFEC34791C}">
      <dgm:prSet/>
      <dgm:spPr/>
      <dgm:t>
        <a:bodyPr/>
        <a:lstStyle/>
        <a:p>
          <a:endParaRPr lang="es-ES" sz="4400"/>
        </a:p>
      </dgm:t>
    </dgm:pt>
    <dgm:pt modelId="{3CD93B58-554C-4748-8331-9153F0E863E8}" type="sibTrans" cxnId="{4D983F00-0133-4A3B-A900-40AFEC34791C}">
      <dgm:prSet/>
      <dgm:spPr/>
      <dgm:t>
        <a:bodyPr/>
        <a:lstStyle/>
        <a:p>
          <a:endParaRPr lang="es-ES" sz="4400"/>
        </a:p>
      </dgm:t>
    </dgm:pt>
    <dgm:pt modelId="{A57085FC-BCDC-4402-B245-1443796E48A8}">
      <dgm:prSet phldrT="[Texto]" custT="1"/>
      <dgm:spPr/>
      <dgm:t>
        <a:bodyPr/>
        <a:lstStyle/>
        <a:p>
          <a:r>
            <a:rPr lang="es-CO" sz="1400" dirty="0"/>
            <a:t>Se dio inicio a la transición entre los exámenes ECAES y el Examen Saber Pro</a:t>
          </a:r>
          <a:endParaRPr lang="es-ES" sz="1400" dirty="0"/>
        </a:p>
      </dgm:t>
    </dgm:pt>
    <dgm:pt modelId="{34A5B7D2-5240-4E09-A18D-10191C0236D9}" type="parTrans" cxnId="{16C16993-F284-4794-A0FC-F98CE624EC45}">
      <dgm:prSet/>
      <dgm:spPr/>
      <dgm:t>
        <a:bodyPr/>
        <a:lstStyle/>
        <a:p>
          <a:endParaRPr lang="es-ES" sz="4400"/>
        </a:p>
      </dgm:t>
    </dgm:pt>
    <dgm:pt modelId="{BEA2E1D2-DB2D-4CAE-8CA3-AFCDA88947E2}" type="sibTrans" cxnId="{16C16993-F284-4794-A0FC-F98CE624EC45}">
      <dgm:prSet/>
      <dgm:spPr/>
      <dgm:t>
        <a:bodyPr/>
        <a:lstStyle/>
        <a:p>
          <a:endParaRPr lang="es-ES" sz="4400"/>
        </a:p>
      </dgm:t>
    </dgm:pt>
    <dgm:pt modelId="{6399D348-2802-46CA-9CE7-7CF74FD43FF6}">
      <dgm:prSet phldrT="[Texto]" custT="1"/>
      <dgm:spPr/>
      <dgm:t>
        <a:bodyPr/>
        <a:lstStyle/>
        <a:p>
          <a:r>
            <a:rPr lang="es-ES" sz="1400" dirty="0"/>
            <a:t>Decreto 3963 de 2009.</a:t>
          </a:r>
        </a:p>
      </dgm:t>
    </dgm:pt>
    <dgm:pt modelId="{961D7F3F-AA59-4020-AED4-B8A641EB5EDA}" type="parTrans" cxnId="{9C81B4D9-C46D-4350-8E79-2850CE2CDCAB}">
      <dgm:prSet/>
      <dgm:spPr/>
      <dgm:t>
        <a:bodyPr/>
        <a:lstStyle/>
        <a:p>
          <a:endParaRPr lang="es-ES" sz="4400"/>
        </a:p>
      </dgm:t>
    </dgm:pt>
    <dgm:pt modelId="{C3E13867-1B04-45E7-8982-0FFD0523B939}" type="sibTrans" cxnId="{9C81B4D9-C46D-4350-8E79-2850CE2CDCAB}">
      <dgm:prSet/>
      <dgm:spPr/>
      <dgm:t>
        <a:bodyPr/>
        <a:lstStyle/>
        <a:p>
          <a:endParaRPr lang="es-ES" sz="4400"/>
        </a:p>
      </dgm:t>
    </dgm:pt>
    <dgm:pt modelId="{BAF6C688-105F-401E-94D1-F3DA49A85509}">
      <dgm:prSet phldrT="[Texto]" custT="1"/>
      <dgm:spPr/>
      <dgm:t>
        <a:bodyPr/>
        <a:lstStyle/>
        <a:p>
          <a:r>
            <a:rPr lang="es-ES" sz="3200" dirty="0"/>
            <a:t>2011 - 2013</a:t>
          </a:r>
          <a:endParaRPr lang="es-ES" sz="1400" dirty="0"/>
        </a:p>
      </dgm:t>
    </dgm:pt>
    <dgm:pt modelId="{CC4DF4BF-ABB1-4AC0-AA6A-A9458B5FBF12}" type="parTrans" cxnId="{C5D70B2A-C2C4-4A02-897F-F2B7CE5B0982}">
      <dgm:prSet/>
      <dgm:spPr/>
      <dgm:t>
        <a:bodyPr/>
        <a:lstStyle/>
        <a:p>
          <a:endParaRPr lang="es-ES" sz="4400"/>
        </a:p>
      </dgm:t>
    </dgm:pt>
    <dgm:pt modelId="{2BFA8241-5A9F-4890-B61C-A72F2FF4B0E6}" type="sibTrans" cxnId="{C5D70B2A-C2C4-4A02-897F-F2B7CE5B0982}">
      <dgm:prSet/>
      <dgm:spPr/>
      <dgm:t>
        <a:bodyPr/>
        <a:lstStyle/>
        <a:p>
          <a:endParaRPr lang="es-ES" sz="4400"/>
        </a:p>
      </dgm:t>
    </dgm:pt>
    <dgm:pt modelId="{4FFDE620-A3D1-48BB-9DA2-55893F5CB17A}">
      <dgm:prSet phldrT="[Texto]" custT="1"/>
      <dgm:spPr/>
      <dgm:t>
        <a:bodyPr/>
        <a:lstStyle/>
        <a:p>
          <a:r>
            <a:rPr lang="es-CO" sz="1400" dirty="0"/>
            <a:t>Fueron definidas las competencias específicas de los programas técnicos y tecnológicos</a:t>
          </a:r>
          <a:endParaRPr lang="es-ES" sz="1400" dirty="0"/>
        </a:p>
      </dgm:t>
    </dgm:pt>
    <dgm:pt modelId="{C622E33F-81D8-4ABC-B5C0-20F39BFE7A85}" type="parTrans" cxnId="{9D457E6C-0E12-4064-A4A3-BAE01BAC7496}">
      <dgm:prSet/>
      <dgm:spPr/>
      <dgm:t>
        <a:bodyPr/>
        <a:lstStyle/>
        <a:p>
          <a:endParaRPr lang="es-ES" sz="4400"/>
        </a:p>
      </dgm:t>
    </dgm:pt>
    <dgm:pt modelId="{0F112E9E-20E7-43D2-A841-CE2A786A0A40}" type="sibTrans" cxnId="{9D457E6C-0E12-4064-A4A3-BAE01BAC7496}">
      <dgm:prSet/>
      <dgm:spPr/>
      <dgm:t>
        <a:bodyPr/>
        <a:lstStyle/>
        <a:p>
          <a:endParaRPr lang="es-ES" sz="4400"/>
        </a:p>
      </dgm:t>
    </dgm:pt>
    <dgm:pt modelId="{2BDBC8C1-8EA2-4E55-A32D-3D02A17D9E4C}">
      <dgm:prSet phldrT="[Texto]" custT="1"/>
      <dgm:spPr/>
      <dgm:t>
        <a:bodyPr/>
        <a:lstStyle/>
        <a:p>
          <a:r>
            <a:rPr lang="es-ES" sz="1400" dirty="0"/>
            <a:t>Administración y turismo – ciencias Agropecuarias – diseño –Ingeniería - industria y minas – Salud - tecnologías de la información</a:t>
          </a:r>
        </a:p>
      </dgm:t>
    </dgm:pt>
    <dgm:pt modelId="{CEDB6C0D-F72E-4E26-88EE-1AE3AA9F29E1}" type="parTrans" cxnId="{434A1FA0-269E-4A2F-9B64-7DDAC2B54813}">
      <dgm:prSet/>
      <dgm:spPr/>
      <dgm:t>
        <a:bodyPr/>
        <a:lstStyle/>
        <a:p>
          <a:endParaRPr lang="es-ES" sz="4400"/>
        </a:p>
      </dgm:t>
    </dgm:pt>
    <dgm:pt modelId="{7266D9EB-E725-4E19-B5E5-0815BE9226B6}" type="sibTrans" cxnId="{434A1FA0-269E-4A2F-9B64-7DDAC2B54813}">
      <dgm:prSet/>
      <dgm:spPr/>
      <dgm:t>
        <a:bodyPr/>
        <a:lstStyle/>
        <a:p>
          <a:endParaRPr lang="es-ES" sz="4400"/>
        </a:p>
      </dgm:t>
    </dgm:pt>
    <dgm:pt modelId="{5B6E67FB-1B50-4E10-8DEC-F76148E57285}">
      <dgm:prSet phldrT="[Texto]" custT="1"/>
      <dgm:spPr/>
      <dgm:t>
        <a:bodyPr/>
        <a:lstStyle/>
        <a:p>
          <a:r>
            <a:rPr lang="es-CO" sz="1400" dirty="0"/>
            <a:t>Técnico profesional y tecnológico en sistemas y afines</a:t>
          </a:r>
          <a:endParaRPr lang="es-ES" sz="1400" dirty="0"/>
        </a:p>
      </dgm:t>
    </dgm:pt>
    <dgm:pt modelId="{3964FC3D-2730-49BC-8241-0B9216B79719}" type="parTrans" cxnId="{D14C7C4E-F78E-46F3-9E6E-3D2DDF641D5B}">
      <dgm:prSet/>
      <dgm:spPr/>
      <dgm:t>
        <a:bodyPr/>
        <a:lstStyle/>
        <a:p>
          <a:endParaRPr lang="es-ES" sz="4400"/>
        </a:p>
      </dgm:t>
    </dgm:pt>
    <dgm:pt modelId="{B653216D-9912-4B55-A30D-BAC5EDED8E67}" type="sibTrans" cxnId="{D14C7C4E-F78E-46F3-9E6E-3D2DDF641D5B}">
      <dgm:prSet/>
      <dgm:spPr/>
      <dgm:t>
        <a:bodyPr/>
        <a:lstStyle/>
        <a:p>
          <a:endParaRPr lang="es-ES" sz="4400"/>
        </a:p>
      </dgm:t>
    </dgm:pt>
    <dgm:pt modelId="{1E745AC2-F456-4929-A4F7-40C087894B25}">
      <dgm:prSet phldrT="[Texto]" custT="1"/>
      <dgm:spPr/>
      <dgm:t>
        <a:bodyPr/>
        <a:lstStyle/>
        <a:p>
          <a:r>
            <a:rPr lang="es-ES" sz="3200" dirty="0"/>
            <a:t>2015</a:t>
          </a:r>
        </a:p>
      </dgm:t>
    </dgm:pt>
    <dgm:pt modelId="{1922A01D-79D4-407A-B136-A27EA627CB0E}" type="parTrans" cxnId="{452982A9-EDDC-469A-8112-09D9472514B7}">
      <dgm:prSet/>
      <dgm:spPr/>
      <dgm:t>
        <a:bodyPr/>
        <a:lstStyle/>
        <a:p>
          <a:endParaRPr lang="es-ES" sz="4400"/>
        </a:p>
      </dgm:t>
    </dgm:pt>
    <dgm:pt modelId="{38C88E38-5774-4DB5-919D-7D76639046E3}" type="sibTrans" cxnId="{452982A9-EDDC-469A-8112-09D9472514B7}">
      <dgm:prSet/>
      <dgm:spPr/>
      <dgm:t>
        <a:bodyPr/>
        <a:lstStyle/>
        <a:p>
          <a:endParaRPr lang="es-ES" sz="4400"/>
        </a:p>
      </dgm:t>
    </dgm:pt>
    <dgm:pt modelId="{72750383-073D-4BCF-AF47-72630DC51C10}">
      <dgm:prSet phldrT="[Texto]" custT="1"/>
      <dgm:spPr/>
      <dgm:t>
        <a:bodyPr/>
        <a:lstStyle/>
        <a:p>
          <a:r>
            <a:rPr lang="es-CO" sz="1400" dirty="0"/>
            <a:t>Creación de módulos genéricos para el examen Saber </a:t>
          </a:r>
          <a:r>
            <a:rPr lang="es-CO" sz="1400" dirty="0" err="1"/>
            <a:t>TyT</a:t>
          </a:r>
          <a:endParaRPr lang="es-ES" sz="1400" dirty="0"/>
        </a:p>
      </dgm:t>
    </dgm:pt>
    <dgm:pt modelId="{D485ECE2-65EC-4DF5-ABAA-983D4E4EE44F}" type="parTrans" cxnId="{520145EB-850E-44C6-871B-1B908380D1CC}">
      <dgm:prSet/>
      <dgm:spPr/>
      <dgm:t>
        <a:bodyPr/>
        <a:lstStyle/>
        <a:p>
          <a:endParaRPr lang="es-ES" sz="4400"/>
        </a:p>
      </dgm:t>
    </dgm:pt>
    <dgm:pt modelId="{424B418A-A24F-4E59-A288-9147901D4F14}" type="sibTrans" cxnId="{520145EB-850E-44C6-871B-1B908380D1CC}">
      <dgm:prSet/>
      <dgm:spPr/>
      <dgm:t>
        <a:bodyPr/>
        <a:lstStyle/>
        <a:p>
          <a:endParaRPr lang="es-ES" sz="4400"/>
        </a:p>
      </dgm:t>
    </dgm:pt>
    <dgm:pt modelId="{D1FB87EA-1006-448A-AB0B-117890027CAF}">
      <dgm:prSet phldrT="[Texto]" custT="1"/>
      <dgm:spPr/>
      <dgm:t>
        <a:bodyPr/>
        <a:lstStyle/>
        <a:p>
          <a:r>
            <a:rPr lang="es-ES" sz="3200" dirty="0"/>
            <a:t>2016</a:t>
          </a:r>
        </a:p>
      </dgm:t>
    </dgm:pt>
    <dgm:pt modelId="{2407F671-8DEB-4FFF-A94B-7DB0561CDF6A}" type="parTrans" cxnId="{DCD31A10-AAAA-49FF-9BAC-E9EBA4A5AC1A}">
      <dgm:prSet/>
      <dgm:spPr/>
      <dgm:t>
        <a:bodyPr/>
        <a:lstStyle/>
        <a:p>
          <a:endParaRPr lang="es-ES" sz="4400"/>
        </a:p>
      </dgm:t>
    </dgm:pt>
    <dgm:pt modelId="{0B19EF1F-BD61-42F7-9A57-2856FEACB01D}" type="sibTrans" cxnId="{DCD31A10-AAAA-49FF-9BAC-E9EBA4A5AC1A}">
      <dgm:prSet/>
      <dgm:spPr/>
      <dgm:t>
        <a:bodyPr/>
        <a:lstStyle/>
        <a:p>
          <a:endParaRPr lang="es-ES" sz="4400"/>
        </a:p>
      </dgm:t>
    </dgm:pt>
    <dgm:pt modelId="{9B215899-86CD-4373-9612-FEB47C55FD02}">
      <dgm:prSet phldrT="[Texto]" custT="1"/>
      <dgm:spPr/>
      <dgm:t>
        <a:bodyPr/>
        <a:lstStyle/>
        <a:p>
          <a:r>
            <a:rPr lang="es-CO" sz="1400" dirty="0"/>
            <a:t>Se determinó que el examen Saber </a:t>
          </a:r>
          <a:r>
            <a:rPr lang="es-CO" sz="1400" dirty="0" err="1"/>
            <a:t>TyT</a:t>
          </a:r>
          <a:r>
            <a:rPr lang="es-CO" sz="1400" dirty="0"/>
            <a:t> tendría dos aplicaciones anuales</a:t>
          </a:r>
          <a:endParaRPr lang="es-ES" sz="1400" dirty="0"/>
        </a:p>
      </dgm:t>
    </dgm:pt>
    <dgm:pt modelId="{F474A1AC-F16D-429A-B7D7-1E3040F9870A}" type="parTrans" cxnId="{82192F0B-AEAE-4C38-B9D9-E41E79A1BA08}">
      <dgm:prSet/>
      <dgm:spPr/>
      <dgm:t>
        <a:bodyPr/>
        <a:lstStyle/>
        <a:p>
          <a:endParaRPr lang="es-ES" sz="4400"/>
        </a:p>
      </dgm:t>
    </dgm:pt>
    <dgm:pt modelId="{BC77B0FB-6B7F-40CC-A39F-E915959ED6AA}" type="sibTrans" cxnId="{82192F0B-AEAE-4C38-B9D9-E41E79A1BA08}">
      <dgm:prSet/>
      <dgm:spPr/>
      <dgm:t>
        <a:bodyPr/>
        <a:lstStyle/>
        <a:p>
          <a:endParaRPr lang="es-ES" sz="4400"/>
        </a:p>
      </dgm:t>
    </dgm:pt>
    <dgm:pt modelId="{EB873569-3DA6-4B4E-8A50-BCCA299F1173}">
      <dgm:prSet phldrT="[Texto]" custT="1"/>
      <dgm:spPr/>
      <dgm:t>
        <a:bodyPr/>
        <a:lstStyle/>
        <a:p>
          <a:r>
            <a:rPr lang="es-CO" sz="1400" dirty="0"/>
            <a:t>Fueron aplicados 55 exámenes ECAES para programas de educación superior</a:t>
          </a:r>
          <a:endParaRPr lang="es-ES" sz="1400" dirty="0"/>
        </a:p>
      </dgm:t>
    </dgm:pt>
    <dgm:pt modelId="{8E9DAC12-2AA7-4AB5-BDE9-39F9FC154EAB}" type="parTrans" cxnId="{7411CFB3-506C-48AF-8A09-69FD852BE5ED}">
      <dgm:prSet/>
      <dgm:spPr/>
      <dgm:t>
        <a:bodyPr/>
        <a:lstStyle/>
        <a:p>
          <a:endParaRPr lang="es-ES"/>
        </a:p>
      </dgm:t>
    </dgm:pt>
    <dgm:pt modelId="{6F37778A-C300-44B6-B113-2F20C45A5693}" type="sibTrans" cxnId="{7411CFB3-506C-48AF-8A09-69FD852BE5ED}">
      <dgm:prSet/>
      <dgm:spPr/>
      <dgm:t>
        <a:bodyPr/>
        <a:lstStyle/>
        <a:p>
          <a:endParaRPr lang="es-ES"/>
        </a:p>
      </dgm:t>
    </dgm:pt>
    <dgm:pt modelId="{710A82E9-DA31-46B1-87E2-0986B92A6AB1}" type="pres">
      <dgm:prSet presAssocID="{D79AACD1-A01C-4A68-969B-6925ED077AB2}" presName="rootnode" presStyleCnt="0">
        <dgm:presLayoutVars>
          <dgm:chMax/>
          <dgm:chPref/>
          <dgm:dir/>
          <dgm:animLvl val="lvl"/>
        </dgm:presLayoutVars>
      </dgm:prSet>
      <dgm:spPr/>
      <dgm:t>
        <a:bodyPr/>
        <a:lstStyle/>
        <a:p>
          <a:endParaRPr lang="es-CO"/>
        </a:p>
      </dgm:t>
    </dgm:pt>
    <dgm:pt modelId="{025B228B-0768-435E-9D41-1B81A5BED9BE}" type="pres">
      <dgm:prSet presAssocID="{D4AD14F3-0CE3-4C2A-8082-CB10DF6D9471}" presName="composite" presStyleCnt="0"/>
      <dgm:spPr/>
    </dgm:pt>
    <dgm:pt modelId="{2471CB69-A79D-4533-9931-80A48E956B6A}" type="pres">
      <dgm:prSet presAssocID="{D4AD14F3-0CE3-4C2A-8082-CB10DF6D9471}" presName="LShape" presStyleLbl="alignNode1" presStyleIdx="0" presStyleCnt="9" custScaleX="121000" custScaleY="121000"/>
      <dgm:spPr/>
    </dgm:pt>
    <dgm:pt modelId="{967C3A21-12A6-41FF-96C2-D4C34537A8D0}" type="pres">
      <dgm:prSet presAssocID="{D4AD14F3-0CE3-4C2A-8082-CB10DF6D9471}" presName="ParentText" presStyleLbl="revTx" presStyleIdx="0" presStyleCnt="5" custScaleX="121000" custScaleY="121000">
        <dgm:presLayoutVars>
          <dgm:chMax val="0"/>
          <dgm:chPref val="0"/>
          <dgm:bulletEnabled val="1"/>
        </dgm:presLayoutVars>
      </dgm:prSet>
      <dgm:spPr/>
      <dgm:t>
        <a:bodyPr/>
        <a:lstStyle/>
        <a:p>
          <a:endParaRPr lang="es-CO"/>
        </a:p>
      </dgm:t>
    </dgm:pt>
    <dgm:pt modelId="{9178316A-794C-40A5-B950-1BCE89EDF9C3}" type="pres">
      <dgm:prSet presAssocID="{D4AD14F3-0CE3-4C2A-8082-CB10DF6D9471}" presName="Triangle" presStyleLbl="alignNode1" presStyleIdx="1" presStyleCnt="9"/>
      <dgm:spPr/>
    </dgm:pt>
    <dgm:pt modelId="{A522BE76-0530-4370-B0C3-572AD667F044}" type="pres">
      <dgm:prSet presAssocID="{4E7DD9CA-8DA5-4765-B984-21AD9BD333DD}" presName="sibTrans" presStyleCnt="0"/>
      <dgm:spPr/>
    </dgm:pt>
    <dgm:pt modelId="{B1FE27C0-6FFC-46ED-A554-673095F57F11}" type="pres">
      <dgm:prSet presAssocID="{4E7DD9CA-8DA5-4765-B984-21AD9BD333DD}" presName="space" presStyleCnt="0"/>
      <dgm:spPr/>
    </dgm:pt>
    <dgm:pt modelId="{9DCEA007-896C-4EB1-A3C5-97DD073CCE58}" type="pres">
      <dgm:prSet presAssocID="{F5643658-DBD7-444E-830E-8CA9B5645E1F}" presName="composite" presStyleCnt="0"/>
      <dgm:spPr/>
    </dgm:pt>
    <dgm:pt modelId="{EEAB4AA1-116C-447B-8FAE-94B01E230521}" type="pres">
      <dgm:prSet presAssocID="{F5643658-DBD7-444E-830E-8CA9B5645E1F}" presName="LShape" presStyleLbl="alignNode1" presStyleIdx="2" presStyleCnt="9" custScaleX="121000" custScaleY="121000"/>
      <dgm:spPr/>
    </dgm:pt>
    <dgm:pt modelId="{65760B27-00A1-42AC-B9F3-7A1F42963B69}" type="pres">
      <dgm:prSet presAssocID="{F5643658-DBD7-444E-830E-8CA9B5645E1F}" presName="ParentText" presStyleLbl="revTx" presStyleIdx="1" presStyleCnt="5" custScaleX="110000" custScaleY="110000">
        <dgm:presLayoutVars>
          <dgm:chMax val="0"/>
          <dgm:chPref val="0"/>
          <dgm:bulletEnabled val="1"/>
        </dgm:presLayoutVars>
      </dgm:prSet>
      <dgm:spPr/>
      <dgm:t>
        <a:bodyPr/>
        <a:lstStyle/>
        <a:p>
          <a:endParaRPr lang="es-CO"/>
        </a:p>
      </dgm:t>
    </dgm:pt>
    <dgm:pt modelId="{094E5B01-5466-4695-BE5E-BF5E23272A01}" type="pres">
      <dgm:prSet presAssocID="{F5643658-DBD7-444E-830E-8CA9B5645E1F}" presName="Triangle" presStyleLbl="alignNode1" presStyleIdx="3" presStyleCnt="9"/>
      <dgm:spPr/>
    </dgm:pt>
    <dgm:pt modelId="{845A70BB-71E4-47F6-8D2C-EB49F34725DC}" type="pres">
      <dgm:prSet presAssocID="{3CD93B58-554C-4748-8331-9153F0E863E8}" presName="sibTrans" presStyleCnt="0"/>
      <dgm:spPr/>
    </dgm:pt>
    <dgm:pt modelId="{80638B11-916E-4EA1-9D90-8AA8D1AA8DD8}" type="pres">
      <dgm:prSet presAssocID="{3CD93B58-554C-4748-8331-9153F0E863E8}" presName="space" presStyleCnt="0"/>
      <dgm:spPr/>
    </dgm:pt>
    <dgm:pt modelId="{0E48BAF0-AFE0-480E-A7F8-EF748D395CC0}" type="pres">
      <dgm:prSet presAssocID="{BAF6C688-105F-401E-94D1-F3DA49A85509}" presName="composite" presStyleCnt="0"/>
      <dgm:spPr/>
    </dgm:pt>
    <dgm:pt modelId="{0F3B9BF7-5E88-4C36-8CB3-36C9B45E803C}" type="pres">
      <dgm:prSet presAssocID="{BAF6C688-105F-401E-94D1-F3DA49A85509}" presName="LShape" presStyleLbl="alignNode1" presStyleIdx="4" presStyleCnt="9" custScaleX="121000" custScaleY="121000"/>
      <dgm:spPr/>
    </dgm:pt>
    <dgm:pt modelId="{9C5D4236-423C-42E0-884D-3BE0DE080D62}" type="pres">
      <dgm:prSet presAssocID="{BAF6C688-105F-401E-94D1-F3DA49A85509}" presName="ParentText" presStyleLbl="revTx" presStyleIdx="2" presStyleCnt="5" custScaleX="121000" custScaleY="121000">
        <dgm:presLayoutVars>
          <dgm:chMax val="0"/>
          <dgm:chPref val="0"/>
          <dgm:bulletEnabled val="1"/>
        </dgm:presLayoutVars>
      </dgm:prSet>
      <dgm:spPr/>
      <dgm:t>
        <a:bodyPr/>
        <a:lstStyle/>
        <a:p>
          <a:endParaRPr lang="es-CO"/>
        </a:p>
      </dgm:t>
    </dgm:pt>
    <dgm:pt modelId="{DFA2D750-0DE3-4A74-B02E-3473075369A5}" type="pres">
      <dgm:prSet presAssocID="{BAF6C688-105F-401E-94D1-F3DA49A85509}" presName="Triangle" presStyleLbl="alignNode1" presStyleIdx="5" presStyleCnt="9"/>
      <dgm:spPr/>
    </dgm:pt>
    <dgm:pt modelId="{669A6A0C-8B39-41F5-B30F-27F6A0F77E5A}" type="pres">
      <dgm:prSet presAssocID="{2BFA8241-5A9F-4890-B61C-A72F2FF4B0E6}" presName="sibTrans" presStyleCnt="0"/>
      <dgm:spPr/>
    </dgm:pt>
    <dgm:pt modelId="{DFBF9DB7-44A0-4084-8FDE-44E60B56CFA1}" type="pres">
      <dgm:prSet presAssocID="{2BFA8241-5A9F-4890-B61C-A72F2FF4B0E6}" presName="space" presStyleCnt="0"/>
      <dgm:spPr/>
    </dgm:pt>
    <dgm:pt modelId="{8B07D885-7F60-4B02-B101-24954EE207E0}" type="pres">
      <dgm:prSet presAssocID="{1E745AC2-F456-4929-A4F7-40C087894B25}" presName="composite" presStyleCnt="0"/>
      <dgm:spPr/>
    </dgm:pt>
    <dgm:pt modelId="{EE1D7DF4-05ED-4EEF-ABFB-66410D33FE6E}" type="pres">
      <dgm:prSet presAssocID="{1E745AC2-F456-4929-A4F7-40C087894B25}" presName="LShape" presStyleLbl="alignNode1" presStyleIdx="6" presStyleCnt="9" custScaleX="121000" custScaleY="121000"/>
      <dgm:spPr/>
    </dgm:pt>
    <dgm:pt modelId="{72550D8B-E308-405A-A36E-2183AB2567E7}" type="pres">
      <dgm:prSet presAssocID="{1E745AC2-F456-4929-A4F7-40C087894B25}" presName="ParentText" presStyleLbl="revTx" presStyleIdx="3" presStyleCnt="5" custScaleX="110000" custScaleY="110000">
        <dgm:presLayoutVars>
          <dgm:chMax val="0"/>
          <dgm:chPref val="0"/>
          <dgm:bulletEnabled val="1"/>
        </dgm:presLayoutVars>
      </dgm:prSet>
      <dgm:spPr/>
      <dgm:t>
        <a:bodyPr/>
        <a:lstStyle/>
        <a:p>
          <a:endParaRPr lang="es-CO"/>
        </a:p>
      </dgm:t>
    </dgm:pt>
    <dgm:pt modelId="{4EFE78C1-EF4C-4070-B3B3-23D64D96C4FC}" type="pres">
      <dgm:prSet presAssocID="{1E745AC2-F456-4929-A4F7-40C087894B25}" presName="Triangle" presStyleLbl="alignNode1" presStyleIdx="7" presStyleCnt="9"/>
      <dgm:spPr/>
    </dgm:pt>
    <dgm:pt modelId="{10FD132B-DC32-4E0F-8207-2D8280EBE79D}" type="pres">
      <dgm:prSet presAssocID="{38C88E38-5774-4DB5-919D-7D76639046E3}" presName="sibTrans" presStyleCnt="0"/>
      <dgm:spPr/>
    </dgm:pt>
    <dgm:pt modelId="{B05F4111-D027-45AC-8735-239312DC2079}" type="pres">
      <dgm:prSet presAssocID="{38C88E38-5774-4DB5-919D-7D76639046E3}" presName="space" presStyleCnt="0"/>
      <dgm:spPr/>
    </dgm:pt>
    <dgm:pt modelId="{BA7809E6-15F2-4260-9F74-9E6818B6DBB5}" type="pres">
      <dgm:prSet presAssocID="{D1FB87EA-1006-448A-AB0B-117890027CAF}" presName="composite" presStyleCnt="0"/>
      <dgm:spPr/>
    </dgm:pt>
    <dgm:pt modelId="{73032E72-7CCB-4D44-B8A6-515881811083}" type="pres">
      <dgm:prSet presAssocID="{D1FB87EA-1006-448A-AB0B-117890027CAF}" presName="LShape" presStyleLbl="alignNode1" presStyleIdx="8" presStyleCnt="9" custScaleX="121000" custScaleY="121000"/>
      <dgm:spPr/>
    </dgm:pt>
    <dgm:pt modelId="{69650F4A-89EF-46F4-8CEE-3CECAA1110E9}" type="pres">
      <dgm:prSet presAssocID="{D1FB87EA-1006-448A-AB0B-117890027CAF}" presName="ParentText" presStyleLbl="revTx" presStyleIdx="4" presStyleCnt="5" custScaleX="110000" custScaleY="110000">
        <dgm:presLayoutVars>
          <dgm:chMax val="0"/>
          <dgm:chPref val="0"/>
          <dgm:bulletEnabled val="1"/>
        </dgm:presLayoutVars>
      </dgm:prSet>
      <dgm:spPr/>
      <dgm:t>
        <a:bodyPr/>
        <a:lstStyle/>
        <a:p>
          <a:endParaRPr lang="es-CO"/>
        </a:p>
      </dgm:t>
    </dgm:pt>
  </dgm:ptLst>
  <dgm:cxnLst>
    <dgm:cxn modelId="{9D457E6C-0E12-4064-A4A3-BAE01BAC7496}" srcId="{BAF6C688-105F-401E-94D1-F3DA49A85509}" destId="{4FFDE620-A3D1-48BB-9DA2-55893F5CB17A}" srcOrd="0" destOrd="0" parTransId="{C622E33F-81D8-4ABC-B5C0-20F39BFE7A85}" sibTransId="{0F112E9E-20E7-43D2-A841-CE2A786A0A40}"/>
    <dgm:cxn modelId="{74CD5979-285C-40D8-BDCB-044D26928E12}" type="presOf" srcId="{1E745AC2-F456-4929-A4F7-40C087894B25}" destId="{72550D8B-E308-405A-A36E-2183AB2567E7}" srcOrd="0" destOrd="0" presId="urn:microsoft.com/office/officeart/2009/3/layout/StepUpProcess"/>
    <dgm:cxn modelId="{277649D3-A1E1-47B5-854C-7C1AD20E522F}" type="presOf" srcId="{6399D348-2802-46CA-9CE7-7CF74FD43FF6}" destId="{65760B27-00A1-42AC-B9F3-7A1F42963B69}" srcOrd="0" destOrd="2" presId="urn:microsoft.com/office/officeart/2009/3/layout/StepUpProcess"/>
    <dgm:cxn modelId="{8D8DD65C-EF66-4E9C-9EA0-65F954460E0E}" type="presOf" srcId="{2BDBC8C1-8EA2-4E55-A32D-3D02A17D9E4C}" destId="{9C5D4236-423C-42E0-884D-3BE0DE080D62}" srcOrd="0" destOrd="2" presId="urn:microsoft.com/office/officeart/2009/3/layout/StepUpProcess"/>
    <dgm:cxn modelId="{0AC6AF29-EDE4-4C00-A152-066D873E70C1}" type="presOf" srcId="{BAF6C688-105F-401E-94D1-F3DA49A85509}" destId="{9C5D4236-423C-42E0-884D-3BE0DE080D62}" srcOrd="0" destOrd="0" presId="urn:microsoft.com/office/officeart/2009/3/layout/StepUpProcess"/>
    <dgm:cxn modelId="{520145EB-850E-44C6-871B-1B908380D1CC}" srcId="{1E745AC2-F456-4929-A4F7-40C087894B25}" destId="{72750383-073D-4BCF-AF47-72630DC51C10}" srcOrd="0" destOrd="0" parTransId="{D485ECE2-65EC-4DF5-ABAA-983D4E4EE44F}" sibTransId="{424B418A-A24F-4E59-A288-9147901D4F14}"/>
    <dgm:cxn modelId="{272C3CDA-F1C4-45DE-9138-DA0A4D5138AE}" type="presOf" srcId="{4FFDE620-A3D1-48BB-9DA2-55893F5CB17A}" destId="{9C5D4236-423C-42E0-884D-3BE0DE080D62}" srcOrd="0" destOrd="1" presId="urn:microsoft.com/office/officeart/2009/3/layout/StepUpProcess"/>
    <dgm:cxn modelId="{D14C7C4E-F78E-46F3-9E6E-3D2DDF641D5B}" srcId="{D4AD14F3-0CE3-4C2A-8082-CB10DF6D9471}" destId="{5B6E67FB-1B50-4E10-8DEC-F76148E57285}" srcOrd="3" destOrd="0" parTransId="{3964FC3D-2730-49BC-8241-0B9216B79719}" sibTransId="{B653216D-9912-4B55-A30D-BAC5EDED8E67}"/>
    <dgm:cxn modelId="{452982A9-EDDC-469A-8112-09D9472514B7}" srcId="{D79AACD1-A01C-4A68-969B-6925ED077AB2}" destId="{1E745AC2-F456-4929-A4F7-40C087894B25}" srcOrd="3" destOrd="0" parTransId="{1922A01D-79D4-407A-B136-A27EA627CB0E}" sibTransId="{38C88E38-5774-4DB5-919D-7D76639046E3}"/>
    <dgm:cxn modelId="{6D4AF2B2-C4A9-4716-87B6-D868BB328BC0}" type="presOf" srcId="{F5643658-DBD7-444E-830E-8CA9B5645E1F}" destId="{65760B27-00A1-42AC-B9F3-7A1F42963B69}" srcOrd="0" destOrd="0" presId="urn:microsoft.com/office/officeart/2009/3/layout/StepUpProcess"/>
    <dgm:cxn modelId="{C896B923-E981-4AEF-B36F-E66963A8316E}" srcId="{D79AACD1-A01C-4A68-969B-6925ED077AB2}" destId="{D4AD14F3-0CE3-4C2A-8082-CB10DF6D9471}" srcOrd="0" destOrd="0" parTransId="{10E839B0-444D-4078-AF02-20B074A73BE7}" sibTransId="{4E7DD9CA-8DA5-4765-B984-21AD9BD333DD}"/>
    <dgm:cxn modelId="{C5D70B2A-C2C4-4A02-897F-F2B7CE5B0982}" srcId="{D79AACD1-A01C-4A68-969B-6925ED077AB2}" destId="{BAF6C688-105F-401E-94D1-F3DA49A85509}" srcOrd="2" destOrd="0" parTransId="{CC4DF4BF-ABB1-4AC0-AA6A-A9458B5FBF12}" sibTransId="{2BFA8241-5A9F-4890-B61C-A72F2FF4B0E6}"/>
    <dgm:cxn modelId="{7411CFB3-506C-48AF-8A09-69FD852BE5ED}" srcId="{D4AD14F3-0CE3-4C2A-8082-CB10DF6D9471}" destId="{EB873569-3DA6-4B4E-8A50-BCCA299F1173}" srcOrd="0" destOrd="0" parTransId="{8E9DAC12-2AA7-4AB5-BDE9-39F9FC154EAB}" sibTransId="{6F37778A-C300-44B6-B113-2F20C45A5693}"/>
    <dgm:cxn modelId="{2A55714A-EA71-4BA1-B456-F513C1E23A8B}" type="presOf" srcId="{5B928E21-DFBF-4F4C-90B8-FD688D963AED}" destId="{967C3A21-12A6-41FF-96C2-D4C34537A8D0}" srcOrd="0" destOrd="2" presId="urn:microsoft.com/office/officeart/2009/3/layout/StepUpProcess"/>
    <dgm:cxn modelId="{D369FA12-DE3D-4956-877E-819E00652719}" type="presOf" srcId="{A57085FC-BCDC-4402-B245-1443796E48A8}" destId="{65760B27-00A1-42AC-B9F3-7A1F42963B69}" srcOrd="0" destOrd="1" presId="urn:microsoft.com/office/officeart/2009/3/layout/StepUpProcess"/>
    <dgm:cxn modelId="{4D983F00-0133-4A3B-A900-40AFEC34791C}" srcId="{D79AACD1-A01C-4A68-969B-6925ED077AB2}" destId="{F5643658-DBD7-444E-830E-8CA9B5645E1F}" srcOrd="1" destOrd="0" parTransId="{B95A3ACB-5EFE-4E5C-9F7C-8D21D86E691C}" sibTransId="{3CD93B58-554C-4748-8331-9153F0E863E8}"/>
    <dgm:cxn modelId="{93743401-CC37-4233-9A29-8DD2054EDF92}" srcId="{D4AD14F3-0CE3-4C2A-8082-CB10DF6D9471}" destId="{FEE17A0F-3CE3-46B3-9BA5-039FE574EA8A}" srcOrd="2" destOrd="0" parTransId="{C19FC2E6-55AB-4D59-AD21-66D5658B2E8C}" sibTransId="{6789EC1E-4A2B-4D7F-B972-E42801B88A7F}"/>
    <dgm:cxn modelId="{D6FE3896-040B-4AF1-A58F-7E449A6A6BA1}" type="presOf" srcId="{5B6E67FB-1B50-4E10-8DEC-F76148E57285}" destId="{967C3A21-12A6-41FF-96C2-D4C34537A8D0}" srcOrd="0" destOrd="4" presId="urn:microsoft.com/office/officeart/2009/3/layout/StepUpProcess"/>
    <dgm:cxn modelId="{DCD31A10-AAAA-49FF-9BAC-E9EBA4A5AC1A}" srcId="{D79AACD1-A01C-4A68-969B-6925ED077AB2}" destId="{D1FB87EA-1006-448A-AB0B-117890027CAF}" srcOrd="4" destOrd="0" parTransId="{2407F671-8DEB-4FFF-A94B-7DB0561CDF6A}" sibTransId="{0B19EF1F-BD61-42F7-9A57-2856FEACB01D}"/>
    <dgm:cxn modelId="{82774B8C-5761-4428-ACFE-6DB3F711CB42}" type="presOf" srcId="{EB873569-3DA6-4B4E-8A50-BCCA299F1173}" destId="{967C3A21-12A6-41FF-96C2-D4C34537A8D0}" srcOrd="0" destOrd="1" presId="urn:microsoft.com/office/officeart/2009/3/layout/StepUpProcess"/>
    <dgm:cxn modelId="{E3846714-62B9-4E84-8C1D-3BBD394ECEF7}" type="presOf" srcId="{D4AD14F3-0CE3-4C2A-8082-CB10DF6D9471}" destId="{967C3A21-12A6-41FF-96C2-D4C34537A8D0}" srcOrd="0" destOrd="0" presId="urn:microsoft.com/office/officeart/2009/3/layout/StepUpProcess"/>
    <dgm:cxn modelId="{CB0021CC-0F77-4D53-B638-A6E409AAE905}" type="presOf" srcId="{FEE17A0F-3CE3-46B3-9BA5-039FE574EA8A}" destId="{967C3A21-12A6-41FF-96C2-D4C34537A8D0}" srcOrd="0" destOrd="3" presId="urn:microsoft.com/office/officeart/2009/3/layout/StepUpProcess"/>
    <dgm:cxn modelId="{E52B454C-CFFC-415C-888E-294CC2ECD198}" type="presOf" srcId="{D1FB87EA-1006-448A-AB0B-117890027CAF}" destId="{69650F4A-89EF-46F4-8CEE-3CECAA1110E9}" srcOrd="0" destOrd="0" presId="urn:microsoft.com/office/officeart/2009/3/layout/StepUpProcess"/>
    <dgm:cxn modelId="{16C16993-F284-4794-A0FC-F98CE624EC45}" srcId="{F5643658-DBD7-444E-830E-8CA9B5645E1F}" destId="{A57085FC-BCDC-4402-B245-1443796E48A8}" srcOrd="0" destOrd="0" parTransId="{34A5B7D2-5240-4E09-A18D-10191C0236D9}" sibTransId="{BEA2E1D2-DB2D-4CAE-8CA3-AFCDA88947E2}"/>
    <dgm:cxn modelId="{D2227CC5-BC16-4B69-82F6-02634A7EC94F}" type="presOf" srcId="{72750383-073D-4BCF-AF47-72630DC51C10}" destId="{72550D8B-E308-405A-A36E-2183AB2567E7}" srcOrd="0" destOrd="1" presId="urn:microsoft.com/office/officeart/2009/3/layout/StepUpProcess"/>
    <dgm:cxn modelId="{99FE1682-F5A4-42BC-9E5D-DBFFA2EC5005}" srcId="{D4AD14F3-0CE3-4C2A-8082-CB10DF6D9471}" destId="{5B928E21-DFBF-4F4C-90B8-FD688D963AED}" srcOrd="1" destOrd="0" parTransId="{5FAC12C0-AC38-440F-80FC-E07765ABF909}" sibTransId="{514DD1DD-BCB5-48D6-ADC5-CCDBAA9FD44E}"/>
    <dgm:cxn modelId="{82192F0B-AEAE-4C38-B9D9-E41E79A1BA08}" srcId="{D1FB87EA-1006-448A-AB0B-117890027CAF}" destId="{9B215899-86CD-4373-9612-FEB47C55FD02}" srcOrd="0" destOrd="0" parTransId="{F474A1AC-F16D-429A-B7D7-1E3040F9870A}" sibTransId="{BC77B0FB-6B7F-40CC-A39F-E915959ED6AA}"/>
    <dgm:cxn modelId="{9E4C1F82-DEBE-45F7-AC7C-536DF602F453}" type="presOf" srcId="{D79AACD1-A01C-4A68-969B-6925ED077AB2}" destId="{710A82E9-DA31-46B1-87E2-0986B92A6AB1}" srcOrd="0" destOrd="0" presId="urn:microsoft.com/office/officeart/2009/3/layout/StepUpProcess"/>
    <dgm:cxn modelId="{434A1FA0-269E-4A2F-9B64-7DDAC2B54813}" srcId="{BAF6C688-105F-401E-94D1-F3DA49A85509}" destId="{2BDBC8C1-8EA2-4E55-A32D-3D02A17D9E4C}" srcOrd="1" destOrd="0" parTransId="{CEDB6C0D-F72E-4E26-88EE-1AE3AA9F29E1}" sibTransId="{7266D9EB-E725-4E19-B5E5-0815BE9226B6}"/>
    <dgm:cxn modelId="{9C81B4D9-C46D-4350-8E79-2850CE2CDCAB}" srcId="{F5643658-DBD7-444E-830E-8CA9B5645E1F}" destId="{6399D348-2802-46CA-9CE7-7CF74FD43FF6}" srcOrd="1" destOrd="0" parTransId="{961D7F3F-AA59-4020-AED4-B8A641EB5EDA}" sibTransId="{C3E13867-1B04-45E7-8982-0FFD0523B939}"/>
    <dgm:cxn modelId="{2843D4DA-5364-4463-B481-F7FEF700EB2E}" type="presOf" srcId="{9B215899-86CD-4373-9612-FEB47C55FD02}" destId="{69650F4A-89EF-46F4-8CEE-3CECAA1110E9}" srcOrd="0" destOrd="1" presId="urn:microsoft.com/office/officeart/2009/3/layout/StepUpProcess"/>
    <dgm:cxn modelId="{7F8121B3-CFCF-4209-A174-002C983DF836}" type="presParOf" srcId="{710A82E9-DA31-46B1-87E2-0986B92A6AB1}" destId="{025B228B-0768-435E-9D41-1B81A5BED9BE}" srcOrd="0" destOrd="0" presId="urn:microsoft.com/office/officeart/2009/3/layout/StepUpProcess"/>
    <dgm:cxn modelId="{17181B33-FA9D-4CA1-AB82-65D6C13B9E55}" type="presParOf" srcId="{025B228B-0768-435E-9D41-1B81A5BED9BE}" destId="{2471CB69-A79D-4533-9931-80A48E956B6A}" srcOrd="0" destOrd="0" presId="urn:microsoft.com/office/officeart/2009/3/layout/StepUpProcess"/>
    <dgm:cxn modelId="{901CE6B9-FEA4-4194-B566-0BB41CE6CBD7}" type="presParOf" srcId="{025B228B-0768-435E-9D41-1B81A5BED9BE}" destId="{967C3A21-12A6-41FF-96C2-D4C34537A8D0}" srcOrd="1" destOrd="0" presId="urn:microsoft.com/office/officeart/2009/3/layout/StepUpProcess"/>
    <dgm:cxn modelId="{DBBA7FF1-F15F-4F3C-83D6-906A1BDD75CD}" type="presParOf" srcId="{025B228B-0768-435E-9D41-1B81A5BED9BE}" destId="{9178316A-794C-40A5-B950-1BCE89EDF9C3}" srcOrd="2" destOrd="0" presId="urn:microsoft.com/office/officeart/2009/3/layout/StepUpProcess"/>
    <dgm:cxn modelId="{6F605FDB-AF5F-47BC-96DF-EB3405E3C74D}" type="presParOf" srcId="{710A82E9-DA31-46B1-87E2-0986B92A6AB1}" destId="{A522BE76-0530-4370-B0C3-572AD667F044}" srcOrd="1" destOrd="0" presId="urn:microsoft.com/office/officeart/2009/3/layout/StepUpProcess"/>
    <dgm:cxn modelId="{AF83B054-355B-4F1E-A51F-8704CA0ED164}" type="presParOf" srcId="{A522BE76-0530-4370-B0C3-572AD667F044}" destId="{B1FE27C0-6FFC-46ED-A554-673095F57F11}" srcOrd="0" destOrd="0" presId="urn:microsoft.com/office/officeart/2009/3/layout/StepUpProcess"/>
    <dgm:cxn modelId="{D7526562-AA35-4BDB-84BA-5C4696DD854B}" type="presParOf" srcId="{710A82E9-DA31-46B1-87E2-0986B92A6AB1}" destId="{9DCEA007-896C-4EB1-A3C5-97DD073CCE58}" srcOrd="2" destOrd="0" presId="urn:microsoft.com/office/officeart/2009/3/layout/StepUpProcess"/>
    <dgm:cxn modelId="{CBF52DE4-4CDC-4971-8972-9D89EB7CCD70}" type="presParOf" srcId="{9DCEA007-896C-4EB1-A3C5-97DD073CCE58}" destId="{EEAB4AA1-116C-447B-8FAE-94B01E230521}" srcOrd="0" destOrd="0" presId="urn:microsoft.com/office/officeart/2009/3/layout/StepUpProcess"/>
    <dgm:cxn modelId="{4ABE87A9-A1AC-49AA-9E0E-CE4814CB32B5}" type="presParOf" srcId="{9DCEA007-896C-4EB1-A3C5-97DD073CCE58}" destId="{65760B27-00A1-42AC-B9F3-7A1F42963B69}" srcOrd="1" destOrd="0" presId="urn:microsoft.com/office/officeart/2009/3/layout/StepUpProcess"/>
    <dgm:cxn modelId="{B8226C8A-CBDD-4F39-840F-91B6E930DEC3}" type="presParOf" srcId="{9DCEA007-896C-4EB1-A3C5-97DD073CCE58}" destId="{094E5B01-5466-4695-BE5E-BF5E23272A01}" srcOrd="2" destOrd="0" presId="urn:microsoft.com/office/officeart/2009/3/layout/StepUpProcess"/>
    <dgm:cxn modelId="{EB737D6C-B9E2-43FA-95A1-610DDEF47743}" type="presParOf" srcId="{710A82E9-DA31-46B1-87E2-0986B92A6AB1}" destId="{845A70BB-71E4-47F6-8D2C-EB49F34725DC}" srcOrd="3" destOrd="0" presId="urn:microsoft.com/office/officeart/2009/3/layout/StepUpProcess"/>
    <dgm:cxn modelId="{8B2EEDAB-06DA-4EEF-A0C7-18D125B479B3}" type="presParOf" srcId="{845A70BB-71E4-47F6-8D2C-EB49F34725DC}" destId="{80638B11-916E-4EA1-9D90-8AA8D1AA8DD8}" srcOrd="0" destOrd="0" presId="urn:microsoft.com/office/officeart/2009/3/layout/StepUpProcess"/>
    <dgm:cxn modelId="{592F32F9-A674-4B08-9EE6-8EDB1F0E6773}" type="presParOf" srcId="{710A82E9-DA31-46B1-87E2-0986B92A6AB1}" destId="{0E48BAF0-AFE0-480E-A7F8-EF748D395CC0}" srcOrd="4" destOrd="0" presId="urn:microsoft.com/office/officeart/2009/3/layout/StepUpProcess"/>
    <dgm:cxn modelId="{EE4E3C3A-946D-4C31-B45F-DA9C11BF9DD7}" type="presParOf" srcId="{0E48BAF0-AFE0-480E-A7F8-EF748D395CC0}" destId="{0F3B9BF7-5E88-4C36-8CB3-36C9B45E803C}" srcOrd="0" destOrd="0" presId="urn:microsoft.com/office/officeart/2009/3/layout/StepUpProcess"/>
    <dgm:cxn modelId="{478D64F6-15C6-4BBC-8B33-E68694B778C6}" type="presParOf" srcId="{0E48BAF0-AFE0-480E-A7F8-EF748D395CC0}" destId="{9C5D4236-423C-42E0-884D-3BE0DE080D62}" srcOrd="1" destOrd="0" presId="urn:microsoft.com/office/officeart/2009/3/layout/StepUpProcess"/>
    <dgm:cxn modelId="{B167F60C-28D1-4623-B767-08893E5C407C}" type="presParOf" srcId="{0E48BAF0-AFE0-480E-A7F8-EF748D395CC0}" destId="{DFA2D750-0DE3-4A74-B02E-3473075369A5}" srcOrd="2" destOrd="0" presId="urn:microsoft.com/office/officeart/2009/3/layout/StepUpProcess"/>
    <dgm:cxn modelId="{F8BD755A-285B-485D-8DCB-6E11D27926D3}" type="presParOf" srcId="{710A82E9-DA31-46B1-87E2-0986B92A6AB1}" destId="{669A6A0C-8B39-41F5-B30F-27F6A0F77E5A}" srcOrd="5" destOrd="0" presId="urn:microsoft.com/office/officeart/2009/3/layout/StepUpProcess"/>
    <dgm:cxn modelId="{33167E65-A3AA-4F10-9AE4-828607CCAD2A}" type="presParOf" srcId="{669A6A0C-8B39-41F5-B30F-27F6A0F77E5A}" destId="{DFBF9DB7-44A0-4084-8FDE-44E60B56CFA1}" srcOrd="0" destOrd="0" presId="urn:microsoft.com/office/officeart/2009/3/layout/StepUpProcess"/>
    <dgm:cxn modelId="{2C234FC8-39F5-4ED5-9ABD-1A79A37CF70E}" type="presParOf" srcId="{710A82E9-DA31-46B1-87E2-0986B92A6AB1}" destId="{8B07D885-7F60-4B02-B101-24954EE207E0}" srcOrd="6" destOrd="0" presId="urn:microsoft.com/office/officeart/2009/3/layout/StepUpProcess"/>
    <dgm:cxn modelId="{2F07ACF2-B2B4-4AEA-AB76-F63CBA6D6342}" type="presParOf" srcId="{8B07D885-7F60-4B02-B101-24954EE207E0}" destId="{EE1D7DF4-05ED-4EEF-ABFB-66410D33FE6E}" srcOrd="0" destOrd="0" presId="urn:microsoft.com/office/officeart/2009/3/layout/StepUpProcess"/>
    <dgm:cxn modelId="{B06B9B66-97F5-488C-A00A-C9379A35B164}" type="presParOf" srcId="{8B07D885-7F60-4B02-B101-24954EE207E0}" destId="{72550D8B-E308-405A-A36E-2183AB2567E7}" srcOrd="1" destOrd="0" presId="urn:microsoft.com/office/officeart/2009/3/layout/StepUpProcess"/>
    <dgm:cxn modelId="{815DDAFB-36EE-45AE-ABD1-4D6EFB54120A}" type="presParOf" srcId="{8B07D885-7F60-4B02-B101-24954EE207E0}" destId="{4EFE78C1-EF4C-4070-B3B3-23D64D96C4FC}" srcOrd="2" destOrd="0" presId="urn:microsoft.com/office/officeart/2009/3/layout/StepUpProcess"/>
    <dgm:cxn modelId="{DCDE61A7-E82A-469C-80E5-D9840E1731F6}" type="presParOf" srcId="{710A82E9-DA31-46B1-87E2-0986B92A6AB1}" destId="{10FD132B-DC32-4E0F-8207-2D8280EBE79D}" srcOrd="7" destOrd="0" presId="urn:microsoft.com/office/officeart/2009/3/layout/StepUpProcess"/>
    <dgm:cxn modelId="{C9192EC1-40E6-40C6-8498-B0834906A539}" type="presParOf" srcId="{10FD132B-DC32-4E0F-8207-2D8280EBE79D}" destId="{B05F4111-D027-45AC-8735-239312DC2079}" srcOrd="0" destOrd="0" presId="urn:microsoft.com/office/officeart/2009/3/layout/StepUpProcess"/>
    <dgm:cxn modelId="{2ED072BE-FB69-4BFB-9329-F3B957E5A709}" type="presParOf" srcId="{710A82E9-DA31-46B1-87E2-0986B92A6AB1}" destId="{BA7809E6-15F2-4260-9F74-9E6818B6DBB5}" srcOrd="8" destOrd="0" presId="urn:microsoft.com/office/officeart/2009/3/layout/StepUpProcess"/>
    <dgm:cxn modelId="{DD82E323-FE1A-4CFE-A73E-CC184C03D5F7}" type="presParOf" srcId="{BA7809E6-15F2-4260-9F74-9E6818B6DBB5}" destId="{73032E72-7CCB-4D44-B8A6-515881811083}" srcOrd="0" destOrd="0" presId="urn:microsoft.com/office/officeart/2009/3/layout/StepUpProcess"/>
    <dgm:cxn modelId="{DAB365B5-19AD-41EE-81E9-ACF9AB05EEA4}" type="presParOf" srcId="{BA7809E6-15F2-4260-9F74-9E6818B6DBB5}" destId="{69650F4A-89EF-46F4-8CEE-3CECAA1110E9}"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79AACD1-A01C-4A68-969B-6925ED077AB2}" type="doc">
      <dgm:prSet loTypeId="urn:microsoft.com/office/officeart/2009/3/layout/StepUpProcess" loCatId="process" qsTypeId="urn:microsoft.com/office/officeart/2005/8/quickstyle/simple5" qsCatId="simple" csTypeId="urn:microsoft.com/office/officeart/2005/8/colors/accent0_1" csCatId="mainScheme" phldr="1"/>
      <dgm:spPr/>
      <dgm:t>
        <a:bodyPr/>
        <a:lstStyle/>
        <a:p>
          <a:endParaRPr lang="es-ES"/>
        </a:p>
      </dgm:t>
    </dgm:pt>
    <dgm:pt modelId="{D4AD14F3-0CE3-4C2A-8082-CB10DF6D9471}">
      <dgm:prSet phldrT="[Texto]" custT="1"/>
      <dgm:spPr/>
      <dgm:t>
        <a:bodyPr/>
        <a:lstStyle/>
        <a:p>
          <a:r>
            <a:rPr lang="es-ES" sz="2400" dirty="0"/>
            <a:t>2003 - ECAES</a:t>
          </a:r>
        </a:p>
      </dgm:t>
    </dgm:pt>
    <dgm:pt modelId="{10E839B0-444D-4078-AF02-20B074A73BE7}" type="parTrans" cxnId="{C896B923-E981-4AEF-B36F-E66963A8316E}">
      <dgm:prSet/>
      <dgm:spPr/>
      <dgm:t>
        <a:bodyPr/>
        <a:lstStyle/>
        <a:p>
          <a:endParaRPr lang="es-ES" sz="4400"/>
        </a:p>
      </dgm:t>
    </dgm:pt>
    <dgm:pt modelId="{4E7DD9CA-8DA5-4765-B984-21AD9BD333DD}" type="sibTrans" cxnId="{C896B923-E981-4AEF-B36F-E66963A8316E}">
      <dgm:prSet/>
      <dgm:spPr/>
      <dgm:t>
        <a:bodyPr/>
        <a:lstStyle/>
        <a:p>
          <a:endParaRPr lang="es-ES" sz="4400"/>
        </a:p>
      </dgm:t>
    </dgm:pt>
    <dgm:pt modelId="{5B928E21-DFBF-4F4C-90B8-FD688D963AED}">
      <dgm:prSet phldrT="[Texto]" custT="1"/>
      <dgm:spPr/>
      <dgm:t>
        <a:bodyPr/>
        <a:lstStyle/>
        <a:p>
          <a:r>
            <a:rPr lang="es-ES" sz="1400" dirty="0"/>
            <a:t>Se centró en la </a:t>
          </a:r>
          <a:r>
            <a:rPr lang="es-CO" sz="1400" dirty="0"/>
            <a:t>evaluación de competencias específicas por programa</a:t>
          </a:r>
          <a:endParaRPr lang="es-ES" sz="1400" dirty="0"/>
        </a:p>
      </dgm:t>
    </dgm:pt>
    <dgm:pt modelId="{5FAC12C0-AC38-440F-80FC-E07765ABF909}" type="parTrans" cxnId="{99FE1682-F5A4-42BC-9E5D-DBFFA2EC5005}">
      <dgm:prSet/>
      <dgm:spPr/>
      <dgm:t>
        <a:bodyPr/>
        <a:lstStyle/>
        <a:p>
          <a:endParaRPr lang="es-ES" sz="4400"/>
        </a:p>
      </dgm:t>
    </dgm:pt>
    <dgm:pt modelId="{514DD1DD-BCB5-48D6-ADC5-CCDBAA9FD44E}" type="sibTrans" cxnId="{99FE1682-F5A4-42BC-9E5D-DBFFA2EC5005}">
      <dgm:prSet/>
      <dgm:spPr/>
      <dgm:t>
        <a:bodyPr/>
        <a:lstStyle/>
        <a:p>
          <a:endParaRPr lang="es-ES" sz="4400"/>
        </a:p>
      </dgm:t>
    </dgm:pt>
    <dgm:pt modelId="{FEE17A0F-3CE3-46B3-9BA5-039FE574EA8A}">
      <dgm:prSet phldrT="[Texto]" custT="1"/>
      <dgm:spPr/>
      <dgm:t>
        <a:bodyPr/>
        <a:lstStyle/>
        <a:p>
          <a:r>
            <a:rPr lang="es-CO" sz="1400" dirty="0"/>
            <a:t>El examen no tenía un carácter obligatorio</a:t>
          </a:r>
          <a:endParaRPr lang="es-ES" sz="1400" dirty="0"/>
        </a:p>
      </dgm:t>
    </dgm:pt>
    <dgm:pt modelId="{C19FC2E6-55AB-4D59-AD21-66D5658B2E8C}" type="parTrans" cxnId="{93743401-CC37-4233-9A29-8DD2054EDF92}">
      <dgm:prSet/>
      <dgm:spPr/>
      <dgm:t>
        <a:bodyPr/>
        <a:lstStyle/>
        <a:p>
          <a:endParaRPr lang="es-ES" sz="4400"/>
        </a:p>
      </dgm:t>
    </dgm:pt>
    <dgm:pt modelId="{6789EC1E-4A2B-4D7F-B972-E42801B88A7F}" type="sibTrans" cxnId="{93743401-CC37-4233-9A29-8DD2054EDF92}">
      <dgm:prSet/>
      <dgm:spPr/>
      <dgm:t>
        <a:bodyPr/>
        <a:lstStyle/>
        <a:p>
          <a:endParaRPr lang="es-ES" sz="4400"/>
        </a:p>
      </dgm:t>
    </dgm:pt>
    <dgm:pt modelId="{F5643658-DBD7-444E-830E-8CA9B5645E1F}">
      <dgm:prSet phldrT="[Texto]" custT="1"/>
      <dgm:spPr/>
      <dgm:t>
        <a:bodyPr/>
        <a:lstStyle/>
        <a:p>
          <a:r>
            <a:rPr lang="es-ES" sz="2400" dirty="0"/>
            <a:t>2009</a:t>
          </a:r>
        </a:p>
      </dgm:t>
    </dgm:pt>
    <dgm:pt modelId="{B95A3ACB-5EFE-4E5C-9F7C-8D21D86E691C}" type="parTrans" cxnId="{4D983F00-0133-4A3B-A900-40AFEC34791C}">
      <dgm:prSet/>
      <dgm:spPr/>
      <dgm:t>
        <a:bodyPr/>
        <a:lstStyle/>
        <a:p>
          <a:endParaRPr lang="es-ES" sz="4400"/>
        </a:p>
      </dgm:t>
    </dgm:pt>
    <dgm:pt modelId="{3CD93B58-554C-4748-8331-9153F0E863E8}" type="sibTrans" cxnId="{4D983F00-0133-4A3B-A900-40AFEC34791C}">
      <dgm:prSet/>
      <dgm:spPr/>
      <dgm:t>
        <a:bodyPr/>
        <a:lstStyle/>
        <a:p>
          <a:endParaRPr lang="es-ES" sz="4400"/>
        </a:p>
      </dgm:t>
    </dgm:pt>
    <dgm:pt modelId="{A57085FC-BCDC-4402-B245-1443796E48A8}">
      <dgm:prSet phldrT="[Texto]" custT="1"/>
      <dgm:spPr/>
      <dgm:t>
        <a:bodyPr/>
        <a:lstStyle/>
        <a:p>
          <a:r>
            <a:rPr lang="es-CO" sz="1400" dirty="0"/>
            <a:t>La presentación del examen se convirtió en un requisito obligatorio para evaluar la educación formal</a:t>
          </a:r>
          <a:endParaRPr lang="es-ES" sz="1400" dirty="0"/>
        </a:p>
      </dgm:t>
    </dgm:pt>
    <dgm:pt modelId="{34A5B7D2-5240-4E09-A18D-10191C0236D9}" type="parTrans" cxnId="{16C16993-F284-4794-A0FC-F98CE624EC45}">
      <dgm:prSet/>
      <dgm:spPr/>
      <dgm:t>
        <a:bodyPr/>
        <a:lstStyle/>
        <a:p>
          <a:endParaRPr lang="es-ES" sz="4400"/>
        </a:p>
      </dgm:t>
    </dgm:pt>
    <dgm:pt modelId="{BEA2E1D2-DB2D-4CAE-8CA3-AFCDA88947E2}" type="sibTrans" cxnId="{16C16993-F284-4794-A0FC-F98CE624EC45}">
      <dgm:prSet/>
      <dgm:spPr/>
      <dgm:t>
        <a:bodyPr/>
        <a:lstStyle/>
        <a:p>
          <a:endParaRPr lang="es-ES" sz="4400"/>
        </a:p>
      </dgm:t>
    </dgm:pt>
    <dgm:pt modelId="{6399D348-2802-46CA-9CE7-7CF74FD43FF6}">
      <dgm:prSet phldrT="[Texto]" custT="1"/>
      <dgm:spPr/>
      <dgm:t>
        <a:bodyPr/>
        <a:lstStyle/>
        <a:p>
          <a:r>
            <a:rPr lang="es-CO" sz="1400" dirty="0"/>
            <a:t>Los estudiantes fueran evaluados sobre competencias genéricas: pensamiento crítico, solución de problemas, entendimiento interpersonal y escritura</a:t>
          </a:r>
          <a:r>
            <a:rPr lang="es-ES" sz="1400" dirty="0"/>
            <a:t>. 2009-2 y 2010-2,</a:t>
          </a:r>
        </a:p>
      </dgm:t>
    </dgm:pt>
    <dgm:pt modelId="{961D7F3F-AA59-4020-AED4-B8A641EB5EDA}" type="parTrans" cxnId="{9C81B4D9-C46D-4350-8E79-2850CE2CDCAB}">
      <dgm:prSet/>
      <dgm:spPr/>
      <dgm:t>
        <a:bodyPr/>
        <a:lstStyle/>
        <a:p>
          <a:endParaRPr lang="es-ES" sz="4400"/>
        </a:p>
      </dgm:t>
    </dgm:pt>
    <dgm:pt modelId="{C3E13867-1B04-45E7-8982-0FFD0523B939}" type="sibTrans" cxnId="{9C81B4D9-C46D-4350-8E79-2850CE2CDCAB}">
      <dgm:prSet/>
      <dgm:spPr/>
      <dgm:t>
        <a:bodyPr/>
        <a:lstStyle/>
        <a:p>
          <a:endParaRPr lang="es-ES" sz="4400"/>
        </a:p>
      </dgm:t>
    </dgm:pt>
    <dgm:pt modelId="{BAF6C688-105F-401E-94D1-F3DA49A85509}">
      <dgm:prSet phldrT="[Texto]" custT="1"/>
      <dgm:spPr/>
      <dgm:t>
        <a:bodyPr/>
        <a:lstStyle/>
        <a:p>
          <a:r>
            <a:rPr lang="es-ES" sz="2400" dirty="0"/>
            <a:t>2011 – </a:t>
          </a:r>
          <a:r>
            <a:rPr lang="es-ES" sz="2000" dirty="0"/>
            <a:t>SABER PRO</a:t>
          </a:r>
          <a:endParaRPr lang="es-ES" sz="1050" dirty="0"/>
        </a:p>
      </dgm:t>
    </dgm:pt>
    <dgm:pt modelId="{CC4DF4BF-ABB1-4AC0-AA6A-A9458B5FBF12}" type="parTrans" cxnId="{C5D70B2A-C2C4-4A02-897F-F2B7CE5B0982}">
      <dgm:prSet/>
      <dgm:spPr/>
      <dgm:t>
        <a:bodyPr/>
        <a:lstStyle/>
        <a:p>
          <a:endParaRPr lang="es-ES" sz="4400"/>
        </a:p>
      </dgm:t>
    </dgm:pt>
    <dgm:pt modelId="{2BFA8241-5A9F-4890-B61C-A72F2FF4B0E6}" type="sibTrans" cxnId="{C5D70B2A-C2C4-4A02-897F-F2B7CE5B0982}">
      <dgm:prSet/>
      <dgm:spPr/>
      <dgm:t>
        <a:bodyPr/>
        <a:lstStyle/>
        <a:p>
          <a:endParaRPr lang="es-ES" sz="4400"/>
        </a:p>
      </dgm:t>
    </dgm:pt>
    <dgm:pt modelId="{4FFDE620-A3D1-48BB-9DA2-55893F5CB17A}">
      <dgm:prSet phldrT="[Texto]" custT="1"/>
      <dgm:spPr/>
      <dgm:t>
        <a:bodyPr/>
        <a:lstStyle/>
        <a:p>
          <a:r>
            <a:rPr lang="es-CO" sz="1400" dirty="0"/>
            <a:t>Se evalúan competencias genéricas en cinco pruebas: lectura crítica, razonamiento cuantitativo, comunicación escrita, inglés y competencias ciudadana.</a:t>
          </a:r>
          <a:endParaRPr lang="es-ES" sz="1400" dirty="0"/>
        </a:p>
      </dgm:t>
    </dgm:pt>
    <dgm:pt modelId="{C622E33F-81D8-4ABC-B5C0-20F39BFE7A85}" type="parTrans" cxnId="{9D457E6C-0E12-4064-A4A3-BAE01BAC7496}">
      <dgm:prSet/>
      <dgm:spPr/>
      <dgm:t>
        <a:bodyPr/>
        <a:lstStyle/>
        <a:p>
          <a:endParaRPr lang="es-ES" sz="4400"/>
        </a:p>
      </dgm:t>
    </dgm:pt>
    <dgm:pt modelId="{0F112E9E-20E7-43D2-A841-CE2A786A0A40}" type="sibTrans" cxnId="{9D457E6C-0E12-4064-A4A3-BAE01BAC7496}">
      <dgm:prSet/>
      <dgm:spPr/>
      <dgm:t>
        <a:bodyPr/>
        <a:lstStyle/>
        <a:p>
          <a:endParaRPr lang="es-ES" sz="4400"/>
        </a:p>
      </dgm:t>
    </dgm:pt>
    <dgm:pt modelId="{5B6E67FB-1B50-4E10-8DEC-F76148E57285}">
      <dgm:prSet phldrT="[Texto]" custT="1"/>
      <dgm:spPr/>
      <dgm:t>
        <a:bodyPr/>
        <a:lstStyle/>
        <a:p>
          <a:r>
            <a:rPr lang="es-CO" sz="1400" dirty="0"/>
            <a:t>No se contaba con exámenes para cada uno de los programas existentes. </a:t>
          </a:r>
          <a:endParaRPr lang="es-ES" sz="1400" dirty="0"/>
        </a:p>
      </dgm:t>
    </dgm:pt>
    <dgm:pt modelId="{3964FC3D-2730-49BC-8241-0B9216B79719}" type="parTrans" cxnId="{D14C7C4E-F78E-46F3-9E6E-3D2DDF641D5B}">
      <dgm:prSet/>
      <dgm:spPr/>
      <dgm:t>
        <a:bodyPr/>
        <a:lstStyle/>
        <a:p>
          <a:endParaRPr lang="es-ES" sz="4400"/>
        </a:p>
      </dgm:t>
    </dgm:pt>
    <dgm:pt modelId="{B653216D-9912-4B55-A30D-BAC5EDED8E67}" type="sibTrans" cxnId="{D14C7C4E-F78E-46F3-9E6E-3D2DDF641D5B}">
      <dgm:prSet/>
      <dgm:spPr/>
      <dgm:t>
        <a:bodyPr/>
        <a:lstStyle/>
        <a:p>
          <a:endParaRPr lang="es-ES" sz="4400"/>
        </a:p>
      </dgm:t>
    </dgm:pt>
    <dgm:pt modelId="{1E745AC2-F456-4929-A4F7-40C087894B25}">
      <dgm:prSet phldrT="[Texto]" custT="1"/>
      <dgm:spPr/>
      <dgm:t>
        <a:bodyPr/>
        <a:lstStyle/>
        <a:p>
          <a:r>
            <a:rPr lang="es-ES" sz="2400" dirty="0"/>
            <a:t>2012 – 2015 (Saber PRO)</a:t>
          </a:r>
        </a:p>
      </dgm:t>
    </dgm:pt>
    <dgm:pt modelId="{1922A01D-79D4-407A-B136-A27EA627CB0E}" type="parTrans" cxnId="{452982A9-EDDC-469A-8112-09D9472514B7}">
      <dgm:prSet/>
      <dgm:spPr/>
      <dgm:t>
        <a:bodyPr/>
        <a:lstStyle/>
        <a:p>
          <a:endParaRPr lang="es-ES" sz="4400"/>
        </a:p>
      </dgm:t>
    </dgm:pt>
    <dgm:pt modelId="{38C88E38-5774-4DB5-919D-7D76639046E3}" type="sibTrans" cxnId="{452982A9-EDDC-469A-8112-09D9472514B7}">
      <dgm:prSet/>
      <dgm:spPr/>
      <dgm:t>
        <a:bodyPr/>
        <a:lstStyle/>
        <a:p>
          <a:endParaRPr lang="es-ES" sz="4400"/>
        </a:p>
      </dgm:t>
    </dgm:pt>
    <dgm:pt modelId="{D1FB87EA-1006-448A-AB0B-117890027CAF}">
      <dgm:prSet phldrT="[Texto]" custT="1"/>
      <dgm:spPr/>
      <dgm:t>
        <a:bodyPr/>
        <a:lstStyle/>
        <a:p>
          <a:r>
            <a:rPr lang="es-CO" sz="2400" dirty="0"/>
            <a:t>2016 en adelante (Saber PRO)</a:t>
          </a:r>
          <a:endParaRPr lang="es-ES" sz="2400" dirty="0"/>
        </a:p>
      </dgm:t>
    </dgm:pt>
    <dgm:pt modelId="{2407F671-8DEB-4FFF-A94B-7DB0561CDF6A}" type="parTrans" cxnId="{DCD31A10-AAAA-49FF-9BAC-E9EBA4A5AC1A}">
      <dgm:prSet/>
      <dgm:spPr/>
      <dgm:t>
        <a:bodyPr/>
        <a:lstStyle/>
        <a:p>
          <a:endParaRPr lang="es-ES" sz="4400"/>
        </a:p>
      </dgm:t>
    </dgm:pt>
    <dgm:pt modelId="{0B19EF1F-BD61-42F7-9A57-2856FEACB01D}" type="sibTrans" cxnId="{DCD31A10-AAAA-49FF-9BAC-E9EBA4A5AC1A}">
      <dgm:prSet/>
      <dgm:spPr/>
      <dgm:t>
        <a:bodyPr/>
        <a:lstStyle/>
        <a:p>
          <a:endParaRPr lang="es-ES" sz="4400"/>
        </a:p>
      </dgm:t>
    </dgm:pt>
    <dgm:pt modelId="{A9E7B308-2A4A-40FC-8B9F-AB7AAB01A6F4}">
      <dgm:prSet phldrT="[Texto]" custT="1"/>
      <dgm:spPr/>
      <dgm:t>
        <a:bodyPr/>
        <a:lstStyle/>
        <a:p>
          <a:r>
            <a:rPr lang="es-ES" sz="2400" dirty="0"/>
            <a:t>2004 – 2010 ECAES</a:t>
          </a:r>
        </a:p>
      </dgm:t>
    </dgm:pt>
    <dgm:pt modelId="{8719B10E-30C3-4070-B7BC-EF3E837FC8D8}" type="parTrans" cxnId="{6EA57458-17A0-4478-83B0-D5EE8115E089}">
      <dgm:prSet/>
      <dgm:spPr/>
      <dgm:t>
        <a:bodyPr/>
        <a:lstStyle/>
        <a:p>
          <a:endParaRPr lang="es-ES"/>
        </a:p>
      </dgm:t>
    </dgm:pt>
    <dgm:pt modelId="{453D1C4C-8BD8-470D-A491-A2FB68E45E0F}" type="sibTrans" cxnId="{6EA57458-17A0-4478-83B0-D5EE8115E089}">
      <dgm:prSet/>
      <dgm:spPr/>
      <dgm:t>
        <a:bodyPr/>
        <a:lstStyle/>
        <a:p>
          <a:endParaRPr lang="es-ES"/>
        </a:p>
      </dgm:t>
    </dgm:pt>
    <dgm:pt modelId="{26F00DCE-AACB-4212-81B4-48F4361C395F}">
      <dgm:prSet phldrT="[Texto]" custT="1"/>
      <dgm:spPr/>
      <dgm:t>
        <a:bodyPr/>
        <a:lstStyle/>
        <a:p>
          <a:r>
            <a:rPr lang="es-CO" sz="1400" dirty="0"/>
            <a:t>El examen produjo resultados en una escala con media 10 y desviación estándar 1.</a:t>
          </a:r>
          <a:endParaRPr lang="es-ES" sz="1400" dirty="0"/>
        </a:p>
      </dgm:t>
    </dgm:pt>
    <dgm:pt modelId="{1AB64AB3-96B2-4C99-807B-E32262421B5F}" type="parTrans" cxnId="{CB2C3BE2-BA09-48E3-BA1C-408C24A96C84}">
      <dgm:prSet/>
      <dgm:spPr/>
      <dgm:t>
        <a:bodyPr/>
        <a:lstStyle/>
        <a:p>
          <a:endParaRPr lang="es-ES"/>
        </a:p>
      </dgm:t>
    </dgm:pt>
    <dgm:pt modelId="{B799F22A-3F6C-41E4-9E5E-655B01B08CAD}" type="sibTrans" cxnId="{CB2C3BE2-BA09-48E3-BA1C-408C24A96C84}">
      <dgm:prSet/>
      <dgm:spPr/>
      <dgm:t>
        <a:bodyPr/>
        <a:lstStyle/>
        <a:p>
          <a:endParaRPr lang="es-ES"/>
        </a:p>
      </dgm:t>
    </dgm:pt>
    <dgm:pt modelId="{86FBC88B-6A53-4739-87B4-09DE6119D82D}">
      <dgm:prSet phldrT="[Texto]" custT="1"/>
      <dgm:spPr/>
      <dgm:t>
        <a:bodyPr/>
        <a:lstStyle/>
        <a:p>
          <a:r>
            <a:rPr lang="es-CO" sz="1400" dirty="0"/>
            <a:t>Todos los estudiantes fueron evaluados en las competencias genéricas: razonamiento cuantitativo, lectura crítica, comunicación escrita, inglés y competencias ciudadanas</a:t>
          </a:r>
          <a:endParaRPr lang="es-ES" sz="1400" dirty="0"/>
        </a:p>
      </dgm:t>
    </dgm:pt>
    <dgm:pt modelId="{E45BF4DF-6DC3-4ABF-9E02-416114E4B9F1}" type="parTrans" cxnId="{14A57EB9-900F-49D8-B838-F0031129B3D9}">
      <dgm:prSet/>
      <dgm:spPr/>
      <dgm:t>
        <a:bodyPr/>
        <a:lstStyle/>
        <a:p>
          <a:endParaRPr lang="es-ES"/>
        </a:p>
      </dgm:t>
    </dgm:pt>
    <dgm:pt modelId="{4DD0FA00-FFFC-4915-91A1-555D441D3510}" type="sibTrans" cxnId="{14A57EB9-900F-49D8-B838-F0031129B3D9}">
      <dgm:prSet/>
      <dgm:spPr/>
      <dgm:t>
        <a:bodyPr/>
        <a:lstStyle/>
        <a:p>
          <a:endParaRPr lang="es-ES"/>
        </a:p>
      </dgm:t>
    </dgm:pt>
    <dgm:pt modelId="{AD55B59F-DB83-4610-9F39-B4BF339ED5C9}">
      <dgm:prSet phldrT="[Texto]" custT="1"/>
      <dgm:spPr/>
      <dgm:t>
        <a:bodyPr/>
        <a:lstStyle/>
        <a:p>
          <a:r>
            <a:rPr lang="es-CO" sz="1400" dirty="0"/>
            <a:t>Se produjeron cambios en el diseño de los módulos de estas pruebas y en la calificación de las mismas que imposibilitan la comparación entre años del periodo anterior con el actual.</a:t>
          </a:r>
          <a:endParaRPr lang="es-ES" sz="1400" dirty="0"/>
        </a:p>
      </dgm:t>
    </dgm:pt>
    <dgm:pt modelId="{231566C8-0078-4F19-8666-436883D0C119}" type="parTrans" cxnId="{9F95EEDE-A684-41A5-9CC1-ACE23AA257BC}">
      <dgm:prSet/>
      <dgm:spPr/>
      <dgm:t>
        <a:bodyPr/>
        <a:lstStyle/>
        <a:p>
          <a:endParaRPr lang="es-ES"/>
        </a:p>
      </dgm:t>
    </dgm:pt>
    <dgm:pt modelId="{173F05D4-4BD0-4E98-9775-6121A6BCC16E}" type="sibTrans" cxnId="{9F95EEDE-A684-41A5-9CC1-ACE23AA257BC}">
      <dgm:prSet/>
      <dgm:spPr/>
      <dgm:t>
        <a:bodyPr/>
        <a:lstStyle/>
        <a:p>
          <a:endParaRPr lang="es-ES"/>
        </a:p>
      </dgm:t>
    </dgm:pt>
    <dgm:pt modelId="{3AFAC43B-272D-413A-9B1E-A87B5A5A331D}">
      <dgm:prSet phldrT="[Texto]" custT="1"/>
      <dgm:spPr/>
      <dgm:t>
        <a:bodyPr/>
        <a:lstStyle/>
        <a:p>
          <a:r>
            <a:rPr lang="es-CO" sz="1400" dirty="0"/>
            <a:t>Los resultados de los módulos de competencias genéricas resultaron en una nueva escala histórica con año base en 2016 con media 150 y desviación estándar 30</a:t>
          </a:r>
          <a:endParaRPr lang="es-ES" sz="1400" dirty="0"/>
        </a:p>
      </dgm:t>
    </dgm:pt>
    <dgm:pt modelId="{1DB9751D-0065-4A5F-865A-278D5359025E}" type="parTrans" cxnId="{DEE4812B-892A-4BA8-9463-14DE7CA6D172}">
      <dgm:prSet/>
      <dgm:spPr/>
      <dgm:t>
        <a:bodyPr/>
        <a:lstStyle/>
        <a:p>
          <a:endParaRPr lang="es-ES"/>
        </a:p>
      </dgm:t>
    </dgm:pt>
    <dgm:pt modelId="{99DBC483-69B9-437E-A033-B50F80162F9A}" type="sibTrans" cxnId="{DEE4812B-892A-4BA8-9463-14DE7CA6D172}">
      <dgm:prSet/>
      <dgm:spPr/>
      <dgm:t>
        <a:bodyPr/>
        <a:lstStyle/>
        <a:p>
          <a:endParaRPr lang="es-ES"/>
        </a:p>
      </dgm:t>
    </dgm:pt>
    <dgm:pt modelId="{A57261AA-6F6C-4346-B2BC-65B58AD6939F}">
      <dgm:prSet phldrT="[Texto]" custT="1"/>
      <dgm:spPr/>
      <dgm:t>
        <a:bodyPr/>
        <a:lstStyle/>
        <a:p>
          <a:r>
            <a:rPr lang="es-CO" sz="1400" dirty="0"/>
            <a:t>Inició la publicación de un puntaje global del examen Saber PRO.</a:t>
          </a:r>
          <a:endParaRPr lang="es-ES" sz="1400" dirty="0"/>
        </a:p>
      </dgm:t>
    </dgm:pt>
    <dgm:pt modelId="{78D149A5-566F-4846-ACAA-A53FAF77C314}" type="parTrans" cxnId="{77C187CF-72B8-4AFF-B1A7-602EE1A771D6}">
      <dgm:prSet/>
      <dgm:spPr/>
      <dgm:t>
        <a:bodyPr/>
        <a:lstStyle/>
        <a:p>
          <a:endParaRPr lang="es-ES"/>
        </a:p>
      </dgm:t>
    </dgm:pt>
    <dgm:pt modelId="{A282F708-CE98-4AE2-8BD4-C7DA9EE213E6}" type="sibTrans" cxnId="{77C187CF-72B8-4AFF-B1A7-602EE1A771D6}">
      <dgm:prSet/>
      <dgm:spPr/>
      <dgm:t>
        <a:bodyPr/>
        <a:lstStyle/>
        <a:p>
          <a:endParaRPr lang="es-ES"/>
        </a:p>
      </dgm:t>
    </dgm:pt>
    <dgm:pt modelId="{710A82E9-DA31-46B1-87E2-0986B92A6AB1}" type="pres">
      <dgm:prSet presAssocID="{D79AACD1-A01C-4A68-969B-6925ED077AB2}" presName="rootnode" presStyleCnt="0">
        <dgm:presLayoutVars>
          <dgm:chMax/>
          <dgm:chPref/>
          <dgm:dir/>
          <dgm:animLvl val="lvl"/>
        </dgm:presLayoutVars>
      </dgm:prSet>
      <dgm:spPr/>
      <dgm:t>
        <a:bodyPr/>
        <a:lstStyle/>
        <a:p>
          <a:endParaRPr lang="es-CO"/>
        </a:p>
      </dgm:t>
    </dgm:pt>
    <dgm:pt modelId="{025B228B-0768-435E-9D41-1B81A5BED9BE}" type="pres">
      <dgm:prSet presAssocID="{D4AD14F3-0CE3-4C2A-8082-CB10DF6D9471}" presName="composite" presStyleCnt="0"/>
      <dgm:spPr/>
    </dgm:pt>
    <dgm:pt modelId="{2471CB69-A79D-4533-9931-80A48E956B6A}" type="pres">
      <dgm:prSet presAssocID="{D4AD14F3-0CE3-4C2A-8082-CB10DF6D9471}" presName="LShape" presStyleLbl="alignNode1" presStyleIdx="0" presStyleCnt="11" custScaleX="154515" custScaleY="121000"/>
      <dgm:spPr/>
    </dgm:pt>
    <dgm:pt modelId="{967C3A21-12A6-41FF-96C2-D4C34537A8D0}" type="pres">
      <dgm:prSet presAssocID="{D4AD14F3-0CE3-4C2A-8082-CB10DF6D9471}" presName="ParentText" presStyleLbl="revTx" presStyleIdx="0" presStyleCnt="6" custScaleX="178047" custScaleY="133100">
        <dgm:presLayoutVars>
          <dgm:chMax val="0"/>
          <dgm:chPref val="0"/>
          <dgm:bulletEnabled val="1"/>
        </dgm:presLayoutVars>
      </dgm:prSet>
      <dgm:spPr/>
      <dgm:t>
        <a:bodyPr/>
        <a:lstStyle/>
        <a:p>
          <a:endParaRPr lang="es-CO"/>
        </a:p>
      </dgm:t>
    </dgm:pt>
    <dgm:pt modelId="{9178316A-794C-40A5-B950-1BCE89EDF9C3}" type="pres">
      <dgm:prSet presAssocID="{D4AD14F3-0CE3-4C2A-8082-CB10DF6D9471}" presName="Triangle" presStyleLbl="alignNode1" presStyleIdx="1" presStyleCnt="11"/>
      <dgm:spPr/>
    </dgm:pt>
    <dgm:pt modelId="{A522BE76-0530-4370-B0C3-572AD667F044}" type="pres">
      <dgm:prSet presAssocID="{4E7DD9CA-8DA5-4765-B984-21AD9BD333DD}" presName="sibTrans" presStyleCnt="0"/>
      <dgm:spPr/>
    </dgm:pt>
    <dgm:pt modelId="{B1FE27C0-6FFC-46ED-A554-673095F57F11}" type="pres">
      <dgm:prSet presAssocID="{4E7DD9CA-8DA5-4765-B984-21AD9BD333DD}" presName="space" presStyleCnt="0"/>
      <dgm:spPr/>
    </dgm:pt>
    <dgm:pt modelId="{3EC0EB9E-E228-4901-8F0E-7F875A9C6F7B}" type="pres">
      <dgm:prSet presAssocID="{A9E7B308-2A4A-40FC-8B9F-AB7AAB01A6F4}" presName="composite" presStyleCnt="0"/>
      <dgm:spPr/>
    </dgm:pt>
    <dgm:pt modelId="{41D8A14C-54F4-483F-B7E6-BCDE68A35A51}" type="pres">
      <dgm:prSet presAssocID="{A9E7B308-2A4A-40FC-8B9F-AB7AAB01A6F4}" presName="LShape" presStyleLbl="alignNode1" presStyleIdx="2" presStyleCnt="11" custScaleX="156432"/>
      <dgm:spPr/>
    </dgm:pt>
    <dgm:pt modelId="{A119CE0D-C48E-4685-986B-3E41CEAAF318}" type="pres">
      <dgm:prSet presAssocID="{A9E7B308-2A4A-40FC-8B9F-AB7AAB01A6F4}" presName="ParentText" presStyleLbl="revTx" presStyleIdx="1" presStyleCnt="6" custScaleX="159916" custScaleY="133100">
        <dgm:presLayoutVars>
          <dgm:chMax val="0"/>
          <dgm:chPref val="0"/>
          <dgm:bulletEnabled val="1"/>
        </dgm:presLayoutVars>
      </dgm:prSet>
      <dgm:spPr/>
      <dgm:t>
        <a:bodyPr/>
        <a:lstStyle/>
        <a:p>
          <a:endParaRPr lang="es-CO"/>
        </a:p>
      </dgm:t>
    </dgm:pt>
    <dgm:pt modelId="{590A7FC1-836E-42A7-8346-5D253D7DF5AA}" type="pres">
      <dgm:prSet presAssocID="{A9E7B308-2A4A-40FC-8B9F-AB7AAB01A6F4}" presName="Triangle" presStyleLbl="alignNode1" presStyleIdx="3" presStyleCnt="11"/>
      <dgm:spPr/>
    </dgm:pt>
    <dgm:pt modelId="{53C67737-026A-4DC2-B7FF-0154624E05B2}" type="pres">
      <dgm:prSet presAssocID="{453D1C4C-8BD8-470D-A491-A2FB68E45E0F}" presName="sibTrans" presStyleCnt="0"/>
      <dgm:spPr/>
    </dgm:pt>
    <dgm:pt modelId="{8C204E2E-5EEF-431B-8F50-2C18F464A776}" type="pres">
      <dgm:prSet presAssocID="{453D1C4C-8BD8-470D-A491-A2FB68E45E0F}" presName="space" presStyleCnt="0"/>
      <dgm:spPr/>
    </dgm:pt>
    <dgm:pt modelId="{9DCEA007-896C-4EB1-A3C5-97DD073CCE58}" type="pres">
      <dgm:prSet presAssocID="{F5643658-DBD7-444E-830E-8CA9B5645E1F}" presName="composite" presStyleCnt="0"/>
      <dgm:spPr/>
    </dgm:pt>
    <dgm:pt modelId="{EEAB4AA1-116C-447B-8FAE-94B01E230521}" type="pres">
      <dgm:prSet presAssocID="{F5643658-DBD7-444E-830E-8CA9B5645E1F}" presName="LShape" presStyleLbl="alignNode1" presStyleIdx="4" presStyleCnt="11" custScaleX="194141" custScaleY="121000"/>
      <dgm:spPr/>
    </dgm:pt>
    <dgm:pt modelId="{65760B27-00A1-42AC-B9F3-7A1F42963B69}" type="pres">
      <dgm:prSet presAssocID="{F5643658-DBD7-444E-830E-8CA9B5645E1F}" presName="ParentText" presStyleLbl="revTx" presStyleIdx="2" presStyleCnt="6" custScaleX="200538" custScaleY="133100">
        <dgm:presLayoutVars>
          <dgm:chMax val="0"/>
          <dgm:chPref val="0"/>
          <dgm:bulletEnabled val="1"/>
        </dgm:presLayoutVars>
      </dgm:prSet>
      <dgm:spPr/>
      <dgm:t>
        <a:bodyPr/>
        <a:lstStyle/>
        <a:p>
          <a:endParaRPr lang="es-CO"/>
        </a:p>
      </dgm:t>
    </dgm:pt>
    <dgm:pt modelId="{094E5B01-5466-4695-BE5E-BF5E23272A01}" type="pres">
      <dgm:prSet presAssocID="{F5643658-DBD7-444E-830E-8CA9B5645E1F}" presName="Triangle" presStyleLbl="alignNode1" presStyleIdx="5" presStyleCnt="11"/>
      <dgm:spPr/>
    </dgm:pt>
    <dgm:pt modelId="{845A70BB-71E4-47F6-8D2C-EB49F34725DC}" type="pres">
      <dgm:prSet presAssocID="{3CD93B58-554C-4748-8331-9153F0E863E8}" presName="sibTrans" presStyleCnt="0"/>
      <dgm:spPr/>
    </dgm:pt>
    <dgm:pt modelId="{80638B11-916E-4EA1-9D90-8AA8D1AA8DD8}" type="pres">
      <dgm:prSet presAssocID="{3CD93B58-554C-4748-8331-9153F0E863E8}" presName="space" presStyleCnt="0"/>
      <dgm:spPr/>
    </dgm:pt>
    <dgm:pt modelId="{0E48BAF0-AFE0-480E-A7F8-EF748D395CC0}" type="pres">
      <dgm:prSet presAssocID="{BAF6C688-105F-401E-94D1-F3DA49A85509}" presName="composite" presStyleCnt="0"/>
      <dgm:spPr/>
    </dgm:pt>
    <dgm:pt modelId="{0F3B9BF7-5E88-4C36-8CB3-36C9B45E803C}" type="pres">
      <dgm:prSet presAssocID="{BAF6C688-105F-401E-94D1-F3DA49A85509}" presName="LShape" presStyleLbl="alignNode1" presStyleIdx="6" presStyleCnt="11" custScaleX="176558" custScaleY="121000"/>
      <dgm:spPr/>
    </dgm:pt>
    <dgm:pt modelId="{9C5D4236-423C-42E0-884D-3BE0DE080D62}" type="pres">
      <dgm:prSet presAssocID="{BAF6C688-105F-401E-94D1-F3DA49A85509}" presName="ParentText" presStyleLbl="revTx" presStyleIdx="3" presStyleCnt="6" custScaleX="180196" custScaleY="133100">
        <dgm:presLayoutVars>
          <dgm:chMax val="0"/>
          <dgm:chPref val="0"/>
          <dgm:bulletEnabled val="1"/>
        </dgm:presLayoutVars>
      </dgm:prSet>
      <dgm:spPr/>
      <dgm:t>
        <a:bodyPr/>
        <a:lstStyle/>
        <a:p>
          <a:endParaRPr lang="es-CO"/>
        </a:p>
      </dgm:t>
    </dgm:pt>
    <dgm:pt modelId="{DFA2D750-0DE3-4A74-B02E-3473075369A5}" type="pres">
      <dgm:prSet presAssocID="{BAF6C688-105F-401E-94D1-F3DA49A85509}" presName="Triangle" presStyleLbl="alignNode1" presStyleIdx="7" presStyleCnt="11"/>
      <dgm:spPr/>
    </dgm:pt>
    <dgm:pt modelId="{669A6A0C-8B39-41F5-B30F-27F6A0F77E5A}" type="pres">
      <dgm:prSet presAssocID="{2BFA8241-5A9F-4890-B61C-A72F2FF4B0E6}" presName="sibTrans" presStyleCnt="0"/>
      <dgm:spPr/>
    </dgm:pt>
    <dgm:pt modelId="{DFBF9DB7-44A0-4084-8FDE-44E60B56CFA1}" type="pres">
      <dgm:prSet presAssocID="{2BFA8241-5A9F-4890-B61C-A72F2FF4B0E6}" presName="space" presStyleCnt="0"/>
      <dgm:spPr/>
    </dgm:pt>
    <dgm:pt modelId="{8B07D885-7F60-4B02-B101-24954EE207E0}" type="pres">
      <dgm:prSet presAssocID="{1E745AC2-F456-4929-A4F7-40C087894B25}" presName="composite" presStyleCnt="0"/>
      <dgm:spPr/>
    </dgm:pt>
    <dgm:pt modelId="{EE1D7DF4-05ED-4EEF-ABFB-66410D33FE6E}" type="pres">
      <dgm:prSet presAssocID="{1E745AC2-F456-4929-A4F7-40C087894B25}" presName="LShape" presStyleLbl="alignNode1" presStyleIdx="8" presStyleCnt="11" custScaleX="171678" custScaleY="121000"/>
      <dgm:spPr/>
    </dgm:pt>
    <dgm:pt modelId="{72550D8B-E308-405A-A36E-2183AB2567E7}" type="pres">
      <dgm:prSet presAssocID="{1E745AC2-F456-4929-A4F7-40C087894B25}" presName="ParentText" presStyleLbl="revTx" presStyleIdx="4" presStyleCnt="6" custScaleX="178754" custScaleY="133100">
        <dgm:presLayoutVars>
          <dgm:chMax val="0"/>
          <dgm:chPref val="0"/>
          <dgm:bulletEnabled val="1"/>
        </dgm:presLayoutVars>
      </dgm:prSet>
      <dgm:spPr/>
      <dgm:t>
        <a:bodyPr/>
        <a:lstStyle/>
        <a:p>
          <a:endParaRPr lang="es-CO"/>
        </a:p>
      </dgm:t>
    </dgm:pt>
    <dgm:pt modelId="{4EFE78C1-EF4C-4070-B3B3-23D64D96C4FC}" type="pres">
      <dgm:prSet presAssocID="{1E745AC2-F456-4929-A4F7-40C087894B25}" presName="Triangle" presStyleLbl="alignNode1" presStyleIdx="9" presStyleCnt="11"/>
      <dgm:spPr/>
    </dgm:pt>
    <dgm:pt modelId="{10FD132B-DC32-4E0F-8207-2D8280EBE79D}" type="pres">
      <dgm:prSet presAssocID="{38C88E38-5774-4DB5-919D-7D76639046E3}" presName="sibTrans" presStyleCnt="0"/>
      <dgm:spPr/>
    </dgm:pt>
    <dgm:pt modelId="{B05F4111-D027-45AC-8735-239312DC2079}" type="pres">
      <dgm:prSet presAssocID="{38C88E38-5774-4DB5-919D-7D76639046E3}" presName="space" presStyleCnt="0"/>
      <dgm:spPr/>
    </dgm:pt>
    <dgm:pt modelId="{BA7809E6-15F2-4260-9F74-9E6818B6DBB5}" type="pres">
      <dgm:prSet presAssocID="{D1FB87EA-1006-448A-AB0B-117890027CAF}" presName="composite" presStyleCnt="0"/>
      <dgm:spPr/>
    </dgm:pt>
    <dgm:pt modelId="{73032E72-7CCB-4D44-B8A6-515881811083}" type="pres">
      <dgm:prSet presAssocID="{D1FB87EA-1006-448A-AB0B-117890027CAF}" presName="LShape" presStyleLbl="alignNode1" presStyleIdx="10" presStyleCnt="11" custScaleX="203927" custScaleY="121000"/>
      <dgm:spPr/>
    </dgm:pt>
    <dgm:pt modelId="{69650F4A-89EF-46F4-8CEE-3CECAA1110E9}" type="pres">
      <dgm:prSet presAssocID="{D1FB87EA-1006-448A-AB0B-117890027CAF}" presName="ParentText" presStyleLbl="revTx" presStyleIdx="5" presStyleCnt="6" custScaleX="213520" custScaleY="133100" custLinFactNeighborX="15591" custLinFactNeighborY="4941">
        <dgm:presLayoutVars>
          <dgm:chMax val="0"/>
          <dgm:chPref val="0"/>
          <dgm:bulletEnabled val="1"/>
        </dgm:presLayoutVars>
      </dgm:prSet>
      <dgm:spPr/>
      <dgm:t>
        <a:bodyPr/>
        <a:lstStyle/>
        <a:p>
          <a:endParaRPr lang="es-CO"/>
        </a:p>
      </dgm:t>
    </dgm:pt>
  </dgm:ptLst>
  <dgm:cxnLst>
    <dgm:cxn modelId="{277649D3-A1E1-47B5-854C-7C1AD20E522F}" type="presOf" srcId="{6399D348-2802-46CA-9CE7-7CF74FD43FF6}" destId="{65760B27-00A1-42AC-B9F3-7A1F42963B69}" srcOrd="0" destOrd="2" presId="urn:microsoft.com/office/officeart/2009/3/layout/StepUpProcess"/>
    <dgm:cxn modelId="{272C3CDA-F1C4-45DE-9138-DA0A4D5138AE}" type="presOf" srcId="{4FFDE620-A3D1-48BB-9DA2-55893F5CB17A}" destId="{9C5D4236-423C-42E0-884D-3BE0DE080D62}" srcOrd="0" destOrd="1" presId="urn:microsoft.com/office/officeart/2009/3/layout/StepUpProcess"/>
    <dgm:cxn modelId="{C896B923-E981-4AEF-B36F-E66963A8316E}" srcId="{D79AACD1-A01C-4A68-969B-6925ED077AB2}" destId="{D4AD14F3-0CE3-4C2A-8082-CB10DF6D9471}" srcOrd="0" destOrd="0" parTransId="{10E839B0-444D-4078-AF02-20B074A73BE7}" sibTransId="{4E7DD9CA-8DA5-4765-B984-21AD9BD333DD}"/>
    <dgm:cxn modelId="{D369FA12-DE3D-4956-877E-819E00652719}" type="presOf" srcId="{A57085FC-BCDC-4402-B245-1443796E48A8}" destId="{65760B27-00A1-42AC-B9F3-7A1F42963B69}" srcOrd="0" destOrd="1" presId="urn:microsoft.com/office/officeart/2009/3/layout/StepUpProcess"/>
    <dgm:cxn modelId="{E3846714-62B9-4E84-8C1D-3BBD394ECEF7}" type="presOf" srcId="{D4AD14F3-0CE3-4C2A-8082-CB10DF6D9471}" destId="{967C3A21-12A6-41FF-96C2-D4C34537A8D0}" srcOrd="0" destOrd="0" presId="urn:microsoft.com/office/officeart/2009/3/layout/StepUpProcess"/>
    <dgm:cxn modelId="{CB2C3BE2-BA09-48E3-BA1C-408C24A96C84}" srcId="{A9E7B308-2A4A-40FC-8B9F-AB7AAB01A6F4}" destId="{26F00DCE-AACB-4212-81B4-48F4361C395F}" srcOrd="0" destOrd="0" parTransId="{1AB64AB3-96B2-4C99-807B-E32262421B5F}" sibTransId="{B799F22A-3F6C-41E4-9E5E-655B01B08CAD}"/>
    <dgm:cxn modelId="{18525BB5-304D-4BD8-8E56-FEF2F9DC918D}" type="presOf" srcId="{A9E7B308-2A4A-40FC-8B9F-AB7AAB01A6F4}" destId="{A119CE0D-C48E-4685-986B-3E41CEAAF318}" srcOrd="0" destOrd="0" presId="urn:microsoft.com/office/officeart/2009/3/layout/StepUpProcess"/>
    <dgm:cxn modelId="{DEE4812B-892A-4BA8-9463-14DE7CA6D172}" srcId="{D1FB87EA-1006-448A-AB0B-117890027CAF}" destId="{3AFAC43B-272D-413A-9B1E-A87B5A5A331D}" srcOrd="1" destOrd="0" parTransId="{1DB9751D-0065-4A5F-865A-278D5359025E}" sibTransId="{99DBC483-69B9-437E-A033-B50F80162F9A}"/>
    <dgm:cxn modelId="{E19DDDAD-4EFB-401B-AE31-B1288FBCC4B8}" type="presOf" srcId="{A57261AA-6F6C-4346-B2BC-65B58AD6939F}" destId="{69650F4A-89EF-46F4-8CEE-3CECAA1110E9}" srcOrd="0" destOrd="3" presId="urn:microsoft.com/office/officeart/2009/3/layout/StepUpProcess"/>
    <dgm:cxn modelId="{C5D70B2A-C2C4-4A02-897F-F2B7CE5B0982}" srcId="{D79AACD1-A01C-4A68-969B-6925ED077AB2}" destId="{BAF6C688-105F-401E-94D1-F3DA49A85509}" srcOrd="3" destOrd="0" parTransId="{CC4DF4BF-ABB1-4AC0-AA6A-A9458B5FBF12}" sibTransId="{2BFA8241-5A9F-4890-B61C-A72F2FF4B0E6}"/>
    <dgm:cxn modelId="{99FE1682-F5A4-42BC-9E5D-DBFFA2EC5005}" srcId="{D4AD14F3-0CE3-4C2A-8082-CB10DF6D9471}" destId="{5B928E21-DFBF-4F4C-90B8-FD688D963AED}" srcOrd="0" destOrd="0" parTransId="{5FAC12C0-AC38-440F-80FC-E07765ABF909}" sibTransId="{514DD1DD-BCB5-48D6-ADC5-CCDBAA9FD44E}"/>
    <dgm:cxn modelId="{93743401-CC37-4233-9A29-8DD2054EDF92}" srcId="{D4AD14F3-0CE3-4C2A-8082-CB10DF6D9471}" destId="{FEE17A0F-3CE3-46B3-9BA5-039FE574EA8A}" srcOrd="1" destOrd="0" parTransId="{C19FC2E6-55AB-4D59-AD21-66D5658B2E8C}" sibTransId="{6789EC1E-4A2B-4D7F-B972-E42801B88A7F}"/>
    <dgm:cxn modelId="{4D983F00-0133-4A3B-A900-40AFEC34791C}" srcId="{D79AACD1-A01C-4A68-969B-6925ED077AB2}" destId="{F5643658-DBD7-444E-830E-8CA9B5645E1F}" srcOrd="2" destOrd="0" parTransId="{B95A3ACB-5EFE-4E5C-9F7C-8D21D86E691C}" sibTransId="{3CD93B58-554C-4748-8331-9153F0E863E8}"/>
    <dgm:cxn modelId="{D14C7C4E-F78E-46F3-9E6E-3D2DDF641D5B}" srcId="{D4AD14F3-0CE3-4C2A-8082-CB10DF6D9471}" destId="{5B6E67FB-1B50-4E10-8DEC-F76148E57285}" srcOrd="2" destOrd="0" parTransId="{3964FC3D-2730-49BC-8241-0B9216B79719}" sibTransId="{B653216D-9912-4B55-A30D-BAC5EDED8E67}"/>
    <dgm:cxn modelId="{9F95EEDE-A684-41A5-9CC1-ACE23AA257BC}" srcId="{D1FB87EA-1006-448A-AB0B-117890027CAF}" destId="{AD55B59F-DB83-4610-9F39-B4BF339ED5C9}" srcOrd="0" destOrd="0" parTransId="{231566C8-0078-4F19-8666-436883D0C119}" sibTransId="{173F05D4-4BD0-4E98-9775-6121A6BCC16E}"/>
    <dgm:cxn modelId="{9E4C1F82-DEBE-45F7-AC7C-536DF602F453}" type="presOf" srcId="{D79AACD1-A01C-4A68-969B-6925ED077AB2}" destId="{710A82E9-DA31-46B1-87E2-0986B92A6AB1}" srcOrd="0" destOrd="0" presId="urn:microsoft.com/office/officeart/2009/3/layout/StepUpProcess"/>
    <dgm:cxn modelId="{CB0021CC-0F77-4D53-B638-A6E409AAE905}" type="presOf" srcId="{FEE17A0F-3CE3-46B3-9BA5-039FE574EA8A}" destId="{967C3A21-12A6-41FF-96C2-D4C34537A8D0}" srcOrd="0" destOrd="2" presId="urn:microsoft.com/office/officeart/2009/3/layout/StepUpProcess"/>
    <dgm:cxn modelId="{DCD31A10-AAAA-49FF-9BAC-E9EBA4A5AC1A}" srcId="{D79AACD1-A01C-4A68-969B-6925ED077AB2}" destId="{D1FB87EA-1006-448A-AB0B-117890027CAF}" srcOrd="5" destOrd="0" parTransId="{2407F671-8DEB-4FFF-A94B-7DB0561CDF6A}" sibTransId="{0B19EF1F-BD61-42F7-9A57-2856FEACB01D}"/>
    <dgm:cxn modelId="{74CD5979-285C-40D8-BDCB-044D26928E12}" type="presOf" srcId="{1E745AC2-F456-4929-A4F7-40C087894B25}" destId="{72550D8B-E308-405A-A36E-2183AB2567E7}" srcOrd="0" destOrd="0" presId="urn:microsoft.com/office/officeart/2009/3/layout/StepUpProcess"/>
    <dgm:cxn modelId="{0AC6AF29-EDE4-4C00-A152-066D873E70C1}" type="presOf" srcId="{BAF6C688-105F-401E-94D1-F3DA49A85509}" destId="{9C5D4236-423C-42E0-884D-3BE0DE080D62}" srcOrd="0" destOrd="0" presId="urn:microsoft.com/office/officeart/2009/3/layout/StepUpProcess"/>
    <dgm:cxn modelId="{16C16993-F284-4794-A0FC-F98CE624EC45}" srcId="{F5643658-DBD7-444E-830E-8CA9B5645E1F}" destId="{A57085FC-BCDC-4402-B245-1443796E48A8}" srcOrd="0" destOrd="0" parTransId="{34A5B7D2-5240-4E09-A18D-10191C0236D9}" sibTransId="{BEA2E1D2-DB2D-4CAE-8CA3-AFCDA88947E2}"/>
    <dgm:cxn modelId="{6D4AF2B2-C4A9-4716-87B6-D868BB328BC0}" type="presOf" srcId="{F5643658-DBD7-444E-830E-8CA9B5645E1F}" destId="{65760B27-00A1-42AC-B9F3-7A1F42963B69}" srcOrd="0" destOrd="0" presId="urn:microsoft.com/office/officeart/2009/3/layout/StepUpProcess"/>
    <dgm:cxn modelId="{9C81B4D9-C46D-4350-8E79-2850CE2CDCAB}" srcId="{F5643658-DBD7-444E-830E-8CA9B5645E1F}" destId="{6399D348-2802-46CA-9CE7-7CF74FD43FF6}" srcOrd="1" destOrd="0" parTransId="{961D7F3F-AA59-4020-AED4-B8A641EB5EDA}" sibTransId="{C3E13867-1B04-45E7-8982-0FFD0523B939}"/>
    <dgm:cxn modelId="{9D457E6C-0E12-4064-A4A3-BAE01BAC7496}" srcId="{BAF6C688-105F-401E-94D1-F3DA49A85509}" destId="{4FFDE620-A3D1-48BB-9DA2-55893F5CB17A}" srcOrd="0" destOrd="0" parTransId="{C622E33F-81D8-4ABC-B5C0-20F39BFE7A85}" sibTransId="{0F112E9E-20E7-43D2-A841-CE2A786A0A40}"/>
    <dgm:cxn modelId="{14A57EB9-900F-49D8-B838-F0031129B3D9}" srcId="{1E745AC2-F456-4929-A4F7-40C087894B25}" destId="{86FBC88B-6A53-4739-87B4-09DE6119D82D}" srcOrd="0" destOrd="0" parTransId="{E45BF4DF-6DC3-4ABF-9E02-416114E4B9F1}" sibTransId="{4DD0FA00-FFFC-4915-91A1-555D441D3510}"/>
    <dgm:cxn modelId="{2A55714A-EA71-4BA1-B456-F513C1E23A8B}" type="presOf" srcId="{5B928E21-DFBF-4F4C-90B8-FD688D963AED}" destId="{967C3A21-12A6-41FF-96C2-D4C34537A8D0}" srcOrd="0" destOrd="1" presId="urn:microsoft.com/office/officeart/2009/3/layout/StepUpProcess"/>
    <dgm:cxn modelId="{301F4D42-1245-4920-8EA9-2CA36DDF5187}" type="presOf" srcId="{26F00DCE-AACB-4212-81B4-48F4361C395F}" destId="{A119CE0D-C48E-4685-986B-3E41CEAAF318}" srcOrd="0" destOrd="1" presId="urn:microsoft.com/office/officeart/2009/3/layout/StepUpProcess"/>
    <dgm:cxn modelId="{77C187CF-72B8-4AFF-B1A7-602EE1A771D6}" srcId="{D1FB87EA-1006-448A-AB0B-117890027CAF}" destId="{A57261AA-6F6C-4346-B2BC-65B58AD6939F}" srcOrd="2" destOrd="0" parTransId="{78D149A5-566F-4846-ACAA-A53FAF77C314}" sibTransId="{A282F708-CE98-4AE2-8BD4-C7DA9EE213E6}"/>
    <dgm:cxn modelId="{EED8DCA5-F9FD-4A25-9792-070AF047647B}" type="presOf" srcId="{AD55B59F-DB83-4610-9F39-B4BF339ED5C9}" destId="{69650F4A-89EF-46F4-8CEE-3CECAA1110E9}" srcOrd="0" destOrd="1" presId="urn:microsoft.com/office/officeart/2009/3/layout/StepUpProcess"/>
    <dgm:cxn modelId="{6EA57458-17A0-4478-83B0-D5EE8115E089}" srcId="{D79AACD1-A01C-4A68-969B-6925ED077AB2}" destId="{A9E7B308-2A4A-40FC-8B9F-AB7AAB01A6F4}" srcOrd="1" destOrd="0" parTransId="{8719B10E-30C3-4070-B7BC-EF3E837FC8D8}" sibTransId="{453D1C4C-8BD8-470D-A491-A2FB68E45E0F}"/>
    <dgm:cxn modelId="{81A0EB52-A6C1-4DEE-A7B8-EA06763F311F}" type="presOf" srcId="{3AFAC43B-272D-413A-9B1E-A87B5A5A331D}" destId="{69650F4A-89EF-46F4-8CEE-3CECAA1110E9}" srcOrd="0" destOrd="2" presId="urn:microsoft.com/office/officeart/2009/3/layout/StepUpProcess"/>
    <dgm:cxn modelId="{D6FE3896-040B-4AF1-A58F-7E449A6A6BA1}" type="presOf" srcId="{5B6E67FB-1B50-4E10-8DEC-F76148E57285}" destId="{967C3A21-12A6-41FF-96C2-D4C34537A8D0}" srcOrd="0" destOrd="3" presId="urn:microsoft.com/office/officeart/2009/3/layout/StepUpProcess"/>
    <dgm:cxn modelId="{E52B454C-CFFC-415C-888E-294CC2ECD198}" type="presOf" srcId="{D1FB87EA-1006-448A-AB0B-117890027CAF}" destId="{69650F4A-89EF-46F4-8CEE-3CECAA1110E9}" srcOrd="0" destOrd="0" presId="urn:microsoft.com/office/officeart/2009/3/layout/StepUpProcess"/>
    <dgm:cxn modelId="{BAEAC524-19B6-442A-9CC9-2DF8CCF40E42}" type="presOf" srcId="{86FBC88B-6A53-4739-87B4-09DE6119D82D}" destId="{72550D8B-E308-405A-A36E-2183AB2567E7}" srcOrd="0" destOrd="1" presId="urn:microsoft.com/office/officeart/2009/3/layout/StepUpProcess"/>
    <dgm:cxn modelId="{452982A9-EDDC-469A-8112-09D9472514B7}" srcId="{D79AACD1-A01C-4A68-969B-6925ED077AB2}" destId="{1E745AC2-F456-4929-A4F7-40C087894B25}" srcOrd="4" destOrd="0" parTransId="{1922A01D-79D4-407A-B136-A27EA627CB0E}" sibTransId="{38C88E38-5774-4DB5-919D-7D76639046E3}"/>
    <dgm:cxn modelId="{7F8121B3-CFCF-4209-A174-002C983DF836}" type="presParOf" srcId="{710A82E9-DA31-46B1-87E2-0986B92A6AB1}" destId="{025B228B-0768-435E-9D41-1B81A5BED9BE}" srcOrd="0" destOrd="0" presId="urn:microsoft.com/office/officeart/2009/3/layout/StepUpProcess"/>
    <dgm:cxn modelId="{17181B33-FA9D-4CA1-AB82-65D6C13B9E55}" type="presParOf" srcId="{025B228B-0768-435E-9D41-1B81A5BED9BE}" destId="{2471CB69-A79D-4533-9931-80A48E956B6A}" srcOrd="0" destOrd="0" presId="urn:microsoft.com/office/officeart/2009/3/layout/StepUpProcess"/>
    <dgm:cxn modelId="{901CE6B9-FEA4-4194-B566-0BB41CE6CBD7}" type="presParOf" srcId="{025B228B-0768-435E-9D41-1B81A5BED9BE}" destId="{967C3A21-12A6-41FF-96C2-D4C34537A8D0}" srcOrd="1" destOrd="0" presId="urn:microsoft.com/office/officeart/2009/3/layout/StepUpProcess"/>
    <dgm:cxn modelId="{DBBA7FF1-F15F-4F3C-83D6-906A1BDD75CD}" type="presParOf" srcId="{025B228B-0768-435E-9D41-1B81A5BED9BE}" destId="{9178316A-794C-40A5-B950-1BCE89EDF9C3}" srcOrd="2" destOrd="0" presId="urn:microsoft.com/office/officeart/2009/3/layout/StepUpProcess"/>
    <dgm:cxn modelId="{6F605FDB-AF5F-47BC-96DF-EB3405E3C74D}" type="presParOf" srcId="{710A82E9-DA31-46B1-87E2-0986B92A6AB1}" destId="{A522BE76-0530-4370-B0C3-572AD667F044}" srcOrd="1" destOrd="0" presId="urn:microsoft.com/office/officeart/2009/3/layout/StepUpProcess"/>
    <dgm:cxn modelId="{AF83B054-355B-4F1E-A51F-8704CA0ED164}" type="presParOf" srcId="{A522BE76-0530-4370-B0C3-572AD667F044}" destId="{B1FE27C0-6FFC-46ED-A554-673095F57F11}" srcOrd="0" destOrd="0" presId="urn:microsoft.com/office/officeart/2009/3/layout/StepUpProcess"/>
    <dgm:cxn modelId="{AB4DD08F-9A1B-4FAF-ACAD-F5887A18C192}" type="presParOf" srcId="{710A82E9-DA31-46B1-87E2-0986B92A6AB1}" destId="{3EC0EB9E-E228-4901-8F0E-7F875A9C6F7B}" srcOrd="2" destOrd="0" presId="urn:microsoft.com/office/officeart/2009/3/layout/StepUpProcess"/>
    <dgm:cxn modelId="{C260FE14-FC29-449C-9E95-9556E2A0EFF1}" type="presParOf" srcId="{3EC0EB9E-E228-4901-8F0E-7F875A9C6F7B}" destId="{41D8A14C-54F4-483F-B7E6-BCDE68A35A51}" srcOrd="0" destOrd="0" presId="urn:microsoft.com/office/officeart/2009/3/layout/StepUpProcess"/>
    <dgm:cxn modelId="{11B9275E-249A-4F07-82AE-8E6CEBF0A508}" type="presParOf" srcId="{3EC0EB9E-E228-4901-8F0E-7F875A9C6F7B}" destId="{A119CE0D-C48E-4685-986B-3E41CEAAF318}" srcOrd="1" destOrd="0" presId="urn:microsoft.com/office/officeart/2009/3/layout/StepUpProcess"/>
    <dgm:cxn modelId="{EF290159-2FA5-4306-913C-17B65C31E6A8}" type="presParOf" srcId="{3EC0EB9E-E228-4901-8F0E-7F875A9C6F7B}" destId="{590A7FC1-836E-42A7-8346-5D253D7DF5AA}" srcOrd="2" destOrd="0" presId="urn:microsoft.com/office/officeart/2009/3/layout/StepUpProcess"/>
    <dgm:cxn modelId="{EE8C447A-F3BE-4B0A-9E7E-D26B5B94D991}" type="presParOf" srcId="{710A82E9-DA31-46B1-87E2-0986B92A6AB1}" destId="{53C67737-026A-4DC2-B7FF-0154624E05B2}" srcOrd="3" destOrd="0" presId="urn:microsoft.com/office/officeart/2009/3/layout/StepUpProcess"/>
    <dgm:cxn modelId="{D3531069-7FCE-48AF-B975-88A3B96FF627}" type="presParOf" srcId="{53C67737-026A-4DC2-B7FF-0154624E05B2}" destId="{8C204E2E-5EEF-431B-8F50-2C18F464A776}" srcOrd="0" destOrd="0" presId="urn:microsoft.com/office/officeart/2009/3/layout/StepUpProcess"/>
    <dgm:cxn modelId="{D7526562-AA35-4BDB-84BA-5C4696DD854B}" type="presParOf" srcId="{710A82E9-DA31-46B1-87E2-0986B92A6AB1}" destId="{9DCEA007-896C-4EB1-A3C5-97DD073CCE58}" srcOrd="4" destOrd="0" presId="urn:microsoft.com/office/officeart/2009/3/layout/StepUpProcess"/>
    <dgm:cxn modelId="{CBF52DE4-4CDC-4971-8972-9D89EB7CCD70}" type="presParOf" srcId="{9DCEA007-896C-4EB1-A3C5-97DD073CCE58}" destId="{EEAB4AA1-116C-447B-8FAE-94B01E230521}" srcOrd="0" destOrd="0" presId="urn:microsoft.com/office/officeart/2009/3/layout/StepUpProcess"/>
    <dgm:cxn modelId="{4ABE87A9-A1AC-49AA-9E0E-CE4814CB32B5}" type="presParOf" srcId="{9DCEA007-896C-4EB1-A3C5-97DD073CCE58}" destId="{65760B27-00A1-42AC-B9F3-7A1F42963B69}" srcOrd="1" destOrd="0" presId="urn:microsoft.com/office/officeart/2009/3/layout/StepUpProcess"/>
    <dgm:cxn modelId="{B8226C8A-CBDD-4F39-840F-91B6E930DEC3}" type="presParOf" srcId="{9DCEA007-896C-4EB1-A3C5-97DD073CCE58}" destId="{094E5B01-5466-4695-BE5E-BF5E23272A01}" srcOrd="2" destOrd="0" presId="urn:microsoft.com/office/officeart/2009/3/layout/StepUpProcess"/>
    <dgm:cxn modelId="{EB737D6C-B9E2-43FA-95A1-610DDEF47743}" type="presParOf" srcId="{710A82E9-DA31-46B1-87E2-0986B92A6AB1}" destId="{845A70BB-71E4-47F6-8D2C-EB49F34725DC}" srcOrd="5" destOrd="0" presId="urn:microsoft.com/office/officeart/2009/3/layout/StepUpProcess"/>
    <dgm:cxn modelId="{8B2EEDAB-06DA-4EEF-A0C7-18D125B479B3}" type="presParOf" srcId="{845A70BB-71E4-47F6-8D2C-EB49F34725DC}" destId="{80638B11-916E-4EA1-9D90-8AA8D1AA8DD8}" srcOrd="0" destOrd="0" presId="urn:microsoft.com/office/officeart/2009/3/layout/StepUpProcess"/>
    <dgm:cxn modelId="{592F32F9-A674-4B08-9EE6-8EDB1F0E6773}" type="presParOf" srcId="{710A82E9-DA31-46B1-87E2-0986B92A6AB1}" destId="{0E48BAF0-AFE0-480E-A7F8-EF748D395CC0}" srcOrd="6" destOrd="0" presId="urn:microsoft.com/office/officeart/2009/3/layout/StepUpProcess"/>
    <dgm:cxn modelId="{EE4E3C3A-946D-4C31-B45F-DA9C11BF9DD7}" type="presParOf" srcId="{0E48BAF0-AFE0-480E-A7F8-EF748D395CC0}" destId="{0F3B9BF7-5E88-4C36-8CB3-36C9B45E803C}" srcOrd="0" destOrd="0" presId="urn:microsoft.com/office/officeart/2009/3/layout/StepUpProcess"/>
    <dgm:cxn modelId="{478D64F6-15C6-4BBC-8B33-E68694B778C6}" type="presParOf" srcId="{0E48BAF0-AFE0-480E-A7F8-EF748D395CC0}" destId="{9C5D4236-423C-42E0-884D-3BE0DE080D62}" srcOrd="1" destOrd="0" presId="urn:microsoft.com/office/officeart/2009/3/layout/StepUpProcess"/>
    <dgm:cxn modelId="{B167F60C-28D1-4623-B767-08893E5C407C}" type="presParOf" srcId="{0E48BAF0-AFE0-480E-A7F8-EF748D395CC0}" destId="{DFA2D750-0DE3-4A74-B02E-3473075369A5}" srcOrd="2" destOrd="0" presId="urn:microsoft.com/office/officeart/2009/3/layout/StepUpProcess"/>
    <dgm:cxn modelId="{F8BD755A-285B-485D-8DCB-6E11D27926D3}" type="presParOf" srcId="{710A82E9-DA31-46B1-87E2-0986B92A6AB1}" destId="{669A6A0C-8B39-41F5-B30F-27F6A0F77E5A}" srcOrd="7" destOrd="0" presId="urn:microsoft.com/office/officeart/2009/3/layout/StepUpProcess"/>
    <dgm:cxn modelId="{33167E65-A3AA-4F10-9AE4-828607CCAD2A}" type="presParOf" srcId="{669A6A0C-8B39-41F5-B30F-27F6A0F77E5A}" destId="{DFBF9DB7-44A0-4084-8FDE-44E60B56CFA1}" srcOrd="0" destOrd="0" presId="urn:microsoft.com/office/officeart/2009/3/layout/StepUpProcess"/>
    <dgm:cxn modelId="{2C234FC8-39F5-4ED5-9ABD-1A79A37CF70E}" type="presParOf" srcId="{710A82E9-DA31-46B1-87E2-0986B92A6AB1}" destId="{8B07D885-7F60-4B02-B101-24954EE207E0}" srcOrd="8" destOrd="0" presId="urn:microsoft.com/office/officeart/2009/3/layout/StepUpProcess"/>
    <dgm:cxn modelId="{2F07ACF2-B2B4-4AEA-AB76-F63CBA6D6342}" type="presParOf" srcId="{8B07D885-7F60-4B02-B101-24954EE207E0}" destId="{EE1D7DF4-05ED-4EEF-ABFB-66410D33FE6E}" srcOrd="0" destOrd="0" presId="urn:microsoft.com/office/officeart/2009/3/layout/StepUpProcess"/>
    <dgm:cxn modelId="{B06B9B66-97F5-488C-A00A-C9379A35B164}" type="presParOf" srcId="{8B07D885-7F60-4B02-B101-24954EE207E0}" destId="{72550D8B-E308-405A-A36E-2183AB2567E7}" srcOrd="1" destOrd="0" presId="urn:microsoft.com/office/officeart/2009/3/layout/StepUpProcess"/>
    <dgm:cxn modelId="{815DDAFB-36EE-45AE-ABD1-4D6EFB54120A}" type="presParOf" srcId="{8B07D885-7F60-4B02-B101-24954EE207E0}" destId="{4EFE78C1-EF4C-4070-B3B3-23D64D96C4FC}" srcOrd="2" destOrd="0" presId="urn:microsoft.com/office/officeart/2009/3/layout/StepUpProcess"/>
    <dgm:cxn modelId="{DCDE61A7-E82A-469C-80E5-D9840E1731F6}" type="presParOf" srcId="{710A82E9-DA31-46B1-87E2-0986B92A6AB1}" destId="{10FD132B-DC32-4E0F-8207-2D8280EBE79D}" srcOrd="9" destOrd="0" presId="urn:microsoft.com/office/officeart/2009/3/layout/StepUpProcess"/>
    <dgm:cxn modelId="{C9192EC1-40E6-40C6-8498-B0834906A539}" type="presParOf" srcId="{10FD132B-DC32-4E0F-8207-2D8280EBE79D}" destId="{B05F4111-D027-45AC-8735-239312DC2079}" srcOrd="0" destOrd="0" presId="urn:microsoft.com/office/officeart/2009/3/layout/StepUpProcess"/>
    <dgm:cxn modelId="{2ED072BE-FB69-4BFB-9329-F3B957E5A709}" type="presParOf" srcId="{710A82E9-DA31-46B1-87E2-0986B92A6AB1}" destId="{BA7809E6-15F2-4260-9F74-9E6818B6DBB5}" srcOrd="10" destOrd="0" presId="urn:microsoft.com/office/officeart/2009/3/layout/StepUpProcess"/>
    <dgm:cxn modelId="{DD82E323-FE1A-4CFE-A73E-CC184C03D5F7}" type="presParOf" srcId="{BA7809E6-15F2-4260-9F74-9E6818B6DBB5}" destId="{73032E72-7CCB-4D44-B8A6-515881811083}" srcOrd="0" destOrd="0" presId="urn:microsoft.com/office/officeart/2009/3/layout/StepUpProcess"/>
    <dgm:cxn modelId="{DAB365B5-19AD-41EE-81E9-ACF9AB05EEA4}" type="presParOf" srcId="{BA7809E6-15F2-4260-9F74-9E6818B6DBB5}" destId="{69650F4A-89EF-46F4-8CEE-3CECAA1110E9}"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4B842C37-3763-4664-90F0-FD7511B4863E}" type="datetimeFigureOut">
              <a:rPr lang="es-CO" smtClean="0"/>
              <a:t>23/11/2018</a:t>
            </a:fld>
            <a:endParaRPr lang="es-CO"/>
          </a:p>
        </p:txBody>
      </p:sp>
      <p:sp>
        <p:nvSpPr>
          <p:cNvPr id="4" name="Marcador de imagen de diapositiva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A90BCCBE-8093-4E83-A71A-BC8AE2966BB7}" type="slidenum">
              <a:rPr lang="es-CO" smtClean="0"/>
              <a:t>‹Nº›</a:t>
            </a:fld>
            <a:endParaRPr lang="es-CO"/>
          </a:p>
        </p:txBody>
      </p:sp>
    </p:spTree>
    <p:extLst>
      <p:ext uri="{BB962C8B-B14F-4D97-AF65-F5344CB8AC3E}">
        <p14:creationId xmlns:p14="http://schemas.microsoft.com/office/powerpoint/2010/main" val="39870044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A90BCCBE-8093-4E83-A71A-BC8AE2966BB7}" type="slidenum">
              <a:rPr lang="es-CO" smtClean="0"/>
              <a:t>1</a:t>
            </a:fld>
            <a:endParaRPr lang="es-CO"/>
          </a:p>
        </p:txBody>
      </p:sp>
    </p:spTree>
    <p:extLst>
      <p:ext uri="{BB962C8B-B14F-4D97-AF65-F5344CB8AC3E}">
        <p14:creationId xmlns:p14="http://schemas.microsoft.com/office/powerpoint/2010/main" val="14935203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A90BCCBE-8093-4E83-A71A-BC8AE2966BB7}" type="slidenum">
              <a:rPr lang="es-CO" smtClean="0"/>
              <a:t>77</a:t>
            </a:fld>
            <a:endParaRPr lang="es-CO"/>
          </a:p>
        </p:txBody>
      </p:sp>
    </p:spTree>
    <p:extLst>
      <p:ext uri="{BB962C8B-B14F-4D97-AF65-F5344CB8AC3E}">
        <p14:creationId xmlns:p14="http://schemas.microsoft.com/office/powerpoint/2010/main" val="18954725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A90BCCBE-8093-4E83-A71A-BC8AE2966BB7}" type="slidenum">
              <a:rPr lang="es-CO" smtClean="0"/>
              <a:t>78</a:t>
            </a:fld>
            <a:endParaRPr lang="es-CO"/>
          </a:p>
        </p:txBody>
      </p:sp>
    </p:spTree>
    <p:extLst>
      <p:ext uri="{BB962C8B-B14F-4D97-AF65-F5344CB8AC3E}">
        <p14:creationId xmlns:p14="http://schemas.microsoft.com/office/powerpoint/2010/main" val="30550988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O" altLang="es-CO"/>
          </a:p>
        </p:txBody>
      </p:sp>
      <p:sp>
        <p:nvSpPr>
          <p:cNvPr id="12292"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725C8622-C0F7-4062-A8E0-76861FAEE248}" type="slidenum">
              <a:rPr lang="es-CO" altLang="es-CO" smtClean="0"/>
              <a:pPr/>
              <a:t>80</a:t>
            </a:fld>
            <a:endParaRPr lang="es-CO" altLang="es-CO"/>
          </a:p>
        </p:txBody>
      </p:sp>
    </p:spTree>
    <p:extLst>
      <p:ext uri="{BB962C8B-B14F-4D97-AF65-F5344CB8AC3E}">
        <p14:creationId xmlns:p14="http://schemas.microsoft.com/office/powerpoint/2010/main" val="31207258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A90BCCBE-8093-4E83-A71A-BC8AE2966BB7}" type="slidenum">
              <a:rPr lang="es-CO" smtClean="0"/>
              <a:t>84</a:t>
            </a:fld>
            <a:endParaRPr lang="es-CO"/>
          </a:p>
        </p:txBody>
      </p:sp>
    </p:spTree>
    <p:extLst>
      <p:ext uri="{BB962C8B-B14F-4D97-AF65-F5344CB8AC3E}">
        <p14:creationId xmlns:p14="http://schemas.microsoft.com/office/powerpoint/2010/main" val="34381177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A90BCCBE-8093-4E83-A71A-BC8AE2966BB7}" type="slidenum">
              <a:rPr lang="es-CO" smtClean="0"/>
              <a:t>85</a:t>
            </a:fld>
            <a:endParaRPr lang="es-CO"/>
          </a:p>
        </p:txBody>
      </p:sp>
    </p:spTree>
    <p:extLst>
      <p:ext uri="{BB962C8B-B14F-4D97-AF65-F5344CB8AC3E}">
        <p14:creationId xmlns:p14="http://schemas.microsoft.com/office/powerpoint/2010/main" val="41824539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A90BCCBE-8093-4E83-A71A-BC8AE2966BB7}" type="slidenum">
              <a:rPr lang="es-CO" smtClean="0"/>
              <a:t>86</a:t>
            </a:fld>
            <a:endParaRPr lang="es-CO"/>
          </a:p>
        </p:txBody>
      </p:sp>
    </p:spTree>
    <p:extLst>
      <p:ext uri="{BB962C8B-B14F-4D97-AF65-F5344CB8AC3E}">
        <p14:creationId xmlns:p14="http://schemas.microsoft.com/office/powerpoint/2010/main" val="18914843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A90BCCBE-8093-4E83-A71A-BC8AE2966BB7}" type="slidenum">
              <a:rPr lang="es-CO" smtClean="0"/>
              <a:t>87</a:t>
            </a:fld>
            <a:endParaRPr lang="es-CO"/>
          </a:p>
        </p:txBody>
      </p:sp>
    </p:spTree>
    <p:extLst>
      <p:ext uri="{BB962C8B-B14F-4D97-AF65-F5344CB8AC3E}">
        <p14:creationId xmlns:p14="http://schemas.microsoft.com/office/powerpoint/2010/main" val="2073050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A90BCCBE-8093-4E83-A71A-BC8AE2966BB7}" type="slidenum">
              <a:rPr lang="es-CO" smtClean="0"/>
              <a:t>88</a:t>
            </a:fld>
            <a:endParaRPr lang="es-CO"/>
          </a:p>
        </p:txBody>
      </p:sp>
    </p:spTree>
    <p:extLst>
      <p:ext uri="{BB962C8B-B14F-4D97-AF65-F5344CB8AC3E}">
        <p14:creationId xmlns:p14="http://schemas.microsoft.com/office/powerpoint/2010/main" val="28819325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E8C8A4A8-3DE5-452A-A9B3-8953BE61741E}" type="slidenum">
              <a:rPr lang="es-CO" smtClean="0"/>
              <a:t>95</a:t>
            </a:fld>
            <a:endParaRPr lang="es-CO"/>
          </a:p>
        </p:txBody>
      </p:sp>
    </p:spTree>
    <p:extLst>
      <p:ext uri="{BB962C8B-B14F-4D97-AF65-F5344CB8AC3E}">
        <p14:creationId xmlns:p14="http://schemas.microsoft.com/office/powerpoint/2010/main" val="15183991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E8C8A4A8-3DE5-452A-A9B3-8953BE61741E}" type="slidenum">
              <a:rPr lang="es-CO" smtClean="0"/>
              <a:t>96</a:t>
            </a:fld>
            <a:endParaRPr lang="es-CO"/>
          </a:p>
        </p:txBody>
      </p:sp>
    </p:spTree>
    <p:extLst>
      <p:ext uri="{BB962C8B-B14F-4D97-AF65-F5344CB8AC3E}">
        <p14:creationId xmlns:p14="http://schemas.microsoft.com/office/powerpoint/2010/main" val="94700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A90BCCBE-8093-4E83-A71A-BC8AE2966BB7}" type="slidenum">
              <a:rPr lang="es-CO" smtClean="0"/>
              <a:t>3</a:t>
            </a:fld>
            <a:endParaRPr lang="es-CO"/>
          </a:p>
        </p:txBody>
      </p:sp>
    </p:spTree>
    <p:extLst>
      <p:ext uri="{BB962C8B-B14F-4D97-AF65-F5344CB8AC3E}">
        <p14:creationId xmlns:p14="http://schemas.microsoft.com/office/powerpoint/2010/main" val="2100561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E8C8A4A8-3DE5-452A-A9B3-8953BE61741E}" type="slidenum">
              <a:rPr lang="es-CO" smtClean="0"/>
              <a:t>97</a:t>
            </a:fld>
            <a:endParaRPr lang="es-CO"/>
          </a:p>
        </p:txBody>
      </p:sp>
    </p:spTree>
    <p:extLst>
      <p:ext uri="{BB962C8B-B14F-4D97-AF65-F5344CB8AC3E}">
        <p14:creationId xmlns:p14="http://schemas.microsoft.com/office/powerpoint/2010/main" val="2113394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E8C8A4A8-3DE5-452A-A9B3-8953BE61741E}" type="slidenum">
              <a:rPr lang="es-CO" smtClean="0"/>
              <a:t>98</a:t>
            </a:fld>
            <a:endParaRPr lang="es-CO"/>
          </a:p>
        </p:txBody>
      </p:sp>
    </p:spTree>
    <p:extLst>
      <p:ext uri="{BB962C8B-B14F-4D97-AF65-F5344CB8AC3E}">
        <p14:creationId xmlns:p14="http://schemas.microsoft.com/office/powerpoint/2010/main" val="5832902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E8C8A4A8-3DE5-452A-A9B3-8953BE61741E}" type="slidenum">
              <a:rPr lang="es-CO" smtClean="0"/>
              <a:t>99</a:t>
            </a:fld>
            <a:endParaRPr lang="es-CO"/>
          </a:p>
        </p:txBody>
      </p:sp>
    </p:spTree>
    <p:extLst>
      <p:ext uri="{BB962C8B-B14F-4D97-AF65-F5344CB8AC3E}">
        <p14:creationId xmlns:p14="http://schemas.microsoft.com/office/powerpoint/2010/main" val="3035008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E8C8A4A8-3DE5-452A-A9B3-8953BE61741E}" type="slidenum">
              <a:rPr lang="es-CO" smtClean="0"/>
              <a:t>100</a:t>
            </a:fld>
            <a:endParaRPr lang="es-CO"/>
          </a:p>
        </p:txBody>
      </p:sp>
    </p:spTree>
    <p:extLst>
      <p:ext uri="{BB962C8B-B14F-4D97-AF65-F5344CB8AC3E}">
        <p14:creationId xmlns:p14="http://schemas.microsoft.com/office/powerpoint/2010/main" val="24335837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8544D6AB-7986-42FE-AB78-7AD0D0867105}" type="slidenum">
              <a:rPr lang="es-CO" smtClean="0"/>
              <a:t>104</a:t>
            </a:fld>
            <a:endParaRPr lang="es-CO"/>
          </a:p>
        </p:txBody>
      </p:sp>
    </p:spTree>
    <p:extLst>
      <p:ext uri="{BB962C8B-B14F-4D97-AF65-F5344CB8AC3E}">
        <p14:creationId xmlns:p14="http://schemas.microsoft.com/office/powerpoint/2010/main" val="449366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A90BCCBE-8093-4E83-A71A-BC8AE2966BB7}" type="slidenum">
              <a:rPr lang="es-CO" smtClean="0"/>
              <a:t>120</a:t>
            </a:fld>
            <a:endParaRPr lang="es-CO"/>
          </a:p>
        </p:txBody>
      </p:sp>
    </p:spTree>
    <p:extLst>
      <p:ext uri="{BB962C8B-B14F-4D97-AF65-F5344CB8AC3E}">
        <p14:creationId xmlns:p14="http://schemas.microsoft.com/office/powerpoint/2010/main" val="13153784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A90BCCBE-8093-4E83-A71A-BC8AE2966BB7}" type="slidenum">
              <a:rPr lang="es-CO" smtClean="0"/>
              <a:t>126</a:t>
            </a:fld>
            <a:endParaRPr lang="es-CO"/>
          </a:p>
        </p:txBody>
      </p:sp>
    </p:spTree>
    <p:extLst>
      <p:ext uri="{BB962C8B-B14F-4D97-AF65-F5344CB8AC3E}">
        <p14:creationId xmlns:p14="http://schemas.microsoft.com/office/powerpoint/2010/main" val="25785770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A90BCCBE-8093-4E83-A71A-BC8AE2966BB7}" type="slidenum">
              <a:rPr lang="es-CO" smtClean="0"/>
              <a:t>128</a:t>
            </a:fld>
            <a:endParaRPr lang="es-CO"/>
          </a:p>
        </p:txBody>
      </p:sp>
    </p:spTree>
    <p:extLst>
      <p:ext uri="{BB962C8B-B14F-4D97-AF65-F5344CB8AC3E}">
        <p14:creationId xmlns:p14="http://schemas.microsoft.com/office/powerpoint/2010/main" val="35582983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r>
              <a:rPr lang="es-CO" sz="1200" b="1" i="0" u="none" strike="noStrike" kern="1200" baseline="0" dirty="0">
                <a:solidFill>
                  <a:schemeClr val="tx1"/>
                </a:solidFill>
                <a:latin typeface="+mn-lt"/>
                <a:ea typeface="+mn-ea"/>
                <a:cs typeface="+mn-cs"/>
              </a:rPr>
              <a:t>COMP 1: Identificar y entender los contenidos locales que conforman un texto</a:t>
            </a:r>
          </a:p>
          <a:p>
            <a:endParaRPr lang="es-CO" sz="1200" b="0" i="0" u="none" strike="noStrike" kern="1200" baseline="0" dirty="0">
              <a:solidFill>
                <a:schemeClr val="tx1"/>
              </a:solidFill>
              <a:latin typeface="+mn-lt"/>
              <a:ea typeface="+mn-ea"/>
              <a:cs typeface="+mn-cs"/>
            </a:endParaRPr>
          </a:p>
          <a:p>
            <a:r>
              <a:rPr lang="es-CO" sz="1200" b="0" i="0" u="none" strike="noStrike" kern="1200" baseline="0" dirty="0">
                <a:solidFill>
                  <a:schemeClr val="tx1"/>
                </a:solidFill>
                <a:latin typeface="+mn-lt"/>
                <a:ea typeface="+mn-ea"/>
                <a:cs typeface="+mn-cs"/>
              </a:rPr>
              <a:t>Esta competencia incluye la capacidad de identificar y comprender los eventos, ideas, afirmaciones y demás elementos locales que componen un texto. Su evaluación está entonces dirigida a la comprensión del significado de palabras, expresiones o frases que aparecen explícitamente en el texto. En ausencia de esta competencia, no es posible contar con las dos competencias siguientes. </a:t>
            </a:r>
          </a:p>
          <a:p>
            <a:endParaRPr lang="es-CO" sz="1200" b="0" i="0" u="none" strike="noStrike" kern="1200" baseline="0" dirty="0">
              <a:solidFill>
                <a:schemeClr val="tx1"/>
              </a:solidFill>
              <a:latin typeface="+mn-lt"/>
              <a:ea typeface="+mn-ea"/>
              <a:cs typeface="+mn-cs"/>
            </a:endParaRPr>
          </a:p>
          <a:p>
            <a:r>
              <a:rPr lang="es-CO" sz="1200" b="0" i="0" u="none" strike="noStrike" kern="1200" baseline="0" dirty="0">
                <a:solidFill>
                  <a:schemeClr val="tx1"/>
                </a:solidFill>
                <a:latin typeface="+mn-lt"/>
                <a:ea typeface="+mn-ea"/>
                <a:cs typeface="+mn-cs"/>
              </a:rPr>
              <a:t>Las dos evidencias que nos permiten afirmar que el estudiante ha desarrollado esta competencia son:</a:t>
            </a:r>
          </a:p>
          <a:p>
            <a:endParaRPr lang="es-CO" sz="1200" b="0" i="0" u="none" strike="noStrike" kern="1200" baseline="0" dirty="0">
              <a:solidFill>
                <a:schemeClr val="tx1"/>
              </a:solidFill>
              <a:latin typeface="+mn-lt"/>
              <a:ea typeface="+mn-ea"/>
              <a:cs typeface="+mn-cs"/>
            </a:endParaRPr>
          </a:p>
          <a:p>
            <a:r>
              <a:rPr lang="es-CO" sz="1200" b="0" i="0" u="none" strike="noStrike" kern="1200" baseline="0" dirty="0">
                <a:solidFill>
                  <a:schemeClr val="tx1"/>
                </a:solidFill>
                <a:latin typeface="+mn-lt"/>
                <a:ea typeface="+mn-ea"/>
                <a:cs typeface="+mn-cs"/>
              </a:rPr>
              <a:t>• El estudiante entiende el significado de los elementos locales que constituyen un texto.</a:t>
            </a:r>
          </a:p>
          <a:p>
            <a:r>
              <a:rPr lang="es-CO" sz="1200" b="0" i="0" u="none" strike="noStrike" kern="1200" baseline="0" dirty="0">
                <a:solidFill>
                  <a:schemeClr val="tx1"/>
                </a:solidFill>
                <a:latin typeface="+mn-lt"/>
                <a:ea typeface="+mn-ea"/>
                <a:cs typeface="+mn-cs"/>
              </a:rPr>
              <a:t>• El estudiante identifica los eventos narrados de manera explícita en un texto (literario, descriptivo, caricatura o cómic) y los personajes involucrados (si los hay).</a:t>
            </a:r>
            <a:endParaRPr lang="es-CO" dirty="0"/>
          </a:p>
        </p:txBody>
      </p:sp>
      <p:sp>
        <p:nvSpPr>
          <p:cNvPr id="4" name="Marcador de número de diapositiva 3"/>
          <p:cNvSpPr>
            <a:spLocks noGrp="1"/>
          </p:cNvSpPr>
          <p:nvPr>
            <p:ph type="sldNum" sz="quarter" idx="10"/>
          </p:nvPr>
        </p:nvSpPr>
        <p:spPr/>
        <p:txBody>
          <a:bodyPr/>
          <a:lstStyle/>
          <a:p>
            <a:fld id="{95E80D42-7BE0-4A5C-A030-DA79AA4188B6}" type="slidenum">
              <a:rPr lang="es-CO" smtClean="0"/>
              <a:t>133</a:t>
            </a:fld>
            <a:endParaRPr lang="es-CO"/>
          </a:p>
        </p:txBody>
      </p:sp>
    </p:spTree>
    <p:extLst>
      <p:ext uri="{BB962C8B-B14F-4D97-AF65-F5344CB8AC3E}">
        <p14:creationId xmlns:p14="http://schemas.microsoft.com/office/powerpoint/2010/main" val="11635239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r>
              <a:rPr lang="es-CO" sz="1200" b="1" i="0" u="none" strike="noStrike" kern="1200" baseline="0" dirty="0">
                <a:solidFill>
                  <a:schemeClr val="tx1"/>
                </a:solidFill>
                <a:latin typeface="+mn-lt"/>
                <a:ea typeface="+mn-ea"/>
                <a:cs typeface="+mn-cs"/>
              </a:rPr>
              <a:t>COMP 2: Comprender cómo se articulan las partes de un texto para darle un sentido global</a:t>
            </a:r>
          </a:p>
          <a:p>
            <a:r>
              <a:rPr lang="es-CO" sz="1200" b="0" i="0" u="none" strike="noStrike" kern="1200" baseline="0" dirty="0">
                <a:solidFill>
                  <a:schemeClr val="tx1"/>
                </a:solidFill>
                <a:latin typeface="+mn-lt"/>
                <a:ea typeface="+mn-ea"/>
                <a:cs typeface="+mn-cs"/>
              </a:rPr>
              <a:t>Esta competencia consiste en la capacidad de comprender cómo se relacionan semántica y formalmente los elementos locales que constituyen un texto, de manera que este adquiera un sentido global. En esa medida, las preguntas que la evalúan siempre involucran varios elementos locales de un texto (por ejemplo, diferentes frases o párrafos) y exigen reconocer y comprender su articulación.</a:t>
            </a:r>
          </a:p>
          <a:p>
            <a:endParaRPr lang="es-CO" sz="1200" b="0" i="0" u="none" strike="noStrike" kern="1200" baseline="0" dirty="0">
              <a:solidFill>
                <a:schemeClr val="tx1"/>
              </a:solidFill>
              <a:latin typeface="+mn-lt"/>
              <a:ea typeface="+mn-ea"/>
              <a:cs typeface="+mn-cs"/>
            </a:endParaRPr>
          </a:p>
          <a:p>
            <a:r>
              <a:rPr lang="es-CO" sz="1200" b="0" i="0" u="none" strike="noStrike" kern="1200" baseline="0" dirty="0">
                <a:solidFill>
                  <a:schemeClr val="tx1"/>
                </a:solidFill>
                <a:latin typeface="+mn-lt"/>
                <a:ea typeface="+mn-ea"/>
                <a:cs typeface="+mn-cs"/>
              </a:rPr>
              <a:t>Esta competencia es necesaria para contar con la siguiente.  Las cinco evidencias que nos permiten afirmar que el estudiante ha desarrollado esta competencia son:</a:t>
            </a:r>
          </a:p>
          <a:p>
            <a:endParaRPr lang="es-CO" sz="1200" b="0" i="0" u="none" strike="noStrike" kern="1200" baseline="0" dirty="0">
              <a:solidFill>
                <a:schemeClr val="tx1"/>
              </a:solidFill>
              <a:latin typeface="+mn-lt"/>
              <a:ea typeface="+mn-ea"/>
              <a:cs typeface="+mn-cs"/>
            </a:endParaRPr>
          </a:p>
          <a:p>
            <a:r>
              <a:rPr lang="es-CO" sz="1200" b="0" i="0" u="none" strike="noStrike" kern="1200" baseline="0" dirty="0">
                <a:solidFill>
                  <a:schemeClr val="tx1"/>
                </a:solidFill>
                <a:latin typeface="+mn-lt"/>
                <a:ea typeface="+mn-ea"/>
                <a:cs typeface="+mn-cs"/>
              </a:rPr>
              <a:t>• El estudiante comprende la estructura formal de un texto y la función de sus partes.</a:t>
            </a:r>
          </a:p>
          <a:p>
            <a:r>
              <a:rPr lang="es-CO" sz="1200" b="0" i="0" u="none" strike="noStrike" kern="1200" baseline="0" dirty="0">
                <a:solidFill>
                  <a:schemeClr val="tx1"/>
                </a:solidFill>
                <a:latin typeface="+mn-lt"/>
                <a:ea typeface="+mn-ea"/>
                <a:cs typeface="+mn-cs"/>
              </a:rPr>
              <a:t>• El estudiante identifica y caracteriza las diferentes voces o situaciones presentes en un texto.</a:t>
            </a:r>
          </a:p>
          <a:p>
            <a:r>
              <a:rPr lang="es-CO" sz="1200" b="0" i="0" u="none" strike="noStrike" kern="1200" baseline="0" dirty="0">
                <a:solidFill>
                  <a:schemeClr val="tx1"/>
                </a:solidFill>
                <a:latin typeface="+mn-lt"/>
                <a:ea typeface="+mn-ea"/>
                <a:cs typeface="+mn-cs"/>
              </a:rPr>
              <a:t>• El estudiante comprende las relaciones entre diferentes partes o enunciados de un texto.</a:t>
            </a:r>
          </a:p>
          <a:p>
            <a:r>
              <a:rPr lang="es-CO" sz="1200" b="0" i="0" u="none" strike="noStrike" kern="1200" baseline="0" dirty="0">
                <a:solidFill>
                  <a:schemeClr val="tx1"/>
                </a:solidFill>
                <a:latin typeface="+mn-lt"/>
                <a:ea typeface="+mn-ea"/>
                <a:cs typeface="+mn-cs"/>
              </a:rPr>
              <a:t>• El estudiante identifica y caracteriza las ideas o afirmaciones presentes en un texto informativo.</a:t>
            </a:r>
          </a:p>
          <a:p>
            <a:r>
              <a:rPr lang="es-CO" sz="1200" b="0" i="0" u="none" strike="noStrike" kern="1200" baseline="0" dirty="0">
                <a:solidFill>
                  <a:schemeClr val="tx1"/>
                </a:solidFill>
                <a:latin typeface="+mn-lt"/>
                <a:ea typeface="+mn-ea"/>
                <a:cs typeface="+mn-cs"/>
              </a:rPr>
              <a:t>• El estudiante identifica el tipo de relación existente entre diferentes elementos de un texto discontinuo.</a:t>
            </a:r>
            <a:endParaRPr lang="es-CO" dirty="0"/>
          </a:p>
        </p:txBody>
      </p:sp>
      <p:sp>
        <p:nvSpPr>
          <p:cNvPr id="4" name="Marcador de número de diapositiva 3"/>
          <p:cNvSpPr>
            <a:spLocks noGrp="1"/>
          </p:cNvSpPr>
          <p:nvPr>
            <p:ph type="sldNum" sz="quarter" idx="10"/>
          </p:nvPr>
        </p:nvSpPr>
        <p:spPr/>
        <p:txBody>
          <a:bodyPr/>
          <a:lstStyle/>
          <a:p>
            <a:fld id="{95E80D42-7BE0-4A5C-A030-DA79AA4188B6}" type="slidenum">
              <a:rPr lang="es-CO" smtClean="0"/>
              <a:t>134</a:t>
            </a:fld>
            <a:endParaRPr lang="es-CO"/>
          </a:p>
        </p:txBody>
      </p:sp>
    </p:spTree>
    <p:extLst>
      <p:ext uri="{BB962C8B-B14F-4D97-AF65-F5344CB8AC3E}">
        <p14:creationId xmlns:p14="http://schemas.microsoft.com/office/powerpoint/2010/main" val="2167185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A90BCCBE-8093-4E83-A71A-BC8AE2966BB7}" type="slidenum">
              <a:rPr lang="es-CO" smtClean="0"/>
              <a:t>4</a:t>
            </a:fld>
            <a:endParaRPr lang="es-CO"/>
          </a:p>
        </p:txBody>
      </p:sp>
    </p:spTree>
    <p:extLst>
      <p:ext uri="{BB962C8B-B14F-4D97-AF65-F5344CB8AC3E}">
        <p14:creationId xmlns:p14="http://schemas.microsoft.com/office/powerpoint/2010/main" val="33718547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r>
              <a:rPr lang="es-CO" sz="1200" b="1" i="0" u="none" strike="noStrike" kern="1200" baseline="0" dirty="0">
                <a:solidFill>
                  <a:schemeClr val="tx1"/>
                </a:solidFill>
                <a:latin typeface="+mn-lt"/>
                <a:ea typeface="+mn-ea"/>
                <a:cs typeface="+mn-cs"/>
              </a:rPr>
              <a:t>COMP 3: Reflexionar a partir de un texto y evaluar su contenido</a:t>
            </a:r>
          </a:p>
          <a:p>
            <a:r>
              <a:rPr lang="es-CO" sz="1200" b="0" i="0" u="none" strike="noStrike" kern="1200" baseline="0" dirty="0">
                <a:solidFill>
                  <a:schemeClr val="tx1"/>
                </a:solidFill>
                <a:latin typeface="+mn-lt"/>
                <a:ea typeface="+mn-ea"/>
                <a:cs typeface="+mn-cs"/>
              </a:rPr>
              <a:t>Esta competencia consiste en la capacidad de enfrentar el texto críticamente. Incluye evaluar la validez de argumentos, identificar supuestos, derivar implicaciones, reconocer estrategias argumentativas y retóricas, relacionar los contenidos con variables contextuales, entre otras habilidades. Se trata de la competencia propiamente crítica y como tal exige un ejercicio adecuado de las dos anteriores.</a:t>
            </a:r>
          </a:p>
          <a:p>
            <a:endParaRPr lang="es-CO" sz="1200" b="0" i="0" u="none" strike="noStrike" kern="1200" baseline="0" dirty="0">
              <a:solidFill>
                <a:schemeClr val="tx1"/>
              </a:solidFill>
              <a:latin typeface="+mn-lt"/>
              <a:ea typeface="+mn-ea"/>
              <a:cs typeface="+mn-cs"/>
            </a:endParaRPr>
          </a:p>
          <a:p>
            <a:r>
              <a:rPr lang="es-CO" sz="1200" b="0" i="0" u="none" strike="noStrike" kern="1200" baseline="0" dirty="0">
                <a:solidFill>
                  <a:schemeClr val="tx1"/>
                </a:solidFill>
                <a:latin typeface="+mn-lt"/>
                <a:ea typeface="+mn-ea"/>
                <a:cs typeface="+mn-cs"/>
              </a:rPr>
              <a:t>Las cinco evidencias que nos permiten afirmar que el estudiante ha desarrollado esta competencia son:</a:t>
            </a:r>
          </a:p>
          <a:p>
            <a:endParaRPr lang="es-CO" sz="1200" b="0" i="0" u="none" strike="noStrike" kern="1200" baseline="0" dirty="0">
              <a:solidFill>
                <a:schemeClr val="tx1"/>
              </a:solidFill>
              <a:latin typeface="+mn-lt"/>
              <a:ea typeface="+mn-ea"/>
              <a:cs typeface="+mn-cs"/>
            </a:endParaRPr>
          </a:p>
          <a:p>
            <a:r>
              <a:rPr lang="es-CO" sz="1200" b="0" i="0" u="none" strike="noStrike" kern="1200" baseline="0" dirty="0">
                <a:solidFill>
                  <a:schemeClr val="tx1"/>
                </a:solidFill>
                <a:latin typeface="+mn-lt"/>
                <a:ea typeface="+mn-ea"/>
                <a:cs typeface="+mn-cs"/>
              </a:rPr>
              <a:t>• El estudiante establece la validez e implicaciones de un enunciado de un texto argumentativo o</a:t>
            </a:r>
          </a:p>
          <a:p>
            <a:r>
              <a:rPr lang="es-CO" sz="1200" b="0" i="0" u="none" strike="noStrike" kern="1200" baseline="0" dirty="0">
                <a:solidFill>
                  <a:schemeClr val="tx1"/>
                </a:solidFill>
                <a:latin typeface="+mn-lt"/>
                <a:ea typeface="+mn-ea"/>
                <a:cs typeface="+mn-cs"/>
              </a:rPr>
              <a:t>expositivo.</a:t>
            </a:r>
          </a:p>
          <a:p>
            <a:r>
              <a:rPr lang="es-CO" sz="1200" b="0" i="0" u="none" strike="noStrike" kern="1200" baseline="0" dirty="0">
                <a:solidFill>
                  <a:schemeClr val="tx1"/>
                </a:solidFill>
                <a:latin typeface="+mn-lt"/>
                <a:ea typeface="+mn-ea"/>
                <a:cs typeface="+mn-cs"/>
              </a:rPr>
              <a:t>• El estudiante establece relaciones entre un texto y otros textos o enunciados.</a:t>
            </a:r>
          </a:p>
          <a:p>
            <a:r>
              <a:rPr lang="es-CO" sz="1200" b="0" i="0" u="none" strike="noStrike" kern="1200" baseline="0" dirty="0">
                <a:solidFill>
                  <a:schemeClr val="tx1"/>
                </a:solidFill>
                <a:latin typeface="+mn-lt"/>
                <a:ea typeface="+mn-ea"/>
                <a:cs typeface="+mn-cs"/>
              </a:rPr>
              <a:t>• El estudiante reconoce contenidos valorativos presentes en un texto.</a:t>
            </a:r>
          </a:p>
          <a:p>
            <a:r>
              <a:rPr lang="es-CO" sz="1200" b="0" i="0" u="none" strike="noStrike" kern="1200" baseline="0" dirty="0">
                <a:solidFill>
                  <a:schemeClr val="tx1"/>
                </a:solidFill>
                <a:latin typeface="+mn-lt"/>
                <a:ea typeface="+mn-ea"/>
                <a:cs typeface="+mn-cs"/>
              </a:rPr>
              <a:t>• El estudiante reconoce las estrategias discursivas en un texto.</a:t>
            </a:r>
          </a:p>
          <a:p>
            <a:r>
              <a:rPr lang="es-CO" sz="1200" b="0" i="0" u="none" strike="noStrike" kern="1200" baseline="0" dirty="0">
                <a:solidFill>
                  <a:schemeClr val="tx1"/>
                </a:solidFill>
                <a:latin typeface="+mn-lt"/>
                <a:ea typeface="+mn-ea"/>
                <a:cs typeface="+mn-cs"/>
              </a:rPr>
              <a:t>• El estudiante contextualiza adecuadamente un texto o la información contenida en él.</a:t>
            </a:r>
          </a:p>
          <a:p>
            <a:endParaRPr lang="es-CO" dirty="0"/>
          </a:p>
        </p:txBody>
      </p:sp>
      <p:sp>
        <p:nvSpPr>
          <p:cNvPr id="4" name="Marcador de número de diapositiva 3"/>
          <p:cNvSpPr>
            <a:spLocks noGrp="1"/>
          </p:cNvSpPr>
          <p:nvPr>
            <p:ph type="sldNum" sz="quarter" idx="10"/>
          </p:nvPr>
        </p:nvSpPr>
        <p:spPr/>
        <p:txBody>
          <a:bodyPr/>
          <a:lstStyle/>
          <a:p>
            <a:fld id="{95E80D42-7BE0-4A5C-A030-DA79AA4188B6}" type="slidenum">
              <a:rPr lang="es-CO" smtClean="0"/>
              <a:t>135</a:t>
            </a:fld>
            <a:endParaRPr lang="es-CO"/>
          </a:p>
        </p:txBody>
      </p:sp>
    </p:spTree>
    <p:extLst>
      <p:ext uri="{BB962C8B-B14F-4D97-AF65-F5344CB8AC3E}">
        <p14:creationId xmlns:p14="http://schemas.microsoft.com/office/powerpoint/2010/main" val="42084951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4DE27943-93B8-4EEB-AA2C-91CCFFF95A9D}" type="slidenum">
              <a:rPr lang="es-CO" smtClean="0"/>
              <a:t>136</a:t>
            </a:fld>
            <a:endParaRPr lang="es-CO"/>
          </a:p>
        </p:txBody>
      </p:sp>
    </p:spTree>
    <p:extLst>
      <p:ext uri="{BB962C8B-B14F-4D97-AF65-F5344CB8AC3E}">
        <p14:creationId xmlns:p14="http://schemas.microsoft.com/office/powerpoint/2010/main" val="12264844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4DE27943-93B8-4EEB-AA2C-91CCFFF95A9D}" type="slidenum">
              <a:rPr lang="es-CO" smtClean="0"/>
              <a:t>137</a:t>
            </a:fld>
            <a:endParaRPr lang="es-CO"/>
          </a:p>
        </p:txBody>
      </p:sp>
    </p:spTree>
    <p:extLst>
      <p:ext uri="{BB962C8B-B14F-4D97-AF65-F5344CB8AC3E}">
        <p14:creationId xmlns:p14="http://schemas.microsoft.com/office/powerpoint/2010/main" val="37346507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7FB6E504-ED72-44AF-9583-AACD1670064F}" type="slidenum">
              <a:rPr lang="es-CO" smtClean="0"/>
              <a:t>138</a:t>
            </a:fld>
            <a:endParaRPr lang="es-CO" dirty="0"/>
          </a:p>
        </p:txBody>
      </p:sp>
    </p:spTree>
    <p:extLst>
      <p:ext uri="{BB962C8B-B14F-4D97-AF65-F5344CB8AC3E}">
        <p14:creationId xmlns:p14="http://schemas.microsoft.com/office/powerpoint/2010/main" val="37323772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7FB6E504-ED72-44AF-9583-AACD1670064F}" type="slidenum">
              <a:rPr lang="es-CO" smtClean="0"/>
              <a:t>139</a:t>
            </a:fld>
            <a:endParaRPr lang="es-CO" dirty="0"/>
          </a:p>
        </p:txBody>
      </p:sp>
    </p:spTree>
    <p:extLst>
      <p:ext uri="{BB962C8B-B14F-4D97-AF65-F5344CB8AC3E}">
        <p14:creationId xmlns:p14="http://schemas.microsoft.com/office/powerpoint/2010/main" val="9356106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7FB6E504-ED72-44AF-9583-AACD1670064F}" type="slidenum">
              <a:rPr lang="es-CO" smtClean="0"/>
              <a:t>140</a:t>
            </a:fld>
            <a:endParaRPr lang="es-CO" dirty="0"/>
          </a:p>
        </p:txBody>
      </p:sp>
    </p:spTree>
    <p:extLst>
      <p:ext uri="{BB962C8B-B14F-4D97-AF65-F5344CB8AC3E}">
        <p14:creationId xmlns:p14="http://schemas.microsoft.com/office/powerpoint/2010/main" val="23096848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7FB6E504-ED72-44AF-9583-AACD1670064F}" type="slidenum">
              <a:rPr lang="es-CO" smtClean="0"/>
              <a:t>141</a:t>
            </a:fld>
            <a:endParaRPr lang="es-CO" dirty="0"/>
          </a:p>
        </p:txBody>
      </p:sp>
    </p:spTree>
    <p:extLst>
      <p:ext uri="{BB962C8B-B14F-4D97-AF65-F5344CB8AC3E}">
        <p14:creationId xmlns:p14="http://schemas.microsoft.com/office/powerpoint/2010/main" val="33876934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7FB6E504-ED72-44AF-9583-AACD1670064F}" type="slidenum">
              <a:rPr lang="es-CO" smtClean="0"/>
              <a:t>142</a:t>
            </a:fld>
            <a:endParaRPr lang="es-CO" dirty="0"/>
          </a:p>
        </p:txBody>
      </p:sp>
    </p:spTree>
    <p:extLst>
      <p:ext uri="{BB962C8B-B14F-4D97-AF65-F5344CB8AC3E}">
        <p14:creationId xmlns:p14="http://schemas.microsoft.com/office/powerpoint/2010/main" val="10591836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7FB6E504-ED72-44AF-9583-AACD1670064F}" type="slidenum">
              <a:rPr lang="es-CO" smtClean="0"/>
              <a:t>143</a:t>
            </a:fld>
            <a:endParaRPr lang="es-CO" dirty="0"/>
          </a:p>
        </p:txBody>
      </p:sp>
    </p:spTree>
    <p:extLst>
      <p:ext uri="{BB962C8B-B14F-4D97-AF65-F5344CB8AC3E}">
        <p14:creationId xmlns:p14="http://schemas.microsoft.com/office/powerpoint/2010/main" val="7700574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7FB6E504-ED72-44AF-9583-AACD1670064F}" type="slidenum">
              <a:rPr lang="es-CO" smtClean="0"/>
              <a:t>144</a:t>
            </a:fld>
            <a:endParaRPr lang="es-CO" dirty="0"/>
          </a:p>
        </p:txBody>
      </p:sp>
    </p:spTree>
    <p:extLst>
      <p:ext uri="{BB962C8B-B14F-4D97-AF65-F5344CB8AC3E}">
        <p14:creationId xmlns:p14="http://schemas.microsoft.com/office/powerpoint/2010/main" val="419303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A90BCCBE-8093-4E83-A71A-BC8AE2966BB7}" type="slidenum">
              <a:rPr lang="es-CO" smtClean="0"/>
              <a:t>58</a:t>
            </a:fld>
            <a:endParaRPr lang="es-CO"/>
          </a:p>
        </p:txBody>
      </p:sp>
    </p:spTree>
    <p:extLst>
      <p:ext uri="{BB962C8B-B14F-4D97-AF65-F5344CB8AC3E}">
        <p14:creationId xmlns:p14="http://schemas.microsoft.com/office/powerpoint/2010/main" val="10558846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4DE27943-93B8-4EEB-AA2C-91CCFFF95A9D}" type="slidenum">
              <a:rPr lang="es-CO" smtClean="0"/>
              <a:t>145</a:t>
            </a:fld>
            <a:endParaRPr lang="es-CO"/>
          </a:p>
        </p:txBody>
      </p:sp>
    </p:spTree>
    <p:extLst>
      <p:ext uri="{BB962C8B-B14F-4D97-AF65-F5344CB8AC3E}">
        <p14:creationId xmlns:p14="http://schemas.microsoft.com/office/powerpoint/2010/main" val="34821775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8544D6AB-7986-42FE-AB78-7AD0D0867105}" type="slidenum">
              <a:rPr lang="es-CO" smtClean="0"/>
              <a:t>146</a:t>
            </a:fld>
            <a:endParaRPr lang="es-CO"/>
          </a:p>
        </p:txBody>
      </p:sp>
    </p:spTree>
    <p:extLst>
      <p:ext uri="{BB962C8B-B14F-4D97-AF65-F5344CB8AC3E}">
        <p14:creationId xmlns:p14="http://schemas.microsoft.com/office/powerpoint/2010/main" val="2429607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A90BCCBE-8093-4E83-A71A-BC8AE2966BB7}" type="slidenum">
              <a:rPr lang="es-CO" smtClean="0"/>
              <a:t>59</a:t>
            </a:fld>
            <a:endParaRPr lang="es-CO"/>
          </a:p>
        </p:txBody>
      </p:sp>
    </p:spTree>
    <p:extLst>
      <p:ext uri="{BB962C8B-B14F-4D97-AF65-F5344CB8AC3E}">
        <p14:creationId xmlns:p14="http://schemas.microsoft.com/office/powerpoint/2010/main" val="3237000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A90BCCBE-8093-4E83-A71A-BC8AE2966BB7}" type="slidenum">
              <a:rPr lang="es-CO" smtClean="0"/>
              <a:t>61</a:t>
            </a:fld>
            <a:endParaRPr lang="es-CO"/>
          </a:p>
        </p:txBody>
      </p:sp>
    </p:spTree>
    <p:extLst>
      <p:ext uri="{BB962C8B-B14F-4D97-AF65-F5344CB8AC3E}">
        <p14:creationId xmlns:p14="http://schemas.microsoft.com/office/powerpoint/2010/main" val="3255544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A90BCCBE-8093-4E83-A71A-BC8AE2966BB7}" type="slidenum">
              <a:rPr lang="es-CO" smtClean="0"/>
              <a:t>74</a:t>
            </a:fld>
            <a:endParaRPr lang="es-CO"/>
          </a:p>
        </p:txBody>
      </p:sp>
    </p:spTree>
    <p:extLst>
      <p:ext uri="{BB962C8B-B14F-4D97-AF65-F5344CB8AC3E}">
        <p14:creationId xmlns:p14="http://schemas.microsoft.com/office/powerpoint/2010/main" val="13749185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A90BCCBE-8093-4E83-A71A-BC8AE2966BB7}" type="slidenum">
              <a:rPr lang="es-CO" smtClean="0"/>
              <a:t>75</a:t>
            </a:fld>
            <a:endParaRPr lang="es-CO"/>
          </a:p>
        </p:txBody>
      </p:sp>
    </p:spTree>
    <p:extLst>
      <p:ext uri="{BB962C8B-B14F-4D97-AF65-F5344CB8AC3E}">
        <p14:creationId xmlns:p14="http://schemas.microsoft.com/office/powerpoint/2010/main" val="25905553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A90BCCBE-8093-4E83-A71A-BC8AE2966BB7}" type="slidenum">
              <a:rPr lang="es-CO" smtClean="0"/>
              <a:t>76</a:t>
            </a:fld>
            <a:endParaRPr lang="es-CO"/>
          </a:p>
        </p:txBody>
      </p:sp>
    </p:spTree>
    <p:extLst>
      <p:ext uri="{BB962C8B-B14F-4D97-AF65-F5344CB8AC3E}">
        <p14:creationId xmlns:p14="http://schemas.microsoft.com/office/powerpoint/2010/main" val="1755187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972E620-1D01-43CA-AD3E-C83DC2A9BC5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s-CO"/>
          </a:p>
        </p:txBody>
      </p:sp>
      <p:sp>
        <p:nvSpPr>
          <p:cNvPr id="3" name="Subtitle 2">
            <a:extLst>
              <a:ext uri="{FF2B5EF4-FFF2-40B4-BE49-F238E27FC236}">
                <a16:creationId xmlns="" xmlns:a16="http://schemas.microsoft.com/office/drawing/2014/main" id="{3E93E0C0-4AF0-462B-A298-050B0E621B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CO"/>
          </a:p>
        </p:txBody>
      </p:sp>
      <p:sp>
        <p:nvSpPr>
          <p:cNvPr id="4" name="Date Placeholder 3">
            <a:extLst>
              <a:ext uri="{FF2B5EF4-FFF2-40B4-BE49-F238E27FC236}">
                <a16:creationId xmlns="" xmlns:a16="http://schemas.microsoft.com/office/drawing/2014/main" id="{96573B59-0F39-476C-AEA7-49283F0E8E53}"/>
              </a:ext>
            </a:extLst>
          </p:cNvPr>
          <p:cNvSpPr>
            <a:spLocks noGrp="1"/>
          </p:cNvSpPr>
          <p:nvPr>
            <p:ph type="dt" sz="half" idx="10"/>
          </p:nvPr>
        </p:nvSpPr>
        <p:spPr/>
        <p:txBody>
          <a:bodyPr/>
          <a:lstStyle/>
          <a:p>
            <a:fld id="{3B47BDB6-C7B2-4D71-84D5-3A92D60A557E}" type="datetimeFigureOut">
              <a:rPr lang="es-CO" smtClean="0"/>
              <a:t>23/11/2018</a:t>
            </a:fld>
            <a:endParaRPr lang="es-CO"/>
          </a:p>
        </p:txBody>
      </p:sp>
      <p:sp>
        <p:nvSpPr>
          <p:cNvPr id="5" name="Footer Placeholder 4">
            <a:extLst>
              <a:ext uri="{FF2B5EF4-FFF2-40B4-BE49-F238E27FC236}">
                <a16:creationId xmlns="" xmlns:a16="http://schemas.microsoft.com/office/drawing/2014/main" id="{EEB7E41C-EEBC-453D-B5B6-1FB3B366D67F}"/>
              </a:ext>
            </a:extLst>
          </p:cNvPr>
          <p:cNvSpPr>
            <a:spLocks noGrp="1"/>
          </p:cNvSpPr>
          <p:nvPr>
            <p:ph type="ftr" sz="quarter" idx="11"/>
          </p:nvPr>
        </p:nvSpPr>
        <p:spPr/>
        <p:txBody>
          <a:bodyPr/>
          <a:lstStyle/>
          <a:p>
            <a:endParaRPr lang="es-CO"/>
          </a:p>
        </p:txBody>
      </p:sp>
      <p:sp>
        <p:nvSpPr>
          <p:cNvPr id="6" name="Slide Number Placeholder 5">
            <a:extLst>
              <a:ext uri="{FF2B5EF4-FFF2-40B4-BE49-F238E27FC236}">
                <a16:creationId xmlns="" xmlns:a16="http://schemas.microsoft.com/office/drawing/2014/main" id="{27A1D371-308E-4315-8A4D-634CBBEE1552}"/>
              </a:ext>
            </a:extLst>
          </p:cNvPr>
          <p:cNvSpPr>
            <a:spLocks noGrp="1"/>
          </p:cNvSpPr>
          <p:nvPr>
            <p:ph type="sldNum" sz="quarter" idx="12"/>
          </p:nvPr>
        </p:nvSpPr>
        <p:spPr/>
        <p:txBody>
          <a:bodyPr/>
          <a:lstStyle/>
          <a:p>
            <a:fld id="{D749CB00-D99A-4DDA-849C-E536B221793D}" type="slidenum">
              <a:rPr lang="es-CO" smtClean="0"/>
              <a:t>‹Nº›</a:t>
            </a:fld>
            <a:endParaRPr lang="es-CO"/>
          </a:p>
        </p:txBody>
      </p:sp>
    </p:spTree>
    <p:extLst>
      <p:ext uri="{BB962C8B-B14F-4D97-AF65-F5344CB8AC3E}">
        <p14:creationId xmlns:p14="http://schemas.microsoft.com/office/powerpoint/2010/main" val="3941064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720F3FD-ED21-4DAE-A49F-A9986904B63F}"/>
              </a:ext>
            </a:extLst>
          </p:cNvPr>
          <p:cNvSpPr>
            <a:spLocks noGrp="1"/>
          </p:cNvSpPr>
          <p:nvPr>
            <p:ph type="title"/>
          </p:nvPr>
        </p:nvSpPr>
        <p:spPr/>
        <p:txBody>
          <a:bodyPr/>
          <a:lstStyle/>
          <a:p>
            <a:r>
              <a:rPr lang="en-US"/>
              <a:t>Click to edit Master title style</a:t>
            </a:r>
            <a:endParaRPr lang="es-CO"/>
          </a:p>
        </p:txBody>
      </p:sp>
      <p:sp>
        <p:nvSpPr>
          <p:cNvPr id="3" name="Vertical Text Placeholder 2">
            <a:extLst>
              <a:ext uri="{FF2B5EF4-FFF2-40B4-BE49-F238E27FC236}">
                <a16:creationId xmlns="" xmlns:a16="http://schemas.microsoft.com/office/drawing/2014/main" id="{D3705354-0AA1-446A-BF0B-9623499986C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Date Placeholder 3">
            <a:extLst>
              <a:ext uri="{FF2B5EF4-FFF2-40B4-BE49-F238E27FC236}">
                <a16:creationId xmlns="" xmlns:a16="http://schemas.microsoft.com/office/drawing/2014/main" id="{AB533706-BC92-467B-8A86-12E74563C8C4}"/>
              </a:ext>
            </a:extLst>
          </p:cNvPr>
          <p:cNvSpPr>
            <a:spLocks noGrp="1"/>
          </p:cNvSpPr>
          <p:nvPr>
            <p:ph type="dt" sz="half" idx="10"/>
          </p:nvPr>
        </p:nvSpPr>
        <p:spPr/>
        <p:txBody>
          <a:bodyPr/>
          <a:lstStyle/>
          <a:p>
            <a:fld id="{3B47BDB6-C7B2-4D71-84D5-3A92D60A557E}" type="datetimeFigureOut">
              <a:rPr lang="es-CO" smtClean="0"/>
              <a:t>23/11/2018</a:t>
            </a:fld>
            <a:endParaRPr lang="es-CO"/>
          </a:p>
        </p:txBody>
      </p:sp>
      <p:sp>
        <p:nvSpPr>
          <p:cNvPr id="5" name="Footer Placeholder 4">
            <a:extLst>
              <a:ext uri="{FF2B5EF4-FFF2-40B4-BE49-F238E27FC236}">
                <a16:creationId xmlns="" xmlns:a16="http://schemas.microsoft.com/office/drawing/2014/main" id="{D55AC2C2-BC05-4CAE-B9E4-D125B2ECA59F}"/>
              </a:ext>
            </a:extLst>
          </p:cNvPr>
          <p:cNvSpPr>
            <a:spLocks noGrp="1"/>
          </p:cNvSpPr>
          <p:nvPr>
            <p:ph type="ftr" sz="quarter" idx="11"/>
          </p:nvPr>
        </p:nvSpPr>
        <p:spPr/>
        <p:txBody>
          <a:bodyPr/>
          <a:lstStyle/>
          <a:p>
            <a:endParaRPr lang="es-CO"/>
          </a:p>
        </p:txBody>
      </p:sp>
      <p:sp>
        <p:nvSpPr>
          <p:cNvPr id="6" name="Slide Number Placeholder 5">
            <a:extLst>
              <a:ext uri="{FF2B5EF4-FFF2-40B4-BE49-F238E27FC236}">
                <a16:creationId xmlns="" xmlns:a16="http://schemas.microsoft.com/office/drawing/2014/main" id="{4E772625-B46A-4DD1-971F-00F06FB64908}"/>
              </a:ext>
            </a:extLst>
          </p:cNvPr>
          <p:cNvSpPr>
            <a:spLocks noGrp="1"/>
          </p:cNvSpPr>
          <p:nvPr>
            <p:ph type="sldNum" sz="quarter" idx="12"/>
          </p:nvPr>
        </p:nvSpPr>
        <p:spPr/>
        <p:txBody>
          <a:bodyPr/>
          <a:lstStyle/>
          <a:p>
            <a:fld id="{D749CB00-D99A-4DDA-849C-E536B221793D}" type="slidenum">
              <a:rPr lang="es-CO" smtClean="0"/>
              <a:t>‹Nº›</a:t>
            </a:fld>
            <a:endParaRPr lang="es-CO"/>
          </a:p>
        </p:txBody>
      </p:sp>
    </p:spTree>
    <p:extLst>
      <p:ext uri="{BB962C8B-B14F-4D97-AF65-F5344CB8AC3E}">
        <p14:creationId xmlns:p14="http://schemas.microsoft.com/office/powerpoint/2010/main" val="8167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DF892EE5-CED2-4942-AB7F-3867F557F50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s-CO"/>
          </a:p>
        </p:txBody>
      </p:sp>
      <p:sp>
        <p:nvSpPr>
          <p:cNvPr id="3" name="Vertical Text Placeholder 2">
            <a:extLst>
              <a:ext uri="{FF2B5EF4-FFF2-40B4-BE49-F238E27FC236}">
                <a16:creationId xmlns="" xmlns:a16="http://schemas.microsoft.com/office/drawing/2014/main" id="{B4606711-03D5-4991-B4FF-FAE7C3C3C06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Date Placeholder 3">
            <a:extLst>
              <a:ext uri="{FF2B5EF4-FFF2-40B4-BE49-F238E27FC236}">
                <a16:creationId xmlns="" xmlns:a16="http://schemas.microsoft.com/office/drawing/2014/main" id="{2B635DFB-2D4F-40F4-AA8C-6E92E95F6C48}"/>
              </a:ext>
            </a:extLst>
          </p:cNvPr>
          <p:cNvSpPr>
            <a:spLocks noGrp="1"/>
          </p:cNvSpPr>
          <p:nvPr>
            <p:ph type="dt" sz="half" idx="10"/>
          </p:nvPr>
        </p:nvSpPr>
        <p:spPr/>
        <p:txBody>
          <a:bodyPr/>
          <a:lstStyle/>
          <a:p>
            <a:fld id="{3B47BDB6-C7B2-4D71-84D5-3A92D60A557E}" type="datetimeFigureOut">
              <a:rPr lang="es-CO" smtClean="0"/>
              <a:t>23/11/2018</a:t>
            </a:fld>
            <a:endParaRPr lang="es-CO"/>
          </a:p>
        </p:txBody>
      </p:sp>
      <p:sp>
        <p:nvSpPr>
          <p:cNvPr id="5" name="Footer Placeholder 4">
            <a:extLst>
              <a:ext uri="{FF2B5EF4-FFF2-40B4-BE49-F238E27FC236}">
                <a16:creationId xmlns="" xmlns:a16="http://schemas.microsoft.com/office/drawing/2014/main" id="{BCDF8DA8-A0EC-40B1-A0FA-53BFF2C8EBF8}"/>
              </a:ext>
            </a:extLst>
          </p:cNvPr>
          <p:cNvSpPr>
            <a:spLocks noGrp="1"/>
          </p:cNvSpPr>
          <p:nvPr>
            <p:ph type="ftr" sz="quarter" idx="11"/>
          </p:nvPr>
        </p:nvSpPr>
        <p:spPr/>
        <p:txBody>
          <a:bodyPr/>
          <a:lstStyle/>
          <a:p>
            <a:endParaRPr lang="es-CO"/>
          </a:p>
        </p:txBody>
      </p:sp>
      <p:sp>
        <p:nvSpPr>
          <p:cNvPr id="6" name="Slide Number Placeholder 5">
            <a:extLst>
              <a:ext uri="{FF2B5EF4-FFF2-40B4-BE49-F238E27FC236}">
                <a16:creationId xmlns="" xmlns:a16="http://schemas.microsoft.com/office/drawing/2014/main" id="{6F8F452D-7DE9-4CF0-99A6-F9AC9C97B749}"/>
              </a:ext>
            </a:extLst>
          </p:cNvPr>
          <p:cNvSpPr>
            <a:spLocks noGrp="1"/>
          </p:cNvSpPr>
          <p:nvPr>
            <p:ph type="sldNum" sz="quarter" idx="12"/>
          </p:nvPr>
        </p:nvSpPr>
        <p:spPr/>
        <p:txBody>
          <a:bodyPr/>
          <a:lstStyle/>
          <a:p>
            <a:fld id="{D749CB00-D99A-4DDA-849C-E536B221793D}" type="slidenum">
              <a:rPr lang="es-CO" smtClean="0"/>
              <a:t>‹Nº›</a:t>
            </a:fld>
            <a:endParaRPr lang="es-CO"/>
          </a:p>
        </p:txBody>
      </p:sp>
    </p:spTree>
    <p:extLst>
      <p:ext uri="{BB962C8B-B14F-4D97-AF65-F5344CB8AC3E}">
        <p14:creationId xmlns:p14="http://schemas.microsoft.com/office/powerpoint/2010/main" val="1348093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512E63B-3C80-4F28-A49B-BC096A630495}"/>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s-CO"/>
          </a:p>
        </p:txBody>
      </p:sp>
      <p:sp>
        <p:nvSpPr>
          <p:cNvPr id="3" name="Content Placeholder 2">
            <a:extLst>
              <a:ext uri="{FF2B5EF4-FFF2-40B4-BE49-F238E27FC236}">
                <a16:creationId xmlns="" xmlns:a16="http://schemas.microsoft.com/office/drawing/2014/main" id="{E02BB7AE-FAE8-458C-A6BF-F2AC2AA8543B}"/>
              </a:ext>
            </a:extLst>
          </p:cNvPr>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Date Placeholder 3">
            <a:extLst>
              <a:ext uri="{FF2B5EF4-FFF2-40B4-BE49-F238E27FC236}">
                <a16:creationId xmlns="" xmlns:a16="http://schemas.microsoft.com/office/drawing/2014/main" id="{4703A35C-F635-4ADE-BE28-438E14101D47}"/>
              </a:ext>
            </a:extLst>
          </p:cNvPr>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3B47BDB6-C7B2-4D71-84D5-3A92D60A557E}" type="datetimeFigureOut">
              <a:rPr lang="es-CO" smtClean="0"/>
              <a:pPr/>
              <a:t>23/11/2018</a:t>
            </a:fld>
            <a:endParaRPr lang="es-CO"/>
          </a:p>
        </p:txBody>
      </p:sp>
      <p:sp>
        <p:nvSpPr>
          <p:cNvPr id="5" name="Footer Placeholder 4">
            <a:extLst>
              <a:ext uri="{FF2B5EF4-FFF2-40B4-BE49-F238E27FC236}">
                <a16:creationId xmlns="" xmlns:a16="http://schemas.microsoft.com/office/drawing/2014/main" id="{3C02DCD0-5F84-4990-A320-CFF936D86939}"/>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s-CO"/>
          </a:p>
        </p:txBody>
      </p:sp>
      <p:sp>
        <p:nvSpPr>
          <p:cNvPr id="6" name="Slide Number Placeholder 5">
            <a:extLst>
              <a:ext uri="{FF2B5EF4-FFF2-40B4-BE49-F238E27FC236}">
                <a16:creationId xmlns="" xmlns:a16="http://schemas.microsoft.com/office/drawing/2014/main" id="{5BF82F1A-A9CF-40E9-9868-E2A7FD001F9B}"/>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D749CB00-D99A-4DDA-849C-E536B221793D}" type="slidenum">
              <a:rPr lang="es-CO" smtClean="0"/>
              <a:pPr/>
              <a:t>‹Nº›</a:t>
            </a:fld>
            <a:endParaRPr lang="es-CO"/>
          </a:p>
        </p:txBody>
      </p:sp>
    </p:spTree>
    <p:extLst>
      <p:ext uri="{BB962C8B-B14F-4D97-AF65-F5344CB8AC3E}">
        <p14:creationId xmlns:p14="http://schemas.microsoft.com/office/powerpoint/2010/main" val="318281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4E98B92-05AD-4A43-B26E-CD163E2759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s-CO"/>
          </a:p>
        </p:txBody>
      </p:sp>
      <p:sp>
        <p:nvSpPr>
          <p:cNvPr id="3" name="Text Placeholder 2">
            <a:extLst>
              <a:ext uri="{FF2B5EF4-FFF2-40B4-BE49-F238E27FC236}">
                <a16:creationId xmlns="" xmlns:a16="http://schemas.microsoft.com/office/drawing/2014/main" id="{90205C28-8BF8-448A-B950-455AD5D499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D24914D8-03A6-42B8-B865-04FCDD4DD67B}"/>
              </a:ext>
            </a:extLst>
          </p:cNvPr>
          <p:cNvSpPr>
            <a:spLocks noGrp="1"/>
          </p:cNvSpPr>
          <p:nvPr>
            <p:ph type="dt" sz="half" idx="10"/>
          </p:nvPr>
        </p:nvSpPr>
        <p:spPr/>
        <p:txBody>
          <a:bodyPr/>
          <a:lstStyle/>
          <a:p>
            <a:fld id="{3B47BDB6-C7B2-4D71-84D5-3A92D60A557E}" type="datetimeFigureOut">
              <a:rPr lang="es-CO" smtClean="0"/>
              <a:t>23/11/2018</a:t>
            </a:fld>
            <a:endParaRPr lang="es-CO"/>
          </a:p>
        </p:txBody>
      </p:sp>
      <p:sp>
        <p:nvSpPr>
          <p:cNvPr id="5" name="Footer Placeholder 4">
            <a:extLst>
              <a:ext uri="{FF2B5EF4-FFF2-40B4-BE49-F238E27FC236}">
                <a16:creationId xmlns="" xmlns:a16="http://schemas.microsoft.com/office/drawing/2014/main" id="{180E3A60-2BA3-436A-A564-C08220B769A6}"/>
              </a:ext>
            </a:extLst>
          </p:cNvPr>
          <p:cNvSpPr>
            <a:spLocks noGrp="1"/>
          </p:cNvSpPr>
          <p:nvPr>
            <p:ph type="ftr" sz="quarter" idx="11"/>
          </p:nvPr>
        </p:nvSpPr>
        <p:spPr/>
        <p:txBody>
          <a:bodyPr/>
          <a:lstStyle/>
          <a:p>
            <a:endParaRPr lang="es-CO"/>
          </a:p>
        </p:txBody>
      </p:sp>
      <p:sp>
        <p:nvSpPr>
          <p:cNvPr id="6" name="Slide Number Placeholder 5">
            <a:extLst>
              <a:ext uri="{FF2B5EF4-FFF2-40B4-BE49-F238E27FC236}">
                <a16:creationId xmlns="" xmlns:a16="http://schemas.microsoft.com/office/drawing/2014/main" id="{CCF0FE9C-A10D-47AC-9C74-33CDEC71856D}"/>
              </a:ext>
            </a:extLst>
          </p:cNvPr>
          <p:cNvSpPr>
            <a:spLocks noGrp="1"/>
          </p:cNvSpPr>
          <p:nvPr>
            <p:ph type="sldNum" sz="quarter" idx="12"/>
          </p:nvPr>
        </p:nvSpPr>
        <p:spPr/>
        <p:txBody>
          <a:bodyPr/>
          <a:lstStyle/>
          <a:p>
            <a:fld id="{D749CB00-D99A-4DDA-849C-E536B221793D}" type="slidenum">
              <a:rPr lang="es-CO" smtClean="0"/>
              <a:t>‹Nº›</a:t>
            </a:fld>
            <a:endParaRPr lang="es-CO"/>
          </a:p>
        </p:txBody>
      </p:sp>
    </p:spTree>
    <p:extLst>
      <p:ext uri="{BB962C8B-B14F-4D97-AF65-F5344CB8AC3E}">
        <p14:creationId xmlns:p14="http://schemas.microsoft.com/office/powerpoint/2010/main" val="7158621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830FFC0-C6A0-4550-9A1D-0EC02925B7A9}"/>
              </a:ext>
            </a:extLst>
          </p:cNvPr>
          <p:cNvSpPr>
            <a:spLocks noGrp="1"/>
          </p:cNvSpPr>
          <p:nvPr>
            <p:ph type="title"/>
          </p:nvPr>
        </p:nvSpPr>
        <p:spPr/>
        <p:txBody>
          <a:bodyPr/>
          <a:lstStyle/>
          <a:p>
            <a:r>
              <a:rPr lang="en-US"/>
              <a:t>Click to edit Master title style</a:t>
            </a:r>
            <a:endParaRPr lang="es-CO"/>
          </a:p>
        </p:txBody>
      </p:sp>
      <p:sp>
        <p:nvSpPr>
          <p:cNvPr id="3" name="Content Placeholder 2">
            <a:extLst>
              <a:ext uri="{FF2B5EF4-FFF2-40B4-BE49-F238E27FC236}">
                <a16:creationId xmlns="" xmlns:a16="http://schemas.microsoft.com/office/drawing/2014/main" id="{BA7D5FC7-2C05-4E91-A040-4564027D980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Content Placeholder 3">
            <a:extLst>
              <a:ext uri="{FF2B5EF4-FFF2-40B4-BE49-F238E27FC236}">
                <a16:creationId xmlns="" xmlns:a16="http://schemas.microsoft.com/office/drawing/2014/main" id="{8105936D-9173-4B14-AE3E-A3088F4C3A2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5" name="Date Placeholder 4">
            <a:extLst>
              <a:ext uri="{FF2B5EF4-FFF2-40B4-BE49-F238E27FC236}">
                <a16:creationId xmlns="" xmlns:a16="http://schemas.microsoft.com/office/drawing/2014/main" id="{7DD7FDDB-9B2A-47BD-AD6F-F08AC7771B11}"/>
              </a:ext>
            </a:extLst>
          </p:cNvPr>
          <p:cNvSpPr>
            <a:spLocks noGrp="1"/>
          </p:cNvSpPr>
          <p:nvPr>
            <p:ph type="dt" sz="half" idx="10"/>
          </p:nvPr>
        </p:nvSpPr>
        <p:spPr/>
        <p:txBody>
          <a:bodyPr/>
          <a:lstStyle/>
          <a:p>
            <a:fld id="{3B47BDB6-C7B2-4D71-84D5-3A92D60A557E}" type="datetimeFigureOut">
              <a:rPr lang="es-CO" smtClean="0"/>
              <a:t>23/11/2018</a:t>
            </a:fld>
            <a:endParaRPr lang="es-CO"/>
          </a:p>
        </p:txBody>
      </p:sp>
      <p:sp>
        <p:nvSpPr>
          <p:cNvPr id="6" name="Footer Placeholder 5">
            <a:extLst>
              <a:ext uri="{FF2B5EF4-FFF2-40B4-BE49-F238E27FC236}">
                <a16:creationId xmlns="" xmlns:a16="http://schemas.microsoft.com/office/drawing/2014/main" id="{69363BA3-8A5B-42CF-87EC-0F4FF78F7345}"/>
              </a:ext>
            </a:extLst>
          </p:cNvPr>
          <p:cNvSpPr>
            <a:spLocks noGrp="1"/>
          </p:cNvSpPr>
          <p:nvPr>
            <p:ph type="ftr" sz="quarter" idx="11"/>
          </p:nvPr>
        </p:nvSpPr>
        <p:spPr/>
        <p:txBody>
          <a:bodyPr/>
          <a:lstStyle/>
          <a:p>
            <a:endParaRPr lang="es-CO"/>
          </a:p>
        </p:txBody>
      </p:sp>
      <p:sp>
        <p:nvSpPr>
          <p:cNvPr id="7" name="Slide Number Placeholder 6">
            <a:extLst>
              <a:ext uri="{FF2B5EF4-FFF2-40B4-BE49-F238E27FC236}">
                <a16:creationId xmlns="" xmlns:a16="http://schemas.microsoft.com/office/drawing/2014/main" id="{41040FC7-63CF-4A1E-8A83-4491A2EEEBE5}"/>
              </a:ext>
            </a:extLst>
          </p:cNvPr>
          <p:cNvSpPr>
            <a:spLocks noGrp="1"/>
          </p:cNvSpPr>
          <p:nvPr>
            <p:ph type="sldNum" sz="quarter" idx="12"/>
          </p:nvPr>
        </p:nvSpPr>
        <p:spPr/>
        <p:txBody>
          <a:bodyPr/>
          <a:lstStyle/>
          <a:p>
            <a:fld id="{D749CB00-D99A-4DDA-849C-E536B221793D}" type="slidenum">
              <a:rPr lang="es-CO" smtClean="0"/>
              <a:t>‹Nº›</a:t>
            </a:fld>
            <a:endParaRPr lang="es-CO"/>
          </a:p>
        </p:txBody>
      </p:sp>
    </p:spTree>
    <p:extLst>
      <p:ext uri="{BB962C8B-B14F-4D97-AF65-F5344CB8AC3E}">
        <p14:creationId xmlns:p14="http://schemas.microsoft.com/office/powerpoint/2010/main" val="2881023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A6DC1BC-D1FF-4F1C-ACDD-506E030A607D}"/>
              </a:ext>
            </a:extLst>
          </p:cNvPr>
          <p:cNvSpPr>
            <a:spLocks noGrp="1"/>
          </p:cNvSpPr>
          <p:nvPr>
            <p:ph type="title"/>
          </p:nvPr>
        </p:nvSpPr>
        <p:spPr>
          <a:xfrm>
            <a:off x="839788" y="365125"/>
            <a:ext cx="10515600" cy="1325563"/>
          </a:xfrm>
        </p:spPr>
        <p:txBody>
          <a:bodyPr/>
          <a:lstStyle/>
          <a:p>
            <a:r>
              <a:rPr lang="en-US"/>
              <a:t>Click to edit Master title style</a:t>
            </a:r>
            <a:endParaRPr lang="es-CO"/>
          </a:p>
        </p:txBody>
      </p:sp>
      <p:sp>
        <p:nvSpPr>
          <p:cNvPr id="3" name="Text Placeholder 2">
            <a:extLst>
              <a:ext uri="{FF2B5EF4-FFF2-40B4-BE49-F238E27FC236}">
                <a16:creationId xmlns="" xmlns:a16="http://schemas.microsoft.com/office/drawing/2014/main" id="{259A1C73-6D5E-41BC-9EA4-1ED48B4327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C808A0A5-D7E7-420A-A036-5714108455A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5" name="Text Placeholder 4">
            <a:extLst>
              <a:ext uri="{FF2B5EF4-FFF2-40B4-BE49-F238E27FC236}">
                <a16:creationId xmlns="" xmlns:a16="http://schemas.microsoft.com/office/drawing/2014/main" id="{059F2C11-D4F1-42CC-8BA4-8AC5C0D37B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55FA23C1-3303-4F80-9EDD-E74D10A0A71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7" name="Date Placeholder 6">
            <a:extLst>
              <a:ext uri="{FF2B5EF4-FFF2-40B4-BE49-F238E27FC236}">
                <a16:creationId xmlns="" xmlns:a16="http://schemas.microsoft.com/office/drawing/2014/main" id="{EE96B900-5531-41C6-AB29-46CE26ED8323}"/>
              </a:ext>
            </a:extLst>
          </p:cNvPr>
          <p:cNvSpPr>
            <a:spLocks noGrp="1"/>
          </p:cNvSpPr>
          <p:nvPr>
            <p:ph type="dt" sz="half" idx="10"/>
          </p:nvPr>
        </p:nvSpPr>
        <p:spPr/>
        <p:txBody>
          <a:bodyPr/>
          <a:lstStyle/>
          <a:p>
            <a:fld id="{3B47BDB6-C7B2-4D71-84D5-3A92D60A557E}" type="datetimeFigureOut">
              <a:rPr lang="es-CO" smtClean="0"/>
              <a:t>23/11/2018</a:t>
            </a:fld>
            <a:endParaRPr lang="es-CO"/>
          </a:p>
        </p:txBody>
      </p:sp>
      <p:sp>
        <p:nvSpPr>
          <p:cNvPr id="8" name="Footer Placeholder 7">
            <a:extLst>
              <a:ext uri="{FF2B5EF4-FFF2-40B4-BE49-F238E27FC236}">
                <a16:creationId xmlns="" xmlns:a16="http://schemas.microsoft.com/office/drawing/2014/main" id="{11119F15-D8A6-4C5D-B240-71FAA79D34D2}"/>
              </a:ext>
            </a:extLst>
          </p:cNvPr>
          <p:cNvSpPr>
            <a:spLocks noGrp="1"/>
          </p:cNvSpPr>
          <p:nvPr>
            <p:ph type="ftr" sz="quarter" idx="11"/>
          </p:nvPr>
        </p:nvSpPr>
        <p:spPr/>
        <p:txBody>
          <a:bodyPr/>
          <a:lstStyle/>
          <a:p>
            <a:endParaRPr lang="es-CO"/>
          </a:p>
        </p:txBody>
      </p:sp>
      <p:sp>
        <p:nvSpPr>
          <p:cNvPr id="9" name="Slide Number Placeholder 8">
            <a:extLst>
              <a:ext uri="{FF2B5EF4-FFF2-40B4-BE49-F238E27FC236}">
                <a16:creationId xmlns="" xmlns:a16="http://schemas.microsoft.com/office/drawing/2014/main" id="{41EB174F-4F5E-48F1-9A70-D647438D59E2}"/>
              </a:ext>
            </a:extLst>
          </p:cNvPr>
          <p:cNvSpPr>
            <a:spLocks noGrp="1"/>
          </p:cNvSpPr>
          <p:nvPr>
            <p:ph type="sldNum" sz="quarter" idx="12"/>
          </p:nvPr>
        </p:nvSpPr>
        <p:spPr/>
        <p:txBody>
          <a:bodyPr/>
          <a:lstStyle/>
          <a:p>
            <a:fld id="{D749CB00-D99A-4DDA-849C-E536B221793D}" type="slidenum">
              <a:rPr lang="es-CO" smtClean="0"/>
              <a:t>‹Nº›</a:t>
            </a:fld>
            <a:endParaRPr lang="es-CO"/>
          </a:p>
        </p:txBody>
      </p:sp>
    </p:spTree>
    <p:extLst>
      <p:ext uri="{BB962C8B-B14F-4D97-AF65-F5344CB8AC3E}">
        <p14:creationId xmlns:p14="http://schemas.microsoft.com/office/powerpoint/2010/main" val="3007561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F45160A-3317-4D1D-9FDB-FC0AEA92EF3A}"/>
              </a:ext>
            </a:extLst>
          </p:cNvPr>
          <p:cNvSpPr>
            <a:spLocks noGrp="1"/>
          </p:cNvSpPr>
          <p:nvPr>
            <p:ph type="title"/>
          </p:nvPr>
        </p:nvSpPr>
        <p:spPr/>
        <p:txBody>
          <a:bodyPr/>
          <a:lstStyle/>
          <a:p>
            <a:r>
              <a:rPr lang="en-US"/>
              <a:t>Click to edit Master title style</a:t>
            </a:r>
            <a:endParaRPr lang="es-CO"/>
          </a:p>
        </p:txBody>
      </p:sp>
      <p:sp>
        <p:nvSpPr>
          <p:cNvPr id="3" name="Date Placeholder 2">
            <a:extLst>
              <a:ext uri="{FF2B5EF4-FFF2-40B4-BE49-F238E27FC236}">
                <a16:creationId xmlns="" xmlns:a16="http://schemas.microsoft.com/office/drawing/2014/main" id="{3CBE56DD-3B71-4349-AB2F-2066FC6D58A3}"/>
              </a:ext>
            </a:extLst>
          </p:cNvPr>
          <p:cNvSpPr>
            <a:spLocks noGrp="1"/>
          </p:cNvSpPr>
          <p:nvPr>
            <p:ph type="dt" sz="half" idx="10"/>
          </p:nvPr>
        </p:nvSpPr>
        <p:spPr/>
        <p:txBody>
          <a:bodyPr/>
          <a:lstStyle/>
          <a:p>
            <a:fld id="{3B47BDB6-C7B2-4D71-84D5-3A92D60A557E}" type="datetimeFigureOut">
              <a:rPr lang="es-CO" smtClean="0"/>
              <a:t>23/11/2018</a:t>
            </a:fld>
            <a:endParaRPr lang="es-CO"/>
          </a:p>
        </p:txBody>
      </p:sp>
      <p:sp>
        <p:nvSpPr>
          <p:cNvPr id="4" name="Footer Placeholder 3">
            <a:extLst>
              <a:ext uri="{FF2B5EF4-FFF2-40B4-BE49-F238E27FC236}">
                <a16:creationId xmlns="" xmlns:a16="http://schemas.microsoft.com/office/drawing/2014/main" id="{BB0E0BC1-034B-4875-BA8E-BE6CAA35CE43}"/>
              </a:ext>
            </a:extLst>
          </p:cNvPr>
          <p:cNvSpPr>
            <a:spLocks noGrp="1"/>
          </p:cNvSpPr>
          <p:nvPr>
            <p:ph type="ftr" sz="quarter" idx="11"/>
          </p:nvPr>
        </p:nvSpPr>
        <p:spPr/>
        <p:txBody>
          <a:bodyPr/>
          <a:lstStyle/>
          <a:p>
            <a:endParaRPr lang="es-CO"/>
          </a:p>
        </p:txBody>
      </p:sp>
      <p:sp>
        <p:nvSpPr>
          <p:cNvPr id="5" name="Slide Number Placeholder 4">
            <a:extLst>
              <a:ext uri="{FF2B5EF4-FFF2-40B4-BE49-F238E27FC236}">
                <a16:creationId xmlns="" xmlns:a16="http://schemas.microsoft.com/office/drawing/2014/main" id="{F42EB1A7-220B-41E2-B8FC-6A28371D0EA8}"/>
              </a:ext>
            </a:extLst>
          </p:cNvPr>
          <p:cNvSpPr>
            <a:spLocks noGrp="1"/>
          </p:cNvSpPr>
          <p:nvPr>
            <p:ph type="sldNum" sz="quarter" idx="12"/>
          </p:nvPr>
        </p:nvSpPr>
        <p:spPr/>
        <p:txBody>
          <a:bodyPr/>
          <a:lstStyle/>
          <a:p>
            <a:fld id="{D749CB00-D99A-4DDA-849C-E536B221793D}" type="slidenum">
              <a:rPr lang="es-CO" smtClean="0"/>
              <a:t>‹Nº›</a:t>
            </a:fld>
            <a:endParaRPr lang="es-CO"/>
          </a:p>
        </p:txBody>
      </p:sp>
    </p:spTree>
    <p:extLst>
      <p:ext uri="{BB962C8B-B14F-4D97-AF65-F5344CB8AC3E}">
        <p14:creationId xmlns:p14="http://schemas.microsoft.com/office/powerpoint/2010/main" val="6000361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3711F61-9361-443C-8F72-256FA504F21B}"/>
              </a:ext>
            </a:extLst>
          </p:cNvPr>
          <p:cNvSpPr>
            <a:spLocks noGrp="1"/>
          </p:cNvSpPr>
          <p:nvPr>
            <p:ph type="dt" sz="half" idx="10"/>
          </p:nvPr>
        </p:nvSpPr>
        <p:spPr/>
        <p:txBody>
          <a:bodyPr/>
          <a:lstStyle/>
          <a:p>
            <a:fld id="{3B47BDB6-C7B2-4D71-84D5-3A92D60A557E}" type="datetimeFigureOut">
              <a:rPr lang="es-CO" smtClean="0"/>
              <a:t>23/11/2018</a:t>
            </a:fld>
            <a:endParaRPr lang="es-CO"/>
          </a:p>
        </p:txBody>
      </p:sp>
      <p:sp>
        <p:nvSpPr>
          <p:cNvPr id="3" name="Footer Placeholder 2">
            <a:extLst>
              <a:ext uri="{FF2B5EF4-FFF2-40B4-BE49-F238E27FC236}">
                <a16:creationId xmlns="" xmlns:a16="http://schemas.microsoft.com/office/drawing/2014/main" id="{766D80A4-29DC-4999-A6D9-40A55D4F2F27}"/>
              </a:ext>
            </a:extLst>
          </p:cNvPr>
          <p:cNvSpPr>
            <a:spLocks noGrp="1"/>
          </p:cNvSpPr>
          <p:nvPr>
            <p:ph type="ftr" sz="quarter" idx="11"/>
          </p:nvPr>
        </p:nvSpPr>
        <p:spPr/>
        <p:txBody>
          <a:bodyPr/>
          <a:lstStyle/>
          <a:p>
            <a:endParaRPr lang="es-CO"/>
          </a:p>
        </p:txBody>
      </p:sp>
      <p:sp>
        <p:nvSpPr>
          <p:cNvPr id="4" name="Slide Number Placeholder 3">
            <a:extLst>
              <a:ext uri="{FF2B5EF4-FFF2-40B4-BE49-F238E27FC236}">
                <a16:creationId xmlns="" xmlns:a16="http://schemas.microsoft.com/office/drawing/2014/main" id="{8C0049C3-4331-42DC-8FF7-BEA5D75296A7}"/>
              </a:ext>
            </a:extLst>
          </p:cNvPr>
          <p:cNvSpPr>
            <a:spLocks noGrp="1"/>
          </p:cNvSpPr>
          <p:nvPr>
            <p:ph type="sldNum" sz="quarter" idx="12"/>
          </p:nvPr>
        </p:nvSpPr>
        <p:spPr/>
        <p:txBody>
          <a:bodyPr/>
          <a:lstStyle/>
          <a:p>
            <a:fld id="{D749CB00-D99A-4DDA-849C-E536B221793D}" type="slidenum">
              <a:rPr lang="es-CO" smtClean="0"/>
              <a:t>‹Nº›</a:t>
            </a:fld>
            <a:endParaRPr lang="es-CO"/>
          </a:p>
        </p:txBody>
      </p:sp>
    </p:spTree>
    <p:extLst>
      <p:ext uri="{BB962C8B-B14F-4D97-AF65-F5344CB8AC3E}">
        <p14:creationId xmlns:p14="http://schemas.microsoft.com/office/powerpoint/2010/main" val="23117729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5D4ECD9-667E-4EFF-8028-AE9E31916A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CO"/>
          </a:p>
        </p:txBody>
      </p:sp>
      <p:sp>
        <p:nvSpPr>
          <p:cNvPr id="3" name="Content Placeholder 2">
            <a:extLst>
              <a:ext uri="{FF2B5EF4-FFF2-40B4-BE49-F238E27FC236}">
                <a16:creationId xmlns="" xmlns:a16="http://schemas.microsoft.com/office/drawing/2014/main" id="{A3DB77AB-69FA-479D-BAF4-CB0B580655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Text Placeholder 3">
            <a:extLst>
              <a:ext uri="{FF2B5EF4-FFF2-40B4-BE49-F238E27FC236}">
                <a16:creationId xmlns="" xmlns:a16="http://schemas.microsoft.com/office/drawing/2014/main" id="{D1FA0B58-9AEE-4848-960E-8CAB3B0B7D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A909C537-EBE5-4849-BC74-DB97952EF6A6}"/>
              </a:ext>
            </a:extLst>
          </p:cNvPr>
          <p:cNvSpPr>
            <a:spLocks noGrp="1"/>
          </p:cNvSpPr>
          <p:nvPr>
            <p:ph type="dt" sz="half" idx="10"/>
          </p:nvPr>
        </p:nvSpPr>
        <p:spPr/>
        <p:txBody>
          <a:bodyPr/>
          <a:lstStyle/>
          <a:p>
            <a:fld id="{3B47BDB6-C7B2-4D71-84D5-3A92D60A557E}" type="datetimeFigureOut">
              <a:rPr lang="es-CO" smtClean="0"/>
              <a:t>23/11/2018</a:t>
            </a:fld>
            <a:endParaRPr lang="es-CO"/>
          </a:p>
        </p:txBody>
      </p:sp>
      <p:sp>
        <p:nvSpPr>
          <p:cNvPr id="6" name="Footer Placeholder 5">
            <a:extLst>
              <a:ext uri="{FF2B5EF4-FFF2-40B4-BE49-F238E27FC236}">
                <a16:creationId xmlns="" xmlns:a16="http://schemas.microsoft.com/office/drawing/2014/main" id="{91240C63-519B-4AC7-BA2C-A87F2619F198}"/>
              </a:ext>
            </a:extLst>
          </p:cNvPr>
          <p:cNvSpPr>
            <a:spLocks noGrp="1"/>
          </p:cNvSpPr>
          <p:nvPr>
            <p:ph type="ftr" sz="quarter" idx="11"/>
          </p:nvPr>
        </p:nvSpPr>
        <p:spPr/>
        <p:txBody>
          <a:bodyPr/>
          <a:lstStyle/>
          <a:p>
            <a:endParaRPr lang="es-CO"/>
          </a:p>
        </p:txBody>
      </p:sp>
      <p:sp>
        <p:nvSpPr>
          <p:cNvPr id="7" name="Slide Number Placeholder 6">
            <a:extLst>
              <a:ext uri="{FF2B5EF4-FFF2-40B4-BE49-F238E27FC236}">
                <a16:creationId xmlns="" xmlns:a16="http://schemas.microsoft.com/office/drawing/2014/main" id="{DAD8B86E-0698-4E3D-9211-B15E06309B03}"/>
              </a:ext>
            </a:extLst>
          </p:cNvPr>
          <p:cNvSpPr>
            <a:spLocks noGrp="1"/>
          </p:cNvSpPr>
          <p:nvPr>
            <p:ph type="sldNum" sz="quarter" idx="12"/>
          </p:nvPr>
        </p:nvSpPr>
        <p:spPr/>
        <p:txBody>
          <a:bodyPr/>
          <a:lstStyle/>
          <a:p>
            <a:fld id="{D749CB00-D99A-4DDA-849C-E536B221793D}" type="slidenum">
              <a:rPr lang="es-CO" smtClean="0"/>
              <a:t>‹Nº›</a:t>
            </a:fld>
            <a:endParaRPr lang="es-CO"/>
          </a:p>
        </p:txBody>
      </p:sp>
    </p:spTree>
    <p:extLst>
      <p:ext uri="{BB962C8B-B14F-4D97-AF65-F5344CB8AC3E}">
        <p14:creationId xmlns:p14="http://schemas.microsoft.com/office/powerpoint/2010/main" val="3166617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D417F4D-9F64-47D9-BBC4-29205A7B75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CO"/>
          </a:p>
        </p:txBody>
      </p:sp>
      <p:sp>
        <p:nvSpPr>
          <p:cNvPr id="3" name="Picture Placeholder 2">
            <a:extLst>
              <a:ext uri="{FF2B5EF4-FFF2-40B4-BE49-F238E27FC236}">
                <a16:creationId xmlns="" xmlns:a16="http://schemas.microsoft.com/office/drawing/2014/main" id="{B45ABEEF-4258-43FF-B150-F561EB3E87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Text Placeholder 3">
            <a:extLst>
              <a:ext uri="{FF2B5EF4-FFF2-40B4-BE49-F238E27FC236}">
                <a16:creationId xmlns="" xmlns:a16="http://schemas.microsoft.com/office/drawing/2014/main" id="{148C13A0-FCE8-4313-AD47-0163D1B31D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897D2F6C-AA81-4BFB-B8D5-F2E0674C85DC}"/>
              </a:ext>
            </a:extLst>
          </p:cNvPr>
          <p:cNvSpPr>
            <a:spLocks noGrp="1"/>
          </p:cNvSpPr>
          <p:nvPr>
            <p:ph type="dt" sz="half" idx="10"/>
          </p:nvPr>
        </p:nvSpPr>
        <p:spPr/>
        <p:txBody>
          <a:bodyPr/>
          <a:lstStyle/>
          <a:p>
            <a:fld id="{3B47BDB6-C7B2-4D71-84D5-3A92D60A557E}" type="datetimeFigureOut">
              <a:rPr lang="es-CO" smtClean="0"/>
              <a:t>23/11/2018</a:t>
            </a:fld>
            <a:endParaRPr lang="es-CO"/>
          </a:p>
        </p:txBody>
      </p:sp>
      <p:sp>
        <p:nvSpPr>
          <p:cNvPr id="6" name="Footer Placeholder 5">
            <a:extLst>
              <a:ext uri="{FF2B5EF4-FFF2-40B4-BE49-F238E27FC236}">
                <a16:creationId xmlns="" xmlns:a16="http://schemas.microsoft.com/office/drawing/2014/main" id="{2862418C-364B-4E2F-AF80-F56BF9BEACB8}"/>
              </a:ext>
            </a:extLst>
          </p:cNvPr>
          <p:cNvSpPr>
            <a:spLocks noGrp="1"/>
          </p:cNvSpPr>
          <p:nvPr>
            <p:ph type="ftr" sz="quarter" idx="11"/>
          </p:nvPr>
        </p:nvSpPr>
        <p:spPr/>
        <p:txBody>
          <a:bodyPr/>
          <a:lstStyle/>
          <a:p>
            <a:endParaRPr lang="es-CO"/>
          </a:p>
        </p:txBody>
      </p:sp>
      <p:sp>
        <p:nvSpPr>
          <p:cNvPr id="7" name="Slide Number Placeholder 6">
            <a:extLst>
              <a:ext uri="{FF2B5EF4-FFF2-40B4-BE49-F238E27FC236}">
                <a16:creationId xmlns="" xmlns:a16="http://schemas.microsoft.com/office/drawing/2014/main" id="{056F1FFA-4935-4758-8B05-0CBC2044359D}"/>
              </a:ext>
            </a:extLst>
          </p:cNvPr>
          <p:cNvSpPr>
            <a:spLocks noGrp="1"/>
          </p:cNvSpPr>
          <p:nvPr>
            <p:ph type="sldNum" sz="quarter" idx="12"/>
          </p:nvPr>
        </p:nvSpPr>
        <p:spPr/>
        <p:txBody>
          <a:bodyPr/>
          <a:lstStyle/>
          <a:p>
            <a:fld id="{D749CB00-D99A-4DDA-849C-E536B221793D}" type="slidenum">
              <a:rPr lang="es-CO" smtClean="0"/>
              <a:t>‹Nº›</a:t>
            </a:fld>
            <a:endParaRPr lang="es-CO"/>
          </a:p>
        </p:txBody>
      </p:sp>
    </p:spTree>
    <p:extLst>
      <p:ext uri="{BB962C8B-B14F-4D97-AF65-F5344CB8AC3E}">
        <p14:creationId xmlns:p14="http://schemas.microsoft.com/office/powerpoint/2010/main" val="8232036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C15345B7-A911-4F59-B787-1FD094162F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s-CO"/>
          </a:p>
        </p:txBody>
      </p:sp>
      <p:sp>
        <p:nvSpPr>
          <p:cNvPr id="3" name="Text Placeholder 2">
            <a:extLst>
              <a:ext uri="{FF2B5EF4-FFF2-40B4-BE49-F238E27FC236}">
                <a16:creationId xmlns="" xmlns:a16="http://schemas.microsoft.com/office/drawing/2014/main" id="{927E3CD6-E9F3-45C7-AF0C-006F7C45C3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Date Placeholder 3">
            <a:extLst>
              <a:ext uri="{FF2B5EF4-FFF2-40B4-BE49-F238E27FC236}">
                <a16:creationId xmlns="" xmlns:a16="http://schemas.microsoft.com/office/drawing/2014/main" id="{34BA75D8-2BA6-4F1B-ADC6-A780504759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47BDB6-C7B2-4D71-84D5-3A92D60A557E}" type="datetimeFigureOut">
              <a:rPr lang="es-CO" smtClean="0"/>
              <a:t>23/11/2018</a:t>
            </a:fld>
            <a:endParaRPr lang="es-CO"/>
          </a:p>
        </p:txBody>
      </p:sp>
      <p:sp>
        <p:nvSpPr>
          <p:cNvPr id="5" name="Footer Placeholder 4">
            <a:extLst>
              <a:ext uri="{FF2B5EF4-FFF2-40B4-BE49-F238E27FC236}">
                <a16:creationId xmlns="" xmlns:a16="http://schemas.microsoft.com/office/drawing/2014/main" id="{83B03D07-2345-427C-A8A4-F5EE2D0D46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Slide Number Placeholder 5">
            <a:extLst>
              <a:ext uri="{FF2B5EF4-FFF2-40B4-BE49-F238E27FC236}">
                <a16:creationId xmlns="" xmlns:a16="http://schemas.microsoft.com/office/drawing/2014/main" id="{05BE991B-16EA-4547-95D1-681EDDE4E8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49CB00-D99A-4DDA-849C-E536B221793D}" type="slidenum">
              <a:rPr lang="es-CO" smtClean="0"/>
              <a:t>‹Nº›</a:t>
            </a:fld>
            <a:endParaRPr lang="es-CO"/>
          </a:p>
        </p:txBody>
      </p:sp>
    </p:spTree>
    <p:extLst>
      <p:ext uri="{BB962C8B-B14F-4D97-AF65-F5344CB8AC3E}">
        <p14:creationId xmlns:p14="http://schemas.microsoft.com/office/powerpoint/2010/main" val="24949194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23.xml"/><Relationship Id="rId4" Type="http://schemas.openxmlformats.org/officeDocument/2006/relationships/image" Target="../media/image199.png"/></Relationships>
</file>

<file path=ppt/slides/_rels/slide101.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tags" Target="../tags/tag24.xml"/><Relationship Id="rId4" Type="http://schemas.openxmlformats.org/officeDocument/2006/relationships/image" Target="../media/image203.png"/></Relationships>
</file>

<file path=ppt/slides/_rels/slide105.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slideLayout" Target="../slideLayouts/slideLayout2.xml"/><Relationship Id="rId6" Type="http://schemas.openxmlformats.org/officeDocument/2006/relationships/image" Target="../media/image212.png"/><Relationship Id="rId5" Type="http://schemas.openxmlformats.org/officeDocument/2006/relationships/image" Target="../media/image211.png"/><Relationship Id="rId4" Type="http://schemas.openxmlformats.org/officeDocument/2006/relationships/image" Target="../media/image2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14.png"/><Relationship Id="rId1" Type="http://schemas.openxmlformats.org/officeDocument/2006/relationships/slideLayout" Target="../slideLayouts/slideLayout2.xml"/><Relationship Id="rId4" Type="http://schemas.openxmlformats.org/officeDocument/2006/relationships/image" Target="../media/image216.png"/></Relationships>
</file>

<file path=ppt/slides/_rels/slide112.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2.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2.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222.png"/><Relationship Id="rId2" Type="http://schemas.openxmlformats.org/officeDocument/2006/relationships/slideLayout" Target="../slideLayouts/slideLayout1.xml"/><Relationship Id="rId1" Type="http://schemas.openxmlformats.org/officeDocument/2006/relationships/tags" Target="../tags/tag27.xml"/><Relationship Id="rId6" Type="http://schemas.openxmlformats.org/officeDocument/2006/relationships/hyperlink" Target="mailto:gustavovel@gmail.com" TargetMode="External"/><Relationship Id="rId5" Type="http://schemas.openxmlformats.org/officeDocument/2006/relationships/image" Target="../media/image221.png"/><Relationship Id="rId4" Type="http://schemas.openxmlformats.org/officeDocument/2006/relationships/image" Target="../media/image220.png"/></Relationships>
</file>

<file path=ppt/slides/_rels/slide129.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23.png"/><Relationship Id="rId1" Type="http://schemas.openxmlformats.org/officeDocument/2006/relationships/slideLayout" Target="../slideLayouts/slideLayout2.xml"/><Relationship Id="rId4" Type="http://schemas.openxmlformats.org/officeDocument/2006/relationships/image" Target="../media/image166.png"/></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image" Target="../media/image224.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8" Type="http://schemas.openxmlformats.org/officeDocument/2006/relationships/image" Target="../media/image230.png"/><Relationship Id="rId3" Type="http://schemas.openxmlformats.org/officeDocument/2006/relationships/slide" Target="slide129.xml"/><Relationship Id="rId7" Type="http://schemas.openxmlformats.org/officeDocument/2006/relationships/image" Target="../media/image229.png"/><Relationship Id="rId2" Type="http://schemas.openxmlformats.org/officeDocument/2006/relationships/slide" Target="slide132.xml"/><Relationship Id="rId1" Type="http://schemas.openxmlformats.org/officeDocument/2006/relationships/slideLayout" Target="../slideLayouts/slideLayout2.xml"/><Relationship Id="rId6" Type="http://schemas.openxmlformats.org/officeDocument/2006/relationships/image" Target="../media/image228.png"/><Relationship Id="rId5" Type="http://schemas.openxmlformats.org/officeDocument/2006/relationships/image" Target="../media/image227.png"/><Relationship Id="rId4" Type="http://schemas.openxmlformats.org/officeDocument/2006/relationships/image" Target="../media/image226.png"/></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8.xml"/><Relationship Id="rId5" Type="http://schemas.openxmlformats.org/officeDocument/2006/relationships/image" Target="../media/image231.png"/><Relationship Id="rId4" Type="http://schemas.openxmlformats.org/officeDocument/2006/relationships/image" Target="../media/image223.png"/></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image" Target="../media/image232.png"/><Relationship Id="rId4" Type="http://schemas.openxmlformats.org/officeDocument/2006/relationships/image" Target="../media/image223.png"/></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30.xml"/><Relationship Id="rId6" Type="http://schemas.openxmlformats.org/officeDocument/2006/relationships/comments" Target="../comments/comment1.xml"/><Relationship Id="rId5" Type="http://schemas.openxmlformats.org/officeDocument/2006/relationships/image" Target="../media/image233.png"/><Relationship Id="rId4" Type="http://schemas.openxmlformats.org/officeDocument/2006/relationships/image" Target="../media/image223.png"/></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xml"/><Relationship Id="rId1" Type="http://schemas.openxmlformats.org/officeDocument/2006/relationships/tags" Target="../tags/tag31.xml"/><Relationship Id="rId5" Type="http://schemas.openxmlformats.org/officeDocument/2006/relationships/image" Target="../media/image225.png"/><Relationship Id="rId4" Type="http://schemas.openxmlformats.org/officeDocument/2006/relationships/image" Target="../media/image234.png"/></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openxmlformats.org/officeDocument/2006/relationships/image" Target="../media/image238.png"/><Relationship Id="rId2" Type="http://schemas.openxmlformats.org/officeDocument/2006/relationships/slideLayout" Target="../slideLayouts/slideLayout1.xml"/><Relationship Id="rId1" Type="http://schemas.openxmlformats.org/officeDocument/2006/relationships/tags" Target="../tags/tag32.xml"/><Relationship Id="rId6" Type="http://schemas.openxmlformats.org/officeDocument/2006/relationships/image" Target="../media/image237.png"/><Relationship Id="rId5" Type="http://schemas.openxmlformats.org/officeDocument/2006/relationships/image" Target="../media/image236.jpeg"/><Relationship Id="rId4" Type="http://schemas.openxmlformats.org/officeDocument/2006/relationships/image" Target="../media/image235.png"/></Relationships>
</file>

<file path=ppt/slides/_rels/slide138.xml.rels><?xml version="1.0" encoding="UTF-8" standalone="yes"?>
<Relationships xmlns="http://schemas.openxmlformats.org/package/2006/relationships"><Relationship Id="rId8" Type="http://schemas.openxmlformats.org/officeDocument/2006/relationships/image" Target="../media/image243.jpeg"/><Relationship Id="rId3" Type="http://schemas.openxmlformats.org/officeDocument/2006/relationships/notesSlide" Target="../notesSlides/notesSlide33.xml"/><Relationship Id="rId7" Type="http://schemas.openxmlformats.org/officeDocument/2006/relationships/image" Target="../media/image242.png"/><Relationship Id="rId2" Type="http://schemas.openxmlformats.org/officeDocument/2006/relationships/slideLayout" Target="../slideLayouts/slideLayout1.xml"/><Relationship Id="rId1" Type="http://schemas.openxmlformats.org/officeDocument/2006/relationships/tags" Target="../tags/tag33.xml"/><Relationship Id="rId6" Type="http://schemas.openxmlformats.org/officeDocument/2006/relationships/image" Target="../media/image241.jpeg"/><Relationship Id="rId5" Type="http://schemas.openxmlformats.org/officeDocument/2006/relationships/image" Target="../media/image240.jpeg"/><Relationship Id="rId4" Type="http://schemas.openxmlformats.org/officeDocument/2006/relationships/image" Target="../media/image239.jpeg"/></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34.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8" Type="http://schemas.openxmlformats.org/officeDocument/2006/relationships/image" Target="../media/image248.jpeg"/><Relationship Id="rId3" Type="http://schemas.openxmlformats.org/officeDocument/2006/relationships/notesSlide" Target="../notesSlides/notesSlide35.xml"/><Relationship Id="rId7" Type="http://schemas.openxmlformats.org/officeDocument/2006/relationships/image" Target="../media/image247.png"/><Relationship Id="rId2" Type="http://schemas.openxmlformats.org/officeDocument/2006/relationships/slideLayout" Target="../slideLayouts/slideLayout1.xml"/><Relationship Id="rId1" Type="http://schemas.openxmlformats.org/officeDocument/2006/relationships/tags" Target="../tags/tag35.xml"/><Relationship Id="rId6" Type="http://schemas.openxmlformats.org/officeDocument/2006/relationships/image" Target="../media/image246.gif"/><Relationship Id="rId5" Type="http://schemas.openxmlformats.org/officeDocument/2006/relationships/image" Target="../media/image245.png"/><Relationship Id="rId4" Type="http://schemas.openxmlformats.org/officeDocument/2006/relationships/image" Target="../media/image244.png"/><Relationship Id="rId9" Type="http://schemas.openxmlformats.org/officeDocument/2006/relationships/image" Target="../media/image249.jpeg"/></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6.xml"/><Relationship Id="rId5" Type="http://schemas.openxmlformats.org/officeDocument/2006/relationships/image" Target="../media/image251.png"/><Relationship Id="rId4" Type="http://schemas.openxmlformats.org/officeDocument/2006/relationships/image" Target="../media/image250.png"/></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254.png"/><Relationship Id="rId5" Type="http://schemas.openxmlformats.org/officeDocument/2006/relationships/image" Target="../media/image253.jpg"/><Relationship Id="rId4" Type="http://schemas.openxmlformats.org/officeDocument/2006/relationships/image" Target="../media/image252.png"/></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xml"/><Relationship Id="rId1" Type="http://schemas.openxmlformats.org/officeDocument/2006/relationships/tags" Target="../tags/tag38.xml"/><Relationship Id="rId4" Type="http://schemas.openxmlformats.org/officeDocument/2006/relationships/image" Target="../media/image252.png"/></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xml"/><Relationship Id="rId1" Type="http://schemas.openxmlformats.org/officeDocument/2006/relationships/tags" Target="../tags/tag39.xml"/><Relationship Id="rId5" Type="http://schemas.openxmlformats.org/officeDocument/2006/relationships/image" Target="../media/image255.jpg"/><Relationship Id="rId4" Type="http://schemas.openxmlformats.org/officeDocument/2006/relationships/image" Target="../media/image252.png"/></Relationships>
</file>

<file path=ppt/slides/_rels/slide145.xml.rels><?xml version="1.0" encoding="UTF-8" standalone="yes"?>
<Relationships xmlns="http://schemas.openxmlformats.org/package/2006/relationships"><Relationship Id="rId8" Type="http://schemas.openxmlformats.org/officeDocument/2006/relationships/image" Target="../media/image258.png"/><Relationship Id="rId3" Type="http://schemas.openxmlformats.org/officeDocument/2006/relationships/notesSlide" Target="../notesSlides/notesSlide40.xml"/><Relationship Id="rId7" Type="http://schemas.openxmlformats.org/officeDocument/2006/relationships/image" Target="../media/image238.png"/><Relationship Id="rId2" Type="http://schemas.openxmlformats.org/officeDocument/2006/relationships/slideLayout" Target="../slideLayouts/slideLayout1.xml"/><Relationship Id="rId1" Type="http://schemas.openxmlformats.org/officeDocument/2006/relationships/tags" Target="../tags/tag40.xml"/><Relationship Id="rId6" Type="http://schemas.openxmlformats.org/officeDocument/2006/relationships/image" Target="../media/image237.png"/><Relationship Id="rId5" Type="http://schemas.openxmlformats.org/officeDocument/2006/relationships/image" Target="../media/image257.png"/><Relationship Id="rId4" Type="http://schemas.openxmlformats.org/officeDocument/2006/relationships/image" Target="../media/image256.png"/></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41.xml"/><Relationship Id="rId7" Type="http://schemas.openxmlformats.org/officeDocument/2006/relationships/image" Target="../media/image262.png"/><Relationship Id="rId2" Type="http://schemas.openxmlformats.org/officeDocument/2006/relationships/slideLayout" Target="../slideLayouts/slideLayout1.xml"/><Relationship Id="rId1" Type="http://schemas.openxmlformats.org/officeDocument/2006/relationships/tags" Target="../tags/tag41.xml"/><Relationship Id="rId6" Type="http://schemas.openxmlformats.org/officeDocument/2006/relationships/image" Target="../media/image261.png"/><Relationship Id="rId5" Type="http://schemas.openxmlformats.org/officeDocument/2006/relationships/image" Target="../media/image260.png"/><Relationship Id="rId4" Type="http://schemas.openxmlformats.org/officeDocument/2006/relationships/image" Target="../media/image259.png"/></Relationships>
</file>

<file path=ppt/slides/_rels/slide147.xml.rels><?xml version="1.0" encoding="UTF-8" standalone="yes"?>
<Relationships xmlns="http://schemas.openxmlformats.org/package/2006/relationships"><Relationship Id="rId2" Type="http://schemas.openxmlformats.org/officeDocument/2006/relationships/image" Target="../media/image262.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260.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25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261.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comments" Target="../comments/comment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www.colombiaaprende.edu.co/es/mide/121052" TargetMode="Externa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hyperlink" Target="http://www.colombiaaprende.edu.co/es/mide/121052"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revistas.ucc.edu.co/index.php/dotr/article/view/2304/2308" TargetMode="External"/><Relationship Id="rId2" Type="http://schemas.openxmlformats.org/officeDocument/2006/relationships/hyperlink" Target="http://www.colombiaaprende.gov.co/"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www.colombiaaprende.edu.co/es/mide/121052"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www.colombiaaprende.edu.co/es/mide/121052"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www.colombiaaprende.edu.co/es/mide/121052" TargetMode="External"/><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openxmlformats.org/officeDocument/2006/relationships/image" Target="../media/image46.jpeg"/><Relationship Id="rId26" Type="http://schemas.openxmlformats.org/officeDocument/2006/relationships/image" Target="../media/image54.png"/><Relationship Id="rId3" Type="http://schemas.openxmlformats.org/officeDocument/2006/relationships/image" Target="../media/image31.png"/><Relationship Id="rId21" Type="http://schemas.openxmlformats.org/officeDocument/2006/relationships/image" Target="../media/image49.png"/><Relationship Id="rId34" Type="http://schemas.openxmlformats.org/officeDocument/2006/relationships/image" Target="../media/image62.png"/><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5" Type="http://schemas.openxmlformats.org/officeDocument/2006/relationships/image" Target="../media/image53.png"/><Relationship Id="rId33" Type="http://schemas.openxmlformats.org/officeDocument/2006/relationships/image" Target="../media/image61.png"/><Relationship Id="rId2" Type="http://schemas.openxmlformats.org/officeDocument/2006/relationships/image" Target="../media/image14.png"/><Relationship Id="rId16" Type="http://schemas.openxmlformats.org/officeDocument/2006/relationships/image" Target="../media/image44.png"/><Relationship Id="rId20" Type="http://schemas.openxmlformats.org/officeDocument/2006/relationships/image" Target="../media/image48.png"/><Relationship Id="rId29"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9.png"/><Relationship Id="rId24" Type="http://schemas.openxmlformats.org/officeDocument/2006/relationships/image" Target="../media/image52.png"/><Relationship Id="rId32" Type="http://schemas.openxmlformats.org/officeDocument/2006/relationships/image" Target="../media/image60.jpeg"/><Relationship Id="rId5" Type="http://schemas.openxmlformats.org/officeDocument/2006/relationships/image" Target="../media/image33.png"/><Relationship Id="rId15" Type="http://schemas.openxmlformats.org/officeDocument/2006/relationships/image" Target="../media/image43.png"/><Relationship Id="rId23" Type="http://schemas.openxmlformats.org/officeDocument/2006/relationships/image" Target="../media/image51.png"/><Relationship Id="rId28" Type="http://schemas.openxmlformats.org/officeDocument/2006/relationships/image" Target="../media/image56.png"/><Relationship Id="rId10" Type="http://schemas.openxmlformats.org/officeDocument/2006/relationships/image" Target="../media/image38.png"/><Relationship Id="rId19" Type="http://schemas.openxmlformats.org/officeDocument/2006/relationships/image" Target="../media/image47.png"/><Relationship Id="rId31" Type="http://schemas.openxmlformats.org/officeDocument/2006/relationships/image" Target="../media/image59.jpe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 Id="rId22" Type="http://schemas.openxmlformats.org/officeDocument/2006/relationships/image" Target="../media/image50.png"/><Relationship Id="rId27" Type="http://schemas.openxmlformats.org/officeDocument/2006/relationships/image" Target="../media/image55.png"/><Relationship Id="rId30"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45.png"/><Relationship Id="rId7" Type="http://schemas.openxmlformats.org/officeDocument/2006/relationships/image" Target="../media/image61.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5.jpeg"/><Relationship Id="rId11" Type="http://schemas.openxmlformats.org/officeDocument/2006/relationships/image" Target="../media/image17.jpeg"/><Relationship Id="rId5" Type="http://schemas.openxmlformats.org/officeDocument/2006/relationships/image" Target="../media/image64.png"/><Relationship Id="rId10" Type="http://schemas.openxmlformats.org/officeDocument/2006/relationships/image" Target="../media/image67.png"/><Relationship Id="rId4" Type="http://schemas.openxmlformats.org/officeDocument/2006/relationships/image" Target="../media/image31.png"/><Relationship Id="rId9" Type="http://schemas.openxmlformats.org/officeDocument/2006/relationships/image" Target="../media/image66.png"/></Relationships>
</file>

<file path=ppt/slides/_rels/slide3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45.png"/><Relationship Id="rId7" Type="http://schemas.openxmlformats.org/officeDocument/2006/relationships/image" Target="../media/image61.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31.png"/><Relationship Id="rId9" Type="http://schemas.openxmlformats.org/officeDocument/2006/relationships/image" Target="../media/image68.png"/></Relationships>
</file>

<file path=ppt/slides/_rels/slide3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65.jpeg"/><Relationship Id="rId7" Type="http://schemas.openxmlformats.org/officeDocument/2006/relationships/image" Target="../media/image49.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jpeg"/><Relationship Id="rId9" Type="http://schemas.openxmlformats.org/officeDocument/2006/relationships/image" Target="../media/image69.png"/></Relationships>
</file>

<file path=ppt/slides/_rels/slide3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31.png"/><Relationship Id="rId7" Type="http://schemas.openxmlformats.org/officeDocument/2006/relationships/image" Target="../media/image61.png"/><Relationship Id="rId2"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33.png"/><Relationship Id="rId10" Type="http://schemas.openxmlformats.org/officeDocument/2006/relationships/image" Target="../media/image73.png"/><Relationship Id="rId4" Type="http://schemas.openxmlformats.org/officeDocument/2006/relationships/image" Target="../media/image71.png"/><Relationship Id="rId9" Type="http://schemas.openxmlformats.org/officeDocument/2006/relationships/image" Target="../media/image72.png"/></Relationships>
</file>

<file path=ppt/slides/_rels/slide34.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70.jpeg"/><Relationship Id="rId7" Type="http://schemas.openxmlformats.org/officeDocument/2006/relationships/image" Target="../media/image49.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4.png"/><Relationship Id="rId10" Type="http://schemas.openxmlformats.org/officeDocument/2006/relationships/image" Target="../media/image75.png"/><Relationship Id="rId4" Type="http://schemas.openxmlformats.org/officeDocument/2006/relationships/image" Target="../media/image31.png"/><Relationship Id="rId9" Type="http://schemas.openxmlformats.org/officeDocument/2006/relationships/image" Target="../media/image74.png"/></Relationships>
</file>

<file path=ppt/slides/_rels/slide3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1.png"/><Relationship Id="rId7" Type="http://schemas.openxmlformats.org/officeDocument/2006/relationships/image" Target="../media/image46.jpeg"/><Relationship Id="rId2"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61.png"/><Relationship Id="rId10" Type="http://schemas.openxmlformats.org/officeDocument/2006/relationships/image" Target="../media/image75.png"/><Relationship Id="rId4" Type="http://schemas.openxmlformats.org/officeDocument/2006/relationships/image" Target="../media/image64.png"/><Relationship Id="rId9" Type="http://schemas.openxmlformats.org/officeDocument/2006/relationships/image" Target="../media/image76.png"/></Relationships>
</file>

<file path=ppt/slides/_rels/slide3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png"/><Relationship Id="rId7" Type="http://schemas.openxmlformats.org/officeDocument/2006/relationships/image" Target="../media/image47.png"/><Relationship Id="rId2"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61.png"/><Relationship Id="rId10" Type="http://schemas.openxmlformats.org/officeDocument/2006/relationships/image" Target="../media/image75.png"/><Relationship Id="rId4" Type="http://schemas.openxmlformats.org/officeDocument/2006/relationships/image" Target="../media/image64.png"/><Relationship Id="rId9" Type="http://schemas.openxmlformats.org/officeDocument/2006/relationships/image" Target="../media/image77.png"/></Relationships>
</file>

<file path=ppt/slides/_rels/slide37.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9.png"/><Relationship Id="rId7" Type="http://schemas.openxmlformats.org/officeDocument/2006/relationships/image" Target="../media/image57.png"/><Relationship Id="rId2" Type="http://schemas.openxmlformats.org/officeDocument/2006/relationships/image" Target="../media/image78.jpe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3.png"/><Relationship Id="rId4" Type="http://schemas.openxmlformats.org/officeDocument/2006/relationships/image" Target="../media/image34.png"/><Relationship Id="rId9" Type="http://schemas.openxmlformats.org/officeDocument/2006/relationships/image" Target="../media/image81.png"/></Relationships>
</file>

<file path=ppt/slides/_rels/slide3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png"/><Relationship Id="rId7" Type="http://schemas.openxmlformats.org/officeDocument/2006/relationships/image" Target="../media/image38.png"/><Relationship Id="rId2"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83.png"/><Relationship Id="rId10" Type="http://schemas.openxmlformats.org/officeDocument/2006/relationships/image" Target="../media/image81.png"/><Relationship Id="rId4" Type="http://schemas.openxmlformats.org/officeDocument/2006/relationships/image" Target="../media/image82.png"/><Relationship Id="rId9" Type="http://schemas.openxmlformats.org/officeDocument/2006/relationships/image" Target="../media/image84.png"/></Relationships>
</file>

<file path=ppt/slides/_rels/slide39.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3.png"/><Relationship Id="rId10" Type="http://schemas.openxmlformats.org/officeDocument/2006/relationships/image" Target="../media/image87.png"/><Relationship Id="rId4" Type="http://schemas.openxmlformats.org/officeDocument/2006/relationships/image" Target="../media/image49.png"/><Relationship Id="rId9" Type="http://schemas.openxmlformats.org/officeDocument/2006/relationships/image" Target="../media/image86.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70.jpeg"/><Relationship Id="rId7" Type="http://schemas.openxmlformats.org/officeDocument/2006/relationships/image" Target="../media/image88.png"/><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48.png"/><Relationship Id="rId10" Type="http://schemas.openxmlformats.org/officeDocument/2006/relationships/image" Target="../media/image90.png"/><Relationship Id="rId4" Type="http://schemas.openxmlformats.org/officeDocument/2006/relationships/image" Target="../media/image31.png"/><Relationship Id="rId9" Type="http://schemas.openxmlformats.org/officeDocument/2006/relationships/image" Target="../media/image49.png"/></Relationships>
</file>

<file path=ppt/slides/_rels/slide41.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93.png"/><Relationship Id="rId3" Type="http://schemas.openxmlformats.org/officeDocument/2006/relationships/image" Target="../media/image91.jpeg"/><Relationship Id="rId7" Type="http://schemas.openxmlformats.org/officeDocument/2006/relationships/image" Target="../media/image59.jpeg"/><Relationship Id="rId12" Type="http://schemas.openxmlformats.org/officeDocument/2006/relationships/image" Target="../media/image92.png"/><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2.png"/><Relationship Id="rId5" Type="http://schemas.openxmlformats.org/officeDocument/2006/relationships/image" Target="../media/image48.png"/><Relationship Id="rId10" Type="http://schemas.openxmlformats.org/officeDocument/2006/relationships/image" Target="../media/image34.png"/><Relationship Id="rId4" Type="http://schemas.openxmlformats.org/officeDocument/2006/relationships/image" Target="../media/image31.png"/><Relationship Id="rId9" Type="http://schemas.openxmlformats.org/officeDocument/2006/relationships/image" Target="../media/image41.png"/></Relationships>
</file>

<file path=ppt/slides/_rels/slide42.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48.png"/><Relationship Id="rId7" Type="http://schemas.openxmlformats.org/officeDocument/2006/relationships/image" Target="../media/image47.png"/><Relationship Id="rId12" Type="http://schemas.openxmlformats.org/officeDocument/2006/relationships/image" Target="../media/image96.png"/><Relationship Id="rId2" Type="http://schemas.openxmlformats.org/officeDocument/2006/relationships/image" Target="../media/image91.jpeg"/><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95.png"/><Relationship Id="rId5" Type="http://schemas.openxmlformats.org/officeDocument/2006/relationships/image" Target="../media/image49.png"/><Relationship Id="rId10" Type="http://schemas.openxmlformats.org/officeDocument/2006/relationships/image" Target="../media/image51.png"/><Relationship Id="rId4" Type="http://schemas.openxmlformats.org/officeDocument/2006/relationships/image" Target="../media/image35.png"/><Relationship Id="rId9" Type="http://schemas.openxmlformats.org/officeDocument/2006/relationships/image" Target="../media/image58.png"/></Relationships>
</file>

<file path=ppt/slides/_rels/slide4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97.png"/><Relationship Id="rId7" Type="http://schemas.openxmlformats.org/officeDocument/2006/relationships/image" Target="../media/image37.png"/><Relationship Id="rId2"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87.png"/><Relationship Id="rId5" Type="http://schemas.openxmlformats.org/officeDocument/2006/relationships/image" Target="../media/image58.png"/><Relationship Id="rId10" Type="http://schemas.openxmlformats.org/officeDocument/2006/relationships/image" Target="../media/image98.png"/><Relationship Id="rId4" Type="http://schemas.openxmlformats.org/officeDocument/2006/relationships/image" Target="../media/image39.png"/><Relationship Id="rId9" Type="http://schemas.openxmlformats.org/officeDocument/2006/relationships/image" Target="../media/image33.png"/></Relationships>
</file>

<file path=ppt/slides/_rels/slide4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70.jpeg"/><Relationship Id="rId7" Type="http://schemas.openxmlformats.org/officeDocument/2006/relationships/image" Target="../media/image37.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87.png"/><Relationship Id="rId5" Type="http://schemas.openxmlformats.org/officeDocument/2006/relationships/image" Target="../media/image58.png"/><Relationship Id="rId10" Type="http://schemas.openxmlformats.org/officeDocument/2006/relationships/image" Target="../media/image99.png"/><Relationship Id="rId4" Type="http://schemas.openxmlformats.org/officeDocument/2006/relationships/image" Target="../media/image39.png"/><Relationship Id="rId9" Type="http://schemas.openxmlformats.org/officeDocument/2006/relationships/image" Target="../media/image47.png"/></Relationships>
</file>

<file path=ppt/slides/_rels/slide4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49.png"/><Relationship Id="rId7" Type="http://schemas.openxmlformats.org/officeDocument/2006/relationships/image" Target="../media/image46.jpeg"/><Relationship Id="rId2"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image" Target="../media/image101.png"/><Relationship Id="rId5" Type="http://schemas.openxmlformats.org/officeDocument/2006/relationships/image" Target="../media/image61.png"/><Relationship Id="rId10" Type="http://schemas.openxmlformats.org/officeDocument/2006/relationships/image" Target="../media/image100.png"/><Relationship Id="rId4" Type="http://schemas.openxmlformats.org/officeDocument/2006/relationships/image" Target="../media/image48.png"/><Relationship Id="rId9" Type="http://schemas.openxmlformats.org/officeDocument/2006/relationships/image" Target="../media/image38.png"/></Relationships>
</file>

<file path=ppt/slides/_rels/slide4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9.png"/><Relationship Id="rId7" Type="http://schemas.openxmlformats.org/officeDocument/2006/relationships/image" Target="../media/image85.png"/><Relationship Id="rId2"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75.png"/><Relationship Id="rId5" Type="http://schemas.openxmlformats.org/officeDocument/2006/relationships/image" Target="../media/image33.png"/><Relationship Id="rId10" Type="http://schemas.openxmlformats.org/officeDocument/2006/relationships/image" Target="../media/image102.png"/><Relationship Id="rId4" Type="http://schemas.openxmlformats.org/officeDocument/2006/relationships/image" Target="../media/image49.png"/><Relationship Id="rId9" Type="http://schemas.openxmlformats.org/officeDocument/2006/relationships/image" Target="../media/image35.png"/></Relationships>
</file>

<file path=ppt/slides/_rels/slide4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61.png"/><Relationship Id="rId7" Type="http://schemas.openxmlformats.org/officeDocument/2006/relationships/image" Target="../media/image50.png"/><Relationship Id="rId12" Type="http://schemas.openxmlformats.org/officeDocument/2006/relationships/image" Target="../media/image105.png"/><Relationship Id="rId2"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104.png"/><Relationship Id="rId5" Type="http://schemas.openxmlformats.org/officeDocument/2006/relationships/image" Target="../media/image47.png"/><Relationship Id="rId10" Type="http://schemas.openxmlformats.org/officeDocument/2006/relationships/image" Target="../media/image103.png"/><Relationship Id="rId4" Type="http://schemas.openxmlformats.org/officeDocument/2006/relationships/image" Target="../media/image49.png"/><Relationship Id="rId9" Type="http://schemas.openxmlformats.org/officeDocument/2006/relationships/image" Target="../media/image31.png"/></Relationships>
</file>

<file path=ppt/slides/_rels/slide4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9.png"/><Relationship Id="rId7" Type="http://schemas.openxmlformats.org/officeDocument/2006/relationships/image" Target="../media/image58.png"/><Relationship Id="rId2"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50.png"/><Relationship Id="rId10" Type="http://schemas.openxmlformats.org/officeDocument/2006/relationships/image" Target="../media/image106.png"/><Relationship Id="rId4" Type="http://schemas.openxmlformats.org/officeDocument/2006/relationships/image" Target="../media/image33.png"/><Relationship Id="rId9" Type="http://schemas.openxmlformats.org/officeDocument/2006/relationships/image" Target="../media/image54.png"/></Relationships>
</file>

<file path=ppt/slides/_rels/slide4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9.png"/><Relationship Id="rId7" Type="http://schemas.openxmlformats.org/officeDocument/2006/relationships/image" Target="../media/image46.jpeg"/><Relationship Id="rId12" Type="http://schemas.openxmlformats.org/officeDocument/2006/relationships/image" Target="../media/image75.png"/><Relationship Id="rId2"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image" Target="../media/image107.png"/><Relationship Id="rId5" Type="http://schemas.openxmlformats.org/officeDocument/2006/relationships/image" Target="../media/image61.png"/><Relationship Id="rId10" Type="http://schemas.openxmlformats.org/officeDocument/2006/relationships/image" Target="../media/image31.png"/><Relationship Id="rId4" Type="http://schemas.openxmlformats.org/officeDocument/2006/relationships/image" Target="../media/image35.png"/><Relationship Id="rId9" Type="http://schemas.openxmlformats.org/officeDocument/2006/relationships/image" Target="../media/image33.png"/></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111.png"/><Relationship Id="rId3" Type="http://schemas.openxmlformats.org/officeDocument/2006/relationships/image" Target="../media/image49.png"/><Relationship Id="rId7" Type="http://schemas.openxmlformats.org/officeDocument/2006/relationships/image" Target="../media/image55.png"/><Relationship Id="rId12" Type="http://schemas.openxmlformats.org/officeDocument/2006/relationships/image" Target="../media/image110.png"/><Relationship Id="rId2"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109.png"/><Relationship Id="rId5" Type="http://schemas.openxmlformats.org/officeDocument/2006/relationships/image" Target="../media/image108.png"/><Relationship Id="rId10" Type="http://schemas.openxmlformats.org/officeDocument/2006/relationships/image" Target="../media/image40.png"/><Relationship Id="rId4" Type="http://schemas.openxmlformats.org/officeDocument/2006/relationships/image" Target="../media/image48.png"/><Relationship Id="rId9" Type="http://schemas.openxmlformats.org/officeDocument/2006/relationships/image" Target="../media/image42.png"/></Relationships>
</file>

<file path=ppt/slides/_rels/slide51.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114.png"/><Relationship Id="rId3" Type="http://schemas.openxmlformats.org/officeDocument/2006/relationships/image" Target="../media/image70.jpeg"/><Relationship Id="rId7" Type="http://schemas.openxmlformats.org/officeDocument/2006/relationships/image" Target="../media/image112.jpeg"/><Relationship Id="rId12" Type="http://schemas.openxmlformats.org/officeDocument/2006/relationships/image" Target="../media/image113.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8.png"/><Relationship Id="rId5" Type="http://schemas.openxmlformats.org/officeDocument/2006/relationships/image" Target="../media/image48.png"/><Relationship Id="rId10"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46.jpeg"/></Relationships>
</file>

<file path=ppt/slides/_rels/slide52.xml.rels><?xml version="1.0" encoding="UTF-8" standalone="yes"?>
<Relationships xmlns="http://schemas.openxmlformats.org/package/2006/relationships"><Relationship Id="rId8" Type="http://schemas.openxmlformats.org/officeDocument/2006/relationships/image" Target="../media/image112.jpeg"/><Relationship Id="rId3" Type="http://schemas.openxmlformats.org/officeDocument/2006/relationships/image" Target="../media/image48.png"/><Relationship Id="rId7" Type="http://schemas.openxmlformats.org/officeDocument/2006/relationships/image" Target="../media/image42.png"/><Relationship Id="rId2"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8.png"/><Relationship Id="rId10" Type="http://schemas.openxmlformats.org/officeDocument/2006/relationships/image" Target="../media/image116.png"/><Relationship Id="rId4" Type="http://schemas.openxmlformats.org/officeDocument/2006/relationships/image" Target="../media/image55.png"/><Relationship Id="rId9" Type="http://schemas.openxmlformats.org/officeDocument/2006/relationships/image" Target="../media/image11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www.mineducacion.gov.co/1621/articles-340021_recurso_1.pdf" TargetMode="External"/><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hyperlink" Target="https://www.mineducacion.gov.co/1621/articles-340021_recurso_1.pdf"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www.mineducacion.gov.co/1621/articles-261332_archivo_pdf_lineamientos.pdf" TargetMode="External"/><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www.mineducacion.gov.co/1621/articles-261332_archivo_pdf_lineamientos.pdf" TargetMode="External"/><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122.png"/><Relationship Id="rId4" Type="http://schemas.openxmlformats.org/officeDocument/2006/relationships/image" Target="../media/image121.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123.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hyperlink" Target="http://archivos.agenciaeducacion.cl/Marcos_pruebas_evaluacion_PISA_2012.pdf"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hyperlink" Target="http://archivos.agenciaeducacion.cl/Marcos_pruebas_evaluacion_PISA_2012.pdf"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 Id="rId5" Type="http://schemas.openxmlformats.org/officeDocument/2006/relationships/image" Target="../media/image132.png"/><Relationship Id="rId4" Type="http://schemas.openxmlformats.org/officeDocument/2006/relationships/image" Target="../media/image128.png"/></Relationships>
</file>

<file path=ppt/slides/_rels/slide7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hyperlink" Target="https://nces.ed.gov/timss"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hyperlink" Target="https://timssandpirls.bc.edu/timss2011/downloads/TIMSS2011_Frameworks.pdf"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hyperlink" Target="https://timssandpirls.bc.edu/timss2011/downloads/TIMSS2011_Frameworks.pdf"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134.png"/><Relationship Id="rId4" Type="http://schemas.openxmlformats.org/officeDocument/2006/relationships/image" Target="../media/image133.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136.emf"/><Relationship Id="rId5" Type="http://schemas.openxmlformats.org/officeDocument/2006/relationships/hyperlink" Target="http://www.icfes.gov.co/instituciones-educativas-y-secretarias/saber-pro/oferta-de-modulos-especificos/oferta-2018-2" TargetMode="External"/><Relationship Id="rId4" Type="http://schemas.openxmlformats.org/officeDocument/2006/relationships/image" Target="../media/image135.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hyperlink" Target="http://www.icfes.gov.co/instituciones-educativas-y-secretarias/saber-pro/oferta-de-modulos-especificos/oferta-2018-2" TargetMode="External"/></Relationships>
</file>

<file path=ppt/slides/_rels/slide77.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notesSlide" Target="../notesSlides/notesSlide10.xml"/><Relationship Id="rId7" Type="http://schemas.openxmlformats.org/officeDocument/2006/relationships/image" Target="../media/image140.pn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143.png"/><Relationship Id="rId4" Type="http://schemas.openxmlformats.org/officeDocument/2006/relationships/image" Target="../media/image142.png"/></Relationships>
</file>

<file path=ppt/slides/_rels/slide7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7.png"/></Relationships>
</file>

<file path=ppt/slides/_rels/slide81.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52.png"/><Relationship Id="rId7" Type="http://schemas.openxmlformats.org/officeDocument/2006/relationships/image" Target="../media/image156.png"/><Relationship Id="rId2" Type="http://schemas.openxmlformats.org/officeDocument/2006/relationships/image" Target="../media/image151.emf"/><Relationship Id="rId1" Type="http://schemas.openxmlformats.org/officeDocument/2006/relationships/slideLayout" Target="../slideLayouts/slideLayout2.xml"/><Relationship Id="rId6" Type="http://schemas.openxmlformats.org/officeDocument/2006/relationships/image" Target="../media/image155.jpeg"/><Relationship Id="rId5" Type="http://schemas.openxmlformats.org/officeDocument/2006/relationships/image" Target="../media/image154.jpeg"/><Relationship Id="rId4" Type="http://schemas.openxmlformats.org/officeDocument/2006/relationships/image" Target="../media/image153.jpe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image" Target="../media/image158.png"/><Relationship Id="rId4" Type="http://schemas.openxmlformats.org/officeDocument/2006/relationships/image" Target="../media/image157.jpe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4.xml"/><Relationship Id="rId5" Type="http://schemas.openxmlformats.org/officeDocument/2006/relationships/image" Target="../media/image1.jpeg"/><Relationship Id="rId4" Type="http://schemas.openxmlformats.org/officeDocument/2006/relationships/image" Target="../media/image159.emf"/></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160.emf"/></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image" Target="../media/image1.jpeg"/><Relationship Id="rId4" Type="http://schemas.openxmlformats.org/officeDocument/2006/relationships/image" Target="../media/image161.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1.jpeg"/><Relationship Id="rId4" Type="http://schemas.openxmlformats.org/officeDocument/2006/relationships/image" Target="../media/image162.png"/></Relationships>
</file>

<file path=ppt/slides/_rels/slide8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2.xml"/><Relationship Id="rId5" Type="http://schemas.openxmlformats.org/officeDocument/2006/relationships/image" Target="../media/image166.png"/><Relationship Id="rId4" Type="http://schemas.openxmlformats.org/officeDocument/2006/relationships/image" Target="../media/image16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2.xml"/><Relationship Id="rId4" Type="http://schemas.openxmlformats.org/officeDocument/2006/relationships/image" Target="../media/image169.png"/></Relationships>
</file>

<file path=ppt/slides/_rels/slide91.xml.rels><?xml version="1.0" encoding="UTF-8" standalone="yes"?>
<Relationships xmlns="http://schemas.openxmlformats.org/package/2006/relationships"><Relationship Id="rId3" Type="http://schemas.openxmlformats.org/officeDocument/2006/relationships/hyperlink" Target="http://3.bp.blogspot.com/-qhhCyNr_htQ/UmnXWOlwVPI/AAAAAAAAAO0/vh_mVeQ_0sg/s320/MAT.COTIDIANA1.jpg" TargetMode="External"/><Relationship Id="rId2" Type="http://schemas.openxmlformats.org/officeDocument/2006/relationships/image" Target="../media/image170.jpeg"/><Relationship Id="rId1" Type="http://schemas.openxmlformats.org/officeDocument/2006/relationships/slideLayout" Target="../slideLayouts/slideLayout2.xml"/><Relationship Id="rId5" Type="http://schemas.openxmlformats.org/officeDocument/2006/relationships/image" Target="../media/image171.jpeg"/><Relationship Id="rId4" Type="http://schemas.openxmlformats.org/officeDocument/2006/relationships/hyperlink" Target="https://k39.kn3.net/taringa/C/4/6/A/6/D/BvDaNnii/00A.jpg"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2.xml"/><Relationship Id="rId4" Type="http://schemas.openxmlformats.org/officeDocument/2006/relationships/image" Target="../media/image174.png"/></Relationships>
</file>

<file path=ppt/slides/_rels/slide9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75.png"/><Relationship Id="rId1" Type="http://schemas.openxmlformats.org/officeDocument/2006/relationships/slideLayout" Target="../slideLayouts/slideLayout2.xml"/><Relationship Id="rId4" Type="http://schemas.openxmlformats.org/officeDocument/2006/relationships/image" Target="../media/image176.png"/></Relationships>
</file>

<file path=ppt/slides/_rels/slide94.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2.xml"/><Relationship Id="rId4" Type="http://schemas.openxmlformats.org/officeDocument/2006/relationships/image" Target="../media/image179.png"/></Relationships>
</file>

<file path=ppt/slides/_rels/slide95.xml.rels><?xml version="1.0" encoding="UTF-8" standalone="yes"?>
<Relationships xmlns="http://schemas.openxmlformats.org/package/2006/relationships"><Relationship Id="rId8" Type="http://schemas.openxmlformats.org/officeDocument/2006/relationships/image" Target="../media/image184.png"/><Relationship Id="rId3" Type="http://schemas.openxmlformats.org/officeDocument/2006/relationships/notesSlide" Target="../notesSlides/notesSlide18.xml"/><Relationship Id="rId7" Type="http://schemas.openxmlformats.org/officeDocument/2006/relationships/image" Target="../media/image183.gif"/><Relationship Id="rId2" Type="http://schemas.openxmlformats.org/officeDocument/2006/relationships/slideLayout" Target="../slideLayouts/slideLayout1.xml"/><Relationship Id="rId1" Type="http://schemas.openxmlformats.org/officeDocument/2006/relationships/tags" Target="../tags/tag18.xml"/><Relationship Id="rId6" Type="http://schemas.openxmlformats.org/officeDocument/2006/relationships/image" Target="../media/image182.jpeg"/><Relationship Id="rId11" Type="http://schemas.openxmlformats.org/officeDocument/2006/relationships/image" Target="../media/image187.jpeg"/><Relationship Id="rId5" Type="http://schemas.openxmlformats.org/officeDocument/2006/relationships/image" Target="../media/image181.png"/><Relationship Id="rId10" Type="http://schemas.openxmlformats.org/officeDocument/2006/relationships/image" Target="../media/image186.gif"/><Relationship Id="rId4" Type="http://schemas.openxmlformats.org/officeDocument/2006/relationships/image" Target="../media/image180.jpeg"/><Relationship Id="rId9" Type="http://schemas.openxmlformats.org/officeDocument/2006/relationships/image" Target="../media/image185.jpeg"/></Relationships>
</file>

<file path=ppt/slides/_rels/slide96.xml.rels><?xml version="1.0" encoding="UTF-8" standalone="yes"?>
<Relationships xmlns="http://schemas.openxmlformats.org/package/2006/relationships"><Relationship Id="rId8" Type="http://schemas.openxmlformats.org/officeDocument/2006/relationships/image" Target="../media/image191.png"/><Relationship Id="rId3" Type="http://schemas.openxmlformats.org/officeDocument/2006/relationships/notesSlide" Target="../notesSlides/notesSlide19.xml"/><Relationship Id="rId7" Type="http://schemas.openxmlformats.org/officeDocument/2006/relationships/image" Target="../media/image190.jpeg"/><Relationship Id="rId2" Type="http://schemas.openxmlformats.org/officeDocument/2006/relationships/slideLayout" Target="../slideLayouts/slideLayout1.xml"/><Relationship Id="rId1" Type="http://schemas.openxmlformats.org/officeDocument/2006/relationships/tags" Target="../tags/tag19.xml"/><Relationship Id="rId6" Type="http://schemas.openxmlformats.org/officeDocument/2006/relationships/image" Target="../media/image189.png"/><Relationship Id="rId5" Type="http://schemas.openxmlformats.org/officeDocument/2006/relationships/image" Target="../media/image188.jpeg"/><Relationship Id="rId4" Type="http://schemas.openxmlformats.org/officeDocument/2006/relationships/image" Target="../media/image181.png"/><Relationship Id="rId9" Type="http://schemas.openxmlformats.org/officeDocument/2006/relationships/image" Target="../media/image192.png"/></Relationships>
</file>

<file path=ppt/slides/_rels/slide97.xml.rels><?xml version="1.0" encoding="UTF-8" standalone="yes"?>
<Relationships xmlns="http://schemas.openxmlformats.org/package/2006/relationships"><Relationship Id="rId8" Type="http://schemas.openxmlformats.org/officeDocument/2006/relationships/image" Target="../media/image196.png"/><Relationship Id="rId3" Type="http://schemas.openxmlformats.org/officeDocument/2006/relationships/notesSlide" Target="../notesSlides/notesSlide20.xml"/><Relationship Id="rId7" Type="http://schemas.openxmlformats.org/officeDocument/2006/relationships/image" Target="../media/image195.png"/><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194.png"/><Relationship Id="rId5" Type="http://schemas.openxmlformats.org/officeDocument/2006/relationships/image" Target="../media/image193.png"/><Relationship Id="rId4" Type="http://schemas.openxmlformats.org/officeDocument/2006/relationships/image" Target="../media/image181.png"/><Relationship Id="rId9" Type="http://schemas.openxmlformats.org/officeDocument/2006/relationships/image" Target="../media/image197.pn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tags" Target="../tags/tag21.xml"/><Relationship Id="rId4" Type="http://schemas.openxmlformats.org/officeDocument/2006/relationships/image" Target="../media/image198.png"/></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tags" Target="../tags/tag22.xml"/><Relationship Id="rId4" Type="http://schemas.openxmlformats.org/officeDocument/2006/relationships/image" Target="../media/image19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2 Marcador de contenido">
            <a:extLst>
              <a:ext uri="{FF2B5EF4-FFF2-40B4-BE49-F238E27FC236}">
                <a16:creationId xmlns="" xmlns:a16="http://schemas.microsoft.com/office/drawing/2014/main" id="{71CE29BC-8FC7-430D-8692-352E609B6187}"/>
              </a:ext>
            </a:extLst>
          </p:cNvPr>
          <p:cNvSpPr txBox="1">
            <a:spLocks/>
          </p:cNvSpPr>
          <p:nvPr/>
        </p:nvSpPr>
        <p:spPr>
          <a:xfrm>
            <a:off x="0" y="488453"/>
            <a:ext cx="12192000" cy="1092862"/>
          </a:xfrm>
          <a:prstGeom prst="rect">
            <a:avLst/>
          </a:prstGeom>
          <a:solidFill>
            <a:srgbClr val="002060"/>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0000"/>
              </a:lnSpc>
              <a:spcBef>
                <a:spcPts val="480"/>
              </a:spcBef>
            </a:pPr>
            <a:r>
              <a:rPr lang="es-ES" sz="2800" b="1" dirty="0">
                <a:solidFill>
                  <a:schemeClr val="bg1"/>
                </a:solidFill>
                <a:latin typeface="Helvetica" panose="020B0604020202020204" pitchFamily="34" charset="0"/>
                <a:cs typeface="Helvetica" panose="020B0604020202020204" pitchFamily="34" charset="0"/>
              </a:rPr>
              <a:t>UNIVERSIDAD DE NARIÑO</a:t>
            </a:r>
            <a:endParaRPr lang="es-CO" sz="2800" b="1" dirty="0">
              <a:solidFill>
                <a:schemeClr val="bg1"/>
              </a:solidFill>
              <a:latin typeface="Helvetica" panose="020B0604020202020204" pitchFamily="34" charset="0"/>
              <a:cs typeface="Helvetica" panose="020B0604020202020204" pitchFamily="34" charset="0"/>
            </a:endParaRPr>
          </a:p>
        </p:txBody>
      </p:sp>
      <p:pic>
        <p:nvPicPr>
          <p:cNvPr id="1026" name="Picture 2" descr="Resultado de imagen para universidad de NariÃ±o">
            <a:extLst>
              <a:ext uri="{FF2B5EF4-FFF2-40B4-BE49-F238E27FC236}">
                <a16:creationId xmlns="" xmlns:a16="http://schemas.microsoft.com/office/drawing/2014/main" id="{7F89451C-C67E-4043-B8C3-5BC1C6D999E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75504" y="1223578"/>
            <a:ext cx="1831860" cy="1831860"/>
          </a:xfrm>
          <a:prstGeom prst="rect">
            <a:avLst/>
          </a:prstGeom>
          <a:noFill/>
          <a:extLst>
            <a:ext uri="{909E8E84-426E-40DD-AFC4-6F175D3DCCD1}">
              <a14:hiddenFill xmlns:a14="http://schemas.microsoft.com/office/drawing/2010/main">
                <a:solidFill>
                  <a:srgbClr val="FFFFFF"/>
                </a:solidFill>
              </a14:hiddenFill>
            </a:ext>
          </a:extLst>
        </p:spPr>
      </p:pic>
      <p:sp>
        <p:nvSpPr>
          <p:cNvPr id="21" name="2 Marcador de contenido">
            <a:extLst>
              <a:ext uri="{FF2B5EF4-FFF2-40B4-BE49-F238E27FC236}">
                <a16:creationId xmlns="" xmlns:a16="http://schemas.microsoft.com/office/drawing/2014/main" id="{D22DA72A-D736-4DC8-83D3-E26841A7605B}"/>
              </a:ext>
            </a:extLst>
          </p:cNvPr>
          <p:cNvSpPr txBox="1">
            <a:spLocks/>
          </p:cNvSpPr>
          <p:nvPr/>
        </p:nvSpPr>
        <p:spPr>
          <a:xfrm>
            <a:off x="1691960" y="5645370"/>
            <a:ext cx="8485711" cy="41143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0000"/>
              </a:lnSpc>
              <a:spcBef>
                <a:spcPts val="480"/>
              </a:spcBef>
            </a:pPr>
            <a:r>
              <a:rPr lang="es-ES" sz="1800" dirty="0">
                <a:latin typeface="Helvetica" panose="020B0604020202020204" pitchFamily="34" charset="0"/>
                <a:cs typeface="Helvetica" panose="020B0604020202020204" pitchFamily="34" charset="0"/>
              </a:rPr>
              <a:t>San Juan de Pasto, 14 de noviembre de 2018</a:t>
            </a:r>
          </a:p>
          <a:p>
            <a:pPr>
              <a:lnSpc>
                <a:spcPct val="120000"/>
              </a:lnSpc>
              <a:spcBef>
                <a:spcPts val="480"/>
              </a:spcBef>
            </a:pPr>
            <a:endParaRPr lang="es-CO" b="1" dirty="0">
              <a:latin typeface="Helvetica" panose="020B0604020202020204" pitchFamily="34" charset="0"/>
              <a:cs typeface="Helvetica" panose="020B0604020202020204" pitchFamily="34" charset="0"/>
            </a:endParaRPr>
          </a:p>
        </p:txBody>
      </p:sp>
      <p:cxnSp>
        <p:nvCxnSpPr>
          <p:cNvPr id="18" name="Conector recto 17">
            <a:extLst>
              <a:ext uri="{FF2B5EF4-FFF2-40B4-BE49-F238E27FC236}">
                <a16:creationId xmlns="" xmlns:a16="http://schemas.microsoft.com/office/drawing/2014/main" id="{C8A09CB6-7A3B-45A6-A58C-A8C516184594}"/>
              </a:ext>
            </a:extLst>
          </p:cNvPr>
          <p:cNvCxnSpPr>
            <a:cxnSpLocks/>
          </p:cNvCxnSpPr>
          <p:nvPr/>
        </p:nvCxnSpPr>
        <p:spPr>
          <a:xfrm flipV="1">
            <a:off x="0" y="5569970"/>
            <a:ext cx="12192000" cy="52453"/>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2 Marcador de contenido">
            <a:extLst>
              <a:ext uri="{FF2B5EF4-FFF2-40B4-BE49-F238E27FC236}">
                <a16:creationId xmlns="" xmlns:a16="http://schemas.microsoft.com/office/drawing/2014/main" id="{6EB90BAB-C8AE-46B4-BA16-547435CA8CAE}"/>
              </a:ext>
            </a:extLst>
          </p:cNvPr>
          <p:cNvSpPr txBox="1">
            <a:spLocks/>
          </p:cNvSpPr>
          <p:nvPr/>
        </p:nvSpPr>
        <p:spPr>
          <a:xfrm>
            <a:off x="1771472" y="3055438"/>
            <a:ext cx="8649056" cy="109286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0000"/>
              </a:lnSpc>
              <a:spcBef>
                <a:spcPts val="480"/>
              </a:spcBef>
            </a:pPr>
            <a:r>
              <a:rPr lang="es-ES" sz="2800" b="1" dirty="0">
                <a:latin typeface="Helvetica" panose="020B0604020202020204" pitchFamily="34" charset="0"/>
                <a:cs typeface="Helvetica" panose="020B0604020202020204" pitchFamily="34" charset="0"/>
              </a:rPr>
              <a:t>Desarrollo y evaluación de competencias</a:t>
            </a:r>
          </a:p>
          <a:p>
            <a:pPr>
              <a:lnSpc>
                <a:spcPct val="120000"/>
              </a:lnSpc>
              <a:spcBef>
                <a:spcPts val="480"/>
              </a:spcBef>
            </a:pPr>
            <a:r>
              <a:rPr lang="es-ES" sz="2800" b="1" dirty="0">
                <a:latin typeface="Helvetica" panose="020B0604020202020204" pitchFamily="34" charset="0"/>
                <a:cs typeface="Helvetica" panose="020B0604020202020204" pitchFamily="34" charset="0"/>
              </a:rPr>
              <a:t>Caso de estudio: Razonamiento cuantitativo</a:t>
            </a:r>
            <a:endParaRPr lang="es-CO" sz="2800" b="1" dirty="0">
              <a:latin typeface="Helvetica" panose="020B0604020202020204" pitchFamily="34" charset="0"/>
              <a:cs typeface="Helvetica" panose="020B0604020202020204" pitchFamily="34" charset="0"/>
            </a:endParaRPr>
          </a:p>
        </p:txBody>
      </p:sp>
      <p:sp>
        <p:nvSpPr>
          <p:cNvPr id="2" name="CuadroTexto 1">
            <a:extLst>
              <a:ext uri="{FF2B5EF4-FFF2-40B4-BE49-F238E27FC236}">
                <a16:creationId xmlns="" xmlns:a16="http://schemas.microsoft.com/office/drawing/2014/main" id="{23608362-5D35-43F3-BFEF-4A0879953C3E}"/>
              </a:ext>
            </a:extLst>
          </p:cNvPr>
          <p:cNvSpPr txBox="1"/>
          <p:nvPr/>
        </p:nvSpPr>
        <p:spPr>
          <a:xfrm>
            <a:off x="3065661" y="4591582"/>
            <a:ext cx="5651547" cy="830997"/>
          </a:xfrm>
          <a:prstGeom prst="rect">
            <a:avLst/>
          </a:prstGeom>
          <a:noFill/>
        </p:spPr>
        <p:txBody>
          <a:bodyPr wrap="none" rtlCol="0">
            <a:spAutoFit/>
          </a:bodyPr>
          <a:lstStyle/>
          <a:p>
            <a:pPr algn="ctr"/>
            <a:r>
              <a:rPr lang="es-CO" sz="2400" dirty="0">
                <a:latin typeface="Arial" panose="020B0604020202020204" pitchFamily="34" charset="0"/>
                <a:cs typeface="Arial" panose="020B0604020202020204" pitchFamily="34" charset="0"/>
              </a:rPr>
              <a:t>Conferencista: </a:t>
            </a:r>
            <a:br>
              <a:rPr lang="es-CO" sz="2400" dirty="0">
                <a:latin typeface="Arial" panose="020B0604020202020204" pitchFamily="34" charset="0"/>
                <a:cs typeface="Arial" panose="020B0604020202020204" pitchFamily="34" charset="0"/>
              </a:rPr>
            </a:br>
            <a:r>
              <a:rPr lang="es-CO" sz="2400" b="1" dirty="0">
                <a:solidFill>
                  <a:srgbClr val="002060"/>
                </a:solidFill>
                <a:latin typeface="Arial" panose="020B0604020202020204" pitchFamily="34" charset="0"/>
                <a:cs typeface="Arial" panose="020B0604020202020204" pitchFamily="34" charset="0"/>
              </a:rPr>
              <a:t>Gustavo Velásquez Quintana </a:t>
            </a:r>
            <a:r>
              <a:rPr lang="es-CO" i="1" dirty="0" err="1">
                <a:latin typeface="Times New Roman" panose="02020603050405020304" pitchFamily="18" charset="0"/>
                <a:cs typeface="Times New Roman" panose="02020603050405020304" pitchFamily="18" charset="0"/>
              </a:rPr>
              <a:t>Msc.Sp.Eng</a:t>
            </a:r>
            <a:r>
              <a:rPr lang="es-CO" i="1" dirty="0">
                <a:latin typeface="Times New Roman" panose="02020603050405020304" pitchFamily="18" charset="0"/>
                <a:cs typeface="Times New Roman" panose="02020603050405020304" pitchFamily="18" charset="0"/>
              </a:rPr>
              <a:t>.</a:t>
            </a:r>
            <a:endParaRPr lang="es-CO" sz="2400" b="1" dirty="0">
              <a:solidFill>
                <a:srgbClr val="002060"/>
              </a:solidFill>
              <a:latin typeface="Times New Roman" panose="02020603050405020304" pitchFamily="18" charset="0"/>
              <a:cs typeface="Times New Roman" panose="02020603050405020304" pitchFamily="18" charset="0"/>
            </a:endParaRPr>
          </a:p>
        </p:txBody>
      </p:sp>
      <p:cxnSp>
        <p:nvCxnSpPr>
          <p:cNvPr id="10" name="Conector recto 9">
            <a:extLst>
              <a:ext uri="{FF2B5EF4-FFF2-40B4-BE49-F238E27FC236}">
                <a16:creationId xmlns="" xmlns:a16="http://schemas.microsoft.com/office/drawing/2014/main" id="{F0C96EC5-D5CE-45D5-902A-335704A57127}"/>
              </a:ext>
            </a:extLst>
          </p:cNvPr>
          <p:cNvCxnSpPr>
            <a:cxnSpLocks/>
          </p:cNvCxnSpPr>
          <p:nvPr/>
        </p:nvCxnSpPr>
        <p:spPr>
          <a:xfrm flipV="1">
            <a:off x="-33128" y="6159692"/>
            <a:ext cx="12192000" cy="52453"/>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946825346"/>
      </p:ext>
    </p:extLst>
  </p:cSld>
  <p:clrMapOvr>
    <a:masterClrMapping/>
  </p:clrMapOvr>
  <mc:AlternateContent xmlns:mc="http://schemas.openxmlformats.org/markup-compatibility/2006" xmlns:p14="http://schemas.microsoft.com/office/powerpoint/2010/main">
    <mc:Choice Requires="p14">
      <p:transition p14:dur="0" advTm="15491"/>
    </mc:Choice>
    <mc:Fallback xmlns="">
      <p:transition advTm="15491"/>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9E95444C-E4F2-4A2B-94FB-BF6C8DDC9F08}"/>
              </a:ext>
            </a:extLst>
          </p:cNvPr>
          <p:cNvPicPr>
            <a:picLocks noChangeAspect="1"/>
          </p:cNvPicPr>
          <p:nvPr/>
        </p:nvPicPr>
        <p:blipFill rotWithShape="1">
          <a:blip r:embed="rId2"/>
          <a:srcRect l="13846" t="23372" r="14500" b="12802"/>
          <a:stretch/>
        </p:blipFill>
        <p:spPr>
          <a:xfrm>
            <a:off x="407963" y="656726"/>
            <a:ext cx="11469683" cy="5744074"/>
          </a:xfrm>
          <a:prstGeom prst="rect">
            <a:avLst/>
          </a:prstGeom>
        </p:spPr>
      </p:pic>
      <p:sp>
        <p:nvSpPr>
          <p:cNvPr id="5" name="Rectángulo 4">
            <a:extLst>
              <a:ext uri="{FF2B5EF4-FFF2-40B4-BE49-F238E27FC236}">
                <a16:creationId xmlns="" xmlns:a16="http://schemas.microsoft.com/office/drawing/2014/main" id="{A6D060CC-B3B2-40CF-8CFE-4065D2042FB8}"/>
              </a:ext>
            </a:extLst>
          </p:cNvPr>
          <p:cNvSpPr/>
          <p:nvPr/>
        </p:nvSpPr>
        <p:spPr>
          <a:xfrm>
            <a:off x="3052513" y="1826572"/>
            <a:ext cx="8825133" cy="1200329"/>
          </a:xfrm>
          <a:prstGeom prst="rect">
            <a:avLst/>
          </a:prstGeom>
          <a:solidFill>
            <a:srgbClr val="C00000"/>
          </a:solidFill>
        </p:spPr>
        <p:txBody>
          <a:bodyPr wrap="square">
            <a:spAutoFit/>
          </a:bodyPr>
          <a:lstStyle/>
          <a:p>
            <a:r>
              <a:rPr lang="es-CO" dirty="0">
                <a:solidFill>
                  <a:schemeClr val="bg1"/>
                </a:solidFill>
                <a:latin typeface="Arial" panose="020B0604020202020204" pitchFamily="34" charset="0"/>
                <a:cs typeface="Arial" panose="020B0604020202020204" pitchFamily="34" charset="0"/>
              </a:rPr>
              <a:t>El concepto de calidad aplicado a las Instituciones de Educación Superior hace referencia a un atributo del servicio público de la educación en general y, en particular, al modo como ese servicio se presta, según el tipo de institución de que se trate.</a:t>
            </a:r>
          </a:p>
        </p:txBody>
      </p:sp>
      <p:sp>
        <p:nvSpPr>
          <p:cNvPr id="6" name="Título 1">
            <a:extLst>
              <a:ext uri="{FF2B5EF4-FFF2-40B4-BE49-F238E27FC236}">
                <a16:creationId xmlns="" xmlns:a16="http://schemas.microsoft.com/office/drawing/2014/main" id="{2F4A06D8-E1BA-4AE0-887E-3A21DFF17932}"/>
              </a:ext>
            </a:extLst>
          </p:cNvPr>
          <p:cNvSpPr>
            <a:spLocks noGrp="1"/>
          </p:cNvSpPr>
          <p:nvPr>
            <p:ph type="title"/>
          </p:nvPr>
        </p:nvSpPr>
        <p:spPr>
          <a:xfrm>
            <a:off x="3052512" y="0"/>
            <a:ext cx="9139487" cy="457200"/>
          </a:xfrm>
          <a:solidFill>
            <a:srgbClr val="002060"/>
          </a:solidFill>
        </p:spPr>
        <p:txBody>
          <a:bodyPr>
            <a:noAutofit/>
          </a:bodyPr>
          <a:lstStyle/>
          <a:p>
            <a:pPr algn="r"/>
            <a:r>
              <a:rPr lang="es-CO" sz="3200" b="1">
                <a:solidFill>
                  <a:schemeClr val="bg1"/>
                </a:solidFill>
              </a:rPr>
              <a:t>Calidad Educativa</a:t>
            </a:r>
            <a:endParaRPr lang="es-CO" sz="1600" dirty="0">
              <a:solidFill>
                <a:schemeClr val="bg1"/>
              </a:solidFill>
            </a:endParaRPr>
          </a:p>
        </p:txBody>
      </p:sp>
      <p:sp>
        <p:nvSpPr>
          <p:cNvPr id="2" name="CuadroTexto 1">
            <a:extLst>
              <a:ext uri="{FF2B5EF4-FFF2-40B4-BE49-F238E27FC236}">
                <a16:creationId xmlns="" xmlns:a16="http://schemas.microsoft.com/office/drawing/2014/main" id="{D46C7986-F762-419C-B2F6-6330AE437099}"/>
              </a:ext>
            </a:extLst>
          </p:cNvPr>
          <p:cNvSpPr txBox="1"/>
          <p:nvPr/>
        </p:nvSpPr>
        <p:spPr>
          <a:xfrm>
            <a:off x="2627386" y="6400800"/>
            <a:ext cx="6357446" cy="338554"/>
          </a:xfrm>
          <a:prstGeom prst="rect">
            <a:avLst/>
          </a:prstGeom>
          <a:noFill/>
        </p:spPr>
        <p:txBody>
          <a:bodyPr wrap="none" rtlCol="0">
            <a:spAutoFit/>
          </a:bodyPr>
          <a:lstStyle/>
          <a:p>
            <a:r>
              <a:rPr lang="es-CO" sz="1600" dirty="0">
                <a:latin typeface="Arial Narrow" panose="020B0606020202030204" pitchFamily="34" charset="0"/>
              </a:rPr>
              <a:t>Fuente: Tomado y adaptado de la página Web del CNA, el 1 de noviembre de 2018</a:t>
            </a:r>
          </a:p>
        </p:txBody>
      </p:sp>
      <p:sp>
        <p:nvSpPr>
          <p:cNvPr id="8" name="Rectángulo 7">
            <a:extLst>
              <a:ext uri="{FF2B5EF4-FFF2-40B4-BE49-F238E27FC236}">
                <a16:creationId xmlns="" xmlns:a16="http://schemas.microsoft.com/office/drawing/2014/main" id="{E8B70601-15B7-44FE-BC71-437E9068855E}"/>
              </a:ext>
            </a:extLst>
          </p:cNvPr>
          <p:cNvSpPr/>
          <p:nvPr/>
        </p:nvSpPr>
        <p:spPr>
          <a:xfrm>
            <a:off x="8865564" y="457200"/>
            <a:ext cx="3300904" cy="369332"/>
          </a:xfrm>
          <a:prstGeom prst="rect">
            <a:avLst/>
          </a:prstGeom>
        </p:spPr>
        <p:txBody>
          <a:bodyPr wrap="none">
            <a:spAutoFit/>
          </a:bodyPr>
          <a:lstStyle/>
          <a:p>
            <a:r>
              <a:rPr lang="es-CO" b="1" dirty="0">
                <a:solidFill>
                  <a:srgbClr val="002060"/>
                </a:solidFill>
                <a:latin typeface="Arial" panose="020B0604020202020204" pitchFamily="34" charset="0"/>
                <a:cs typeface="Arial" panose="020B0604020202020204" pitchFamily="34" charset="0"/>
              </a:rPr>
              <a:t>(Lineamientos ministeriales)</a:t>
            </a:r>
            <a:endParaRPr lang="es-CO"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9437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uadroTexto 20">
            <a:extLst>
              <a:ext uri="{FF2B5EF4-FFF2-40B4-BE49-F238E27FC236}">
                <a16:creationId xmlns="" xmlns:a16="http://schemas.microsoft.com/office/drawing/2014/main" id="{6ED97688-8D40-4B4F-AA92-4124FC2F9851}"/>
              </a:ext>
            </a:extLst>
          </p:cNvPr>
          <p:cNvSpPr txBox="1"/>
          <p:nvPr/>
        </p:nvSpPr>
        <p:spPr>
          <a:xfrm>
            <a:off x="10747513" y="6497222"/>
            <a:ext cx="1435329" cy="307777"/>
          </a:xfrm>
          <a:prstGeom prst="rect">
            <a:avLst/>
          </a:prstGeom>
          <a:noFill/>
        </p:spPr>
        <p:txBody>
          <a:bodyPr wrap="none" rtlCol="0">
            <a:spAutoFit/>
          </a:bodyPr>
          <a:lstStyle/>
          <a:p>
            <a:r>
              <a:rPr lang="es-CO" sz="1400" dirty="0">
                <a:solidFill>
                  <a:srgbClr val="9D1B27"/>
                </a:solidFill>
              </a:rPr>
              <a:t>3. Competencias </a:t>
            </a:r>
          </a:p>
        </p:txBody>
      </p:sp>
      <p:pic>
        <p:nvPicPr>
          <p:cNvPr id="3" name="Picture 2" descr="https://lh5.googleusercontent.com/d5F3zGS9ImPDM_7dSEGfakN3I8zPIpG4wF8ab2zeYVaPOMRbI49Sgn4jWVFSET49zifHnN9IgOg6xyVMJZGqwFNdZYBq2-KvIuo_HkcFTT0HNyqD_fFtDvtX52YWSAFL9iOxxEEg">
            <a:extLst>
              <a:ext uri="{FF2B5EF4-FFF2-40B4-BE49-F238E27FC236}">
                <a16:creationId xmlns="" xmlns:a16="http://schemas.microsoft.com/office/drawing/2014/main" id="{696A67D6-CB91-4F7E-8AD1-32A0202F60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716" y="172279"/>
            <a:ext cx="6472127" cy="1672384"/>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a:extLst>
              <a:ext uri="{FF2B5EF4-FFF2-40B4-BE49-F238E27FC236}">
                <a16:creationId xmlns="" xmlns:a16="http://schemas.microsoft.com/office/drawing/2014/main" id="{2D2B72E6-9776-47A5-A025-C8828007570B}"/>
              </a:ext>
            </a:extLst>
          </p:cNvPr>
          <p:cNvSpPr/>
          <p:nvPr/>
        </p:nvSpPr>
        <p:spPr>
          <a:xfrm>
            <a:off x="1762539" y="2699328"/>
            <a:ext cx="8865703" cy="3785652"/>
          </a:xfrm>
          <a:prstGeom prst="rect">
            <a:avLst/>
          </a:prstGeom>
          <a:ln>
            <a:solidFill>
              <a:srgbClr val="9D1B27"/>
            </a:solidFill>
          </a:ln>
        </p:spPr>
        <p:txBody>
          <a:bodyPr wrap="square">
            <a:spAutoFit/>
          </a:bodyPr>
          <a:lstStyle/>
          <a:p>
            <a:r>
              <a:rPr lang="es-CO" sz="2400" dirty="0"/>
              <a:t/>
            </a:r>
            <a:br>
              <a:rPr lang="es-CO" sz="2400" dirty="0"/>
            </a:br>
            <a:r>
              <a:rPr lang="es-CO" sz="2400" dirty="0">
                <a:solidFill>
                  <a:srgbClr val="000000"/>
                </a:solidFill>
                <a:latin typeface="Arial" panose="020B0604020202020204" pitchFamily="34" charset="0"/>
              </a:rPr>
              <a:t>Cuando el estudiante es capaz de:</a:t>
            </a:r>
          </a:p>
          <a:p>
            <a:endParaRPr lang="es-CO" sz="2400" dirty="0"/>
          </a:p>
          <a:p>
            <a:pPr marL="285750" indent="-285750" fontAlgn="base">
              <a:buFont typeface="Arial" panose="020B0604020202020204" pitchFamily="34" charset="0"/>
              <a:buChar char="•"/>
            </a:pPr>
            <a:r>
              <a:rPr lang="es-CO" sz="2400" dirty="0">
                <a:solidFill>
                  <a:srgbClr val="000000"/>
                </a:solidFill>
                <a:latin typeface="Arial" panose="020B0604020202020204" pitchFamily="34" charset="0"/>
              </a:rPr>
              <a:t>Evaluar detenidamente los procedimientos y estrategias matemáticas que dan solución a los problemas planteados</a:t>
            </a:r>
          </a:p>
          <a:p>
            <a:pPr marL="285750" indent="-285750" fontAlgn="base">
              <a:buFont typeface="Arial" panose="020B0604020202020204" pitchFamily="34" charset="0"/>
              <a:buChar char="•"/>
            </a:pPr>
            <a:r>
              <a:rPr lang="es-CO" sz="2400" dirty="0">
                <a:solidFill>
                  <a:srgbClr val="000000"/>
                </a:solidFill>
                <a:latin typeface="Arial" panose="020B0604020202020204" pitchFamily="34" charset="0"/>
              </a:rPr>
              <a:t>Sostener o contradecir la interpretación de cierta información</a:t>
            </a:r>
          </a:p>
          <a:p>
            <a:pPr marL="285750" indent="-285750" fontAlgn="base">
              <a:buFont typeface="Arial" panose="020B0604020202020204" pitchFamily="34" charset="0"/>
              <a:buChar char="•"/>
            </a:pPr>
            <a:r>
              <a:rPr lang="es-CO" sz="2400" dirty="0">
                <a:solidFill>
                  <a:srgbClr val="000000"/>
                </a:solidFill>
                <a:latin typeface="Arial" panose="020B0604020202020204" pitchFamily="34" charset="0"/>
              </a:rPr>
              <a:t>Argumentar a favor o en contra de un procedimiento de resolución que le sea planteado</a:t>
            </a:r>
          </a:p>
          <a:p>
            <a:pPr marL="285750" indent="-285750" fontAlgn="base">
              <a:buFont typeface="Arial" panose="020B0604020202020204" pitchFamily="34" charset="0"/>
              <a:buChar char="•"/>
            </a:pPr>
            <a:r>
              <a:rPr lang="es-CO" sz="2400" dirty="0">
                <a:solidFill>
                  <a:srgbClr val="000000"/>
                </a:solidFill>
                <a:latin typeface="Arial" panose="020B0604020202020204" pitchFamily="34" charset="0"/>
              </a:rPr>
              <a:t>Aceptar o rechazar la validez o pertinencia de una solución propuesta.</a:t>
            </a:r>
          </a:p>
        </p:txBody>
      </p:sp>
      <p:sp>
        <p:nvSpPr>
          <p:cNvPr id="4" name="Rectángulo 3">
            <a:extLst>
              <a:ext uri="{FF2B5EF4-FFF2-40B4-BE49-F238E27FC236}">
                <a16:creationId xmlns="" xmlns:a16="http://schemas.microsoft.com/office/drawing/2014/main" id="{27BD3EF1-C4C2-4AD8-A084-0F41551F9C8D}"/>
              </a:ext>
            </a:extLst>
          </p:cNvPr>
          <p:cNvSpPr/>
          <p:nvPr/>
        </p:nvSpPr>
        <p:spPr>
          <a:xfrm>
            <a:off x="3048000" y="1674674"/>
            <a:ext cx="6096000" cy="830997"/>
          </a:xfrm>
          <a:prstGeom prst="rect">
            <a:avLst/>
          </a:prstGeom>
        </p:spPr>
        <p:txBody>
          <a:bodyPr>
            <a:spAutoFit/>
          </a:bodyPr>
          <a:lstStyle/>
          <a:p>
            <a:pPr algn="ctr"/>
            <a:r>
              <a:rPr lang="es-CO" sz="2400" b="1" i="1" dirty="0">
                <a:solidFill>
                  <a:srgbClr val="9D1B27"/>
                </a:solidFill>
                <a:latin typeface="Arial" panose="020B0604020202020204" pitchFamily="34" charset="0"/>
              </a:rPr>
              <a:t>¿Cuándo se considera que ha sido adquirida esta competencia? </a:t>
            </a:r>
            <a:endParaRPr lang="es-CO" sz="2400" dirty="0">
              <a:solidFill>
                <a:srgbClr val="9D1B27"/>
              </a:solidFill>
            </a:endParaRPr>
          </a:p>
        </p:txBody>
      </p:sp>
    </p:spTree>
    <p:custDataLst>
      <p:tags r:id="rId1"/>
    </p:custDataLst>
    <p:extLst>
      <p:ext uri="{BB962C8B-B14F-4D97-AF65-F5344CB8AC3E}">
        <p14:creationId xmlns:p14="http://schemas.microsoft.com/office/powerpoint/2010/main" val="30030559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606">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ubtítulo 7">
            <a:extLst>
              <a:ext uri="{FF2B5EF4-FFF2-40B4-BE49-F238E27FC236}">
                <a16:creationId xmlns="" xmlns:a16="http://schemas.microsoft.com/office/drawing/2014/main" id="{49A31199-D595-4E03-BF81-F397913F8697}"/>
              </a:ext>
            </a:extLst>
          </p:cNvPr>
          <p:cNvSpPr txBox="1">
            <a:spLocks/>
          </p:cNvSpPr>
          <p:nvPr/>
        </p:nvSpPr>
        <p:spPr>
          <a:xfrm>
            <a:off x="1749286" y="2201327"/>
            <a:ext cx="8382844" cy="4795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CO" sz="6600" dirty="0">
                <a:solidFill>
                  <a:srgbClr val="9E0842"/>
                </a:solidFill>
                <a:latin typeface="Alégre Sans" panose="02060606060101040101" pitchFamily="18" charset="0"/>
              </a:rPr>
              <a:t>Estructura del Módulo</a:t>
            </a:r>
          </a:p>
        </p:txBody>
      </p:sp>
      <p:sp>
        <p:nvSpPr>
          <p:cNvPr id="14" name="Hexágono 13">
            <a:extLst>
              <a:ext uri="{FF2B5EF4-FFF2-40B4-BE49-F238E27FC236}">
                <a16:creationId xmlns="" xmlns:a16="http://schemas.microsoft.com/office/drawing/2014/main" id="{EA2F398F-5FAA-4550-A080-DA3AC5844818}"/>
              </a:ext>
            </a:extLst>
          </p:cNvPr>
          <p:cNvSpPr/>
          <p:nvPr/>
        </p:nvSpPr>
        <p:spPr>
          <a:xfrm>
            <a:off x="3146668" y="3127442"/>
            <a:ext cx="5898664" cy="1699010"/>
          </a:xfrm>
          <a:prstGeom prst="hexagon">
            <a:avLst>
              <a:gd name="adj" fmla="val 41066"/>
              <a:gd name="vf" fmla="val 115470"/>
            </a:avLst>
          </a:prstGeom>
          <a:solidFill>
            <a:srgbClr val="9E0842"/>
          </a:solidFill>
          <a:ln>
            <a:solidFill>
              <a:srgbClr val="9E08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6" name="Imagen 15">
            <a:extLst>
              <a:ext uri="{FF2B5EF4-FFF2-40B4-BE49-F238E27FC236}">
                <a16:creationId xmlns="" xmlns:a16="http://schemas.microsoft.com/office/drawing/2014/main" id="{41B93F5C-033A-495E-B7C3-D6DCF1EA0E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9434" y="3370690"/>
            <a:ext cx="4951948" cy="1330423"/>
          </a:xfrm>
          <a:prstGeom prst="rect">
            <a:avLst/>
          </a:prstGeom>
        </p:spPr>
      </p:pic>
    </p:spTree>
    <p:extLst>
      <p:ext uri="{BB962C8B-B14F-4D97-AF65-F5344CB8AC3E}">
        <p14:creationId xmlns:p14="http://schemas.microsoft.com/office/powerpoint/2010/main" val="3809228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anim calcmode="lin" valueType="num">
                                      <p:cBhvr>
                                        <p:cTn id="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Resultado de imagen para saber pro">
            <a:extLst>
              <a:ext uri="{FF2B5EF4-FFF2-40B4-BE49-F238E27FC236}">
                <a16:creationId xmlns="" xmlns:a16="http://schemas.microsoft.com/office/drawing/2014/main" id="{40D8584C-3599-4F6C-96F8-0DB1BEEA1C3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62847" y="-146399"/>
            <a:ext cx="2067405" cy="1161145"/>
          </a:xfrm>
          <a:prstGeom prst="rect">
            <a:avLst/>
          </a:prstGeom>
          <a:noFill/>
          <a:extLst>
            <a:ext uri="{909E8E84-426E-40DD-AFC4-6F175D3DCCD1}">
              <a14:hiddenFill xmlns:a14="http://schemas.microsoft.com/office/drawing/2010/main">
                <a:solidFill>
                  <a:srgbClr val="FFFFFF"/>
                </a:solidFill>
              </a14:hiddenFill>
            </a:ext>
          </a:extLst>
        </p:spPr>
      </p:pic>
      <p:sp>
        <p:nvSpPr>
          <p:cNvPr id="13" name="CuadroTexto 12">
            <a:extLst>
              <a:ext uri="{FF2B5EF4-FFF2-40B4-BE49-F238E27FC236}">
                <a16:creationId xmlns="" xmlns:a16="http://schemas.microsoft.com/office/drawing/2014/main" id="{F483A333-AF66-4E8F-8A31-F141E559C0DC}"/>
              </a:ext>
            </a:extLst>
          </p:cNvPr>
          <p:cNvSpPr txBox="1"/>
          <p:nvPr/>
        </p:nvSpPr>
        <p:spPr>
          <a:xfrm>
            <a:off x="691182" y="1014746"/>
            <a:ext cx="11010487" cy="830997"/>
          </a:xfrm>
          <a:prstGeom prst="rect">
            <a:avLst/>
          </a:prstGeom>
          <a:noFill/>
        </p:spPr>
        <p:txBody>
          <a:bodyPr wrap="square" rtlCol="0">
            <a:spAutoFit/>
          </a:bodyPr>
          <a:lstStyle/>
          <a:p>
            <a:pPr algn="just"/>
            <a:r>
              <a:rPr lang="es-ES" sz="2400" dirty="0">
                <a:latin typeface="Arial" panose="020B0604020202020204" pitchFamily="34" charset="0"/>
                <a:cs typeface="Arial" panose="020B0604020202020204" pitchFamily="34" charset="0"/>
              </a:rPr>
              <a:t>El módulo consta de 35 preguntas que se distribuyen de acuerdo con las competencias del módulo, de la siguiente manera:</a:t>
            </a:r>
            <a:endParaRPr lang="es-CO" sz="2400" dirty="0">
              <a:latin typeface="Arial" panose="020B0604020202020204" pitchFamily="34" charset="0"/>
              <a:cs typeface="Arial" panose="020B0604020202020204" pitchFamily="34" charset="0"/>
            </a:endParaRPr>
          </a:p>
        </p:txBody>
      </p:sp>
      <p:pic>
        <p:nvPicPr>
          <p:cNvPr id="14" name="Imagen 13">
            <a:extLst>
              <a:ext uri="{FF2B5EF4-FFF2-40B4-BE49-F238E27FC236}">
                <a16:creationId xmlns="" xmlns:a16="http://schemas.microsoft.com/office/drawing/2014/main" id="{3A7ED638-CB87-4EA5-A1C0-32EA1820C9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1525" y="2262533"/>
            <a:ext cx="9725025" cy="4931708"/>
          </a:xfrm>
          <a:prstGeom prst="rect">
            <a:avLst/>
          </a:prstGeom>
        </p:spPr>
      </p:pic>
      <p:sp>
        <p:nvSpPr>
          <p:cNvPr id="4" name="Rectangle 12">
            <a:extLst>
              <a:ext uri="{FF2B5EF4-FFF2-40B4-BE49-F238E27FC236}">
                <a16:creationId xmlns="" xmlns:a16="http://schemas.microsoft.com/office/drawing/2014/main" id="{35331141-E53A-4454-970E-D0D8826C0237}"/>
              </a:ext>
            </a:extLst>
          </p:cNvPr>
          <p:cNvSpPr>
            <a:spLocks noChangeArrowheads="1"/>
          </p:cNvSpPr>
          <p:nvPr/>
        </p:nvSpPr>
        <p:spPr bwMode="auto">
          <a:xfrm>
            <a:off x="-31967" y="161218"/>
            <a:ext cx="8910920" cy="632625"/>
          </a:xfrm>
          <a:prstGeom prst="rect">
            <a:avLst/>
          </a:prstGeom>
          <a:solidFill>
            <a:srgbClr val="9D1B27"/>
          </a:solidFill>
          <a:ln>
            <a:noFill/>
          </a:ln>
          <a:extLst/>
        </p:spPr>
        <p:txBody>
          <a:bodyPr rot="0" vert="horz" wrap="square" lIns="91440" tIns="45720" rIns="91440" bIns="45720" anchor="t" anchorCtr="0" upright="1">
            <a:noAutofit/>
          </a:bodyPr>
          <a:lstStyle/>
          <a:p>
            <a:pPr marR="1014730" algn="r">
              <a:spcAft>
                <a:spcPts val="0"/>
              </a:spcAft>
            </a:pPr>
            <a:endParaRPr lang="es-CO" sz="1000" dirty="0">
              <a:effectLst/>
              <a:latin typeface="Elephant" panose="02020904090505020303" pitchFamily="18" charset="0"/>
              <a:ea typeface="Soho Gothic Pro"/>
              <a:cs typeface="Times New Roman" panose="02020603050405020304" pitchFamily="18" charset="0"/>
            </a:endParaRPr>
          </a:p>
        </p:txBody>
      </p:sp>
      <p:sp>
        <p:nvSpPr>
          <p:cNvPr id="5" name="Rectangle 13">
            <a:extLst>
              <a:ext uri="{FF2B5EF4-FFF2-40B4-BE49-F238E27FC236}">
                <a16:creationId xmlns="" xmlns:a16="http://schemas.microsoft.com/office/drawing/2014/main" id="{8B8CCB63-DFF9-45D3-8098-D06632508C7C}"/>
              </a:ext>
            </a:extLst>
          </p:cNvPr>
          <p:cNvSpPr/>
          <p:nvPr/>
        </p:nvSpPr>
        <p:spPr>
          <a:xfrm>
            <a:off x="-31967" y="215006"/>
            <a:ext cx="8910919" cy="4965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b="1" dirty="0">
                <a:solidFill>
                  <a:schemeClr val="bg1"/>
                </a:solidFill>
                <a:latin typeface="Helvetica" panose="020B0604020202020204" pitchFamily="34" charset="0"/>
                <a:ea typeface="Kozuka Gothic Pro M" panose="020B0700000000000000" pitchFamily="34" charset="-128"/>
                <a:cs typeface="Helvetica" panose="020B0604020202020204" pitchFamily="34" charset="0"/>
              </a:rPr>
              <a:t>4. Estructura del Módulo</a:t>
            </a:r>
          </a:p>
        </p:txBody>
      </p:sp>
      <p:sp>
        <p:nvSpPr>
          <p:cNvPr id="3" name="CuadroTexto 2">
            <a:extLst>
              <a:ext uri="{FF2B5EF4-FFF2-40B4-BE49-F238E27FC236}">
                <a16:creationId xmlns="" xmlns:a16="http://schemas.microsoft.com/office/drawing/2014/main" id="{1D82D7BA-26A8-499B-8017-7A01C88C9931}"/>
              </a:ext>
            </a:extLst>
          </p:cNvPr>
          <p:cNvSpPr txBox="1"/>
          <p:nvPr/>
        </p:nvSpPr>
        <p:spPr>
          <a:xfrm>
            <a:off x="5148551" y="5771492"/>
            <a:ext cx="1608197" cy="369332"/>
          </a:xfrm>
          <a:prstGeom prst="rect">
            <a:avLst/>
          </a:prstGeom>
          <a:noFill/>
        </p:spPr>
        <p:txBody>
          <a:bodyPr wrap="none" rtlCol="0">
            <a:spAutoFit/>
          </a:bodyPr>
          <a:lstStyle/>
          <a:p>
            <a:r>
              <a:rPr lang="es-CO" b="1" dirty="0">
                <a:latin typeface="Arial" panose="020B0604020202020204" pitchFamily="34" charset="0"/>
                <a:cs typeface="Arial" panose="020B0604020202020204" pitchFamily="34" charset="0"/>
              </a:rPr>
              <a:t>12 preguntas</a:t>
            </a:r>
          </a:p>
        </p:txBody>
      </p:sp>
      <p:sp>
        <p:nvSpPr>
          <p:cNvPr id="9" name="CuadroTexto 8">
            <a:extLst>
              <a:ext uri="{FF2B5EF4-FFF2-40B4-BE49-F238E27FC236}">
                <a16:creationId xmlns="" xmlns:a16="http://schemas.microsoft.com/office/drawing/2014/main" id="{CD132831-DAE0-49B8-9DF5-3F8B5114D04B}"/>
              </a:ext>
            </a:extLst>
          </p:cNvPr>
          <p:cNvSpPr txBox="1"/>
          <p:nvPr/>
        </p:nvSpPr>
        <p:spPr>
          <a:xfrm>
            <a:off x="10230672" y="6550229"/>
            <a:ext cx="1980799" cy="307777"/>
          </a:xfrm>
          <a:prstGeom prst="rect">
            <a:avLst/>
          </a:prstGeom>
          <a:noFill/>
        </p:spPr>
        <p:txBody>
          <a:bodyPr wrap="none" rtlCol="0">
            <a:spAutoFit/>
          </a:bodyPr>
          <a:lstStyle/>
          <a:p>
            <a:r>
              <a:rPr lang="es-CO" sz="1400" dirty="0">
                <a:solidFill>
                  <a:srgbClr val="9D1B27"/>
                </a:solidFill>
              </a:rPr>
              <a:t>4. Estructura del módulo</a:t>
            </a:r>
          </a:p>
        </p:txBody>
      </p:sp>
      <p:sp>
        <p:nvSpPr>
          <p:cNvPr id="16" name="CuadroTexto 15">
            <a:extLst>
              <a:ext uri="{FF2B5EF4-FFF2-40B4-BE49-F238E27FC236}">
                <a16:creationId xmlns="" xmlns:a16="http://schemas.microsoft.com/office/drawing/2014/main" id="{439A9A98-D015-4B8B-B346-A14BE72161E2}"/>
              </a:ext>
            </a:extLst>
          </p:cNvPr>
          <p:cNvSpPr txBox="1"/>
          <p:nvPr/>
        </p:nvSpPr>
        <p:spPr>
          <a:xfrm>
            <a:off x="8253766" y="5771492"/>
            <a:ext cx="1608197" cy="369332"/>
          </a:xfrm>
          <a:prstGeom prst="rect">
            <a:avLst/>
          </a:prstGeom>
          <a:noFill/>
        </p:spPr>
        <p:txBody>
          <a:bodyPr wrap="none" rtlCol="0">
            <a:spAutoFit/>
          </a:bodyPr>
          <a:lstStyle/>
          <a:p>
            <a:r>
              <a:rPr lang="es-CO" b="1" dirty="0">
                <a:latin typeface="Arial" panose="020B0604020202020204" pitchFamily="34" charset="0"/>
                <a:cs typeface="Arial" panose="020B0604020202020204" pitchFamily="34" charset="0"/>
              </a:rPr>
              <a:t>11 preguntas</a:t>
            </a:r>
          </a:p>
        </p:txBody>
      </p:sp>
      <p:sp>
        <p:nvSpPr>
          <p:cNvPr id="17" name="CuadroTexto 16">
            <a:extLst>
              <a:ext uri="{FF2B5EF4-FFF2-40B4-BE49-F238E27FC236}">
                <a16:creationId xmlns="" xmlns:a16="http://schemas.microsoft.com/office/drawing/2014/main" id="{07926B56-AFEB-4C2D-B605-B35F92A6F22F}"/>
              </a:ext>
            </a:extLst>
          </p:cNvPr>
          <p:cNvSpPr txBox="1"/>
          <p:nvPr/>
        </p:nvSpPr>
        <p:spPr>
          <a:xfrm>
            <a:off x="2175160" y="5771492"/>
            <a:ext cx="1608197" cy="369332"/>
          </a:xfrm>
          <a:prstGeom prst="rect">
            <a:avLst/>
          </a:prstGeom>
          <a:noFill/>
        </p:spPr>
        <p:txBody>
          <a:bodyPr wrap="none" rtlCol="0">
            <a:spAutoFit/>
          </a:bodyPr>
          <a:lstStyle/>
          <a:p>
            <a:r>
              <a:rPr lang="es-CO" b="1" dirty="0">
                <a:latin typeface="Arial" panose="020B0604020202020204" pitchFamily="34" charset="0"/>
                <a:cs typeface="Arial" panose="020B0604020202020204" pitchFamily="34" charset="0"/>
              </a:rPr>
              <a:t>12 preguntas</a:t>
            </a:r>
          </a:p>
        </p:txBody>
      </p:sp>
    </p:spTree>
    <p:extLst>
      <p:ext uri="{BB962C8B-B14F-4D97-AF65-F5344CB8AC3E}">
        <p14:creationId xmlns:p14="http://schemas.microsoft.com/office/powerpoint/2010/main" val="412452689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2">
            <a:extLst>
              <a:ext uri="{FF2B5EF4-FFF2-40B4-BE49-F238E27FC236}">
                <a16:creationId xmlns="" xmlns:a16="http://schemas.microsoft.com/office/drawing/2014/main" id="{35331141-E53A-4454-970E-D0D8826C0237}"/>
              </a:ext>
            </a:extLst>
          </p:cNvPr>
          <p:cNvSpPr>
            <a:spLocks noChangeArrowheads="1"/>
          </p:cNvSpPr>
          <p:nvPr/>
        </p:nvSpPr>
        <p:spPr bwMode="auto">
          <a:xfrm>
            <a:off x="-31967" y="161218"/>
            <a:ext cx="8910920" cy="632625"/>
          </a:xfrm>
          <a:prstGeom prst="rect">
            <a:avLst/>
          </a:prstGeom>
          <a:solidFill>
            <a:srgbClr val="9D1B27"/>
          </a:solidFill>
          <a:ln>
            <a:noFill/>
          </a:ln>
          <a:extLst/>
        </p:spPr>
        <p:txBody>
          <a:bodyPr rot="0" vert="horz" wrap="square" lIns="91440" tIns="45720" rIns="91440" bIns="45720" anchor="t" anchorCtr="0" upright="1">
            <a:noAutofit/>
          </a:bodyPr>
          <a:lstStyle/>
          <a:p>
            <a:pPr marR="1014730" algn="r">
              <a:spcAft>
                <a:spcPts val="0"/>
              </a:spcAft>
            </a:pPr>
            <a:endParaRPr lang="es-CO" sz="1000" dirty="0">
              <a:effectLst/>
              <a:latin typeface="Elephant" panose="02020904090505020303" pitchFamily="18" charset="0"/>
              <a:ea typeface="Soho Gothic Pro"/>
              <a:cs typeface="Times New Roman" panose="02020603050405020304" pitchFamily="18" charset="0"/>
            </a:endParaRPr>
          </a:p>
        </p:txBody>
      </p:sp>
      <p:sp>
        <p:nvSpPr>
          <p:cNvPr id="5" name="Rectangle 13">
            <a:extLst>
              <a:ext uri="{FF2B5EF4-FFF2-40B4-BE49-F238E27FC236}">
                <a16:creationId xmlns="" xmlns:a16="http://schemas.microsoft.com/office/drawing/2014/main" id="{8B8CCB63-DFF9-45D3-8098-D06632508C7C}"/>
              </a:ext>
            </a:extLst>
          </p:cNvPr>
          <p:cNvSpPr/>
          <p:nvPr/>
        </p:nvSpPr>
        <p:spPr>
          <a:xfrm>
            <a:off x="-31967" y="215006"/>
            <a:ext cx="8910919" cy="4965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b="1" dirty="0">
                <a:solidFill>
                  <a:schemeClr val="bg1"/>
                </a:solidFill>
                <a:latin typeface="Helvetica" panose="020B0604020202020204" pitchFamily="34" charset="0"/>
                <a:ea typeface="Kozuka Gothic Pro M" panose="020B0700000000000000" pitchFamily="34" charset="-128"/>
                <a:cs typeface="Helvetica" panose="020B0604020202020204" pitchFamily="34" charset="0"/>
              </a:rPr>
              <a:t>4. Estructura del Módulo</a:t>
            </a:r>
          </a:p>
        </p:txBody>
      </p:sp>
      <p:sp>
        <p:nvSpPr>
          <p:cNvPr id="9" name="CuadroTexto 8">
            <a:extLst>
              <a:ext uri="{FF2B5EF4-FFF2-40B4-BE49-F238E27FC236}">
                <a16:creationId xmlns="" xmlns:a16="http://schemas.microsoft.com/office/drawing/2014/main" id="{CD132831-DAE0-49B8-9DF5-3F8B5114D04B}"/>
              </a:ext>
            </a:extLst>
          </p:cNvPr>
          <p:cNvSpPr txBox="1"/>
          <p:nvPr/>
        </p:nvSpPr>
        <p:spPr>
          <a:xfrm>
            <a:off x="10230672" y="6550229"/>
            <a:ext cx="1980799" cy="307777"/>
          </a:xfrm>
          <a:prstGeom prst="rect">
            <a:avLst/>
          </a:prstGeom>
          <a:noFill/>
        </p:spPr>
        <p:txBody>
          <a:bodyPr wrap="none" rtlCol="0">
            <a:spAutoFit/>
          </a:bodyPr>
          <a:lstStyle/>
          <a:p>
            <a:r>
              <a:rPr lang="es-CO" sz="1400" dirty="0">
                <a:solidFill>
                  <a:srgbClr val="9D1B27"/>
                </a:solidFill>
              </a:rPr>
              <a:t>4. Estructura del módulo</a:t>
            </a:r>
          </a:p>
        </p:txBody>
      </p:sp>
      <p:pic>
        <p:nvPicPr>
          <p:cNvPr id="8194" name="Picture 2" descr="Resultado de imagen para saber tyt">
            <a:extLst>
              <a:ext uri="{FF2B5EF4-FFF2-40B4-BE49-F238E27FC236}">
                <a16:creationId xmlns="" xmlns:a16="http://schemas.microsoft.com/office/drawing/2014/main" id="{BA955D2C-B376-41EB-8F28-6F2A46050D1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461" t="18940" r="15523" b="25388"/>
          <a:stretch/>
        </p:blipFill>
        <p:spPr bwMode="auto">
          <a:xfrm>
            <a:off x="4708478" y="1528550"/>
            <a:ext cx="3253662" cy="154219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graphicFrame>
        <p:nvGraphicFramePr>
          <p:cNvPr id="2" name="Tabla 1">
            <a:extLst>
              <a:ext uri="{FF2B5EF4-FFF2-40B4-BE49-F238E27FC236}">
                <a16:creationId xmlns="" xmlns:a16="http://schemas.microsoft.com/office/drawing/2014/main" id="{F079FBF1-3A6C-4155-A717-99A2680AB656}"/>
              </a:ext>
            </a:extLst>
          </p:cNvPr>
          <p:cNvGraphicFramePr>
            <a:graphicFrameLocks noGrp="1"/>
          </p:cNvGraphicFramePr>
          <p:nvPr>
            <p:extLst/>
          </p:nvPr>
        </p:nvGraphicFramePr>
        <p:xfrm>
          <a:off x="1313153" y="3402820"/>
          <a:ext cx="9646000" cy="2786000"/>
        </p:xfrm>
        <a:graphic>
          <a:graphicData uri="http://schemas.openxmlformats.org/drawingml/2006/table">
            <a:tbl>
              <a:tblPr/>
              <a:tblGrid>
                <a:gridCol w="4326652">
                  <a:extLst>
                    <a:ext uri="{9D8B030D-6E8A-4147-A177-3AD203B41FA5}">
                      <a16:colId xmlns="" xmlns:a16="http://schemas.microsoft.com/office/drawing/2014/main" val="586292029"/>
                    </a:ext>
                  </a:extLst>
                </a:gridCol>
                <a:gridCol w="2884435">
                  <a:extLst>
                    <a:ext uri="{9D8B030D-6E8A-4147-A177-3AD203B41FA5}">
                      <a16:colId xmlns="" xmlns:a16="http://schemas.microsoft.com/office/drawing/2014/main" val="3909205193"/>
                    </a:ext>
                  </a:extLst>
                </a:gridCol>
                <a:gridCol w="2434913">
                  <a:extLst>
                    <a:ext uri="{9D8B030D-6E8A-4147-A177-3AD203B41FA5}">
                      <a16:colId xmlns="" xmlns:a16="http://schemas.microsoft.com/office/drawing/2014/main" val="2531571564"/>
                    </a:ext>
                  </a:extLst>
                </a:gridCol>
              </a:tblGrid>
              <a:tr h="802458">
                <a:tc>
                  <a:txBody>
                    <a:bodyPr/>
                    <a:lstStyle/>
                    <a:p>
                      <a:pPr algn="ctr" rtl="0" fontAlgn="t">
                        <a:spcBef>
                          <a:spcPts val="0"/>
                        </a:spcBef>
                        <a:spcAft>
                          <a:spcPts val="0"/>
                        </a:spcAft>
                      </a:pPr>
                      <a:r>
                        <a:rPr lang="es-CO" sz="2000" b="1" i="0" u="none" strike="noStrike" dirty="0">
                          <a:solidFill>
                            <a:schemeClr val="bg1"/>
                          </a:solidFill>
                          <a:effectLst/>
                          <a:latin typeface="Arial" panose="020B0604020202020204" pitchFamily="34" charset="0"/>
                        </a:rPr>
                        <a:t>Competencias básicas de razonamiento cuantitativo</a:t>
                      </a:r>
                      <a:endParaRPr lang="es-CO" sz="3600" dirty="0">
                        <a:solidFill>
                          <a:schemeClr val="bg1"/>
                        </a:solidFill>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D1B27"/>
                    </a:solidFill>
                  </a:tcPr>
                </a:tc>
                <a:tc>
                  <a:txBody>
                    <a:bodyPr/>
                    <a:lstStyle/>
                    <a:p>
                      <a:pPr algn="ctr" rtl="0" fontAlgn="t">
                        <a:spcBef>
                          <a:spcPts val="0"/>
                        </a:spcBef>
                        <a:spcAft>
                          <a:spcPts val="0"/>
                        </a:spcAft>
                      </a:pPr>
                      <a:r>
                        <a:rPr lang="es-CO" sz="2000" b="1" i="0" u="none" strike="noStrike" dirty="0">
                          <a:solidFill>
                            <a:schemeClr val="bg1"/>
                          </a:solidFill>
                          <a:effectLst/>
                          <a:latin typeface="Arial" panose="020B0604020202020204" pitchFamily="34" charset="0"/>
                        </a:rPr>
                        <a:t>Número de preguntas</a:t>
                      </a:r>
                      <a:endParaRPr lang="es-CO" sz="3600" dirty="0">
                        <a:solidFill>
                          <a:schemeClr val="bg1"/>
                        </a:solidFill>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D1B27"/>
                    </a:solidFill>
                  </a:tcPr>
                </a:tc>
                <a:tc>
                  <a:txBody>
                    <a:bodyPr/>
                    <a:lstStyle/>
                    <a:p>
                      <a:pPr algn="ctr" rtl="0" fontAlgn="t">
                        <a:spcBef>
                          <a:spcPts val="0"/>
                        </a:spcBef>
                        <a:spcAft>
                          <a:spcPts val="0"/>
                        </a:spcAft>
                      </a:pPr>
                      <a:r>
                        <a:rPr lang="es-CO" sz="2000" b="1" i="0" u="none" strike="noStrike" dirty="0">
                          <a:solidFill>
                            <a:schemeClr val="bg1"/>
                          </a:solidFill>
                          <a:effectLst/>
                          <a:latin typeface="Arial" panose="020B0604020202020204" pitchFamily="34" charset="0"/>
                        </a:rPr>
                        <a:t>Porcentaje de preguntas</a:t>
                      </a:r>
                      <a:endParaRPr lang="es-CO" sz="3600" dirty="0">
                        <a:solidFill>
                          <a:schemeClr val="bg1"/>
                        </a:solidFill>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D1B27"/>
                    </a:solidFill>
                  </a:tcPr>
                </a:tc>
                <a:extLst>
                  <a:ext uri="{0D108BD9-81ED-4DB2-BD59-A6C34878D82A}">
                    <a16:rowId xmlns="" xmlns:a16="http://schemas.microsoft.com/office/drawing/2014/main" val="2600698574"/>
                  </a:ext>
                </a:extLst>
              </a:tr>
              <a:tr h="470406">
                <a:tc>
                  <a:txBody>
                    <a:bodyPr/>
                    <a:lstStyle/>
                    <a:p>
                      <a:pPr rtl="0" fontAlgn="t">
                        <a:spcBef>
                          <a:spcPts val="0"/>
                        </a:spcBef>
                        <a:spcAft>
                          <a:spcPts val="0"/>
                        </a:spcAft>
                      </a:pPr>
                      <a:r>
                        <a:rPr lang="es-CO" sz="2000" b="0" i="0" u="none" strike="noStrike">
                          <a:solidFill>
                            <a:srgbClr val="000000"/>
                          </a:solidFill>
                          <a:effectLst/>
                          <a:latin typeface="Arial" panose="020B0604020202020204" pitchFamily="34" charset="0"/>
                        </a:rPr>
                        <a:t>Interpretación y representación</a:t>
                      </a:r>
                      <a:endParaRPr lang="es-CO" sz="3600">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s-CO" sz="2000" b="0" i="0" u="none" strike="noStrike">
                          <a:solidFill>
                            <a:srgbClr val="000000"/>
                          </a:solidFill>
                          <a:effectLst/>
                          <a:latin typeface="Arial" panose="020B0604020202020204" pitchFamily="34" charset="0"/>
                        </a:rPr>
                        <a:t>14</a:t>
                      </a:r>
                      <a:endParaRPr lang="es-CO" sz="3600">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s-CO" sz="2000" b="0" i="0" u="none" strike="noStrike">
                          <a:solidFill>
                            <a:srgbClr val="000000"/>
                          </a:solidFill>
                          <a:effectLst/>
                          <a:latin typeface="Arial" panose="020B0604020202020204" pitchFamily="34" charset="0"/>
                        </a:rPr>
                        <a:t>40%</a:t>
                      </a:r>
                      <a:endParaRPr lang="es-CO" sz="3600">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921650273"/>
                  </a:ext>
                </a:extLst>
              </a:tr>
              <a:tr h="470406">
                <a:tc>
                  <a:txBody>
                    <a:bodyPr/>
                    <a:lstStyle/>
                    <a:p>
                      <a:pPr rtl="0" fontAlgn="t">
                        <a:spcBef>
                          <a:spcPts val="0"/>
                        </a:spcBef>
                        <a:spcAft>
                          <a:spcPts val="0"/>
                        </a:spcAft>
                      </a:pPr>
                      <a:r>
                        <a:rPr lang="es-CO" sz="2000" b="0" i="0" u="none" strike="noStrike">
                          <a:solidFill>
                            <a:srgbClr val="000000"/>
                          </a:solidFill>
                          <a:effectLst/>
                          <a:latin typeface="Arial" panose="020B0604020202020204" pitchFamily="34" charset="0"/>
                        </a:rPr>
                        <a:t>Formulación y ejecución</a:t>
                      </a:r>
                      <a:endParaRPr lang="es-CO" sz="3600">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s-CO" sz="2000" b="0" i="0" u="none" strike="noStrike">
                          <a:solidFill>
                            <a:srgbClr val="000000"/>
                          </a:solidFill>
                          <a:effectLst/>
                          <a:latin typeface="Arial" panose="020B0604020202020204" pitchFamily="34" charset="0"/>
                        </a:rPr>
                        <a:t>14</a:t>
                      </a:r>
                      <a:endParaRPr lang="es-CO" sz="3600">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s-CO" sz="2000" b="0" i="0" u="none" strike="noStrike">
                          <a:solidFill>
                            <a:srgbClr val="000000"/>
                          </a:solidFill>
                          <a:effectLst/>
                          <a:latin typeface="Arial" panose="020B0604020202020204" pitchFamily="34" charset="0"/>
                        </a:rPr>
                        <a:t>40%</a:t>
                      </a:r>
                      <a:endParaRPr lang="es-CO" sz="3600">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016658396"/>
                  </a:ext>
                </a:extLst>
              </a:tr>
              <a:tr h="572324">
                <a:tc>
                  <a:txBody>
                    <a:bodyPr/>
                    <a:lstStyle/>
                    <a:p>
                      <a:pPr rtl="0" fontAlgn="t">
                        <a:spcBef>
                          <a:spcPts val="0"/>
                        </a:spcBef>
                        <a:spcAft>
                          <a:spcPts val="0"/>
                        </a:spcAft>
                      </a:pPr>
                      <a:r>
                        <a:rPr lang="es-CO" sz="2000" b="0" i="0" u="none" strike="noStrike">
                          <a:solidFill>
                            <a:srgbClr val="000000"/>
                          </a:solidFill>
                          <a:effectLst/>
                          <a:latin typeface="Arial" panose="020B0604020202020204" pitchFamily="34" charset="0"/>
                        </a:rPr>
                        <a:t>Argumentación</a:t>
                      </a:r>
                      <a:endParaRPr lang="es-CO" sz="3600">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s-CO" sz="2000" b="0" i="0" u="none" strike="noStrike">
                          <a:solidFill>
                            <a:srgbClr val="000000"/>
                          </a:solidFill>
                          <a:effectLst/>
                          <a:latin typeface="Arial" panose="020B0604020202020204" pitchFamily="34" charset="0"/>
                        </a:rPr>
                        <a:t>7</a:t>
                      </a:r>
                      <a:endParaRPr lang="es-CO" sz="3600">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s-CO" sz="2000" b="0" i="0" u="none" strike="noStrike">
                          <a:solidFill>
                            <a:srgbClr val="000000"/>
                          </a:solidFill>
                          <a:effectLst/>
                          <a:latin typeface="Arial" panose="020B0604020202020204" pitchFamily="34" charset="0"/>
                        </a:rPr>
                        <a:t>20%</a:t>
                      </a:r>
                      <a:endParaRPr lang="es-CO" sz="3600">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216801523"/>
                  </a:ext>
                </a:extLst>
              </a:tr>
              <a:tr h="470406">
                <a:tc>
                  <a:txBody>
                    <a:bodyPr/>
                    <a:lstStyle/>
                    <a:p>
                      <a:pPr rtl="0" fontAlgn="t">
                        <a:spcBef>
                          <a:spcPts val="0"/>
                        </a:spcBef>
                        <a:spcAft>
                          <a:spcPts val="0"/>
                        </a:spcAft>
                      </a:pPr>
                      <a:r>
                        <a:rPr lang="es-CO" sz="2000" b="1" i="0" u="none" strike="noStrike" dirty="0">
                          <a:solidFill>
                            <a:schemeClr val="bg1"/>
                          </a:solidFill>
                          <a:effectLst/>
                          <a:latin typeface="Arial" panose="020B0604020202020204" pitchFamily="34" charset="0"/>
                        </a:rPr>
                        <a:t>Total de preguntas</a:t>
                      </a:r>
                      <a:endParaRPr lang="es-CO" sz="3600" dirty="0">
                        <a:solidFill>
                          <a:schemeClr val="bg1"/>
                        </a:solidFill>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D1B27"/>
                    </a:solidFill>
                  </a:tcPr>
                </a:tc>
                <a:tc>
                  <a:txBody>
                    <a:bodyPr/>
                    <a:lstStyle/>
                    <a:p>
                      <a:pPr algn="ctr" rtl="0" fontAlgn="t">
                        <a:spcBef>
                          <a:spcPts val="0"/>
                        </a:spcBef>
                        <a:spcAft>
                          <a:spcPts val="0"/>
                        </a:spcAft>
                      </a:pPr>
                      <a:r>
                        <a:rPr lang="es-CO" sz="2000" b="1" i="0" u="none" strike="noStrike" dirty="0">
                          <a:solidFill>
                            <a:schemeClr val="bg1"/>
                          </a:solidFill>
                          <a:effectLst/>
                          <a:latin typeface="Arial" panose="020B0604020202020204" pitchFamily="34" charset="0"/>
                        </a:rPr>
                        <a:t>35</a:t>
                      </a:r>
                      <a:endParaRPr lang="es-CO" sz="3600" dirty="0">
                        <a:solidFill>
                          <a:schemeClr val="bg1"/>
                        </a:solidFill>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D1B27"/>
                    </a:solidFill>
                  </a:tcPr>
                </a:tc>
                <a:tc>
                  <a:txBody>
                    <a:bodyPr/>
                    <a:lstStyle/>
                    <a:p>
                      <a:pPr algn="ctr" rtl="0" fontAlgn="t">
                        <a:spcBef>
                          <a:spcPts val="0"/>
                        </a:spcBef>
                        <a:spcAft>
                          <a:spcPts val="0"/>
                        </a:spcAft>
                      </a:pPr>
                      <a:r>
                        <a:rPr lang="es-CO" sz="2000" b="1" i="0" u="none" strike="noStrike" dirty="0">
                          <a:solidFill>
                            <a:schemeClr val="bg1"/>
                          </a:solidFill>
                          <a:effectLst/>
                          <a:latin typeface="Arial" panose="020B0604020202020204" pitchFamily="34" charset="0"/>
                        </a:rPr>
                        <a:t>100%</a:t>
                      </a:r>
                      <a:endParaRPr lang="es-CO" sz="3600" dirty="0">
                        <a:solidFill>
                          <a:schemeClr val="bg1"/>
                        </a:solidFill>
                        <a:effectLst/>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D1B27"/>
                    </a:solidFill>
                  </a:tcPr>
                </a:tc>
                <a:extLst>
                  <a:ext uri="{0D108BD9-81ED-4DB2-BD59-A6C34878D82A}">
                    <a16:rowId xmlns="" xmlns:a16="http://schemas.microsoft.com/office/drawing/2014/main" val="2206475861"/>
                  </a:ext>
                </a:extLst>
              </a:tr>
            </a:tbl>
          </a:graphicData>
        </a:graphic>
      </p:graphicFrame>
      <p:sp>
        <p:nvSpPr>
          <p:cNvPr id="7" name="CuadroTexto 6">
            <a:extLst>
              <a:ext uri="{FF2B5EF4-FFF2-40B4-BE49-F238E27FC236}">
                <a16:creationId xmlns="" xmlns:a16="http://schemas.microsoft.com/office/drawing/2014/main" id="{8171B5E2-6309-4FA6-823F-B2C7D9262FF4}"/>
              </a:ext>
            </a:extLst>
          </p:cNvPr>
          <p:cNvSpPr txBox="1"/>
          <p:nvPr/>
        </p:nvSpPr>
        <p:spPr>
          <a:xfrm>
            <a:off x="8878952" y="147512"/>
            <a:ext cx="2864887" cy="646331"/>
          </a:xfrm>
          <a:prstGeom prst="rect">
            <a:avLst/>
          </a:prstGeom>
          <a:solidFill>
            <a:schemeClr val="accent4"/>
          </a:solidFill>
        </p:spPr>
        <p:txBody>
          <a:bodyPr wrap="none" rtlCol="0">
            <a:spAutoFit/>
          </a:bodyPr>
          <a:lstStyle/>
          <a:p>
            <a:pPr algn="ctr"/>
            <a:r>
              <a:rPr lang="es-CO" b="1" dirty="0">
                <a:latin typeface="Helvetica" panose="020B0604020202020204" pitchFamily="34" charset="0"/>
                <a:cs typeface="Helvetica" panose="020B0604020202020204" pitchFamily="34" charset="0"/>
              </a:rPr>
              <a:t>Ojo Saber </a:t>
            </a:r>
            <a:r>
              <a:rPr lang="es-CO" b="1" dirty="0" err="1">
                <a:latin typeface="Helvetica" panose="020B0604020202020204" pitchFamily="34" charset="0"/>
                <a:cs typeface="Helvetica" panose="020B0604020202020204" pitchFamily="34" charset="0"/>
              </a:rPr>
              <a:t>TyT</a:t>
            </a:r>
            <a:r>
              <a:rPr lang="es-CO" b="1" dirty="0">
                <a:latin typeface="Helvetica" panose="020B0604020202020204" pitchFamily="34" charset="0"/>
                <a:cs typeface="Helvetica" panose="020B0604020202020204" pitchFamily="34" charset="0"/>
              </a:rPr>
              <a:t> </a:t>
            </a:r>
          </a:p>
          <a:p>
            <a:pPr algn="ctr"/>
            <a:r>
              <a:rPr lang="es-CO" dirty="0">
                <a:latin typeface="Helvetica" panose="020B0604020202020204" pitchFamily="34" charset="0"/>
                <a:cs typeface="Helvetica" panose="020B0604020202020204" pitchFamily="34" charset="0"/>
              </a:rPr>
              <a:t>es diferente la distribución</a:t>
            </a:r>
          </a:p>
        </p:txBody>
      </p:sp>
    </p:spTree>
    <p:extLst>
      <p:ext uri="{BB962C8B-B14F-4D97-AF65-F5344CB8AC3E}">
        <p14:creationId xmlns:p14="http://schemas.microsoft.com/office/powerpoint/2010/main" val="427600821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12">
            <a:extLst>
              <a:ext uri="{FF2B5EF4-FFF2-40B4-BE49-F238E27FC236}">
                <a16:creationId xmlns="" xmlns:a16="http://schemas.microsoft.com/office/drawing/2014/main" id="{E33FE019-0B4B-495D-B52D-0F8D804F96C8}"/>
              </a:ext>
            </a:extLst>
          </p:cNvPr>
          <p:cNvSpPr>
            <a:spLocks noChangeArrowheads="1"/>
          </p:cNvSpPr>
          <p:nvPr/>
        </p:nvSpPr>
        <p:spPr bwMode="auto">
          <a:xfrm>
            <a:off x="-31967" y="161218"/>
            <a:ext cx="8910920" cy="632625"/>
          </a:xfrm>
          <a:prstGeom prst="rect">
            <a:avLst/>
          </a:prstGeom>
          <a:solidFill>
            <a:srgbClr val="9D1B27"/>
          </a:solidFill>
          <a:ln>
            <a:noFill/>
          </a:ln>
          <a:extLst/>
        </p:spPr>
        <p:txBody>
          <a:bodyPr rot="0" vert="horz" wrap="square" lIns="91440" tIns="45720" rIns="91440" bIns="45720" anchor="t" anchorCtr="0" upright="1">
            <a:noAutofit/>
          </a:bodyPr>
          <a:lstStyle/>
          <a:p>
            <a:pPr marR="1014730" algn="r">
              <a:spcAft>
                <a:spcPts val="0"/>
              </a:spcAft>
            </a:pPr>
            <a:endParaRPr lang="es-CO" sz="1000" dirty="0">
              <a:effectLst/>
              <a:latin typeface="Elephant" panose="02020904090505020303" pitchFamily="18" charset="0"/>
              <a:ea typeface="Soho Gothic Pro"/>
              <a:cs typeface="Times New Roman" panose="02020603050405020304" pitchFamily="18" charset="0"/>
            </a:endParaRPr>
          </a:p>
        </p:txBody>
      </p:sp>
      <p:sp>
        <p:nvSpPr>
          <p:cNvPr id="23" name="Rectangle 13">
            <a:extLst>
              <a:ext uri="{FF2B5EF4-FFF2-40B4-BE49-F238E27FC236}">
                <a16:creationId xmlns="" xmlns:a16="http://schemas.microsoft.com/office/drawing/2014/main" id="{8B32D7C1-DC09-428E-AC16-BDD81DF1CC25}"/>
              </a:ext>
            </a:extLst>
          </p:cNvPr>
          <p:cNvSpPr/>
          <p:nvPr/>
        </p:nvSpPr>
        <p:spPr>
          <a:xfrm>
            <a:off x="-31967" y="215006"/>
            <a:ext cx="8910919" cy="4965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b="1" dirty="0">
                <a:solidFill>
                  <a:schemeClr val="bg1"/>
                </a:solidFill>
                <a:latin typeface="Helvetica" panose="020B0604020202020204" pitchFamily="34" charset="0"/>
                <a:ea typeface="Kozuka Gothic Pro M" panose="020B0700000000000000" pitchFamily="34" charset="-128"/>
                <a:cs typeface="Helvetica" panose="020B0604020202020204" pitchFamily="34" charset="0"/>
              </a:rPr>
              <a:t>¿cómo te evalúan?</a:t>
            </a:r>
          </a:p>
        </p:txBody>
      </p:sp>
      <p:sp>
        <p:nvSpPr>
          <p:cNvPr id="25" name="CuadroTexto 24">
            <a:extLst>
              <a:ext uri="{FF2B5EF4-FFF2-40B4-BE49-F238E27FC236}">
                <a16:creationId xmlns="" xmlns:a16="http://schemas.microsoft.com/office/drawing/2014/main" id="{28B161F4-5B35-4053-9D24-D00922FC41DA}"/>
              </a:ext>
            </a:extLst>
          </p:cNvPr>
          <p:cNvSpPr txBox="1"/>
          <p:nvPr/>
        </p:nvSpPr>
        <p:spPr>
          <a:xfrm>
            <a:off x="616311" y="1459495"/>
            <a:ext cx="5179437" cy="1077218"/>
          </a:xfrm>
          <a:prstGeom prst="rect">
            <a:avLst/>
          </a:prstGeom>
          <a:noFill/>
        </p:spPr>
        <p:txBody>
          <a:bodyPr wrap="square" rtlCol="0">
            <a:spAutoFit/>
          </a:bodyPr>
          <a:lstStyle/>
          <a:p>
            <a:pPr algn="ctr"/>
            <a:r>
              <a:rPr lang="es-CO" sz="2400" b="1" dirty="0">
                <a:solidFill>
                  <a:srgbClr val="C00000"/>
                </a:solidFill>
                <a:latin typeface="Arial" panose="020B0604020202020204" pitchFamily="34" charset="0"/>
                <a:cs typeface="Arial" panose="020B0604020202020204" pitchFamily="34" charset="0"/>
              </a:rPr>
              <a:t>Cuantitativamente</a:t>
            </a:r>
          </a:p>
          <a:p>
            <a:pPr algn="ctr"/>
            <a:r>
              <a:rPr lang="es-CO" sz="2000" dirty="0">
                <a:latin typeface="Arial" panose="020B0604020202020204" pitchFamily="34" charset="0"/>
                <a:cs typeface="Arial" panose="020B0604020202020204" pitchFamily="34" charset="0"/>
              </a:rPr>
              <a:t>De 0 a 300 </a:t>
            </a:r>
          </a:p>
          <a:p>
            <a:pPr algn="ctr"/>
            <a:r>
              <a:rPr lang="es-CO" sz="2000" dirty="0">
                <a:latin typeface="Arial" panose="020B0604020202020204" pitchFamily="34" charset="0"/>
                <a:cs typeface="Arial" panose="020B0604020202020204" pitchFamily="34" charset="0"/>
              </a:rPr>
              <a:t>Cada pregunta vale 8,57 puntos.</a:t>
            </a:r>
          </a:p>
        </p:txBody>
      </p:sp>
      <p:sp>
        <p:nvSpPr>
          <p:cNvPr id="33" name="CuadroTexto 32">
            <a:extLst>
              <a:ext uri="{FF2B5EF4-FFF2-40B4-BE49-F238E27FC236}">
                <a16:creationId xmlns="" xmlns:a16="http://schemas.microsoft.com/office/drawing/2014/main" id="{8A0EA12C-B489-4ADF-B3D0-6086DD2D5BA9}"/>
              </a:ext>
            </a:extLst>
          </p:cNvPr>
          <p:cNvSpPr txBox="1"/>
          <p:nvPr/>
        </p:nvSpPr>
        <p:spPr>
          <a:xfrm>
            <a:off x="6240979" y="1418335"/>
            <a:ext cx="5581806" cy="1077218"/>
          </a:xfrm>
          <a:prstGeom prst="rect">
            <a:avLst/>
          </a:prstGeom>
          <a:noFill/>
        </p:spPr>
        <p:txBody>
          <a:bodyPr wrap="square" rtlCol="0">
            <a:spAutoFit/>
          </a:bodyPr>
          <a:lstStyle/>
          <a:p>
            <a:pPr algn="ctr"/>
            <a:r>
              <a:rPr lang="es-CO" sz="2400" b="1" dirty="0">
                <a:solidFill>
                  <a:srgbClr val="C00000"/>
                </a:solidFill>
                <a:latin typeface="Arial" panose="020B0604020202020204" pitchFamily="34" charset="0"/>
                <a:cs typeface="Arial" panose="020B0604020202020204" pitchFamily="34" charset="0"/>
              </a:rPr>
              <a:t>Cualitativamente</a:t>
            </a:r>
          </a:p>
          <a:p>
            <a:pPr algn="ctr"/>
            <a:r>
              <a:rPr lang="es-CO" sz="2000" dirty="0">
                <a:latin typeface="Arial" panose="020B0604020202020204" pitchFamily="34" charset="0"/>
                <a:cs typeface="Arial" panose="020B0604020202020204" pitchFamily="34" charset="0"/>
              </a:rPr>
              <a:t>Por Nivel de desempeño </a:t>
            </a:r>
            <a:br>
              <a:rPr lang="es-CO" sz="2000" dirty="0">
                <a:latin typeface="Arial" panose="020B0604020202020204" pitchFamily="34" charset="0"/>
                <a:cs typeface="Arial" panose="020B0604020202020204" pitchFamily="34" charset="0"/>
              </a:rPr>
            </a:br>
            <a:r>
              <a:rPr lang="es-CO" sz="2000" dirty="0">
                <a:latin typeface="Arial" panose="020B0604020202020204" pitchFamily="34" charset="0"/>
                <a:cs typeface="Arial" panose="020B0604020202020204" pitchFamily="34" charset="0"/>
              </a:rPr>
              <a:t>de acuerdo al rango de tu puntaje</a:t>
            </a:r>
          </a:p>
        </p:txBody>
      </p:sp>
      <p:pic>
        <p:nvPicPr>
          <p:cNvPr id="9218" name="Picture 2" descr="https://lh5.googleusercontent.com/Y7xI2xkeyYQhCia2RujkWLIE6nvtEz4KM24bkNCmwBz_gyDFcnvwIs9IyrDW_R4oRSiRvUpEPQ0bMfo2RZumao0FS1Cvw7CFdhc4bZE9gFgoctH74z45Tyww_4mZFhzAmj3_968E">
            <a:extLst>
              <a:ext uri="{FF2B5EF4-FFF2-40B4-BE49-F238E27FC236}">
                <a16:creationId xmlns="" xmlns:a16="http://schemas.microsoft.com/office/drawing/2014/main" id="{D22A6C18-60B8-4620-838D-4458D9FC6E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0373" y="3219578"/>
            <a:ext cx="8401211" cy="3440628"/>
          </a:xfrm>
          <a:prstGeom prst="rect">
            <a:avLst/>
          </a:prstGeom>
          <a:noFill/>
          <a:extLst>
            <a:ext uri="{909E8E84-426E-40DD-AFC4-6F175D3DCCD1}">
              <a14:hiddenFill xmlns:a14="http://schemas.microsoft.com/office/drawing/2010/main">
                <a:solidFill>
                  <a:srgbClr val="FFFFFF"/>
                </a:solidFill>
              </a14:hiddenFill>
            </a:ext>
          </a:extLst>
        </p:spPr>
      </p:pic>
      <p:sp>
        <p:nvSpPr>
          <p:cNvPr id="15" name="Elipse 14">
            <a:extLst>
              <a:ext uri="{FF2B5EF4-FFF2-40B4-BE49-F238E27FC236}">
                <a16:creationId xmlns="" xmlns:a16="http://schemas.microsoft.com/office/drawing/2014/main" id="{CF49FAD1-0F7F-42B3-A0BA-2998AB0CC198}"/>
              </a:ext>
            </a:extLst>
          </p:cNvPr>
          <p:cNvSpPr/>
          <p:nvPr/>
        </p:nvSpPr>
        <p:spPr>
          <a:xfrm>
            <a:off x="805218" y="1187355"/>
            <a:ext cx="4990530" cy="1678675"/>
          </a:xfrm>
          <a:prstGeom prst="ellipse">
            <a:avLst/>
          </a:prstGeom>
          <a:noFill/>
          <a:ln>
            <a:solidFill>
              <a:srgbClr val="9D1B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4" name="Elipse 33">
            <a:extLst>
              <a:ext uri="{FF2B5EF4-FFF2-40B4-BE49-F238E27FC236}">
                <a16:creationId xmlns="" xmlns:a16="http://schemas.microsoft.com/office/drawing/2014/main" id="{E3AC9788-9186-4CE1-B537-CEE07C8F341F}"/>
              </a:ext>
            </a:extLst>
          </p:cNvPr>
          <p:cNvSpPr/>
          <p:nvPr/>
        </p:nvSpPr>
        <p:spPr>
          <a:xfrm>
            <a:off x="6585159" y="1158766"/>
            <a:ext cx="4990530" cy="1678675"/>
          </a:xfrm>
          <a:prstGeom prst="ellipse">
            <a:avLst/>
          </a:prstGeom>
          <a:noFill/>
          <a:ln>
            <a:solidFill>
              <a:srgbClr val="9D1B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CuadroTexto 9">
            <a:extLst>
              <a:ext uri="{FF2B5EF4-FFF2-40B4-BE49-F238E27FC236}">
                <a16:creationId xmlns="" xmlns:a16="http://schemas.microsoft.com/office/drawing/2014/main" id="{5014B270-290E-4B08-A33A-5BF157F8CBB0}"/>
              </a:ext>
            </a:extLst>
          </p:cNvPr>
          <p:cNvSpPr txBox="1"/>
          <p:nvPr/>
        </p:nvSpPr>
        <p:spPr>
          <a:xfrm>
            <a:off x="10230672" y="6550229"/>
            <a:ext cx="1980799" cy="307777"/>
          </a:xfrm>
          <a:prstGeom prst="rect">
            <a:avLst/>
          </a:prstGeom>
          <a:noFill/>
        </p:spPr>
        <p:txBody>
          <a:bodyPr wrap="none" rtlCol="0">
            <a:spAutoFit/>
          </a:bodyPr>
          <a:lstStyle/>
          <a:p>
            <a:r>
              <a:rPr lang="es-CO" sz="1400" dirty="0">
                <a:solidFill>
                  <a:srgbClr val="9D1B27"/>
                </a:solidFill>
              </a:rPr>
              <a:t>4. Estructura del módulo</a:t>
            </a:r>
          </a:p>
        </p:txBody>
      </p:sp>
    </p:spTree>
    <p:custDataLst>
      <p:tags r:id="rId1"/>
    </p:custDataLst>
    <p:extLst>
      <p:ext uri="{BB962C8B-B14F-4D97-AF65-F5344CB8AC3E}">
        <p14:creationId xmlns:p14="http://schemas.microsoft.com/office/powerpoint/2010/main" val="2753605345"/>
      </p:ext>
    </p:extLst>
  </p:cSld>
  <p:clrMapOvr>
    <a:masterClrMapping/>
  </p:clrMapOvr>
  <mc:AlternateContent xmlns:mc="http://schemas.openxmlformats.org/markup-compatibility/2006" xmlns:p14="http://schemas.microsoft.com/office/powerpoint/2010/main">
    <mc:Choice Requires="p14">
      <p:transition spd="med" p14:dur="620">
        <p:push dir="u"/>
      </p:transition>
    </mc:Choice>
    <mc:Fallback xmlns="">
      <p:transition spd="med">
        <p:push dir="u"/>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ítulo 21">
            <a:extLst>
              <a:ext uri="{FF2B5EF4-FFF2-40B4-BE49-F238E27FC236}">
                <a16:creationId xmlns="" xmlns:a16="http://schemas.microsoft.com/office/drawing/2014/main" id="{95F6676C-C6C7-4DFC-B191-A00BBBBD8373}"/>
              </a:ext>
            </a:extLst>
          </p:cNvPr>
          <p:cNvSpPr txBox="1">
            <a:spLocks/>
          </p:cNvSpPr>
          <p:nvPr/>
        </p:nvSpPr>
        <p:spPr>
          <a:xfrm>
            <a:off x="1732807" y="302335"/>
            <a:ext cx="5025802" cy="646331"/>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CO" sz="4000" b="1" dirty="0">
                <a:solidFill>
                  <a:schemeClr val="accent2">
                    <a:lumMod val="75000"/>
                  </a:schemeClr>
                </a:solidFill>
                <a:latin typeface="Soho Std" panose="02040503030506020204" pitchFamily="18" charset="0"/>
              </a:rPr>
              <a:t>Nivel de desempeño 1</a:t>
            </a:r>
          </a:p>
        </p:txBody>
      </p:sp>
      <p:sp>
        <p:nvSpPr>
          <p:cNvPr id="2" name="Rectángulo 1">
            <a:extLst>
              <a:ext uri="{FF2B5EF4-FFF2-40B4-BE49-F238E27FC236}">
                <a16:creationId xmlns="" xmlns:a16="http://schemas.microsoft.com/office/drawing/2014/main" id="{06B13383-B52E-42C8-984C-2DCF2A0933B8}"/>
              </a:ext>
            </a:extLst>
          </p:cNvPr>
          <p:cNvSpPr/>
          <p:nvPr/>
        </p:nvSpPr>
        <p:spPr>
          <a:xfrm>
            <a:off x="8179536" y="4813089"/>
            <a:ext cx="3698448" cy="369332"/>
          </a:xfrm>
          <a:prstGeom prst="rect">
            <a:avLst/>
          </a:prstGeom>
        </p:spPr>
        <p:txBody>
          <a:bodyPr wrap="none">
            <a:spAutoFit/>
          </a:bodyPr>
          <a:lstStyle/>
          <a:p>
            <a:r>
              <a:rPr lang="es-CO" b="1" dirty="0">
                <a:solidFill>
                  <a:srgbClr val="000000"/>
                </a:solidFill>
                <a:latin typeface="Arial" panose="020B0604020202020204" pitchFamily="34" charset="0"/>
              </a:rPr>
              <a:t>(Puntaje del módulo  de 0 a 125)</a:t>
            </a:r>
            <a:endParaRPr lang="es-CO" dirty="0"/>
          </a:p>
        </p:txBody>
      </p:sp>
      <p:pic>
        <p:nvPicPr>
          <p:cNvPr id="1026" name="Picture 2" descr="https://lh4.googleusercontent.com/_31AC6GgXzn1VRqqtdT15zFuckN8ZPhRNZQmgljepLN5djHFHgQvgiGfje4aoRtULdaACyoEikL3FplTAEhS-EZqeO8SFtRouO5uSIK8ZPUT-2KFHJ4jW2Wrt1QYZvBSaLj99Prh">
            <a:extLst>
              <a:ext uri="{FF2B5EF4-FFF2-40B4-BE49-F238E27FC236}">
                <a16:creationId xmlns="" xmlns:a16="http://schemas.microsoft.com/office/drawing/2014/main" id="{7759C0AF-DB38-46A8-AE48-654FEFBA5C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8372" y="302335"/>
            <a:ext cx="3080775" cy="3267489"/>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a:extLst>
              <a:ext uri="{FF2B5EF4-FFF2-40B4-BE49-F238E27FC236}">
                <a16:creationId xmlns="" xmlns:a16="http://schemas.microsoft.com/office/drawing/2014/main" id="{503862AC-C361-4056-B55A-0F57B87E49CB}"/>
              </a:ext>
            </a:extLst>
          </p:cNvPr>
          <p:cNvSpPr/>
          <p:nvPr/>
        </p:nvSpPr>
        <p:spPr>
          <a:xfrm>
            <a:off x="622852" y="1148403"/>
            <a:ext cx="7222435" cy="2308324"/>
          </a:xfrm>
          <a:prstGeom prst="rect">
            <a:avLst/>
          </a:prstGeom>
          <a:ln>
            <a:solidFill>
              <a:srgbClr val="9D1B27"/>
            </a:solidFill>
          </a:ln>
        </p:spPr>
        <p:txBody>
          <a:bodyPr wrap="square">
            <a:spAutoFit/>
          </a:bodyPr>
          <a:lstStyle/>
          <a:p>
            <a:r>
              <a:rPr lang="es-CO" b="1" dirty="0">
                <a:latin typeface="Arial" panose="020B0604020202020204" pitchFamily="34" charset="0"/>
                <a:cs typeface="Arial" panose="020B0604020202020204" pitchFamily="34" charset="0"/>
              </a:rPr>
              <a:t>Para ubicarse en este nivel el estudia debe poder identificar información explícita proveniente de una única fuente de información que se asocia a contextos cotidianos para el mismo estudiante.</a:t>
            </a:r>
          </a:p>
          <a:p>
            <a:endParaRPr lang="es-CO" b="1" dirty="0">
              <a:latin typeface="Arial" panose="020B0604020202020204" pitchFamily="34" charset="0"/>
              <a:cs typeface="Arial" panose="020B0604020202020204" pitchFamily="34" charset="0"/>
            </a:endParaRPr>
          </a:p>
          <a:p>
            <a:r>
              <a:rPr lang="es-CO" b="1" dirty="0">
                <a:latin typeface="Arial" panose="020B0604020202020204" pitchFamily="34" charset="0"/>
                <a:cs typeface="Arial" panose="020B0604020202020204" pitchFamily="34" charset="0"/>
              </a:rPr>
              <a:t>La información entregada a los estudiantes se proporciona en : tablas o gráficas de barras que contienen pocos datos, o involucran un máximo dos variables.</a:t>
            </a:r>
          </a:p>
        </p:txBody>
      </p:sp>
      <p:sp>
        <p:nvSpPr>
          <p:cNvPr id="4" name="Rectángulo 3">
            <a:extLst>
              <a:ext uri="{FF2B5EF4-FFF2-40B4-BE49-F238E27FC236}">
                <a16:creationId xmlns="" xmlns:a16="http://schemas.microsoft.com/office/drawing/2014/main" id="{77BD4E07-C808-49FD-8F1F-D4B4BEB815AA}"/>
              </a:ext>
            </a:extLst>
          </p:cNvPr>
          <p:cNvSpPr/>
          <p:nvPr/>
        </p:nvSpPr>
        <p:spPr>
          <a:xfrm>
            <a:off x="622852" y="3711864"/>
            <a:ext cx="6069496" cy="2585323"/>
          </a:xfrm>
          <a:prstGeom prst="rect">
            <a:avLst/>
          </a:prstGeom>
          <a:ln>
            <a:solidFill>
              <a:srgbClr val="9D1B27"/>
            </a:solidFill>
          </a:ln>
        </p:spPr>
        <p:txBody>
          <a:bodyPr wrap="square">
            <a:spAutoFit/>
          </a:bodyPr>
          <a:lstStyle/>
          <a:p>
            <a:r>
              <a:rPr lang="es-CO" b="1" dirty="0">
                <a:solidFill>
                  <a:srgbClr val="000000"/>
                </a:solidFill>
                <a:latin typeface="Arial" panose="020B0604020202020204" pitchFamily="34" charset="0"/>
              </a:rPr>
              <a:t>Descriptores específicos: </a:t>
            </a:r>
            <a:r>
              <a:rPr lang="es-CO" dirty="0">
                <a:solidFill>
                  <a:srgbClr val="000000"/>
                </a:solidFill>
                <a:latin typeface="Arial" panose="020B0604020202020204" pitchFamily="34" charset="0"/>
              </a:rPr>
              <a:t>El estudiante de este nivel debería:</a:t>
            </a:r>
          </a:p>
          <a:p>
            <a:endParaRPr lang="es-CO" dirty="0"/>
          </a:p>
          <a:p>
            <a:pPr marL="285750" indent="-285750" fontAlgn="base">
              <a:buFont typeface="Arial" panose="020B0604020202020204" pitchFamily="34" charset="0"/>
              <a:buChar char="•"/>
            </a:pPr>
            <a:r>
              <a:rPr lang="es-CO" dirty="0">
                <a:solidFill>
                  <a:srgbClr val="000000"/>
                </a:solidFill>
                <a:latin typeface="Arial" panose="020B0604020202020204" pitchFamily="34" charset="0"/>
              </a:rPr>
              <a:t>Establecer relaciones de similitud y orden a partir de la información que le es suministrada en las tablas o gráficas.</a:t>
            </a:r>
          </a:p>
          <a:p>
            <a:pPr marL="285750" indent="-285750" fontAlgn="base">
              <a:buFont typeface="Arial" panose="020B0604020202020204" pitchFamily="34" charset="0"/>
              <a:buChar char="•"/>
            </a:pPr>
            <a:endParaRPr lang="es-CO" dirty="0">
              <a:solidFill>
                <a:srgbClr val="000000"/>
              </a:solidFill>
              <a:latin typeface="Arial" panose="020B0604020202020204" pitchFamily="34" charset="0"/>
            </a:endParaRPr>
          </a:p>
          <a:p>
            <a:pPr marL="285750" indent="-285750" fontAlgn="base">
              <a:buFont typeface="Arial" panose="020B0604020202020204" pitchFamily="34" charset="0"/>
              <a:buChar char="•"/>
            </a:pPr>
            <a:r>
              <a:rPr lang="es-CO" dirty="0">
                <a:solidFill>
                  <a:srgbClr val="000000"/>
                </a:solidFill>
                <a:latin typeface="Arial" panose="020B0604020202020204" pitchFamily="34" charset="0"/>
              </a:rPr>
              <a:t>Representar en otros formatos de registro la información presentada en las tablas y gráficos. </a:t>
            </a:r>
            <a:endParaRPr lang="es-CO" dirty="0"/>
          </a:p>
        </p:txBody>
      </p:sp>
      <p:sp>
        <p:nvSpPr>
          <p:cNvPr id="8" name="CuadroTexto 7">
            <a:extLst>
              <a:ext uri="{FF2B5EF4-FFF2-40B4-BE49-F238E27FC236}">
                <a16:creationId xmlns="" xmlns:a16="http://schemas.microsoft.com/office/drawing/2014/main" id="{248C0CCF-CE09-4B78-BF1B-D4429F98ED74}"/>
              </a:ext>
            </a:extLst>
          </p:cNvPr>
          <p:cNvSpPr txBox="1"/>
          <p:nvPr/>
        </p:nvSpPr>
        <p:spPr>
          <a:xfrm>
            <a:off x="10230672" y="6550229"/>
            <a:ext cx="1980799" cy="307777"/>
          </a:xfrm>
          <a:prstGeom prst="rect">
            <a:avLst/>
          </a:prstGeom>
          <a:noFill/>
        </p:spPr>
        <p:txBody>
          <a:bodyPr wrap="none" rtlCol="0">
            <a:spAutoFit/>
          </a:bodyPr>
          <a:lstStyle/>
          <a:p>
            <a:r>
              <a:rPr lang="es-CO" sz="1400" dirty="0">
                <a:solidFill>
                  <a:srgbClr val="9D1B27"/>
                </a:solidFill>
              </a:rPr>
              <a:t>4. Estructura del módulo</a:t>
            </a:r>
          </a:p>
        </p:txBody>
      </p:sp>
    </p:spTree>
    <p:extLst>
      <p:ext uri="{BB962C8B-B14F-4D97-AF65-F5344CB8AC3E}">
        <p14:creationId xmlns:p14="http://schemas.microsoft.com/office/powerpoint/2010/main" val="211986446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ítulo 21">
            <a:extLst>
              <a:ext uri="{FF2B5EF4-FFF2-40B4-BE49-F238E27FC236}">
                <a16:creationId xmlns="" xmlns:a16="http://schemas.microsoft.com/office/drawing/2014/main" id="{95F6676C-C6C7-4DFC-B191-A00BBBBD8373}"/>
              </a:ext>
            </a:extLst>
          </p:cNvPr>
          <p:cNvSpPr txBox="1">
            <a:spLocks/>
          </p:cNvSpPr>
          <p:nvPr/>
        </p:nvSpPr>
        <p:spPr>
          <a:xfrm>
            <a:off x="3588114" y="136913"/>
            <a:ext cx="5025802" cy="646331"/>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CO" sz="4000" b="1" dirty="0">
                <a:solidFill>
                  <a:srgbClr val="7030A0"/>
                </a:solidFill>
                <a:latin typeface="Soho Std" panose="02040503030506020204" pitchFamily="18" charset="0"/>
              </a:rPr>
              <a:t>Nivel de desempeño 2</a:t>
            </a:r>
          </a:p>
        </p:txBody>
      </p:sp>
      <p:sp>
        <p:nvSpPr>
          <p:cNvPr id="2" name="Rectángulo 1">
            <a:extLst>
              <a:ext uri="{FF2B5EF4-FFF2-40B4-BE49-F238E27FC236}">
                <a16:creationId xmlns="" xmlns:a16="http://schemas.microsoft.com/office/drawing/2014/main" id="{06B13383-B52E-42C8-984C-2DCF2A0933B8}"/>
              </a:ext>
            </a:extLst>
          </p:cNvPr>
          <p:cNvSpPr/>
          <p:nvPr/>
        </p:nvSpPr>
        <p:spPr>
          <a:xfrm>
            <a:off x="5823785" y="811609"/>
            <a:ext cx="3954929" cy="369332"/>
          </a:xfrm>
          <a:prstGeom prst="rect">
            <a:avLst/>
          </a:prstGeom>
        </p:spPr>
        <p:txBody>
          <a:bodyPr wrap="none">
            <a:spAutoFit/>
          </a:bodyPr>
          <a:lstStyle/>
          <a:p>
            <a:r>
              <a:rPr lang="es-CO" b="1" dirty="0">
                <a:solidFill>
                  <a:srgbClr val="000000"/>
                </a:solidFill>
                <a:latin typeface="Arial" panose="020B0604020202020204" pitchFamily="34" charset="0"/>
              </a:rPr>
              <a:t>(Puntaje del módulo  de 126 a 155)</a:t>
            </a:r>
            <a:endParaRPr lang="es-CO" dirty="0"/>
          </a:p>
        </p:txBody>
      </p:sp>
      <p:sp>
        <p:nvSpPr>
          <p:cNvPr id="4" name="Rectángulo 3">
            <a:extLst>
              <a:ext uri="{FF2B5EF4-FFF2-40B4-BE49-F238E27FC236}">
                <a16:creationId xmlns="" xmlns:a16="http://schemas.microsoft.com/office/drawing/2014/main" id="{77BD4E07-C808-49FD-8F1F-D4B4BEB815AA}"/>
              </a:ext>
            </a:extLst>
          </p:cNvPr>
          <p:cNvSpPr/>
          <p:nvPr/>
        </p:nvSpPr>
        <p:spPr>
          <a:xfrm>
            <a:off x="583095" y="3778126"/>
            <a:ext cx="10707757" cy="2585323"/>
          </a:xfrm>
          <a:prstGeom prst="rect">
            <a:avLst/>
          </a:prstGeom>
          <a:ln>
            <a:solidFill>
              <a:srgbClr val="7030A0"/>
            </a:solidFill>
          </a:ln>
        </p:spPr>
        <p:txBody>
          <a:bodyPr wrap="square">
            <a:spAutoFit/>
          </a:bodyPr>
          <a:lstStyle/>
          <a:p>
            <a:r>
              <a:rPr lang="es-CO" b="1" dirty="0">
                <a:latin typeface="Arial" panose="020B0604020202020204" pitchFamily="34" charset="0"/>
                <a:cs typeface="Arial" panose="020B0604020202020204" pitchFamily="34" charset="0"/>
              </a:rPr>
              <a:t>Descriptores específicos: </a:t>
            </a:r>
            <a:r>
              <a:rPr lang="es-CO" dirty="0">
                <a:latin typeface="Arial" panose="020B0604020202020204" pitchFamily="34" charset="0"/>
                <a:cs typeface="Arial" panose="020B0604020202020204" pitchFamily="34" charset="0"/>
              </a:rPr>
              <a:t>Para ubicarse en nivel 2 el estudiante debe:</a:t>
            </a:r>
          </a:p>
          <a:p>
            <a:endParaRPr lang="es-CO" dirty="0">
              <a:latin typeface="Arial" panose="020B0604020202020204" pitchFamily="34" charset="0"/>
              <a:cs typeface="Arial" panose="020B0604020202020204" pitchFamily="34" charset="0"/>
            </a:endParaRPr>
          </a:p>
          <a:p>
            <a:pPr marL="285750" indent="-285750" fontAlgn="base">
              <a:buFont typeface="Arial" panose="020B0604020202020204" pitchFamily="34" charset="0"/>
              <a:buChar char="•"/>
            </a:pPr>
            <a:r>
              <a:rPr lang="es-CO" dirty="0">
                <a:latin typeface="Arial" panose="020B0604020202020204" pitchFamily="34" charset="0"/>
                <a:cs typeface="Arial" panose="020B0604020202020204" pitchFamily="34" charset="0"/>
              </a:rPr>
              <a:t>Identificar y extraer información explícita presentada en tablas y gráficas de barras.</a:t>
            </a:r>
          </a:p>
          <a:p>
            <a:pPr marL="285750" indent="-285750" fontAlgn="base">
              <a:buFont typeface="Arial" panose="020B0604020202020204" pitchFamily="34" charset="0"/>
              <a:buChar char="•"/>
            </a:pPr>
            <a:r>
              <a:rPr lang="es-CO" dirty="0">
                <a:latin typeface="Arial" panose="020B0604020202020204" pitchFamily="34" charset="0"/>
                <a:cs typeface="Arial" panose="020B0604020202020204" pitchFamily="34" charset="0"/>
              </a:rPr>
              <a:t>Representar información contenida en gráficas de barras en otros tipos o formatos de registro.</a:t>
            </a:r>
          </a:p>
          <a:p>
            <a:pPr marL="285750" indent="-285750" fontAlgn="base">
              <a:buFont typeface="Arial" panose="020B0604020202020204" pitchFamily="34" charset="0"/>
              <a:buChar char="•"/>
            </a:pPr>
            <a:r>
              <a:rPr lang="es-CO" dirty="0">
                <a:latin typeface="Arial" panose="020B0604020202020204" pitchFamily="34" charset="0"/>
                <a:cs typeface="Arial" panose="020B0604020202020204" pitchFamily="34" charset="0"/>
              </a:rPr>
              <a:t>Formular estrategias, validar procedimientos sencillos y resolver problemas en contextos cotidianos relacionados con el uso de dinero, funcionamiento de negocios, entre otros, los cuales que requieren el uso de:</a:t>
            </a:r>
          </a:p>
          <a:p>
            <a:pPr marL="742950" lvl="1" indent="-285750" fontAlgn="base">
              <a:buFont typeface="Courier New" panose="02070309020205020404" pitchFamily="49" charset="0"/>
              <a:buChar char="o"/>
            </a:pPr>
            <a:r>
              <a:rPr lang="es-CO" dirty="0">
                <a:latin typeface="Arial" panose="020B0604020202020204" pitchFamily="34" charset="0"/>
                <a:cs typeface="Arial" panose="020B0604020202020204" pitchFamily="34" charset="0"/>
              </a:rPr>
              <a:t>Una o dos operaciones, como suma, resta o multiplicación.</a:t>
            </a:r>
          </a:p>
          <a:p>
            <a:pPr marL="742950" lvl="1" indent="-285750" fontAlgn="base">
              <a:buFont typeface="Courier New" panose="02070309020205020404" pitchFamily="49" charset="0"/>
              <a:buChar char="o"/>
            </a:pPr>
            <a:r>
              <a:rPr lang="es-CO" dirty="0">
                <a:latin typeface="Arial" panose="020B0604020202020204" pitchFamily="34" charset="0"/>
                <a:cs typeface="Arial" panose="020B0604020202020204" pitchFamily="34" charset="0"/>
              </a:rPr>
              <a:t>La propiedad distributiva del producto respecto a la suma.</a:t>
            </a:r>
          </a:p>
        </p:txBody>
      </p:sp>
      <p:pic>
        <p:nvPicPr>
          <p:cNvPr id="5" name="Picture 2" descr="https://lh5.googleusercontent.com/1xw2svEF98QhQ7VWz2bfL388gdH-oeN-9ZQqI2Jc2imN6yfN85A-uk_8wUvM1oT5XGtflfNEZqpmsyJOw7wv_rnVG_o-weiBx0X3WCBWNMjYykMMwtsyzGdMuLSDw7QkPJ9F92jp">
            <a:extLst>
              <a:ext uri="{FF2B5EF4-FFF2-40B4-BE49-F238E27FC236}">
                <a16:creationId xmlns="" xmlns:a16="http://schemas.microsoft.com/office/drawing/2014/main" id="{FAFE7910-2EDF-4C22-8BC3-182FD16897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5398" y="869709"/>
            <a:ext cx="2927498" cy="2585323"/>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5">
            <a:extLst>
              <a:ext uri="{FF2B5EF4-FFF2-40B4-BE49-F238E27FC236}">
                <a16:creationId xmlns="" xmlns:a16="http://schemas.microsoft.com/office/drawing/2014/main" id="{B923A06B-52B5-4538-9438-A7FD37957AD0}"/>
              </a:ext>
            </a:extLst>
          </p:cNvPr>
          <p:cNvSpPr/>
          <p:nvPr/>
        </p:nvSpPr>
        <p:spPr>
          <a:xfrm>
            <a:off x="3998636" y="1330942"/>
            <a:ext cx="7292215" cy="2031325"/>
          </a:xfrm>
          <a:prstGeom prst="rect">
            <a:avLst/>
          </a:prstGeom>
          <a:ln>
            <a:solidFill>
              <a:srgbClr val="7030A0"/>
            </a:solidFill>
          </a:ln>
        </p:spPr>
        <p:txBody>
          <a:bodyPr wrap="square">
            <a:spAutoFit/>
          </a:bodyPr>
          <a:lstStyle/>
          <a:p>
            <a:r>
              <a:rPr lang="es-CO" dirty="0">
                <a:solidFill>
                  <a:srgbClr val="000000"/>
                </a:solidFill>
                <a:latin typeface="Arial" panose="020B0604020202020204" pitchFamily="34" charset="0"/>
                <a:cs typeface="Arial" panose="020B0604020202020204" pitchFamily="34" charset="0"/>
              </a:rPr>
              <a:t>Para ubicarse en este nivel el estudiante debe de cumplir con todo lo descrito en el Nivel 1, y además, debe identificar e interpretar información explícita de diversas fuentes de información y usar procedimientos aritméticos sencillos a partir de la información dada.</a:t>
            </a:r>
            <a:endParaRPr lang="es-CO" dirty="0">
              <a:latin typeface="Arial" panose="020B0604020202020204" pitchFamily="34" charset="0"/>
              <a:cs typeface="Arial" panose="020B0604020202020204" pitchFamily="34" charset="0"/>
            </a:endParaRPr>
          </a:p>
          <a:p>
            <a:r>
              <a:rPr lang="es-CO" dirty="0">
                <a:latin typeface="Arial" panose="020B0604020202020204" pitchFamily="34" charset="0"/>
                <a:cs typeface="Arial" panose="020B0604020202020204" pitchFamily="34" charset="0"/>
              </a:rPr>
              <a:t/>
            </a:r>
            <a:br>
              <a:rPr lang="es-CO" dirty="0">
                <a:latin typeface="Arial" panose="020B0604020202020204" pitchFamily="34" charset="0"/>
                <a:cs typeface="Arial" panose="020B0604020202020204" pitchFamily="34" charset="0"/>
              </a:rPr>
            </a:br>
            <a:r>
              <a:rPr lang="es-CO" dirty="0">
                <a:solidFill>
                  <a:srgbClr val="000000"/>
                </a:solidFill>
                <a:latin typeface="Arial" panose="020B0604020202020204" pitchFamily="34" charset="0"/>
                <a:cs typeface="Arial" panose="020B0604020202020204" pitchFamily="34" charset="0"/>
              </a:rPr>
              <a:t>En este nivel la información también es reportada en tablas y gráficas de barras.</a:t>
            </a:r>
            <a:endParaRPr lang="es-CO" dirty="0">
              <a:latin typeface="Arial" panose="020B0604020202020204" pitchFamily="34" charset="0"/>
              <a:cs typeface="Arial" panose="020B0604020202020204" pitchFamily="34" charset="0"/>
            </a:endParaRPr>
          </a:p>
        </p:txBody>
      </p:sp>
      <p:sp>
        <p:nvSpPr>
          <p:cNvPr id="8" name="CuadroTexto 7">
            <a:extLst>
              <a:ext uri="{FF2B5EF4-FFF2-40B4-BE49-F238E27FC236}">
                <a16:creationId xmlns="" xmlns:a16="http://schemas.microsoft.com/office/drawing/2014/main" id="{AADBC117-C11E-4147-B171-DDCC820BEE9D}"/>
              </a:ext>
            </a:extLst>
          </p:cNvPr>
          <p:cNvSpPr txBox="1"/>
          <p:nvPr/>
        </p:nvSpPr>
        <p:spPr>
          <a:xfrm>
            <a:off x="10230672" y="6550229"/>
            <a:ext cx="1980799" cy="307777"/>
          </a:xfrm>
          <a:prstGeom prst="rect">
            <a:avLst/>
          </a:prstGeom>
          <a:noFill/>
        </p:spPr>
        <p:txBody>
          <a:bodyPr wrap="none" rtlCol="0">
            <a:spAutoFit/>
          </a:bodyPr>
          <a:lstStyle/>
          <a:p>
            <a:r>
              <a:rPr lang="es-CO" sz="1400" dirty="0">
                <a:solidFill>
                  <a:srgbClr val="9D1B27"/>
                </a:solidFill>
              </a:rPr>
              <a:t>4. Estructura del módulo</a:t>
            </a:r>
          </a:p>
        </p:txBody>
      </p:sp>
    </p:spTree>
    <p:extLst>
      <p:ext uri="{BB962C8B-B14F-4D97-AF65-F5344CB8AC3E}">
        <p14:creationId xmlns:p14="http://schemas.microsoft.com/office/powerpoint/2010/main" val="1978549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ítulo 21">
            <a:extLst>
              <a:ext uri="{FF2B5EF4-FFF2-40B4-BE49-F238E27FC236}">
                <a16:creationId xmlns="" xmlns:a16="http://schemas.microsoft.com/office/drawing/2014/main" id="{95F6676C-C6C7-4DFC-B191-A00BBBBD8373}"/>
              </a:ext>
            </a:extLst>
          </p:cNvPr>
          <p:cNvSpPr txBox="1">
            <a:spLocks/>
          </p:cNvSpPr>
          <p:nvPr/>
        </p:nvSpPr>
        <p:spPr>
          <a:xfrm>
            <a:off x="1428007" y="236074"/>
            <a:ext cx="5025802" cy="646331"/>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CO" sz="4000" b="1" dirty="0">
                <a:solidFill>
                  <a:schemeClr val="tx2"/>
                </a:solidFill>
                <a:latin typeface="Soho Std" panose="02040503030506020204" pitchFamily="18" charset="0"/>
              </a:rPr>
              <a:t>Nivel de desempeño 3</a:t>
            </a:r>
          </a:p>
        </p:txBody>
      </p:sp>
      <p:sp>
        <p:nvSpPr>
          <p:cNvPr id="2" name="Rectángulo 1">
            <a:extLst>
              <a:ext uri="{FF2B5EF4-FFF2-40B4-BE49-F238E27FC236}">
                <a16:creationId xmlns="" xmlns:a16="http://schemas.microsoft.com/office/drawing/2014/main" id="{06B13383-B52E-42C8-984C-2DCF2A0933B8}"/>
              </a:ext>
            </a:extLst>
          </p:cNvPr>
          <p:cNvSpPr/>
          <p:nvPr/>
        </p:nvSpPr>
        <p:spPr>
          <a:xfrm>
            <a:off x="7266142" y="352200"/>
            <a:ext cx="3954929" cy="369332"/>
          </a:xfrm>
          <a:prstGeom prst="rect">
            <a:avLst/>
          </a:prstGeom>
        </p:spPr>
        <p:txBody>
          <a:bodyPr wrap="none">
            <a:spAutoFit/>
          </a:bodyPr>
          <a:lstStyle/>
          <a:p>
            <a:r>
              <a:rPr lang="es-CO" b="1" dirty="0">
                <a:solidFill>
                  <a:srgbClr val="000000"/>
                </a:solidFill>
                <a:latin typeface="Arial" panose="020B0604020202020204" pitchFamily="34" charset="0"/>
              </a:rPr>
              <a:t>(Puntaje del módulo  de 156 a 200)</a:t>
            </a:r>
            <a:endParaRPr lang="es-CO" dirty="0"/>
          </a:p>
        </p:txBody>
      </p:sp>
      <p:sp>
        <p:nvSpPr>
          <p:cNvPr id="9" name="Rectángulo 8">
            <a:extLst>
              <a:ext uri="{FF2B5EF4-FFF2-40B4-BE49-F238E27FC236}">
                <a16:creationId xmlns="" xmlns:a16="http://schemas.microsoft.com/office/drawing/2014/main" id="{30AF5BD8-3156-40B1-A881-C7F25CA71D90}"/>
              </a:ext>
            </a:extLst>
          </p:cNvPr>
          <p:cNvSpPr/>
          <p:nvPr/>
        </p:nvSpPr>
        <p:spPr>
          <a:xfrm>
            <a:off x="450576" y="1057789"/>
            <a:ext cx="7898294" cy="2308324"/>
          </a:xfrm>
          <a:prstGeom prst="rect">
            <a:avLst/>
          </a:prstGeom>
          <a:ln>
            <a:solidFill>
              <a:srgbClr val="002060"/>
            </a:solidFill>
          </a:ln>
        </p:spPr>
        <p:txBody>
          <a:bodyPr wrap="square">
            <a:spAutoFit/>
          </a:bodyPr>
          <a:lstStyle/>
          <a:p>
            <a:r>
              <a:rPr lang="es-CO" dirty="0">
                <a:latin typeface="Arial" panose="020B0604020202020204" pitchFamily="34" charset="0"/>
                <a:cs typeface="Arial" panose="020B0604020202020204" pitchFamily="34" charset="0"/>
              </a:rPr>
              <a:t>Para lograr este nivel el estudiante debe cumplir con los propuesto en los niveles 1 y 2, y además debe: </a:t>
            </a:r>
          </a:p>
          <a:p>
            <a:pPr marL="285750" indent="-285750">
              <a:buFont typeface="Wingdings" panose="05000000000000000000" pitchFamily="2" charset="2"/>
              <a:buChar char="q"/>
            </a:pPr>
            <a:r>
              <a:rPr lang="es-CO" dirty="0">
                <a:latin typeface="Arial" panose="020B0604020202020204" pitchFamily="34" charset="0"/>
                <a:cs typeface="Arial" panose="020B0604020202020204" pitchFamily="34" charset="0"/>
              </a:rPr>
              <a:t>Extraer información implícita contenida en representaciones no usuales asociadas a una misma situación y provenientes de una única fuente de información, </a:t>
            </a:r>
          </a:p>
          <a:p>
            <a:pPr marL="285750" indent="-285750">
              <a:buFont typeface="Wingdings" panose="05000000000000000000" pitchFamily="2" charset="2"/>
              <a:buChar char="q"/>
            </a:pPr>
            <a:r>
              <a:rPr lang="es-CO" dirty="0">
                <a:latin typeface="Arial" panose="020B0604020202020204" pitchFamily="34" charset="0"/>
                <a:cs typeface="Arial" panose="020B0604020202020204" pitchFamily="34" charset="0"/>
              </a:rPr>
              <a:t>Argumentar la validez de procedimientos, </a:t>
            </a:r>
          </a:p>
          <a:p>
            <a:pPr marL="285750" indent="-285750">
              <a:buFont typeface="Wingdings" panose="05000000000000000000" pitchFamily="2" charset="2"/>
              <a:buChar char="q"/>
            </a:pPr>
            <a:r>
              <a:rPr lang="es-CO" dirty="0">
                <a:latin typeface="Arial" panose="020B0604020202020204" pitchFamily="34" charset="0"/>
                <a:cs typeface="Arial" panose="020B0604020202020204" pitchFamily="34" charset="0"/>
              </a:rPr>
              <a:t>Resolver problemas utilizando modelos que combinan procedimientos aritméticos, algebraicos, variacionales y aleatorios</a:t>
            </a:r>
          </a:p>
        </p:txBody>
      </p:sp>
      <p:sp>
        <p:nvSpPr>
          <p:cNvPr id="11" name="Rectángulo 10">
            <a:extLst>
              <a:ext uri="{FF2B5EF4-FFF2-40B4-BE49-F238E27FC236}">
                <a16:creationId xmlns="" xmlns:a16="http://schemas.microsoft.com/office/drawing/2014/main" id="{7EE0BFED-EB4B-4A1F-B9A9-51C8376BA2DB}"/>
              </a:ext>
            </a:extLst>
          </p:cNvPr>
          <p:cNvSpPr/>
          <p:nvPr/>
        </p:nvSpPr>
        <p:spPr>
          <a:xfrm>
            <a:off x="450575" y="3493395"/>
            <a:ext cx="10893286" cy="3139321"/>
          </a:xfrm>
          <a:prstGeom prst="rect">
            <a:avLst/>
          </a:prstGeom>
          <a:ln>
            <a:solidFill>
              <a:srgbClr val="002060"/>
            </a:solidFill>
          </a:ln>
        </p:spPr>
        <p:txBody>
          <a:bodyPr wrap="square">
            <a:spAutoFit/>
          </a:bodyPr>
          <a:lstStyle/>
          <a:p>
            <a:r>
              <a:rPr lang="es-CO" b="1" dirty="0">
                <a:solidFill>
                  <a:srgbClr val="000000"/>
                </a:solidFill>
                <a:latin typeface="Arial" panose="020B0604020202020204" pitchFamily="34" charset="0"/>
              </a:rPr>
              <a:t>Descriptores específicos: </a:t>
            </a:r>
          </a:p>
          <a:p>
            <a:endParaRPr lang="es-CO" b="1" dirty="0">
              <a:solidFill>
                <a:srgbClr val="000000"/>
              </a:solidFill>
              <a:latin typeface="Arial" panose="020B0604020202020204" pitchFamily="34" charset="0"/>
            </a:endParaRPr>
          </a:p>
          <a:p>
            <a:r>
              <a:rPr lang="es-CO" dirty="0">
                <a:solidFill>
                  <a:srgbClr val="000000"/>
                </a:solidFill>
                <a:latin typeface="Arial" panose="020B0604020202020204" pitchFamily="34" charset="0"/>
              </a:rPr>
              <a:t>El estudiante que se encuentra en este nivel debe:</a:t>
            </a:r>
            <a:endParaRPr lang="es-CO" dirty="0"/>
          </a:p>
          <a:p>
            <a:pPr marL="285750" indent="-285750" fontAlgn="base">
              <a:buFont typeface="Arial" panose="020B0604020202020204" pitchFamily="34" charset="0"/>
              <a:buChar char="•"/>
            </a:pPr>
            <a:r>
              <a:rPr lang="es-CO" dirty="0">
                <a:solidFill>
                  <a:srgbClr val="000000"/>
                </a:solidFill>
                <a:latin typeface="Arial" panose="020B0604020202020204" pitchFamily="34" charset="0"/>
              </a:rPr>
              <a:t>Identifica y extrae información relevante, explícita o implícita, presentada en gráficos no usuales, como gráficas de barras apiladas, diagramas circulares, etc.</a:t>
            </a:r>
          </a:p>
          <a:p>
            <a:pPr marL="285750" indent="-285750" fontAlgn="base">
              <a:buFont typeface="Arial" panose="020B0604020202020204" pitchFamily="34" charset="0"/>
              <a:buChar char="•"/>
            </a:pPr>
            <a:r>
              <a:rPr lang="es-CO" dirty="0">
                <a:solidFill>
                  <a:srgbClr val="000000"/>
                </a:solidFill>
                <a:latin typeface="Arial" panose="020B0604020202020204" pitchFamily="34" charset="0"/>
              </a:rPr>
              <a:t>Identifica diferencias entre representaciones de datos asociados a un mismo contexto.</a:t>
            </a:r>
          </a:p>
          <a:p>
            <a:pPr marL="285750" indent="-285750" fontAlgn="base">
              <a:buFont typeface="Arial" panose="020B0604020202020204" pitchFamily="34" charset="0"/>
              <a:buChar char="•"/>
            </a:pPr>
            <a:r>
              <a:rPr lang="es-CO" dirty="0">
                <a:solidFill>
                  <a:srgbClr val="000000"/>
                </a:solidFill>
                <a:latin typeface="Arial" panose="020B0604020202020204" pitchFamily="34" charset="0"/>
              </a:rPr>
              <a:t>Pronostica resultados, indicando un valor único o un intervalo posible, a partir de tendencias en los datos presentados.</a:t>
            </a:r>
          </a:p>
          <a:p>
            <a:pPr marL="285750" indent="-285750" fontAlgn="base">
              <a:buFont typeface="Arial" panose="020B0604020202020204" pitchFamily="34" charset="0"/>
              <a:buChar char="•"/>
            </a:pPr>
            <a:r>
              <a:rPr lang="es-CO" dirty="0">
                <a:solidFill>
                  <a:srgbClr val="000000"/>
                </a:solidFill>
                <a:latin typeface="Arial" panose="020B0604020202020204" pitchFamily="34" charset="0"/>
              </a:rPr>
              <a:t>Formula estrategias y resuelve problemas utilizando el cálculo de porcentajes, conversión de unidades estándar, promedios simples, nociones básicas de probabilidad o conteos que utilizan los principios de la suma y la multiplicación, con pocos pasos o cálculos.</a:t>
            </a:r>
          </a:p>
        </p:txBody>
      </p:sp>
      <p:pic>
        <p:nvPicPr>
          <p:cNvPr id="2052" name="Picture 4" descr="https://lh4.googleusercontent.com/PEuu38rQPq01GsAsJ0mbQOj6ARsPEfzdZYiW1cUCBiekiVDSf6MqxPTMcnIyrp4OavIisHwi4F3GGdgxnXOC7Ud6Nd7PWkgMSZrmZsix_XbyHxUa7J7lnBEl1o1EI-IWUYE_L1PY">
            <a:extLst>
              <a:ext uri="{FF2B5EF4-FFF2-40B4-BE49-F238E27FC236}">
                <a16:creationId xmlns="" xmlns:a16="http://schemas.microsoft.com/office/drawing/2014/main" id="{F86E1C01-EDC2-4938-B553-1F567615FD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31966" y="1057789"/>
            <a:ext cx="2185159" cy="2260079"/>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 xmlns:a16="http://schemas.microsoft.com/office/drawing/2014/main" id="{E033CCF3-2DD1-4821-856D-CD6A97803861}"/>
              </a:ext>
            </a:extLst>
          </p:cNvPr>
          <p:cNvSpPr txBox="1"/>
          <p:nvPr/>
        </p:nvSpPr>
        <p:spPr>
          <a:xfrm>
            <a:off x="10230672" y="6550229"/>
            <a:ext cx="1980799" cy="307777"/>
          </a:xfrm>
          <a:prstGeom prst="rect">
            <a:avLst/>
          </a:prstGeom>
          <a:noFill/>
        </p:spPr>
        <p:txBody>
          <a:bodyPr wrap="none" rtlCol="0">
            <a:spAutoFit/>
          </a:bodyPr>
          <a:lstStyle/>
          <a:p>
            <a:r>
              <a:rPr lang="es-CO" sz="1400" dirty="0">
                <a:solidFill>
                  <a:srgbClr val="9D1B27"/>
                </a:solidFill>
              </a:rPr>
              <a:t>4. Estructura del módulo</a:t>
            </a:r>
          </a:p>
        </p:txBody>
      </p:sp>
    </p:spTree>
    <p:extLst>
      <p:ext uri="{BB962C8B-B14F-4D97-AF65-F5344CB8AC3E}">
        <p14:creationId xmlns:p14="http://schemas.microsoft.com/office/powerpoint/2010/main" val="4287594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ítulo 21">
            <a:extLst>
              <a:ext uri="{FF2B5EF4-FFF2-40B4-BE49-F238E27FC236}">
                <a16:creationId xmlns="" xmlns:a16="http://schemas.microsoft.com/office/drawing/2014/main" id="{95F6676C-C6C7-4DFC-B191-A00BBBBD8373}"/>
              </a:ext>
            </a:extLst>
          </p:cNvPr>
          <p:cNvSpPr txBox="1">
            <a:spLocks/>
          </p:cNvSpPr>
          <p:nvPr/>
        </p:nvSpPr>
        <p:spPr>
          <a:xfrm>
            <a:off x="1679797" y="274582"/>
            <a:ext cx="5025802" cy="646331"/>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CO" sz="4000" b="1" dirty="0">
                <a:solidFill>
                  <a:schemeClr val="accent6">
                    <a:lumMod val="50000"/>
                  </a:schemeClr>
                </a:solidFill>
                <a:latin typeface="Soho Std" panose="02040503030506020204" pitchFamily="18" charset="0"/>
              </a:rPr>
              <a:t>Nivel de desempeño 4</a:t>
            </a:r>
          </a:p>
        </p:txBody>
      </p:sp>
      <p:sp>
        <p:nvSpPr>
          <p:cNvPr id="13" name="CuadroTexto 12">
            <a:extLst>
              <a:ext uri="{FF2B5EF4-FFF2-40B4-BE49-F238E27FC236}">
                <a16:creationId xmlns="" xmlns:a16="http://schemas.microsoft.com/office/drawing/2014/main" id="{4C79F48B-60E5-40FC-A5FD-345A38896B51}"/>
              </a:ext>
            </a:extLst>
          </p:cNvPr>
          <p:cNvSpPr txBox="1"/>
          <p:nvPr/>
        </p:nvSpPr>
        <p:spPr>
          <a:xfrm>
            <a:off x="10230672" y="6550229"/>
            <a:ext cx="1980799" cy="307777"/>
          </a:xfrm>
          <a:prstGeom prst="rect">
            <a:avLst/>
          </a:prstGeom>
          <a:noFill/>
        </p:spPr>
        <p:txBody>
          <a:bodyPr wrap="none" rtlCol="0">
            <a:spAutoFit/>
          </a:bodyPr>
          <a:lstStyle/>
          <a:p>
            <a:r>
              <a:rPr lang="es-CO" sz="1400" dirty="0">
                <a:solidFill>
                  <a:srgbClr val="9D1B27"/>
                </a:solidFill>
              </a:rPr>
              <a:t>4. Estructura del módulo</a:t>
            </a:r>
          </a:p>
        </p:txBody>
      </p:sp>
      <p:sp>
        <p:nvSpPr>
          <p:cNvPr id="2" name="Rectángulo 1">
            <a:extLst>
              <a:ext uri="{FF2B5EF4-FFF2-40B4-BE49-F238E27FC236}">
                <a16:creationId xmlns="" xmlns:a16="http://schemas.microsoft.com/office/drawing/2014/main" id="{06B13383-B52E-42C8-984C-2DCF2A0933B8}"/>
              </a:ext>
            </a:extLst>
          </p:cNvPr>
          <p:cNvSpPr/>
          <p:nvPr/>
        </p:nvSpPr>
        <p:spPr>
          <a:xfrm>
            <a:off x="8116411" y="322502"/>
            <a:ext cx="4031873" cy="369332"/>
          </a:xfrm>
          <a:prstGeom prst="rect">
            <a:avLst/>
          </a:prstGeom>
        </p:spPr>
        <p:txBody>
          <a:bodyPr wrap="none">
            <a:spAutoFit/>
          </a:bodyPr>
          <a:lstStyle/>
          <a:p>
            <a:r>
              <a:rPr lang="es-CO" b="1" dirty="0">
                <a:solidFill>
                  <a:srgbClr val="000000"/>
                </a:solidFill>
                <a:latin typeface="Arial" panose="020B0604020202020204" pitchFamily="34" charset="0"/>
              </a:rPr>
              <a:t>(Puntaje del módulo  de 200 a 300)</a:t>
            </a:r>
            <a:endParaRPr lang="es-CO" dirty="0"/>
          </a:p>
        </p:txBody>
      </p:sp>
      <p:sp>
        <p:nvSpPr>
          <p:cNvPr id="11" name="Rectángulo 10">
            <a:extLst>
              <a:ext uri="{FF2B5EF4-FFF2-40B4-BE49-F238E27FC236}">
                <a16:creationId xmlns="" xmlns:a16="http://schemas.microsoft.com/office/drawing/2014/main" id="{7EE0BFED-EB4B-4A1F-B9A9-51C8376BA2DB}"/>
              </a:ext>
            </a:extLst>
          </p:cNvPr>
          <p:cNvSpPr/>
          <p:nvPr/>
        </p:nvSpPr>
        <p:spPr>
          <a:xfrm>
            <a:off x="450575" y="3360874"/>
            <a:ext cx="11330608" cy="3139321"/>
          </a:xfrm>
          <a:prstGeom prst="rect">
            <a:avLst/>
          </a:prstGeom>
          <a:ln>
            <a:solidFill>
              <a:schemeClr val="accent6">
                <a:lumMod val="50000"/>
              </a:schemeClr>
            </a:solidFill>
          </a:ln>
        </p:spPr>
        <p:txBody>
          <a:bodyPr wrap="square">
            <a:spAutoFit/>
          </a:bodyPr>
          <a:lstStyle/>
          <a:p>
            <a:r>
              <a:rPr lang="es-CO" b="1" dirty="0">
                <a:latin typeface="Arial Narrow" panose="020B0606020202030204" pitchFamily="34" charset="0"/>
                <a:cs typeface="Arial" panose="020B0604020202020204" pitchFamily="34" charset="0"/>
              </a:rPr>
              <a:t>Descriptores específicos: </a:t>
            </a:r>
            <a:r>
              <a:rPr lang="es-CO" dirty="0">
                <a:latin typeface="Arial Narrow" panose="020B0606020202030204" pitchFamily="34" charset="0"/>
                <a:cs typeface="Arial" panose="020B0604020202020204" pitchFamily="34" charset="0"/>
              </a:rPr>
              <a:t>El estudiante que se ubica en este nivel debe:</a:t>
            </a:r>
          </a:p>
          <a:p>
            <a:endParaRPr lang="es-CO" dirty="0">
              <a:latin typeface="Arial Narrow" panose="020B0606020202030204" pitchFamily="34" charset="0"/>
              <a:cs typeface="Arial" panose="020B0604020202020204" pitchFamily="34" charset="0"/>
            </a:endParaRPr>
          </a:p>
          <a:p>
            <a:pPr marL="285750" indent="-285750" fontAlgn="base">
              <a:buFont typeface="Arial" panose="020B0604020202020204" pitchFamily="34" charset="0"/>
              <a:buChar char="•"/>
            </a:pPr>
            <a:r>
              <a:rPr lang="es-CO" dirty="0">
                <a:latin typeface="Arial Narrow" panose="020B0606020202030204" pitchFamily="34" charset="0"/>
                <a:cs typeface="Arial" panose="020B0604020202020204" pitchFamily="34" charset="0"/>
              </a:rPr>
              <a:t>Reconocer el significado de expresiones aritméticas dadas en el marco de la solución de un problema.</a:t>
            </a:r>
          </a:p>
          <a:p>
            <a:pPr marL="285750" indent="-285750" fontAlgn="base">
              <a:buFont typeface="Arial" panose="020B0604020202020204" pitchFamily="34" charset="0"/>
              <a:buChar char="•"/>
            </a:pPr>
            <a:r>
              <a:rPr lang="es-CO" dirty="0">
                <a:latin typeface="Arial Narrow" panose="020B0606020202030204" pitchFamily="34" charset="0"/>
                <a:cs typeface="Arial" panose="020B0604020202020204" pitchFamily="34" charset="0"/>
              </a:rPr>
              <a:t>Establecer y utilizar puntos de referencia en el plano haciendo uso de nociones de paralelismo y rotaciones.</a:t>
            </a:r>
          </a:p>
          <a:p>
            <a:pPr marL="285750" indent="-285750" fontAlgn="base">
              <a:buFont typeface="Arial" panose="020B0604020202020204" pitchFamily="34" charset="0"/>
              <a:buChar char="•"/>
            </a:pPr>
            <a:r>
              <a:rPr lang="es-CO" dirty="0">
                <a:latin typeface="Arial Narrow" panose="020B0606020202030204" pitchFamily="34" charset="0"/>
                <a:cs typeface="Arial" panose="020B0604020202020204" pitchFamily="34" charset="0"/>
              </a:rPr>
              <a:t>Proponer representaciones a partir de la manipulación y transformación de los datos relevantes en contextos con una o más fuentes de información.</a:t>
            </a:r>
          </a:p>
          <a:p>
            <a:pPr marL="285750" indent="-285750" fontAlgn="base">
              <a:buFont typeface="Arial" panose="020B0604020202020204" pitchFamily="34" charset="0"/>
              <a:buChar char="•"/>
            </a:pPr>
            <a:r>
              <a:rPr lang="es-CO" dirty="0">
                <a:latin typeface="Arial Narrow" panose="020B0606020202030204" pitchFamily="34" charset="0"/>
                <a:cs typeface="Arial" panose="020B0604020202020204" pitchFamily="34" charset="0"/>
              </a:rPr>
              <a:t>Formular estrategias y resuelve problemas, en contextos con información implícita, utilizando conversión de unidades no estándar, operaciones con decimales y el concepto de proporcionalidad y la regla de tres.</a:t>
            </a:r>
          </a:p>
          <a:p>
            <a:pPr marL="285750" indent="-285750" fontAlgn="base">
              <a:buFont typeface="Arial" panose="020B0604020202020204" pitchFamily="34" charset="0"/>
              <a:buChar char="•"/>
            </a:pPr>
            <a:r>
              <a:rPr lang="es-CO" dirty="0">
                <a:latin typeface="Arial Narrow" panose="020B0606020202030204" pitchFamily="34" charset="0"/>
                <a:cs typeface="Arial" panose="020B0604020202020204" pitchFamily="34" charset="0"/>
              </a:rPr>
              <a:t>Identificar y corregir errores en procedimientos propuestos como solución a un problema. </a:t>
            </a:r>
          </a:p>
          <a:p>
            <a:pPr marL="285750" indent="-285750" fontAlgn="base">
              <a:buFont typeface="Arial" panose="020B0604020202020204" pitchFamily="34" charset="0"/>
              <a:buChar char="•"/>
            </a:pPr>
            <a:r>
              <a:rPr lang="es-CO" dirty="0">
                <a:latin typeface="Arial Narrow" panose="020B0606020202030204" pitchFamily="34" charset="0"/>
                <a:cs typeface="Arial" panose="020B0604020202020204" pitchFamily="34" charset="0"/>
              </a:rPr>
              <a:t>Resolver problemas que requieren realizar múltiples operaciones o aproximaciones como parte del proceso de solución.</a:t>
            </a:r>
          </a:p>
          <a:p>
            <a:pPr marL="285750" indent="-285750" fontAlgn="base">
              <a:buFont typeface="Arial" panose="020B0604020202020204" pitchFamily="34" charset="0"/>
              <a:buChar char="•"/>
            </a:pPr>
            <a:r>
              <a:rPr lang="es-CO" dirty="0">
                <a:latin typeface="Arial Narrow" panose="020B0606020202030204" pitchFamily="34" charset="0"/>
                <a:cs typeface="Arial" panose="020B0604020202020204" pitchFamily="34" charset="0"/>
              </a:rPr>
              <a:t>Validar y comparar procedimientos de solución a un mismo problema y las soluciones obtenidas.</a:t>
            </a:r>
          </a:p>
        </p:txBody>
      </p:sp>
      <p:sp>
        <p:nvSpPr>
          <p:cNvPr id="3" name="Rectángulo 2">
            <a:extLst>
              <a:ext uri="{FF2B5EF4-FFF2-40B4-BE49-F238E27FC236}">
                <a16:creationId xmlns="" xmlns:a16="http://schemas.microsoft.com/office/drawing/2014/main" id="{137B2287-EF66-4CDA-8B7D-E375A66127E0}"/>
              </a:ext>
            </a:extLst>
          </p:cNvPr>
          <p:cNvSpPr/>
          <p:nvPr/>
        </p:nvSpPr>
        <p:spPr>
          <a:xfrm>
            <a:off x="2796209" y="1214012"/>
            <a:ext cx="8984974" cy="2031325"/>
          </a:xfrm>
          <a:prstGeom prst="rect">
            <a:avLst/>
          </a:prstGeom>
          <a:ln>
            <a:solidFill>
              <a:schemeClr val="accent6">
                <a:lumMod val="50000"/>
              </a:schemeClr>
            </a:solidFill>
          </a:ln>
        </p:spPr>
        <p:txBody>
          <a:bodyPr wrap="square">
            <a:spAutoFit/>
          </a:bodyPr>
          <a:lstStyle/>
          <a:p>
            <a:r>
              <a:rPr lang="es-CO" dirty="0">
                <a:latin typeface="Arial" panose="020B0604020202020204" pitchFamily="34" charset="0"/>
                <a:cs typeface="Arial" panose="020B0604020202020204" pitchFamily="34" charset="0"/>
              </a:rPr>
              <a:t>Además de lo descrito en los niveles 1, 2 y 3, el estudiante que se ubica en NIVEL 4 identifica y usa información implícita contenida en representaciones no usuales provenientes de diversas fuentes de información, para comprender una situación problema. </a:t>
            </a:r>
          </a:p>
          <a:p>
            <a:endParaRPr lang="es-CO" dirty="0">
              <a:latin typeface="Arial" panose="020B0604020202020204" pitchFamily="34" charset="0"/>
              <a:cs typeface="Arial" panose="020B0604020202020204" pitchFamily="34" charset="0"/>
            </a:endParaRPr>
          </a:p>
          <a:p>
            <a:r>
              <a:rPr lang="es-CO" dirty="0">
                <a:latin typeface="Arial" panose="020B0604020202020204" pitchFamily="34" charset="0"/>
                <a:cs typeface="Arial" panose="020B0604020202020204" pitchFamily="34" charset="0"/>
              </a:rPr>
              <a:t>El estudiante argumenta la validez de procedimientos y los utiliza para solucionar problemas, decidiendo cuál es el más adecuado.</a:t>
            </a:r>
          </a:p>
        </p:txBody>
      </p:sp>
      <p:pic>
        <p:nvPicPr>
          <p:cNvPr id="1026" name="Picture 2" descr="https://lh3.googleusercontent.com/Uqs5_WFsfNE6BuLQ1HIA1zBSc8XlcGmqZ6MQH1lAZiBqZMy2Z4Ob_1mQxUIFp0C9ZZiK7BF7MvH3OelFRYmkJ5aDQANNprHQwDYwuguIfvdYWSuf1M53n7EthI9yC2CurtxlvSEC">
            <a:extLst>
              <a:ext uri="{FF2B5EF4-FFF2-40B4-BE49-F238E27FC236}">
                <a16:creationId xmlns="" xmlns:a16="http://schemas.microsoft.com/office/drawing/2014/main" id="{261018B3-05A8-488F-874D-E56FD5A57D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495" y="1214011"/>
            <a:ext cx="2023556" cy="1886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298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2">
            <a:extLst>
              <a:ext uri="{FF2B5EF4-FFF2-40B4-BE49-F238E27FC236}">
                <a16:creationId xmlns="" xmlns:a16="http://schemas.microsoft.com/office/drawing/2014/main" id="{35F50461-5737-45E2-BDCD-9714F87A673D}"/>
              </a:ext>
            </a:extLst>
          </p:cNvPr>
          <p:cNvSpPr>
            <a:spLocks noChangeArrowheads="1"/>
          </p:cNvSpPr>
          <p:nvPr/>
        </p:nvSpPr>
        <p:spPr bwMode="auto">
          <a:xfrm>
            <a:off x="-31967" y="68454"/>
            <a:ext cx="8910920" cy="632625"/>
          </a:xfrm>
          <a:prstGeom prst="rect">
            <a:avLst/>
          </a:prstGeom>
          <a:solidFill>
            <a:srgbClr val="9D1B27"/>
          </a:solidFill>
          <a:ln>
            <a:noFill/>
          </a:ln>
          <a:extLst/>
        </p:spPr>
        <p:txBody>
          <a:bodyPr rot="0" vert="horz" wrap="square" lIns="91440" tIns="45720" rIns="91440" bIns="45720" anchor="t" anchorCtr="0" upright="1">
            <a:noAutofit/>
          </a:bodyPr>
          <a:lstStyle/>
          <a:p>
            <a:pPr marR="1014730" algn="r">
              <a:spcAft>
                <a:spcPts val="0"/>
              </a:spcAft>
            </a:pPr>
            <a:endParaRPr lang="es-CO" sz="1000" dirty="0">
              <a:effectLst/>
              <a:latin typeface="Elephant" panose="02020904090505020303" pitchFamily="18" charset="0"/>
              <a:ea typeface="Soho Gothic Pro"/>
              <a:cs typeface="Times New Roman" panose="02020603050405020304" pitchFamily="18" charset="0"/>
            </a:endParaRPr>
          </a:p>
        </p:txBody>
      </p:sp>
      <p:sp>
        <p:nvSpPr>
          <p:cNvPr id="6" name="Rectangle 13">
            <a:extLst>
              <a:ext uri="{FF2B5EF4-FFF2-40B4-BE49-F238E27FC236}">
                <a16:creationId xmlns="" xmlns:a16="http://schemas.microsoft.com/office/drawing/2014/main" id="{4C27D95D-7F77-4FBB-A4E1-22EF977AC094}"/>
              </a:ext>
            </a:extLst>
          </p:cNvPr>
          <p:cNvSpPr/>
          <p:nvPr/>
        </p:nvSpPr>
        <p:spPr>
          <a:xfrm>
            <a:off x="-31967" y="122242"/>
            <a:ext cx="8910919" cy="4965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b="1" dirty="0">
                <a:solidFill>
                  <a:schemeClr val="bg1"/>
                </a:solidFill>
                <a:latin typeface="Helvetica" panose="020B0604020202020204" pitchFamily="34" charset="0"/>
                <a:ea typeface="Kozuka Gothic Pro M" panose="020B0700000000000000" pitchFamily="34" charset="-128"/>
                <a:cs typeface="Helvetica" panose="020B0604020202020204" pitchFamily="34" charset="0"/>
              </a:rPr>
              <a:t>Contextos </a:t>
            </a:r>
            <a:r>
              <a:rPr lang="es-CO" sz="3200" b="1">
                <a:solidFill>
                  <a:schemeClr val="bg1"/>
                </a:solidFill>
                <a:latin typeface="Helvetica" panose="020B0604020202020204" pitchFamily="34" charset="0"/>
                <a:ea typeface="Kozuka Gothic Pro M" panose="020B0700000000000000" pitchFamily="34" charset="-128"/>
                <a:cs typeface="Helvetica" panose="020B0604020202020204" pitchFamily="34" charset="0"/>
              </a:rPr>
              <a:t>y situaciones</a:t>
            </a:r>
            <a:endParaRPr lang="es-CO" sz="3200" b="1" dirty="0">
              <a:solidFill>
                <a:schemeClr val="bg1"/>
              </a:solidFill>
              <a:latin typeface="Helvetica" panose="020B0604020202020204" pitchFamily="34" charset="0"/>
              <a:ea typeface="Kozuka Gothic Pro M" panose="020B0700000000000000" pitchFamily="34" charset="-128"/>
              <a:cs typeface="Helvetica" panose="020B0604020202020204" pitchFamily="34" charset="0"/>
            </a:endParaRPr>
          </a:p>
        </p:txBody>
      </p:sp>
      <p:sp>
        <p:nvSpPr>
          <p:cNvPr id="7" name="CuadroTexto 6">
            <a:extLst>
              <a:ext uri="{FF2B5EF4-FFF2-40B4-BE49-F238E27FC236}">
                <a16:creationId xmlns="" xmlns:a16="http://schemas.microsoft.com/office/drawing/2014/main" id="{237928A3-1B00-4702-997F-79BC16A7AAA5}"/>
              </a:ext>
            </a:extLst>
          </p:cNvPr>
          <p:cNvSpPr txBox="1"/>
          <p:nvPr/>
        </p:nvSpPr>
        <p:spPr>
          <a:xfrm>
            <a:off x="1624082" y="1757693"/>
            <a:ext cx="7187063" cy="923330"/>
          </a:xfrm>
          <a:prstGeom prst="rect">
            <a:avLst/>
          </a:prstGeom>
          <a:noFill/>
        </p:spPr>
        <p:txBody>
          <a:bodyPr wrap="square" rtlCol="0">
            <a:spAutoFit/>
          </a:bodyPr>
          <a:lstStyle/>
          <a:p>
            <a:pPr algn="just"/>
            <a:r>
              <a:rPr lang="es-ES" dirty="0">
                <a:latin typeface="Soho Gothic Pro Light" panose="020B0303030504020204" pitchFamily="34" charset="0"/>
              </a:rPr>
              <a:t>Los escenarios propuestos involucran en sus contenidos del ambiente familiar, tales como: finanzas personales, labores del hogar, transporte, salud y recreación, entre otros.</a:t>
            </a:r>
          </a:p>
        </p:txBody>
      </p:sp>
      <p:sp>
        <p:nvSpPr>
          <p:cNvPr id="9" name="CuadroTexto 8">
            <a:extLst>
              <a:ext uri="{FF2B5EF4-FFF2-40B4-BE49-F238E27FC236}">
                <a16:creationId xmlns="" xmlns:a16="http://schemas.microsoft.com/office/drawing/2014/main" id="{B01C660D-CA9E-4CC0-90D6-6EFFD57114E9}"/>
              </a:ext>
            </a:extLst>
          </p:cNvPr>
          <p:cNvSpPr txBox="1"/>
          <p:nvPr/>
        </p:nvSpPr>
        <p:spPr>
          <a:xfrm>
            <a:off x="869182" y="1293416"/>
            <a:ext cx="7974619" cy="523220"/>
          </a:xfrm>
          <a:prstGeom prst="rect">
            <a:avLst/>
          </a:prstGeom>
          <a:noFill/>
        </p:spPr>
        <p:txBody>
          <a:bodyPr wrap="square" rtlCol="0">
            <a:spAutoFit/>
          </a:bodyPr>
          <a:lstStyle/>
          <a:p>
            <a:pPr algn="r"/>
            <a:r>
              <a:rPr lang="es-CO" sz="2800" dirty="0">
                <a:solidFill>
                  <a:srgbClr val="9E0842"/>
                </a:solidFill>
                <a:latin typeface="Soho Std" panose="02040503030506020204" pitchFamily="18" charset="0"/>
              </a:rPr>
              <a:t>1. Situaciones Familiares o personales</a:t>
            </a:r>
          </a:p>
        </p:txBody>
      </p:sp>
      <p:pic>
        <p:nvPicPr>
          <p:cNvPr id="10" name="Imagen 9">
            <a:extLst>
              <a:ext uri="{FF2B5EF4-FFF2-40B4-BE49-F238E27FC236}">
                <a16:creationId xmlns="" xmlns:a16="http://schemas.microsoft.com/office/drawing/2014/main" id="{7AC60E1C-7D1F-4D1B-915C-84549CBC28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83557" y="1322949"/>
            <a:ext cx="1584093" cy="1576885"/>
          </a:xfrm>
          <a:prstGeom prst="rect">
            <a:avLst/>
          </a:prstGeom>
        </p:spPr>
      </p:pic>
      <p:sp>
        <p:nvSpPr>
          <p:cNvPr id="11" name="CuadroTexto 10">
            <a:extLst>
              <a:ext uri="{FF2B5EF4-FFF2-40B4-BE49-F238E27FC236}">
                <a16:creationId xmlns="" xmlns:a16="http://schemas.microsoft.com/office/drawing/2014/main" id="{923C57DF-182E-4479-864B-F761FDDF0486}"/>
              </a:ext>
            </a:extLst>
          </p:cNvPr>
          <p:cNvSpPr txBox="1"/>
          <p:nvPr/>
        </p:nvSpPr>
        <p:spPr>
          <a:xfrm>
            <a:off x="2900059" y="3168581"/>
            <a:ext cx="7502895" cy="923330"/>
          </a:xfrm>
          <a:prstGeom prst="rect">
            <a:avLst/>
          </a:prstGeom>
          <a:noFill/>
        </p:spPr>
        <p:txBody>
          <a:bodyPr wrap="square" rtlCol="0">
            <a:spAutoFit/>
          </a:bodyPr>
          <a:lstStyle/>
          <a:p>
            <a:pPr algn="just"/>
            <a:r>
              <a:rPr lang="es-ES" dirty="0">
                <a:latin typeface="Soho Gothic Pro Light" panose="020B0303030504020204" pitchFamily="34" charset="0"/>
              </a:rPr>
              <a:t>Incluye tareas que se despliegan en un ambiente de trabajo, teniendo en cuenta que no se requieran los conocimientos o habilidades técnicas propias de una ocupación específica. </a:t>
            </a:r>
          </a:p>
        </p:txBody>
      </p:sp>
      <p:sp>
        <p:nvSpPr>
          <p:cNvPr id="12" name="CuadroTexto 11">
            <a:extLst>
              <a:ext uri="{FF2B5EF4-FFF2-40B4-BE49-F238E27FC236}">
                <a16:creationId xmlns="" xmlns:a16="http://schemas.microsoft.com/office/drawing/2014/main" id="{3325A576-B461-40E1-86B0-CDA5032F02CA}"/>
              </a:ext>
            </a:extLst>
          </p:cNvPr>
          <p:cNvSpPr txBox="1"/>
          <p:nvPr/>
        </p:nvSpPr>
        <p:spPr>
          <a:xfrm>
            <a:off x="2889714" y="2771316"/>
            <a:ext cx="5398011" cy="523220"/>
          </a:xfrm>
          <a:prstGeom prst="rect">
            <a:avLst/>
          </a:prstGeom>
          <a:noFill/>
        </p:spPr>
        <p:txBody>
          <a:bodyPr wrap="square" rtlCol="0">
            <a:spAutoFit/>
          </a:bodyPr>
          <a:lstStyle/>
          <a:p>
            <a:r>
              <a:rPr lang="es-CO" sz="2800" dirty="0">
                <a:solidFill>
                  <a:srgbClr val="9E0842"/>
                </a:solidFill>
                <a:latin typeface="Soho Std" panose="02040503030506020204" pitchFamily="18" charset="0"/>
              </a:rPr>
              <a:t>2. Laborales u ocupacionales</a:t>
            </a:r>
          </a:p>
        </p:txBody>
      </p:sp>
      <p:pic>
        <p:nvPicPr>
          <p:cNvPr id="13" name="Imagen 12">
            <a:extLst>
              <a:ext uri="{FF2B5EF4-FFF2-40B4-BE49-F238E27FC236}">
                <a16:creationId xmlns="" xmlns:a16="http://schemas.microsoft.com/office/drawing/2014/main" id="{A1C1CFB8-74AC-4E21-A7BA-E9DABDE023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5901" y="2947051"/>
            <a:ext cx="1424369" cy="1358978"/>
          </a:xfrm>
          <a:prstGeom prst="rect">
            <a:avLst/>
          </a:prstGeom>
        </p:spPr>
      </p:pic>
      <p:sp>
        <p:nvSpPr>
          <p:cNvPr id="14" name="CuadroTexto 13">
            <a:extLst>
              <a:ext uri="{FF2B5EF4-FFF2-40B4-BE49-F238E27FC236}">
                <a16:creationId xmlns="" xmlns:a16="http://schemas.microsoft.com/office/drawing/2014/main" id="{B30FD043-63C0-40BF-9673-DE863EED3303}"/>
              </a:ext>
            </a:extLst>
          </p:cNvPr>
          <p:cNvSpPr txBox="1"/>
          <p:nvPr/>
        </p:nvSpPr>
        <p:spPr>
          <a:xfrm>
            <a:off x="2143664" y="4609793"/>
            <a:ext cx="6784484" cy="646331"/>
          </a:xfrm>
          <a:prstGeom prst="rect">
            <a:avLst/>
          </a:prstGeom>
          <a:noFill/>
        </p:spPr>
        <p:txBody>
          <a:bodyPr wrap="square" rtlCol="0">
            <a:spAutoFit/>
          </a:bodyPr>
          <a:lstStyle/>
          <a:p>
            <a:pPr algn="r"/>
            <a:r>
              <a:rPr lang="es-ES" dirty="0">
                <a:latin typeface="Soho Gothic Pro Light" panose="020B0303030504020204" pitchFamily="34" charset="0"/>
              </a:rPr>
              <a:t>Todo lo relacionado con la interacción social y su contexto, se involucra temas de política, economía, convivencia y el medio ambiente.</a:t>
            </a:r>
          </a:p>
        </p:txBody>
      </p:sp>
      <p:sp>
        <p:nvSpPr>
          <p:cNvPr id="15" name="CuadroTexto 14">
            <a:extLst>
              <a:ext uri="{FF2B5EF4-FFF2-40B4-BE49-F238E27FC236}">
                <a16:creationId xmlns="" xmlns:a16="http://schemas.microsoft.com/office/drawing/2014/main" id="{A5A7AAAF-A2A0-425C-B257-D3453444B625}"/>
              </a:ext>
            </a:extLst>
          </p:cNvPr>
          <p:cNvSpPr txBox="1"/>
          <p:nvPr/>
        </p:nvSpPr>
        <p:spPr>
          <a:xfrm>
            <a:off x="4203811" y="4224079"/>
            <a:ext cx="4705004" cy="523220"/>
          </a:xfrm>
          <a:prstGeom prst="rect">
            <a:avLst/>
          </a:prstGeom>
          <a:noFill/>
        </p:spPr>
        <p:txBody>
          <a:bodyPr wrap="square" rtlCol="0">
            <a:spAutoFit/>
          </a:bodyPr>
          <a:lstStyle/>
          <a:p>
            <a:pPr algn="r"/>
            <a:r>
              <a:rPr lang="es-CO" sz="2800" dirty="0">
                <a:solidFill>
                  <a:srgbClr val="9E0842"/>
                </a:solidFill>
                <a:latin typeface="Soho Std" panose="02040503030506020204" pitchFamily="18" charset="0"/>
              </a:rPr>
              <a:t>3. Comunitarios o sociales</a:t>
            </a:r>
          </a:p>
        </p:txBody>
      </p:sp>
      <p:pic>
        <p:nvPicPr>
          <p:cNvPr id="16" name="Imagen 15">
            <a:extLst>
              <a:ext uri="{FF2B5EF4-FFF2-40B4-BE49-F238E27FC236}">
                <a16:creationId xmlns="" xmlns:a16="http://schemas.microsoft.com/office/drawing/2014/main" id="{49177F89-608D-47F1-AF55-E4F4FD6301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76082" y="3985672"/>
            <a:ext cx="1424369" cy="1357033"/>
          </a:xfrm>
          <a:prstGeom prst="rect">
            <a:avLst/>
          </a:prstGeom>
        </p:spPr>
      </p:pic>
      <p:sp>
        <p:nvSpPr>
          <p:cNvPr id="17" name="CuadroTexto 16">
            <a:extLst>
              <a:ext uri="{FF2B5EF4-FFF2-40B4-BE49-F238E27FC236}">
                <a16:creationId xmlns="" xmlns:a16="http://schemas.microsoft.com/office/drawing/2014/main" id="{ADEF9201-5945-41B2-9DD4-48F5BF5F6C7D}"/>
              </a:ext>
            </a:extLst>
          </p:cNvPr>
          <p:cNvSpPr txBox="1"/>
          <p:nvPr/>
        </p:nvSpPr>
        <p:spPr>
          <a:xfrm>
            <a:off x="3094842" y="5867205"/>
            <a:ext cx="4875143" cy="923330"/>
          </a:xfrm>
          <a:prstGeom prst="rect">
            <a:avLst/>
          </a:prstGeom>
          <a:noFill/>
        </p:spPr>
        <p:txBody>
          <a:bodyPr wrap="square" rtlCol="0">
            <a:spAutoFit/>
          </a:bodyPr>
          <a:lstStyle/>
          <a:p>
            <a:r>
              <a:rPr lang="es-ES" dirty="0">
                <a:latin typeface="Soho Gothic Pro Light" panose="020B0303030504020204" pitchFamily="34" charset="0"/>
              </a:rPr>
              <a:t>Información científica que incluye aportes a la ciencia, resultados y artículos científicos y otros que se relacionan con este tipo de divulgación</a:t>
            </a:r>
          </a:p>
        </p:txBody>
      </p:sp>
      <p:sp>
        <p:nvSpPr>
          <p:cNvPr id="18" name="CuadroTexto 17">
            <a:extLst>
              <a:ext uri="{FF2B5EF4-FFF2-40B4-BE49-F238E27FC236}">
                <a16:creationId xmlns="" xmlns:a16="http://schemas.microsoft.com/office/drawing/2014/main" id="{FE788784-1EF5-422A-BF9F-86ECB0560947}"/>
              </a:ext>
            </a:extLst>
          </p:cNvPr>
          <p:cNvSpPr txBox="1"/>
          <p:nvPr/>
        </p:nvSpPr>
        <p:spPr>
          <a:xfrm>
            <a:off x="3060735" y="5448721"/>
            <a:ext cx="4705004" cy="523220"/>
          </a:xfrm>
          <a:prstGeom prst="rect">
            <a:avLst/>
          </a:prstGeom>
          <a:noFill/>
        </p:spPr>
        <p:txBody>
          <a:bodyPr wrap="square" rtlCol="0">
            <a:spAutoFit/>
          </a:bodyPr>
          <a:lstStyle/>
          <a:p>
            <a:r>
              <a:rPr lang="es-CO" sz="2800" dirty="0">
                <a:solidFill>
                  <a:srgbClr val="9E0842"/>
                </a:solidFill>
                <a:latin typeface="Soho Std" panose="02040503030506020204" pitchFamily="18" charset="0"/>
              </a:rPr>
              <a:t>4. Divulgación científica</a:t>
            </a:r>
          </a:p>
        </p:txBody>
      </p:sp>
      <p:sp>
        <p:nvSpPr>
          <p:cNvPr id="19" name="CuadroTexto 18">
            <a:extLst>
              <a:ext uri="{FF2B5EF4-FFF2-40B4-BE49-F238E27FC236}">
                <a16:creationId xmlns="" xmlns:a16="http://schemas.microsoft.com/office/drawing/2014/main" id="{88384546-4E4D-4855-9FEA-7E12F2AB3D13}"/>
              </a:ext>
            </a:extLst>
          </p:cNvPr>
          <p:cNvSpPr txBox="1"/>
          <p:nvPr/>
        </p:nvSpPr>
        <p:spPr>
          <a:xfrm>
            <a:off x="1462827" y="668898"/>
            <a:ext cx="8489554" cy="892552"/>
          </a:xfrm>
          <a:prstGeom prst="rect">
            <a:avLst/>
          </a:prstGeom>
          <a:noFill/>
        </p:spPr>
        <p:txBody>
          <a:bodyPr wrap="square" rtlCol="0">
            <a:spAutoFit/>
          </a:bodyPr>
          <a:lstStyle/>
          <a:p>
            <a:r>
              <a:rPr lang="es-ES" sz="2400" dirty="0">
                <a:latin typeface="Soho Std" panose="02040503030506020204" pitchFamily="18" charset="0"/>
              </a:rPr>
              <a:t>SITUACIONES O CONTEXTOS DE</a:t>
            </a:r>
            <a:r>
              <a:rPr lang="es-ES" dirty="0">
                <a:latin typeface="Soho Std" panose="02040503030506020204" pitchFamily="18" charset="0"/>
              </a:rPr>
              <a:t>  </a:t>
            </a:r>
            <a:r>
              <a:rPr lang="es-ES" sz="3200" dirty="0">
                <a:solidFill>
                  <a:srgbClr val="9E0842"/>
                </a:solidFill>
                <a:latin typeface="Priscillia Script" panose="02000505000000020004" pitchFamily="50" charset="0"/>
              </a:rPr>
              <a:t>Evaluación</a:t>
            </a:r>
          </a:p>
          <a:p>
            <a:endParaRPr lang="es-CO" dirty="0">
              <a:latin typeface="Soho Std" panose="02040503030506020204" pitchFamily="18" charset="0"/>
            </a:endParaRPr>
          </a:p>
        </p:txBody>
      </p:sp>
      <p:pic>
        <p:nvPicPr>
          <p:cNvPr id="20" name="Imagen 19">
            <a:extLst>
              <a:ext uri="{FF2B5EF4-FFF2-40B4-BE49-F238E27FC236}">
                <a16:creationId xmlns="" xmlns:a16="http://schemas.microsoft.com/office/drawing/2014/main" id="{1BB8B50C-E1EF-4FFC-AFE9-31E0416C920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92276" y="5686652"/>
            <a:ext cx="2610678" cy="701403"/>
          </a:xfrm>
          <a:prstGeom prst="rect">
            <a:avLst/>
          </a:prstGeom>
        </p:spPr>
      </p:pic>
      <p:cxnSp>
        <p:nvCxnSpPr>
          <p:cNvPr id="21" name="Conector recto 20">
            <a:extLst>
              <a:ext uri="{FF2B5EF4-FFF2-40B4-BE49-F238E27FC236}">
                <a16:creationId xmlns="" xmlns:a16="http://schemas.microsoft.com/office/drawing/2014/main" id="{C7431F0F-EA38-4D72-AE2C-10023CAC844B}"/>
              </a:ext>
            </a:extLst>
          </p:cNvPr>
          <p:cNvCxnSpPr>
            <a:cxnSpLocks/>
          </p:cNvCxnSpPr>
          <p:nvPr/>
        </p:nvCxnSpPr>
        <p:spPr>
          <a:xfrm flipV="1">
            <a:off x="2833800" y="2833574"/>
            <a:ext cx="4931939" cy="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Conector recto 21">
            <a:extLst>
              <a:ext uri="{FF2B5EF4-FFF2-40B4-BE49-F238E27FC236}">
                <a16:creationId xmlns="" xmlns:a16="http://schemas.microsoft.com/office/drawing/2014/main" id="{88214112-DFB5-4D2D-810E-6D25970E1FF6}"/>
              </a:ext>
            </a:extLst>
          </p:cNvPr>
          <p:cNvCxnSpPr>
            <a:cxnSpLocks/>
          </p:cNvCxnSpPr>
          <p:nvPr/>
        </p:nvCxnSpPr>
        <p:spPr>
          <a:xfrm>
            <a:off x="4518991" y="4259172"/>
            <a:ext cx="4240695"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pic>
        <p:nvPicPr>
          <p:cNvPr id="23" name="Imagen 22">
            <a:extLst>
              <a:ext uri="{FF2B5EF4-FFF2-40B4-BE49-F238E27FC236}">
                <a16:creationId xmlns="" xmlns:a16="http://schemas.microsoft.com/office/drawing/2014/main" id="{FDB9067A-21A0-40A8-9D36-03CCC845F99E}"/>
              </a:ext>
            </a:extLst>
          </p:cNvPr>
          <p:cNvPicPr>
            <a:picLocks noChangeAspect="1"/>
          </p:cNvPicPr>
          <p:nvPr/>
        </p:nvPicPr>
        <p:blipFill>
          <a:blip r:embed="rId6"/>
          <a:stretch>
            <a:fillRect/>
          </a:stretch>
        </p:blipFill>
        <p:spPr>
          <a:xfrm>
            <a:off x="1691549" y="5136450"/>
            <a:ext cx="1424369" cy="1514519"/>
          </a:xfrm>
          <a:prstGeom prst="rect">
            <a:avLst/>
          </a:prstGeom>
        </p:spPr>
      </p:pic>
      <p:cxnSp>
        <p:nvCxnSpPr>
          <p:cNvPr id="24" name="Conector recto 23">
            <a:extLst>
              <a:ext uri="{FF2B5EF4-FFF2-40B4-BE49-F238E27FC236}">
                <a16:creationId xmlns="" xmlns:a16="http://schemas.microsoft.com/office/drawing/2014/main" id="{8FA019FE-BDEC-4668-ADD2-D46F0EAA5F2B}"/>
              </a:ext>
            </a:extLst>
          </p:cNvPr>
          <p:cNvCxnSpPr>
            <a:cxnSpLocks/>
          </p:cNvCxnSpPr>
          <p:nvPr/>
        </p:nvCxnSpPr>
        <p:spPr>
          <a:xfrm>
            <a:off x="3086197" y="5484998"/>
            <a:ext cx="4043473"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Conector recto 24">
            <a:extLst>
              <a:ext uri="{FF2B5EF4-FFF2-40B4-BE49-F238E27FC236}">
                <a16:creationId xmlns="" xmlns:a16="http://schemas.microsoft.com/office/drawing/2014/main" id="{BD26BA1D-8FD7-4148-BE79-CEEA59A2B607}"/>
              </a:ext>
            </a:extLst>
          </p:cNvPr>
          <p:cNvCxnSpPr>
            <a:cxnSpLocks/>
          </p:cNvCxnSpPr>
          <p:nvPr/>
        </p:nvCxnSpPr>
        <p:spPr>
          <a:xfrm flipV="1">
            <a:off x="2615139" y="1323143"/>
            <a:ext cx="6091539" cy="631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26" name="Rectángulo 25">
            <a:extLst>
              <a:ext uri="{FF2B5EF4-FFF2-40B4-BE49-F238E27FC236}">
                <a16:creationId xmlns="" xmlns:a16="http://schemas.microsoft.com/office/drawing/2014/main" id="{9121D71F-7B8F-4D1C-A908-DDD864E87A10}"/>
              </a:ext>
            </a:extLst>
          </p:cNvPr>
          <p:cNvSpPr/>
          <p:nvPr/>
        </p:nvSpPr>
        <p:spPr>
          <a:xfrm>
            <a:off x="1417983" y="754867"/>
            <a:ext cx="9228116" cy="6048919"/>
          </a:xfrm>
          <a:prstGeom prst="rect">
            <a:avLst/>
          </a:prstGeom>
          <a:noFill/>
          <a:ln>
            <a:solidFill>
              <a:srgbClr val="9E08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4201066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00"/>
                                        <p:tgtEl>
                                          <p:spTgt spid="25"/>
                                        </p:tgtEl>
                                      </p:cBhvr>
                                    </p:animEffect>
                                    <p:anim calcmode="lin" valueType="num">
                                      <p:cBhvr>
                                        <p:cTn id="18" dur="1000" fill="hold"/>
                                        <p:tgtEl>
                                          <p:spTgt spid="25"/>
                                        </p:tgtEl>
                                        <p:attrNameLst>
                                          <p:attrName>ppt_x</p:attrName>
                                        </p:attrNameLst>
                                      </p:cBhvr>
                                      <p:tavLst>
                                        <p:tav tm="0">
                                          <p:val>
                                            <p:strVal val="#ppt_x"/>
                                          </p:val>
                                        </p:tav>
                                        <p:tav tm="100000">
                                          <p:val>
                                            <p:strVal val="#ppt_x"/>
                                          </p:val>
                                        </p:tav>
                                      </p:tavLst>
                                    </p:anim>
                                    <p:anim calcmode="lin" valueType="num">
                                      <p:cBhvr>
                                        <p:cTn id="19" dur="1000" fill="hold"/>
                                        <p:tgtEl>
                                          <p:spTgt spid="2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anim calcmode="lin" valueType="num">
                                      <p:cBhvr>
                                        <p:cTn id="40" dur="1000" fill="hold"/>
                                        <p:tgtEl>
                                          <p:spTgt spid="13"/>
                                        </p:tgtEl>
                                        <p:attrNameLst>
                                          <p:attrName>ppt_x</p:attrName>
                                        </p:attrNameLst>
                                      </p:cBhvr>
                                      <p:tavLst>
                                        <p:tav tm="0">
                                          <p:val>
                                            <p:strVal val="#ppt_x"/>
                                          </p:val>
                                        </p:tav>
                                        <p:tav tm="100000">
                                          <p:val>
                                            <p:strVal val="#ppt_x"/>
                                          </p:val>
                                        </p:tav>
                                      </p:tavLst>
                                    </p:anim>
                                    <p:anim calcmode="lin" valueType="num">
                                      <p:cBhvr>
                                        <p:cTn id="41" dur="1000" fill="hold"/>
                                        <p:tgtEl>
                                          <p:spTgt spid="13"/>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1000"/>
                                        <p:tgtEl>
                                          <p:spTgt spid="21"/>
                                        </p:tgtEl>
                                      </p:cBhvr>
                                    </p:animEffect>
                                    <p:anim calcmode="lin" valueType="num">
                                      <p:cBhvr>
                                        <p:cTn id="45" dur="1000" fill="hold"/>
                                        <p:tgtEl>
                                          <p:spTgt spid="21"/>
                                        </p:tgtEl>
                                        <p:attrNameLst>
                                          <p:attrName>ppt_x</p:attrName>
                                        </p:attrNameLst>
                                      </p:cBhvr>
                                      <p:tavLst>
                                        <p:tav tm="0">
                                          <p:val>
                                            <p:strVal val="#ppt_x"/>
                                          </p:val>
                                        </p:tav>
                                        <p:tav tm="100000">
                                          <p:val>
                                            <p:strVal val="#ppt_x"/>
                                          </p:val>
                                        </p:tav>
                                      </p:tavLst>
                                    </p:anim>
                                    <p:anim calcmode="lin" valueType="num">
                                      <p:cBhvr>
                                        <p:cTn id="46" dur="1000" fill="hold"/>
                                        <p:tgtEl>
                                          <p:spTgt spid="21"/>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1000"/>
                                        <p:tgtEl>
                                          <p:spTgt spid="22"/>
                                        </p:tgtEl>
                                      </p:cBhvr>
                                    </p:animEffect>
                                    <p:anim calcmode="lin" valueType="num">
                                      <p:cBhvr>
                                        <p:cTn id="50" dur="1000" fill="hold"/>
                                        <p:tgtEl>
                                          <p:spTgt spid="22"/>
                                        </p:tgtEl>
                                        <p:attrNameLst>
                                          <p:attrName>ppt_x</p:attrName>
                                        </p:attrNameLst>
                                      </p:cBhvr>
                                      <p:tavLst>
                                        <p:tav tm="0">
                                          <p:val>
                                            <p:strVal val="#ppt_x"/>
                                          </p:val>
                                        </p:tav>
                                        <p:tav tm="100000">
                                          <p:val>
                                            <p:strVal val="#ppt_x"/>
                                          </p:val>
                                        </p:tav>
                                      </p:tavLst>
                                    </p:anim>
                                    <p:anim calcmode="lin" valueType="num">
                                      <p:cBhvr>
                                        <p:cTn id="5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 calcmode="lin" valueType="num">
                                      <p:cBhvr additive="base">
                                        <p:cTn id="56" dur="500" fill="hold"/>
                                        <p:tgtEl>
                                          <p:spTgt spid="16"/>
                                        </p:tgtEl>
                                        <p:attrNameLst>
                                          <p:attrName>ppt_x</p:attrName>
                                        </p:attrNameLst>
                                      </p:cBhvr>
                                      <p:tavLst>
                                        <p:tav tm="0">
                                          <p:val>
                                            <p:strVal val="#ppt_x"/>
                                          </p:val>
                                        </p:tav>
                                        <p:tav tm="100000">
                                          <p:val>
                                            <p:strVal val="#ppt_x"/>
                                          </p:val>
                                        </p:tav>
                                      </p:tavLst>
                                    </p:anim>
                                    <p:anim calcmode="lin" valueType="num">
                                      <p:cBhvr additive="base">
                                        <p:cTn id="57" dur="500" fill="hold"/>
                                        <p:tgtEl>
                                          <p:spTgt spid="16"/>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additive="base">
                                        <p:cTn id="60" dur="500" fill="hold"/>
                                        <p:tgtEl>
                                          <p:spTgt spid="15"/>
                                        </p:tgtEl>
                                        <p:attrNameLst>
                                          <p:attrName>ppt_x</p:attrName>
                                        </p:attrNameLst>
                                      </p:cBhvr>
                                      <p:tavLst>
                                        <p:tav tm="0">
                                          <p:val>
                                            <p:strVal val="#ppt_x"/>
                                          </p:val>
                                        </p:tav>
                                        <p:tav tm="100000">
                                          <p:val>
                                            <p:strVal val="#ppt_x"/>
                                          </p:val>
                                        </p:tav>
                                      </p:tavLst>
                                    </p:anim>
                                    <p:anim calcmode="lin" valueType="num">
                                      <p:cBhvr additive="base">
                                        <p:cTn id="61" dur="500" fill="hold"/>
                                        <p:tgtEl>
                                          <p:spTgt spid="15"/>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14"/>
                                        </p:tgtEl>
                                        <p:attrNameLst>
                                          <p:attrName>style.visibility</p:attrName>
                                        </p:attrNameLst>
                                      </p:cBhvr>
                                      <p:to>
                                        <p:strVal val="visible"/>
                                      </p:to>
                                    </p:set>
                                    <p:anim calcmode="lin" valueType="num">
                                      <p:cBhvr additive="base">
                                        <p:cTn id="64" dur="500" fill="hold"/>
                                        <p:tgtEl>
                                          <p:spTgt spid="14"/>
                                        </p:tgtEl>
                                        <p:attrNameLst>
                                          <p:attrName>ppt_x</p:attrName>
                                        </p:attrNameLst>
                                      </p:cBhvr>
                                      <p:tavLst>
                                        <p:tav tm="0">
                                          <p:val>
                                            <p:strVal val="#ppt_x"/>
                                          </p:val>
                                        </p:tav>
                                        <p:tav tm="100000">
                                          <p:val>
                                            <p:strVal val="#ppt_x"/>
                                          </p:val>
                                        </p:tav>
                                      </p:tavLst>
                                    </p:anim>
                                    <p:anim calcmode="lin" valueType="num">
                                      <p:cBhvr additive="base">
                                        <p:cTn id="6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fade">
                                      <p:cBhvr>
                                        <p:cTn id="70" dur="1000"/>
                                        <p:tgtEl>
                                          <p:spTgt spid="17"/>
                                        </p:tgtEl>
                                      </p:cBhvr>
                                    </p:animEffect>
                                    <p:anim calcmode="lin" valueType="num">
                                      <p:cBhvr>
                                        <p:cTn id="71" dur="1000" fill="hold"/>
                                        <p:tgtEl>
                                          <p:spTgt spid="17"/>
                                        </p:tgtEl>
                                        <p:attrNameLst>
                                          <p:attrName>ppt_x</p:attrName>
                                        </p:attrNameLst>
                                      </p:cBhvr>
                                      <p:tavLst>
                                        <p:tav tm="0">
                                          <p:val>
                                            <p:strVal val="#ppt_x"/>
                                          </p:val>
                                        </p:tav>
                                        <p:tav tm="100000">
                                          <p:val>
                                            <p:strVal val="#ppt_x"/>
                                          </p:val>
                                        </p:tav>
                                      </p:tavLst>
                                    </p:anim>
                                    <p:anim calcmode="lin" valueType="num">
                                      <p:cBhvr>
                                        <p:cTn id="72" dur="1000" fill="hold"/>
                                        <p:tgtEl>
                                          <p:spTgt spid="17"/>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fade">
                                      <p:cBhvr>
                                        <p:cTn id="75" dur="1000"/>
                                        <p:tgtEl>
                                          <p:spTgt spid="18"/>
                                        </p:tgtEl>
                                      </p:cBhvr>
                                    </p:animEffect>
                                    <p:anim calcmode="lin" valueType="num">
                                      <p:cBhvr>
                                        <p:cTn id="76" dur="1000" fill="hold"/>
                                        <p:tgtEl>
                                          <p:spTgt spid="18"/>
                                        </p:tgtEl>
                                        <p:attrNameLst>
                                          <p:attrName>ppt_x</p:attrName>
                                        </p:attrNameLst>
                                      </p:cBhvr>
                                      <p:tavLst>
                                        <p:tav tm="0">
                                          <p:val>
                                            <p:strVal val="#ppt_x"/>
                                          </p:val>
                                        </p:tav>
                                        <p:tav tm="100000">
                                          <p:val>
                                            <p:strVal val="#ppt_x"/>
                                          </p:val>
                                        </p:tav>
                                      </p:tavLst>
                                    </p:anim>
                                    <p:anim calcmode="lin" valueType="num">
                                      <p:cBhvr>
                                        <p:cTn id="77" dur="1000" fill="hold"/>
                                        <p:tgtEl>
                                          <p:spTgt spid="18"/>
                                        </p:tgtEl>
                                        <p:attrNameLst>
                                          <p:attrName>ppt_y</p:attrName>
                                        </p:attrNameLst>
                                      </p:cBhvr>
                                      <p:tavLst>
                                        <p:tav tm="0">
                                          <p:val>
                                            <p:strVal val="#ppt_y+.1"/>
                                          </p:val>
                                        </p:tav>
                                        <p:tav tm="100000">
                                          <p:val>
                                            <p:strVal val="#ppt_y"/>
                                          </p:val>
                                        </p:tav>
                                      </p:tavLst>
                                    </p:anim>
                                  </p:childTnLst>
                                </p:cTn>
                              </p:par>
                              <p:par>
                                <p:cTn id="78" presetID="42" presetClass="entr" presetSubtype="0" fill="hold" nodeType="with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fade">
                                      <p:cBhvr>
                                        <p:cTn id="80" dur="1000"/>
                                        <p:tgtEl>
                                          <p:spTgt spid="20"/>
                                        </p:tgtEl>
                                      </p:cBhvr>
                                    </p:animEffect>
                                    <p:anim calcmode="lin" valueType="num">
                                      <p:cBhvr>
                                        <p:cTn id="81" dur="1000" fill="hold"/>
                                        <p:tgtEl>
                                          <p:spTgt spid="20"/>
                                        </p:tgtEl>
                                        <p:attrNameLst>
                                          <p:attrName>ppt_x</p:attrName>
                                        </p:attrNameLst>
                                      </p:cBhvr>
                                      <p:tavLst>
                                        <p:tav tm="0">
                                          <p:val>
                                            <p:strVal val="#ppt_x"/>
                                          </p:val>
                                        </p:tav>
                                        <p:tav tm="100000">
                                          <p:val>
                                            <p:strVal val="#ppt_x"/>
                                          </p:val>
                                        </p:tav>
                                      </p:tavLst>
                                    </p:anim>
                                    <p:anim calcmode="lin" valueType="num">
                                      <p:cBhvr>
                                        <p:cTn id="82" dur="1000" fill="hold"/>
                                        <p:tgtEl>
                                          <p:spTgt spid="20"/>
                                        </p:tgtEl>
                                        <p:attrNameLst>
                                          <p:attrName>ppt_y</p:attrName>
                                        </p:attrNameLst>
                                      </p:cBhvr>
                                      <p:tavLst>
                                        <p:tav tm="0">
                                          <p:val>
                                            <p:strVal val="#ppt_y+.1"/>
                                          </p:val>
                                        </p:tav>
                                        <p:tav tm="100000">
                                          <p:val>
                                            <p:strVal val="#ppt_y"/>
                                          </p:val>
                                        </p:tav>
                                      </p:tavLst>
                                    </p:anim>
                                  </p:childTnLst>
                                </p:cTn>
                              </p:par>
                              <p:par>
                                <p:cTn id="83" presetID="42" presetClass="entr" presetSubtype="0"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Effect transition="in" filter="fade">
                                      <p:cBhvr>
                                        <p:cTn id="85" dur="1000"/>
                                        <p:tgtEl>
                                          <p:spTgt spid="23"/>
                                        </p:tgtEl>
                                      </p:cBhvr>
                                    </p:animEffect>
                                    <p:anim calcmode="lin" valueType="num">
                                      <p:cBhvr>
                                        <p:cTn id="86" dur="1000" fill="hold"/>
                                        <p:tgtEl>
                                          <p:spTgt spid="23"/>
                                        </p:tgtEl>
                                        <p:attrNameLst>
                                          <p:attrName>ppt_x</p:attrName>
                                        </p:attrNameLst>
                                      </p:cBhvr>
                                      <p:tavLst>
                                        <p:tav tm="0">
                                          <p:val>
                                            <p:strVal val="#ppt_x"/>
                                          </p:val>
                                        </p:tav>
                                        <p:tav tm="100000">
                                          <p:val>
                                            <p:strVal val="#ppt_x"/>
                                          </p:val>
                                        </p:tav>
                                      </p:tavLst>
                                    </p:anim>
                                    <p:anim calcmode="lin" valueType="num">
                                      <p:cBhvr>
                                        <p:cTn id="87" dur="1000" fill="hold"/>
                                        <p:tgtEl>
                                          <p:spTgt spid="23"/>
                                        </p:tgtEl>
                                        <p:attrNameLst>
                                          <p:attrName>ppt_y</p:attrName>
                                        </p:attrNameLst>
                                      </p:cBhvr>
                                      <p:tavLst>
                                        <p:tav tm="0">
                                          <p:val>
                                            <p:strVal val="#ppt_y+.1"/>
                                          </p:val>
                                        </p:tav>
                                        <p:tav tm="100000">
                                          <p:val>
                                            <p:strVal val="#ppt_y"/>
                                          </p:val>
                                        </p:tav>
                                      </p:tavLst>
                                    </p:anim>
                                  </p:childTnLst>
                                </p:cTn>
                              </p:par>
                              <p:par>
                                <p:cTn id="88" presetID="42" presetClass="entr" presetSubtype="0" fill="hold" nodeType="withEffect">
                                  <p:stCondLst>
                                    <p:cond delay="0"/>
                                  </p:stCondLst>
                                  <p:childTnLst>
                                    <p:set>
                                      <p:cBhvr>
                                        <p:cTn id="89" dur="1" fill="hold">
                                          <p:stCondLst>
                                            <p:cond delay="0"/>
                                          </p:stCondLst>
                                        </p:cTn>
                                        <p:tgtEl>
                                          <p:spTgt spid="24"/>
                                        </p:tgtEl>
                                        <p:attrNameLst>
                                          <p:attrName>style.visibility</p:attrName>
                                        </p:attrNameLst>
                                      </p:cBhvr>
                                      <p:to>
                                        <p:strVal val="visible"/>
                                      </p:to>
                                    </p:set>
                                    <p:animEffect transition="in" filter="fade">
                                      <p:cBhvr>
                                        <p:cTn id="90" dur="1000"/>
                                        <p:tgtEl>
                                          <p:spTgt spid="24"/>
                                        </p:tgtEl>
                                      </p:cBhvr>
                                    </p:animEffect>
                                    <p:anim calcmode="lin" valueType="num">
                                      <p:cBhvr>
                                        <p:cTn id="91" dur="1000" fill="hold"/>
                                        <p:tgtEl>
                                          <p:spTgt spid="24"/>
                                        </p:tgtEl>
                                        <p:attrNameLst>
                                          <p:attrName>ppt_x</p:attrName>
                                        </p:attrNameLst>
                                      </p:cBhvr>
                                      <p:tavLst>
                                        <p:tav tm="0">
                                          <p:val>
                                            <p:strVal val="#ppt_x"/>
                                          </p:val>
                                        </p:tav>
                                        <p:tav tm="100000">
                                          <p:val>
                                            <p:strVal val="#ppt_x"/>
                                          </p:val>
                                        </p:tav>
                                      </p:tavLst>
                                    </p:anim>
                                    <p:anim calcmode="lin" valueType="num">
                                      <p:cBhvr>
                                        <p:cTn id="9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2" grpId="0"/>
      <p:bldP spid="14" grpId="0"/>
      <p:bldP spid="15" grpId="0"/>
      <p:bldP spid="17"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59D32A2E-6768-4A95-ABA1-F859FACB5CEC}"/>
              </a:ext>
            </a:extLst>
          </p:cNvPr>
          <p:cNvSpPr>
            <a:spLocks noGrp="1"/>
          </p:cNvSpPr>
          <p:nvPr>
            <p:ph type="title"/>
          </p:nvPr>
        </p:nvSpPr>
        <p:spPr>
          <a:xfrm>
            <a:off x="0" y="365125"/>
            <a:ext cx="12192000" cy="1325563"/>
          </a:xfrm>
          <a:solidFill>
            <a:srgbClr val="002060"/>
          </a:solidFill>
        </p:spPr>
        <p:txBody>
          <a:bodyPr>
            <a:normAutofit/>
          </a:bodyPr>
          <a:lstStyle/>
          <a:p>
            <a:pPr algn="ctr"/>
            <a:r>
              <a:rPr lang="es-CO" sz="4000" b="1" dirty="0">
                <a:solidFill>
                  <a:schemeClr val="bg1"/>
                </a:solidFill>
              </a:rPr>
              <a:t>Datos de la Educación Superior </a:t>
            </a:r>
            <a:br>
              <a:rPr lang="es-CO" sz="4000" b="1" dirty="0">
                <a:solidFill>
                  <a:schemeClr val="bg1"/>
                </a:solidFill>
              </a:rPr>
            </a:br>
            <a:r>
              <a:rPr lang="es-CO" sz="4000" b="1" dirty="0">
                <a:solidFill>
                  <a:schemeClr val="bg1"/>
                </a:solidFill>
              </a:rPr>
              <a:t>en Colombia (2018)</a:t>
            </a:r>
          </a:p>
        </p:txBody>
      </p:sp>
      <p:sp>
        <p:nvSpPr>
          <p:cNvPr id="3" name="Marcador de contenido 2">
            <a:extLst>
              <a:ext uri="{FF2B5EF4-FFF2-40B4-BE49-F238E27FC236}">
                <a16:creationId xmlns="" xmlns:a16="http://schemas.microsoft.com/office/drawing/2014/main" id="{1F66B0C4-F972-4AB2-A09E-8ADD1E5CB24C}"/>
              </a:ext>
            </a:extLst>
          </p:cNvPr>
          <p:cNvSpPr>
            <a:spLocks noGrp="1"/>
          </p:cNvSpPr>
          <p:nvPr>
            <p:ph idx="1"/>
          </p:nvPr>
        </p:nvSpPr>
        <p:spPr>
          <a:xfrm>
            <a:off x="838199" y="1956252"/>
            <a:ext cx="10889343" cy="4351338"/>
          </a:xfrm>
          <a:ln>
            <a:solidFill>
              <a:schemeClr val="accent1"/>
            </a:solidFill>
          </a:ln>
        </p:spPr>
        <p:txBody>
          <a:bodyPr>
            <a:normAutofit fontScale="85000" lnSpcReduction="20000"/>
          </a:bodyPr>
          <a:lstStyle/>
          <a:p>
            <a:endParaRPr lang="es-CO" b="1" dirty="0"/>
          </a:p>
          <a:p>
            <a:r>
              <a:rPr lang="es-CO" b="1" dirty="0"/>
              <a:t>Programas disponibles a 2018:</a:t>
            </a:r>
            <a:r>
              <a:rPr lang="es-CO" dirty="0"/>
              <a:t> 5955 (17% acreditados de alta calidad)</a:t>
            </a:r>
          </a:p>
          <a:p>
            <a:endParaRPr lang="es-CO" b="1" dirty="0"/>
          </a:p>
          <a:p>
            <a:r>
              <a:rPr lang="es-CO" b="1" dirty="0"/>
              <a:t>IES a 2018: </a:t>
            </a:r>
            <a:r>
              <a:rPr lang="es-CO" dirty="0"/>
              <a:t>297 (a 8 de noviembre de 2018 tomado de SNIES)</a:t>
            </a:r>
          </a:p>
          <a:p>
            <a:endParaRPr lang="es-CO" b="1" dirty="0"/>
          </a:p>
          <a:p>
            <a:r>
              <a:rPr lang="es-CO" b="1" dirty="0"/>
              <a:t>Estudiantes:</a:t>
            </a:r>
            <a:r>
              <a:rPr lang="es-CO" dirty="0"/>
              <a:t> Aumento del 61% en el último decenio</a:t>
            </a:r>
          </a:p>
          <a:p>
            <a:pPr marL="0" indent="0" algn="ctr">
              <a:buNone/>
            </a:pPr>
            <a:r>
              <a:rPr lang="es-CO" b="1" dirty="0"/>
              <a:t>2008-1:</a:t>
            </a:r>
            <a:r>
              <a:rPr lang="es-CO" dirty="0"/>
              <a:t>  963.167 </a:t>
            </a:r>
            <a:r>
              <a:rPr lang="es-CO" dirty="0">
                <a:sym typeface="Wingdings" panose="05000000000000000000" pitchFamily="2" charset="2"/>
              </a:rPr>
              <a:t> </a:t>
            </a:r>
            <a:r>
              <a:rPr lang="es-CO" b="1" dirty="0"/>
              <a:t>2018-1 </a:t>
            </a:r>
            <a:r>
              <a:rPr lang="es-CO" dirty="0"/>
              <a:t>1.548.485</a:t>
            </a:r>
          </a:p>
          <a:p>
            <a:endParaRPr lang="es-CO" b="1" dirty="0"/>
          </a:p>
          <a:p>
            <a:r>
              <a:rPr lang="es-CO" b="1" dirty="0"/>
              <a:t>Participación de </a:t>
            </a:r>
            <a:r>
              <a:rPr lang="es-CO" b="1" dirty="0" err="1"/>
              <a:t>TyT</a:t>
            </a:r>
            <a:r>
              <a:rPr lang="es-CO" b="1" dirty="0"/>
              <a:t>: 2008: </a:t>
            </a:r>
            <a:r>
              <a:rPr lang="es-CO" dirty="0"/>
              <a:t>32% </a:t>
            </a:r>
            <a:r>
              <a:rPr lang="es-CO" dirty="0">
                <a:sym typeface="Wingdings" panose="05000000000000000000" pitchFamily="2" charset="2"/>
              </a:rPr>
              <a:t> </a:t>
            </a:r>
            <a:r>
              <a:rPr lang="es-CO" dirty="0"/>
              <a:t> </a:t>
            </a:r>
            <a:r>
              <a:rPr lang="es-CO" b="1" dirty="0"/>
              <a:t>2018: </a:t>
            </a:r>
            <a:r>
              <a:rPr lang="es-CO" dirty="0"/>
              <a:t>38%</a:t>
            </a:r>
          </a:p>
          <a:p>
            <a:endParaRPr lang="es-CO" b="1" dirty="0"/>
          </a:p>
          <a:p>
            <a:r>
              <a:rPr lang="es-CO" b="1" dirty="0"/>
              <a:t>Cobertura educativa: 2008: </a:t>
            </a:r>
            <a:r>
              <a:rPr lang="es-CO" dirty="0"/>
              <a:t>34,01% </a:t>
            </a:r>
            <a:r>
              <a:rPr lang="es-CO" dirty="0">
                <a:sym typeface="Wingdings" panose="05000000000000000000" pitchFamily="2" charset="2"/>
              </a:rPr>
              <a:t> </a:t>
            </a:r>
            <a:r>
              <a:rPr lang="es-CO" dirty="0"/>
              <a:t> </a:t>
            </a:r>
            <a:r>
              <a:rPr lang="es-CO" b="1" dirty="0"/>
              <a:t>2017: </a:t>
            </a:r>
            <a:r>
              <a:rPr lang="es-CO" dirty="0"/>
              <a:t>52,8%</a:t>
            </a:r>
          </a:p>
          <a:p>
            <a:endParaRPr lang="es-CO" dirty="0"/>
          </a:p>
        </p:txBody>
      </p:sp>
      <p:sp>
        <p:nvSpPr>
          <p:cNvPr id="4" name="CuadroTexto 3">
            <a:extLst>
              <a:ext uri="{FF2B5EF4-FFF2-40B4-BE49-F238E27FC236}">
                <a16:creationId xmlns="" xmlns:a16="http://schemas.microsoft.com/office/drawing/2014/main" id="{C807FCA0-FD5D-4D00-9ABC-A1D829C83FE5}"/>
              </a:ext>
            </a:extLst>
          </p:cNvPr>
          <p:cNvSpPr txBox="1"/>
          <p:nvPr/>
        </p:nvSpPr>
        <p:spPr>
          <a:xfrm>
            <a:off x="3233529" y="6400802"/>
            <a:ext cx="5357557" cy="338554"/>
          </a:xfrm>
          <a:prstGeom prst="rect">
            <a:avLst/>
          </a:prstGeom>
          <a:noFill/>
        </p:spPr>
        <p:txBody>
          <a:bodyPr wrap="none" rtlCol="0">
            <a:spAutoFit/>
          </a:bodyPr>
          <a:lstStyle/>
          <a:p>
            <a:r>
              <a:rPr lang="es-CO" sz="1600" dirty="0">
                <a:latin typeface="Arial Narrow" panose="020B0606020202030204" pitchFamily="34" charset="0"/>
              </a:rPr>
              <a:t>Fuente: datos tomados y adaptados de MIDE U 2018 y SNIES (2018)</a:t>
            </a:r>
          </a:p>
        </p:txBody>
      </p:sp>
    </p:spTree>
    <p:extLst>
      <p:ext uri="{BB962C8B-B14F-4D97-AF65-F5344CB8AC3E}">
        <p14:creationId xmlns:p14="http://schemas.microsoft.com/office/powerpoint/2010/main" val="210890658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 xmlns:a16="http://schemas.microsoft.com/office/drawing/2014/main" id="{4F291A22-2504-4CA8-A601-4C9CCBC5F623}"/>
              </a:ext>
            </a:extLst>
          </p:cNvPr>
          <p:cNvPicPr>
            <a:picLocks noChangeAspect="1"/>
          </p:cNvPicPr>
          <p:nvPr/>
        </p:nvPicPr>
        <p:blipFill rotWithShape="1">
          <a:blip r:embed="rId2"/>
          <a:srcRect t="18774" r="2902" b="42170"/>
          <a:stretch/>
        </p:blipFill>
        <p:spPr>
          <a:xfrm>
            <a:off x="3463062" y="1280161"/>
            <a:ext cx="4949419" cy="3903556"/>
          </a:xfrm>
          <a:prstGeom prst="rect">
            <a:avLst/>
          </a:prstGeom>
        </p:spPr>
      </p:pic>
    </p:spTree>
    <p:extLst>
      <p:ext uri="{BB962C8B-B14F-4D97-AF65-F5344CB8AC3E}">
        <p14:creationId xmlns:p14="http://schemas.microsoft.com/office/powerpoint/2010/main" val="330496596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9">
            <a:extLst>
              <a:ext uri="{FF2B5EF4-FFF2-40B4-BE49-F238E27FC236}">
                <a16:creationId xmlns="" xmlns:a16="http://schemas.microsoft.com/office/drawing/2014/main" id="{75ECE84E-AA84-44A8-B2D4-53C1E84C969A}"/>
              </a:ext>
            </a:extLst>
          </p:cNvPr>
          <p:cNvSpPr/>
          <p:nvPr/>
        </p:nvSpPr>
        <p:spPr>
          <a:xfrm>
            <a:off x="397566" y="5239797"/>
            <a:ext cx="7505516" cy="155965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5" name="CuadroTexto 14">
            <a:extLst>
              <a:ext uri="{FF2B5EF4-FFF2-40B4-BE49-F238E27FC236}">
                <a16:creationId xmlns="" xmlns:a16="http://schemas.microsoft.com/office/drawing/2014/main" id="{58B53C0D-7CA8-433A-91C0-28930B04EBA9}"/>
              </a:ext>
            </a:extLst>
          </p:cNvPr>
          <p:cNvSpPr txBox="1"/>
          <p:nvPr/>
        </p:nvSpPr>
        <p:spPr>
          <a:xfrm>
            <a:off x="7812160" y="5943570"/>
            <a:ext cx="3570208" cy="461665"/>
          </a:xfrm>
          <a:prstGeom prst="rect">
            <a:avLst/>
          </a:prstGeom>
          <a:solidFill>
            <a:schemeClr val="accent4">
              <a:lumMod val="60000"/>
              <a:lumOff val="40000"/>
            </a:schemeClr>
          </a:solidFill>
        </p:spPr>
        <p:txBody>
          <a:bodyPr wrap="none" rtlCol="0">
            <a:spAutoFit/>
          </a:bodyPr>
          <a:lstStyle/>
          <a:p>
            <a:r>
              <a:rPr lang="es-CO" sz="2400" b="1" dirty="0">
                <a:latin typeface="Arial" panose="020B0604020202020204" pitchFamily="34" charset="0"/>
                <a:cs typeface="Arial" panose="020B0604020202020204" pitchFamily="34" charset="0"/>
              </a:rPr>
              <a:t>Opciones de respuesta</a:t>
            </a:r>
          </a:p>
        </p:txBody>
      </p:sp>
      <p:grpSp>
        <p:nvGrpSpPr>
          <p:cNvPr id="11" name="Grupo 10">
            <a:extLst>
              <a:ext uri="{FF2B5EF4-FFF2-40B4-BE49-F238E27FC236}">
                <a16:creationId xmlns="" xmlns:a16="http://schemas.microsoft.com/office/drawing/2014/main" id="{F2E2A38F-E88E-4808-8531-D2B16228B03F}"/>
              </a:ext>
            </a:extLst>
          </p:cNvPr>
          <p:cNvGrpSpPr/>
          <p:nvPr/>
        </p:nvGrpSpPr>
        <p:grpSpPr>
          <a:xfrm>
            <a:off x="402803" y="4498502"/>
            <a:ext cx="10548842" cy="792171"/>
            <a:chOff x="-1936208" y="3154017"/>
            <a:chExt cx="11463131" cy="1925415"/>
          </a:xfrm>
          <a:solidFill>
            <a:schemeClr val="accent2">
              <a:lumMod val="60000"/>
              <a:lumOff val="40000"/>
            </a:schemeClr>
          </a:solidFill>
        </p:grpSpPr>
        <p:sp>
          <p:nvSpPr>
            <p:cNvPr id="12" name="Rectángulo 11">
              <a:extLst>
                <a:ext uri="{FF2B5EF4-FFF2-40B4-BE49-F238E27FC236}">
                  <a16:creationId xmlns="" xmlns:a16="http://schemas.microsoft.com/office/drawing/2014/main" id="{4394B322-4688-4107-BEBB-1085D9CBA885}"/>
                </a:ext>
              </a:extLst>
            </p:cNvPr>
            <p:cNvSpPr/>
            <p:nvPr/>
          </p:nvSpPr>
          <p:spPr>
            <a:xfrm>
              <a:off x="-1936208" y="3154017"/>
              <a:ext cx="11463131" cy="153725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 xmlns:a16="http://schemas.microsoft.com/office/drawing/2014/main" id="{7CCCE155-877D-4B68-A455-79954E98C184}"/>
                </a:ext>
              </a:extLst>
            </p:cNvPr>
            <p:cNvSpPr txBox="1"/>
            <p:nvPr/>
          </p:nvSpPr>
          <p:spPr>
            <a:xfrm>
              <a:off x="5329730" y="3957330"/>
              <a:ext cx="4053839" cy="1122102"/>
            </a:xfrm>
            <a:prstGeom prst="rect">
              <a:avLst/>
            </a:prstGeom>
            <a:grpFill/>
          </p:spPr>
          <p:txBody>
            <a:bodyPr wrap="none" rtlCol="0">
              <a:spAutoFit/>
            </a:bodyPr>
            <a:lstStyle/>
            <a:p>
              <a:r>
                <a:rPr lang="es-CO" sz="2400" dirty="0">
                  <a:latin typeface="Arial" panose="020B0604020202020204" pitchFamily="34" charset="0"/>
                  <a:cs typeface="Arial" panose="020B0604020202020204" pitchFamily="34" charset="0"/>
                </a:rPr>
                <a:t>Enunciado de la Pregunta</a:t>
              </a:r>
            </a:p>
          </p:txBody>
        </p:sp>
      </p:grpSp>
      <p:grpSp>
        <p:nvGrpSpPr>
          <p:cNvPr id="9" name="Grupo 8">
            <a:extLst>
              <a:ext uri="{FF2B5EF4-FFF2-40B4-BE49-F238E27FC236}">
                <a16:creationId xmlns="" xmlns:a16="http://schemas.microsoft.com/office/drawing/2014/main" id="{ED6BFCC5-EB81-476C-9C3B-3C0FD6136D66}"/>
              </a:ext>
            </a:extLst>
          </p:cNvPr>
          <p:cNvGrpSpPr/>
          <p:nvPr/>
        </p:nvGrpSpPr>
        <p:grpSpPr>
          <a:xfrm>
            <a:off x="397566" y="1936977"/>
            <a:ext cx="10554076" cy="2544175"/>
            <a:chOff x="397565" y="2692352"/>
            <a:chExt cx="11463131" cy="1998918"/>
          </a:xfrm>
        </p:grpSpPr>
        <p:sp>
          <p:nvSpPr>
            <p:cNvPr id="7" name="Rectángulo 6">
              <a:extLst>
                <a:ext uri="{FF2B5EF4-FFF2-40B4-BE49-F238E27FC236}">
                  <a16:creationId xmlns="" xmlns:a16="http://schemas.microsoft.com/office/drawing/2014/main" id="{1E48D0E7-1C9F-42F1-9BD9-865F2A9C93CF}"/>
                </a:ext>
              </a:extLst>
            </p:cNvPr>
            <p:cNvSpPr/>
            <p:nvPr/>
          </p:nvSpPr>
          <p:spPr>
            <a:xfrm>
              <a:off x="397565" y="3154017"/>
              <a:ext cx="11463131" cy="153725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CuadroTexto 7">
              <a:extLst>
                <a:ext uri="{FF2B5EF4-FFF2-40B4-BE49-F238E27FC236}">
                  <a16:creationId xmlns="" xmlns:a16="http://schemas.microsoft.com/office/drawing/2014/main" id="{6FD9E71D-9992-4FD2-B343-E422EA04EB5A}"/>
                </a:ext>
              </a:extLst>
            </p:cNvPr>
            <p:cNvSpPr txBox="1"/>
            <p:nvPr/>
          </p:nvSpPr>
          <p:spPr>
            <a:xfrm>
              <a:off x="10215447" y="2692352"/>
              <a:ext cx="1518364" cy="461665"/>
            </a:xfrm>
            <a:prstGeom prst="rect">
              <a:avLst/>
            </a:prstGeom>
            <a:solidFill>
              <a:schemeClr val="accent1">
                <a:lumMod val="20000"/>
                <a:lumOff val="80000"/>
              </a:schemeClr>
            </a:solidFill>
          </p:spPr>
          <p:txBody>
            <a:bodyPr wrap="none" rtlCol="0">
              <a:spAutoFit/>
            </a:bodyPr>
            <a:lstStyle/>
            <a:p>
              <a:r>
                <a:rPr lang="es-CO" sz="2400" b="1" dirty="0">
                  <a:latin typeface="Arial" panose="020B0604020202020204" pitchFamily="34" charset="0"/>
                  <a:cs typeface="Arial" panose="020B0604020202020204" pitchFamily="34" charset="0"/>
                </a:rPr>
                <a:t>Contexto</a:t>
              </a:r>
            </a:p>
          </p:txBody>
        </p:sp>
      </p:grpSp>
      <p:sp>
        <p:nvSpPr>
          <p:cNvPr id="4" name="Rectangle 12">
            <a:extLst>
              <a:ext uri="{FF2B5EF4-FFF2-40B4-BE49-F238E27FC236}">
                <a16:creationId xmlns="" xmlns:a16="http://schemas.microsoft.com/office/drawing/2014/main" id="{749C2B00-D3E4-456B-B45D-BB7339CE38B6}"/>
              </a:ext>
            </a:extLst>
          </p:cNvPr>
          <p:cNvSpPr>
            <a:spLocks noChangeArrowheads="1"/>
          </p:cNvSpPr>
          <p:nvPr/>
        </p:nvSpPr>
        <p:spPr bwMode="auto">
          <a:xfrm>
            <a:off x="-31967" y="161218"/>
            <a:ext cx="8910920" cy="632625"/>
          </a:xfrm>
          <a:prstGeom prst="rect">
            <a:avLst/>
          </a:prstGeom>
          <a:solidFill>
            <a:srgbClr val="9D1B27"/>
          </a:solidFill>
          <a:ln>
            <a:noFill/>
          </a:ln>
          <a:extLst/>
        </p:spPr>
        <p:txBody>
          <a:bodyPr rot="0" vert="horz" wrap="square" lIns="91440" tIns="45720" rIns="91440" bIns="45720" anchor="t" anchorCtr="0" upright="1">
            <a:noAutofit/>
          </a:bodyPr>
          <a:lstStyle/>
          <a:p>
            <a:pPr marR="1014730" algn="r">
              <a:spcAft>
                <a:spcPts val="0"/>
              </a:spcAft>
            </a:pPr>
            <a:endParaRPr lang="es-CO" sz="1000" dirty="0">
              <a:effectLst/>
              <a:latin typeface="Elephant" panose="02020904090505020303" pitchFamily="18" charset="0"/>
              <a:ea typeface="Soho Gothic Pro"/>
              <a:cs typeface="Times New Roman" panose="02020603050405020304" pitchFamily="18" charset="0"/>
            </a:endParaRPr>
          </a:p>
        </p:txBody>
      </p:sp>
      <p:sp>
        <p:nvSpPr>
          <p:cNvPr id="5" name="Rectangle 13">
            <a:extLst>
              <a:ext uri="{FF2B5EF4-FFF2-40B4-BE49-F238E27FC236}">
                <a16:creationId xmlns="" xmlns:a16="http://schemas.microsoft.com/office/drawing/2014/main" id="{48B6BE19-5F58-41E5-9F73-5C124F818887}"/>
              </a:ext>
            </a:extLst>
          </p:cNvPr>
          <p:cNvSpPr/>
          <p:nvPr/>
        </p:nvSpPr>
        <p:spPr>
          <a:xfrm>
            <a:off x="-31967" y="215006"/>
            <a:ext cx="8910919" cy="4965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b="1" dirty="0">
                <a:solidFill>
                  <a:schemeClr val="bg1"/>
                </a:solidFill>
                <a:latin typeface="Helvetica" panose="020B0604020202020204" pitchFamily="34" charset="0"/>
                <a:ea typeface="Kozuka Gothic Pro M" panose="020B0700000000000000" pitchFamily="34" charset="-128"/>
                <a:cs typeface="Helvetica" panose="020B0604020202020204" pitchFamily="34" charset="0"/>
              </a:rPr>
              <a:t>5. Preguntas tipo de la prueba</a:t>
            </a:r>
          </a:p>
        </p:txBody>
      </p:sp>
      <p:pic>
        <p:nvPicPr>
          <p:cNvPr id="4098" name="Picture 2" descr="https://lh4.googleusercontent.com/60FA2TturDnCM7EkMEA7U5PFLH8LTFyRYzTuc5AA5yKp6VwVR1Tee3stDuIY5kb3tFQAoKtZxCKgy24g03z2oTvlDgxAWuHNn8r6MgNaK-t2f8-mq9UGepfsoFo9DoYpGCwInljP">
            <a:extLst>
              <a:ext uri="{FF2B5EF4-FFF2-40B4-BE49-F238E27FC236}">
                <a16:creationId xmlns="" xmlns:a16="http://schemas.microsoft.com/office/drawing/2014/main" id="{38134C05-7649-43E1-B432-2EA97572024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057" t="9137" r="3358" b="9996"/>
          <a:stretch/>
        </p:blipFill>
        <p:spPr bwMode="auto">
          <a:xfrm>
            <a:off x="397566" y="879618"/>
            <a:ext cx="2928731" cy="1538723"/>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 xmlns:a16="http://schemas.microsoft.com/office/drawing/2014/main" id="{53B9112B-F59B-4B0D-B8F6-F33CB3EA209D}"/>
              </a:ext>
            </a:extLst>
          </p:cNvPr>
          <p:cNvSpPr txBox="1"/>
          <p:nvPr/>
        </p:nvSpPr>
        <p:spPr>
          <a:xfrm>
            <a:off x="490333" y="2875721"/>
            <a:ext cx="5910468" cy="2308324"/>
          </a:xfrm>
          <a:prstGeom prst="rect">
            <a:avLst/>
          </a:prstGeom>
          <a:noFill/>
        </p:spPr>
        <p:txBody>
          <a:bodyPr wrap="square" rtlCol="0">
            <a:spAutoFit/>
          </a:bodyPr>
          <a:lstStyle/>
          <a:p>
            <a:r>
              <a:rPr lang="es-ES" dirty="0">
                <a:latin typeface="Arial" panose="020B0604020202020204" pitchFamily="34" charset="0"/>
                <a:cs typeface="Arial" panose="020B0604020202020204" pitchFamily="34" charset="0"/>
              </a:rPr>
              <a:t>En la siguiente gráfica se representa información sobre características de un grupo de personas (en la etiqueta está el valor de la característica y el porcentaje de personas en cada valor)</a:t>
            </a:r>
          </a:p>
          <a:p>
            <a:endParaRPr lang="es-ES" b="1" dirty="0">
              <a:latin typeface="Arial" panose="020B0604020202020204" pitchFamily="34" charset="0"/>
              <a:cs typeface="Arial" panose="020B0604020202020204" pitchFamily="34" charset="0"/>
            </a:endParaRPr>
          </a:p>
          <a:p>
            <a:endParaRPr lang="es-ES" b="1" dirty="0">
              <a:latin typeface="Arial" panose="020B0604020202020204" pitchFamily="34" charset="0"/>
              <a:cs typeface="Arial" panose="020B0604020202020204" pitchFamily="34" charset="0"/>
            </a:endParaRPr>
          </a:p>
          <a:p>
            <a:r>
              <a:rPr lang="es-ES" b="1" dirty="0">
                <a:latin typeface="Arial" panose="020B0604020202020204" pitchFamily="34" charset="0"/>
                <a:cs typeface="Arial" panose="020B0604020202020204" pitchFamily="34" charset="0"/>
              </a:rPr>
              <a:t>A cuál de las siguientes situaciones NO puede corresponder la información de la gráfica</a:t>
            </a:r>
          </a:p>
        </p:txBody>
      </p:sp>
      <p:sp>
        <p:nvSpPr>
          <p:cNvPr id="17" name="CuadroTexto 16">
            <a:extLst>
              <a:ext uri="{FF2B5EF4-FFF2-40B4-BE49-F238E27FC236}">
                <a16:creationId xmlns="" xmlns:a16="http://schemas.microsoft.com/office/drawing/2014/main" id="{56A8D08C-2355-403F-884D-02E0D34887D5}"/>
              </a:ext>
            </a:extLst>
          </p:cNvPr>
          <p:cNvSpPr txBox="1"/>
          <p:nvPr/>
        </p:nvSpPr>
        <p:spPr>
          <a:xfrm>
            <a:off x="10503386" y="6598355"/>
            <a:ext cx="1787862" cy="307777"/>
          </a:xfrm>
          <a:prstGeom prst="rect">
            <a:avLst/>
          </a:prstGeom>
          <a:noFill/>
        </p:spPr>
        <p:txBody>
          <a:bodyPr wrap="none" rtlCol="0">
            <a:spAutoFit/>
          </a:bodyPr>
          <a:lstStyle/>
          <a:p>
            <a:r>
              <a:rPr lang="es-CO" sz="1400" dirty="0">
                <a:solidFill>
                  <a:srgbClr val="9D1B27"/>
                </a:solidFill>
              </a:rPr>
              <a:t>5. Tipos de preguntas </a:t>
            </a:r>
          </a:p>
        </p:txBody>
      </p:sp>
      <p:pic>
        <p:nvPicPr>
          <p:cNvPr id="1026" name="Picture 2" descr="https://lh6.googleusercontent.com/oQyVdnm0fvaLVZWWPckntAqTdeIH-xqgxKkKbGsDpYDg55tNfnbp3UKjOWhohlV0LHiPfybvTcS9EPkWcp8C5r-x6_pkSQp_tZ59_2Zqr_Bl_qDNEQ3tV4z1veuDXVgQm1GNzO-C">
            <a:extLst>
              <a:ext uri="{FF2B5EF4-FFF2-40B4-BE49-F238E27FC236}">
                <a16:creationId xmlns="" xmlns:a16="http://schemas.microsoft.com/office/drawing/2014/main" id="{C0DAD9CF-98E2-464E-979E-A258D5940537}"/>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38833" y="2497542"/>
            <a:ext cx="3505200" cy="201930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a:extLst>
              <a:ext uri="{FF2B5EF4-FFF2-40B4-BE49-F238E27FC236}">
                <a16:creationId xmlns="" xmlns:a16="http://schemas.microsoft.com/office/drawing/2014/main" id="{1D83B056-ECA7-4569-ABF4-E664FD03D6B9}"/>
              </a:ext>
            </a:extLst>
          </p:cNvPr>
          <p:cNvSpPr/>
          <p:nvPr/>
        </p:nvSpPr>
        <p:spPr>
          <a:xfrm>
            <a:off x="445786" y="5280958"/>
            <a:ext cx="7942838" cy="1477328"/>
          </a:xfrm>
          <a:prstGeom prst="rect">
            <a:avLst/>
          </a:prstGeom>
        </p:spPr>
        <p:txBody>
          <a:bodyPr wrap="square">
            <a:spAutoFit/>
          </a:bodyPr>
          <a:lstStyle/>
          <a:p>
            <a:pPr marL="342900" indent="-342900" fontAlgn="base">
              <a:buFont typeface="+mj-lt"/>
              <a:buAutoNum type="alphaUcPeriod"/>
            </a:pPr>
            <a:r>
              <a:rPr lang="es-CO" dirty="0"/>
              <a:t>Edades, en años, de jóvenes y niños inscritos  en un curso vacacional.</a:t>
            </a:r>
          </a:p>
          <a:p>
            <a:pPr marL="342900" indent="-342900" fontAlgn="base">
              <a:buFont typeface="+mj-lt"/>
              <a:buAutoNum type="alphaUcPeriod"/>
            </a:pPr>
            <a:r>
              <a:rPr lang="es-CO" dirty="0"/>
              <a:t>El peso, en kilos, de jóvenes que cursan secundaria.</a:t>
            </a:r>
          </a:p>
          <a:p>
            <a:pPr marL="342900" indent="-342900" fontAlgn="base">
              <a:buFont typeface="+mj-lt"/>
              <a:buAutoNum type="alphaUcPeriod"/>
            </a:pPr>
            <a:r>
              <a:rPr lang="es-CO" dirty="0"/>
              <a:t>El tiempo, en horas semanales, que dedican algunos jóvenes a realizar actividades extracurriculares.</a:t>
            </a:r>
          </a:p>
          <a:p>
            <a:pPr marL="342900" indent="-342900" fontAlgn="base">
              <a:buFont typeface="+mj-lt"/>
              <a:buAutoNum type="alphaUcPeriod"/>
            </a:pPr>
            <a:r>
              <a:rPr lang="es-CO" dirty="0"/>
              <a:t>La distancia, en kilómetros, recorrida diariamente por un grupo de atletas,</a:t>
            </a:r>
          </a:p>
        </p:txBody>
      </p:sp>
      <p:pic>
        <p:nvPicPr>
          <p:cNvPr id="3" name="Imagen 2">
            <a:extLst>
              <a:ext uri="{FF2B5EF4-FFF2-40B4-BE49-F238E27FC236}">
                <a16:creationId xmlns="" xmlns:a16="http://schemas.microsoft.com/office/drawing/2014/main" id="{01BC585F-55EC-4DF9-97E0-CF185D12429E}"/>
              </a:ext>
            </a:extLst>
          </p:cNvPr>
          <p:cNvPicPr>
            <a:picLocks noChangeAspect="1"/>
          </p:cNvPicPr>
          <p:nvPr/>
        </p:nvPicPr>
        <p:blipFill>
          <a:blip r:embed="rId4"/>
          <a:stretch>
            <a:fillRect/>
          </a:stretch>
        </p:blipFill>
        <p:spPr>
          <a:xfrm>
            <a:off x="9530162" y="2855079"/>
            <a:ext cx="2609314" cy="1371719"/>
          </a:xfrm>
          <a:prstGeom prst="rect">
            <a:avLst/>
          </a:prstGeom>
          <a:ln>
            <a:solidFill>
              <a:schemeClr val="accent1"/>
            </a:solidFill>
          </a:ln>
        </p:spPr>
      </p:pic>
    </p:spTree>
    <p:extLst>
      <p:ext uri="{BB962C8B-B14F-4D97-AF65-F5344CB8AC3E}">
        <p14:creationId xmlns:p14="http://schemas.microsoft.com/office/powerpoint/2010/main" val="337467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2">
            <a:extLst>
              <a:ext uri="{FF2B5EF4-FFF2-40B4-BE49-F238E27FC236}">
                <a16:creationId xmlns="" xmlns:a16="http://schemas.microsoft.com/office/drawing/2014/main" id="{749C2B00-D3E4-456B-B45D-BB7339CE38B6}"/>
              </a:ext>
            </a:extLst>
          </p:cNvPr>
          <p:cNvSpPr>
            <a:spLocks noChangeArrowheads="1"/>
          </p:cNvSpPr>
          <p:nvPr/>
        </p:nvSpPr>
        <p:spPr bwMode="auto">
          <a:xfrm>
            <a:off x="-31967" y="161218"/>
            <a:ext cx="8910920" cy="632625"/>
          </a:xfrm>
          <a:prstGeom prst="rect">
            <a:avLst/>
          </a:prstGeom>
          <a:solidFill>
            <a:srgbClr val="9D1B27"/>
          </a:solidFill>
          <a:ln>
            <a:noFill/>
          </a:ln>
          <a:extLst/>
        </p:spPr>
        <p:txBody>
          <a:bodyPr rot="0" vert="horz" wrap="square" lIns="91440" tIns="45720" rIns="91440" bIns="45720" anchor="t" anchorCtr="0" upright="1">
            <a:noAutofit/>
          </a:bodyPr>
          <a:lstStyle/>
          <a:p>
            <a:pPr marR="1014730" algn="r">
              <a:spcAft>
                <a:spcPts val="0"/>
              </a:spcAft>
            </a:pPr>
            <a:endParaRPr lang="es-CO" sz="1000" dirty="0">
              <a:effectLst/>
              <a:latin typeface="Elephant" panose="02020904090505020303" pitchFamily="18" charset="0"/>
              <a:ea typeface="Soho Gothic Pro"/>
              <a:cs typeface="Times New Roman" panose="02020603050405020304" pitchFamily="18" charset="0"/>
            </a:endParaRPr>
          </a:p>
        </p:txBody>
      </p:sp>
      <p:sp>
        <p:nvSpPr>
          <p:cNvPr id="5" name="Rectangle 13">
            <a:extLst>
              <a:ext uri="{FF2B5EF4-FFF2-40B4-BE49-F238E27FC236}">
                <a16:creationId xmlns="" xmlns:a16="http://schemas.microsoft.com/office/drawing/2014/main" id="{48B6BE19-5F58-41E5-9F73-5C124F818887}"/>
              </a:ext>
            </a:extLst>
          </p:cNvPr>
          <p:cNvSpPr/>
          <p:nvPr/>
        </p:nvSpPr>
        <p:spPr>
          <a:xfrm>
            <a:off x="-31967" y="215006"/>
            <a:ext cx="8910919" cy="4965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b="1" dirty="0">
                <a:solidFill>
                  <a:schemeClr val="bg1"/>
                </a:solidFill>
                <a:latin typeface="Helvetica" panose="020B0604020202020204" pitchFamily="34" charset="0"/>
                <a:ea typeface="Kozuka Gothic Pro M" panose="020B0700000000000000" pitchFamily="34" charset="-128"/>
                <a:cs typeface="Helvetica" panose="020B0604020202020204" pitchFamily="34" charset="0"/>
              </a:rPr>
              <a:t>Pregunta de estudio No. 1</a:t>
            </a:r>
          </a:p>
        </p:txBody>
      </p:sp>
      <p:sp>
        <p:nvSpPr>
          <p:cNvPr id="2" name="CuadroTexto 1">
            <a:extLst>
              <a:ext uri="{FF2B5EF4-FFF2-40B4-BE49-F238E27FC236}">
                <a16:creationId xmlns="" xmlns:a16="http://schemas.microsoft.com/office/drawing/2014/main" id="{54CAC603-1177-419A-89B4-A8C13298CF16}"/>
              </a:ext>
            </a:extLst>
          </p:cNvPr>
          <p:cNvSpPr txBox="1"/>
          <p:nvPr/>
        </p:nvSpPr>
        <p:spPr>
          <a:xfrm>
            <a:off x="292423" y="849702"/>
            <a:ext cx="2029723" cy="461665"/>
          </a:xfrm>
          <a:prstGeom prst="rect">
            <a:avLst/>
          </a:prstGeom>
          <a:noFill/>
        </p:spPr>
        <p:txBody>
          <a:bodyPr wrap="none" rtlCol="0">
            <a:spAutoFit/>
          </a:bodyPr>
          <a:lstStyle/>
          <a:p>
            <a:r>
              <a:rPr lang="es-CO" sz="2400" b="1" dirty="0">
                <a:latin typeface="Arial" panose="020B0604020202020204" pitchFamily="34" charset="0"/>
                <a:cs typeface="Arial" panose="020B0604020202020204" pitchFamily="34" charset="0"/>
              </a:rPr>
              <a:t>Formulación</a:t>
            </a:r>
          </a:p>
        </p:txBody>
      </p:sp>
      <p:graphicFrame>
        <p:nvGraphicFramePr>
          <p:cNvPr id="6" name="Tabla 5">
            <a:extLst>
              <a:ext uri="{FF2B5EF4-FFF2-40B4-BE49-F238E27FC236}">
                <a16:creationId xmlns="" xmlns:a16="http://schemas.microsoft.com/office/drawing/2014/main" id="{77C16006-420F-41BD-8CAC-EF8679F38B73}"/>
              </a:ext>
            </a:extLst>
          </p:cNvPr>
          <p:cNvGraphicFramePr>
            <a:graphicFrameLocks noGrp="1"/>
          </p:cNvGraphicFramePr>
          <p:nvPr>
            <p:extLst/>
          </p:nvPr>
        </p:nvGraphicFramePr>
        <p:xfrm>
          <a:off x="357809" y="1272209"/>
          <a:ext cx="11410121" cy="5308600"/>
        </p:xfrm>
        <a:graphic>
          <a:graphicData uri="http://schemas.openxmlformats.org/drawingml/2006/table">
            <a:tbl>
              <a:tblPr>
                <a:tableStyleId>{5C22544A-7EE6-4342-B048-85BDC9FD1C3A}</a:tableStyleId>
              </a:tblPr>
              <a:tblGrid>
                <a:gridCol w="11410121">
                  <a:extLst>
                    <a:ext uri="{9D8B030D-6E8A-4147-A177-3AD203B41FA5}">
                      <a16:colId xmlns="" xmlns:a16="http://schemas.microsoft.com/office/drawing/2014/main" val="2082355219"/>
                    </a:ext>
                  </a:extLst>
                </a:gridCol>
              </a:tblGrid>
              <a:tr h="4674746">
                <a:tc>
                  <a:txBody>
                    <a:bodyPr/>
                    <a:lstStyle/>
                    <a:p>
                      <a:pPr algn="just">
                        <a:lnSpc>
                          <a:spcPct val="150000"/>
                        </a:lnSpc>
                        <a:spcAft>
                          <a:spcPts val="0"/>
                        </a:spcAft>
                      </a:pPr>
                      <a:r>
                        <a:rPr lang="es-CO" sz="2000" b="0" i="0" u="none" strike="noStrike" kern="1200" dirty="0">
                          <a:solidFill>
                            <a:schemeClr val="dk1"/>
                          </a:solidFill>
                          <a:effectLst/>
                          <a:latin typeface="Arial" panose="020B0604020202020204" pitchFamily="34" charset="0"/>
                          <a:ea typeface="+mn-ea"/>
                          <a:cs typeface="Arial" panose="020B0604020202020204" pitchFamily="34" charset="0"/>
                        </a:rPr>
                        <a:t>En la siguiente gráfica se representa información sobre características de un grupo de personas (en la etiqueta está el valor de la característica y el porcentaje de personas en cada valor)</a:t>
                      </a:r>
                    </a:p>
                    <a:p>
                      <a:pPr algn="just">
                        <a:lnSpc>
                          <a:spcPct val="150000"/>
                        </a:lnSpc>
                        <a:spcAft>
                          <a:spcPts val="0"/>
                        </a:spcAft>
                      </a:pPr>
                      <a:endParaRPr lang="es-ES" sz="2000" dirty="0">
                        <a:effectLst/>
                        <a:latin typeface="Arial" panose="020B0604020202020204" pitchFamily="34" charset="0"/>
                        <a:cs typeface="Arial" panose="020B0604020202020204" pitchFamily="34" charset="0"/>
                      </a:endParaRPr>
                    </a:p>
                    <a:p>
                      <a:pPr algn="just">
                        <a:lnSpc>
                          <a:spcPct val="150000"/>
                        </a:lnSpc>
                        <a:spcAft>
                          <a:spcPts val="0"/>
                        </a:spcAft>
                      </a:pPr>
                      <a:endParaRPr lang="es-ES" sz="2000" dirty="0">
                        <a:effectLst/>
                        <a:latin typeface="Arial" panose="020B0604020202020204" pitchFamily="34" charset="0"/>
                        <a:cs typeface="Arial" panose="020B0604020202020204" pitchFamily="34" charset="0"/>
                      </a:endParaRPr>
                    </a:p>
                    <a:p>
                      <a:pPr algn="just">
                        <a:lnSpc>
                          <a:spcPct val="150000"/>
                        </a:lnSpc>
                        <a:spcAft>
                          <a:spcPts val="0"/>
                        </a:spcAft>
                      </a:pPr>
                      <a:endParaRPr lang="es-ES" sz="2000" dirty="0">
                        <a:effectLst/>
                        <a:latin typeface="Arial" panose="020B0604020202020204" pitchFamily="34" charset="0"/>
                        <a:cs typeface="Arial" panose="020B0604020202020204" pitchFamily="34" charset="0"/>
                      </a:endParaRPr>
                    </a:p>
                    <a:p>
                      <a:pPr algn="just">
                        <a:lnSpc>
                          <a:spcPct val="150000"/>
                        </a:lnSpc>
                        <a:spcAft>
                          <a:spcPts val="0"/>
                        </a:spcAft>
                      </a:pPr>
                      <a:r>
                        <a:rPr lang="es-ES" sz="2000" dirty="0">
                          <a:effectLst/>
                          <a:latin typeface="Arial" panose="020B0604020202020204" pitchFamily="34" charset="0"/>
                          <a:cs typeface="Arial" panose="020B0604020202020204" pitchFamily="34" charset="0"/>
                        </a:rPr>
                        <a:t> </a:t>
                      </a:r>
                    </a:p>
                    <a:p>
                      <a:pPr algn="just">
                        <a:lnSpc>
                          <a:spcPct val="150000"/>
                        </a:lnSpc>
                        <a:spcAft>
                          <a:spcPts val="0"/>
                        </a:spcAft>
                      </a:pPr>
                      <a:endParaRPr lang="x-none" sz="2000" dirty="0">
                        <a:effectLst/>
                        <a:latin typeface="Arial" panose="020B0604020202020204" pitchFamily="34" charset="0"/>
                        <a:cs typeface="Arial" panose="020B0604020202020204" pitchFamily="34" charset="0"/>
                      </a:endParaRPr>
                    </a:p>
                    <a:p>
                      <a:pPr algn="just">
                        <a:lnSpc>
                          <a:spcPct val="150000"/>
                        </a:lnSpc>
                        <a:spcAft>
                          <a:spcPts val="0"/>
                        </a:spcAft>
                      </a:pPr>
                      <a:r>
                        <a:rPr lang="es-CO" sz="2000" b="1" i="0" u="none" strike="noStrike" kern="1200" dirty="0">
                          <a:solidFill>
                            <a:schemeClr val="dk1"/>
                          </a:solidFill>
                          <a:effectLst/>
                          <a:latin typeface="Arial" panose="020B0604020202020204" pitchFamily="34" charset="0"/>
                          <a:ea typeface="+mn-ea"/>
                          <a:cs typeface="Arial" panose="020B0604020202020204" pitchFamily="34" charset="0"/>
                        </a:rPr>
                        <a:t>¿A cuál de las siguientes situaciones NO puede corresponder la información de la gráfica?</a:t>
                      </a:r>
                      <a:r>
                        <a:rPr lang="es-ES" sz="2000" dirty="0">
                          <a:effectLst/>
                          <a:latin typeface="Arial" panose="020B0604020202020204" pitchFamily="34" charset="0"/>
                          <a:cs typeface="Arial" panose="020B0604020202020204" pitchFamily="34" charset="0"/>
                        </a:rPr>
                        <a:t> </a:t>
                      </a:r>
                    </a:p>
                    <a:p>
                      <a:pPr marL="342900" indent="-342900" rtl="0" fontAlgn="base">
                        <a:buFont typeface="+mj-lt"/>
                        <a:buAutoNum type="alphaUcPeriod"/>
                      </a:pPr>
                      <a:r>
                        <a:rPr lang="es-CO" sz="2000" b="0" i="0" u="none" strike="noStrike" kern="1200" dirty="0">
                          <a:solidFill>
                            <a:schemeClr val="dk1"/>
                          </a:solidFill>
                          <a:effectLst/>
                          <a:latin typeface="Arial" panose="020B0604020202020204" pitchFamily="34" charset="0"/>
                          <a:ea typeface="+mn-ea"/>
                          <a:cs typeface="Arial" panose="020B0604020202020204" pitchFamily="34" charset="0"/>
                        </a:rPr>
                        <a:t>Edades, en años, de jóvenes y niños inscritos  en un curso vacacional.</a:t>
                      </a:r>
                    </a:p>
                    <a:p>
                      <a:pPr marL="342900" indent="-342900" rtl="0" fontAlgn="base">
                        <a:buFont typeface="+mj-lt"/>
                        <a:buAutoNum type="alphaUcPeriod"/>
                      </a:pPr>
                      <a:r>
                        <a:rPr lang="es-CO" sz="2000" b="0" i="0" u="none" strike="noStrike" kern="1200" dirty="0">
                          <a:solidFill>
                            <a:schemeClr val="dk1"/>
                          </a:solidFill>
                          <a:effectLst/>
                          <a:latin typeface="Arial" panose="020B0604020202020204" pitchFamily="34" charset="0"/>
                          <a:ea typeface="+mn-ea"/>
                          <a:cs typeface="Arial" panose="020B0604020202020204" pitchFamily="34" charset="0"/>
                        </a:rPr>
                        <a:t>El peso, en kilos, de jóvenes que cursan secundaria.</a:t>
                      </a:r>
                    </a:p>
                    <a:p>
                      <a:pPr marL="342900" indent="-342900" rtl="0" fontAlgn="base">
                        <a:buFont typeface="+mj-lt"/>
                        <a:buAutoNum type="alphaUcPeriod"/>
                      </a:pPr>
                      <a:r>
                        <a:rPr lang="es-CO" sz="2000" b="0" i="0" u="none" strike="noStrike" kern="1200" dirty="0">
                          <a:solidFill>
                            <a:schemeClr val="dk1"/>
                          </a:solidFill>
                          <a:effectLst/>
                          <a:latin typeface="Arial" panose="020B0604020202020204" pitchFamily="34" charset="0"/>
                          <a:ea typeface="+mn-ea"/>
                          <a:cs typeface="Arial" panose="020B0604020202020204" pitchFamily="34" charset="0"/>
                        </a:rPr>
                        <a:t>El tiempo, en horas semanales, que dedican algunos jóvenes a realizar actividades extracurriculares.</a:t>
                      </a:r>
                    </a:p>
                    <a:p>
                      <a:pPr marL="342900" indent="-342900" rtl="0" fontAlgn="base">
                        <a:buFont typeface="+mj-lt"/>
                        <a:buAutoNum type="alphaUcPeriod"/>
                      </a:pPr>
                      <a:r>
                        <a:rPr lang="es-CO" sz="2000" b="0" i="0" u="none" strike="noStrike" kern="1200" dirty="0">
                          <a:solidFill>
                            <a:schemeClr val="dk1"/>
                          </a:solidFill>
                          <a:effectLst/>
                          <a:latin typeface="Arial" panose="020B0604020202020204" pitchFamily="34" charset="0"/>
                          <a:ea typeface="+mn-ea"/>
                          <a:cs typeface="Arial" panose="020B0604020202020204" pitchFamily="34" charset="0"/>
                        </a:rPr>
                        <a:t>La distancia, en kilómetros, recorrida diariamente por un grupo de atletas,</a:t>
                      </a:r>
                    </a:p>
                  </a:txBody>
                  <a:tcPr marL="63500" marR="63500" marT="63500" marB="63500"/>
                </a:tc>
                <a:extLst>
                  <a:ext uri="{0D108BD9-81ED-4DB2-BD59-A6C34878D82A}">
                    <a16:rowId xmlns="" xmlns:a16="http://schemas.microsoft.com/office/drawing/2014/main" val="3948678494"/>
                  </a:ext>
                </a:extLst>
              </a:tr>
            </a:tbl>
          </a:graphicData>
        </a:graphic>
      </p:graphicFrame>
      <p:sp>
        <p:nvSpPr>
          <p:cNvPr id="8" name="CuadroTexto 7">
            <a:extLst>
              <a:ext uri="{FF2B5EF4-FFF2-40B4-BE49-F238E27FC236}">
                <a16:creationId xmlns="" xmlns:a16="http://schemas.microsoft.com/office/drawing/2014/main" id="{8EE4AD4F-310C-476D-AA03-96607EDF5D49}"/>
              </a:ext>
            </a:extLst>
          </p:cNvPr>
          <p:cNvSpPr txBox="1"/>
          <p:nvPr/>
        </p:nvSpPr>
        <p:spPr>
          <a:xfrm>
            <a:off x="10503386" y="6598355"/>
            <a:ext cx="1787862" cy="307777"/>
          </a:xfrm>
          <a:prstGeom prst="rect">
            <a:avLst/>
          </a:prstGeom>
          <a:noFill/>
        </p:spPr>
        <p:txBody>
          <a:bodyPr wrap="none" rtlCol="0">
            <a:spAutoFit/>
          </a:bodyPr>
          <a:lstStyle/>
          <a:p>
            <a:r>
              <a:rPr lang="es-CO" sz="1400" dirty="0">
                <a:solidFill>
                  <a:schemeClr val="accent6"/>
                </a:solidFill>
              </a:rPr>
              <a:t>5. Tipos de preguntas </a:t>
            </a:r>
          </a:p>
        </p:txBody>
      </p:sp>
      <p:pic>
        <p:nvPicPr>
          <p:cNvPr id="7" name="Picture 2" descr="https://lh6.googleusercontent.com/oQyVdnm0fvaLVZWWPckntAqTdeIH-xqgxKkKbGsDpYDg55tNfnbp3UKjOWhohlV0LHiPfybvTcS9EPkWcp8C5r-x6_pkSQp_tZ59_2Zqr_Bl_qDNEQ3tV4z1veuDXVgQm1GNzO-C">
            <a:extLst>
              <a:ext uri="{FF2B5EF4-FFF2-40B4-BE49-F238E27FC236}">
                <a16:creationId xmlns="" xmlns:a16="http://schemas.microsoft.com/office/drawing/2014/main" id="{21977D06-043D-47B4-B68E-62890B829740}"/>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61893" y="2270509"/>
            <a:ext cx="4021929" cy="2316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782434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2">
            <a:extLst>
              <a:ext uri="{FF2B5EF4-FFF2-40B4-BE49-F238E27FC236}">
                <a16:creationId xmlns="" xmlns:a16="http://schemas.microsoft.com/office/drawing/2014/main" id="{749C2B00-D3E4-456B-B45D-BB7339CE38B6}"/>
              </a:ext>
            </a:extLst>
          </p:cNvPr>
          <p:cNvSpPr>
            <a:spLocks noChangeArrowheads="1"/>
          </p:cNvSpPr>
          <p:nvPr/>
        </p:nvSpPr>
        <p:spPr bwMode="auto">
          <a:xfrm>
            <a:off x="-31967" y="161218"/>
            <a:ext cx="8910920" cy="632625"/>
          </a:xfrm>
          <a:prstGeom prst="rect">
            <a:avLst/>
          </a:prstGeom>
          <a:solidFill>
            <a:schemeClr val="accent6">
              <a:lumMod val="50000"/>
            </a:schemeClr>
          </a:solidFill>
          <a:ln>
            <a:noFill/>
          </a:ln>
          <a:extLst/>
        </p:spPr>
        <p:txBody>
          <a:bodyPr rot="0" vert="horz" wrap="square" lIns="91440" tIns="45720" rIns="91440" bIns="45720" anchor="t" anchorCtr="0" upright="1">
            <a:noAutofit/>
          </a:bodyPr>
          <a:lstStyle/>
          <a:p>
            <a:pPr marR="1014730" algn="r">
              <a:spcAft>
                <a:spcPts val="0"/>
              </a:spcAft>
            </a:pPr>
            <a:endParaRPr lang="es-CO" sz="1000" dirty="0">
              <a:effectLst/>
              <a:latin typeface="Elephant" panose="02020904090505020303" pitchFamily="18" charset="0"/>
              <a:ea typeface="Soho Gothic Pro"/>
              <a:cs typeface="Times New Roman" panose="02020603050405020304" pitchFamily="18" charset="0"/>
            </a:endParaRPr>
          </a:p>
        </p:txBody>
      </p:sp>
      <p:sp>
        <p:nvSpPr>
          <p:cNvPr id="5" name="Rectangle 13">
            <a:extLst>
              <a:ext uri="{FF2B5EF4-FFF2-40B4-BE49-F238E27FC236}">
                <a16:creationId xmlns="" xmlns:a16="http://schemas.microsoft.com/office/drawing/2014/main" id="{48B6BE19-5F58-41E5-9F73-5C124F818887}"/>
              </a:ext>
            </a:extLst>
          </p:cNvPr>
          <p:cNvSpPr/>
          <p:nvPr/>
        </p:nvSpPr>
        <p:spPr>
          <a:xfrm>
            <a:off x="-31967" y="215006"/>
            <a:ext cx="8910919" cy="4965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b="1" dirty="0">
                <a:solidFill>
                  <a:schemeClr val="bg1"/>
                </a:solidFill>
                <a:latin typeface="Helvetica" panose="020B0604020202020204" pitchFamily="34" charset="0"/>
                <a:ea typeface="Kozuka Gothic Pro M" panose="020B0700000000000000" pitchFamily="34" charset="-128"/>
                <a:cs typeface="Helvetica" panose="020B0604020202020204" pitchFamily="34" charset="0"/>
              </a:rPr>
              <a:t>Pregunta de estudio No. 1</a:t>
            </a:r>
          </a:p>
        </p:txBody>
      </p:sp>
      <p:sp>
        <p:nvSpPr>
          <p:cNvPr id="2" name="CuadroTexto 1">
            <a:extLst>
              <a:ext uri="{FF2B5EF4-FFF2-40B4-BE49-F238E27FC236}">
                <a16:creationId xmlns="" xmlns:a16="http://schemas.microsoft.com/office/drawing/2014/main" id="{54CAC603-1177-419A-89B4-A8C13298CF16}"/>
              </a:ext>
            </a:extLst>
          </p:cNvPr>
          <p:cNvSpPr txBox="1"/>
          <p:nvPr/>
        </p:nvSpPr>
        <p:spPr>
          <a:xfrm>
            <a:off x="243679" y="829235"/>
            <a:ext cx="1481496" cy="461665"/>
          </a:xfrm>
          <a:prstGeom prst="rect">
            <a:avLst/>
          </a:prstGeom>
          <a:noFill/>
        </p:spPr>
        <p:txBody>
          <a:bodyPr wrap="none" rtlCol="0">
            <a:spAutoFit/>
          </a:bodyPr>
          <a:lstStyle/>
          <a:p>
            <a:r>
              <a:rPr lang="es-CO" sz="2400" b="1" dirty="0">
                <a:latin typeface="Arial" panose="020B0604020202020204" pitchFamily="34" charset="0"/>
                <a:cs typeface="Arial" panose="020B0604020202020204" pitchFamily="34" charset="0"/>
              </a:rPr>
              <a:t>Solución</a:t>
            </a:r>
          </a:p>
        </p:txBody>
      </p:sp>
      <p:graphicFrame>
        <p:nvGraphicFramePr>
          <p:cNvPr id="9" name="Tabla 8">
            <a:extLst>
              <a:ext uri="{FF2B5EF4-FFF2-40B4-BE49-F238E27FC236}">
                <a16:creationId xmlns="" xmlns:a16="http://schemas.microsoft.com/office/drawing/2014/main" id="{16AF31C4-678D-4CD5-A5DA-ABD5E9A348AD}"/>
              </a:ext>
            </a:extLst>
          </p:cNvPr>
          <p:cNvGraphicFramePr>
            <a:graphicFrameLocks noGrp="1"/>
          </p:cNvGraphicFramePr>
          <p:nvPr>
            <p:extLst/>
          </p:nvPr>
        </p:nvGraphicFramePr>
        <p:xfrm>
          <a:off x="327546" y="1271701"/>
          <a:ext cx="11607127" cy="5297642"/>
        </p:xfrm>
        <a:graphic>
          <a:graphicData uri="http://schemas.openxmlformats.org/drawingml/2006/table">
            <a:tbl>
              <a:tblPr/>
              <a:tblGrid>
                <a:gridCol w="3190037">
                  <a:extLst>
                    <a:ext uri="{9D8B030D-6E8A-4147-A177-3AD203B41FA5}">
                      <a16:colId xmlns="" xmlns:a16="http://schemas.microsoft.com/office/drawing/2014/main" val="4209304674"/>
                    </a:ext>
                  </a:extLst>
                </a:gridCol>
                <a:gridCol w="8417090">
                  <a:extLst>
                    <a:ext uri="{9D8B030D-6E8A-4147-A177-3AD203B41FA5}">
                      <a16:colId xmlns="" xmlns:a16="http://schemas.microsoft.com/office/drawing/2014/main" val="1603977931"/>
                    </a:ext>
                  </a:extLst>
                </a:gridCol>
              </a:tblGrid>
              <a:tr h="502521">
                <a:tc>
                  <a:txBody>
                    <a:bodyPr/>
                    <a:lstStyle/>
                    <a:p>
                      <a:pPr rtl="0" fontAlgn="ctr">
                        <a:spcBef>
                          <a:spcPts val="0"/>
                        </a:spcBef>
                        <a:spcAft>
                          <a:spcPts val="0"/>
                        </a:spcAft>
                      </a:pPr>
                      <a:r>
                        <a:rPr lang="es-CO" sz="1800" b="1" i="0" u="none" strike="noStrike" dirty="0">
                          <a:solidFill>
                            <a:srgbClr val="000000"/>
                          </a:solidFill>
                          <a:effectLst/>
                          <a:latin typeface="Arial" panose="020B0604020202020204" pitchFamily="34" charset="0"/>
                          <a:cs typeface="Arial" panose="020B0604020202020204" pitchFamily="34" charset="0"/>
                        </a:rPr>
                        <a:t>Competencia evaluada</a:t>
                      </a:r>
                      <a:endParaRPr lang="es-CO" sz="3200" dirty="0">
                        <a:effectLst/>
                        <a:latin typeface="Arial" panose="020B0604020202020204" pitchFamily="34" charset="0"/>
                        <a:cs typeface="Arial" panose="020B0604020202020204" pitchFamily="34" charset="0"/>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E2F3"/>
                    </a:solidFill>
                  </a:tcPr>
                </a:tc>
                <a:tc>
                  <a:txBody>
                    <a:bodyPr/>
                    <a:lstStyle/>
                    <a:p>
                      <a:pPr rtl="0" fontAlgn="ctr">
                        <a:spcBef>
                          <a:spcPts val="0"/>
                        </a:spcBef>
                        <a:spcAft>
                          <a:spcPts val="0"/>
                        </a:spcAft>
                      </a:pPr>
                      <a:r>
                        <a:rPr lang="es-CO" sz="1800" b="0" i="0" u="none" strike="noStrike" dirty="0">
                          <a:solidFill>
                            <a:srgbClr val="000000"/>
                          </a:solidFill>
                          <a:effectLst/>
                          <a:latin typeface="Arial" panose="020B0604020202020204" pitchFamily="34" charset="0"/>
                          <a:cs typeface="Arial" panose="020B0604020202020204" pitchFamily="34" charset="0"/>
                        </a:rPr>
                        <a:t>Interpretación</a:t>
                      </a:r>
                      <a:endParaRPr lang="es-CO" sz="3200" dirty="0">
                        <a:effectLst/>
                        <a:latin typeface="Arial" panose="020B0604020202020204" pitchFamily="34" charset="0"/>
                        <a:cs typeface="Arial" panose="020B0604020202020204" pitchFamily="34" charset="0"/>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931632853"/>
                  </a:ext>
                </a:extLst>
              </a:tr>
              <a:tr h="502521">
                <a:tc>
                  <a:txBody>
                    <a:bodyPr/>
                    <a:lstStyle/>
                    <a:p>
                      <a:pPr rtl="0" fontAlgn="ctr">
                        <a:spcBef>
                          <a:spcPts val="0"/>
                        </a:spcBef>
                        <a:spcAft>
                          <a:spcPts val="0"/>
                        </a:spcAft>
                      </a:pPr>
                      <a:r>
                        <a:rPr lang="es-CO" sz="1800" b="1" i="0" u="none" strike="noStrike">
                          <a:solidFill>
                            <a:srgbClr val="000000"/>
                          </a:solidFill>
                          <a:effectLst/>
                          <a:latin typeface="Arial" panose="020B0604020202020204" pitchFamily="34" charset="0"/>
                          <a:cs typeface="Arial" panose="020B0604020202020204" pitchFamily="34" charset="0"/>
                        </a:rPr>
                        <a:t>Afirmación</a:t>
                      </a:r>
                      <a:endParaRPr lang="es-CO" sz="3200">
                        <a:effectLst/>
                        <a:latin typeface="Arial" panose="020B0604020202020204" pitchFamily="34" charset="0"/>
                        <a:cs typeface="Arial" panose="020B0604020202020204" pitchFamily="34" charset="0"/>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E2F3"/>
                    </a:solidFill>
                  </a:tcPr>
                </a:tc>
                <a:tc>
                  <a:txBody>
                    <a:bodyPr/>
                    <a:lstStyle/>
                    <a:p>
                      <a:pPr rtl="0" fontAlgn="ctr">
                        <a:spcBef>
                          <a:spcPts val="0"/>
                        </a:spcBef>
                        <a:spcAft>
                          <a:spcPts val="0"/>
                        </a:spcAft>
                      </a:pPr>
                      <a:r>
                        <a:rPr lang="es-CO" sz="1800" b="0" i="0" u="none" strike="noStrike">
                          <a:solidFill>
                            <a:srgbClr val="000000"/>
                          </a:solidFill>
                          <a:effectLst/>
                          <a:latin typeface="Arial" panose="020B0604020202020204" pitchFamily="34" charset="0"/>
                          <a:cs typeface="Arial" panose="020B0604020202020204" pitchFamily="34" charset="0"/>
                        </a:rPr>
                        <a:t>Comprende y transforma la información cuantitativa y esquemática presentada en distintos formatos.</a:t>
                      </a:r>
                      <a:endParaRPr lang="es-CO" sz="3200">
                        <a:effectLst/>
                        <a:latin typeface="Arial" panose="020B0604020202020204" pitchFamily="34" charset="0"/>
                        <a:cs typeface="Arial" panose="020B0604020202020204" pitchFamily="34" charset="0"/>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96434248"/>
                  </a:ext>
                </a:extLst>
              </a:tr>
              <a:tr h="369987">
                <a:tc>
                  <a:txBody>
                    <a:bodyPr/>
                    <a:lstStyle/>
                    <a:p>
                      <a:pPr rtl="0" fontAlgn="ctr">
                        <a:spcBef>
                          <a:spcPts val="0"/>
                        </a:spcBef>
                        <a:spcAft>
                          <a:spcPts val="0"/>
                        </a:spcAft>
                      </a:pPr>
                      <a:r>
                        <a:rPr lang="es-CO" sz="1800" b="1" i="0" u="none" strike="noStrike">
                          <a:solidFill>
                            <a:srgbClr val="000000"/>
                          </a:solidFill>
                          <a:effectLst/>
                          <a:latin typeface="Arial" panose="020B0604020202020204" pitchFamily="34" charset="0"/>
                          <a:cs typeface="Arial" panose="020B0604020202020204" pitchFamily="34" charset="0"/>
                        </a:rPr>
                        <a:t>Respuesta Correcta</a:t>
                      </a:r>
                      <a:endParaRPr lang="es-CO" sz="3200">
                        <a:effectLst/>
                        <a:latin typeface="Arial" panose="020B0604020202020204" pitchFamily="34" charset="0"/>
                        <a:cs typeface="Arial" panose="020B0604020202020204" pitchFamily="34" charset="0"/>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2C4C9"/>
                    </a:solidFill>
                  </a:tcPr>
                </a:tc>
                <a:tc>
                  <a:txBody>
                    <a:bodyPr/>
                    <a:lstStyle/>
                    <a:p>
                      <a:pPr rtl="0" fontAlgn="ctr">
                        <a:spcBef>
                          <a:spcPts val="0"/>
                        </a:spcBef>
                        <a:spcAft>
                          <a:spcPts val="0"/>
                        </a:spcAft>
                      </a:pPr>
                      <a:r>
                        <a:rPr lang="es-CO" sz="2400" b="1" i="0" u="none" strike="noStrike">
                          <a:solidFill>
                            <a:srgbClr val="000000"/>
                          </a:solidFill>
                          <a:effectLst/>
                          <a:latin typeface="Arial" panose="020B0604020202020204" pitchFamily="34" charset="0"/>
                          <a:cs typeface="Arial" panose="020B0604020202020204" pitchFamily="34" charset="0"/>
                        </a:rPr>
                        <a:t>B</a:t>
                      </a:r>
                      <a:endParaRPr lang="es-CO" sz="3200">
                        <a:effectLst/>
                        <a:latin typeface="Arial" panose="020B0604020202020204" pitchFamily="34" charset="0"/>
                        <a:cs typeface="Arial" panose="020B0604020202020204" pitchFamily="34" charset="0"/>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2C4C9"/>
                    </a:solidFill>
                  </a:tcPr>
                </a:tc>
                <a:extLst>
                  <a:ext uri="{0D108BD9-81ED-4DB2-BD59-A6C34878D82A}">
                    <a16:rowId xmlns="" xmlns:a16="http://schemas.microsoft.com/office/drawing/2014/main" val="59781248"/>
                  </a:ext>
                </a:extLst>
              </a:tr>
              <a:tr h="502521">
                <a:tc>
                  <a:txBody>
                    <a:bodyPr/>
                    <a:lstStyle/>
                    <a:p>
                      <a:pPr rtl="0" fontAlgn="ctr">
                        <a:spcBef>
                          <a:spcPts val="0"/>
                        </a:spcBef>
                        <a:spcAft>
                          <a:spcPts val="0"/>
                        </a:spcAft>
                      </a:pPr>
                      <a:r>
                        <a:rPr lang="es-CO" sz="1800" b="1" i="0" u="none" strike="noStrike">
                          <a:solidFill>
                            <a:srgbClr val="000000"/>
                          </a:solidFill>
                          <a:effectLst/>
                          <a:latin typeface="Arial" panose="020B0604020202020204" pitchFamily="34" charset="0"/>
                          <a:cs typeface="Arial" panose="020B0604020202020204" pitchFamily="34" charset="0"/>
                        </a:rPr>
                        <a:t>Descriptor Específico</a:t>
                      </a:r>
                      <a:endParaRPr lang="es-CO" sz="3200">
                        <a:effectLst/>
                        <a:latin typeface="Arial" panose="020B0604020202020204" pitchFamily="34" charset="0"/>
                        <a:cs typeface="Arial" panose="020B0604020202020204" pitchFamily="34" charset="0"/>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E2F3"/>
                    </a:solidFill>
                  </a:tcPr>
                </a:tc>
                <a:tc>
                  <a:txBody>
                    <a:bodyPr/>
                    <a:lstStyle/>
                    <a:p>
                      <a:pPr rtl="0" fontAlgn="ctr">
                        <a:spcBef>
                          <a:spcPts val="0"/>
                        </a:spcBef>
                        <a:spcAft>
                          <a:spcPts val="0"/>
                        </a:spcAft>
                      </a:pPr>
                      <a:r>
                        <a:rPr lang="es-CO" sz="1800" b="0" i="1" u="none" strike="noStrike">
                          <a:solidFill>
                            <a:srgbClr val="000000"/>
                          </a:solidFill>
                          <a:effectLst/>
                          <a:latin typeface="Arial" panose="020B0604020202020204" pitchFamily="34" charset="0"/>
                          <a:cs typeface="Arial" panose="020B0604020202020204" pitchFamily="34" charset="0"/>
                        </a:rPr>
                        <a:t>Establece relaciones de similitud y orden a partir de información suministrada</a:t>
                      </a:r>
                      <a:endParaRPr lang="es-CO" sz="3200">
                        <a:effectLst/>
                        <a:latin typeface="Arial" panose="020B0604020202020204" pitchFamily="34" charset="0"/>
                        <a:cs typeface="Arial" panose="020B0604020202020204" pitchFamily="34" charset="0"/>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828454161"/>
                  </a:ext>
                </a:extLst>
              </a:tr>
              <a:tr h="320288">
                <a:tc>
                  <a:txBody>
                    <a:bodyPr/>
                    <a:lstStyle/>
                    <a:p>
                      <a:pPr rtl="0" fontAlgn="ctr">
                        <a:spcBef>
                          <a:spcPts val="0"/>
                        </a:spcBef>
                        <a:spcAft>
                          <a:spcPts val="0"/>
                        </a:spcAft>
                      </a:pPr>
                      <a:r>
                        <a:rPr lang="es-CO" sz="1800" b="1" i="0" u="none" strike="noStrike">
                          <a:solidFill>
                            <a:srgbClr val="000000"/>
                          </a:solidFill>
                          <a:effectLst/>
                          <a:latin typeface="Arial" panose="020B0604020202020204" pitchFamily="34" charset="0"/>
                          <a:cs typeface="Arial" panose="020B0604020202020204" pitchFamily="34" charset="0"/>
                        </a:rPr>
                        <a:t>Nivel</a:t>
                      </a:r>
                      <a:endParaRPr lang="es-CO" sz="3200">
                        <a:effectLst/>
                        <a:latin typeface="Arial" panose="020B0604020202020204" pitchFamily="34" charset="0"/>
                        <a:cs typeface="Arial" panose="020B0604020202020204" pitchFamily="34" charset="0"/>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E2F3"/>
                    </a:solidFill>
                  </a:tcPr>
                </a:tc>
                <a:tc>
                  <a:txBody>
                    <a:bodyPr/>
                    <a:lstStyle/>
                    <a:p>
                      <a:pPr rtl="0" fontAlgn="ctr">
                        <a:spcBef>
                          <a:spcPts val="0"/>
                        </a:spcBef>
                        <a:spcAft>
                          <a:spcPts val="0"/>
                        </a:spcAft>
                      </a:pPr>
                      <a:r>
                        <a:rPr lang="es-CO" sz="1800" b="0" i="0" u="none" strike="noStrike">
                          <a:solidFill>
                            <a:srgbClr val="000000"/>
                          </a:solidFill>
                          <a:effectLst/>
                          <a:latin typeface="Arial" panose="020B0604020202020204" pitchFamily="34" charset="0"/>
                          <a:cs typeface="Arial" panose="020B0604020202020204" pitchFamily="34" charset="0"/>
                        </a:rPr>
                        <a:t>1</a:t>
                      </a:r>
                      <a:endParaRPr lang="es-CO" sz="3200">
                        <a:effectLst/>
                        <a:latin typeface="Arial" panose="020B0604020202020204" pitchFamily="34" charset="0"/>
                        <a:cs typeface="Arial" panose="020B0604020202020204" pitchFamily="34" charset="0"/>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65174033"/>
                  </a:ext>
                </a:extLst>
              </a:tr>
              <a:tr h="320288">
                <a:tc gridSpan="2">
                  <a:txBody>
                    <a:bodyPr/>
                    <a:lstStyle/>
                    <a:p>
                      <a:pPr rtl="0" fontAlgn="ctr">
                        <a:spcBef>
                          <a:spcPts val="0"/>
                        </a:spcBef>
                        <a:spcAft>
                          <a:spcPts val="0"/>
                        </a:spcAft>
                      </a:pPr>
                      <a:r>
                        <a:rPr lang="es-CO" sz="1800" b="1" i="0" u="none" strike="noStrike">
                          <a:solidFill>
                            <a:srgbClr val="000000"/>
                          </a:solidFill>
                          <a:effectLst/>
                          <a:latin typeface="Arial" panose="020B0604020202020204" pitchFamily="34" charset="0"/>
                          <a:cs typeface="Arial" panose="020B0604020202020204" pitchFamily="34" charset="0"/>
                        </a:rPr>
                        <a:t>Justificación de la respuesta correcta</a:t>
                      </a:r>
                      <a:endParaRPr lang="es-CO" sz="3200">
                        <a:effectLst/>
                        <a:latin typeface="Arial" panose="020B0604020202020204" pitchFamily="34" charset="0"/>
                        <a:cs typeface="Arial" panose="020B0604020202020204" pitchFamily="34" charset="0"/>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E2F3"/>
                    </a:solidFill>
                  </a:tcPr>
                </a:tc>
                <a:tc hMerge="1">
                  <a:txBody>
                    <a:bodyPr/>
                    <a:lstStyle/>
                    <a:p>
                      <a:endParaRPr lang="es-CO"/>
                    </a:p>
                  </a:txBody>
                  <a:tcPr/>
                </a:tc>
                <a:extLst>
                  <a:ext uri="{0D108BD9-81ED-4DB2-BD59-A6C34878D82A}">
                    <a16:rowId xmlns="" xmlns:a16="http://schemas.microsoft.com/office/drawing/2014/main" val="2711939513"/>
                  </a:ext>
                </a:extLst>
              </a:tr>
              <a:tr h="1778151">
                <a:tc gridSpan="2">
                  <a:txBody>
                    <a:bodyPr/>
                    <a:lstStyle/>
                    <a:p>
                      <a:pPr rtl="0" fontAlgn="ctr">
                        <a:spcBef>
                          <a:spcPts val="0"/>
                        </a:spcBef>
                        <a:spcAft>
                          <a:spcPts val="0"/>
                        </a:spcAft>
                      </a:pPr>
                      <a:r>
                        <a:rPr lang="es-CO" sz="1800" b="0" i="0" u="none" strike="noStrike" dirty="0">
                          <a:solidFill>
                            <a:srgbClr val="000000"/>
                          </a:solidFill>
                          <a:effectLst/>
                          <a:latin typeface="Arial" panose="020B0604020202020204" pitchFamily="34" charset="0"/>
                          <a:cs typeface="Arial" panose="020B0604020202020204" pitchFamily="34" charset="0"/>
                        </a:rPr>
                        <a:t>Este problema maneja el orden de magnitudes y por lo tanto para determinar la expresión incorrecta se debe analizar cual las cuatro opciones no están el rango de los valores mostrados en la característica: 8. 10 12 y 14. </a:t>
                      </a:r>
                      <a:endParaRPr lang="es-CO" sz="3200" dirty="0">
                        <a:effectLst/>
                        <a:latin typeface="Arial" panose="020B0604020202020204" pitchFamily="34" charset="0"/>
                        <a:cs typeface="Arial" panose="020B0604020202020204" pitchFamily="34" charset="0"/>
                      </a:endParaRPr>
                    </a:p>
                    <a:p>
                      <a:pPr rtl="0" fontAlgn="ctr">
                        <a:spcBef>
                          <a:spcPts val="0"/>
                        </a:spcBef>
                        <a:spcAft>
                          <a:spcPts val="0"/>
                        </a:spcAft>
                      </a:pPr>
                      <a:r>
                        <a:rPr lang="es-CO" sz="1800" b="0" i="0" u="none" strike="noStrike" dirty="0">
                          <a:solidFill>
                            <a:srgbClr val="000000"/>
                          </a:solidFill>
                          <a:effectLst/>
                          <a:latin typeface="Arial" panose="020B0604020202020204" pitchFamily="34" charset="0"/>
                          <a:cs typeface="Arial" panose="020B0604020202020204" pitchFamily="34" charset="0"/>
                        </a:rPr>
                        <a:t>En este caso la opción B asocia las características al peso en kilos (kg) de estudiantes de secundaria, jóvenes que normalmente son personas entre los 10 y 18 años, y cuyos pesos en kg oscilan entre los 40 y 60 kg, y la características en la gráfica van de 8 a 14, lo que se aleja mucho de este rango 40-60 y determina que B es la opción correcta.</a:t>
                      </a:r>
                      <a:endParaRPr lang="es-CO" sz="3200" dirty="0">
                        <a:effectLst/>
                        <a:latin typeface="Arial" panose="020B0604020202020204" pitchFamily="34" charset="0"/>
                        <a:cs typeface="Arial" panose="020B0604020202020204" pitchFamily="34" charset="0"/>
                      </a:endParaRPr>
                    </a:p>
                    <a:p>
                      <a:pPr rtl="0" fontAlgn="ctr">
                        <a:spcBef>
                          <a:spcPts val="0"/>
                        </a:spcBef>
                        <a:spcAft>
                          <a:spcPts val="0"/>
                        </a:spcAft>
                      </a:pPr>
                      <a:r>
                        <a:rPr lang="es-CO" sz="1800" b="0" i="0" u="none" strike="noStrike" dirty="0">
                          <a:solidFill>
                            <a:srgbClr val="000000"/>
                          </a:solidFill>
                          <a:effectLst/>
                          <a:latin typeface="Arial" panose="020B0604020202020204" pitchFamily="34" charset="0"/>
                          <a:cs typeface="Arial" panose="020B0604020202020204" pitchFamily="34" charset="0"/>
                        </a:rPr>
                        <a:t>Las otras tres opciones: A, C y D, si se aplica el mismo modelo de análisis permiten rangos en esos valores de la característica (de 8 a 14). </a:t>
                      </a:r>
                      <a:endParaRPr lang="es-CO" sz="3200" dirty="0">
                        <a:effectLst/>
                        <a:latin typeface="Arial" panose="020B0604020202020204" pitchFamily="34" charset="0"/>
                        <a:cs typeface="Arial" panose="020B0604020202020204" pitchFamily="34" charset="0"/>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CO"/>
                    </a:p>
                  </a:txBody>
                  <a:tcPr/>
                </a:tc>
                <a:extLst>
                  <a:ext uri="{0D108BD9-81ED-4DB2-BD59-A6C34878D82A}">
                    <a16:rowId xmlns="" xmlns:a16="http://schemas.microsoft.com/office/drawing/2014/main" val="4168246187"/>
                  </a:ext>
                </a:extLst>
              </a:tr>
            </a:tbl>
          </a:graphicData>
        </a:graphic>
      </p:graphicFrame>
      <p:sp>
        <p:nvSpPr>
          <p:cNvPr id="10" name="Rectangle 1">
            <a:extLst>
              <a:ext uri="{FF2B5EF4-FFF2-40B4-BE49-F238E27FC236}">
                <a16:creationId xmlns="" xmlns:a16="http://schemas.microsoft.com/office/drawing/2014/main" id="{94C649FD-0248-498C-8650-D8CB5BED66F6}"/>
              </a:ext>
            </a:extLst>
          </p:cNvPr>
          <p:cNvSpPr>
            <a:spLocks noChangeArrowheads="1"/>
          </p:cNvSpPr>
          <p:nvPr/>
        </p:nvSpPr>
        <p:spPr bwMode="auto">
          <a:xfrm>
            <a:off x="3219450" y="20256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CO" altLang="es-CO" sz="1800" b="0" i="0" u="none" strike="noStrike" cap="none" normalizeH="0" baseline="0">
                <a:ln>
                  <a:noFill/>
                </a:ln>
                <a:solidFill>
                  <a:schemeClr val="tx1"/>
                </a:solidFill>
                <a:effectLst/>
                <a:latin typeface="Arial" panose="020B0604020202020204" pitchFamily="34" charset="0"/>
              </a:rPr>
              <a:t/>
            </a:r>
            <a:br>
              <a:rPr kumimoji="0" lang="es-CO" altLang="es-CO" sz="1800" b="0" i="0" u="none" strike="noStrike" cap="none" normalizeH="0" baseline="0">
                <a:ln>
                  <a:noFill/>
                </a:ln>
                <a:solidFill>
                  <a:schemeClr val="tx1"/>
                </a:solidFill>
                <a:effectLst/>
                <a:latin typeface="Arial" panose="020B0604020202020204" pitchFamily="34" charset="0"/>
              </a:rPr>
            </a:br>
            <a:endParaRPr kumimoji="0" lang="es-CO" altLang="es-CO"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CO" altLang="es-CO"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66818418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2">
            <a:extLst>
              <a:ext uri="{FF2B5EF4-FFF2-40B4-BE49-F238E27FC236}">
                <a16:creationId xmlns="" xmlns:a16="http://schemas.microsoft.com/office/drawing/2014/main" id="{749C2B00-D3E4-456B-B45D-BB7339CE38B6}"/>
              </a:ext>
            </a:extLst>
          </p:cNvPr>
          <p:cNvSpPr>
            <a:spLocks noChangeArrowheads="1"/>
          </p:cNvSpPr>
          <p:nvPr/>
        </p:nvSpPr>
        <p:spPr bwMode="auto">
          <a:xfrm>
            <a:off x="-31967" y="161218"/>
            <a:ext cx="8910920" cy="632625"/>
          </a:xfrm>
          <a:prstGeom prst="rect">
            <a:avLst/>
          </a:prstGeom>
          <a:solidFill>
            <a:srgbClr val="9D1B27"/>
          </a:solidFill>
          <a:ln>
            <a:noFill/>
          </a:ln>
          <a:extLst/>
        </p:spPr>
        <p:txBody>
          <a:bodyPr rot="0" vert="horz" wrap="square" lIns="91440" tIns="45720" rIns="91440" bIns="45720" anchor="t" anchorCtr="0" upright="1">
            <a:noAutofit/>
          </a:bodyPr>
          <a:lstStyle/>
          <a:p>
            <a:pPr marR="1014730" algn="r">
              <a:spcAft>
                <a:spcPts val="0"/>
              </a:spcAft>
            </a:pPr>
            <a:endParaRPr lang="es-CO" sz="1000" dirty="0">
              <a:effectLst/>
              <a:latin typeface="Elephant" panose="02020904090505020303" pitchFamily="18" charset="0"/>
              <a:ea typeface="Soho Gothic Pro"/>
              <a:cs typeface="Times New Roman" panose="02020603050405020304" pitchFamily="18" charset="0"/>
            </a:endParaRPr>
          </a:p>
        </p:txBody>
      </p:sp>
      <p:sp>
        <p:nvSpPr>
          <p:cNvPr id="5" name="Rectangle 13">
            <a:extLst>
              <a:ext uri="{FF2B5EF4-FFF2-40B4-BE49-F238E27FC236}">
                <a16:creationId xmlns="" xmlns:a16="http://schemas.microsoft.com/office/drawing/2014/main" id="{48B6BE19-5F58-41E5-9F73-5C124F818887}"/>
              </a:ext>
            </a:extLst>
          </p:cNvPr>
          <p:cNvSpPr/>
          <p:nvPr/>
        </p:nvSpPr>
        <p:spPr>
          <a:xfrm>
            <a:off x="-31967" y="215006"/>
            <a:ext cx="8910919" cy="4965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b="1" dirty="0">
                <a:solidFill>
                  <a:schemeClr val="bg1"/>
                </a:solidFill>
                <a:latin typeface="Helvetica" panose="020B0604020202020204" pitchFamily="34" charset="0"/>
                <a:ea typeface="Kozuka Gothic Pro M" panose="020B0700000000000000" pitchFamily="34" charset="-128"/>
                <a:cs typeface="Helvetica" panose="020B0604020202020204" pitchFamily="34" charset="0"/>
              </a:rPr>
              <a:t>Pregunta de estudio No. 2</a:t>
            </a:r>
          </a:p>
        </p:txBody>
      </p:sp>
      <p:sp>
        <p:nvSpPr>
          <p:cNvPr id="2" name="CuadroTexto 1">
            <a:extLst>
              <a:ext uri="{FF2B5EF4-FFF2-40B4-BE49-F238E27FC236}">
                <a16:creationId xmlns="" xmlns:a16="http://schemas.microsoft.com/office/drawing/2014/main" id="{54CAC603-1177-419A-89B4-A8C13298CF16}"/>
              </a:ext>
            </a:extLst>
          </p:cNvPr>
          <p:cNvSpPr txBox="1"/>
          <p:nvPr/>
        </p:nvSpPr>
        <p:spPr>
          <a:xfrm>
            <a:off x="556591" y="1122394"/>
            <a:ext cx="2029723" cy="461665"/>
          </a:xfrm>
          <a:prstGeom prst="rect">
            <a:avLst/>
          </a:prstGeom>
          <a:noFill/>
        </p:spPr>
        <p:txBody>
          <a:bodyPr wrap="none" rtlCol="0">
            <a:spAutoFit/>
          </a:bodyPr>
          <a:lstStyle/>
          <a:p>
            <a:r>
              <a:rPr lang="es-CO" sz="2400" b="1" dirty="0">
                <a:latin typeface="Arial" panose="020B0604020202020204" pitchFamily="34" charset="0"/>
                <a:cs typeface="Arial" panose="020B0604020202020204" pitchFamily="34" charset="0"/>
              </a:rPr>
              <a:t>Formulación</a:t>
            </a:r>
          </a:p>
        </p:txBody>
      </p:sp>
      <p:graphicFrame>
        <p:nvGraphicFramePr>
          <p:cNvPr id="6" name="Tabla 5">
            <a:extLst>
              <a:ext uri="{FF2B5EF4-FFF2-40B4-BE49-F238E27FC236}">
                <a16:creationId xmlns="" xmlns:a16="http://schemas.microsoft.com/office/drawing/2014/main" id="{68F09106-579B-4E72-B4BA-F10109132CBB}"/>
              </a:ext>
            </a:extLst>
          </p:cNvPr>
          <p:cNvGraphicFramePr>
            <a:graphicFrameLocks noGrp="1"/>
          </p:cNvGraphicFramePr>
          <p:nvPr>
            <p:extLst/>
          </p:nvPr>
        </p:nvGraphicFramePr>
        <p:xfrm>
          <a:off x="622853" y="1584059"/>
          <a:ext cx="11012556" cy="4260150"/>
        </p:xfrm>
        <a:graphic>
          <a:graphicData uri="http://schemas.openxmlformats.org/drawingml/2006/table">
            <a:tbl>
              <a:tblPr>
                <a:tableStyleId>{5C22544A-7EE6-4342-B048-85BDC9FD1C3A}</a:tableStyleId>
              </a:tblPr>
              <a:tblGrid>
                <a:gridCol w="11012556">
                  <a:extLst>
                    <a:ext uri="{9D8B030D-6E8A-4147-A177-3AD203B41FA5}">
                      <a16:colId xmlns="" xmlns:a16="http://schemas.microsoft.com/office/drawing/2014/main" val="2238520865"/>
                    </a:ext>
                  </a:extLst>
                </a:gridCol>
              </a:tblGrid>
              <a:tr h="4260150">
                <a:tc>
                  <a:txBody>
                    <a:bodyPr/>
                    <a:lstStyle/>
                    <a:p>
                      <a:pPr rtl="0"/>
                      <a:r>
                        <a:rPr lang="es-CO" sz="2400" b="0" i="0" u="none" strike="noStrike" kern="1200" dirty="0">
                          <a:solidFill>
                            <a:schemeClr val="dk1"/>
                          </a:solidFill>
                          <a:effectLst/>
                          <a:latin typeface="Arial" panose="020B0604020202020204" pitchFamily="34" charset="0"/>
                          <a:ea typeface="+mn-ea"/>
                          <a:cs typeface="Arial" panose="020B0604020202020204" pitchFamily="34" charset="0"/>
                        </a:rPr>
                        <a:t>Tres hermanos han estado ahorrando billetes del mismo valor. Después de un tiempo deciden repartirse los billetes y notan que la cantidad de billetes que tienen les permite repartírselos por igual.</a:t>
                      </a:r>
                      <a:endParaRPr lang="es-CO" sz="2400" b="0" dirty="0">
                        <a:effectLst/>
                        <a:latin typeface="Arial" panose="020B0604020202020204" pitchFamily="34" charset="0"/>
                        <a:cs typeface="Arial" panose="020B0604020202020204" pitchFamily="34" charset="0"/>
                      </a:endParaRPr>
                    </a:p>
                    <a:p>
                      <a:pPr rtl="0"/>
                      <a:r>
                        <a:rPr lang="es-CO" sz="2400" b="1" dirty="0">
                          <a:effectLst/>
                          <a:latin typeface="Arial" panose="020B0604020202020204" pitchFamily="34" charset="0"/>
                          <a:cs typeface="Arial" panose="020B0604020202020204" pitchFamily="34" charset="0"/>
                        </a:rPr>
                        <a:t/>
                      </a:r>
                      <a:br>
                        <a:rPr lang="es-CO" sz="2400" b="1" dirty="0">
                          <a:effectLst/>
                          <a:latin typeface="Arial" panose="020B0604020202020204" pitchFamily="34" charset="0"/>
                          <a:cs typeface="Arial" panose="020B0604020202020204" pitchFamily="34" charset="0"/>
                        </a:rPr>
                      </a:br>
                      <a:r>
                        <a:rPr lang="es-CO" sz="2400" b="1" i="0" u="none" strike="noStrike" kern="1200" dirty="0">
                          <a:solidFill>
                            <a:schemeClr val="dk1"/>
                          </a:solidFill>
                          <a:effectLst/>
                          <a:latin typeface="Arial" panose="020B0604020202020204" pitchFamily="34" charset="0"/>
                          <a:ea typeface="+mn-ea"/>
                          <a:cs typeface="Arial" panose="020B0604020202020204" pitchFamily="34" charset="0"/>
                        </a:rPr>
                        <a:t>De los siguientes números, </a:t>
                      </a:r>
                    </a:p>
                    <a:p>
                      <a:pPr rtl="0"/>
                      <a:r>
                        <a:rPr lang="es-CO" sz="2400" b="1" i="0" u="none" strike="noStrike" kern="1200" dirty="0">
                          <a:solidFill>
                            <a:schemeClr val="dk1"/>
                          </a:solidFill>
                          <a:effectLst/>
                          <a:latin typeface="Arial" panose="020B0604020202020204" pitchFamily="34" charset="0"/>
                          <a:ea typeface="+mn-ea"/>
                          <a:cs typeface="Arial" panose="020B0604020202020204" pitchFamily="34" charset="0"/>
                        </a:rPr>
                        <a:t>¿Cuál NO podría corresponder a la cantidad total de billetes ahorrados?</a:t>
                      </a:r>
                      <a:endParaRPr lang="es-CO" sz="2400" b="1" dirty="0">
                        <a:effectLst/>
                        <a:latin typeface="Arial" panose="020B0604020202020204" pitchFamily="34" charset="0"/>
                        <a:cs typeface="Arial" panose="020B0604020202020204" pitchFamily="34" charset="0"/>
                      </a:endParaRPr>
                    </a:p>
                    <a:p>
                      <a:pPr rtl="0"/>
                      <a:r>
                        <a:rPr lang="es-CO" sz="2400" b="0" dirty="0">
                          <a:effectLst/>
                          <a:latin typeface="Arial" panose="020B0604020202020204" pitchFamily="34" charset="0"/>
                          <a:cs typeface="Arial" panose="020B0604020202020204" pitchFamily="34" charset="0"/>
                        </a:rPr>
                        <a:t/>
                      </a:r>
                      <a:br>
                        <a:rPr lang="es-CO" sz="2400" b="0" dirty="0">
                          <a:effectLst/>
                          <a:latin typeface="Arial" panose="020B0604020202020204" pitchFamily="34" charset="0"/>
                          <a:cs typeface="Arial" panose="020B0604020202020204" pitchFamily="34" charset="0"/>
                        </a:rPr>
                      </a:br>
                      <a:r>
                        <a:rPr lang="es-CO" sz="2400" b="0" i="0" u="none" strike="noStrike" kern="1200" dirty="0">
                          <a:solidFill>
                            <a:schemeClr val="dk1"/>
                          </a:solidFill>
                          <a:effectLst/>
                          <a:latin typeface="Arial" panose="020B0604020202020204" pitchFamily="34" charset="0"/>
                          <a:ea typeface="+mn-ea"/>
                          <a:cs typeface="Arial" panose="020B0604020202020204" pitchFamily="34" charset="0"/>
                        </a:rPr>
                        <a:t>A.   213</a:t>
                      </a:r>
                      <a:endParaRPr lang="es-CO" sz="2400" b="0" dirty="0">
                        <a:effectLst/>
                        <a:latin typeface="Arial" panose="020B0604020202020204" pitchFamily="34" charset="0"/>
                        <a:cs typeface="Arial" panose="020B0604020202020204" pitchFamily="34" charset="0"/>
                      </a:endParaRPr>
                    </a:p>
                    <a:p>
                      <a:pPr rtl="0"/>
                      <a:r>
                        <a:rPr lang="es-CO" sz="2400" b="0" i="0" u="none" strike="noStrike" kern="1200" dirty="0">
                          <a:solidFill>
                            <a:schemeClr val="dk1"/>
                          </a:solidFill>
                          <a:effectLst/>
                          <a:latin typeface="Arial" panose="020B0604020202020204" pitchFamily="34" charset="0"/>
                          <a:ea typeface="+mn-ea"/>
                          <a:cs typeface="Arial" panose="020B0604020202020204" pitchFamily="34" charset="0"/>
                        </a:rPr>
                        <a:t>B.   314</a:t>
                      </a:r>
                      <a:endParaRPr lang="es-CO" sz="2400" b="0" dirty="0">
                        <a:effectLst/>
                        <a:latin typeface="Arial" panose="020B0604020202020204" pitchFamily="34" charset="0"/>
                        <a:cs typeface="Arial" panose="020B0604020202020204" pitchFamily="34" charset="0"/>
                      </a:endParaRPr>
                    </a:p>
                    <a:p>
                      <a:pPr rtl="0"/>
                      <a:r>
                        <a:rPr lang="es-CO" sz="2400" b="0" i="0" u="none" strike="noStrike" kern="1200" dirty="0">
                          <a:solidFill>
                            <a:schemeClr val="dk1"/>
                          </a:solidFill>
                          <a:effectLst/>
                          <a:latin typeface="Arial" panose="020B0604020202020204" pitchFamily="34" charset="0"/>
                          <a:ea typeface="+mn-ea"/>
                          <a:cs typeface="Arial" panose="020B0604020202020204" pitchFamily="34" charset="0"/>
                        </a:rPr>
                        <a:t>C.   276</a:t>
                      </a:r>
                      <a:endParaRPr lang="es-CO" sz="2400" b="0" dirty="0">
                        <a:effectLst/>
                        <a:latin typeface="Arial" panose="020B0604020202020204" pitchFamily="34" charset="0"/>
                        <a:cs typeface="Arial" panose="020B0604020202020204" pitchFamily="34" charset="0"/>
                      </a:endParaRPr>
                    </a:p>
                    <a:p>
                      <a:pPr rtl="0"/>
                      <a:r>
                        <a:rPr lang="es-CO" sz="2400" b="0" i="0" u="none" strike="noStrike" kern="1200" dirty="0">
                          <a:solidFill>
                            <a:schemeClr val="dk1"/>
                          </a:solidFill>
                          <a:effectLst/>
                          <a:latin typeface="Arial" panose="020B0604020202020204" pitchFamily="34" charset="0"/>
                          <a:ea typeface="+mn-ea"/>
                          <a:cs typeface="Arial" panose="020B0604020202020204" pitchFamily="34" charset="0"/>
                        </a:rPr>
                        <a:t>D.   360</a:t>
                      </a:r>
                      <a:endParaRPr lang="x-none" sz="2400" u="none" strike="noStrike" dirty="0">
                        <a:effectLst/>
                        <a:latin typeface="Arial" panose="020B0604020202020204" pitchFamily="34" charset="0"/>
                        <a:cs typeface="Arial" panose="020B0604020202020204" pitchFamily="34" charset="0"/>
                      </a:endParaRPr>
                    </a:p>
                  </a:txBody>
                  <a:tcPr marL="63431" marR="63431" marT="63431" marB="63431">
                    <a:solidFill>
                      <a:schemeClr val="accent6">
                        <a:lumMod val="40000"/>
                        <a:lumOff val="60000"/>
                      </a:schemeClr>
                    </a:solidFill>
                  </a:tcPr>
                </a:tc>
                <a:extLst>
                  <a:ext uri="{0D108BD9-81ED-4DB2-BD59-A6C34878D82A}">
                    <a16:rowId xmlns="" xmlns:a16="http://schemas.microsoft.com/office/drawing/2014/main" val="4215520656"/>
                  </a:ext>
                </a:extLst>
              </a:tr>
            </a:tbl>
          </a:graphicData>
        </a:graphic>
      </p:graphicFrame>
      <p:sp>
        <p:nvSpPr>
          <p:cNvPr id="7" name="CuadroTexto 6">
            <a:extLst>
              <a:ext uri="{FF2B5EF4-FFF2-40B4-BE49-F238E27FC236}">
                <a16:creationId xmlns="" xmlns:a16="http://schemas.microsoft.com/office/drawing/2014/main" id="{BFF2D975-694D-48E5-B5E6-CDF160242B23}"/>
              </a:ext>
            </a:extLst>
          </p:cNvPr>
          <p:cNvSpPr txBox="1"/>
          <p:nvPr/>
        </p:nvSpPr>
        <p:spPr>
          <a:xfrm>
            <a:off x="10503386" y="6598355"/>
            <a:ext cx="1787862" cy="307777"/>
          </a:xfrm>
          <a:prstGeom prst="rect">
            <a:avLst/>
          </a:prstGeom>
          <a:noFill/>
        </p:spPr>
        <p:txBody>
          <a:bodyPr wrap="none" rtlCol="0">
            <a:spAutoFit/>
          </a:bodyPr>
          <a:lstStyle/>
          <a:p>
            <a:r>
              <a:rPr lang="es-CO" sz="1400" dirty="0">
                <a:solidFill>
                  <a:schemeClr val="accent6"/>
                </a:solidFill>
              </a:rPr>
              <a:t>5. Tipos de preguntas </a:t>
            </a:r>
          </a:p>
        </p:txBody>
      </p:sp>
    </p:spTree>
    <p:extLst>
      <p:ext uri="{BB962C8B-B14F-4D97-AF65-F5344CB8AC3E}">
        <p14:creationId xmlns:p14="http://schemas.microsoft.com/office/powerpoint/2010/main" val="53004798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2">
            <a:extLst>
              <a:ext uri="{FF2B5EF4-FFF2-40B4-BE49-F238E27FC236}">
                <a16:creationId xmlns="" xmlns:a16="http://schemas.microsoft.com/office/drawing/2014/main" id="{749C2B00-D3E4-456B-B45D-BB7339CE38B6}"/>
              </a:ext>
            </a:extLst>
          </p:cNvPr>
          <p:cNvSpPr>
            <a:spLocks noChangeArrowheads="1"/>
          </p:cNvSpPr>
          <p:nvPr/>
        </p:nvSpPr>
        <p:spPr bwMode="auto">
          <a:xfrm>
            <a:off x="-31967" y="161218"/>
            <a:ext cx="8910920" cy="632625"/>
          </a:xfrm>
          <a:prstGeom prst="rect">
            <a:avLst/>
          </a:prstGeom>
          <a:solidFill>
            <a:schemeClr val="accent6">
              <a:lumMod val="75000"/>
            </a:schemeClr>
          </a:solidFill>
          <a:ln>
            <a:noFill/>
          </a:ln>
          <a:extLst/>
        </p:spPr>
        <p:txBody>
          <a:bodyPr rot="0" vert="horz" wrap="square" lIns="91440" tIns="45720" rIns="91440" bIns="45720" anchor="t" anchorCtr="0" upright="1">
            <a:noAutofit/>
          </a:bodyPr>
          <a:lstStyle/>
          <a:p>
            <a:pPr marR="1014730" algn="r">
              <a:spcAft>
                <a:spcPts val="0"/>
              </a:spcAft>
            </a:pPr>
            <a:endParaRPr lang="es-CO" sz="1000" dirty="0">
              <a:effectLst/>
              <a:latin typeface="Elephant" panose="02020904090505020303" pitchFamily="18" charset="0"/>
              <a:ea typeface="Soho Gothic Pro"/>
              <a:cs typeface="Times New Roman" panose="02020603050405020304" pitchFamily="18" charset="0"/>
            </a:endParaRPr>
          </a:p>
        </p:txBody>
      </p:sp>
      <p:sp>
        <p:nvSpPr>
          <p:cNvPr id="5" name="Rectangle 13">
            <a:extLst>
              <a:ext uri="{FF2B5EF4-FFF2-40B4-BE49-F238E27FC236}">
                <a16:creationId xmlns="" xmlns:a16="http://schemas.microsoft.com/office/drawing/2014/main" id="{48B6BE19-5F58-41E5-9F73-5C124F818887}"/>
              </a:ext>
            </a:extLst>
          </p:cNvPr>
          <p:cNvSpPr/>
          <p:nvPr/>
        </p:nvSpPr>
        <p:spPr>
          <a:xfrm>
            <a:off x="-31967" y="215006"/>
            <a:ext cx="8910919" cy="4965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b="1" dirty="0">
                <a:solidFill>
                  <a:schemeClr val="bg1"/>
                </a:solidFill>
                <a:latin typeface="Helvetica" panose="020B0604020202020204" pitchFamily="34" charset="0"/>
                <a:ea typeface="Kozuka Gothic Pro M" panose="020B0700000000000000" pitchFamily="34" charset="-128"/>
                <a:cs typeface="Helvetica" panose="020B0604020202020204" pitchFamily="34" charset="0"/>
              </a:rPr>
              <a:t>Pregunta de estudio No. 2</a:t>
            </a:r>
          </a:p>
        </p:txBody>
      </p:sp>
      <p:sp>
        <p:nvSpPr>
          <p:cNvPr id="2" name="CuadroTexto 1">
            <a:extLst>
              <a:ext uri="{FF2B5EF4-FFF2-40B4-BE49-F238E27FC236}">
                <a16:creationId xmlns="" xmlns:a16="http://schemas.microsoft.com/office/drawing/2014/main" id="{54CAC603-1177-419A-89B4-A8C13298CF16}"/>
              </a:ext>
            </a:extLst>
          </p:cNvPr>
          <p:cNvSpPr txBox="1"/>
          <p:nvPr/>
        </p:nvSpPr>
        <p:spPr>
          <a:xfrm>
            <a:off x="233388" y="883825"/>
            <a:ext cx="1481496" cy="461665"/>
          </a:xfrm>
          <a:prstGeom prst="rect">
            <a:avLst/>
          </a:prstGeom>
          <a:noFill/>
        </p:spPr>
        <p:txBody>
          <a:bodyPr wrap="none" rtlCol="0">
            <a:spAutoFit/>
          </a:bodyPr>
          <a:lstStyle/>
          <a:p>
            <a:r>
              <a:rPr lang="es-CO" sz="2400" b="1" dirty="0">
                <a:latin typeface="Arial" panose="020B0604020202020204" pitchFamily="34" charset="0"/>
                <a:cs typeface="Arial" panose="020B0604020202020204" pitchFamily="34" charset="0"/>
              </a:rPr>
              <a:t>Solución</a:t>
            </a:r>
          </a:p>
        </p:txBody>
      </p:sp>
      <p:graphicFrame>
        <p:nvGraphicFramePr>
          <p:cNvPr id="8" name="Tabla 7">
            <a:extLst>
              <a:ext uri="{FF2B5EF4-FFF2-40B4-BE49-F238E27FC236}">
                <a16:creationId xmlns="" xmlns:a16="http://schemas.microsoft.com/office/drawing/2014/main" id="{B211B69B-CBAC-4E52-882B-AEE51BBC999C}"/>
              </a:ext>
            </a:extLst>
          </p:cNvPr>
          <p:cNvGraphicFramePr>
            <a:graphicFrameLocks noGrp="1"/>
          </p:cNvGraphicFramePr>
          <p:nvPr>
            <p:extLst/>
          </p:nvPr>
        </p:nvGraphicFramePr>
        <p:xfrm>
          <a:off x="191068" y="1345492"/>
          <a:ext cx="11586949" cy="5249900"/>
        </p:xfrm>
        <a:graphic>
          <a:graphicData uri="http://schemas.openxmlformats.org/drawingml/2006/table">
            <a:tbl>
              <a:tblPr/>
              <a:tblGrid>
                <a:gridCol w="2661314">
                  <a:extLst>
                    <a:ext uri="{9D8B030D-6E8A-4147-A177-3AD203B41FA5}">
                      <a16:colId xmlns="" xmlns:a16="http://schemas.microsoft.com/office/drawing/2014/main" val="637346631"/>
                    </a:ext>
                  </a:extLst>
                </a:gridCol>
                <a:gridCol w="8925635">
                  <a:extLst>
                    <a:ext uri="{9D8B030D-6E8A-4147-A177-3AD203B41FA5}">
                      <a16:colId xmlns="" xmlns:a16="http://schemas.microsoft.com/office/drawing/2014/main" val="3830550145"/>
                    </a:ext>
                  </a:extLst>
                </a:gridCol>
              </a:tblGrid>
              <a:tr h="240914">
                <a:tc>
                  <a:txBody>
                    <a:bodyPr/>
                    <a:lstStyle/>
                    <a:p>
                      <a:pPr rtl="0" fontAlgn="ctr">
                        <a:spcBef>
                          <a:spcPts val="0"/>
                        </a:spcBef>
                        <a:spcAft>
                          <a:spcPts val="0"/>
                        </a:spcAft>
                      </a:pPr>
                      <a:r>
                        <a:rPr lang="es-CO" sz="1800" b="1" i="0" u="none" strike="noStrike" dirty="0">
                          <a:solidFill>
                            <a:srgbClr val="000000"/>
                          </a:solidFill>
                          <a:effectLst/>
                          <a:latin typeface="Arial" panose="020B0604020202020204" pitchFamily="34" charset="0"/>
                          <a:cs typeface="Arial" panose="020B0604020202020204" pitchFamily="34" charset="0"/>
                        </a:rPr>
                        <a:t>Competencia</a:t>
                      </a:r>
                      <a:endParaRPr lang="es-CO" sz="3600" dirty="0">
                        <a:effectLst/>
                        <a:latin typeface="Arial" panose="020B0604020202020204" pitchFamily="34" charset="0"/>
                        <a:cs typeface="Arial" panose="020B0604020202020204" pitchFamily="34" charset="0"/>
                      </a:endParaRPr>
                    </a:p>
                  </a:txBody>
                  <a:tcPr marL="46970" marR="46970" marT="46970" marB="469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E2F3"/>
                    </a:solidFill>
                  </a:tcPr>
                </a:tc>
                <a:tc>
                  <a:txBody>
                    <a:bodyPr/>
                    <a:lstStyle/>
                    <a:p>
                      <a:pPr rtl="0" fontAlgn="ctr">
                        <a:spcBef>
                          <a:spcPts val="0"/>
                        </a:spcBef>
                        <a:spcAft>
                          <a:spcPts val="0"/>
                        </a:spcAft>
                      </a:pPr>
                      <a:r>
                        <a:rPr lang="es-CO" sz="1600" b="0" i="0" u="none" strike="noStrike">
                          <a:solidFill>
                            <a:srgbClr val="000000"/>
                          </a:solidFill>
                          <a:effectLst/>
                          <a:latin typeface="Arial" panose="020B0604020202020204" pitchFamily="34" charset="0"/>
                          <a:cs typeface="Arial" panose="020B0604020202020204" pitchFamily="34" charset="0"/>
                        </a:rPr>
                        <a:t>Formulación y Ejecución</a:t>
                      </a:r>
                      <a:endParaRPr lang="es-CO" sz="3200">
                        <a:effectLst/>
                        <a:latin typeface="Arial" panose="020B0604020202020204" pitchFamily="34" charset="0"/>
                        <a:cs typeface="Arial" panose="020B0604020202020204" pitchFamily="34" charset="0"/>
                      </a:endParaRPr>
                    </a:p>
                  </a:txBody>
                  <a:tcPr marL="46970" marR="46970" marT="46970" marB="469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487724022"/>
                  </a:ext>
                </a:extLst>
              </a:tr>
              <a:tr h="366826">
                <a:tc>
                  <a:txBody>
                    <a:bodyPr/>
                    <a:lstStyle/>
                    <a:p>
                      <a:pPr rtl="0" fontAlgn="ctr">
                        <a:spcBef>
                          <a:spcPts val="0"/>
                        </a:spcBef>
                        <a:spcAft>
                          <a:spcPts val="0"/>
                        </a:spcAft>
                      </a:pPr>
                      <a:r>
                        <a:rPr lang="es-CO" sz="1800" b="1" i="0" u="none" strike="noStrike">
                          <a:solidFill>
                            <a:srgbClr val="000000"/>
                          </a:solidFill>
                          <a:effectLst/>
                          <a:latin typeface="Arial" panose="020B0604020202020204" pitchFamily="34" charset="0"/>
                          <a:cs typeface="Arial" panose="020B0604020202020204" pitchFamily="34" charset="0"/>
                        </a:rPr>
                        <a:t>Afirmación</a:t>
                      </a:r>
                      <a:endParaRPr lang="es-CO" sz="3600">
                        <a:effectLst/>
                        <a:latin typeface="Arial" panose="020B0604020202020204" pitchFamily="34" charset="0"/>
                        <a:cs typeface="Arial" panose="020B0604020202020204" pitchFamily="34" charset="0"/>
                      </a:endParaRPr>
                    </a:p>
                  </a:txBody>
                  <a:tcPr marL="46970" marR="46970" marT="46970" marB="469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E2F3"/>
                    </a:solidFill>
                  </a:tcPr>
                </a:tc>
                <a:tc>
                  <a:txBody>
                    <a:bodyPr/>
                    <a:lstStyle/>
                    <a:p>
                      <a:pPr rtl="0" fontAlgn="ctr">
                        <a:spcBef>
                          <a:spcPts val="0"/>
                        </a:spcBef>
                        <a:spcAft>
                          <a:spcPts val="0"/>
                        </a:spcAft>
                      </a:pPr>
                      <a:r>
                        <a:rPr lang="es-CO" sz="1600" b="0" i="0" u="none" strike="noStrike">
                          <a:solidFill>
                            <a:srgbClr val="000000"/>
                          </a:solidFill>
                          <a:effectLst/>
                          <a:latin typeface="Arial" panose="020B0604020202020204" pitchFamily="34" charset="0"/>
                          <a:cs typeface="Arial" panose="020B0604020202020204" pitchFamily="34" charset="0"/>
                        </a:rPr>
                        <a:t>Frente a un problema que involucra información cuantitativa, el estudiante, plantea e implementa estrategias que lleven a soluciones adecuadas.</a:t>
                      </a:r>
                      <a:endParaRPr lang="es-CO" sz="3200">
                        <a:effectLst/>
                        <a:latin typeface="Arial" panose="020B0604020202020204" pitchFamily="34" charset="0"/>
                        <a:cs typeface="Arial" panose="020B0604020202020204" pitchFamily="34" charset="0"/>
                      </a:endParaRPr>
                    </a:p>
                  </a:txBody>
                  <a:tcPr marL="46970" marR="46970" marT="46970" marB="469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240704736"/>
                  </a:ext>
                </a:extLst>
              </a:tr>
              <a:tr h="259454">
                <a:tc>
                  <a:txBody>
                    <a:bodyPr/>
                    <a:lstStyle/>
                    <a:p>
                      <a:pPr rtl="0" fontAlgn="ctr">
                        <a:spcBef>
                          <a:spcPts val="0"/>
                        </a:spcBef>
                        <a:spcAft>
                          <a:spcPts val="0"/>
                        </a:spcAft>
                      </a:pPr>
                      <a:r>
                        <a:rPr lang="es-CO" sz="1800" b="1" i="0" u="none" strike="noStrike">
                          <a:solidFill>
                            <a:srgbClr val="000000"/>
                          </a:solidFill>
                          <a:effectLst/>
                          <a:latin typeface="Arial" panose="020B0604020202020204" pitchFamily="34" charset="0"/>
                          <a:cs typeface="Arial" panose="020B0604020202020204" pitchFamily="34" charset="0"/>
                        </a:rPr>
                        <a:t>Respuesta Correcta</a:t>
                      </a:r>
                      <a:endParaRPr lang="es-CO" sz="3600">
                        <a:effectLst/>
                        <a:latin typeface="Arial" panose="020B0604020202020204" pitchFamily="34" charset="0"/>
                        <a:cs typeface="Arial" panose="020B0604020202020204" pitchFamily="34" charset="0"/>
                      </a:endParaRPr>
                    </a:p>
                  </a:txBody>
                  <a:tcPr marL="46970" marR="46970" marT="46970" marB="469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2C4C9"/>
                    </a:solidFill>
                  </a:tcPr>
                </a:tc>
                <a:tc>
                  <a:txBody>
                    <a:bodyPr/>
                    <a:lstStyle/>
                    <a:p>
                      <a:pPr rtl="0" fontAlgn="ctr">
                        <a:spcBef>
                          <a:spcPts val="0"/>
                        </a:spcBef>
                        <a:spcAft>
                          <a:spcPts val="0"/>
                        </a:spcAft>
                      </a:pPr>
                      <a:r>
                        <a:rPr lang="es-CO" sz="2000" b="1" i="0" u="none" strike="noStrike" dirty="0">
                          <a:solidFill>
                            <a:srgbClr val="000000"/>
                          </a:solidFill>
                          <a:effectLst/>
                          <a:latin typeface="Arial" panose="020B0604020202020204" pitchFamily="34" charset="0"/>
                          <a:cs typeface="Arial" panose="020B0604020202020204" pitchFamily="34" charset="0"/>
                        </a:rPr>
                        <a:t>B</a:t>
                      </a:r>
                      <a:endParaRPr lang="es-CO" sz="3200" dirty="0">
                        <a:effectLst/>
                        <a:latin typeface="Arial" panose="020B0604020202020204" pitchFamily="34" charset="0"/>
                        <a:cs typeface="Arial" panose="020B0604020202020204" pitchFamily="34" charset="0"/>
                      </a:endParaRPr>
                    </a:p>
                  </a:txBody>
                  <a:tcPr marL="46970" marR="46970" marT="46970" marB="469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2C4C9"/>
                    </a:solidFill>
                  </a:tcPr>
                </a:tc>
                <a:extLst>
                  <a:ext uri="{0D108BD9-81ED-4DB2-BD59-A6C34878D82A}">
                    <a16:rowId xmlns="" xmlns:a16="http://schemas.microsoft.com/office/drawing/2014/main" val="2602774924"/>
                  </a:ext>
                </a:extLst>
              </a:tr>
              <a:tr h="667467">
                <a:tc>
                  <a:txBody>
                    <a:bodyPr/>
                    <a:lstStyle/>
                    <a:p>
                      <a:pPr rtl="0" fontAlgn="ctr">
                        <a:spcBef>
                          <a:spcPts val="0"/>
                        </a:spcBef>
                        <a:spcAft>
                          <a:spcPts val="0"/>
                        </a:spcAft>
                      </a:pPr>
                      <a:r>
                        <a:rPr lang="es-CO" sz="1800" b="1" i="0" u="none" strike="noStrike">
                          <a:solidFill>
                            <a:srgbClr val="000000"/>
                          </a:solidFill>
                          <a:effectLst/>
                          <a:latin typeface="Arial" panose="020B0604020202020204" pitchFamily="34" charset="0"/>
                          <a:cs typeface="Arial" panose="020B0604020202020204" pitchFamily="34" charset="0"/>
                        </a:rPr>
                        <a:t>Descriptor Específico</a:t>
                      </a:r>
                      <a:endParaRPr lang="es-CO" sz="3600">
                        <a:effectLst/>
                        <a:latin typeface="Arial" panose="020B0604020202020204" pitchFamily="34" charset="0"/>
                        <a:cs typeface="Arial" panose="020B0604020202020204" pitchFamily="34" charset="0"/>
                      </a:endParaRPr>
                    </a:p>
                  </a:txBody>
                  <a:tcPr marL="46970" marR="46970" marT="46970" marB="469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E2F3"/>
                    </a:solidFill>
                  </a:tcPr>
                </a:tc>
                <a:tc>
                  <a:txBody>
                    <a:bodyPr/>
                    <a:lstStyle/>
                    <a:p>
                      <a:pPr algn="just" rtl="0" fontAlgn="ctr">
                        <a:spcBef>
                          <a:spcPts val="0"/>
                        </a:spcBef>
                        <a:spcAft>
                          <a:spcPts val="0"/>
                        </a:spcAft>
                      </a:pPr>
                      <a:r>
                        <a:rPr lang="es-CO" sz="1600" b="0" i="0" u="none" strike="noStrike" dirty="0">
                          <a:solidFill>
                            <a:srgbClr val="000000"/>
                          </a:solidFill>
                          <a:effectLst/>
                          <a:latin typeface="Arial" panose="020B0604020202020204" pitchFamily="34" charset="0"/>
                          <a:cs typeface="Arial" panose="020B0604020202020204" pitchFamily="34" charset="0"/>
                        </a:rPr>
                        <a:t>Formula estrategias y valida procedimientos sencillos y resuelve problemas en contextos cotidianos relacionados con el uso del dinero, funcionamientos de negocios, entre otros. Estas situaciones requieren del uso de una o dos operaciones como la suma, la resta o la multiplicación y la propiedad distributiva del producto respecto a la suma</a:t>
                      </a:r>
                      <a:endParaRPr lang="es-CO" sz="3200" dirty="0">
                        <a:effectLst/>
                        <a:latin typeface="Arial" panose="020B0604020202020204" pitchFamily="34" charset="0"/>
                        <a:cs typeface="Arial" panose="020B0604020202020204" pitchFamily="34" charset="0"/>
                      </a:endParaRPr>
                    </a:p>
                  </a:txBody>
                  <a:tcPr marL="46970" marR="46970" marT="46970" marB="469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20695227"/>
                  </a:ext>
                </a:extLst>
              </a:tr>
              <a:tr h="237980">
                <a:tc>
                  <a:txBody>
                    <a:bodyPr/>
                    <a:lstStyle/>
                    <a:p>
                      <a:pPr rtl="0" fontAlgn="ctr">
                        <a:spcBef>
                          <a:spcPts val="0"/>
                        </a:spcBef>
                        <a:spcAft>
                          <a:spcPts val="0"/>
                        </a:spcAft>
                      </a:pPr>
                      <a:r>
                        <a:rPr lang="es-CO" sz="1800" b="1" i="0" u="none" strike="noStrike">
                          <a:solidFill>
                            <a:srgbClr val="000000"/>
                          </a:solidFill>
                          <a:effectLst/>
                          <a:latin typeface="Arial" panose="020B0604020202020204" pitchFamily="34" charset="0"/>
                          <a:cs typeface="Arial" panose="020B0604020202020204" pitchFamily="34" charset="0"/>
                        </a:rPr>
                        <a:t>Nivel</a:t>
                      </a:r>
                      <a:endParaRPr lang="es-CO" sz="3600">
                        <a:effectLst/>
                        <a:latin typeface="Arial" panose="020B0604020202020204" pitchFamily="34" charset="0"/>
                        <a:cs typeface="Arial" panose="020B0604020202020204" pitchFamily="34" charset="0"/>
                      </a:endParaRPr>
                    </a:p>
                  </a:txBody>
                  <a:tcPr marL="46970" marR="46970" marT="46970" marB="469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E2F3"/>
                    </a:solidFill>
                  </a:tcPr>
                </a:tc>
                <a:tc>
                  <a:txBody>
                    <a:bodyPr/>
                    <a:lstStyle/>
                    <a:p>
                      <a:pPr rtl="0" fontAlgn="ctr">
                        <a:spcBef>
                          <a:spcPts val="0"/>
                        </a:spcBef>
                        <a:spcAft>
                          <a:spcPts val="0"/>
                        </a:spcAft>
                      </a:pPr>
                      <a:r>
                        <a:rPr lang="es-CO" sz="1600" b="0" i="0" u="none" strike="noStrike" dirty="0">
                          <a:solidFill>
                            <a:srgbClr val="000000"/>
                          </a:solidFill>
                          <a:effectLst/>
                          <a:latin typeface="Arial" panose="020B0604020202020204" pitchFamily="34" charset="0"/>
                          <a:cs typeface="Arial" panose="020B0604020202020204" pitchFamily="34" charset="0"/>
                        </a:rPr>
                        <a:t>2</a:t>
                      </a:r>
                      <a:endParaRPr lang="es-CO" sz="3200" dirty="0">
                        <a:effectLst/>
                        <a:latin typeface="Arial" panose="020B0604020202020204" pitchFamily="34" charset="0"/>
                        <a:cs typeface="Arial" panose="020B0604020202020204" pitchFamily="34" charset="0"/>
                      </a:endParaRPr>
                    </a:p>
                  </a:txBody>
                  <a:tcPr marL="46970" marR="46970" marT="46970" marB="469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075081239"/>
                  </a:ext>
                </a:extLst>
              </a:tr>
              <a:tr h="237980">
                <a:tc gridSpan="2">
                  <a:txBody>
                    <a:bodyPr/>
                    <a:lstStyle/>
                    <a:p>
                      <a:pPr rtl="0" fontAlgn="ctr">
                        <a:spcBef>
                          <a:spcPts val="0"/>
                        </a:spcBef>
                        <a:spcAft>
                          <a:spcPts val="0"/>
                        </a:spcAft>
                      </a:pPr>
                      <a:r>
                        <a:rPr lang="es-CO" sz="1800" b="1" i="0" u="none" strike="noStrike">
                          <a:solidFill>
                            <a:srgbClr val="000000"/>
                          </a:solidFill>
                          <a:effectLst/>
                          <a:latin typeface="Arial" panose="020B0604020202020204" pitchFamily="34" charset="0"/>
                          <a:cs typeface="Arial" panose="020B0604020202020204" pitchFamily="34" charset="0"/>
                        </a:rPr>
                        <a:t>Justificación de la respuesta correcta</a:t>
                      </a:r>
                      <a:endParaRPr lang="es-CO" sz="3600">
                        <a:effectLst/>
                        <a:latin typeface="Arial" panose="020B0604020202020204" pitchFamily="34" charset="0"/>
                        <a:cs typeface="Arial" panose="020B0604020202020204" pitchFamily="34" charset="0"/>
                      </a:endParaRPr>
                    </a:p>
                  </a:txBody>
                  <a:tcPr marL="46970" marR="46970" marT="46970" marB="469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E2F3"/>
                    </a:solidFill>
                  </a:tcPr>
                </a:tc>
                <a:tc hMerge="1">
                  <a:txBody>
                    <a:bodyPr/>
                    <a:lstStyle/>
                    <a:p>
                      <a:endParaRPr lang="es-CO"/>
                    </a:p>
                  </a:txBody>
                  <a:tcPr/>
                </a:tc>
                <a:extLst>
                  <a:ext uri="{0D108BD9-81ED-4DB2-BD59-A6C34878D82A}">
                    <a16:rowId xmlns="" xmlns:a16="http://schemas.microsoft.com/office/drawing/2014/main" val="1770958851"/>
                  </a:ext>
                </a:extLst>
              </a:tr>
              <a:tr h="1598024">
                <a:tc gridSpan="2">
                  <a:txBody>
                    <a:bodyPr/>
                    <a:lstStyle/>
                    <a:p>
                      <a:pPr algn="just" rtl="0" fontAlgn="ctr">
                        <a:spcBef>
                          <a:spcPts val="0"/>
                        </a:spcBef>
                        <a:spcAft>
                          <a:spcPts val="1400"/>
                        </a:spcAft>
                      </a:pPr>
                      <a:r>
                        <a:rPr lang="es-CO" sz="1800" b="0" i="0" u="none" strike="noStrike" dirty="0">
                          <a:solidFill>
                            <a:srgbClr val="000000"/>
                          </a:solidFill>
                          <a:effectLst/>
                          <a:latin typeface="Arial" panose="020B0604020202020204" pitchFamily="34" charset="0"/>
                          <a:cs typeface="Arial" panose="020B0604020202020204" pitchFamily="34" charset="0"/>
                        </a:rPr>
                        <a:t>Al dividir 314 entre 3 el resultado sería de 104.66666667, lo que no permitiría repartir en partes iguales la cantidad de billetes ahorrados. si realizamos la operación con los otros datos este sería el resultado:</a:t>
                      </a:r>
                      <a:endParaRPr lang="es-CO" sz="3600" dirty="0">
                        <a:effectLst/>
                        <a:latin typeface="Arial" panose="020B0604020202020204" pitchFamily="34" charset="0"/>
                        <a:cs typeface="Arial" panose="020B0604020202020204" pitchFamily="34" charset="0"/>
                      </a:endParaRPr>
                    </a:p>
                    <a:p>
                      <a:pPr algn="l" rtl="0" fontAlgn="ctr">
                        <a:spcBef>
                          <a:spcPts val="0"/>
                        </a:spcBef>
                        <a:spcAft>
                          <a:spcPts val="1400"/>
                        </a:spcAft>
                      </a:pPr>
                      <a:r>
                        <a:rPr lang="es-CO" sz="1800" b="0" i="0" u="none" strike="noStrike" dirty="0">
                          <a:solidFill>
                            <a:srgbClr val="000000"/>
                          </a:solidFill>
                          <a:effectLst/>
                          <a:latin typeface="Arial" panose="020B0604020202020204" pitchFamily="34" charset="0"/>
                          <a:cs typeface="Arial" panose="020B0604020202020204" pitchFamily="34" charset="0"/>
                        </a:rPr>
                        <a:t>213 / 3 = 71</a:t>
                      </a:r>
                      <a:br>
                        <a:rPr lang="es-CO" sz="1800" b="0" i="0" u="none" strike="noStrike" dirty="0">
                          <a:solidFill>
                            <a:srgbClr val="000000"/>
                          </a:solidFill>
                          <a:effectLst/>
                          <a:latin typeface="Arial" panose="020B0604020202020204" pitchFamily="34" charset="0"/>
                          <a:cs typeface="Arial" panose="020B0604020202020204" pitchFamily="34" charset="0"/>
                        </a:rPr>
                      </a:br>
                      <a:r>
                        <a:rPr lang="es-CO" sz="1800" b="0" i="0" u="none" strike="noStrike" dirty="0">
                          <a:solidFill>
                            <a:srgbClr val="000000"/>
                          </a:solidFill>
                          <a:effectLst/>
                          <a:latin typeface="Arial" panose="020B0604020202020204" pitchFamily="34" charset="0"/>
                          <a:cs typeface="Arial" panose="020B0604020202020204" pitchFamily="34" charset="0"/>
                        </a:rPr>
                        <a:t>276 / 3 = 92</a:t>
                      </a:r>
                      <a:r>
                        <a:rPr lang="es-CO" sz="3600" b="0" i="0" u="none" strike="noStrike" dirty="0">
                          <a:solidFill>
                            <a:schemeClr val="tx1"/>
                          </a:solidFill>
                          <a:effectLst/>
                          <a:latin typeface="Arial" panose="020B0604020202020204" pitchFamily="34" charset="0"/>
                          <a:cs typeface="Arial" panose="020B0604020202020204" pitchFamily="34" charset="0"/>
                        </a:rPr>
                        <a:t/>
                      </a:r>
                      <a:br>
                        <a:rPr lang="es-CO" sz="3600" b="0" i="0" u="none" strike="noStrike" dirty="0">
                          <a:solidFill>
                            <a:schemeClr val="tx1"/>
                          </a:solidFill>
                          <a:effectLst/>
                          <a:latin typeface="Arial" panose="020B0604020202020204" pitchFamily="34" charset="0"/>
                          <a:cs typeface="Arial" panose="020B0604020202020204" pitchFamily="34" charset="0"/>
                        </a:rPr>
                      </a:br>
                      <a:r>
                        <a:rPr lang="es-CO" sz="1800" b="0" i="0" u="none" strike="noStrike" dirty="0">
                          <a:solidFill>
                            <a:srgbClr val="000000"/>
                          </a:solidFill>
                          <a:effectLst/>
                          <a:latin typeface="Arial" panose="020B0604020202020204" pitchFamily="34" charset="0"/>
                          <a:cs typeface="Arial" panose="020B0604020202020204" pitchFamily="34" charset="0"/>
                        </a:rPr>
                        <a:t>360 / 3 = 120</a:t>
                      </a:r>
                      <a:endParaRPr lang="es-CO" sz="3600" dirty="0">
                        <a:effectLst/>
                        <a:latin typeface="Arial" panose="020B0604020202020204" pitchFamily="34" charset="0"/>
                        <a:cs typeface="Arial" panose="020B0604020202020204" pitchFamily="34" charset="0"/>
                      </a:endParaRPr>
                    </a:p>
                    <a:p>
                      <a:pPr algn="just" rtl="0" fontAlgn="ctr">
                        <a:spcBef>
                          <a:spcPts val="0"/>
                        </a:spcBef>
                        <a:spcAft>
                          <a:spcPts val="0"/>
                        </a:spcAft>
                      </a:pPr>
                      <a:r>
                        <a:rPr lang="es-CO" sz="1800" b="0" i="0" u="none" strike="noStrike" dirty="0">
                          <a:solidFill>
                            <a:srgbClr val="000000"/>
                          </a:solidFill>
                          <a:effectLst/>
                          <a:latin typeface="Arial" panose="020B0604020202020204" pitchFamily="34" charset="0"/>
                          <a:cs typeface="Arial" panose="020B0604020202020204" pitchFamily="34" charset="0"/>
                        </a:rPr>
                        <a:t>Con los anteriores valores se evidencia que se podrían repartir los billetes ahorrados en partes iguales.</a:t>
                      </a:r>
                      <a:endParaRPr lang="es-CO" sz="3600" dirty="0">
                        <a:effectLst/>
                        <a:latin typeface="Arial" panose="020B0604020202020204" pitchFamily="34" charset="0"/>
                        <a:cs typeface="Arial" panose="020B0604020202020204" pitchFamily="34" charset="0"/>
                      </a:endParaRPr>
                    </a:p>
                  </a:txBody>
                  <a:tcPr marL="46970" marR="46970" marT="46970" marB="469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CO"/>
                    </a:p>
                  </a:txBody>
                  <a:tcPr/>
                </a:tc>
                <a:extLst>
                  <a:ext uri="{0D108BD9-81ED-4DB2-BD59-A6C34878D82A}">
                    <a16:rowId xmlns="" xmlns:a16="http://schemas.microsoft.com/office/drawing/2014/main" val="1158888253"/>
                  </a:ext>
                </a:extLst>
              </a:tr>
            </a:tbl>
          </a:graphicData>
        </a:graphic>
      </p:graphicFrame>
      <p:sp>
        <p:nvSpPr>
          <p:cNvPr id="9" name="Rectangle 1">
            <a:extLst>
              <a:ext uri="{FF2B5EF4-FFF2-40B4-BE49-F238E27FC236}">
                <a16:creationId xmlns="" xmlns:a16="http://schemas.microsoft.com/office/drawing/2014/main" id="{6FD5955F-8F7B-455A-97C9-9A0E69DA1578}"/>
              </a:ext>
            </a:extLst>
          </p:cNvPr>
          <p:cNvSpPr>
            <a:spLocks noChangeArrowheads="1"/>
          </p:cNvSpPr>
          <p:nvPr/>
        </p:nvSpPr>
        <p:spPr bwMode="auto">
          <a:xfrm>
            <a:off x="3968750" y="17414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CO" altLang="es-CO" sz="1800" b="0" i="0" u="none" strike="noStrike" cap="none" normalizeH="0" baseline="0">
                <a:ln>
                  <a:noFill/>
                </a:ln>
                <a:solidFill>
                  <a:schemeClr val="tx1"/>
                </a:solidFill>
                <a:effectLst/>
                <a:latin typeface="Arial" panose="020B0604020202020204" pitchFamily="34" charset="0"/>
              </a:rPr>
              <a:t/>
            </a:r>
            <a:br>
              <a:rPr kumimoji="0" lang="es-CO" altLang="es-CO" sz="1800" b="0" i="0" u="none" strike="noStrike" cap="none" normalizeH="0" baseline="0">
                <a:ln>
                  <a:noFill/>
                </a:ln>
                <a:solidFill>
                  <a:schemeClr val="tx1"/>
                </a:solidFill>
                <a:effectLst/>
                <a:latin typeface="Arial" panose="020B0604020202020204" pitchFamily="34" charset="0"/>
              </a:rPr>
            </a:br>
            <a:endParaRPr kumimoji="0" lang="es-CO" altLang="es-CO"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CO" altLang="es-CO"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93875762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lh3.googleusercontent.com/KkVasmlQymj1QDao3CZOFZfjCeGCiltM4K-B2Gn8KvEo40g7xO-b6u_UhQWDQP4OgyhMqZH-zq8G8BRkEUU3zETVYnTpAFCb3SxUyi5CNniTpE7-sdbuXNYyjlDXLXtVUiaYOPwI">
            <a:extLst>
              <a:ext uri="{FF2B5EF4-FFF2-40B4-BE49-F238E27FC236}">
                <a16:creationId xmlns="" xmlns:a16="http://schemas.microsoft.com/office/drawing/2014/main" id="{32B89092-690C-4594-BC13-B04FF834B6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3531" y="1470125"/>
            <a:ext cx="4828347" cy="319142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2">
            <a:extLst>
              <a:ext uri="{FF2B5EF4-FFF2-40B4-BE49-F238E27FC236}">
                <a16:creationId xmlns="" xmlns:a16="http://schemas.microsoft.com/office/drawing/2014/main" id="{749C2B00-D3E4-456B-B45D-BB7339CE38B6}"/>
              </a:ext>
            </a:extLst>
          </p:cNvPr>
          <p:cNvSpPr>
            <a:spLocks noChangeArrowheads="1"/>
          </p:cNvSpPr>
          <p:nvPr/>
        </p:nvSpPr>
        <p:spPr bwMode="auto">
          <a:xfrm>
            <a:off x="-31967" y="161218"/>
            <a:ext cx="8910920" cy="632625"/>
          </a:xfrm>
          <a:prstGeom prst="rect">
            <a:avLst/>
          </a:prstGeom>
          <a:solidFill>
            <a:srgbClr val="9D1B27"/>
          </a:solidFill>
          <a:ln>
            <a:noFill/>
          </a:ln>
          <a:extLst/>
        </p:spPr>
        <p:txBody>
          <a:bodyPr rot="0" vert="horz" wrap="square" lIns="91440" tIns="45720" rIns="91440" bIns="45720" anchor="t" anchorCtr="0" upright="1">
            <a:noAutofit/>
          </a:bodyPr>
          <a:lstStyle/>
          <a:p>
            <a:pPr marR="1014730" algn="r">
              <a:spcAft>
                <a:spcPts val="0"/>
              </a:spcAft>
            </a:pPr>
            <a:endParaRPr lang="es-CO" sz="1000" dirty="0">
              <a:effectLst/>
              <a:latin typeface="Elephant" panose="02020904090505020303" pitchFamily="18" charset="0"/>
              <a:ea typeface="Soho Gothic Pro"/>
              <a:cs typeface="Times New Roman" panose="02020603050405020304" pitchFamily="18" charset="0"/>
            </a:endParaRPr>
          </a:p>
        </p:txBody>
      </p:sp>
      <p:sp>
        <p:nvSpPr>
          <p:cNvPr id="5" name="Rectangle 13">
            <a:extLst>
              <a:ext uri="{FF2B5EF4-FFF2-40B4-BE49-F238E27FC236}">
                <a16:creationId xmlns="" xmlns:a16="http://schemas.microsoft.com/office/drawing/2014/main" id="{48B6BE19-5F58-41E5-9F73-5C124F818887}"/>
              </a:ext>
            </a:extLst>
          </p:cNvPr>
          <p:cNvSpPr/>
          <p:nvPr/>
        </p:nvSpPr>
        <p:spPr>
          <a:xfrm>
            <a:off x="-31967" y="215006"/>
            <a:ext cx="8910919" cy="4965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b="1" dirty="0">
                <a:solidFill>
                  <a:schemeClr val="bg1"/>
                </a:solidFill>
                <a:latin typeface="Helvetica" panose="020B0604020202020204" pitchFamily="34" charset="0"/>
                <a:ea typeface="Kozuka Gothic Pro M" panose="020B0700000000000000" pitchFamily="34" charset="-128"/>
                <a:cs typeface="Helvetica" panose="020B0604020202020204" pitchFamily="34" charset="0"/>
              </a:rPr>
              <a:t>Pregunta de estudio No. 3</a:t>
            </a:r>
          </a:p>
        </p:txBody>
      </p:sp>
      <p:sp>
        <p:nvSpPr>
          <p:cNvPr id="6" name="CuadroTexto 5">
            <a:extLst>
              <a:ext uri="{FF2B5EF4-FFF2-40B4-BE49-F238E27FC236}">
                <a16:creationId xmlns="" xmlns:a16="http://schemas.microsoft.com/office/drawing/2014/main" id="{D9F5E4B4-30AE-4E95-B752-551502267F26}"/>
              </a:ext>
            </a:extLst>
          </p:cNvPr>
          <p:cNvSpPr txBox="1"/>
          <p:nvPr/>
        </p:nvSpPr>
        <p:spPr>
          <a:xfrm>
            <a:off x="10503386" y="6598355"/>
            <a:ext cx="1787862" cy="307777"/>
          </a:xfrm>
          <a:prstGeom prst="rect">
            <a:avLst/>
          </a:prstGeom>
          <a:noFill/>
        </p:spPr>
        <p:txBody>
          <a:bodyPr wrap="none" rtlCol="0">
            <a:spAutoFit/>
          </a:bodyPr>
          <a:lstStyle/>
          <a:p>
            <a:r>
              <a:rPr lang="es-CO" sz="1400" dirty="0">
                <a:solidFill>
                  <a:schemeClr val="accent6"/>
                </a:solidFill>
              </a:rPr>
              <a:t>5. Tipos de preguntas </a:t>
            </a:r>
          </a:p>
        </p:txBody>
      </p:sp>
      <p:sp>
        <p:nvSpPr>
          <p:cNvPr id="2" name="CuadroTexto 1">
            <a:extLst>
              <a:ext uri="{FF2B5EF4-FFF2-40B4-BE49-F238E27FC236}">
                <a16:creationId xmlns="" xmlns:a16="http://schemas.microsoft.com/office/drawing/2014/main" id="{6593D63F-D1D3-428A-BA2E-AE49F2506E65}"/>
              </a:ext>
            </a:extLst>
          </p:cNvPr>
          <p:cNvSpPr txBox="1"/>
          <p:nvPr/>
        </p:nvSpPr>
        <p:spPr>
          <a:xfrm>
            <a:off x="306593" y="1285459"/>
            <a:ext cx="13784661" cy="369332"/>
          </a:xfrm>
          <a:prstGeom prst="rect">
            <a:avLst/>
          </a:prstGeom>
          <a:noFill/>
        </p:spPr>
        <p:txBody>
          <a:bodyPr wrap="square" rtlCol="0">
            <a:spAutoFit/>
          </a:bodyPr>
          <a:lstStyle/>
          <a:p>
            <a:r>
              <a:rPr lang="es-CO" dirty="0">
                <a:latin typeface="Arial" panose="020B0604020202020204" pitchFamily="34" charset="0"/>
                <a:cs typeface="Arial" panose="020B0604020202020204" pitchFamily="34" charset="0"/>
              </a:rPr>
              <a:t>El triángulo ABC de la figura es un triángulo isósceles cuyos lados congruentes miden 5 cm y la base 6 cm.</a:t>
            </a:r>
          </a:p>
        </p:txBody>
      </p:sp>
      <p:sp>
        <p:nvSpPr>
          <p:cNvPr id="3" name="CuadroTexto 2">
            <a:extLst>
              <a:ext uri="{FF2B5EF4-FFF2-40B4-BE49-F238E27FC236}">
                <a16:creationId xmlns="" xmlns:a16="http://schemas.microsoft.com/office/drawing/2014/main" id="{C97062D6-AB5F-448E-9AA3-74D3FB60B1DA}"/>
              </a:ext>
            </a:extLst>
          </p:cNvPr>
          <p:cNvSpPr txBox="1"/>
          <p:nvPr/>
        </p:nvSpPr>
        <p:spPr>
          <a:xfrm>
            <a:off x="530087" y="4330147"/>
            <a:ext cx="10946296" cy="2585323"/>
          </a:xfrm>
          <a:prstGeom prst="rect">
            <a:avLst/>
          </a:prstGeom>
          <a:noFill/>
        </p:spPr>
        <p:txBody>
          <a:bodyPr wrap="square" rtlCol="0">
            <a:spAutoFit/>
          </a:bodyPr>
          <a:lstStyle/>
          <a:p>
            <a:r>
              <a:rPr lang="es-CO" b="1" dirty="0">
                <a:latin typeface="Arial" panose="020B0604020202020204" pitchFamily="34" charset="0"/>
                <a:cs typeface="Arial" panose="020B0604020202020204" pitchFamily="34" charset="0"/>
              </a:rPr>
              <a:t>La altura del triángulo ABC se puede calcular mediante el siguiente proceso:</a:t>
            </a:r>
          </a:p>
          <a:p>
            <a:endParaRPr lang="es-CO" dirty="0">
              <a:latin typeface="Arial" panose="020B0604020202020204" pitchFamily="34" charset="0"/>
              <a:cs typeface="Arial" panose="020B0604020202020204" pitchFamily="34" charset="0"/>
            </a:endParaRPr>
          </a:p>
          <a:p>
            <a:pPr marL="342900" indent="-342900" fontAlgn="base">
              <a:buFont typeface="+mj-lt"/>
              <a:buAutoNum type="alphaUcPeriod"/>
            </a:pPr>
            <a:r>
              <a:rPr lang="es-CO" dirty="0">
                <a:latin typeface="Arial" panose="020B0604020202020204" pitchFamily="34" charset="0"/>
                <a:cs typeface="Arial" panose="020B0604020202020204" pitchFamily="34" charset="0"/>
              </a:rPr>
              <a:t>Usar la propiedad en que la altura divide en dos partes iguales la base de cualquier triángulo isósceles y luego aplicar el teorema de Pitágoras. </a:t>
            </a:r>
          </a:p>
          <a:p>
            <a:pPr marL="342900" indent="-342900" fontAlgn="base">
              <a:buFont typeface="+mj-lt"/>
              <a:buAutoNum type="alphaUcPeriod"/>
            </a:pPr>
            <a:r>
              <a:rPr lang="es-CO" dirty="0">
                <a:latin typeface="Arial" panose="020B0604020202020204" pitchFamily="34" charset="0"/>
                <a:cs typeface="Arial" panose="020B0604020202020204" pitchFamily="34" charset="0"/>
              </a:rPr>
              <a:t>Aplicar el teorema de Pitágoras usando como catetos los lados iguale en el triángulo.</a:t>
            </a:r>
          </a:p>
          <a:p>
            <a:pPr marL="342900" indent="-342900" fontAlgn="base">
              <a:buFont typeface="+mj-lt"/>
              <a:buAutoNum type="alphaUcPeriod"/>
            </a:pPr>
            <a:r>
              <a:rPr lang="es-CO" dirty="0">
                <a:latin typeface="Arial" panose="020B0604020202020204" pitchFamily="34" charset="0"/>
                <a:cs typeface="Arial" panose="020B0604020202020204" pitchFamily="34" charset="0"/>
              </a:rPr>
              <a:t>Sumar los dos lados iguales del triángulo y luego restarle el valor de la base.</a:t>
            </a:r>
          </a:p>
          <a:p>
            <a:pPr marL="342900" indent="-342900" fontAlgn="base">
              <a:buFont typeface="+mj-lt"/>
              <a:buAutoNum type="alphaUcPeriod"/>
            </a:pPr>
            <a:r>
              <a:rPr lang="es-CO" dirty="0">
                <a:latin typeface="Arial" panose="020B0604020202020204" pitchFamily="34" charset="0"/>
                <a:cs typeface="Arial" panose="020B0604020202020204" pitchFamily="34" charset="0"/>
              </a:rPr>
              <a:t>Aplicar el teorema de Pitágoras usando como hipotenusa un lado del triángulo y como cateto la base del mismo</a:t>
            </a:r>
          </a:p>
          <a:p>
            <a:pPr marL="342900" indent="-342900">
              <a:buFont typeface="+mj-lt"/>
              <a:buAutoNum type="alphaUcPeriod"/>
            </a:pPr>
            <a:endParaRPr lang="es-CO"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436314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2">
            <a:extLst>
              <a:ext uri="{FF2B5EF4-FFF2-40B4-BE49-F238E27FC236}">
                <a16:creationId xmlns="" xmlns:a16="http://schemas.microsoft.com/office/drawing/2014/main" id="{749C2B00-D3E4-456B-B45D-BB7339CE38B6}"/>
              </a:ext>
            </a:extLst>
          </p:cNvPr>
          <p:cNvSpPr>
            <a:spLocks noChangeArrowheads="1"/>
          </p:cNvSpPr>
          <p:nvPr/>
        </p:nvSpPr>
        <p:spPr bwMode="auto">
          <a:xfrm>
            <a:off x="-31967" y="161218"/>
            <a:ext cx="8910920" cy="632625"/>
          </a:xfrm>
          <a:prstGeom prst="rect">
            <a:avLst/>
          </a:prstGeom>
          <a:solidFill>
            <a:schemeClr val="accent6">
              <a:lumMod val="50000"/>
            </a:schemeClr>
          </a:solidFill>
          <a:ln>
            <a:noFill/>
          </a:ln>
          <a:extLst/>
        </p:spPr>
        <p:txBody>
          <a:bodyPr rot="0" vert="horz" wrap="square" lIns="91440" tIns="45720" rIns="91440" bIns="45720" anchor="t" anchorCtr="0" upright="1">
            <a:noAutofit/>
          </a:bodyPr>
          <a:lstStyle/>
          <a:p>
            <a:pPr marR="1014730" algn="r">
              <a:spcAft>
                <a:spcPts val="0"/>
              </a:spcAft>
            </a:pPr>
            <a:endParaRPr lang="es-CO" sz="1000" dirty="0">
              <a:effectLst/>
              <a:latin typeface="Elephant" panose="02020904090505020303" pitchFamily="18" charset="0"/>
              <a:ea typeface="Soho Gothic Pro"/>
              <a:cs typeface="Times New Roman" panose="02020603050405020304" pitchFamily="18" charset="0"/>
            </a:endParaRPr>
          </a:p>
        </p:txBody>
      </p:sp>
      <p:sp>
        <p:nvSpPr>
          <p:cNvPr id="5" name="Rectangle 13">
            <a:extLst>
              <a:ext uri="{FF2B5EF4-FFF2-40B4-BE49-F238E27FC236}">
                <a16:creationId xmlns="" xmlns:a16="http://schemas.microsoft.com/office/drawing/2014/main" id="{48B6BE19-5F58-41E5-9F73-5C124F818887}"/>
              </a:ext>
            </a:extLst>
          </p:cNvPr>
          <p:cNvSpPr/>
          <p:nvPr/>
        </p:nvSpPr>
        <p:spPr>
          <a:xfrm>
            <a:off x="-31967" y="215006"/>
            <a:ext cx="8910919" cy="4965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b="1" dirty="0">
                <a:solidFill>
                  <a:schemeClr val="bg1"/>
                </a:solidFill>
                <a:latin typeface="Helvetica" panose="020B0604020202020204" pitchFamily="34" charset="0"/>
                <a:ea typeface="Kozuka Gothic Pro M" panose="020B0700000000000000" pitchFamily="34" charset="-128"/>
                <a:cs typeface="Helvetica" panose="020B0604020202020204" pitchFamily="34" charset="0"/>
              </a:rPr>
              <a:t>Pregunta de estudio No. 3</a:t>
            </a:r>
          </a:p>
        </p:txBody>
      </p:sp>
      <p:sp>
        <p:nvSpPr>
          <p:cNvPr id="2" name="CuadroTexto 1">
            <a:extLst>
              <a:ext uri="{FF2B5EF4-FFF2-40B4-BE49-F238E27FC236}">
                <a16:creationId xmlns="" xmlns:a16="http://schemas.microsoft.com/office/drawing/2014/main" id="{54CAC603-1177-419A-89B4-A8C13298CF16}"/>
              </a:ext>
            </a:extLst>
          </p:cNvPr>
          <p:cNvSpPr txBox="1"/>
          <p:nvPr/>
        </p:nvSpPr>
        <p:spPr>
          <a:xfrm>
            <a:off x="272955" y="839205"/>
            <a:ext cx="1481496" cy="461665"/>
          </a:xfrm>
          <a:prstGeom prst="rect">
            <a:avLst/>
          </a:prstGeom>
          <a:noFill/>
        </p:spPr>
        <p:txBody>
          <a:bodyPr wrap="none" rtlCol="0">
            <a:spAutoFit/>
          </a:bodyPr>
          <a:lstStyle/>
          <a:p>
            <a:r>
              <a:rPr lang="es-CO" sz="2400" b="1" dirty="0">
                <a:latin typeface="Arial" panose="020B0604020202020204" pitchFamily="34" charset="0"/>
                <a:cs typeface="Arial" panose="020B0604020202020204" pitchFamily="34" charset="0"/>
              </a:rPr>
              <a:t>Solución</a:t>
            </a:r>
          </a:p>
        </p:txBody>
      </p:sp>
      <p:graphicFrame>
        <p:nvGraphicFramePr>
          <p:cNvPr id="8" name="Tabla 7">
            <a:extLst>
              <a:ext uri="{FF2B5EF4-FFF2-40B4-BE49-F238E27FC236}">
                <a16:creationId xmlns="" xmlns:a16="http://schemas.microsoft.com/office/drawing/2014/main" id="{65B322B2-AD73-4475-8BB5-D9CC52FA7D43}"/>
              </a:ext>
            </a:extLst>
          </p:cNvPr>
          <p:cNvGraphicFramePr>
            <a:graphicFrameLocks noGrp="1"/>
          </p:cNvGraphicFramePr>
          <p:nvPr>
            <p:extLst/>
          </p:nvPr>
        </p:nvGraphicFramePr>
        <p:xfrm>
          <a:off x="286603" y="1262149"/>
          <a:ext cx="11532357" cy="5613400"/>
        </p:xfrm>
        <a:graphic>
          <a:graphicData uri="http://schemas.openxmlformats.org/drawingml/2006/table">
            <a:tbl>
              <a:tblPr/>
              <a:tblGrid>
                <a:gridCol w="3169489">
                  <a:extLst>
                    <a:ext uri="{9D8B030D-6E8A-4147-A177-3AD203B41FA5}">
                      <a16:colId xmlns="" xmlns:a16="http://schemas.microsoft.com/office/drawing/2014/main" val="19232434"/>
                    </a:ext>
                  </a:extLst>
                </a:gridCol>
                <a:gridCol w="8362868">
                  <a:extLst>
                    <a:ext uri="{9D8B030D-6E8A-4147-A177-3AD203B41FA5}">
                      <a16:colId xmlns="" xmlns:a16="http://schemas.microsoft.com/office/drawing/2014/main" val="1510145444"/>
                    </a:ext>
                  </a:extLst>
                </a:gridCol>
              </a:tblGrid>
              <a:tr h="266700">
                <a:tc>
                  <a:txBody>
                    <a:bodyPr/>
                    <a:lstStyle/>
                    <a:p>
                      <a:pPr rtl="0" fontAlgn="ctr">
                        <a:spcBef>
                          <a:spcPts val="0"/>
                        </a:spcBef>
                        <a:spcAft>
                          <a:spcPts val="0"/>
                        </a:spcAft>
                      </a:pPr>
                      <a:r>
                        <a:rPr lang="es-CO" sz="2000" b="1" i="0" u="none" strike="noStrike">
                          <a:solidFill>
                            <a:srgbClr val="000000"/>
                          </a:solidFill>
                          <a:effectLst/>
                          <a:latin typeface="Arial" panose="020B0604020202020204" pitchFamily="34" charset="0"/>
                          <a:cs typeface="Arial" panose="020B0604020202020204" pitchFamily="34" charset="0"/>
                        </a:rPr>
                        <a:t>Competencia evaluada</a:t>
                      </a:r>
                      <a:endParaRPr lang="es-CO" sz="3600">
                        <a:effectLst/>
                        <a:latin typeface="Arial" panose="020B0604020202020204" pitchFamily="34" charset="0"/>
                        <a:cs typeface="Arial" panose="020B0604020202020204" pitchFamily="34" charset="0"/>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E2F3"/>
                    </a:solidFill>
                  </a:tcPr>
                </a:tc>
                <a:tc>
                  <a:txBody>
                    <a:bodyPr/>
                    <a:lstStyle/>
                    <a:p>
                      <a:pPr rtl="0" fontAlgn="ctr">
                        <a:spcBef>
                          <a:spcPts val="0"/>
                        </a:spcBef>
                        <a:spcAft>
                          <a:spcPts val="0"/>
                        </a:spcAft>
                      </a:pPr>
                      <a:r>
                        <a:rPr lang="es-CO" sz="2000" b="0" i="0" u="none" strike="noStrike">
                          <a:solidFill>
                            <a:srgbClr val="000000"/>
                          </a:solidFill>
                          <a:effectLst/>
                          <a:latin typeface="Arial" panose="020B0604020202020204" pitchFamily="34" charset="0"/>
                          <a:cs typeface="Arial" panose="020B0604020202020204" pitchFamily="34" charset="0"/>
                        </a:rPr>
                        <a:t>Argumentación</a:t>
                      </a:r>
                      <a:endParaRPr lang="es-CO" sz="3600">
                        <a:effectLst/>
                        <a:latin typeface="Arial" panose="020B0604020202020204" pitchFamily="34" charset="0"/>
                        <a:cs typeface="Arial" panose="020B0604020202020204" pitchFamily="34" charset="0"/>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48965681"/>
                  </a:ext>
                </a:extLst>
              </a:tr>
              <a:tr h="190500">
                <a:tc>
                  <a:txBody>
                    <a:bodyPr/>
                    <a:lstStyle/>
                    <a:p>
                      <a:pPr rtl="0" fontAlgn="ctr">
                        <a:spcBef>
                          <a:spcPts val="0"/>
                        </a:spcBef>
                        <a:spcAft>
                          <a:spcPts val="0"/>
                        </a:spcAft>
                      </a:pPr>
                      <a:r>
                        <a:rPr lang="es-CO" sz="2000" b="1" i="0" u="none" strike="noStrike">
                          <a:solidFill>
                            <a:srgbClr val="000000"/>
                          </a:solidFill>
                          <a:effectLst/>
                          <a:latin typeface="Arial" panose="020B0604020202020204" pitchFamily="34" charset="0"/>
                          <a:cs typeface="Arial" panose="020B0604020202020204" pitchFamily="34" charset="0"/>
                        </a:rPr>
                        <a:t>Afirmación</a:t>
                      </a:r>
                      <a:endParaRPr lang="es-CO" sz="3600">
                        <a:effectLst/>
                        <a:latin typeface="Arial" panose="020B0604020202020204" pitchFamily="34" charset="0"/>
                        <a:cs typeface="Arial" panose="020B0604020202020204" pitchFamily="34" charset="0"/>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E2F3"/>
                    </a:solidFill>
                  </a:tcPr>
                </a:tc>
                <a:tc>
                  <a:txBody>
                    <a:bodyPr/>
                    <a:lstStyle/>
                    <a:p>
                      <a:pPr rtl="0" fontAlgn="ctr">
                        <a:spcBef>
                          <a:spcPts val="0"/>
                        </a:spcBef>
                        <a:spcAft>
                          <a:spcPts val="0"/>
                        </a:spcAft>
                      </a:pPr>
                      <a:r>
                        <a:rPr lang="es-CO" sz="2000" b="0" i="0" u="none" strike="noStrike">
                          <a:solidFill>
                            <a:srgbClr val="000000"/>
                          </a:solidFill>
                          <a:effectLst/>
                          <a:latin typeface="Arial" panose="020B0604020202020204" pitchFamily="34" charset="0"/>
                          <a:cs typeface="Arial" panose="020B0604020202020204" pitchFamily="34" charset="0"/>
                        </a:rPr>
                        <a:t>Valida procedimientos y estrategias matemáticas utilizadas para dar solución a problemas.</a:t>
                      </a:r>
                      <a:endParaRPr lang="es-CO" sz="3600">
                        <a:effectLst/>
                        <a:latin typeface="Arial" panose="020B0604020202020204" pitchFamily="34" charset="0"/>
                        <a:cs typeface="Arial" panose="020B0604020202020204" pitchFamily="34" charset="0"/>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141618094"/>
                  </a:ext>
                </a:extLst>
              </a:tr>
              <a:tr h="0">
                <a:tc>
                  <a:txBody>
                    <a:bodyPr/>
                    <a:lstStyle/>
                    <a:p>
                      <a:pPr rtl="0" fontAlgn="ctr">
                        <a:spcBef>
                          <a:spcPts val="0"/>
                        </a:spcBef>
                        <a:spcAft>
                          <a:spcPts val="0"/>
                        </a:spcAft>
                      </a:pPr>
                      <a:r>
                        <a:rPr lang="es-CO" sz="2000" b="1" i="0" u="none" strike="noStrike">
                          <a:solidFill>
                            <a:srgbClr val="000000"/>
                          </a:solidFill>
                          <a:effectLst/>
                          <a:latin typeface="Arial" panose="020B0604020202020204" pitchFamily="34" charset="0"/>
                          <a:cs typeface="Arial" panose="020B0604020202020204" pitchFamily="34" charset="0"/>
                        </a:rPr>
                        <a:t>Respuesta Correcta</a:t>
                      </a:r>
                      <a:endParaRPr lang="es-CO" sz="3600">
                        <a:effectLst/>
                        <a:latin typeface="Arial" panose="020B0604020202020204" pitchFamily="34" charset="0"/>
                        <a:cs typeface="Arial" panose="020B0604020202020204" pitchFamily="34" charset="0"/>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2C4C9"/>
                    </a:solidFill>
                  </a:tcPr>
                </a:tc>
                <a:tc>
                  <a:txBody>
                    <a:bodyPr/>
                    <a:lstStyle/>
                    <a:p>
                      <a:pPr rtl="0" fontAlgn="ctr">
                        <a:spcBef>
                          <a:spcPts val="0"/>
                        </a:spcBef>
                        <a:spcAft>
                          <a:spcPts val="0"/>
                        </a:spcAft>
                      </a:pPr>
                      <a:r>
                        <a:rPr lang="es-CO" sz="2800" b="1" i="0" u="none" strike="noStrike">
                          <a:solidFill>
                            <a:srgbClr val="000000"/>
                          </a:solidFill>
                          <a:effectLst/>
                          <a:latin typeface="Arial" panose="020B0604020202020204" pitchFamily="34" charset="0"/>
                          <a:cs typeface="Arial" panose="020B0604020202020204" pitchFamily="34" charset="0"/>
                        </a:rPr>
                        <a:t>A</a:t>
                      </a:r>
                      <a:endParaRPr lang="es-CO" sz="3600">
                        <a:effectLst/>
                        <a:latin typeface="Arial" panose="020B0604020202020204" pitchFamily="34" charset="0"/>
                        <a:cs typeface="Arial" panose="020B0604020202020204" pitchFamily="34" charset="0"/>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2C4C9"/>
                    </a:solidFill>
                  </a:tcPr>
                </a:tc>
                <a:extLst>
                  <a:ext uri="{0D108BD9-81ED-4DB2-BD59-A6C34878D82A}">
                    <a16:rowId xmlns="" xmlns:a16="http://schemas.microsoft.com/office/drawing/2014/main" val="3021310749"/>
                  </a:ext>
                </a:extLst>
              </a:tr>
              <a:tr h="177800">
                <a:tc>
                  <a:txBody>
                    <a:bodyPr/>
                    <a:lstStyle/>
                    <a:p>
                      <a:pPr rtl="0" fontAlgn="ctr">
                        <a:spcBef>
                          <a:spcPts val="0"/>
                        </a:spcBef>
                        <a:spcAft>
                          <a:spcPts val="0"/>
                        </a:spcAft>
                      </a:pPr>
                      <a:r>
                        <a:rPr lang="es-CO" sz="2000" b="1" i="0" u="none" strike="noStrike">
                          <a:solidFill>
                            <a:srgbClr val="000000"/>
                          </a:solidFill>
                          <a:effectLst/>
                          <a:latin typeface="Arial" panose="020B0604020202020204" pitchFamily="34" charset="0"/>
                          <a:cs typeface="Arial" panose="020B0604020202020204" pitchFamily="34" charset="0"/>
                        </a:rPr>
                        <a:t>Descriptor Específico</a:t>
                      </a:r>
                      <a:endParaRPr lang="es-CO" sz="3600">
                        <a:effectLst/>
                        <a:latin typeface="Arial" panose="020B0604020202020204" pitchFamily="34" charset="0"/>
                        <a:cs typeface="Arial" panose="020B0604020202020204" pitchFamily="34" charset="0"/>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E2F3"/>
                    </a:solidFill>
                  </a:tcPr>
                </a:tc>
                <a:tc>
                  <a:txBody>
                    <a:bodyPr/>
                    <a:lstStyle/>
                    <a:p>
                      <a:pPr rtl="0" fontAlgn="ctr">
                        <a:spcBef>
                          <a:spcPts val="0"/>
                        </a:spcBef>
                        <a:spcAft>
                          <a:spcPts val="0"/>
                        </a:spcAft>
                      </a:pPr>
                      <a:r>
                        <a:rPr lang="es-CO" sz="2000" b="0" i="1" u="none" strike="noStrike">
                          <a:solidFill>
                            <a:srgbClr val="000000"/>
                          </a:solidFill>
                          <a:effectLst/>
                          <a:latin typeface="Arial" panose="020B0604020202020204" pitchFamily="34" charset="0"/>
                          <a:cs typeface="Arial" panose="020B0604020202020204" pitchFamily="34" charset="0"/>
                        </a:rPr>
                        <a:t>Identifica y extrae información relevante, explícita o implícita.</a:t>
                      </a:r>
                      <a:endParaRPr lang="es-CO" sz="3600">
                        <a:effectLst/>
                        <a:latin typeface="Arial" panose="020B0604020202020204" pitchFamily="34" charset="0"/>
                        <a:cs typeface="Arial" panose="020B0604020202020204" pitchFamily="34" charset="0"/>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312206321"/>
                  </a:ext>
                </a:extLst>
              </a:tr>
              <a:tr h="0">
                <a:tc>
                  <a:txBody>
                    <a:bodyPr/>
                    <a:lstStyle/>
                    <a:p>
                      <a:pPr rtl="0" fontAlgn="ctr">
                        <a:spcBef>
                          <a:spcPts val="0"/>
                        </a:spcBef>
                        <a:spcAft>
                          <a:spcPts val="0"/>
                        </a:spcAft>
                      </a:pPr>
                      <a:r>
                        <a:rPr lang="es-CO" sz="2000" b="1" i="0" u="none" strike="noStrike">
                          <a:solidFill>
                            <a:srgbClr val="000000"/>
                          </a:solidFill>
                          <a:effectLst/>
                          <a:latin typeface="Arial" panose="020B0604020202020204" pitchFamily="34" charset="0"/>
                          <a:cs typeface="Arial" panose="020B0604020202020204" pitchFamily="34" charset="0"/>
                        </a:rPr>
                        <a:t>Nivel</a:t>
                      </a:r>
                      <a:endParaRPr lang="es-CO" sz="3600">
                        <a:effectLst/>
                        <a:latin typeface="Arial" panose="020B0604020202020204" pitchFamily="34" charset="0"/>
                        <a:cs typeface="Arial" panose="020B0604020202020204" pitchFamily="34" charset="0"/>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E2F3"/>
                    </a:solidFill>
                  </a:tcPr>
                </a:tc>
                <a:tc>
                  <a:txBody>
                    <a:bodyPr/>
                    <a:lstStyle/>
                    <a:p>
                      <a:pPr rtl="0" fontAlgn="ctr">
                        <a:spcBef>
                          <a:spcPts val="0"/>
                        </a:spcBef>
                        <a:spcAft>
                          <a:spcPts val="0"/>
                        </a:spcAft>
                      </a:pPr>
                      <a:r>
                        <a:rPr lang="es-CO" sz="2000" b="0" i="0" u="none" strike="noStrike" dirty="0">
                          <a:solidFill>
                            <a:srgbClr val="000000"/>
                          </a:solidFill>
                          <a:effectLst/>
                          <a:latin typeface="Arial" panose="020B0604020202020204" pitchFamily="34" charset="0"/>
                          <a:cs typeface="Arial" panose="020B0604020202020204" pitchFamily="34" charset="0"/>
                        </a:rPr>
                        <a:t>3</a:t>
                      </a:r>
                      <a:endParaRPr lang="es-CO" sz="3600" dirty="0">
                        <a:effectLst/>
                        <a:latin typeface="Arial" panose="020B0604020202020204" pitchFamily="34" charset="0"/>
                        <a:cs typeface="Arial" panose="020B0604020202020204" pitchFamily="34" charset="0"/>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61300944"/>
                  </a:ext>
                </a:extLst>
              </a:tr>
              <a:tr h="266700">
                <a:tc gridSpan="2">
                  <a:txBody>
                    <a:bodyPr/>
                    <a:lstStyle/>
                    <a:p>
                      <a:pPr rtl="0" fontAlgn="ctr">
                        <a:spcBef>
                          <a:spcPts val="0"/>
                        </a:spcBef>
                        <a:spcAft>
                          <a:spcPts val="0"/>
                        </a:spcAft>
                      </a:pPr>
                      <a:r>
                        <a:rPr lang="es-CO" sz="2000" b="1" i="0" u="none" strike="noStrike" dirty="0">
                          <a:solidFill>
                            <a:srgbClr val="000000"/>
                          </a:solidFill>
                          <a:effectLst/>
                          <a:latin typeface="Arial" panose="020B0604020202020204" pitchFamily="34" charset="0"/>
                          <a:cs typeface="Arial" panose="020B0604020202020204" pitchFamily="34" charset="0"/>
                        </a:rPr>
                        <a:t>Justificación de la respuesta correcta</a:t>
                      </a:r>
                      <a:endParaRPr lang="es-CO" sz="3600" dirty="0">
                        <a:effectLst/>
                        <a:latin typeface="Arial" panose="020B0604020202020204" pitchFamily="34" charset="0"/>
                        <a:cs typeface="Arial" panose="020B0604020202020204" pitchFamily="34" charset="0"/>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E2F3"/>
                    </a:solidFill>
                  </a:tcPr>
                </a:tc>
                <a:tc hMerge="1">
                  <a:txBody>
                    <a:bodyPr/>
                    <a:lstStyle/>
                    <a:p>
                      <a:endParaRPr lang="es-CO"/>
                    </a:p>
                  </a:txBody>
                  <a:tcPr/>
                </a:tc>
                <a:extLst>
                  <a:ext uri="{0D108BD9-81ED-4DB2-BD59-A6C34878D82A}">
                    <a16:rowId xmlns="" xmlns:a16="http://schemas.microsoft.com/office/drawing/2014/main" val="604656658"/>
                  </a:ext>
                </a:extLst>
              </a:tr>
              <a:tr h="266700">
                <a:tc gridSpan="2">
                  <a:txBody>
                    <a:bodyPr/>
                    <a:lstStyle/>
                    <a:p>
                      <a:pPr marL="0" indent="0" algn="just" rtl="0" fontAlgn="ctr">
                        <a:spcBef>
                          <a:spcPts val="0"/>
                        </a:spcBef>
                        <a:spcAft>
                          <a:spcPts val="0"/>
                        </a:spcAft>
                        <a:buFont typeface="Arial" panose="020B0604020202020204" pitchFamily="34" charset="0"/>
                        <a:buNone/>
                      </a:pPr>
                      <a:r>
                        <a:rPr lang="es-CO" sz="1800" b="1" i="0" u="none" strike="noStrike" dirty="0">
                          <a:solidFill>
                            <a:srgbClr val="000000"/>
                          </a:solidFill>
                          <a:effectLst/>
                          <a:latin typeface="Arial" panose="020B0604020202020204" pitchFamily="34" charset="0"/>
                          <a:cs typeface="Arial" panose="020B0604020202020204" pitchFamily="34" charset="0"/>
                        </a:rPr>
                        <a:t>En todo triángulo isósceles</a:t>
                      </a:r>
                      <a:r>
                        <a:rPr lang="es-CO" sz="1800" b="0" i="0" u="none" strike="noStrike" dirty="0">
                          <a:solidFill>
                            <a:srgbClr val="000000"/>
                          </a:solidFill>
                          <a:effectLst/>
                          <a:latin typeface="Arial" panose="020B0604020202020204" pitchFamily="34" charset="0"/>
                          <a:cs typeface="Arial" panose="020B0604020202020204" pitchFamily="34" charset="0"/>
                        </a:rPr>
                        <a:t>:</a:t>
                      </a:r>
                      <a:endParaRPr lang="es-CO" sz="1800" dirty="0">
                        <a:effectLst/>
                        <a:latin typeface="Arial" panose="020B0604020202020204" pitchFamily="34" charset="0"/>
                        <a:cs typeface="Arial" panose="020B0604020202020204" pitchFamily="34" charset="0"/>
                      </a:endParaRPr>
                    </a:p>
                    <a:p>
                      <a:pPr marL="342900" indent="-342900" algn="just" rtl="0" fontAlgn="base">
                        <a:spcBef>
                          <a:spcPts val="0"/>
                        </a:spcBef>
                        <a:spcAft>
                          <a:spcPts val="0"/>
                        </a:spcAft>
                        <a:buFont typeface="Arial" panose="020B0604020202020204" pitchFamily="34" charset="0"/>
                        <a:buChar char="•"/>
                      </a:pPr>
                      <a:r>
                        <a:rPr lang="es-CO" sz="1800" b="0" i="0" u="none" strike="noStrike" dirty="0">
                          <a:solidFill>
                            <a:srgbClr val="000000"/>
                          </a:solidFill>
                          <a:effectLst/>
                          <a:latin typeface="Arial" panose="020B0604020202020204" pitchFamily="34" charset="0"/>
                          <a:cs typeface="Arial" panose="020B0604020202020204" pitchFamily="34" charset="0"/>
                        </a:rPr>
                        <a:t>Los ángulos opuestos a los lados iguales, son iguales.</a:t>
                      </a:r>
                    </a:p>
                    <a:p>
                      <a:pPr marL="342900" indent="-342900" algn="just" rtl="0" fontAlgn="base">
                        <a:spcBef>
                          <a:spcPts val="0"/>
                        </a:spcBef>
                        <a:spcAft>
                          <a:spcPts val="0"/>
                        </a:spcAft>
                        <a:buFont typeface="Arial" panose="020B0604020202020204" pitchFamily="34" charset="0"/>
                        <a:buChar char="•"/>
                      </a:pPr>
                      <a:r>
                        <a:rPr lang="es-CO" sz="1800" b="0" i="0" u="none" strike="noStrike" dirty="0">
                          <a:solidFill>
                            <a:srgbClr val="000000"/>
                          </a:solidFill>
                          <a:effectLst/>
                          <a:latin typeface="Arial" panose="020B0604020202020204" pitchFamily="34" charset="0"/>
                          <a:cs typeface="Arial" panose="020B0604020202020204" pitchFamily="34" charset="0"/>
                        </a:rPr>
                        <a:t>La bisectriz del ángulo opuesto a la base corta a la base en su punto medio. </a:t>
                      </a:r>
                    </a:p>
                    <a:p>
                      <a:pPr marL="342900" indent="-342900" algn="just" rtl="0" fontAlgn="base">
                        <a:spcBef>
                          <a:spcPts val="0"/>
                        </a:spcBef>
                        <a:spcAft>
                          <a:spcPts val="0"/>
                        </a:spcAft>
                        <a:buFont typeface="Arial" panose="020B0604020202020204" pitchFamily="34" charset="0"/>
                        <a:buChar char="•"/>
                      </a:pPr>
                      <a:r>
                        <a:rPr lang="es-CO" sz="1800" b="0" i="0" u="none" strike="noStrike" dirty="0">
                          <a:solidFill>
                            <a:srgbClr val="000000"/>
                          </a:solidFill>
                          <a:effectLst/>
                          <a:latin typeface="Arial" panose="020B0604020202020204" pitchFamily="34" charset="0"/>
                          <a:cs typeface="Arial" panose="020B0604020202020204" pitchFamily="34" charset="0"/>
                        </a:rPr>
                        <a:t>La bisectriz coincide con la mediana del lado AB.</a:t>
                      </a:r>
                    </a:p>
                    <a:p>
                      <a:pPr marL="342900" indent="-342900" algn="just" rtl="0" fontAlgn="base">
                        <a:spcBef>
                          <a:spcPts val="0"/>
                        </a:spcBef>
                        <a:spcAft>
                          <a:spcPts val="0"/>
                        </a:spcAft>
                        <a:buFont typeface="Arial" panose="020B0604020202020204" pitchFamily="34" charset="0"/>
                        <a:buChar char="•"/>
                      </a:pPr>
                      <a:r>
                        <a:rPr lang="es-CO" sz="1800" b="0" i="0" u="none" strike="noStrike" dirty="0">
                          <a:solidFill>
                            <a:srgbClr val="000000"/>
                          </a:solidFill>
                          <a:effectLst/>
                          <a:latin typeface="Arial" panose="020B0604020202020204" pitchFamily="34" charset="0"/>
                          <a:cs typeface="Arial" panose="020B0604020202020204" pitchFamily="34" charset="0"/>
                        </a:rPr>
                        <a:t>La bisectriz del ángulo opuesto a la base, es perpendicular a la base. </a:t>
                      </a:r>
                    </a:p>
                    <a:p>
                      <a:pPr marL="342900" indent="-342900" algn="just" rtl="0" fontAlgn="base">
                        <a:spcBef>
                          <a:spcPts val="0"/>
                        </a:spcBef>
                        <a:spcAft>
                          <a:spcPts val="0"/>
                        </a:spcAft>
                        <a:buFont typeface="Arial" panose="020B0604020202020204" pitchFamily="34" charset="0"/>
                        <a:buChar char="•"/>
                      </a:pPr>
                      <a:r>
                        <a:rPr lang="es-CO" sz="1800" b="0" i="0" u="none" strike="noStrike" dirty="0">
                          <a:solidFill>
                            <a:srgbClr val="000000"/>
                          </a:solidFill>
                          <a:effectLst/>
                          <a:latin typeface="Arial" panose="020B0604020202020204" pitchFamily="34" charset="0"/>
                          <a:cs typeface="Arial" panose="020B0604020202020204" pitchFamily="34" charset="0"/>
                        </a:rPr>
                        <a:t>La bisectriz coincide con la altura correspondiente al lado AB.</a:t>
                      </a:r>
                    </a:p>
                    <a:p>
                      <a:pPr marL="0" indent="0" algn="just" rtl="0" fontAlgn="base">
                        <a:spcBef>
                          <a:spcPts val="0"/>
                        </a:spcBef>
                        <a:spcAft>
                          <a:spcPts val="0"/>
                        </a:spcAft>
                        <a:buFont typeface="Arial" panose="020B0604020202020204" pitchFamily="34" charset="0"/>
                        <a:buNone/>
                      </a:pPr>
                      <a:r>
                        <a:rPr lang="es-CO" sz="1800" b="1" i="0" u="none" strike="noStrike" dirty="0">
                          <a:solidFill>
                            <a:srgbClr val="000000"/>
                          </a:solidFill>
                          <a:effectLst/>
                          <a:latin typeface="Arial" panose="020B0604020202020204" pitchFamily="34" charset="0"/>
                          <a:cs typeface="Arial" panose="020B0604020202020204" pitchFamily="34" charset="0"/>
                        </a:rPr>
                        <a:t>TEOREMA DE PITÁGORAS:</a:t>
                      </a:r>
                      <a:r>
                        <a:rPr lang="es-CO" sz="1800" b="0" i="0" u="none" strike="noStrike" dirty="0">
                          <a:solidFill>
                            <a:srgbClr val="000000"/>
                          </a:solidFill>
                          <a:effectLst/>
                          <a:latin typeface="Arial" panose="020B0604020202020204" pitchFamily="34" charset="0"/>
                          <a:cs typeface="Arial" panose="020B0604020202020204" pitchFamily="34" charset="0"/>
                        </a:rPr>
                        <a:t> En un triángulo rectángulo la hipotenusa al cuadrado es igual al cuadrado de la suma de los catetos.</a:t>
                      </a:r>
                      <a:endParaRPr lang="es-CO" sz="1800" dirty="0">
                        <a:effectLst/>
                        <a:latin typeface="Arial" panose="020B0604020202020204" pitchFamily="34" charset="0"/>
                        <a:cs typeface="Arial" panose="020B0604020202020204" pitchFamily="34" charset="0"/>
                      </a:endParaRPr>
                    </a:p>
                    <a:p>
                      <a:pPr marL="0" indent="0" algn="ctr" rtl="0" fontAlgn="ctr">
                        <a:spcBef>
                          <a:spcPts val="0"/>
                        </a:spcBef>
                        <a:spcAft>
                          <a:spcPts val="0"/>
                        </a:spcAft>
                        <a:buFont typeface="Arial" panose="020B0604020202020204" pitchFamily="34" charset="0"/>
                        <a:buNone/>
                      </a:pPr>
                      <a:r>
                        <a:rPr lang="es-CO" sz="1800" b="1" i="0" u="none" strike="noStrike" dirty="0">
                          <a:solidFill>
                            <a:srgbClr val="000000"/>
                          </a:solidFill>
                          <a:effectLst/>
                          <a:latin typeface="Arial" panose="020B0604020202020204" pitchFamily="34" charset="0"/>
                          <a:cs typeface="Arial" panose="020B0604020202020204" pitchFamily="34" charset="0"/>
                        </a:rPr>
                        <a:t>a</a:t>
                      </a:r>
                      <a:r>
                        <a:rPr lang="es-CO" sz="1800" b="1" i="0" u="none" strike="noStrike" baseline="30000" dirty="0">
                          <a:solidFill>
                            <a:srgbClr val="000000"/>
                          </a:solidFill>
                          <a:effectLst/>
                          <a:latin typeface="Arial" panose="020B0604020202020204" pitchFamily="34" charset="0"/>
                          <a:cs typeface="Arial" panose="020B0604020202020204" pitchFamily="34" charset="0"/>
                        </a:rPr>
                        <a:t>2</a:t>
                      </a:r>
                      <a:r>
                        <a:rPr lang="es-CO" sz="1800" b="1" i="0" u="none" strike="noStrike" dirty="0">
                          <a:solidFill>
                            <a:srgbClr val="000000"/>
                          </a:solidFill>
                          <a:effectLst/>
                          <a:latin typeface="Arial" panose="020B0604020202020204" pitchFamily="34" charset="0"/>
                          <a:cs typeface="Arial" panose="020B0604020202020204" pitchFamily="34" charset="0"/>
                        </a:rPr>
                        <a:t> + b</a:t>
                      </a:r>
                      <a:r>
                        <a:rPr lang="es-CO" sz="1800" b="1" i="0" u="none" strike="noStrike" baseline="30000" dirty="0">
                          <a:solidFill>
                            <a:srgbClr val="000000"/>
                          </a:solidFill>
                          <a:effectLst/>
                          <a:latin typeface="Arial" panose="020B0604020202020204" pitchFamily="34" charset="0"/>
                          <a:cs typeface="Arial" panose="020B0604020202020204" pitchFamily="34" charset="0"/>
                        </a:rPr>
                        <a:t>2</a:t>
                      </a:r>
                      <a:r>
                        <a:rPr lang="es-CO" sz="1800" b="1" i="0" u="none" strike="noStrike" dirty="0">
                          <a:solidFill>
                            <a:srgbClr val="000000"/>
                          </a:solidFill>
                          <a:effectLst/>
                          <a:latin typeface="Arial" panose="020B0604020202020204" pitchFamily="34" charset="0"/>
                          <a:cs typeface="Arial" panose="020B0604020202020204" pitchFamily="34" charset="0"/>
                        </a:rPr>
                        <a:t> = c</a:t>
                      </a:r>
                      <a:r>
                        <a:rPr lang="es-CO" sz="1800" b="1" i="0" u="none" strike="noStrike" baseline="30000" dirty="0">
                          <a:solidFill>
                            <a:srgbClr val="000000"/>
                          </a:solidFill>
                          <a:effectLst/>
                          <a:latin typeface="Arial" panose="020B0604020202020204" pitchFamily="34" charset="0"/>
                          <a:cs typeface="Arial" panose="020B0604020202020204" pitchFamily="34" charset="0"/>
                        </a:rPr>
                        <a:t>2</a:t>
                      </a:r>
                      <a:endParaRPr lang="es-CO" sz="1800" dirty="0">
                        <a:effectLst/>
                        <a:latin typeface="Arial" panose="020B0604020202020204" pitchFamily="34" charset="0"/>
                        <a:cs typeface="Arial" panose="020B0604020202020204" pitchFamily="34" charset="0"/>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CO"/>
                    </a:p>
                  </a:txBody>
                  <a:tcPr/>
                </a:tc>
                <a:extLst>
                  <a:ext uri="{0D108BD9-81ED-4DB2-BD59-A6C34878D82A}">
                    <a16:rowId xmlns="" xmlns:a16="http://schemas.microsoft.com/office/drawing/2014/main" val="754469936"/>
                  </a:ext>
                </a:extLst>
              </a:tr>
            </a:tbl>
          </a:graphicData>
        </a:graphic>
      </p:graphicFrame>
      <p:sp>
        <p:nvSpPr>
          <p:cNvPr id="9" name="Rectangle 1">
            <a:extLst>
              <a:ext uri="{FF2B5EF4-FFF2-40B4-BE49-F238E27FC236}">
                <a16:creationId xmlns="" xmlns:a16="http://schemas.microsoft.com/office/drawing/2014/main" id="{FEC32573-3DB4-4875-A938-DBB602946D4B}"/>
              </a:ext>
            </a:extLst>
          </p:cNvPr>
          <p:cNvSpPr>
            <a:spLocks noChangeArrowheads="1"/>
          </p:cNvSpPr>
          <p:nvPr/>
        </p:nvSpPr>
        <p:spPr bwMode="auto">
          <a:xfrm>
            <a:off x="3219450" y="19716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CO" altLang="es-CO" sz="1800" b="0" i="0" u="none" strike="noStrike" cap="none" normalizeH="0" baseline="0">
                <a:ln>
                  <a:noFill/>
                </a:ln>
                <a:solidFill>
                  <a:schemeClr val="tx1"/>
                </a:solidFill>
                <a:effectLst/>
                <a:latin typeface="Arial" panose="020B0604020202020204" pitchFamily="34" charset="0"/>
              </a:rPr>
              <a:t/>
            </a:r>
            <a:br>
              <a:rPr kumimoji="0" lang="es-CO" altLang="es-CO" sz="1800" b="0" i="0" u="none" strike="noStrike" cap="none" normalizeH="0" baseline="0">
                <a:ln>
                  <a:noFill/>
                </a:ln>
                <a:solidFill>
                  <a:schemeClr val="tx1"/>
                </a:solidFill>
                <a:effectLst/>
                <a:latin typeface="Arial" panose="020B0604020202020204" pitchFamily="34" charset="0"/>
              </a:rPr>
            </a:br>
            <a:endParaRPr kumimoji="0" lang="es-CO" altLang="es-CO"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CO" altLang="es-CO"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74673438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lh4.googleusercontent.com/Wod01TOlYXC3YllMfB7XHmmOYfKr3cyKqsDLH9NnHIKGIFS6Ba73FI_V2PBxTIhibyNAUXoXKqWV_ZpG94PuISgNY3mah56Svlshz-4mU2Z4qL7G05T8qBdzrdUEgUo1iiw1_nWt">
            <a:extLst>
              <a:ext uri="{FF2B5EF4-FFF2-40B4-BE49-F238E27FC236}">
                <a16:creationId xmlns="" xmlns:a16="http://schemas.microsoft.com/office/drawing/2014/main" id="{B2D750A9-7039-427E-8229-169BD58AB2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816" y="1098059"/>
            <a:ext cx="6101616" cy="400086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2">
            <a:extLst>
              <a:ext uri="{FF2B5EF4-FFF2-40B4-BE49-F238E27FC236}">
                <a16:creationId xmlns="" xmlns:a16="http://schemas.microsoft.com/office/drawing/2014/main" id="{749C2B00-D3E4-456B-B45D-BB7339CE38B6}"/>
              </a:ext>
            </a:extLst>
          </p:cNvPr>
          <p:cNvSpPr>
            <a:spLocks noChangeArrowheads="1"/>
          </p:cNvSpPr>
          <p:nvPr/>
        </p:nvSpPr>
        <p:spPr bwMode="auto">
          <a:xfrm>
            <a:off x="-31967" y="161218"/>
            <a:ext cx="8910920" cy="632625"/>
          </a:xfrm>
          <a:prstGeom prst="rect">
            <a:avLst/>
          </a:prstGeom>
          <a:solidFill>
            <a:srgbClr val="9D1B27"/>
          </a:solidFill>
          <a:ln>
            <a:noFill/>
          </a:ln>
          <a:extLst/>
        </p:spPr>
        <p:txBody>
          <a:bodyPr rot="0" vert="horz" wrap="square" lIns="91440" tIns="45720" rIns="91440" bIns="45720" anchor="t" anchorCtr="0" upright="1">
            <a:noAutofit/>
          </a:bodyPr>
          <a:lstStyle/>
          <a:p>
            <a:pPr marR="1014730" algn="r">
              <a:spcAft>
                <a:spcPts val="0"/>
              </a:spcAft>
            </a:pPr>
            <a:endParaRPr lang="es-CO" sz="1000" dirty="0">
              <a:effectLst/>
              <a:latin typeface="Elephant" panose="02020904090505020303" pitchFamily="18" charset="0"/>
              <a:ea typeface="Soho Gothic Pro"/>
              <a:cs typeface="Times New Roman" panose="02020603050405020304" pitchFamily="18" charset="0"/>
            </a:endParaRPr>
          </a:p>
        </p:txBody>
      </p:sp>
      <p:sp>
        <p:nvSpPr>
          <p:cNvPr id="5" name="Rectangle 13">
            <a:extLst>
              <a:ext uri="{FF2B5EF4-FFF2-40B4-BE49-F238E27FC236}">
                <a16:creationId xmlns="" xmlns:a16="http://schemas.microsoft.com/office/drawing/2014/main" id="{48B6BE19-5F58-41E5-9F73-5C124F818887}"/>
              </a:ext>
            </a:extLst>
          </p:cNvPr>
          <p:cNvSpPr/>
          <p:nvPr/>
        </p:nvSpPr>
        <p:spPr>
          <a:xfrm>
            <a:off x="-31967" y="215006"/>
            <a:ext cx="8910919" cy="4965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b="1" dirty="0">
                <a:solidFill>
                  <a:schemeClr val="bg1"/>
                </a:solidFill>
                <a:latin typeface="Helvetica" panose="020B0604020202020204" pitchFamily="34" charset="0"/>
                <a:ea typeface="Kozuka Gothic Pro M" panose="020B0700000000000000" pitchFamily="34" charset="-128"/>
                <a:cs typeface="Helvetica" panose="020B0604020202020204" pitchFamily="34" charset="0"/>
              </a:rPr>
              <a:t>Pregunta de estudio No. 4</a:t>
            </a:r>
          </a:p>
        </p:txBody>
      </p:sp>
      <p:sp>
        <p:nvSpPr>
          <p:cNvPr id="7" name="CuadroTexto 6">
            <a:extLst>
              <a:ext uri="{FF2B5EF4-FFF2-40B4-BE49-F238E27FC236}">
                <a16:creationId xmlns="" xmlns:a16="http://schemas.microsoft.com/office/drawing/2014/main" id="{A183C2AA-1B28-4617-A151-1CA9730EAE16}"/>
              </a:ext>
            </a:extLst>
          </p:cNvPr>
          <p:cNvSpPr txBox="1"/>
          <p:nvPr/>
        </p:nvSpPr>
        <p:spPr>
          <a:xfrm>
            <a:off x="10503386" y="6598355"/>
            <a:ext cx="1787862" cy="307777"/>
          </a:xfrm>
          <a:prstGeom prst="rect">
            <a:avLst/>
          </a:prstGeom>
          <a:noFill/>
        </p:spPr>
        <p:txBody>
          <a:bodyPr wrap="none" rtlCol="0">
            <a:spAutoFit/>
          </a:bodyPr>
          <a:lstStyle/>
          <a:p>
            <a:r>
              <a:rPr lang="es-CO" sz="1400" dirty="0">
                <a:solidFill>
                  <a:schemeClr val="accent6"/>
                </a:solidFill>
              </a:rPr>
              <a:t>5. Tipos de preguntas </a:t>
            </a:r>
          </a:p>
        </p:txBody>
      </p:sp>
      <p:sp>
        <p:nvSpPr>
          <p:cNvPr id="3" name="Rectángulo 2">
            <a:extLst>
              <a:ext uri="{FF2B5EF4-FFF2-40B4-BE49-F238E27FC236}">
                <a16:creationId xmlns="" xmlns:a16="http://schemas.microsoft.com/office/drawing/2014/main" id="{0F707406-92D4-4115-AE6F-E56B9FCCA8C3}"/>
              </a:ext>
            </a:extLst>
          </p:cNvPr>
          <p:cNvSpPr/>
          <p:nvPr/>
        </p:nvSpPr>
        <p:spPr>
          <a:xfrm>
            <a:off x="257511" y="854758"/>
            <a:ext cx="10974596" cy="369332"/>
          </a:xfrm>
          <a:prstGeom prst="rect">
            <a:avLst/>
          </a:prstGeom>
        </p:spPr>
        <p:txBody>
          <a:bodyPr wrap="square">
            <a:spAutoFit/>
          </a:bodyPr>
          <a:lstStyle/>
          <a:p>
            <a:r>
              <a:rPr lang="es-CO" dirty="0">
                <a:solidFill>
                  <a:srgbClr val="000000"/>
                </a:solidFill>
                <a:latin typeface="Arial" panose="020B0604020202020204" pitchFamily="34" charset="0"/>
              </a:rPr>
              <a:t>El siguiente mapa muestra la distribución de consumo de marihuana durante el año 2009 en el mundo.</a:t>
            </a:r>
            <a:endParaRPr lang="es-CO" dirty="0"/>
          </a:p>
        </p:txBody>
      </p:sp>
      <p:graphicFrame>
        <p:nvGraphicFramePr>
          <p:cNvPr id="8" name="Tabla 7">
            <a:extLst>
              <a:ext uri="{FF2B5EF4-FFF2-40B4-BE49-F238E27FC236}">
                <a16:creationId xmlns="" xmlns:a16="http://schemas.microsoft.com/office/drawing/2014/main" id="{7A8A2374-4C46-494E-8B85-993BDAD8FB6B}"/>
              </a:ext>
            </a:extLst>
          </p:cNvPr>
          <p:cNvGraphicFramePr>
            <a:graphicFrameLocks noGrp="1"/>
          </p:cNvGraphicFramePr>
          <p:nvPr>
            <p:extLst/>
          </p:nvPr>
        </p:nvGraphicFramePr>
        <p:xfrm>
          <a:off x="7671331" y="1437614"/>
          <a:ext cx="3811373" cy="2809240"/>
        </p:xfrm>
        <a:graphic>
          <a:graphicData uri="http://schemas.openxmlformats.org/drawingml/2006/table">
            <a:tbl>
              <a:tblPr/>
              <a:tblGrid>
                <a:gridCol w="1279437">
                  <a:extLst>
                    <a:ext uri="{9D8B030D-6E8A-4147-A177-3AD203B41FA5}">
                      <a16:colId xmlns="" xmlns:a16="http://schemas.microsoft.com/office/drawing/2014/main" val="969172462"/>
                    </a:ext>
                  </a:extLst>
                </a:gridCol>
                <a:gridCol w="2531936">
                  <a:extLst>
                    <a:ext uri="{9D8B030D-6E8A-4147-A177-3AD203B41FA5}">
                      <a16:colId xmlns="" xmlns:a16="http://schemas.microsoft.com/office/drawing/2014/main" val="3597274990"/>
                    </a:ext>
                  </a:extLst>
                </a:gridCol>
              </a:tblGrid>
              <a:tr h="469900">
                <a:tc gridSpan="2">
                  <a:txBody>
                    <a:bodyPr/>
                    <a:lstStyle/>
                    <a:p>
                      <a:pPr rtl="0" fontAlgn="b">
                        <a:spcBef>
                          <a:spcPts val="0"/>
                        </a:spcBef>
                        <a:spcAft>
                          <a:spcPts val="0"/>
                        </a:spcAft>
                      </a:pPr>
                      <a:r>
                        <a:rPr lang="es-CO" sz="1400" b="0" i="0" u="none" strike="noStrike">
                          <a:solidFill>
                            <a:srgbClr val="000000"/>
                          </a:solidFill>
                          <a:effectLst/>
                          <a:latin typeface="Arial" panose="020B0604020202020204" pitchFamily="34" charset="0"/>
                        </a:rPr>
                        <a:t>Porcentaje de población entre los 15 y los 65 años que consumieron marihuana durante el año 2009</a:t>
                      </a:r>
                      <a:endParaRPr lang="es-CO" sz="3600">
                        <a:effectLst/>
                      </a:endParaRPr>
                    </a:p>
                  </a:txBody>
                  <a:tcPr marL="50800" marR="50800" marT="63500" marB="63500" anchor="b">
                    <a:lnL w="12649" cap="flat" cmpd="sng" algn="ctr">
                      <a:solidFill>
                        <a:srgbClr val="000000"/>
                      </a:solidFill>
                      <a:prstDash val="solid"/>
                      <a:round/>
                      <a:headEnd type="none" w="med" len="med"/>
                      <a:tailEnd type="none" w="med" len="med"/>
                    </a:lnL>
                    <a:lnR w="12649" cap="flat" cmpd="sng" algn="ctr">
                      <a:solidFill>
                        <a:srgbClr val="000000"/>
                      </a:solidFill>
                      <a:prstDash val="solid"/>
                      <a:round/>
                      <a:headEnd type="none" w="med" len="med"/>
                      <a:tailEnd type="none" w="med" len="med"/>
                    </a:lnR>
                    <a:lnT w="12649" cap="flat" cmpd="sng" algn="ctr">
                      <a:solidFill>
                        <a:srgbClr val="000000"/>
                      </a:solidFill>
                      <a:prstDash val="solid"/>
                      <a:round/>
                      <a:headEnd type="none" w="med" len="med"/>
                      <a:tailEnd type="none" w="med" len="med"/>
                    </a:lnT>
                    <a:lnB>
                      <a:noFill/>
                    </a:lnB>
                  </a:tcPr>
                </a:tc>
                <a:tc hMerge="1">
                  <a:txBody>
                    <a:bodyPr/>
                    <a:lstStyle/>
                    <a:p>
                      <a:endParaRPr lang="es-CO"/>
                    </a:p>
                  </a:txBody>
                  <a:tcPr/>
                </a:tc>
                <a:extLst>
                  <a:ext uri="{0D108BD9-81ED-4DB2-BD59-A6C34878D82A}">
                    <a16:rowId xmlns="" xmlns:a16="http://schemas.microsoft.com/office/drawing/2014/main" val="4247789716"/>
                  </a:ext>
                </a:extLst>
              </a:tr>
              <a:tr h="0">
                <a:tc>
                  <a:txBody>
                    <a:bodyPr/>
                    <a:lstStyle/>
                    <a:p>
                      <a:pPr rtl="0" fontAlgn="base">
                        <a:spcBef>
                          <a:spcPts val="0"/>
                        </a:spcBef>
                        <a:spcAft>
                          <a:spcPts val="0"/>
                        </a:spcAft>
                      </a:pPr>
                      <a:endParaRPr lang="es-CO" sz="1400" b="0" i="0" u="none" strike="noStrike">
                        <a:solidFill>
                          <a:srgbClr val="000000"/>
                        </a:solidFill>
                        <a:effectLst/>
                        <a:latin typeface="Arial" panose="020B0604020202020204" pitchFamily="34" charset="0"/>
                      </a:endParaRPr>
                    </a:p>
                  </a:txBody>
                  <a:tcPr marL="50800" marR="50800" marT="63500" marB="63500" anchor="b">
                    <a:lnL w="12649" cap="flat" cmpd="sng" algn="ctr">
                      <a:solidFill>
                        <a:srgbClr val="000000"/>
                      </a:solidFill>
                      <a:prstDash val="solid"/>
                      <a:round/>
                      <a:headEnd type="none" w="med" len="med"/>
                      <a:tailEnd type="none" w="med" len="med"/>
                    </a:lnL>
                    <a:lnR w="12649" cap="flat" cmpd="sng" algn="ctr">
                      <a:solidFill>
                        <a:srgbClr val="000000"/>
                      </a:solidFill>
                      <a:prstDash val="solid"/>
                      <a:round/>
                      <a:headEnd type="none" w="med" len="med"/>
                      <a:tailEnd type="none" w="med" len="med"/>
                    </a:lnR>
                    <a:lnT>
                      <a:noFill/>
                    </a:lnT>
                    <a:lnB w="12649" cap="flat" cmpd="sng" algn="ctr">
                      <a:solidFill>
                        <a:srgbClr val="000000"/>
                      </a:solidFill>
                      <a:prstDash val="solid"/>
                      <a:round/>
                      <a:headEnd type="none" w="med" len="med"/>
                      <a:tailEnd type="none" w="med" len="med"/>
                    </a:lnB>
                    <a:solidFill>
                      <a:srgbClr val="632523"/>
                    </a:solidFill>
                  </a:tcPr>
                </a:tc>
                <a:tc>
                  <a:txBody>
                    <a:bodyPr/>
                    <a:lstStyle/>
                    <a:p>
                      <a:pPr rtl="0" fontAlgn="b">
                        <a:spcBef>
                          <a:spcPts val="0"/>
                        </a:spcBef>
                        <a:spcAft>
                          <a:spcPts val="0"/>
                        </a:spcAft>
                      </a:pPr>
                      <a:r>
                        <a:rPr lang="es-CO" sz="1400" b="0" i="0" u="none" strike="noStrike">
                          <a:solidFill>
                            <a:srgbClr val="000000"/>
                          </a:solidFill>
                          <a:effectLst/>
                          <a:latin typeface="Arial" panose="020B0604020202020204" pitchFamily="34" charset="0"/>
                        </a:rPr>
                        <a:t>más del 10%</a:t>
                      </a:r>
                      <a:endParaRPr lang="es-CO" sz="3600">
                        <a:effectLst/>
                      </a:endParaRPr>
                    </a:p>
                  </a:txBody>
                  <a:tcPr marL="50800" marR="50800" marT="63500" marB="63500" anchor="b">
                    <a:lnL w="12649" cap="flat" cmpd="sng" algn="ctr">
                      <a:solidFill>
                        <a:srgbClr val="000000"/>
                      </a:solidFill>
                      <a:prstDash val="solid"/>
                      <a:round/>
                      <a:headEnd type="none" w="med" len="med"/>
                      <a:tailEnd type="none" w="med" len="med"/>
                    </a:lnL>
                    <a:lnR w="12649" cap="flat" cmpd="sng" algn="ctr">
                      <a:solidFill>
                        <a:srgbClr val="000000"/>
                      </a:solidFill>
                      <a:prstDash val="solid"/>
                      <a:round/>
                      <a:headEnd type="none" w="med" len="med"/>
                      <a:tailEnd type="none" w="med" len="med"/>
                    </a:lnR>
                    <a:lnT>
                      <a:noFill/>
                    </a:lnT>
                    <a:lnB w="12649"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20981599"/>
                  </a:ext>
                </a:extLst>
              </a:tr>
              <a:tr h="0">
                <a:tc>
                  <a:txBody>
                    <a:bodyPr/>
                    <a:lstStyle/>
                    <a:p>
                      <a:pPr rtl="0" fontAlgn="base">
                        <a:spcBef>
                          <a:spcPts val="0"/>
                        </a:spcBef>
                        <a:spcAft>
                          <a:spcPts val="0"/>
                        </a:spcAft>
                      </a:pPr>
                      <a:endParaRPr lang="es-CO" sz="1400" b="0" i="0" u="none" strike="noStrike">
                        <a:solidFill>
                          <a:srgbClr val="000000"/>
                        </a:solidFill>
                        <a:effectLst/>
                        <a:latin typeface="Arial" panose="020B0604020202020204" pitchFamily="34" charset="0"/>
                      </a:endParaRPr>
                    </a:p>
                  </a:txBody>
                  <a:tcPr marL="50800" marR="50800" marT="63500" marB="63500" anchor="b">
                    <a:lnL w="12649" cap="flat" cmpd="sng" algn="ctr">
                      <a:solidFill>
                        <a:srgbClr val="000000"/>
                      </a:solidFill>
                      <a:prstDash val="solid"/>
                      <a:round/>
                      <a:headEnd type="none" w="med" len="med"/>
                      <a:tailEnd type="none" w="med" len="med"/>
                    </a:lnL>
                    <a:lnR w="12649" cap="flat" cmpd="sng" algn="ctr">
                      <a:solidFill>
                        <a:srgbClr val="000000"/>
                      </a:solidFill>
                      <a:prstDash val="solid"/>
                      <a:round/>
                      <a:headEnd type="none" w="med" len="med"/>
                      <a:tailEnd type="none" w="med" len="med"/>
                    </a:lnR>
                    <a:lnT w="12649" cap="flat" cmpd="sng" algn="ctr">
                      <a:solidFill>
                        <a:srgbClr val="000000"/>
                      </a:solidFill>
                      <a:prstDash val="solid"/>
                      <a:round/>
                      <a:headEnd type="none" w="med" len="med"/>
                      <a:tailEnd type="none" w="med" len="med"/>
                    </a:lnT>
                    <a:lnB w="12649" cap="flat" cmpd="sng" algn="ctr">
                      <a:solidFill>
                        <a:srgbClr val="000000"/>
                      </a:solidFill>
                      <a:prstDash val="solid"/>
                      <a:round/>
                      <a:headEnd type="none" w="med" len="med"/>
                      <a:tailEnd type="none" w="med" len="med"/>
                    </a:lnB>
                    <a:solidFill>
                      <a:srgbClr val="D74629"/>
                    </a:solidFill>
                  </a:tcPr>
                </a:tc>
                <a:tc>
                  <a:txBody>
                    <a:bodyPr/>
                    <a:lstStyle/>
                    <a:p>
                      <a:pPr rtl="0" fontAlgn="b">
                        <a:spcBef>
                          <a:spcPts val="0"/>
                        </a:spcBef>
                        <a:spcAft>
                          <a:spcPts val="0"/>
                        </a:spcAft>
                      </a:pPr>
                      <a:r>
                        <a:rPr lang="es-CO" sz="1400" b="0" i="0" u="none" strike="noStrike">
                          <a:solidFill>
                            <a:srgbClr val="000000"/>
                          </a:solidFill>
                          <a:effectLst/>
                          <a:latin typeface="Arial" panose="020B0604020202020204" pitchFamily="34" charset="0"/>
                        </a:rPr>
                        <a:t>8.01% - 10.0 %</a:t>
                      </a:r>
                      <a:endParaRPr lang="es-CO" sz="3600">
                        <a:effectLst/>
                      </a:endParaRPr>
                    </a:p>
                  </a:txBody>
                  <a:tcPr marL="50800" marR="50800" marT="63500" marB="63500" anchor="b">
                    <a:lnL w="12649" cap="flat" cmpd="sng" algn="ctr">
                      <a:solidFill>
                        <a:srgbClr val="000000"/>
                      </a:solidFill>
                      <a:prstDash val="solid"/>
                      <a:round/>
                      <a:headEnd type="none" w="med" len="med"/>
                      <a:tailEnd type="none" w="med" len="med"/>
                    </a:lnL>
                    <a:lnR w="12649" cap="flat" cmpd="sng" algn="ctr">
                      <a:solidFill>
                        <a:srgbClr val="000000"/>
                      </a:solidFill>
                      <a:prstDash val="solid"/>
                      <a:round/>
                      <a:headEnd type="none" w="med" len="med"/>
                      <a:tailEnd type="none" w="med" len="med"/>
                    </a:lnR>
                    <a:lnT w="12649" cap="flat" cmpd="sng" algn="ctr">
                      <a:solidFill>
                        <a:srgbClr val="000000"/>
                      </a:solidFill>
                      <a:prstDash val="solid"/>
                      <a:round/>
                      <a:headEnd type="none" w="med" len="med"/>
                      <a:tailEnd type="none" w="med" len="med"/>
                    </a:lnT>
                    <a:lnB w="12649"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779040555"/>
                  </a:ext>
                </a:extLst>
              </a:tr>
              <a:tr h="317500">
                <a:tc>
                  <a:txBody>
                    <a:bodyPr/>
                    <a:lstStyle/>
                    <a:p>
                      <a:pPr rtl="0" fontAlgn="base">
                        <a:spcBef>
                          <a:spcPts val="0"/>
                        </a:spcBef>
                        <a:spcAft>
                          <a:spcPts val="0"/>
                        </a:spcAft>
                      </a:pPr>
                      <a:endParaRPr lang="es-CO" sz="1400" b="0" i="0" u="none" strike="noStrike">
                        <a:solidFill>
                          <a:srgbClr val="000000"/>
                        </a:solidFill>
                        <a:effectLst/>
                        <a:latin typeface="Arial" panose="020B0604020202020204" pitchFamily="34" charset="0"/>
                      </a:endParaRPr>
                    </a:p>
                  </a:txBody>
                  <a:tcPr marL="50800" marR="50800" marT="63500" marB="63500" anchor="b">
                    <a:lnL w="12649" cap="flat" cmpd="sng" algn="ctr">
                      <a:solidFill>
                        <a:srgbClr val="000000"/>
                      </a:solidFill>
                      <a:prstDash val="solid"/>
                      <a:round/>
                      <a:headEnd type="none" w="med" len="med"/>
                      <a:tailEnd type="none" w="med" len="med"/>
                    </a:lnL>
                    <a:lnR w="12649" cap="flat" cmpd="sng" algn="ctr">
                      <a:solidFill>
                        <a:srgbClr val="000000"/>
                      </a:solidFill>
                      <a:prstDash val="solid"/>
                      <a:round/>
                      <a:headEnd type="none" w="med" len="med"/>
                      <a:tailEnd type="none" w="med" len="med"/>
                    </a:lnR>
                    <a:lnT w="12649" cap="flat" cmpd="sng" algn="ctr">
                      <a:solidFill>
                        <a:srgbClr val="000000"/>
                      </a:solidFill>
                      <a:prstDash val="solid"/>
                      <a:round/>
                      <a:headEnd type="none" w="med" len="med"/>
                      <a:tailEnd type="none" w="med" len="med"/>
                    </a:lnT>
                    <a:lnB w="12649" cap="flat" cmpd="sng" algn="ctr">
                      <a:solidFill>
                        <a:srgbClr val="000000"/>
                      </a:solidFill>
                      <a:prstDash val="solid"/>
                      <a:round/>
                      <a:headEnd type="none" w="med" len="med"/>
                      <a:tailEnd type="none" w="med" len="med"/>
                    </a:lnB>
                    <a:solidFill>
                      <a:srgbClr val="BA4340"/>
                    </a:solidFill>
                  </a:tcPr>
                </a:tc>
                <a:tc>
                  <a:txBody>
                    <a:bodyPr/>
                    <a:lstStyle/>
                    <a:p>
                      <a:pPr rtl="0" fontAlgn="b">
                        <a:spcBef>
                          <a:spcPts val="0"/>
                        </a:spcBef>
                        <a:spcAft>
                          <a:spcPts val="0"/>
                        </a:spcAft>
                      </a:pPr>
                      <a:r>
                        <a:rPr lang="es-CO" sz="1400" b="0" i="0" u="none" strike="noStrike">
                          <a:solidFill>
                            <a:srgbClr val="000000"/>
                          </a:solidFill>
                          <a:effectLst/>
                          <a:latin typeface="Arial" panose="020B0604020202020204" pitchFamily="34" charset="0"/>
                        </a:rPr>
                        <a:t>6.01% - 8.0 %</a:t>
                      </a:r>
                      <a:endParaRPr lang="es-CO" sz="3600">
                        <a:effectLst/>
                      </a:endParaRPr>
                    </a:p>
                  </a:txBody>
                  <a:tcPr marL="50800" marR="50800" marT="63500" marB="63500" anchor="b">
                    <a:lnL w="12649" cap="flat" cmpd="sng" algn="ctr">
                      <a:solidFill>
                        <a:srgbClr val="000000"/>
                      </a:solidFill>
                      <a:prstDash val="solid"/>
                      <a:round/>
                      <a:headEnd type="none" w="med" len="med"/>
                      <a:tailEnd type="none" w="med" len="med"/>
                    </a:lnL>
                    <a:lnR w="12649" cap="flat" cmpd="sng" algn="ctr">
                      <a:solidFill>
                        <a:srgbClr val="000000"/>
                      </a:solidFill>
                      <a:prstDash val="solid"/>
                      <a:round/>
                      <a:headEnd type="none" w="med" len="med"/>
                      <a:tailEnd type="none" w="med" len="med"/>
                    </a:lnR>
                    <a:lnT w="12649" cap="flat" cmpd="sng" algn="ctr">
                      <a:solidFill>
                        <a:srgbClr val="000000"/>
                      </a:solidFill>
                      <a:prstDash val="solid"/>
                      <a:round/>
                      <a:headEnd type="none" w="med" len="med"/>
                      <a:tailEnd type="none" w="med" len="med"/>
                    </a:lnT>
                    <a:lnB w="12649"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956807810"/>
                  </a:ext>
                </a:extLst>
              </a:tr>
              <a:tr h="317500">
                <a:tc>
                  <a:txBody>
                    <a:bodyPr/>
                    <a:lstStyle/>
                    <a:p>
                      <a:pPr rtl="0" fontAlgn="base">
                        <a:spcBef>
                          <a:spcPts val="0"/>
                        </a:spcBef>
                        <a:spcAft>
                          <a:spcPts val="0"/>
                        </a:spcAft>
                      </a:pPr>
                      <a:endParaRPr lang="es-CO" sz="1400" b="0" i="0" u="none" strike="noStrike">
                        <a:solidFill>
                          <a:srgbClr val="000000"/>
                        </a:solidFill>
                        <a:effectLst/>
                        <a:latin typeface="Arial" panose="020B0604020202020204" pitchFamily="34" charset="0"/>
                      </a:endParaRPr>
                    </a:p>
                  </a:txBody>
                  <a:tcPr marL="50800" marR="50800" marT="63500" marB="63500" anchor="b">
                    <a:lnL w="12649" cap="flat" cmpd="sng" algn="ctr">
                      <a:solidFill>
                        <a:srgbClr val="000000"/>
                      </a:solidFill>
                      <a:prstDash val="solid"/>
                      <a:round/>
                      <a:headEnd type="none" w="med" len="med"/>
                      <a:tailEnd type="none" w="med" len="med"/>
                    </a:lnL>
                    <a:lnR w="12649" cap="flat" cmpd="sng" algn="ctr">
                      <a:solidFill>
                        <a:srgbClr val="000000"/>
                      </a:solidFill>
                      <a:prstDash val="solid"/>
                      <a:round/>
                      <a:headEnd type="none" w="med" len="med"/>
                      <a:tailEnd type="none" w="med" len="med"/>
                    </a:lnR>
                    <a:lnT w="12649" cap="flat" cmpd="sng" algn="ctr">
                      <a:solidFill>
                        <a:srgbClr val="000000"/>
                      </a:solidFill>
                      <a:prstDash val="solid"/>
                      <a:round/>
                      <a:headEnd type="none" w="med" len="med"/>
                      <a:tailEnd type="none" w="med" len="med"/>
                    </a:lnT>
                    <a:lnB w="12649" cap="flat" cmpd="sng" algn="ctr">
                      <a:solidFill>
                        <a:srgbClr val="000000"/>
                      </a:solidFill>
                      <a:prstDash val="solid"/>
                      <a:round/>
                      <a:headEnd type="none" w="med" len="med"/>
                      <a:tailEnd type="none" w="med" len="med"/>
                    </a:lnB>
                    <a:solidFill>
                      <a:srgbClr val="DA9694"/>
                    </a:solidFill>
                  </a:tcPr>
                </a:tc>
                <a:tc>
                  <a:txBody>
                    <a:bodyPr/>
                    <a:lstStyle/>
                    <a:p>
                      <a:pPr rtl="0" fontAlgn="b">
                        <a:spcBef>
                          <a:spcPts val="0"/>
                        </a:spcBef>
                        <a:spcAft>
                          <a:spcPts val="0"/>
                        </a:spcAft>
                      </a:pPr>
                      <a:r>
                        <a:rPr lang="es-CO" sz="1400" b="0" i="0" u="none" strike="noStrike">
                          <a:solidFill>
                            <a:srgbClr val="000000"/>
                          </a:solidFill>
                          <a:effectLst/>
                          <a:latin typeface="Arial" panose="020B0604020202020204" pitchFamily="34" charset="0"/>
                        </a:rPr>
                        <a:t>4.01% - 6.0%</a:t>
                      </a:r>
                      <a:endParaRPr lang="es-CO" sz="3600">
                        <a:effectLst/>
                      </a:endParaRPr>
                    </a:p>
                  </a:txBody>
                  <a:tcPr marL="50800" marR="50800" marT="63500" marB="63500" anchor="b">
                    <a:lnL w="12649" cap="flat" cmpd="sng" algn="ctr">
                      <a:solidFill>
                        <a:srgbClr val="000000"/>
                      </a:solidFill>
                      <a:prstDash val="solid"/>
                      <a:round/>
                      <a:headEnd type="none" w="med" len="med"/>
                      <a:tailEnd type="none" w="med" len="med"/>
                    </a:lnL>
                    <a:lnR w="12649" cap="flat" cmpd="sng" algn="ctr">
                      <a:solidFill>
                        <a:srgbClr val="000000"/>
                      </a:solidFill>
                      <a:prstDash val="solid"/>
                      <a:round/>
                      <a:headEnd type="none" w="med" len="med"/>
                      <a:tailEnd type="none" w="med" len="med"/>
                    </a:lnR>
                    <a:lnT w="12649" cap="flat" cmpd="sng" algn="ctr">
                      <a:solidFill>
                        <a:srgbClr val="000000"/>
                      </a:solidFill>
                      <a:prstDash val="solid"/>
                      <a:round/>
                      <a:headEnd type="none" w="med" len="med"/>
                      <a:tailEnd type="none" w="med" len="med"/>
                    </a:lnT>
                    <a:lnB w="12649"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764408325"/>
                  </a:ext>
                </a:extLst>
              </a:tr>
              <a:tr h="317500">
                <a:tc>
                  <a:txBody>
                    <a:bodyPr/>
                    <a:lstStyle/>
                    <a:p>
                      <a:pPr rtl="0" fontAlgn="base">
                        <a:spcBef>
                          <a:spcPts val="0"/>
                        </a:spcBef>
                        <a:spcAft>
                          <a:spcPts val="0"/>
                        </a:spcAft>
                      </a:pPr>
                      <a:endParaRPr lang="es-CO" sz="1400" b="0" i="0" u="none" strike="noStrike">
                        <a:solidFill>
                          <a:srgbClr val="000000"/>
                        </a:solidFill>
                        <a:effectLst/>
                        <a:latin typeface="Arial" panose="020B0604020202020204" pitchFamily="34" charset="0"/>
                      </a:endParaRPr>
                    </a:p>
                  </a:txBody>
                  <a:tcPr marL="50800" marR="50800" marT="63500" marB="63500" anchor="b">
                    <a:lnL w="12649" cap="flat" cmpd="sng" algn="ctr">
                      <a:solidFill>
                        <a:srgbClr val="000000"/>
                      </a:solidFill>
                      <a:prstDash val="solid"/>
                      <a:round/>
                      <a:headEnd type="none" w="med" len="med"/>
                      <a:tailEnd type="none" w="med" len="med"/>
                    </a:lnL>
                    <a:lnR w="12649" cap="flat" cmpd="sng" algn="ctr">
                      <a:solidFill>
                        <a:srgbClr val="000000"/>
                      </a:solidFill>
                      <a:prstDash val="solid"/>
                      <a:round/>
                      <a:headEnd type="none" w="med" len="med"/>
                      <a:tailEnd type="none" w="med" len="med"/>
                    </a:lnR>
                    <a:lnT w="12649" cap="flat" cmpd="sng" algn="ctr">
                      <a:solidFill>
                        <a:srgbClr val="000000"/>
                      </a:solidFill>
                      <a:prstDash val="solid"/>
                      <a:round/>
                      <a:headEnd type="none" w="med" len="med"/>
                      <a:tailEnd type="none" w="med" len="med"/>
                    </a:lnT>
                    <a:lnB w="12649" cap="flat" cmpd="sng" algn="ctr">
                      <a:solidFill>
                        <a:srgbClr val="000000"/>
                      </a:solidFill>
                      <a:prstDash val="solid"/>
                      <a:round/>
                      <a:headEnd type="none" w="med" len="med"/>
                      <a:tailEnd type="none" w="med" len="med"/>
                    </a:lnB>
                    <a:solidFill>
                      <a:srgbClr val="FABF8F"/>
                    </a:solidFill>
                  </a:tcPr>
                </a:tc>
                <a:tc>
                  <a:txBody>
                    <a:bodyPr/>
                    <a:lstStyle/>
                    <a:p>
                      <a:pPr rtl="0" fontAlgn="b">
                        <a:spcBef>
                          <a:spcPts val="0"/>
                        </a:spcBef>
                        <a:spcAft>
                          <a:spcPts val="0"/>
                        </a:spcAft>
                      </a:pPr>
                      <a:r>
                        <a:rPr lang="es-CO" sz="1400" b="0" i="0" u="none" strike="noStrike">
                          <a:solidFill>
                            <a:srgbClr val="000000"/>
                          </a:solidFill>
                          <a:effectLst/>
                          <a:latin typeface="Arial" panose="020B0604020202020204" pitchFamily="34" charset="0"/>
                        </a:rPr>
                        <a:t>2.01% - 4.0%</a:t>
                      </a:r>
                      <a:endParaRPr lang="es-CO" sz="3600">
                        <a:effectLst/>
                      </a:endParaRPr>
                    </a:p>
                  </a:txBody>
                  <a:tcPr marL="50800" marR="50800" marT="63500" marB="63500" anchor="b">
                    <a:lnL w="12649" cap="flat" cmpd="sng" algn="ctr">
                      <a:solidFill>
                        <a:srgbClr val="000000"/>
                      </a:solidFill>
                      <a:prstDash val="solid"/>
                      <a:round/>
                      <a:headEnd type="none" w="med" len="med"/>
                      <a:tailEnd type="none" w="med" len="med"/>
                    </a:lnL>
                    <a:lnR w="12649" cap="flat" cmpd="sng" algn="ctr">
                      <a:solidFill>
                        <a:srgbClr val="000000"/>
                      </a:solidFill>
                      <a:prstDash val="solid"/>
                      <a:round/>
                      <a:headEnd type="none" w="med" len="med"/>
                      <a:tailEnd type="none" w="med" len="med"/>
                    </a:lnR>
                    <a:lnT w="12649" cap="flat" cmpd="sng" algn="ctr">
                      <a:solidFill>
                        <a:srgbClr val="000000"/>
                      </a:solidFill>
                      <a:prstDash val="solid"/>
                      <a:round/>
                      <a:headEnd type="none" w="med" len="med"/>
                      <a:tailEnd type="none" w="med" len="med"/>
                    </a:lnT>
                    <a:lnB w="12649"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088923258"/>
                  </a:ext>
                </a:extLst>
              </a:tr>
              <a:tr h="317500">
                <a:tc>
                  <a:txBody>
                    <a:bodyPr/>
                    <a:lstStyle/>
                    <a:p>
                      <a:pPr rtl="0" fontAlgn="base">
                        <a:spcBef>
                          <a:spcPts val="0"/>
                        </a:spcBef>
                        <a:spcAft>
                          <a:spcPts val="0"/>
                        </a:spcAft>
                      </a:pPr>
                      <a:endParaRPr lang="es-CO" sz="1400" b="0" i="0" u="none" strike="noStrike">
                        <a:solidFill>
                          <a:srgbClr val="000000"/>
                        </a:solidFill>
                        <a:effectLst/>
                        <a:latin typeface="Arial" panose="020B0604020202020204" pitchFamily="34" charset="0"/>
                      </a:endParaRPr>
                    </a:p>
                  </a:txBody>
                  <a:tcPr marL="50800" marR="50800" marT="63500" marB="63500" anchor="b">
                    <a:lnL w="12649" cap="flat" cmpd="sng" algn="ctr">
                      <a:solidFill>
                        <a:srgbClr val="000000"/>
                      </a:solidFill>
                      <a:prstDash val="solid"/>
                      <a:round/>
                      <a:headEnd type="none" w="med" len="med"/>
                      <a:tailEnd type="none" w="med" len="med"/>
                    </a:lnL>
                    <a:lnR w="12649" cap="flat" cmpd="sng" algn="ctr">
                      <a:solidFill>
                        <a:srgbClr val="000000"/>
                      </a:solidFill>
                      <a:prstDash val="solid"/>
                      <a:round/>
                      <a:headEnd type="none" w="med" len="med"/>
                      <a:tailEnd type="none" w="med" len="med"/>
                    </a:lnR>
                    <a:lnT w="12649" cap="flat" cmpd="sng" algn="ctr">
                      <a:solidFill>
                        <a:srgbClr val="000000"/>
                      </a:solidFill>
                      <a:prstDash val="solid"/>
                      <a:round/>
                      <a:headEnd type="none" w="med" len="med"/>
                      <a:tailEnd type="none" w="med" len="med"/>
                    </a:lnT>
                    <a:lnB w="12649" cap="flat" cmpd="sng" algn="ctr">
                      <a:solidFill>
                        <a:srgbClr val="000000"/>
                      </a:solidFill>
                      <a:prstDash val="solid"/>
                      <a:round/>
                      <a:headEnd type="none" w="med" len="med"/>
                      <a:tailEnd type="none" w="med" len="med"/>
                    </a:lnB>
                  </a:tcPr>
                </a:tc>
                <a:tc>
                  <a:txBody>
                    <a:bodyPr/>
                    <a:lstStyle/>
                    <a:p>
                      <a:pPr rtl="0" fontAlgn="b">
                        <a:spcBef>
                          <a:spcPts val="0"/>
                        </a:spcBef>
                        <a:spcAft>
                          <a:spcPts val="0"/>
                        </a:spcAft>
                      </a:pPr>
                      <a:r>
                        <a:rPr lang="es-CO" sz="1400" b="0" i="0" u="none" strike="noStrike" dirty="0">
                          <a:solidFill>
                            <a:srgbClr val="000000"/>
                          </a:solidFill>
                          <a:effectLst/>
                          <a:latin typeface="Arial" panose="020B0604020202020204" pitchFamily="34" charset="0"/>
                        </a:rPr>
                        <a:t>menos del  2.0%</a:t>
                      </a:r>
                      <a:endParaRPr lang="es-CO" sz="3600" dirty="0">
                        <a:effectLst/>
                      </a:endParaRPr>
                    </a:p>
                  </a:txBody>
                  <a:tcPr marL="50800" marR="50800" marT="63500" marB="63500" anchor="b">
                    <a:lnL w="12649" cap="flat" cmpd="sng" algn="ctr">
                      <a:solidFill>
                        <a:srgbClr val="000000"/>
                      </a:solidFill>
                      <a:prstDash val="solid"/>
                      <a:round/>
                      <a:headEnd type="none" w="med" len="med"/>
                      <a:tailEnd type="none" w="med" len="med"/>
                    </a:lnL>
                    <a:lnR w="12649" cap="flat" cmpd="sng" algn="ctr">
                      <a:solidFill>
                        <a:srgbClr val="000000"/>
                      </a:solidFill>
                      <a:prstDash val="solid"/>
                      <a:round/>
                      <a:headEnd type="none" w="med" len="med"/>
                      <a:tailEnd type="none" w="med" len="med"/>
                    </a:lnR>
                    <a:lnT w="12649" cap="flat" cmpd="sng" algn="ctr">
                      <a:solidFill>
                        <a:srgbClr val="000000"/>
                      </a:solidFill>
                      <a:prstDash val="solid"/>
                      <a:round/>
                      <a:headEnd type="none" w="med" len="med"/>
                      <a:tailEnd type="none" w="med" len="med"/>
                    </a:lnT>
                    <a:lnB w="12649"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725915277"/>
                  </a:ext>
                </a:extLst>
              </a:tr>
            </a:tbl>
          </a:graphicData>
        </a:graphic>
      </p:graphicFrame>
      <p:sp>
        <p:nvSpPr>
          <p:cNvPr id="9" name="Rectangle 3">
            <a:extLst>
              <a:ext uri="{FF2B5EF4-FFF2-40B4-BE49-F238E27FC236}">
                <a16:creationId xmlns="" xmlns:a16="http://schemas.microsoft.com/office/drawing/2014/main" id="{4D53D85B-0752-4627-9521-5152C136C5FC}"/>
              </a:ext>
            </a:extLst>
          </p:cNvPr>
          <p:cNvSpPr>
            <a:spLocks noChangeArrowheads="1"/>
          </p:cNvSpPr>
          <p:nvPr/>
        </p:nvSpPr>
        <p:spPr bwMode="auto">
          <a:xfrm>
            <a:off x="4748213" y="28670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CO" altLang="es-CO" sz="1800" b="0" i="0" u="none" strike="noStrike" cap="none" normalizeH="0" baseline="0">
                <a:ln>
                  <a:noFill/>
                </a:ln>
                <a:solidFill>
                  <a:schemeClr val="tx1"/>
                </a:solidFill>
                <a:effectLst/>
                <a:latin typeface="Arial" panose="020B0604020202020204" pitchFamily="34" charset="0"/>
              </a:rPr>
              <a:t/>
            </a:r>
            <a:br>
              <a:rPr kumimoji="0" lang="es-CO" altLang="es-CO" sz="1800" b="0" i="0" u="none" strike="noStrike" cap="none" normalizeH="0" baseline="0">
                <a:ln>
                  <a:noFill/>
                </a:ln>
                <a:solidFill>
                  <a:schemeClr val="tx1"/>
                </a:solidFill>
                <a:effectLst/>
                <a:latin typeface="Arial" panose="020B0604020202020204" pitchFamily="34" charset="0"/>
              </a:rPr>
            </a:br>
            <a:endParaRPr kumimoji="0" lang="es-CO" altLang="es-CO"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CO" altLang="es-CO" sz="1800" b="0" i="0" u="none" strike="noStrike" cap="none" normalizeH="0" baseline="0">
              <a:ln>
                <a:noFill/>
              </a:ln>
              <a:solidFill>
                <a:schemeClr val="tx1"/>
              </a:solidFill>
              <a:effectLst/>
              <a:latin typeface="Arial" panose="020B0604020202020204" pitchFamily="34" charset="0"/>
            </a:endParaRPr>
          </a:p>
        </p:txBody>
      </p:sp>
      <p:sp>
        <p:nvSpPr>
          <p:cNvPr id="10" name="Rectángulo 9">
            <a:extLst>
              <a:ext uri="{FF2B5EF4-FFF2-40B4-BE49-F238E27FC236}">
                <a16:creationId xmlns="" xmlns:a16="http://schemas.microsoft.com/office/drawing/2014/main" id="{E870CD60-B8C7-4B68-8E3B-5D39711BB4C6}"/>
              </a:ext>
            </a:extLst>
          </p:cNvPr>
          <p:cNvSpPr/>
          <p:nvPr/>
        </p:nvSpPr>
        <p:spPr>
          <a:xfrm>
            <a:off x="216568" y="4727753"/>
            <a:ext cx="8927432" cy="2159566"/>
          </a:xfrm>
          <a:prstGeom prst="rect">
            <a:avLst/>
          </a:prstGeom>
        </p:spPr>
        <p:txBody>
          <a:bodyPr wrap="square">
            <a:spAutoFit/>
          </a:bodyPr>
          <a:lstStyle/>
          <a:p>
            <a:r>
              <a:rPr lang="es-CO" b="1" dirty="0">
                <a:solidFill>
                  <a:srgbClr val="000000"/>
                </a:solidFill>
                <a:latin typeface="Arial" panose="020B0604020202020204" pitchFamily="34" charset="0"/>
                <a:cs typeface="Arial" panose="020B0604020202020204" pitchFamily="34" charset="0"/>
              </a:rPr>
              <a:t>Del mapa anterior se puede deducir que:</a:t>
            </a:r>
            <a:endParaRPr lang="es-CO" dirty="0">
              <a:latin typeface="Arial" panose="020B0604020202020204" pitchFamily="34" charset="0"/>
              <a:cs typeface="Arial" panose="020B0604020202020204" pitchFamily="34" charset="0"/>
            </a:endParaRPr>
          </a:p>
          <a:p>
            <a:pPr marL="342900" indent="-342900" algn="just" fontAlgn="base">
              <a:buFont typeface="+mj-lt"/>
              <a:buAutoNum type="alphaUcPeriod"/>
            </a:pPr>
            <a:r>
              <a:rPr lang="es-CO" dirty="0">
                <a:solidFill>
                  <a:srgbClr val="000000"/>
                </a:solidFill>
                <a:latin typeface="Arial" panose="020B0604020202020204" pitchFamily="34" charset="0"/>
                <a:cs typeface="Arial" panose="020B0604020202020204" pitchFamily="34" charset="0"/>
              </a:rPr>
              <a:t>Los países Europeos presentan el mayor consumo de marihuana a nivel mundial.</a:t>
            </a:r>
          </a:p>
          <a:p>
            <a:pPr marL="342900" indent="-342900" algn="just" fontAlgn="base">
              <a:buFont typeface="+mj-lt"/>
              <a:buAutoNum type="alphaUcPeriod"/>
            </a:pPr>
            <a:r>
              <a:rPr lang="es-CO" dirty="0">
                <a:solidFill>
                  <a:srgbClr val="000000"/>
                </a:solidFill>
                <a:latin typeface="Arial" panose="020B0604020202020204" pitchFamily="34" charset="0"/>
                <a:cs typeface="Arial" panose="020B0604020202020204" pitchFamily="34" charset="0"/>
              </a:rPr>
              <a:t>Las regiones con mayor consumo de marihuana en el mundo son Norte América y Australia, mientras los países del Sur de Asia y Africanos son los de menor consumo.</a:t>
            </a:r>
          </a:p>
          <a:p>
            <a:pPr marL="342900" indent="-342900" algn="just" fontAlgn="base">
              <a:spcAft>
                <a:spcPts val="1000"/>
              </a:spcAft>
              <a:buFont typeface="+mj-lt"/>
              <a:buAutoNum type="alphaUcPeriod"/>
            </a:pPr>
            <a:r>
              <a:rPr lang="es-CO" dirty="0">
                <a:solidFill>
                  <a:srgbClr val="000000"/>
                </a:solidFill>
                <a:latin typeface="Arial" panose="020B0604020202020204" pitchFamily="34" charset="0"/>
                <a:cs typeface="Arial" panose="020B0604020202020204" pitchFamily="34" charset="0"/>
              </a:rPr>
              <a:t>Los países Suramericanos presentan un consumo de marihuana  superior el 6%.</a:t>
            </a:r>
          </a:p>
          <a:p>
            <a:pPr marL="342900" indent="-342900" algn="just" fontAlgn="base">
              <a:spcAft>
                <a:spcPts val="1000"/>
              </a:spcAft>
              <a:buFont typeface="+mj-lt"/>
              <a:buAutoNum type="alphaUcPeriod"/>
            </a:pPr>
            <a:r>
              <a:rPr lang="es-CO" dirty="0">
                <a:solidFill>
                  <a:srgbClr val="000000"/>
                </a:solidFill>
                <a:latin typeface="Arial" panose="020B0604020202020204" pitchFamily="34" charset="0"/>
                <a:cs typeface="Arial" panose="020B0604020202020204" pitchFamily="34" charset="0"/>
              </a:rPr>
              <a:t>Los países Escandinavos y del norte de Asia presentan un consumo inferior al 2%.</a:t>
            </a:r>
          </a:p>
        </p:txBody>
      </p:sp>
    </p:spTree>
    <p:extLst>
      <p:ext uri="{BB962C8B-B14F-4D97-AF65-F5344CB8AC3E}">
        <p14:creationId xmlns:p14="http://schemas.microsoft.com/office/powerpoint/2010/main" val="177211506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2">
            <a:extLst>
              <a:ext uri="{FF2B5EF4-FFF2-40B4-BE49-F238E27FC236}">
                <a16:creationId xmlns="" xmlns:a16="http://schemas.microsoft.com/office/drawing/2014/main" id="{749C2B00-D3E4-456B-B45D-BB7339CE38B6}"/>
              </a:ext>
            </a:extLst>
          </p:cNvPr>
          <p:cNvSpPr>
            <a:spLocks noChangeArrowheads="1"/>
          </p:cNvSpPr>
          <p:nvPr/>
        </p:nvSpPr>
        <p:spPr bwMode="auto">
          <a:xfrm>
            <a:off x="-31967" y="161218"/>
            <a:ext cx="8910920" cy="632625"/>
          </a:xfrm>
          <a:prstGeom prst="rect">
            <a:avLst/>
          </a:prstGeom>
          <a:solidFill>
            <a:schemeClr val="accent6">
              <a:lumMod val="50000"/>
            </a:schemeClr>
          </a:solidFill>
          <a:ln>
            <a:noFill/>
          </a:ln>
          <a:extLst/>
        </p:spPr>
        <p:txBody>
          <a:bodyPr rot="0" vert="horz" wrap="square" lIns="91440" tIns="45720" rIns="91440" bIns="45720" anchor="t" anchorCtr="0" upright="1">
            <a:noAutofit/>
          </a:bodyPr>
          <a:lstStyle/>
          <a:p>
            <a:pPr marR="1014730" algn="r">
              <a:spcAft>
                <a:spcPts val="0"/>
              </a:spcAft>
            </a:pPr>
            <a:endParaRPr lang="es-CO" sz="1000" dirty="0">
              <a:effectLst/>
              <a:latin typeface="Elephant" panose="02020904090505020303" pitchFamily="18" charset="0"/>
              <a:ea typeface="Soho Gothic Pro"/>
              <a:cs typeface="Times New Roman" panose="02020603050405020304" pitchFamily="18" charset="0"/>
            </a:endParaRPr>
          </a:p>
        </p:txBody>
      </p:sp>
      <p:sp>
        <p:nvSpPr>
          <p:cNvPr id="5" name="Rectangle 13">
            <a:extLst>
              <a:ext uri="{FF2B5EF4-FFF2-40B4-BE49-F238E27FC236}">
                <a16:creationId xmlns="" xmlns:a16="http://schemas.microsoft.com/office/drawing/2014/main" id="{48B6BE19-5F58-41E5-9F73-5C124F818887}"/>
              </a:ext>
            </a:extLst>
          </p:cNvPr>
          <p:cNvSpPr/>
          <p:nvPr/>
        </p:nvSpPr>
        <p:spPr>
          <a:xfrm>
            <a:off x="-31967" y="215006"/>
            <a:ext cx="8910919" cy="4965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b="1" dirty="0">
                <a:solidFill>
                  <a:schemeClr val="bg1"/>
                </a:solidFill>
                <a:latin typeface="Helvetica" panose="020B0604020202020204" pitchFamily="34" charset="0"/>
                <a:ea typeface="Kozuka Gothic Pro M" panose="020B0700000000000000" pitchFamily="34" charset="-128"/>
                <a:cs typeface="Helvetica" panose="020B0604020202020204" pitchFamily="34" charset="0"/>
              </a:rPr>
              <a:t>Pregunta de estudio No. 4</a:t>
            </a:r>
          </a:p>
        </p:txBody>
      </p:sp>
      <p:sp>
        <p:nvSpPr>
          <p:cNvPr id="2" name="CuadroTexto 1">
            <a:extLst>
              <a:ext uri="{FF2B5EF4-FFF2-40B4-BE49-F238E27FC236}">
                <a16:creationId xmlns="" xmlns:a16="http://schemas.microsoft.com/office/drawing/2014/main" id="{54CAC603-1177-419A-89B4-A8C13298CF16}"/>
              </a:ext>
            </a:extLst>
          </p:cNvPr>
          <p:cNvSpPr txBox="1"/>
          <p:nvPr/>
        </p:nvSpPr>
        <p:spPr>
          <a:xfrm>
            <a:off x="301635" y="883826"/>
            <a:ext cx="1481496" cy="461665"/>
          </a:xfrm>
          <a:prstGeom prst="rect">
            <a:avLst/>
          </a:prstGeom>
          <a:noFill/>
        </p:spPr>
        <p:txBody>
          <a:bodyPr wrap="none" rtlCol="0">
            <a:spAutoFit/>
          </a:bodyPr>
          <a:lstStyle/>
          <a:p>
            <a:r>
              <a:rPr lang="es-CO" sz="2400" b="1" dirty="0">
                <a:latin typeface="Arial" panose="020B0604020202020204" pitchFamily="34" charset="0"/>
                <a:cs typeface="Arial" panose="020B0604020202020204" pitchFamily="34" charset="0"/>
              </a:rPr>
              <a:t>Solución</a:t>
            </a:r>
          </a:p>
        </p:txBody>
      </p:sp>
      <p:sp>
        <p:nvSpPr>
          <p:cNvPr id="6" name="CuadroTexto 5">
            <a:extLst>
              <a:ext uri="{FF2B5EF4-FFF2-40B4-BE49-F238E27FC236}">
                <a16:creationId xmlns="" xmlns:a16="http://schemas.microsoft.com/office/drawing/2014/main" id="{BC5085A9-493E-4E08-90ED-A2A7F15F8AF3}"/>
              </a:ext>
            </a:extLst>
          </p:cNvPr>
          <p:cNvSpPr txBox="1"/>
          <p:nvPr/>
        </p:nvSpPr>
        <p:spPr>
          <a:xfrm>
            <a:off x="10503386" y="6598355"/>
            <a:ext cx="1787862" cy="307777"/>
          </a:xfrm>
          <a:prstGeom prst="rect">
            <a:avLst/>
          </a:prstGeom>
          <a:noFill/>
        </p:spPr>
        <p:txBody>
          <a:bodyPr wrap="none" rtlCol="0">
            <a:spAutoFit/>
          </a:bodyPr>
          <a:lstStyle/>
          <a:p>
            <a:r>
              <a:rPr lang="es-CO" sz="1400" dirty="0">
                <a:solidFill>
                  <a:schemeClr val="accent6"/>
                </a:solidFill>
              </a:rPr>
              <a:t>5. Tipos de preguntas </a:t>
            </a:r>
          </a:p>
        </p:txBody>
      </p:sp>
      <p:graphicFrame>
        <p:nvGraphicFramePr>
          <p:cNvPr id="7" name="Tabla 6">
            <a:extLst>
              <a:ext uri="{FF2B5EF4-FFF2-40B4-BE49-F238E27FC236}">
                <a16:creationId xmlns="" xmlns:a16="http://schemas.microsoft.com/office/drawing/2014/main" id="{B50BBB83-5FE9-42CB-92A1-76AAC85ED7D0}"/>
              </a:ext>
            </a:extLst>
          </p:cNvPr>
          <p:cNvGraphicFramePr>
            <a:graphicFrameLocks noGrp="1"/>
          </p:cNvGraphicFramePr>
          <p:nvPr>
            <p:extLst/>
          </p:nvPr>
        </p:nvGraphicFramePr>
        <p:xfrm>
          <a:off x="272955" y="1437524"/>
          <a:ext cx="11600597" cy="5034280"/>
        </p:xfrm>
        <a:graphic>
          <a:graphicData uri="http://schemas.openxmlformats.org/drawingml/2006/table">
            <a:tbl>
              <a:tblPr/>
              <a:tblGrid>
                <a:gridCol w="3553163">
                  <a:extLst>
                    <a:ext uri="{9D8B030D-6E8A-4147-A177-3AD203B41FA5}">
                      <a16:colId xmlns="" xmlns:a16="http://schemas.microsoft.com/office/drawing/2014/main" val="3253937035"/>
                    </a:ext>
                  </a:extLst>
                </a:gridCol>
                <a:gridCol w="8047434">
                  <a:extLst>
                    <a:ext uri="{9D8B030D-6E8A-4147-A177-3AD203B41FA5}">
                      <a16:colId xmlns="" xmlns:a16="http://schemas.microsoft.com/office/drawing/2014/main" val="630841579"/>
                    </a:ext>
                  </a:extLst>
                </a:gridCol>
              </a:tblGrid>
              <a:tr h="266700">
                <a:tc>
                  <a:txBody>
                    <a:bodyPr/>
                    <a:lstStyle/>
                    <a:p>
                      <a:pPr rtl="0" fontAlgn="ctr">
                        <a:spcBef>
                          <a:spcPts val="0"/>
                        </a:spcBef>
                        <a:spcAft>
                          <a:spcPts val="0"/>
                        </a:spcAft>
                      </a:pPr>
                      <a:r>
                        <a:rPr lang="es-CO" sz="2000" b="1" i="0" u="none" strike="noStrike" dirty="0">
                          <a:solidFill>
                            <a:srgbClr val="000000"/>
                          </a:solidFill>
                          <a:effectLst/>
                          <a:latin typeface="Arial" panose="020B0604020202020204" pitchFamily="34" charset="0"/>
                          <a:cs typeface="Arial" panose="020B0604020202020204" pitchFamily="34" charset="0"/>
                        </a:rPr>
                        <a:t>Competencia evaluada</a:t>
                      </a:r>
                      <a:endParaRPr lang="es-CO" sz="2000" dirty="0">
                        <a:effectLst/>
                        <a:latin typeface="Arial" panose="020B0604020202020204" pitchFamily="34" charset="0"/>
                        <a:cs typeface="Arial" panose="020B0604020202020204" pitchFamily="34" charset="0"/>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E2F3"/>
                    </a:solidFill>
                  </a:tcPr>
                </a:tc>
                <a:tc>
                  <a:txBody>
                    <a:bodyPr/>
                    <a:lstStyle/>
                    <a:p>
                      <a:pPr rtl="0" fontAlgn="ctr">
                        <a:spcBef>
                          <a:spcPts val="0"/>
                        </a:spcBef>
                        <a:spcAft>
                          <a:spcPts val="0"/>
                        </a:spcAft>
                      </a:pPr>
                      <a:r>
                        <a:rPr lang="es-CO" sz="2000" b="0" i="0" u="none" strike="noStrike">
                          <a:solidFill>
                            <a:srgbClr val="000000"/>
                          </a:solidFill>
                          <a:effectLst/>
                          <a:latin typeface="Arial" panose="020B0604020202020204" pitchFamily="34" charset="0"/>
                          <a:cs typeface="Arial" panose="020B0604020202020204" pitchFamily="34" charset="0"/>
                        </a:rPr>
                        <a:t>Interpretación</a:t>
                      </a:r>
                      <a:endParaRPr lang="es-CO" sz="2000">
                        <a:effectLst/>
                        <a:latin typeface="Arial" panose="020B0604020202020204" pitchFamily="34" charset="0"/>
                        <a:cs typeface="Arial" panose="020B0604020202020204" pitchFamily="34" charset="0"/>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387933262"/>
                  </a:ext>
                </a:extLst>
              </a:tr>
              <a:tr h="190500">
                <a:tc>
                  <a:txBody>
                    <a:bodyPr/>
                    <a:lstStyle/>
                    <a:p>
                      <a:pPr rtl="0" fontAlgn="ctr">
                        <a:spcBef>
                          <a:spcPts val="0"/>
                        </a:spcBef>
                        <a:spcAft>
                          <a:spcPts val="0"/>
                        </a:spcAft>
                      </a:pPr>
                      <a:r>
                        <a:rPr lang="es-CO" sz="2000" b="1" i="0" u="none" strike="noStrike" dirty="0">
                          <a:solidFill>
                            <a:srgbClr val="000000"/>
                          </a:solidFill>
                          <a:effectLst/>
                          <a:latin typeface="Arial" panose="020B0604020202020204" pitchFamily="34" charset="0"/>
                          <a:cs typeface="Arial" panose="020B0604020202020204" pitchFamily="34" charset="0"/>
                        </a:rPr>
                        <a:t>Afirmación</a:t>
                      </a:r>
                      <a:endParaRPr lang="es-CO" sz="2000" dirty="0">
                        <a:effectLst/>
                        <a:latin typeface="Arial" panose="020B0604020202020204" pitchFamily="34" charset="0"/>
                        <a:cs typeface="Arial" panose="020B0604020202020204" pitchFamily="34" charset="0"/>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E2F3"/>
                    </a:solidFill>
                  </a:tcPr>
                </a:tc>
                <a:tc>
                  <a:txBody>
                    <a:bodyPr/>
                    <a:lstStyle/>
                    <a:p>
                      <a:pPr rtl="0" fontAlgn="ctr">
                        <a:spcBef>
                          <a:spcPts val="0"/>
                        </a:spcBef>
                        <a:spcAft>
                          <a:spcPts val="0"/>
                        </a:spcAft>
                      </a:pPr>
                      <a:r>
                        <a:rPr lang="es-CO" sz="2000" b="0" i="0" u="none" strike="noStrike" dirty="0">
                          <a:solidFill>
                            <a:srgbClr val="000000"/>
                          </a:solidFill>
                          <a:effectLst/>
                          <a:latin typeface="Arial" panose="020B0604020202020204" pitchFamily="34" charset="0"/>
                          <a:cs typeface="Arial" panose="020B0604020202020204" pitchFamily="34" charset="0"/>
                        </a:rPr>
                        <a:t>Comprende y transforma la información cuantitativa y esquemática presentada en distintos formatos.</a:t>
                      </a:r>
                      <a:endParaRPr lang="es-CO" sz="2000" dirty="0">
                        <a:effectLst/>
                        <a:latin typeface="Arial" panose="020B0604020202020204" pitchFamily="34" charset="0"/>
                        <a:cs typeface="Arial" panose="020B0604020202020204" pitchFamily="34" charset="0"/>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254744327"/>
                  </a:ext>
                </a:extLst>
              </a:tr>
              <a:tr h="177800">
                <a:tc>
                  <a:txBody>
                    <a:bodyPr/>
                    <a:lstStyle/>
                    <a:p>
                      <a:pPr rtl="0" fontAlgn="ctr">
                        <a:spcBef>
                          <a:spcPts val="0"/>
                        </a:spcBef>
                        <a:spcAft>
                          <a:spcPts val="0"/>
                        </a:spcAft>
                      </a:pPr>
                      <a:r>
                        <a:rPr lang="es-CO" sz="2000" b="1" i="0" u="none" strike="noStrike" dirty="0">
                          <a:solidFill>
                            <a:srgbClr val="000000"/>
                          </a:solidFill>
                          <a:effectLst/>
                          <a:latin typeface="Arial" panose="020B0604020202020204" pitchFamily="34" charset="0"/>
                          <a:cs typeface="Arial" panose="020B0604020202020204" pitchFamily="34" charset="0"/>
                        </a:rPr>
                        <a:t>Respuesta Correcta</a:t>
                      </a:r>
                      <a:endParaRPr lang="es-CO" sz="2000" dirty="0">
                        <a:effectLst/>
                        <a:latin typeface="Arial" panose="020B0604020202020204" pitchFamily="34" charset="0"/>
                        <a:cs typeface="Arial" panose="020B0604020202020204" pitchFamily="34" charset="0"/>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2C4C9"/>
                    </a:solidFill>
                  </a:tcPr>
                </a:tc>
                <a:tc>
                  <a:txBody>
                    <a:bodyPr/>
                    <a:lstStyle/>
                    <a:p>
                      <a:pPr rtl="0" fontAlgn="ctr">
                        <a:spcBef>
                          <a:spcPts val="0"/>
                        </a:spcBef>
                        <a:spcAft>
                          <a:spcPts val="0"/>
                        </a:spcAft>
                      </a:pPr>
                      <a:r>
                        <a:rPr lang="es-CO" sz="3200" b="1" i="0" u="none" strike="noStrike" dirty="0">
                          <a:solidFill>
                            <a:srgbClr val="000000"/>
                          </a:solidFill>
                          <a:effectLst/>
                          <a:latin typeface="Arial" panose="020B0604020202020204" pitchFamily="34" charset="0"/>
                          <a:cs typeface="Arial" panose="020B0604020202020204" pitchFamily="34" charset="0"/>
                        </a:rPr>
                        <a:t>B</a:t>
                      </a:r>
                      <a:endParaRPr lang="es-CO" sz="2000" dirty="0">
                        <a:effectLst/>
                        <a:latin typeface="Arial" panose="020B0604020202020204" pitchFamily="34" charset="0"/>
                        <a:cs typeface="Arial" panose="020B0604020202020204" pitchFamily="34" charset="0"/>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2C4C9"/>
                    </a:solidFill>
                  </a:tcPr>
                </a:tc>
                <a:extLst>
                  <a:ext uri="{0D108BD9-81ED-4DB2-BD59-A6C34878D82A}">
                    <a16:rowId xmlns="" xmlns:a16="http://schemas.microsoft.com/office/drawing/2014/main" val="3608330374"/>
                  </a:ext>
                </a:extLst>
              </a:tr>
              <a:tr h="177800">
                <a:tc>
                  <a:txBody>
                    <a:bodyPr/>
                    <a:lstStyle/>
                    <a:p>
                      <a:pPr rtl="0" fontAlgn="ctr">
                        <a:spcBef>
                          <a:spcPts val="0"/>
                        </a:spcBef>
                        <a:spcAft>
                          <a:spcPts val="0"/>
                        </a:spcAft>
                      </a:pPr>
                      <a:r>
                        <a:rPr lang="es-CO" sz="2000" b="1" i="0" u="none" strike="noStrike">
                          <a:solidFill>
                            <a:srgbClr val="000000"/>
                          </a:solidFill>
                          <a:effectLst/>
                          <a:latin typeface="Arial" panose="020B0604020202020204" pitchFamily="34" charset="0"/>
                          <a:cs typeface="Arial" panose="020B0604020202020204" pitchFamily="34" charset="0"/>
                        </a:rPr>
                        <a:t>Descriptor Específico</a:t>
                      </a:r>
                      <a:endParaRPr lang="es-CO" sz="2000">
                        <a:effectLst/>
                        <a:latin typeface="Arial" panose="020B0604020202020204" pitchFamily="34" charset="0"/>
                        <a:cs typeface="Arial" panose="020B0604020202020204" pitchFamily="34" charset="0"/>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E2F3"/>
                    </a:solidFill>
                  </a:tcPr>
                </a:tc>
                <a:tc>
                  <a:txBody>
                    <a:bodyPr/>
                    <a:lstStyle/>
                    <a:p>
                      <a:pPr rtl="0" fontAlgn="ctr">
                        <a:spcBef>
                          <a:spcPts val="0"/>
                        </a:spcBef>
                        <a:spcAft>
                          <a:spcPts val="0"/>
                        </a:spcAft>
                      </a:pPr>
                      <a:r>
                        <a:rPr lang="es-CO" sz="2000" b="0" i="1" u="none" strike="noStrike" dirty="0">
                          <a:solidFill>
                            <a:srgbClr val="000000"/>
                          </a:solidFill>
                          <a:effectLst/>
                          <a:latin typeface="Arial" panose="020B0604020202020204" pitchFamily="34" charset="0"/>
                          <a:cs typeface="Arial" panose="020B0604020202020204" pitchFamily="34" charset="0"/>
                        </a:rPr>
                        <a:t>Propone representaciones a partir de la manipulación y transformación de los datos relevantes en contexto usando una, o más fuentes de información.</a:t>
                      </a:r>
                      <a:endParaRPr lang="es-CO" sz="2000" dirty="0">
                        <a:effectLst/>
                        <a:latin typeface="Arial" panose="020B0604020202020204" pitchFamily="34" charset="0"/>
                        <a:cs typeface="Arial" panose="020B0604020202020204" pitchFamily="34" charset="0"/>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490142769"/>
                  </a:ext>
                </a:extLst>
              </a:tr>
              <a:tr h="0">
                <a:tc>
                  <a:txBody>
                    <a:bodyPr/>
                    <a:lstStyle/>
                    <a:p>
                      <a:pPr rtl="0" fontAlgn="ctr">
                        <a:spcBef>
                          <a:spcPts val="0"/>
                        </a:spcBef>
                        <a:spcAft>
                          <a:spcPts val="0"/>
                        </a:spcAft>
                      </a:pPr>
                      <a:r>
                        <a:rPr lang="es-CO" sz="2000" b="1" i="0" u="none" strike="noStrike">
                          <a:solidFill>
                            <a:srgbClr val="000000"/>
                          </a:solidFill>
                          <a:effectLst/>
                          <a:latin typeface="Arial" panose="020B0604020202020204" pitchFamily="34" charset="0"/>
                          <a:cs typeface="Arial" panose="020B0604020202020204" pitchFamily="34" charset="0"/>
                        </a:rPr>
                        <a:t>Nivel</a:t>
                      </a:r>
                      <a:endParaRPr lang="es-CO" sz="2000">
                        <a:effectLst/>
                        <a:latin typeface="Arial" panose="020B0604020202020204" pitchFamily="34" charset="0"/>
                        <a:cs typeface="Arial" panose="020B0604020202020204" pitchFamily="34" charset="0"/>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E2F3"/>
                    </a:solidFill>
                  </a:tcPr>
                </a:tc>
                <a:tc>
                  <a:txBody>
                    <a:bodyPr/>
                    <a:lstStyle/>
                    <a:p>
                      <a:pPr rtl="0" fontAlgn="ctr">
                        <a:spcBef>
                          <a:spcPts val="0"/>
                        </a:spcBef>
                        <a:spcAft>
                          <a:spcPts val="0"/>
                        </a:spcAft>
                      </a:pPr>
                      <a:r>
                        <a:rPr lang="es-CO" sz="2000" b="0" i="0" u="none" strike="noStrike" dirty="0">
                          <a:solidFill>
                            <a:srgbClr val="000000"/>
                          </a:solidFill>
                          <a:effectLst/>
                          <a:latin typeface="Arial" panose="020B0604020202020204" pitchFamily="34" charset="0"/>
                          <a:cs typeface="Arial" panose="020B0604020202020204" pitchFamily="34" charset="0"/>
                        </a:rPr>
                        <a:t>4</a:t>
                      </a:r>
                      <a:endParaRPr lang="es-CO" sz="2000" dirty="0">
                        <a:effectLst/>
                        <a:latin typeface="Arial" panose="020B0604020202020204" pitchFamily="34" charset="0"/>
                        <a:cs typeface="Arial" panose="020B0604020202020204" pitchFamily="34" charset="0"/>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635047426"/>
                  </a:ext>
                </a:extLst>
              </a:tr>
              <a:tr h="266700">
                <a:tc gridSpan="2">
                  <a:txBody>
                    <a:bodyPr/>
                    <a:lstStyle/>
                    <a:p>
                      <a:pPr rtl="0" fontAlgn="ctr">
                        <a:spcBef>
                          <a:spcPts val="0"/>
                        </a:spcBef>
                        <a:spcAft>
                          <a:spcPts val="0"/>
                        </a:spcAft>
                      </a:pPr>
                      <a:r>
                        <a:rPr lang="es-CO" sz="2000" b="1" i="0" u="none" strike="noStrike" dirty="0">
                          <a:solidFill>
                            <a:srgbClr val="000000"/>
                          </a:solidFill>
                          <a:effectLst/>
                          <a:latin typeface="Arial" panose="020B0604020202020204" pitchFamily="34" charset="0"/>
                          <a:cs typeface="Arial" panose="020B0604020202020204" pitchFamily="34" charset="0"/>
                        </a:rPr>
                        <a:t>Justificación de la respuesta correcta</a:t>
                      </a:r>
                      <a:endParaRPr lang="es-CO" sz="2000" dirty="0">
                        <a:effectLst/>
                        <a:latin typeface="Arial" panose="020B0604020202020204" pitchFamily="34" charset="0"/>
                        <a:cs typeface="Arial" panose="020B0604020202020204" pitchFamily="34" charset="0"/>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E2F3"/>
                    </a:solidFill>
                  </a:tcPr>
                </a:tc>
                <a:tc hMerge="1">
                  <a:txBody>
                    <a:bodyPr/>
                    <a:lstStyle/>
                    <a:p>
                      <a:endParaRPr lang="es-CO"/>
                    </a:p>
                  </a:txBody>
                  <a:tcPr/>
                </a:tc>
                <a:extLst>
                  <a:ext uri="{0D108BD9-81ED-4DB2-BD59-A6C34878D82A}">
                    <a16:rowId xmlns="" xmlns:a16="http://schemas.microsoft.com/office/drawing/2014/main" val="359841051"/>
                  </a:ext>
                </a:extLst>
              </a:tr>
              <a:tr h="723900">
                <a:tc gridSpan="2">
                  <a:txBody>
                    <a:bodyPr/>
                    <a:lstStyle/>
                    <a:p>
                      <a:pPr algn="just" rtl="0" fontAlgn="ctr">
                        <a:spcBef>
                          <a:spcPts val="0"/>
                        </a:spcBef>
                        <a:spcAft>
                          <a:spcPts val="1400"/>
                        </a:spcAft>
                      </a:pPr>
                      <a:r>
                        <a:rPr lang="es-CO" sz="2000" b="0" i="0" u="none" strike="noStrike" dirty="0">
                          <a:solidFill>
                            <a:srgbClr val="000000"/>
                          </a:solidFill>
                          <a:effectLst/>
                          <a:latin typeface="Arial" panose="020B0604020202020204" pitchFamily="34" charset="0"/>
                          <a:cs typeface="Arial" panose="020B0604020202020204" pitchFamily="34" charset="0"/>
                        </a:rPr>
                        <a:t>Vemos en la tabla de distribución por colores correspondiente a más del 10% y a menos del 2% del porcentaje de población entre los 15 y los 65 años que consumieron marihuana durante el año 2009 está gráficamente indicándonos los territorios correspondientes en los porcentajes de estudio que la ONU determinó en el mapa.</a:t>
                      </a:r>
                      <a:endParaRPr lang="es-CO" sz="4400" dirty="0">
                        <a:effectLst/>
                        <a:latin typeface="Arial" panose="020B0604020202020204" pitchFamily="34" charset="0"/>
                        <a:cs typeface="Arial" panose="020B0604020202020204" pitchFamily="34" charset="0"/>
                      </a:endParaRPr>
                    </a:p>
                  </a:txBody>
                  <a:tcPr marL="63500" marR="63500" marT="63500" marB="635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CO"/>
                    </a:p>
                  </a:txBody>
                  <a:tcPr/>
                </a:tc>
                <a:extLst>
                  <a:ext uri="{0D108BD9-81ED-4DB2-BD59-A6C34878D82A}">
                    <a16:rowId xmlns="" xmlns:a16="http://schemas.microsoft.com/office/drawing/2014/main" val="396205468"/>
                  </a:ext>
                </a:extLst>
              </a:tr>
            </a:tbl>
          </a:graphicData>
        </a:graphic>
      </p:graphicFrame>
      <p:sp>
        <p:nvSpPr>
          <p:cNvPr id="8" name="Rectangle 1">
            <a:extLst>
              <a:ext uri="{FF2B5EF4-FFF2-40B4-BE49-F238E27FC236}">
                <a16:creationId xmlns="" xmlns:a16="http://schemas.microsoft.com/office/drawing/2014/main" id="{F0872EC9-AC54-4DE9-9F34-F1226E56ADC1}"/>
              </a:ext>
            </a:extLst>
          </p:cNvPr>
          <p:cNvSpPr>
            <a:spLocks noChangeArrowheads="1"/>
          </p:cNvSpPr>
          <p:nvPr/>
        </p:nvSpPr>
        <p:spPr bwMode="auto">
          <a:xfrm>
            <a:off x="3219450" y="24749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CO" altLang="es-CO" sz="1800" b="0" i="0" u="none" strike="noStrike" cap="none" normalizeH="0" baseline="0">
                <a:ln>
                  <a:noFill/>
                </a:ln>
                <a:solidFill>
                  <a:schemeClr val="tx1"/>
                </a:solidFill>
                <a:effectLst/>
                <a:latin typeface="Arial" panose="020B0604020202020204" pitchFamily="34" charset="0"/>
              </a:rPr>
              <a:t/>
            </a:r>
            <a:br>
              <a:rPr kumimoji="0" lang="es-CO" altLang="es-CO" sz="1800" b="0" i="0" u="none" strike="noStrike" cap="none" normalizeH="0" baseline="0">
                <a:ln>
                  <a:noFill/>
                </a:ln>
                <a:solidFill>
                  <a:schemeClr val="tx1"/>
                </a:solidFill>
                <a:effectLst/>
                <a:latin typeface="Arial" panose="020B0604020202020204" pitchFamily="34" charset="0"/>
              </a:rPr>
            </a:br>
            <a:endParaRPr kumimoji="0" lang="es-CO" altLang="es-CO"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CO" altLang="es-CO"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1264957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F8E1EEEA-E12C-457A-84E9-2156A53C1E1F}"/>
              </a:ext>
            </a:extLst>
          </p:cNvPr>
          <p:cNvSpPr>
            <a:spLocks noGrp="1"/>
          </p:cNvSpPr>
          <p:nvPr>
            <p:ph type="title"/>
          </p:nvPr>
        </p:nvSpPr>
        <p:spPr>
          <a:xfrm>
            <a:off x="0" y="365125"/>
            <a:ext cx="12192000" cy="734805"/>
          </a:xfrm>
          <a:solidFill>
            <a:srgbClr val="002060"/>
          </a:solidFill>
        </p:spPr>
        <p:txBody>
          <a:bodyPr>
            <a:normAutofit/>
          </a:bodyPr>
          <a:lstStyle/>
          <a:p>
            <a:pPr algn="ctr"/>
            <a:r>
              <a:rPr lang="es-CO" sz="4000" b="1" dirty="0">
                <a:solidFill>
                  <a:schemeClr val="bg1"/>
                </a:solidFill>
              </a:rPr>
              <a:t>Cobertura en educación superior</a:t>
            </a:r>
          </a:p>
        </p:txBody>
      </p:sp>
      <p:pic>
        <p:nvPicPr>
          <p:cNvPr id="4" name="Imagen 3">
            <a:extLst>
              <a:ext uri="{FF2B5EF4-FFF2-40B4-BE49-F238E27FC236}">
                <a16:creationId xmlns="" xmlns:a16="http://schemas.microsoft.com/office/drawing/2014/main" id="{54CF622E-7EF2-4177-BD57-A1B1797C84E5}"/>
              </a:ext>
            </a:extLst>
          </p:cNvPr>
          <p:cNvPicPr>
            <a:picLocks noChangeAspect="1"/>
          </p:cNvPicPr>
          <p:nvPr/>
        </p:nvPicPr>
        <p:blipFill>
          <a:blip r:embed="rId2"/>
          <a:stretch>
            <a:fillRect/>
          </a:stretch>
        </p:blipFill>
        <p:spPr>
          <a:xfrm>
            <a:off x="2073334" y="1564633"/>
            <a:ext cx="8045332" cy="4795722"/>
          </a:xfrm>
          <a:prstGeom prst="rect">
            <a:avLst/>
          </a:prstGeom>
        </p:spPr>
      </p:pic>
      <p:sp>
        <p:nvSpPr>
          <p:cNvPr id="3" name="CuadroTexto 2">
            <a:extLst>
              <a:ext uri="{FF2B5EF4-FFF2-40B4-BE49-F238E27FC236}">
                <a16:creationId xmlns="" xmlns:a16="http://schemas.microsoft.com/office/drawing/2014/main" id="{BF122ECF-9FB7-43F5-BB39-7E363FF16F9A}"/>
              </a:ext>
            </a:extLst>
          </p:cNvPr>
          <p:cNvSpPr txBox="1"/>
          <p:nvPr/>
        </p:nvSpPr>
        <p:spPr>
          <a:xfrm>
            <a:off x="3208831" y="6360355"/>
            <a:ext cx="5774338" cy="338554"/>
          </a:xfrm>
          <a:prstGeom prst="rect">
            <a:avLst/>
          </a:prstGeom>
          <a:noFill/>
        </p:spPr>
        <p:txBody>
          <a:bodyPr wrap="none" rtlCol="0">
            <a:spAutoFit/>
          </a:bodyPr>
          <a:lstStyle/>
          <a:p>
            <a:r>
              <a:rPr lang="es-CO" sz="1600" dirty="0">
                <a:latin typeface="Arial Narrow" panose="020B0606020202030204" pitchFamily="34" charset="0"/>
                <a:cs typeface="Arial" panose="020B0604020202020204" pitchFamily="34" charset="0"/>
              </a:rPr>
              <a:t>Fuente: Producción Propia a partir de los datos reportados por MEN (2018)</a:t>
            </a:r>
          </a:p>
        </p:txBody>
      </p:sp>
    </p:spTree>
    <p:extLst>
      <p:ext uri="{BB962C8B-B14F-4D97-AF65-F5344CB8AC3E}">
        <p14:creationId xmlns:p14="http://schemas.microsoft.com/office/powerpoint/2010/main" val="469610886"/>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2">
            <a:extLst>
              <a:ext uri="{FF2B5EF4-FFF2-40B4-BE49-F238E27FC236}">
                <a16:creationId xmlns="" xmlns:a16="http://schemas.microsoft.com/office/drawing/2014/main" id="{9C366C91-1BF0-4022-BF62-7AC99258C84E}"/>
              </a:ext>
            </a:extLst>
          </p:cNvPr>
          <p:cNvSpPr>
            <a:spLocks noChangeArrowheads="1"/>
          </p:cNvSpPr>
          <p:nvPr/>
        </p:nvSpPr>
        <p:spPr bwMode="auto">
          <a:xfrm>
            <a:off x="3281081" y="161218"/>
            <a:ext cx="8910920" cy="632625"/>
          </a:xfrm>
          <a:prstGeom prst="rect">
            <a:avLst/>
          </a:prstGeom>
          <a:solidFill>
            <a:srgbClr val="008AC9"/>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R="1014730" algn="r">
              <a:spcAft>
                <a:spcPts val="0"/>
              </a:spcAft>
            </a:pPr>
            <a:endParaRPr lang="es-CO" sz="1000" dirty="0">
              <a:effectLst/>
              <a:latin typeface="Elephant" panose="02020904090505020303" pitchFamily="18" charset="0"/>
              <a:ea typeface="Soho Gothic Pro"/>
              <a:cs typeface="Times New Roman" panose="02020603050405020304" pitchFamily="18" charset="0"/>
            </a:endParaRPr>
          </a:p>
        </p:txBody>
      </p:sp>
      <p:sp>
        <p:nvSpPr>
          <p:cNvPr id="14" name="Rectangle 13">
            <a:extLst>
              <a:ext uri="{FF2B5EF4-FFF2-40B4-BE49-F238E27FC236}">
                <a16:creationId xmlns="" xmlns:a16="http://schemas.microsoft.com/office/drawing/2014/main" id="{720E4619-AEB0-4FCD-B8D3-2E66BA98ECE1}"/>
              </a:ext>
            </a:extLst>
          </p:cNvPr>
          <p:cNvSpPr/>
          <p:nvPr/>
        </p:nvSpPr>
        <p:spPr>
          <a:xfrm>
            <a:off x="3281081" y="215006"/>
            <a:ext cx="8910919" cy="4965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b="1" dirty="0">
                <a:solidFill>
                  <a:schemeClr val="bg1"/>
                </a:solidFill>
                <a:latin typeface="Helvetica" panose="020B0604020202020204" pitchFamily="34" charset="0"/>
                <a:ea typeface="Kozuka Gothic Pro M" panose="020B0700000000000000" pitchFamily="34" charset="-128"/>
                <a:cs typeface="Helvetica" panose="020B0604020202020204" pitchFamily="34" charset="0"/>
              </a:rPr>
              <a:t>Agenda de la jornada</a:t>
            </a:r>
          </a:p>
        </p:txBody>
      </p:sp>
      <p:sp>
        <p:nvSpPr>
          <p:cNvPr id="6" name="Rectángulo 5">
            <a:extLst>
              <a:ext uri="{FF2B5EF4-FFF2-40B4-BE49-F238E27FC236}">
                <a16:creationId xmlns="" xmlns:a16="http://schemas.microsoft.com/office/drawing/2014/main" id="{5771FADE-43C7-4554-8903-2EDD15F3735A}"/>
              </a:ext>
            </a:extLst>
          </p:cNvPr>
          <p:cNvSpPr/>
          <p:nvPr/>
        </p:nvSpPr>
        <p:spPr>
          <a:xfrm>
            <a:off x="2616590" y="1559858"/>
            <a:ext cx="9242474" cy="830997"/>
          </a:xfrm>
          <a:prstGeom prst="rect">
            <a:avLst/>
          </a:prstGeom>
        </p:spPr>
        <p:txBody>
          <a:bodyPr wrap="square">
            <a:spAutoFit/>
          </a:bodyPr>
          <a:lstStyle/>
          <a:p>
            <a:r>
              <a:rPr lang="es-CO" sz="2400" b="1" dirty="0">
                <a:latin typeface="Arial" panose="020B0604020202020204" pitchFamily="34" charset="0"/>
                <a:cs typeface="Arial" panose="020B0604020202020204" pitchFamily="34" charset="0"/>
              </a:rPr>
              <a:t>Parte 1. </a:t>
            </a:r>
            <a:r>
              <a:rPr lang="es-CO" sz="2400" dirty="0">
                <a:latin typeface="Arial" panose="020B0604020202020204" pitchFamily="34" charset="0"/>
                <a:cs typeface="Arial" panose="020B0604020202020204" pitchFamily="34" charset="0"/>
              </a:rPr>
              <a:t>Calidad Educativa y Marco general de la formación por competencias para la educación superior en Colombia (2h)</a:t>
            </a:r>
          </a:p>
        </p:txBody>
      </p:sp>
      <p:sp>
        <p:nvSpPr>
          <p:cNvPr id="2" name="Rectángulo 1">
            <a:extLst>
              <a:ext uri="{FF2B5EF4-FFF2-40B4-BE49-F238E27FC236}">
                <a16:creationId xmlns="" xmlns:a16="http://schemas.microsoft.com/office/drawing/2014/main" id="{DF175A37-B55B-4519-9F98-D04A612FE753}"/>
              </a:ext>
            </a:extLst>
          </p:cNvPr>
          <p:cNvSpPr/>
          <p:nvPr/>
        </p:nvSpPr>
        <p:spPr>
          <a:xfrm>
            <a:off x="1451195" y="1620601"/>
            <a:ext cx="689317" cy="709512"/>
          </a:xfrm>
          <a:prstGeom prst="rect">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 name="Rectángulo 6">
            <a:extLst>
              <a:ext uri="{FF2B5EF4-FFF2-40B4-BE49-F238E27FC236}">
                <a16:creationId xmlns="" xmlns:a16="http://schemas.microsoft.com/office/drawing/2014/main" id="{7344CB89-5318-4D19-BA25-5B705FDB78FF}"/>
              </a:ext>
            </a:extLst>
          </p:cNvPr>
          <p:cNvSpPr/>
          <p:nvPr/>
        </p:nvSpPr>
        <p:spPr>
          <a:xfrm>
            <a:off x="1451195" y="2939759"/>
            <a:ext cx="689317" cy="709512"/>
          </a:xfrm>
          <a:prstGeom prst="rect">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Rectángulo 7">
            <a:extLst>
              <a:ext uri="{FF2B5EF4-FFF2-40B4-BE49-F238E27FC236}">
                <a16:creationId xmlns="" xmlns:a16="http://schemas.microsoft.com/office/drawing/2014/main" id="{FE9DD8A8-B21D-473A-B8CC-F265C6F77766}"/>
              </a:ext>
            </a:extLst>
          </p:cNvPr>
          <p:cNvSpPr/>
          <p:nvPr/>
        </p:nvSpPr>
        <p:spPr>
          <a:xfrm>
            <a:off x="1431866" y="4289148"/>
            <a:ext cx="689317" cy="709512"/>
          </a:xfrm>
          <a:prstGeom prst="rect">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Rectángulo 8">
            <a:extLst>
              <a:ext uri="{FF2B5EF4-FFF2-40B4-BE49-F238E27FC236}">
                <a16:creationId xmlns="" xmlns:a16="http://schemas.microsoft.com/office/drawing/2014/main" id="{131C322D-D9A5-44EF-A98E-8E7989B62C78}"/>
              </a:ext>
            </a:extLst>
          </p:cNvPr>
          <p:cNvSpPr/>
          <p:nvPr/>
        </p:nvSpPr>
        <p:spPr>
          <a:xfrm>
            <a:off x="1431865" y="5638537"/>
            <a:ext cx="689317" cy="709512"/>
          </a:xfrm>
          <a:prstGeom prst="rect">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 name="Rectángulo 2">
            <a:extLst>
              <a:ext uri="{FF2B5EF4-FFF2-40B4-BE49-F238E27FC236}">
                <a16:creationId xmlns="" xmlns:a16="http://schemas.microsoft.com/office/drawing/2014/main" id="{B8AA0017-AF8D-4DC6-B6D9-E93D97922890}"/>
              </a:ext>
            </a:extLst>
          </p:cNvPr>
          <p:cNvSpPr/>
          <p:nvPr/>
        </p:nvSpPr>
        <p:spPr>
          <a:xfrm>
            <a:off x="2616587" y="2979276"/>
            <a:ext cx="8932985" cy="461665"/>
          </a:xfrm>
          <a:prstGeom prst="rect">
            <a:avLst/>
          </a:prstGeom>
        </p:spPr>
        <p:txBody>
          <a:bodyPr wrap="square">
            <a:spAutoFit/>
          </a:bodyPr>
          <a:lstStyle/>
          <a:p>
            <a:r>
              <a:rPr lang="es-CO" sz="2400" b="1" dirty="0">
                <a:latin typeface="Arial" panose="020B0604020202020204" pitchFamily="34" charset="0"/>
                <a:cs typeface="Arial" panose="020B0604020202020204" pitchFamily="34" charset="0"/>
              </a:rPr>
              <a:t>Parte 2. </a:t>
            </a:r>
            <a:r>
              <a:rPr lang="es-CO" sz="2400" dirty="0">
                <a:latin typeface="Arial" panose="020B0604020202020204" pitchFamily="34" charset="0"/>
                <a:cs typeface="Arial" panose="020B0604020202020204" pitchFamily="34" charset="0"/>
              </a:rPr>
              <a:t>Competencia de razonamiento cuantitativo. (2h)</a:t>
            </a:r>
          </a:p>
        </p:txBody>
      </p:sp>
      <p:sp>
        <p:nvSpPr>
          <p:cNvPr id="4" name="Rectángulo 3">
            <a:extLst>
              <a:ext uri="{FF2B5EF4-FFF2-40B4-BE49-F238E27FC236}">
                <a16:creationId xmlns="" xmlns:a16="http://schemas.microsoft.com/office/drawing/2014/main" id="{D3116737-09B9-4505-8CFB-DD7282294EAA}"/>
              </a:ext>
            </a:extLst>
          </p:cNvPr>
          <p:cNvSpPr/>
          <p:nvPr/>
        </p:nvSpPr>
        <p:spPr>
          <a:xfrm>
            <a:off x="2616588" y="4200341"/>
            <a:ext cx="8932985" cy="954107"/>
          </a:xfrm>
          <a:prstGeom prst="rect">
            <a:avLst/>
          </a:prstGeom>
        </p:spPr>
        <p:txBody>
          <a:bodyPr wrap="square">
            <a:spAutoFit/>
          </a:bodyPr>
          <a:lstStyle/>
          <a:p>
            <a:r>
              <a:rPr lang="es-CO" sz="2800" b="1" dirty="0">
                <a:solidFill>
                  <a:srgbClr val="002060"/>
                </a:solidFill>
                <a:latin typeface="Arial" panose="020B0604020202020204" pitchFamily="34" charset="0"/>
                <a:cs typeface="Arial" panose="020B0604020202020204" pitchFamily="34" charset="0"/>
              </a:rPr>
              <a:t>Parte 3. </a:t>
            </a:r>
            <a:r>
              <a:rPr lang="es-CO" sz="2800" dirty="0">
                <a:solidFill>
                  <a:srgbClr val="002060"/>
                </a:solidFill>
                <a:latin typeface="Arial" panose="020B0604020202020204" pitchFamily="34" charset="0"/>
                <a:cs typeface="Arial" panose="020B0604020202020204" pitchFamily="34" charset="0"/>
              </a:rPr>
              <a:t>Derrotero de una la política para formación en razonamiento cuantitativo. (2h)</a:t>
            </a:r>
          </a:p>
        </p:txBody>
      </p:sp>
      <p:sp>
        <p:nvSpPr>
          <p:cNvPr id="5" name="Rectángulo 4">
            <a:extLst>
              <a:ext uri="{FF2B5EF4-FFF2-40B4-BE49-F238E27FC236}">
                <a16:creationId xmlns="" xmlns:a16="http://schemas.microsoft.com/office/drawing/2014/main" id="{A94A9707-B445-4BF9-8BD6-A087B4D5860F}"/>
              </a:ext>
            </a:extLst>
          </p:cNvPr>
          <p:cNvSpPr/>
          <p:nvPr/>
        </p:nvSpPr>
        <p:spPr>
          <a:xfrm>
            <a:off x="2567351" y="5559256"/>
            <a:ext cx="9340952" cy="830997"/>
          </a:xfrm>
          <a:prstGeom prst="rect">
            <a:avLst/>
          </a:prstGeom>
        </p:spPr>
        <p:txBody>
          <a:bodyPr wrap="square">
            <a:spAutoFit/>
          </a:bodyPr>
          <a:lstStyle/>
          <a:p>
            <a:r>
              <a:rPr lang="es-CO" sz="2400" b="1" dirty="0">
                <a:latin typeface="Arial" panose="020B0604020202020204" pitchFamily="34" charset="0"/>
                <a:cs typeface="Arial" panose="020B0604020202020204" pitchFamily="34" charset="0"/>
              </a:rPr>
              <a:t>Parte 4. </a:t>
            </a:r>
            <a:r>
              <a:rPr lang="es-CO" sz="2400" dirty="0">
                <a:latin typeface="Arial" panose="020B0604020202020204" pitchFamily="34" charset="0"/>
                <a:cs typeface="Arial" panose="020B0604020202020204" pitchFamily="34" charset="0"/>
              </a:rPr>
              <a:t>Taller: construcción de una política para los programas de licenciatura sobre la formación en razonamiento cuantitativo (2h)</a:t>
            </a:r>
          </a:p>
        </p:txBody>
      </p:sp>
      <p:pic>
        <p:nvPicPr>
          <p:cNvPr id="12" name="Picture 2" descr="Resultado de imagen para check">
            <a:extLst>
              <a:ext uri="{FF2B5EF4-FFF2-40B4-BE49-F238E27FC236}">
                <a16:creationId xmlns="" xmlns:a16="http://schemas.microsoft.com/office/drawing/2014/main" id="{9655FA2E-A323-475F-85D2-A87E674955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2713" y="2568852"/>
            <a:ext cx="12287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Resultado de imagen para check">
            <a:extLst>
              <a:ext uri="{FF2B5EF4-FFF2-40B4-BE49-F238E27FC236}">
                <a16:creationId xmlns="" xmlns:a16="http://schemas.microsoft.com/office/drawing/2014/main" id="{AD7F1ECC-0881-49C2-8B7D-AFF24B3EC3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2713" y="1220757"/>
            <a:ext cx="12287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Resultado de imagen para check">
            <a:extLst>
              <a:ext uri="{FF2B5EF4-FFF2-40B4-BE49-F238E27FC236}">
                <a16:creationId xmlns="" xmlns:a16="http://schemas.microsoft.com/office/drawing/2014/main" id="{2164443A-2A12-480B-858D-1954A394DC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0368" y="3931072"/>
            <a:ext cx="1228725" cy="1228725"/>
          </a:xfrm>
          <a:prstGeom prst="rect">
            <a:avLst/>
          </a:prstGeom>
          <a:noFill/>
          <a:extLst>
            <a:ext uri="{909E8E84-426E-40DD-AFC4-6F175D3DCCD1}">
              <a14:hiddenFill xmlns:a14="http://schemas.microsoft.com/office/drawing/2010/main">
                <a:solidFill>
                  <a:srgbClr val="FFFFFF"/>
                </a:solidFill>
              </a14:hiddenFill>
            </a:ext>
          </a:extLst>
        </p:spPr>
      </p:pic>
      <p:sp>
        <p:nvSpPr>
          <p:cNvPr id="16" name="CuadroTexto 15">
            <a:extLst>
              <a:ext uri="{FF2B5EF4-FFF2-40B4-BE49-F238E27FC236}">
                <a16:creationId xmlns="" xmlns:a16="http://schemas.microsoft.com/office/drawing/2014/main" id="{13D5B8AB-CF60-48EA-84B0-C18E1D1DBBE9}"/>
              </a:ext>
            </a:extLst>
          </p:cNvPr>
          <p:cNvSpPr txBox="1"/>
          <p:nvPr/>
        </p:nvSpPr>
        <p:spPr>
          <a:xfrm>
            <a:off x="3233532" y="6533323"/>
            <a:ext cx="6993133" cy="369332"/>
          </a:xfrm>
          <a:prstGeom prst="rect">
            <a:avLst/>
          </a:prstGeom>
          <a:noFill/>
        </p:spPr>
        <p:txBody>
          <a:bodyPr wrap="none" rtlCol="0">
            <a:spAutoFit/>
          </a:bodyPr>
          <a:lstStyle/>
          <a:p>
            <a:r>
              <a:rPr lang="es-CO" dirty="0"/>
              <a:t>Anexo: 1- Lectura crítica  /   anexo 2 – evolución de las pruebas del Icfes</a:t>
            </a:r>
          </a:p>
        </p:txBody>
      </p:sp>
    </p:spTree>
    <p:custDataLst>
      <p:tags r:id="rId1"/>
    </p:custDataLst>
    <p:extLst>
      <p:ext uri="{BB962C8B-B14F-4D97-AF65-F5344CB8AC3E}">
        <p14:creationId xmlns:p14="http://schemas.microsoft.com/office/powerpoint/2010/main" val="1923060278"/>
      </p:ext>
    </p:extLst>
  </p:cSld>
  <p:clrMapOvr>
    <a:masterClrMapping/>
  </p:clrMapOvr>
  <mc:AlternateContent xmlns:mc="http://schemas.openxmlformats.org/markup-compatibility/2006" xmlns:p14="http://schemas.microsoft.com/office/powerpoint/2010/main">
    <mc:Choice Requires="p14">
      <p:transition p14:dur="0" advTm="34770"/>
    </mc:Choice>
    <mc:Fallback xmlns="">
      <p:transition advTm="34770"/>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90544A39-A85E-4DEB-AB7A-755F055B79E1}"/>
              </a:ext>
            </a:extLst>
          </p:cNvPr>
          <p:cNvSpPr>
            <a:spLocks noGrp="1"/>
          </p:cNvSpPr>
          <p:nvPr>
            <p:ph type="title"/>
          </p:nvPr>
        </p:nvSpPr>
        <p:spPr>
          <a:xfrm>
            <a:off x="0" y="471142"/>
            <a:ext cx="12192000" cy="1013102"/>
          </a:xfrm>
          <a:solidFill>
            <a:srgbClr val="002060"/>
          </a:solidFill>
        </p:spPr>
        <p:txBody>
          <a:bodyPr>
            <a:normAutofit/>
          </a:bodyPr>
          <a:lstStyle/>
          <a:p>
            <a:pPr algn="ctr"/>
            <a:r>
              <a:rPr lang="es-CO" sz="2800" b="1" dirty="0">
                <a:solidFill>
                  <a:schemeClr val="bg1"/>
                </a:solidFill>
              </a:rPr>
              <a:t>Parte 3. Derrotero de una la política para formación en razonamiento cuantitativo. (2h)</a:t>
            </a:r>
            <a:endParaRPr lang="es-CO" sz="2800" dirty="0">
              <a:solidFill>
                <a:schemeClr val="bg1"/>
              </a:solidFill>
            </a:endParaRPr>
          </a:p>
        </p:txBody>
      </p:sp>
      <p:sp>
        <p:nvSpPr>
          <p:cNvPr id="3" name="Marcador de contenido 2">
            <a:extLst>
              <a:ext uri="{FF2B5EF4-FFF2-40B4-BE49-F238E27FC236}">
                <a16:creationId xmlns="" xmlns:a16="http://schemas.microsoft.com/office/drawing/2014/main" id="{E30EFCA0-E74A-4F75-BA57-F3B1C485402F}"/>
              </a:ext>
            </a:extLst>
          </p:cNvPr>
          <p:cNvSpPr>
            <a:spLocks noGrp="1"/>
          </p:cNvSpPr>
          <p:nvPr>
            <p:ph idx="1"/>
          </p:nvPr>
        </p:nvSpPr>
        <p:spPr>
          <a:xfrm>
            <a:off x="785192" y="2130422"/>
            <a:ext cx="10515600" cy="4351338"/>
          </a:xfrm>
        </p:spPr>
        <p:txBody>
          <a:bodyPr>
            <a:normAutofit lnSpcReduction="10000"/>
          </a:bodyPr>
          <a:lstStyle/>
          <a:p>
            <a:r>
              <a:rPr lang="es-CO" sz="3600" dirty="0"/>
              <a:t>Definición de la competencia matemática vs el razonamiento cuantitativo</a:t>
            </a:r>
          </a:p>
          <a:p>
            <a:endParaRPr lang="es-CO" sz="3600" dirty="0"/>
          </a:p>
          <a:p>
            <a:r>
              <a:rPr lang="es-CO" sz="3600" dirty="0"/>
              <a:t>Organización del área de conocimiento desde los procesos y de los saberes matemáticos puestos en contextos.</a:t>
            </a:r>
          </a:p>
          <a:p>
            <a:endParaRPr lang="es-CO" sz="3600" dirty="0"/>
          </a:p>
          <a:p>
            <a:r>
              <a:rPr lang="es-CO" sz="3600" dirty="0"/>
              <a:t>Evaluación de la competencia matemática.</a:t>
            </a:r>
          </a:p>
        </p:txBody>
      </p:sp>
    </p:spTree>
    <p:extLst>
      <p:ext uri="{BB962C8B-B14F-4D97-AF65-F5344CB8AC3E}">
        <p14:creationId xmlns:p14="http://schemas.microsoft.com/office/powerpoint/2010/main" val="166642840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13E7FE3C-6CAE-40F1-A68B-DD0FC43EE229}"/>
              </a:ext>
            </a:extLst>
          </p:cNvPr>
          <p:cNvSpPr>
            <a:spLocks noGrp="1"/>
          </p:cNvSpPr>
          <p:nvPr>
            <p:ph type="title"/>
          </p:nvPr>
        </p:nvSpPr>
        <p:spPr>
          <a:xfrm>
            <a:off x="0" y="365125"/>
            <a:ext cx="12192000" cy="1325563"/>
          </a:xfrm>
          <a:solidFill>
            <a:srgbClr val="002060"/>
          </a:solidFill>
        </p:spPr>
        <p:txBody>
          <a:bodyPr/>
          <a:lstStyle/>
          <a:p>
            <a:pPr algn="ctr"/>
            <a:r>
              <a:rPr lang="es-CO" dirty="0">
                <a:solidFill>
                  <a:schemeClr val="bg1"/>
                </a:solidFill>
              </a:rPr>
              <a:t>Propuesta</a:t>
            </a:r>
          </a:p>
        </p:txBody>
      </p:sp>
      <p:sp>
        <p:nvSpPr>
          <p:cNvPr id="4" name="CuadroTexto 3">
            <a:extLst>
              <a:ext uri="{FF2B5EF4-FFF2-40B4-BE49-F238E27FC236}">
                <a16:creationId xmlns="" xmlns:a16="http://schemas.microsoft.com/office/drawing/2014/main" id="{F7865B3A-7FA8-4A00-9B3D-1BAD40C11F40}"/>
              </a:ext>
            </a:extLst>
          </p:cNvPr>
          <p:cNvSpPr txBox="1"/>
          <p:nvPr/>
        </p:nvSpPr>
        <p:spPr>
          <a:xfrm>
            <a:off x="2892538" y="2070309"/>
            <a:ext cx="6914072" cy="461665"/>
          </a:xfrm>
          <a:prstGeom prst="rect">
            <a:avLst/>
          </a:prstGeom>
          <a:noFill/>
        </p:spPr>
        <p:txBody>
          <a:bodyPr wrap="none" rtlCol="0">
            <a:spAutoFit/>
          </a:bodyPr>
          <a:lstStyle/>
          <a:p>
            <a:r>
              <a:rPr lang="es-CO" sz="2400" dirty="0">
                <a:latin typeface="Arial" panose="020B0604020202020204" pitchFamily="34" charset="0"/>
                <a:cs typeface="Arial" panose="020B0604020202020204" pitchFamily="34" charset="0"/>
              </a:rPr>
              <a:t>Definir un Marco de referencia de </a:t>
            </a:r>
            <a:r>
              <a:rPr lang="es-CO" sz="2400">
                <a:latin typeface="Arial" panose="020B0604020202020204" pitchFamily="34" charset="0"/>
                <a:cs typeface="Arial" panose="020B0604020202020204" pitchFamily="34" charset="0"/>
              </a:rPr>
              <a:t>la competencia</a:t>
            </a:r>
            <a:endParaRPr lang="es-CO" sz="2400" dirty="0">
              <a:latin typeface="Arial" panose="020B0604020202020204" pitchFamily="34" charset="0"/>
              <a:cs typeface="Arial" panose="020B0604020202020204" pitchFamily="34" charset="0"/>
            </a:endParaRPr>
          </a:p>
        </p:txBody>
      </p:sp>
      <p:sp>
        <p:nvSpPr>
          <p:cNvPr id="8" name="Elipse 7">
            <a:extLst>
              <a:ext uri="{FF2B5EF4-FFF2-40B4-BE49-F238E27FC236}">
                <a16:creationId xmlns="" xmlns:a16="http://schemas.microsoft.com/office/drawing/2014/main" id="{56D80628-BA19-46EF-A8EA-D39C67E7D05A}"/>
              </a:ext>
            </a:extLst>
          </p:cNvPr>
          <p:cNvSpPr/>
          <p:nvPr/>
        </p:nvSpPr>
        <p:spPr>
          <a:xfrm>
            <a:off x="6642460" y="2644014"/>
            <a:ext cx="3164150" cy="3022042"/>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400" b="1" dirty="0">
                <a:solidFill>
                  <a:schemeClr val="bg1"/>
                </a:solidFill>
                <a:latin typeface="Arial" panose="020B0604020202020204" pitchFamily="34" charset="0"/>
                <a:cs typeface="Arial" panose="020B0604020202020204" pitchFamily="34" charset="0"/>
              </a:rPr>
              <a:t>Campos conceptuales </a:t>
            </a:r>
            <a:endParaRPr lang="es-CO" sz="2400" dirty="0">
              <a:solidFill>
                <a:schemeClr val="bg1"/>
              </a:solidFill>
              <a:latin typeface="Arial" panose="020B0604020202020204" pitchFamily="34" charset="0"/>
              <a:cs typeface="Arial" panose="020B0604020202020204" pitchFamily="34" charset="0"/>
            </a:endParaRPr>
          </a:p>
        </p:txBody>
      </p:sp>
      <p:sp>
        <p:nvSpPr>
          <p:cNvPr id="9" name="Elipse 8">
            <a:extLst>
              <a:ext uri="{FF2B5EF4-FFF2-40B4-BE49-F238E27FC236}">
                <a16:creationId xmlns="" xmlns:a16="http://schemas.microsoft.com/office/drawing/2014/main" id="{975E2288-2470-407B-88C9-6E35A8D22BDF}"/>
              </a:ext>
            </a:extLst>
          </p:cNvPr>
          <p:cNvSpPr/>
          <p:nvPr/>
        </p:nvSpPr>
        <p:spPr>
          <a:xfrm>
            <a:off x="2385392" y="2725196"/>
            <a:ext cx="3164150" cy="3022042"/>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400" b="1" dirty="0">
                <a:solidFill>
                  <a:schemeClr val="bg1"/>
                </a:solidFill>
                <a:latin typeface="Arial" panose="020B0604020202020204" pitchFamily="34" charset="0"/>
                <a:cs typeface="Arial" panose="020B0604020202020204" pitchFamily="34" charset="0"/>
              </a:rPr>
              <a:t>Dominios cognitivos</a:t>
            </a:r>
            <a:endParaRPr lang="es-CO" sz="2400" b="1" dirty="0">
              <a:solidFill>
                <a:schemeClr val="bg1"/>
              </a:solidFill>
            </a:endParaRPr>
          </a:p>
        </p:txBody>
      </p:sp>
    </p:spTree>
    <p:extLst>
      <p:ext uri="{BB962C8B-B14F-4D97-AF65-F5344CB8AC3E}">
        <p14:creationId xmlns:p14="http://schemas.microsoft.com/office/powerpoint/2010/main" val="113523708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13E7FE3C-6CAE-40F1-A68B-DD0FC43EE229}"/>
              </a:ext>
            </a:extLst>
          </p:cNvPr>
          <p:cNvSpPr>
            <a:spLocks noGrp="1"/>
          </p:cNvSpPr>
          <p:nvPr>
            <p:ph type="title"/>
          </p:nvPr>
        </p:nvSpPr>
        <p:spPr>
          <a:xfrm>
            <a:off x="0" y="365125"/>
            <a:ext cx="12192000" cy="1325563"/>
          </a:xfrm>
          <a:solidFill>
            <a:srgbClr val="002060"/>
          </a:solidFill>
        </p:spPr>
        <p:txBody>
          <a:bodyPr/>
          <a:lstStyle/>
          <a:p>
            <a:pPr algn="ctr"/>
            <a:r>
              <a:rPr lang="es-CO" dirty="0">
                <a:solidFill>
                  <a:schemeClr val="bg1"/>
                </a:solidFill>
              </a:rPr>
              <a:t>Propuesta</a:t>
            </a:r>
          </a:p>
        </p:txBody>
      </p:sp>
      <p:sp>
        <p:nvSpPr>
          <p:cNvPr id="9" name="Elipse 8">
            <a:extLst>
              <a:ext uri="{FF2B5EF4-FFF2-40B4-BE49-F238E27FC236}">
                <a16:creationId xmlns="" xmlns:a16="http://schemas.microsoft.com/office/drawing/2014/main" id="{975E2288-2470-407B-88C9-6E35A8D22BDF}"/>
              </a:ext>
            </a:extLst>
          </p:cNvPr>
          <p:cNvSpPr/>
          <p:nvPr/>
        </p:nvSpPr>
        <p:spPr>
          <a:xfrm>
            <a:off x="1630018" y="2592674"/>
            <a:ext cx="3164150" cy="3022042"/>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400" b="1" dirty="0">
                <a:solidFill>
                  <a:schemeClr val="bg1"/>
                </a:solidFill>
                <a:latin typeface="Arial" panose="020B0604020202020204" pitchFamily="34" charset="0"/>
                <a:cs typeface="Arial" panose="020B0604020202020204" pitchFamily="34" charset="0"/>
              </a:rPr>
              <a:t>Dominios cognitivos</a:t>
            </a:r>
            <a:endParaRPr lang="es-CO" sz="2400" b="1" dirty="0">
              <a:solidFill>
                <a:schemeClr val="bg1"/>
              </a:solidFill>
            </a:endParaRPr>
          </a:p>
        </p:txBody>
      </p:sp>
      <p:sp>
        <p:nvSpPr>
          <p:cNvPr id="3" name="Rectángulo 2">
            <a:extLst>
              <a:ext uri="{FF2B5EF4-FFF2-40B4-BE49-F238E27FC236}">
                <a16:creationId xmlns="" xmlns:a16="http://schemas.microsoft.com/office/drawing/2014/main" id="{029EB62F-5CC5-4098-810F-866C19921740}"/>
              </a:ext>
            </a:extLst>
          </p:cNvPr>
          <p:cNvSpPr/>
          <p:nvPr/>
        </p:nvSpPr>
        <p:spPr>
          <a:xfrm>
            <a:off x="5353878" y="1953402"/>
            <a:ext cx="6096000" cy="4801314"/>
          </a:xfrm>
          <a:prstGeom prst="rect">
            <a:avLst/>
          </a:prstGeom>
        </p:spPr>
        <p:txBody>
          <a:bodyPr>
            <a:spAutoFit/>
          </a:bodyPr>
          <a:lstStyle/>
          <a:p>
            <a:pPr algn="just"/>
            <a:r>
              <a:rPr lang="es-CO" dirty="0">
                <a:solidFill>
                  <a:srgbClr val="000000"/>
                </a:solidFill>
                <a:latin typeface="Arial" panose="020B0604020202020204" pitchFamily="34" charset="0"/>
                <a:cs typeface="Arial" panose="020B0604020202020204" pitchFamily="34" charset="0"/>
              </a:rPr>
              <a:t>De la taxonomía propuesta se toman los siguientes niveles para el Sistema Institucional de Evaluación de Competencias: </a:t>
            </a:r>
          </a:p>
          <a:p>
            <a:pPr algn="just"/>
            <a:endParaRPr lang="es-CO"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CO" b="1" dirty="0" err="1">
                <a:solidFill>
                  <a:srgbClr val="000000"/>
                </a:solidFill>
                <a:latin typeface="Arial" panose="020B0604020202020204" pitchFamily="34" charset="0"/>
                <a:cs typeface="Arial" panose="020B0604020202020204" pitchFamily="34" charset="0"/>
              </a:rPr>
              <a:t>Uniestructural</a:t>
            </a:r>
            <a:r>
              <a:rPr lang="es-CO" dirty="0">
                <a:solidFill>
                  <a:srgbClr val="000000"/>
                </a:solidFill>
                <a:latin typeface="Arial" panose="020B0604020202020204" pitchFamily="34" charset="0"/>
                <a:cs typeface="Arial" panose="020B0604020202020204" pitchFamily="34" charset="0"/>
              </a:rPr>
              <a:t>, en el que se identifica un único aspecto (no siempre relevante) de un concepto. </a:t>
            </a:r>
          </a:p>
          <a:p>
            <a:pPr marL="285750" indent="-285750">
              <a:buFont typeface="Arial" panose="020B0604020202020204" pitchFamily="34" charset="0"/>
              <a:buChar char="•"/>
            </a:pPr>
            <a:r>
              <a:rPr lang="es-CO" b="1" dirty="0" err="1">
                <a:solidFill>
                  <a:srgbClr val="000000"/>
                </a:solidFill>
                <a:latin typeface="Arial" panose="020B0604020202020204" pitchFamily="34" charset="0"/>
                <a:cs typeface="Arial" panose="020B0604020202020204" pitchFamily="34" charset="0"/>
              </a:rPr>
              <a:t>Multiestructural</a:t>
            </a:r>
            <a:r>
              <a:rPr lang="es-CO" dirty="0">
                <a:solidFill>
                  <a:srgbClr val="000000"/>
                </a:solidFill>
                <a:latin typeface="Arial" panose="020B0604020202020204" pitchFamily="34" charset="0"/>
                <a:cs typeface="Arial" panose="020B0604020202020204" pitchFamily="34" charset="0"/>
              </a:rPr>
              <a:t>, en el que se listan o describen los aspectos relevantes de un concepto, pero de manera aislada e independiente. </a:t>
            </a:r>
          </a:p>
          <a:p>
            <a:pPr marL="285750" indent="-285750">
              <a:buFont typeface="Arial" panose="020B0604020202020204" pitchFamily="34" charset="0"/>
              <a:buChar char="•"/>
            </a:pPr>
            <a:r>
              <a:rPr lang="es-CO" b="1" dirty="0">
                <a:solidFill>
                  <a:srgbClr val="000000"/>
                </a:solidFill>
                <a:latin typeface="Arial" panose="020B0604020202020204" pitchFamily="34" charset="0"/>
                <a:cs typeface="Arial" panose="020B0604020202020204" pitchFamily="34" charset="0"/>
              </a:rPr>
              <a:t>Relacional</a:t>
            </a:r>
            <a:r>
              <a:rPr lang="es-CO" dirty="0">
                <a:solidFill>
                  <a:srgbClr val="000000"/>
                </a:solidFill>
                <a:latin typeface="Arial" panose="020B0604020202020204" pitchFamily="34" charset="0"/>
                <a:cs typeface="Arial" panose="020B0604020202020204" pitchFamily="34" charset="0"/>
              </a:rPr>
              <a:t>, en el cual se identifican y relacionan de manera coherente los aspectos relevantes de un concepto. </a:t>
            </a:r>
          </a:p>
          <a:p>
            <a:pPr marL="285750" indent="-285750">
              <a:buFont typeface="Arial" panose="020B0604020202020204" pitchFamily="34" charset="0"/>
              <a:buChar char="•"/>
            </a:pPr>
            <a:r>
              <a:rPr lang="es-CO" b="1" dirty="0">
                <a:solidFill>
                  <a:srgbClr val="000000"/>
                </a:solidFill>
                <a:latin typeface="Arial" panose="020B0604020202020204" pitchFamily="34" charset="0"/>
                <a:cs typeface="Arial" panose="020B0604020202020204" pitchFamily="34" charset="0"/>
              </a:rPr>
              <a:t>Abstracto ampliado</a:t>
            </a:r>
            <a:r>
              <a:rPr lang="es-CO" dirty="0">
                <a:solidFill>
                  <a:srgbClr val="000000"/>
                </a:solidFill>
                <a:latin typeface="Arial" panose="020B0604020202020204" pitchFamily="34" charset="0"/>
                <a:cs typeface="Arial" panose="020B0604020202020204" pitchFamily="34" charset="0"/>
              </a:rPr>
              <a:t>, en el cual se identifican y relacionan todos los aspectos relevantes de un concepto, de modo tal que pueden conducir a generalizaciones de un nivel mayor de abstracción y complejidad (</a:t>
            </a:r>
            <a:r>
              <a:rPr lang="es-CO" dirty="0" err="1">
                <a:solidFill>
                  <a:srgbClr val="000000"/>
                </a:solidFill>
                <a:latin typeface="Arial" panose="020B0604020202020204" pitchFamily="34" charset="0"/>
                <a:cs typeface="Arial" panose="020B0604020202020204" pitchFamily="34" charset="0"/>
              </a:rPr>
              <a:t>University</a:t>
            </a:r>
            <a:r>
              <a:rPr lang="es-CO" dirty="0">
                <a:solidFill>
                  <a:srgbClr val="000000"/>
                </a:solidFill>
                <a:latin typeface="Arial" panose="020B0604020202020204" pitchFamily="34" charset="0"/>
                <a:cs typeface="Arial" panose="020B0604020202020204" pitchFamily="34" charset="0"/>
              </a:rPr>
              <a:t> </a:t>
            </a:r>
            <a:r>
              <a:rPr lang="es-CO" dirty="0" err="1">
                <a:solidFill>
                  <a:srgbClr val="000000"/>
                </a:solidFill>
                <a:latin typeface="Arial" panose="020B0604020202020204" pitchFamily="34" charset="0"/>
                <a:cs typeface="Arial" panose="020B0604020202020204" pitchFamily="34" charset="0"/>
              </a:rPr>
              <a:t>of</a:t>
            </a:r>
            <a:r>
              <a:rPr lang="es-CO" dirty="0">
                <a:solidFill>
                  <a:srgbClr val="000000"/>
                </a:solidFill>
                <a:latin typeface="Arial" panose="020B0604020202020204" pitchFamily="34" charset="0"/>
                <a:cs typeface="Arial" panose="020B0604020202020204" pitchFamily="34" charset="0"/>
              </a:rPr>
              <a:t> Auckland, 2004). </a:t>
            </a:r>
          </a:p>
        </p:txBody>
      </p:sp>
      <p:sp>
        <p:nvSpPr>
          <p:cNvPr id="5" name="Rectángulo 4">
            <a:extLst>
              <a:ext uri="{FF2B5EF4-FFF2-40B4-BE49-F238E27FC236}">
                <a16:creationId xmlns="" xmlns:a16="http://schemas.microsoft.com/office/drawing/2014/main" id="{CF55C588-E358-4268-80DD-325131A417A7}"/>
              </a:ext>
            </a:extLst>
          </p:cNvPr>
          <p:cNvSpPr/>
          <p:nvPr/>
        </p:nvSpPr>
        <p:spPr>
          <a:xfrm>
            <a:off x="2244110" y="5934526"/>
            <a:ext cx="2233304" cy="400110"/>
          </a:xfrm>
          <a:prstGeom prst="rect">
            <a:avLst/>
          </a:prstGeom>
        </p:spPr>
        <p:txBody>
          <a:bodyPr wrap="none">
            <a:spAutoFit/>
          </a:bodyPr>
          <a:lstStyle/>
          <a:p>
            <a:r>
              <a:rPr lang="es-CO" sz="2000" dirty="0">
                <a:solidFill>
                  <a:srgbClr val="000000"/>
                </a:solidFill>
                <a:latin typeface="Arial" panose="020B0604020202020204" pitchFamily="34" charset="0"/>
                <a:cs typeface="Arial" panose="020B0604020202020204" pitchFamily="34" charset="0"/>
              </a:rPr>
              <a:t>taxonomía SOLO </a:t>
            </a:r>
            <a:endParaRPr lang="es-CO"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063686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13E7FE3C-6CAE-40F1-A68B-DD0FC43EE229}"/>
              </a:ext>
            </a:extLst>
          </p:cNvPr>
          <p:cNvSpPr>
            <a:spLocks noGrp="1"/>
          </p:cNvSpPr>
          <p:nvPr>
            <p:ph type="title"/>
          </p:nvPr>
        </p:nvSpPr>
        <p:spPr>
          <a:xfrm>
            <a:off x="0" y="365125"/>
            <a:ext cx="12192000" cy="1325563"/>
          </a:xfrm>
          <a:solidFill>
            <a:srgbClr val="002060"/>
          </a:solidFill>
        </p:spPr>
        <p:txBody>
          <a:bodyPr/>
          <a:lstStyle/>
          <a:p>
            <a:pPr algn="ctr"/>
            <a:r>
              <a:rPr lang="es-CO" dirty="0">
                <a:solidFill>
                  <a:schemeClr val="bg1"/>
                </a:solidFill>
              </a:rPr>
              <a:t>Propuesta</a:t>
            </a:r>
          </a:p>
        </p:txBody>
      </p:sp>
      <p:sp>
        <p:nvSpPr>
          <p:cNvPr id="9" name="Elipse 8">
            <a:extLst>
              <a:ext uri="{FF2B5EF4-FFF2-40B4-BE49-F238E27FC236}">
                <a16:creationId xmlns="" xmlns:a16="http://schemas.microsoft.com/office/drawing/2014/main" id="{975E2288-2470-407B-88C9-6E35A8D22BDF}"/>
              </a:ext>
            </a:extLst>
          </p:cNvPr>
          <p:cNvSpPr/>
          <p:nvPr/>
        </p:nvSpPr>
        <p:spPr>
          <a:xfrm>
            <a:off x="1630018" y="2592674"/>
            <a:ext cx="3164150" cy="3022042"/>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400" b="1" dirty="0">
                <a:solidFill>
                  <a:schemeClr val="bg1"/>
                </a:solidFill>
                <a:latin typeface="Arial" panose="020B0604020202020204" pitchFamily="34" charset="0"/>
                <a:cs typeface="Arial" panose="020B0604020202020204" pitchFamily="34" charset="0"/>
              </a:rPr>
              <a:t>Dominios cognitivos</a:t>
            </a:r>
            <a:endParaRPr lang="es-CO" sz="2400" b="1" dirty="0">
              <a:solidFill>
                <a:schemeClr val="bg1"/>
              </a:solidFill>
            </a:endParaRPr>
          </a:p>
        </p:txBody>
      </p:sp>
      <p:sp>
        <p:nvSpPr>
          <p:cNvPr id="5" name="Rectángulo 4">
            <a:extLst>
              <a:ext uri="{FF2B5EF4-FFF2-40B4-BE49-F238E27FC236}">
                <a16:creationId xmlns="" xmlns:a16="http://schemas.microsoft.com/office/drawing/2014/main" id="{CF55C588-E358-4268-80DD-325131A417A7}"/>
              </a:ext>
            </a:extLst>
          </p:cNvPr>
          <p:cNvSpPr/>
          <p:nvPr/>
        </p:nvSpPr>
        <p:spPr>
          <a:xfrm>
            <a:off x="2227963" y="5892709"/>
            <a:ext cx="2233304" cy="400110"/>
          </a:xfrm>
          <a:prstGeom prst="rect">
            <a:avLst/>
          </a:prstGeom>
        </p:spPr>
        <p:txBody>
          <a:bodyPr wrap="none">
            <a:spAutoFit/>
          </a:bodyPr>
          <a:lstStyle/>
          <a:p>
            <a:r>
              <a:rPr lang="es-CO" sz="2000" dirty="0">
                <a:solidFill>
                  <a:srgbClr val="000000"/>
                </a:solidFill>
                <a:latin typeface="Arial" panose="020B0604020202020204" pitchFamily="34" charset="0"/>
                <a:cs typeface="Arial" panose="020B0604020202020204" pitchFamily="34" charset="0"/>
              </a:rPr>
              <a:t>taxonomía SOLO </a:t>
            </a:r>
            <a:endParaRPr lang="es-CO" sz="2000" dirty="0">
              <a:latin typeface="Arial" panose="020B0604020202020204" pitchFamily="34" charset="0"/>
              <a:cs typeface="Arial" panose="020B0604020202020204" pitchFamily="34" charset="0"/>
            </a:endParaRPr>
          </a:p>
        </p:txBody>
      </p:sp>
      <p:sp>
        <p:nvSpPr>
          <p:cNvPr id="4" name="Rectángulo 3">
            <a:extLst>
              <a:ext uri="{FF2B5EF4-FFF2-40B4-BE49-F238E27FC236}">
                <a16:creationId xmlns="" xmlns:a16="http://schemas.microsoft.com/office/drawing/2014/main" id="{30A3E55B-D458-44B3-9CAF-F1BDEA870F9E}"/>
              </a:ext>
            </a:extLst>
          </p:cNvPr>
          <p:cNvSpPr/>
          <p:nvPr/>
        </p:nvSpPr>
        <p:spPr>
          <a:xfrm>
            <a:off x="5208104" y="2518645"/>
            <a:ext cx="6480314" cy="3170099"/>
          </a:xfrm>
          <a:prstGeom prst="rect">
            <a:avLst/>
          </a:prstGeom>
        </p:spPr>
        <p:txBody>
          <a:bodyPr wrap="square">
            <a:spAutoFit/>
          </a:bodyPr>
          <a:lstStyle/>
          <a:p>
            <a:pPr algn="just"/>
            <a:r>
              <a:rPr lang="es-CO" sz="2000" dirty="0">
                <a:latin typeface="Arial" panose="020B0604020202020204" pitchFamily="34" charset="0"/>
                <a:cs typeface="Arial" panose="020B0604020202020204" pitchFamily="34" charset="0"/>
              </a:rPr>
              <a:t>Dado que el aprendizaje avanza se vuelve más complejo. solo, que representa una estructura, es un sistema de clasificación de los resultados de aprendizaje en términos de su complejidad, lo que nos permite evaluar el trabajo de los estudiantes en cuanto a su calidad. solo se puede utilizar no sólo en la evaluación, sino en el diseño del plan de estudios, en términos de los resultados de aprendizaje esperados, lo que es útil en la aplicación de la alineación constructiva</a:t>
            </a:r>
          </a:p>
          <a:p>
            <a:pPr algn="just"/>
            <a:r>
              <a:rPr lang="es-CO" sz="2000" dirty="0">
                <a:latin typeface="Arial" panose="020B0604020202020204" pitchFamily="34" charset="0"/>
                <a:cs typeface="Arial" panose="020B0604020202020204" pitchFamily="34" charset="0"/>
              </a:rPr>
              <a:t>(</a:t>
            </a:r>
            <a:r>
              <a:rPr lang="es-CO" sz="2000" dirty="0" err="1">
                <a:latin typeface="Arial" panose="020B0604020202020204" pitchFamily="34" charset="0"/>
                <a:cs typeface="Arial" panose="020B0604020202020204" pitchFamily="34" charset="0"/>
              </a:rPr>
              <a:t>Biggs</a:t>
            </a:r>
            <a:r>
              <a:rPr lang="es-CO" sz="2000" dirty="0">
                <a:latin typeface="Arial" panose="020B0604020202020204" pitchFamily="34" charset="0"/>
                <a:cs typeface="Arial" panose="020B0604020202020204" pitchFamily="34" charset="0"/>
              </a:rPr>
              <a:t>, 2016).</a:t>
            </a:r>
          </a:p>
        </p:txBody>
      </p:sp>
      <p:sp>
        <p:nvSpPr>
          <p:cNvPr id="6" name="Rectángulo 5">
            <a:extLst>
              <a:ext uri="{FF2B5EF4-FFF2-40B4-BE49-F238E27FC236}">
                <a16:creationId xmlns="" xmlns:a16="http://schemas.microsoft.com/office/drawing/2014/main" id="{9ED4849E-8C98-4D9F-ABD9-4DE1BCA09375}"/>
              </a:ext>
            </a:extLst>
          </p:cNvPr>
          <p:cNvSpPr/>
          <p:nvPr/>
        </p:nvSpPr>
        <p:spPr>
          <a:xfrm>
            <a:off x="5208104" y="5769599"/>
            <a:ext cx="6096000" cy="646331"/>
          </a:xfrm>
          <a:prstGeom prst="rect">
            <a:avLst/>
          </a:prstGeom>
        </p:spPr>
        <p:txBody>
          <a:bodyPr>
            <a:spAutoFit/>
          </a:bodyPr>
          <a:lstStyle/>
          <a:p>
            <a:r>
              <a:rPr lang="es-CO" i="1" dirty="0" err="1">
                <a:solidFill>
                  <a:srgbClr val="000000"/>
                </a:solidFill>
                <a:latin typeface="ITC Stone Informal Std"/>
              </a:rPr>
              <a:t>Structure</a:t>
            </a:r>
            <a:r>
              <a:rPr lang="es-CO" i="1" dirty="0">
                <a:solidFill>
                  <a:srgbClr val="000000"/>
                </a:solidFill>
                <a:latin typeface="ITC Stone Informal Std"/>
              </a:rPr>
              <a:t> </a:t>
            </a:r>
            <a:r>
              <a:rPr lang="es-CO" i="1" dirty="0" err="1">
                <a:solidFill>
                  <a:srgbClr val="000000"/>
                </a:solidFill>
                <a:latin typeface="ITC Stone Informal Std"/>
              </a:rPr>
              <a:t>of</a:t>
            </a:r>
            <a:r>
              <a:rPr lang="es-CO" i="1" dirty="0">
                <a:solidFill>
                  <a:srgbClr val="000000"/>
                </a:solidFill>
                <a:latin typeface="ITC Stone Informal Std"/>
              </a:rPr>
              <a:t> </a:t>
            </a:r>
            <a:r>
              <a:rPr lang="es-CO" i="1" dirty="0" err="1">
                <a:solidFill>
                  <a:srgbClr val="000000"/>
                </a:solidFill>
                <a:latin typeface="ITC Stone Informal Std"/>
              </a:rPr>
              <a:t>the</a:t>
            </a:r>
            <a:r>
              <a:rPr lang="es-CO" i="1" dirty="0">
                <a:solidFill>
                  <a:srgbClr val="000000"/>
                </a:solidFill>
                <a:latin typeface="ITC Stone Informal Std"/>
              </a:rPr>
              <a:t> </a:t>
            </a:r>
            <a:r>
              <a:rPr lang="es-CO" i="1" dirty="0" err="1">
                <a:solidFill>
                  <a:srgbClr val="000000"/>
                </a:solidFill>
                <a:latin typeface="ITC Stone Informal Std"/>
              </a:rPr>
              <a:t>Observed</a:t>
            </a:r>
            <a:r>
              <a:rPr lang="es-CO" i="1" dirty="0">
                <a:solidFill>
                  <a:srgbClr val="000000"/>
                </a:solidFill>
                <a:latin typeface="ITC Stone Informal Std"/>
              </a:rPr>
              <a:t> </a:t>
            </a:r>
            <a:r>
              <a:rPr lang="es-CO" i="1" dirty="0" err="1">
                <a:solidFill>
                  <a:srgbClr val="000000"/>
                </a:solidFill>
                <a:latin typeface="ITC Stone Informal Std"/>
              </a:rPr>
              <a:t>Learning</a:t>
            </a:r>
            <a:r>
              <a:rPr lang="es-CO" i="1" dirty="0">
                <a:solidFill>
                  <a:srgbClr val="000000"/>
                </a:solidFill>
                <a:latin typeface="ITC Stone Informal Std"/>
              </a:rPr>
              <a:t> </a:t>
            </a:r>
            <a:r>
              <a:rPr lang="es-CO" i="1" dirty="0" err="1">
                <a:solidFill>
                  <a:srgbClr val="000000"/>
                </a:solidFill>
                <a:latin typeface="ITC Stone Informal Std"/>
              </a:rPr>
              <a:t>Outcome</a:t>
            </a:r>
            <a:endParaRPr lang="es-CO" i="1" dirty="0">
              <a:solidFill>
                <a:srgbClr val="000000"/>
              </a:solidFill>
              <a:latin typeface="ITC Stone Informal Std"/>
            </a:endParaRPr>
          </a:p>
          <a:p>
            <a:r>
              <a:rPr lang="es-CO" dirty="0">
                <a:solidFill>
                  <a:srgbClr val="000000"/>
                </a:solidFill>
                <a:latin typeface="ITC Stone Informal Std"/>
              </a:rPr>
              <a:t>Estructura del Resultado Observado de Aprendizaje</a:t>
            </a:r>
            <a:endParaRPr lang="es-CO" dirty="0"/>
          </a:p>
        </p:txBody>
      </p:sp>
    </p:spTree>
    <p:extLst>
      <p:ext uri="{BB962C8B-B14F-4D97-AF65-F5344CB8AC3E}">
        <p14:creationId xmlns:p14="http://schemas.microsoft.com/office/powerpoint/2010/main" val="15928086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 xmlns:a16="http://schemas.microsoft.com/office/drawing/2014/main" id="{3F5F6022-9AC9-42A3-91E8-E6323AE77410}"/>
              </a:ext>
            </a:extLst>
          </p:cNvPr>
          <p:cNvSpPr>
            <a:spLocks noGrp="1"/>
          </p:cNvSpPr>
          <p:nvPr>
            <p:ph idx="1"/>
          </p:nvPr>
        </p:nvSpPr>
        <p:spPr/>
        <p:txBody>
          <a:bodyPr/>
          <a:lstStyle/>
          <a:p>
            <a:endParaRPr lang="es-CO" dirty="0"/>
          </a:p>
        </p:txBody>
      </p:sp>
      <p:pic>
        <p:nvPicPr>
          <p:cNvPr id="4" name="Imagen 3">
            <a:extLst>
              <a:ext uri="{FF2B5EF4-FFF2-40B4-BE49-F238E27FC236}">
                <a16:creationId xmlns="" xmlns:a16="http://schemas.microsoft.com/office/drawing/2014/main" id="{4DE3DEE7-8B44-46A4-BA2E-F874EF023FD5}"/>
              </a:ext>
            </a:extLst>
          </p:cNvPr>
          <p:cNvPicPr>
            <a:picLocks noChangeAspect="1"/>
          </p:cNvPicPr>
          <p:nvPr/>
        </p:nvPicPr>
        <p:blipFill rotWithShape="1">
          <a:blip r:embed="rId2"/>
          <a:srcRect l="8654" t="17420" r="12308" b="7467"/>
          <a:stretch/>
        </p:blipFill>
        <p:spPr>
          <a:xfrm>
            <a:off x="259640" y="310595"/>
            <a:ext cx="11672719" cy="6236810"/>
          </a:xfrm>
          <a:prstGeom prst="rect">
            <a:avLst/>
          </a:prstGeom>
        </p:spPr>
      </p:pic>
    </p:spTree>
    <p:extLst>
      <p:ext uri="{BB962C8B-B14F-4D97-AF65-F5344CB8AC3E}">
        <p14:creationId xmlns:p14="http://schemas.microsoft.com/office/powerpoint/2010/main" val="220447423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2">
            <a:extLst>
              <a:ext uri="{FF2B5EF4-FFF2-40B4-BE49-F238E27FC236}">
                <a16:creationId xmlns="" xmlns:a16="http://schemas.microsoft.com/office/drawing/2014/main" id="{9C366C91-1BF0-4022-BF62-7AC99258C84E}"/>
              </a:ext>
            </a:extLst>
          </p:cNvPr>
          <p:cNvSpPr>
            <a:spLocks noChangeArrowheads="1"/>
          </p:cNvSpPr>
          <p:nvPr/>
        </p:nvSpPr>
        <p:spPr bwMode="auto">
          <a:xfrm>
            <a:off x="3281081" y="161218"/>
            <a:ext cx="8910920" cy="632625"/>
          </a:xfrm>
          <a:prstGeom prst="rect">
            <a:avLst/>
          </a:prstGeom>
          <a:solidFill>
            <a:srgbClr val="008AC9"/>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R="1014730" algn="r">
              <a:spcAft>
                <a:spcPts val="0"/>
              </a:spcAft>
            </a:pPr>
            <a:endParaRPr lang="es-CO" sz="1000" dirty="0">
              <a:effectLst/>
              <a:latin typeface="Elephant" panose="02020904090505020303" pitchFamily="18" charset="0"/>
              <a:ea typeface="Soho Gothic Pro"/>
              <a:cs typeface="Times New Roman" panose="02020603050405020304" pitchFamily="18" charset="0"/>
            </a:endParaRPr>
          </a:p>
        </p:txBody>
      </p:sp>
      <p:sp>
        <p:nvSpPr>
          <p:cNvPr id="14" name="Rectangle 13">
            <a:extLst>
              <a:ext uri="{FF2B5EF4-FFF2-40B4-BE49-F238E27FC236}">
                <a16:creationId xmlns="" xmlns:a16="http://schemas.microsoft.com/office/drawing/2014/main" id="{720E4619-AEB0-4FCD-B8D3-2E66BA98ECE1}"/>
              </a:ext>
            </a:extLst>
          </p:cNvPr>
          <p:cNvSpPr/>
          <p:nvPr/>
        </p:nvSpPr>
        <p:spPr>
          <a:xfrm>
            <a:off x="3281081" y="215006"/>
            <a:ext cx="8910919" cy="4965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b="1" dirty="0">
                <a:solidFill>
                  <a:schemeClr val="bg1"/>
                </a:solidFill>
                <a:latin typeface="Helvetica" panose="020B0604020202020204" pitchFamily="34" charset="0"/>
                <a:ea typeface="Kozuka Gothic Pro M" panose="020B0700000000000000" pitchFamily="34" charset="-128"/>
                <a:cs typeface="Helvetica" panose="020B0604020202020204" pitchFamily="34" charset="0"/>
              </a:rPr>
              <a:t>Agenda de la jornada</a:t>
            </a:r>
          </a:p>
        </p:txBody>
      </p:sp>
      <p:sp>
        <p:nvSpPr>
          <p:cNvPr id="6" name="Rectángulo 5">
            <a:extLst>
              <a:ext uri="{FF2B5EF4-FFF2-40B4-BE49-F238E27FC236}">
                <a16:creationId xmlns="" xmlns:a16="http://schemas.microsoft.com/office/drawing/2014/main" id="{5771FADE-43C7-4554-8903-2EDD15F3735A}"/>
              </a:ext>
            </a:extLst>
          </p:cNvPr>
          <p:cNvSpPr/>
          <p:nvPr/>
        </p:nvSpPr>
        <p:spPr>
          <a:xfrm>
            <a:off x="2616590" y="1480346"/>
            <a:ext cx="9242474" cy="830997"/>
          </a:xfrm>
          <a:prstGeom prst="rect">
            <a:avLst/>
          </a:prstGeom>
        </p:spPr>
        <p:txBody>
          <a:bodyPr wrap="square">
            <a:spAutoFit/>
          </a:bodyPr>
          <a:lstStyle/>
          <a:p>
            <a:r>
              <a:rPr lang="es-CO" sz="2400" b="1" dirty="0">
                <a:latin typeface="Arial" panose="020B0604020202020204" pitchFamily="34" charset="0"/>
                <a:cs typeface="Arial" panose="020B0604020202020204" pitchFamily="34" charset="0"/>
              </a:rPr>
              <a:t>Parte 1. </a:t>
            </a:r>
            <a:r>
              <a:rPr lang="es-CO" sz="2400" dirty="0">
                <a:latin typeface="Arial" panose="020B0604020202020204" pitchFamily="34" charset="0"/>
                <a:cs typeface="Arial" panose="020B0604020202020204" pitchFamily="34" charset="0"/>
              </a:rPr>
              <a:t>Calidad Educativa y Marco general de la formación por  competencias para la educación superior en Colombia (2)</a:t>
            </a:r>
          </a:p>
        </p:txBody>
      </p:sp>
      <p:sp>
        <p:nvSpPr>
          <p:cNvPr id="2" name="Rectángulo 1">
            <a:extLst>
              <a:ext uri="{FF2B5EF4-FFF2-40B4-BE49-F238E27FC236}">
                <a16:creationId xmlns="" xmlns:a16="http://schemas.microsoft.com/office/drawing/2014/main" id="{DF175A37-B55B-4519-9F98-D04A612FE753}"/>
              </a:ext>
            </a:extLst>
          </p:cNvPr>
          <p:cNvSpPr/>
          <p:nvPr/>
        </p:nvSpPr>
        <p:spPr>
          <a:xfrm>
            <a:off x="1451195" y="1541089"/>
            <a:ext cx="689317" cy="709512"/>
          </a:xfrm>
          <a:prstGeom prst="rect">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 name="Rectángulo 6">
            <a:extLst>
              <a:ext uri="{FF2B5EF4-FFF2-40B4-BE49-F238E27FC236}">
                <a16:creationId xmlns="" xmlns:a16="http://schemas.microsoft.com/office/drawing/2014/main" id="{7344CB89-5318-4D19-BA25-5B705FDB78FF}"/>
              </a:ext>
            </a:extLst>
          </p:cNvPr>
          <p:cNvSpPr/>
          <p:nvPr/>
        </p:nvSpPr>
        <p:spPr>
          <a:xfrm>
            <a:off x="1451195" y="2860247"/>
            <a:ext cx="689317" cy="709512"/>
          </a:xfrm>
          <a:prstGeom prst="rect">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Rectángulo 7">
            <a:extLst>
              <a:ext uri="{FF2B5EF4-FFF2-40B4-BE49-F238E27FC236}">
                <a16:creationId xmlns="" xmlns:a16="http://schemas.microsoft.com/office/drawing/2014/main" id="{FE9DD8A8-B21D-473A-B8CC-F265C6F77766}"/>
              </a:ext>
            </a:extLst>
          </p:cNvPr>
          <p:cNvSpPr/>
          <p:nvPr/>
        </p:nvSpPr>
        <p:spPr>
          <a:xfrm>
            <a:off x="1431866" y="4209636"/>
            <a:ext cx="689317" cy="709512"/>
          </a:xfrm>
          <a:prstGeom prst="rect">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Rectángulo 8">
            <a:extLst>
              <a:ext uri="{FF2B5EF4-FFF2-40B4-BE49-F238E27FC236}">
                <a16:creationId xmlns="" xmlns:a16="http://schemas.microsoft.com/office/drawing/2014/main" id="{131C322D-D9A5-44EF-A98E-8E7989B62C78}"/>
              </a:ext>
            </a:extLst>
          </p:cNvPr>
          <p:cNvSpPr/>
          <p:nvPr/>
        </p:nvSpPr>
        <p:spPr>
          <a:xfrm>
            <a:off x="1431865" y="5559025"/>
            <a:ext cx="689317" cy="709512"/>
          </a:xfrm>
          <a:prstGeom prst="rect">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 name="Rectángulo 2">
            <a:extLst>
              <a:ext uri="{FF2B5EF4-FFF2-40B4-BE49-F238E27FC236}">
                <a16:creationId xmlns="" xmlns:a16="http://schemas.microsoft.com/office/drawing/2014/main" id="{B8AA0017-AF8D-4DC6-B6D9-E93D97922890}"/>
              </a:ext>
            </a:extLst>
          </p:cNvPr>
          <p:cNvSpPr/>
          <p:nvPr/>
        </p:nvSpPr>
        <p:spPr>
          <a:xfrm>
            <a:off x="2616587" y="2899764"/>
            <a:ext cx="8932985" cy="461665"/>
          </a:xfrm>
          <a:prstGeom prst="rect">
            <a:avLst/>
          </a:prstGeom>
        </p:spPr>
        <p:txBody>
          <a:bodyPr wrap="square">
            <a:spAutoFit/>
          </a:bodyPr>
          <a:lstStyle/>
          <a:p>
            <a:r>
              <a:rPr lang="es-CO" sz="2400" b="1" dirty="0">
                <a:latin typeface="Arial" panose="020B0604020202020204" pitchFamily="34" charset="0"/>
                <a:cs typeface="Arial" panose="020B0604020202020204" pitchFamily="34" charset="0"/>
              </a:rPr>
              <a:t>Parte 2. </a:t>
            </a:r>
            <a:r>
              <a:rPr lang="es-CO" sz="2400" dirty="0">
                <a:latin typeface="Arial" panose="020B0604020202020204" pitchFamily="34" charset="0"/>
                <a:cs typeface="Arial" panose="020B0604020202020204" pitchFamily="34" charset="0"/>
              </a:rPr>
              <a:t>Competencia de razonamiento cuantitativo. (2h)</a:t>
            </a:r>
          </a:p>
        </p:txBody>
      </p:sp>
      <p:sp>
        <p:nvSpPr>
          <p:cNvPr id="4" name="Rectángulo 3">
            <a:extLst>
              <a:ext uri="{FF2B5EF4-FFF2-40B4-BE49-F238E27FC236}">
                <a16:creationId xmlns="" xmlns:a16="http://schemas.microsoft.com/office/drawing/2014/main" id="{D3116737-09B9-4505-8CFB-DD7282294EAA}"/>
              </a:ext>
            </a:extLst>
          </p:cNvPr>
          <p:cNvSpPr/>
          <p:nvPr/>
        </p:nvSpPr>
        <p:spPr>
          <a:xfrm>
            <a:off x="2616588" y="4120829"/>
            <a:ext cx="8932985" cy="830997"/>
          </a:xfrm>
          <a:prstGeom prst="rect">
            <a:avLst/>
          </a:prstGeom>
        </p:spPr>
        <p:txBody>
          <a:bodyPr wrap="square">
            <a:spAutoFit/>
          </a:bodyPr>
          <a:lstStyle/>
          <a:p>
            <a:r>
              <a:rPr lang="es-CO" sz="2400" b="1" dirty="0">
                <a:latin typeface="Arial" panose="020B0604020202020204" pitchFamily="34" charset="0"/>
                <a:cs typeface="Arial" panose="020B0604020202020204" pitchFamily="34" charset="0"/>
              </a:rPr>
              <a:t>Parte 3. </a:t>
            </a:r>
            <a:r>
              <a:rPr lang="es-CO" sz="2400" dirty="0">
                <a:latin typeface="Arial" panose="020B0604020202020204" pitchFamily="34" charset="0"/>
                <a:cs typeface="Arial" panose="020B0604020202020204" pitchFamily="34" charset="0"/>
              </a:rPr>
              <a:t>Derrotero de una la política para formación en razonamiento cuantitativo. (2h)</a:t>
            </a:r>
          </a:p>
        </p:txBody>
      </p:sp>
      <p:sp>
        <p:nvSpPr>
          <p:cNvPr id="5" name="Rectángulo 4">
            <a:extLst>
              <a:ext uri="{FF2B5EF4-FFF2-40B4-BE49-F238E27FC236}">
                <a16:creationId xmlns="" xmlns:a16="http://schemas.microsoft.com/office/drawing/2014/main" id="{A94A9707-B445-4BF9-8BD6-A087B4D5860F}"/>
              </a:ext>
            </a:extLst>
          </p:cNvPr>
          <p:cNvSpPr/>
          <p:nvPr/>
        </p:nvSpPr>
        <p:spPr>
          <a:xfrm>
            <a:off x="2567350" y="5310932"/>
            <a:ext cx="9502729" cy="1384995"/>
          </a:xfrm>
          <a:prstGeom prst="rect">
            <a:avLst/>
          </a:prstGeom>
        </p:spPr>
        <p:txBody>
          <a:bodyPr wrap="square">
            <a:spAutoFit/>
          </a:bodyPr>
          <a:lstStyle/>
          <a:p>
            <a:r>
              <a:rPr lang="es-CO" sz="2800" b="1" dirty="0">
                <a:solidFill>
                  <a:srgbClr val="002060"/>
                </a:solidFill>
                <a:latin typeface="Arial" panose="020B0604020202020204" pitchFamily="34" charset="0"/>
                <a:cs typeface="Arial" panose="020B0604020202020204" pitchFamily="34" charset="0"/>
              </a:rPr>
              <a:t>Parte 4. </a:t>
            </a:r>
            <a:r>
              <a:rPr lang="es-CO" sz="2800" dirty="0">
                <a:solidFill>
                  <a:srgbClr val="002060"/>
                </a:solidFill>
                <a:latin typeface="Arial" panose="020B0604020202020204" pitchFamily="34" charset="0"/>
                <a:cs typeface="Arial" panose="020B0604020202020204" pitchFamily="34" charset="0"/>
              </a:rPr>
              <a:t>Taller: construcción de una política para los programas de licenciatura sobre la formación en razonamiento cuantitativo (2h)</a:t>
            </a:r>
          </a:p>
        </p:txBody>
      </p:sp>
      <p:pic>
        <p:nvPicPr>
          <p:cNvPr id="12" name="Picture 2" descr="Resultado de imagen para check">
            <a:extLst>
              <a:ext uri="{FF2B5EF4-FFF2-40B4-BE49-F238E27FC236}">
                <a16:creationId xmlns="" xmlns:a16="http://schemas.microsoft.com/office/drawing/2014/main" id="{9655FA2E-A323-475F-85D2-A87E674955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2713" y="2489340"/>
            <a:ext cx="12287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Resultado de imagen para check">
            <a:extLst>
              <a:ext uri="{FF2B5EF4-FFF2-40B4-BE49-F238E27FC236}">
                <a16:creationId xmlns="" xmlns:a16="http://schemas.microsoft.com/office/drawing/2014/main" id="{AD7F1ECC-0881-49C2-8B7D-AFF24B3EC3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2713" y="1141245"/>
            <a:ext cx="12287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Resultado de imagen para check">
            <a:extLst>
              <a:ext uri="{FF2B5EF4-FFF2-40B4-BE49-F238E27FC236}">
                <a16:creationId xmlns="" xmlns:a16="http://schemas.microsoft.com/office/drawing/2014/main" id="{2164443A-2A12-480B-858D-1954A394DC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0368" y="3851560"/>
            <a:ext cx="12287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Resultado de imagen para check">
            <a:extLst>
              <a:ext uri="{FF2B5EF4-FFF2-40B4-BE49-F238E27FC236}">
                <a16:creationId xmlns="" xmlns:a16="http://schemas.microsoft.com/office/drawing/2014/main" id="{EFA1A732-02F4-4106-9B3D-93F4DD45CF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6796" y="5106051"/>
            <a:ext cx="1228725" cy="1228725"/>
          </a:xfrm>
          <a:prstGeom prst="rect">
            <a:avLst/>
          </a:prstGeom>
          <a:noFill/>
          <a:extLst>
            <a:ext uri="{909E8E84-426E-40DD-AFC4-6F175D3DCCD1}">
              <a14:hiddenFill xmlns:a14="http://schemas.microsoft.com/office/drawing/2010/main">
                <a:solidFill>
                  <a:srgbClr val="FFFFFF"/>
                </a:solidFill>
              </a14:hiddenFill>
            </a:ext>
          </a:extLst>
        </p:spPr>
      </p:pic>
      <p:sp>
        <p:nvSpPr>
          <p:cNvPr id="17" name="CuadroTexto 16">
            <a:extLst>
              <a:ext uri="{FF2B5EF4-FFF2-40B4-BE49-F238E27FC236}">
                <a16:creationId xmlns="" xmlns:a16="http://schemas.microsoft.com/office/drawing/2014/main" id="{8DAF9D4C-4419-4890-8A99-CD94026B0F6B}"/>
              </a:ext>
            </a:extLst>
          </p:cNvPr>
          <p:cNvSpPr txBox="1"/>
          <p:nvPr/>
        </p:nvSpPr>
        <p:spPr>
          <a:xfrm>
            <a:off x="3207028" y="6573079"/>
            <a:ext cx="6993133" cy="369332"/>
          </a:xfrm>
          <a:prstGeom prst="rect">
            <a:avLst/>
          </a:prstGeom>
          <a:noFill/>
        </p:spPr>
        <p:txBody>
          <a:bodyPr wrap="none" rtlCol="0">
            <a:spAutoFit/>
          </a:bodyPr>
          <a:lstStyle/>
          <a:p>
            <a:r>
              <a:rPr lang="es-CO" b="1" dirty="0"/>
              <a:t>Anexo: 1- Lectura crítica  /   anexo 2 – evolución de las pruebas del Icfes</a:t>
            </a:r>
          </a:p>
        </p:txBody>
      </p:sp>
    </p:spTree>
    <p:custDataLst>
      <p:tags r:id="rId1"/>
    </p:custDataLst>
    <p:extLst>
      <p:ext uri="{BB962C8B-B14F-4D97-AF65-F5344CB8AC3E}">
        <p14:creationId xmlns:p14="http://schemas.microsoft.com/office/powerpoint/2010/main" val="128445941"/>
      </p:ext>
    </p:extLst>
  </p:cSld>
  <p:clrMapOvr>
    <a:masterClrMapping/>
  </p:clrMapOvr>
  <mc:AlternateContent xmlns:mc="http://schemas.openxmlformats.org/markup-compatibility/2006" xmlns:p14="http://schemas.microsoft.com/office/powerpoint/2010/main">
    <mc:Choice Requires="p14">
      <p:transition p14:dur="0" advTm="34770"/>
    </mc:Choice>
    <mc:Fallback xmlns="">
      <p:transition advTm="34770"/>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90544A39-A85E-4DEB-AB7A-755F055B79E1}"/>
              </a:ext>
            </a:extLst>
          </p:cNvPr>
          <p:cNvSpPr>
            <a:spLocks noGrp="1"/>
          </p:cNvSpPr>
          <p:nvPr>
            <p:ph type="title"/>
          </p:nvPr>
        </p:nvSpPr>
        <p:spPr>
          <a:xfrm>
            <a:off x="0" y="278296"/>
            <a:ext cx="12192000" cy="980661"/>
          </a:xfrm>
          <a:solidFill>
            <a:srgbClr val="002060"/>
          </a:solidFill>
        </p:spPr>
        <p:txBody>
          <a:bodyPr>
            <a:noAutofit/>
          </a:bodyPr>
          <a:lstStyle/>
          <a:p>
            <a:pPr algn="ctr"/>
            <a:r>
              <a:rPr lang="es-CO" sz="2800" b="1" dirty="0">
                <a:solidFill>
                  <a:schemeClr val="bg1"/>
                </a:solidFill>
              </a:rPr>
              <a:t>Parte 4. Taller: construcción de una política para los programas de licenciatura sobre la formación en razonamiento cuantitativo (2h)</a:t>
            </a:r>
            <a:endParaRPr lang="es-CO" sz="2800" dirty="0">
              <a:solidFill>
                <a:schemeClr val="bg1"/>
              </a:solidFill>
            </a:endParaRPr>
          </a:p>
        </p:txBody>
      </p:sp>
      <p:sp>
        <p:nvSpPr>
          <p:cNvPr id="3" name="Marcador de contenido 2">
            <a:extLst>
              <a:ext uri="{FF2B5EF4-FFF2-40B4-BE49-F238E27FC236}">
                <a16:creationId xmlns="" xmlns:a16="http://schemas.microsoft.com/office/drawing/2014/main" id="{E30EFCA0-E74A-4F75-BA57-F3B1C485402F}"/>
              </a:ext>
            </a:extLst>
          </p:cNvPr>
          <p:cNvSpPr>
            <a:spLocks noGrp="1"/>
          </p:cNvSpPr>
          <p:nvPr>
            <p:ph idx="1"/>
          </p:nvPr>
        </p:nvSpPr>
        <p:spPr>
          <a:xfrm>
            <a:off x="692426" y="1441308"/>
            <a:ext cx="10929731" cy="5138396"/>
          </a:xfrm>
          <a:ln>
            <a:solidFill>
              <a:srgbClr val="002060"/>
            </a:solidFill>
          </a:ln>
        </p:spPr>
        <p:txBody>
          <a:bodyPr>
            <a:noAutofit/>
          </a:bodyPr>
          <a:lstStyle/>
          <a:p>
            <a:pPr marL="0" indent="0">
              <a:buNone/>
            </a:pPr>
            <a:r>
              <a:rPr lang="es-CO" sz="2000" dirty="0"/>
              <a:t>Taller que permitirá el desarrollo de un producto de cierre con el pleno del grupo de la sesión que combinado con la idoneidad del experto entregará a la UDENAR los elementos sustanciales de la política requerida. A continuación se describen los aspectos generales del constructo a desarrollar:</a:t>
            </a:r>
          </a:p>
          <a:p>
            <a:pPr marL="0" indent="0">
              <a:buNone/>
            </a:pPr>
            <a:endParaRPr lang="es-CO" sz="2000" b="1" dirty="0"/>
          </a:p>
          <a:p>
            <a:r>
              <a:rPr lang="es-CO" sz="2000" b="1" dirty="0"/>
              <a:t>Marco de referencia</a:t>
            </a:r>
            <a:r>
              <a:rPr lang="es-CO" sz="2000" dirty="0"/>
              <a:t>: listemos los marcos internacionales, nacionales e institucionales que nos acotarán el alcance de la política.</a:t>
            </a:r>
          </a:p>
          <a:p>
            <a:r>
              <a:rPr lang="es-CO" sz="2000" b="1" dirty="0"/>
              <a:t>Objetivos de la política</a:t>
            </a:r>
            <a:r>
              <a:rPr lang="es-CO" sz="2000" dirty="0"/>
              <a:t>. Definir los objetivos generales y específicos primarios que serán la base del proyecto de política </a:t>
            </a:r>
          </a:p>
          <a:p>
            <a:r>
              <a:rPr lang="es-CO" sz="2000" b="1" dirty="0"/>
              <a:t>Alcance. </a:t>
            </a:r>
            <a:r>
              <a:rPr lang="es-CO" sz="2000" dirty="0"/>
              <a:t>Que acote el ámbito de aplicación e intención de la política.</a:t>
            </a:r>
          </a:p>
          <a:p>
            <a:r>
              <a:rPr lang="es-CO" sz="2000" b="1" dirty="0"/>
              <a:t>Descripción de la política</a:t>
            </a:r>
            <a:r>
              <a:rPr lang="es-CO" sz="2000" dirty="0"/>
              <a:t>. Trazar los primeros párrafos que expliciten la política así como las Orientaciones para la el despliegue, análisis y evaluación de aplicación de la política, </a:t>
            </a:r>
          </a:p>
          <a:p>
            <a:r>
              <a:rPr lang="es-CO" sz="2000" b="1" dirty="0">
                <a:solidFill>
                  <a:srgbClr val="222222"/>
                </a:solidFill>
                <a:latin typeface="Arial" panose="020B0604020202020204" pitchFamily="34" charset="0"/>
              </a:rPr>
              <a:t>Responsabilidades para con la política, </a:t>
            </a:r>
            <a:r>
              <a:rPr lang="es-CO" sz="2000" dirty="0">
                <a:solidFill>
                  <a:srgbClr val="222222"/>
                </a:solidFill>
                <a:latin typeface="Arial" panose="020B0604020202020204" pitchFamily="34" charset="0"/>
              </a:rPr>
              <a:t>definir los actores y roles claves en su diseño e implementación</a:t>
            </a:r>
          </a:p>
          <a:p>
            <a:r>
              <a:rPr lang="es-CO" sz="2000" b="1" dirty="0">
                <a:solidFill>
                  <a:srgbClr val="222222"/>
                </a:solidFill>
                <a:latin typeface="Arial" panose="020B0604020202020204" pitchFamily="34" charset="0"/>
              </a:rPr>
              <a:t>Referencias usadas</a:t>
            </a:r>
            <a:r>
              <a:rPr lang="es-CO" sz="2000" dirty="0">
                <a:solidFill>
                  <a:srgbClr val="222222"/>
                </a:solidFill>
                <a:latin typeface="Arial" panose="020B0604020202020204" pitchFamily="34" charset="0"/>
              </a:rPr>
              <a:t>, relacionar las fuentes empleadas</a:t>
            </a:r>
            <a:r>
              <a:rPr lang="es-CO" sz="2000" dirty="0"/>
              <a:t/>
            </a:r>
            <a:br>
              <a:rPr lang="es-CO" sz="2000" dirty="0"/>
            </a:br>
            <a:endParaRPr lang="es-CO" sz="2000" dirty="0"/>
          </a:p>
          <a:p>
            <a:pPr marL="0" indent="0">
              <a:buNone/>
            </a:pPr>
            <a:endParaRPr lang="es-CO" sz="2000" dirty="0"/>
          </a:p>
        </p:txBody>
      </p:sp>
    </p:spTree>
    <p:extLst>
      <p:ext uri="{BB962C8B-B14F-4D97-AF65-F5344CB8AC3E}">
        <p14:creationId xmlns:p14="http://schemas.microsoft.com/office/powerpoint/2010/main" val="376236497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adroTexto 11">
            <a:extLst>
              <a:ext uri="{FF2B5EF4-FFF2-40B4-BE49-F238E27FC236}">
                <a16:creationId xmlns="" xmlns:a16="http://schemas.microsoft.com/office/drawing/2014/main" id="{14F7FCBF-B458-4769-A78A-9D0702FCAE40}"/>
              </a:ext>
            </a:extLst>
          </p:cNvPr>
          <p:cNvSpPr txBox="1"/>
          <p:nvPr/>
        </p:nvSpPr>
        <p:spPr>
          <a:xfrm>
            <a:off x="3894654" y="2976062"/>
            <a:ext cx="4984698" cy="1292662"/>
          </a:xfrm>
          <a:prstGeom prst="rect">
            <a:avLst/>
          </a:prstGeom>
          <a:noFill/>
        </p:spPr>
        <p:txBody>
          <a:bodyPr wrap="none" rtlCol="0">
            <a:spAutoFit/>
          </a:bodyPr>
          <a:lstStyle/>
          <a:p>
            <a:pPr algn="ctr"/>
            <a:r>
              <a:rPr lang="es-CO" sz="2400" b="1" dirty="0">
                <a:latin typeface="Arial" panose="020B0604020202020204" pitchFamily="34" charset="0"/>
                <a:cs typeface="Arial" panose="020B0604020202020204" pitchFamily="34" charset="0"/>
              </a:rPr>
              <a:t>Ing. Gustavo Velásquez quintana</a:t>
            </a:r>
          </a:p>
          <a:p>
            <a:pPr algn="ctr"/>
            <a:endParaRPr lang="es-CO" dirty="0">
              <a:latin typeface="Arial" panose="020B0604020202020204" pitchFamily="34" charset="0"/>
              <a:cs typeface="Arial" panose="020B0604020202020204" pitchFamily="34" charset="0"/>
            </a:endParaRPr>
          </a:p>
          <a:p>
            <a:pPr algn="ctr"/>
            <a:endParaRPr lang="es-CO" dirty="0">
              <a:latin typeface="Arial" panose="020B0604020202020204" pitchFamily="34" charset="0"/>
              <a:cs typeface="Arial" panose="020B0604020202020204" pitchFamily="34" charset="0"/>
            </a:endParaRPr>
          </a:p>
          <a:p>
            <a:pPr algn="ctr"/>
            <a:endParaRPr lang="es-CO" dirty="0">
              <a:latin typeface="Arial" panose="020B0604020202020204" pitchFamily="34" charset="0"/>
              <a:cs typeface="Arial" panose="020B0604020202020204" pitchFamily="34" charset="0"/>
            </a:endParaRPr>
          </a:p>
        </p:txBody>
      </p:sp>
      <p:cxnSp>
        <p:nvCxnSpPr>
          <p:cNvPr id="32" name="Conector recto 31">
            <a:extLst>
              <a:ext uri="{FF2B5EF4-FFF2-40B4-BE49-F238E27FC236}">
                <a16:creationId xmlns="" xmlns:a16="http://schemas.microsoft.com/office/drawing/2014/main" id="{3D6299D9-C9B8-4E19-9D62-AF4B5C86CB33}"/>
              </a:ext>
            </a:extLst>
          </p:cNvPr>
          <p:cNvCxnSpPr/>
          <p:nvPr/>
        </p:nvCxnSpPr>
        <p:spPr>
          <a:xfrm flipV="1">
            <a:off x="705650" y="5865861"/>
            <a:ext cx="10598454" cy="40626"/>
          </a:xfrm>
          <a:prstGeom prst="line">
            <a:avLst/>
          </a:prstGeom>
          <a:ln w="38100">
            <a:solidFill>
              <a:srgbClr val="008AC9"/>
            </a:solidFill>
          </a:ln>
        </p:spPr>
        <p:style>
          <a:lnRef idx="1">
            <a:schemeClr val="accent1"/>
          </a:lnRef>
          <a:fillRef idx="0">
            <a:schemeClr val="accent1"/>
          </a:fillRef>
          <a:effectRef idx="0">
            <a:schemeClr val="accent1"/>
          </a:effectRef>
          <a:fontRef idx="minor">
            <a:schemeClr val="tx1"/>
          </a:fontRef>
        </p:style>
      </p:cxnSp>
      <p:pic>
        <p:nvPicPr>
          <p:cNvPr id="3" name="Imagen 2">
            <a:extLst>
              <a:ext uri="{FF2B5EF4-FFF2-40B4-BE49-F238E27FC236}">
                <a16:creationId xmlns="" xmlns:a16="http://schemas.microsoft.com/office/drawing/2014/main" id="{51259695-BE1A-4615-B180-EFEEA9D29307}"/>
              </a:ext>
            </a:extLst>
          </p:cNvPr>
          <p:cNvPicPr>
            <a:picLocks noChangeAspect="1"/>
          </p:cNvPicPr>
          <p:nvPr/>
        </p:nvPicPr>
        <p:blipFill>
          <a:blip r:embed="rId4"/>
          <a:stretch>
            <a:fillRect/>
          </a:stretch>
        </p:blipFill>
        <p:spPr>
          <a:xfrm>
            <a:off x="1115085" y="5212810"/>
            <a:ext cx="547961" cy="550534"/>
          </a:xfrm>
          <a:prstGeom prst="rect">
            <a:avLst/>
          </a:prstGeom>
        </p:spPr>
      </p:pic>
      <p:sp>
        <p:nvSpPr>
          <p:cNvPr id="5" name="Rectángulo 4">
            <a:extLst>
              <a:ext uri="{FF2B5EF4-FFF2-40B4-BE49-F238E27FC236}">
                <a16:creationId xmlns="" xmlns:a16="http://schemas.microsoft.com/office/drawing/2014/main" id="{73C1DB24-8D6C-4535-BB80-BD33B88FB00A}"/>
              </a:ext>
            </a:extLst>
          </p:cNvPr>
          <p:cNvSpPr/>
          <p:nvPr/>
        </p:nvSpPr>
        <p:spPr>
          <a:xfrm>
            <a:off x="1663046" y="5303411"/>
            <a:ext cx="2204450" cy="369332"/>
          </a:xfrm>
          <a:prstGeom prst="rect">
            <a:avLst/>
          </a:prstGeom>
        </p:spPr>
        <p:txBody>
          <a:bodyPr wrap="none">
            <a:spAutoFit/>
          </a:bodyPr>
          <a:lstStyle/>
          <a:p>
            <a:r>
              <a:rPr lang="es-CO" b="1" dirty="0">
                <a:latin typeface="Arial" panose="020B0604020202020204" pitchFamily="34" charset="0"/>
                <a:cs typeface="Arial" panose="020B0604020202020204" pitchFamily="34" charset="0"/>
              </a:rPr>
              <a:t>(+57) 300 569 8170</a:t>
            </a:r>
            <a:endParaRPr lang="es-CO" b="1" dirty="0"/>
          </a:p>
        </p:txBody>
      </p:sp>
      <p:pic>
        <p:nvPicPr>
          <p:cNvPr id="6" name="Imagen 5">
            <a:extLst>
              <a:ext uri="{FF2B5EF4-FFF2-40B4-BE49-F238E27FC236}">
                <a16:creationId xmlns="" xmlns:a16="http://schemas.microsoft.com/office/drawing/2014/main" id="{F8116275-26D1-4FEE-BE7B-756D8B3B0F08}"/>
              </a:ext>
            </a:extLst>
          </p:cNvPr>
          <p:cNvPicPr>
            <a:picLocks noChangeAspect="1"/>
          </p:cNvPicPr>
          <p:nvPr/>
        </p:nvPicPr>
        <p:blipFill>
          <a:blip r:embed="rId5"/>
          <a:stretch>
            <a:fillRect/>
          </a:stretch>
        </p:blipFill>
        <p:spPr>
          <a:xfrm>
            <a:off x="4078249" y="5209792"/>
            <a:ext cx="547961" cy="553552"/>
          </a:xfrm>
          <a:prstGeom prst="rect">
            <a:avLst/>
          </a:prstGeom>
        </p:spPr>
      </p:pic>
      <p:sp>
        <p:nvSpPr>
          <p:cNvPr id="7" name="Rectángulo 6">
            <a:extLst>
              <a:ext uri="{FF2B5EF4-FFF2-40B4-BE49-F238E27FC236}">
                <a16:creationId xmlns="" xmlns:a16="http://schemas.microsoft.com/office/drawing/2014/main" id="{E312FFBB-D95C-4B8B-A139-A730DD1742DD}"/>
              </a:ext>
            </a:extLst>
          </p:cNvPr>
          <p:cNvSpPr/>
          <p:nvPr/>
        </p:nvSpPr>
        <p:spPr>
          <a:xfrm>
            <a:off x="4773451" y="5301902"/>
            <a:ext cx="1967205" cy="369332"/>
          </a:xfrm>
          <a:prstGeom prst="rect">
            <a:avLst/>
          </a:prstGeom>
        </p:spPr>
        <p:txBody>
          <a:bodyPr wrap="none">
            <a:spAutoFit/>
          </a:bodyPr>
          <a:lstStyle/>
          <a:p>
            <a:r>
              <a:rPr lang="es-CO" b="1" dirty="0"/>
              <a:t>+</a:t>
            </a:r>
            <a:r>
              <a:rPr lang="es-CO" b="1" dirty="0">
                <a:latin typeface="Arial" panose="020B0604020202020204" pitchFamily="34" charset="0"/>
                <a:cs typeface="Arial" panose="020B0604020202020204" pitchFamily="34" charset="0"/>
              </a:rPr>
              <a:t>57 321 4957801</a:t>
            </a:r>
          </a:p>
        </p:txBody>
      </p:sp>
      <p:sp>
        <p:nvSpPr>
          <p:cNvPr id="8" name="Rectángulo 7">
            <a:extLst>
              <a:ext uri="{FF2B5EF4-FFF2-40B4-BE49-F238E27FC236}">
                <a16:creationId xmlns="" xmlns:a16="http://schemas.microsoft.com/office/drawing/2014/main" id="{083DD90E-5038-4FC4-B537-3FFCA76ABA8F}"/>
              </a:ext>
            </a:extLst>
          </p:cNvPr>
          <p:cNvSpPr/>
          <p:nvPr/>
        </p:nvSpPr>
        <p:spPr>
          <a:xfrm>
            <a:off x="7431452" y="5328497"/>
            <a:ext cx="2820004" cy="369332"/>
          </a:xfrm>
          <a:prstGeom prst="rect">
            <a:avLst/>
          </a:prstGeom>
        </p:spPr>
        <p:txBody>
          <a:bodyPr wrap="none">
            <a:spAutoFit/>
          </a:bodyPr>
          <a:lstStyle/>
          <a:p>
            <a:pPr algn="ctr"/>
            <a:r>
              <a:rPr lang="es-CO" b="1" dirty="0">
                <a:latin typeface="Arial" panose="020B0604020202020204" pitchFamily="34" charset="0"/>
                <a:cs typeface="Arial" panose="020B0604020202020204" pitchFamily="34" charset="0"/>
                <a:hlinkClick r:id="rId6"/>
              </a:rPr>
              <a:t>gustavovel@gmail.com</a:t>
            </a:r>
            <a:r>
              <a:rPr lang="es-CO" b="1" dirty="0">
                <a:latin typeface="Arial" panose="020B0604020202020204" pitchFamily="34" charset="0"/>
                <a:cs typeface="Arial" panose="020B0604020202020204" pitchFamily="34" charset="0"/>
              </a:rPr>
              <a:t> </a:t>
            </a:r>
          </a:p>
        </p:txBody>
      </p:sp>
      <p:pic>
        <p:nvPicPr>
          <p:cNvPr id="10" name="Imagen 9">
            <a:extLst>
              <a:ext uri="{FF2B5EF4-FFF2-40B4-BE49-F238E27FC236}">
                <a16:creationId xmlns="" xmlns:a16="http://schemas.microsoft.com/office/drawing/2014/main" id="{AECB9BAC-0C4E-4582-BD20-90480EFD62F2}"/>
              </a:ext>
            </a:extLst>
          </p:cNvPr>
          <p:cNvPicPr>
            <a:picLocks noChangeAspect="1"/>
          </p:cNvPicPr>
          <p:nvPr/>
        </p:nvPicPr>
        <p:blipFill>
          <a:blip r:embed="rId7"/>
          <a:stretch>
            <a:fillRect/>
          </a:stretch>
        </p:blipFill>
        <p:spPr>
          <a:xfrm>
            <a:off x="6740656" y="5209792"/>
            <a:ext cx="634039" cy="634039"/>
          </a:xfrm>
          <a:prstGeom prst="rect">
            <a:avLst/>
          </a:prstGeom>
        </p:spPr>
      </p:pic>
      <p:cxnSp>
        <p:nvCxnSpPr>
          <p:cNvPr id="33" name="Conector recto 32">
            <a:extLst>
              <a:ext uri="{FF2B5EF4-FFF2-40B4-BE49-F238E27FC236}">
                <a16:creationId xmlns="" xmlns:a16="http://schemas.microsoft.com/office/drawing/2014/main" id="{ED5D6C9A-EF7F-41E5-900E-E15989CCDE68}"/>
              </a:ext>
            </a:extLst>
          </p:cNvPr>
          <p:cNvCxnSpPr/>
          <p:nvPr/>
        </p:nvCxnSpPr>
        <p:spPr>
          <a:xfrm flipV="1">
            <a:off x="705650" y="5051540"/>
            <a:ext cx="10598454" cy="40626"/>
          </a:xfrm>
          <a:prstGeom prst="line">
            <a:avLst/>
          </a:prstGeom>
          <a:ln w="38100">
            <a:solidFill>
              <a:srgbClr val="008AC9"/>
            </a:solidFill>
          </a:ln>
        </p:spPr>
        <p:style>
          <a:lnRef idx="1">
            <a:schemeClr val="accent1"/>
          </a:lnRef>
          <a:fillRef idx="0">
            <a:schemeClr val="accent1"/>
          </a:fillRef>
          <a:effectRef idx="0">
            <a:schemeClr val="accent1"/>
          </a:effectRef>
          <a:fontRef idx="minor">
            <a:schemeClr val="tx1"/>
          </a:fontRef>
        </p:style>
      </p:cxnSp>
      <p:sp>
        <p:nvSpPr>
          <p:cNvPr id="15" name="CuadroTexto 14">
            <a:extLst>
              <a:ext uri="{FF2B5EF4-FFF2-40B4-BE49-F238E27FC236}">
                <a16:creationId xmlns="" xmlns:a16="http://schemas.microsoft.com/office/drawing/2014/main" id="{36D80561-049A-4264-8A6D-F4619E7676DE}"/>
              </a:ext>
            </a:extLst>
          </p:cNvPr>
          <p:cNvSpPr txBox="1"/>
          <p:nvPr/>
        </p:nvSpPr>
        <p:spPr>
          <a:xfrm>
            <a:off x="2868586" y="983504"/>
            <a:ext cx="6680034" cy="2215991"/>
          </a:xfrm>
          <a:prstGeom prst="rect">
            <a:avLst/>
          </a:prstGeom>
          <a:noFill/>
        </p:spPr>
        <p:txBody>
          <a:bodyPr wrap="none" rtlCol="0">
            <a:spAutoFit/>
          </a:bodyPr>
          <a:lstStyle/>
          <a:p>
            <a:r>
              <a:rPr lang="es-CO" sz="13800" b="1" dirty="0">
                <a:solidFill>
                  <a:srgbClr val="002060"/>
                </a:solidFill>
                <a:latin typeface="Arial" panose="020B0604020202020204" pitchFamily="34" charset="0"/>
                <a:cs typeface="Arial" panose="020B0604020202020204" pitchFamily="34" charset="0"/>
              </a:rPr>
              <a:t>Gracias</a:t>
            </a:r>
          </a:p>
        </p:txBody>
      </p:sp>
      <p:sp>
        <p:nvSpPr>
          <p:cNvPr id="16" name="CuadroTexto 15">
            <a:extLst>
              <a:ext uri="{FF2B5EF4-FFF2-40B4-BE49-F238E27FC236}">
                <a16:creationId xmlns="" xmlns:a16="http://schemas.microsoft.com/office/drawing/2014/main" id="{B3FA8080-70E4-448E-A635-96B2690322E8}"/>
              </a:ext>
            </a:extLst>
          </p:cNvPr>
          <p:cNvSpPr txBox="1"/>
          <p:nvPr/>
        </p:nvSpPr>
        <p:spPr>
          <a:xfrm>
            <a:off x="5093161" y="4679603"/>
            <a:ext cx="2005677" cy="369332"/>
          </a:xfrm>
          <a:prstGeom prst="rect">
            <a:avLst/>
          </a:prstGeom>
          <a:noFill/>
        </p:spPr>
        <p:txBody>
          <a:bodyPr wrap="none" rtlCol="0">
            <a:spAutoFit/>
          </a:bodyPr>
          <a:lstStyle/>
          <a:p>
            <a:r>
              <a:rPr lang="es-CO" dirty="0">
                <a:solidFill>
                  <a:srgbClr val="002060"/>
                </a:solidFill>
                <a:latin typeface="Arial" panose="020B0604020202020204" pitchFamily="34" charset="0"/>
                <a:cs typeface="Arial" panose="020B0604020202020204" pitchFamily="34" charset="0"/>
              </a:rPr>
              <a:t>Contáctame aquí:</a:t>
            </a:r>
          </a:p>
        </p:txBody>
      </p:sp>
    </p:spTree>
    <p:custDataLst>
      <p:tags r:id="rId1"/>
    </p:custDataLst>
    <p:extLst>
      <p:ext uri="{BB962C8B-B14F-4D97-AF65-F5344CB8AC3E}">
        <p14:creationId xmlns:p14="http://schemas.microsoft.com/office/powerpoint/2010/main" val="249080006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 xmlns:a16="http://schemas.microsoft.com/office/drawing/2014/main" id="{31389275-F610-4D3D-A24A-6383558B42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Imagen 3">
            <a:extLst>
              <a:ext uri="{FF2B5EF4-FFF2-40B4-BE49-F238E27FC236}">
                <a16:creationId xmlns="" xmlns:a16="http://schemas.microsoft.com/office/drawing/2014/main" id="{5462DB9B-A789-494B-BA55-0889D2B006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45899" y="2447912"/>
            <a:ext cx="7188199" cy="1958786"/>
          </a:xfrm>
          <a:prstGeom prst="rect">
            <a:avLst/>
          </a:prstGeom>
        </p:spPr>
      </p:pic>
      <p:sp>
        <p:nvSpPr>
          <p:cNvPr id="2" name="CuadroTexto 1">
            <a:extLst>
              <a:ext uri="{FF2B5EF4-FFF2-40B4-BE49-F238E27FC236}">
                <a16:creationId xmlns="" xmlns:a16="http://schemas.microsoft.com/office/drawing/2014/main" id="{3012AF0A-62C1-4108-B201-7E0CE7DFFB5C}"/>
              </a:ext>
            </a:extLst>
          </p:cNvPr>
          <p:cNvSpPr txBox="1"/>
          <p:nvPr/>
        </p:nvSpPr>
        <p:spPr>
          <a:xfrm>
            <a:off x="3573594" y="1351722"/>
            <a:ext cx="6825908" cy="707886"/>
          </a:xfrm>
          <a:prstGeom prst="rect">
            <a:avLst/>
          </a:prstGeom>
          <a:noFill/>
        </p:spPr>
        <p:txBody>
          <a:bodyPr wrap="none" rtlCol="0">
            <a:spAutoFit/>
          </a:bodyPr>
          <a:lstStyle/>
          <a:p>
            <a:r>
              <a:rPr lang="es-CO" sz="4000" b="1" dirty="0">
                <a:latin typeface="Arial" panose="020B0604020202020204" pitchFamily="34" charset="0"/>
                <a:cs typeface="Arial" panose="020B0604020202020204" pitchFamily="34" charset="0"/>
              </a:rPr>
              <a:t>Anexo 1 - Complementario </a:t>
            </a:r>
          </a:p>
        </p:txBody>
      </p:sp>
      <p:pic>
        <p:nvPicPr>
          <p:cNvPr id="6" name="Picture 2" descr="Resultado de imagen para saber pro">
            <a:extLst>
              <a:ext uri="{FF2B5EF4-FFF2-40B4-BE49-F238E27FC236}">
                <a16:creationId xmlns="" xmlns:a16="http://schemas.microsoft.com/office/drawing/2014/main" id="{95777977-5CE8-43CD-9211-FEAF5913EBD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31995" y="4077781"/>
            <a:ext cx="1899293" cy="859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20367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59D32A2E-6768-4A95-ABA1-F859FACB5CEC}"/>
              </a:ext>
            </a:extLst>
          </p:cNvPr>
          <p:cNvSpPr>
            <a:spLocks noGrp="1"/>
          </p:cNvSpPr>
          <p:nvPr>
            <p:ph type="title"/>
          </p:nvPr>
        </p:nvSpPr>
        <p:spPr>
          <a:xfrm>
            <a:off x="0" y="151490"/>
            <a:ext cx="12192000" cy="1325563"/>
          </a:xfrm>
          <a:solidFill>
            <a:srgbClr val="002060"/>
          </a:solidFill>
        </p:spPr>
        <p:txBody>
          <a:bodyPr>
            <a:normAutofit/>
          </a:bodyPr>
          <a:lstStyle/>
          <a:p>
            <a:pPr algn="ctr"/>
            <a:r>
              <a:rPr lang="es-CO" sz="3600" dirty="0">
                <a:solidFill>
                  <a:schemeClr val="bg1"/>
                </a:solidFill>
              </a:rPr>
              <a:t>Participación en la matrícula de pregrado universitario por Áreas del conocimiento </a:t>
            </a:r>
            <a:endParaRPr lang="es-CO" sz="3600" b="1" dirty="0">
              <a:solidFill>
                <a:schemeClr val="bg1"/>
              </a:solidFill>
            </a:endParaRPr>
          </a:p>
        </p:txBody>
      </p:sp>
      <p:pic>
        <p:nvPicPr>
          <p:cNvPr id="6" name="Imagen 5">
            <a:extLst>
              <a:ext uri="{FF2B5EF4-FFF2-40B4-BE49-F238E27FC236}">
                <a16:creationId xmlns="" xmlns:a16="http://schemas.microsoft.com/office/drawing/2014/main" id="{E049E366-9F54-417F-BDA5-064D1BAE75B9}"/>
              </a:ext>
            </a:extLst>
          </p:cNvPr>
          <p:cNvPicPr>
            <a:picLocks noChangeAspect="1"/>
          </p:cNvPicPr>
          <p:nvPr/>
        </p:nvPicPr>
        <p:blipFill rotWithShape="1">
          <a:blip r:embed="rId2"/>
          <a:srcRect l="13730" t="22755" r="18654" b="21422"/>
          <a:stretch/>
        </p:blipFill>
        <p:spPr>
          <a:xfrm>
            <a:off x="1398323" y="1501671"/>
            <a:ext cx="9395354" cy="4360983"/>
          </a:xfrm>
          <a:prstGeom prst="rect">
            <a:avLst/>
          </a:prstGeom>
        </p:spPr>
      </p:pic>
      <p:sp>
        <p:nvSpPr>
          <p:cNvPr id="7" name="Rectángulo 6">
            <a:extLst>
              <a:ext uri="{FF2B5EF4-FFF2-40B4-BE49-F238E27FC236}">
                <a16:creationId xmlns="" xmlns:a16="http://schemas.microsoft.com/office/drawing/2014/main" id="{5EC9BD0C-4707-46C5-98E3-CE698EA4E04A}"/>
              </a:ext>
            </a:extLst>
          </p:cNvPr>
          <p:cNvSpPr/>
          <p:nvPr/>
        </p:nvSpPr>
        <p:spPr>
          <a:xfrm>
            <a:off x="2393546" y="5693377"/>
            <a:ext cx="7876043" cy="338554"/>
          </a:xfrm>
          <a:prstGeom prst="rect">
            <a:avLst/>
          </a:prstGeom>
        </p:spPr>
        <p:txBody>
          <a:bodyPr wrap="square">
            <a:spAutoFit/>
          </a:bodyPr>
          <a:lstStyle/>
          <a:p>
            <a:r>
              <a:rPr lang="es-CO" sz="1600" dirty="0">
                <a:solidFill>
                  <a:srgbClr val="000000"/>
                </a:solidFill>
                <a:latin typeface="Arial Narrow" panose="020B0606020202030204" pitchFamily="34" charset="0"/>
                <a:cs typeface="Arial" panose="020B0604020202020204" pitchFamily="34" charset="0"/>
              </a:rPr>
              <a:t>Fuente: Sistema Nacional de Información de Educación Superior – SNIES  y MIDE U 2018</a:t>
            </a:r>
            <a:endParaRPr lang="es-CO" sz="1600" dirty="0">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1899332529"/>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2">
            <a:extLst>
              <a:ext uri="{FF2B5EF4-FFF2-40B4-BE49-F238E27FC236}">
                <a16:creationId xmlns="" xmlns:a16="http://schemas.microsoft.com/office/drawing/2014/main" id="{05DE3264-23B1-45C3-843C-072D279F672B}"/>
              </a:ext>
            </a:extLst>
          </p:cNvPr>
          <p:cNvSpPr>
            <a:spLocks noChangeArrowheads="1"/>
          </p:cNvSpPr>
          <p:nvPr/>
        </p:nvSpPr>
        <p:spPr bwMode="auto">
          <a:xfrm>
            <a:off x="-31967" y="55201"/>
            <a:ext cx="8910920" cy="632625"/>
          </a:xfrm>
          <a:prstGeom prst="rect">
            <a:avLst/>
          </a:prstGeom>
          <a:solidFill>
            <a:schemeClr val="accent4">
              <a:lumMod val="50000"/>
            </a:schemeClr>
          </a:solidFill>
          <a:ln>
            <a:noFill/>
          </a:ln>
          <a:extLst/>
        </p:spPr>
        <p:txBody>
          <a:bodyPr rot="0" vert="horz" wrap="square" lIns="91440" tIns="45720" rIns="91440" bIns="45720" anchor="t" anchorCtr="0" upright="1">
            <a:noAutofit/>
          </a:bodyPr>
          <a:lstStyle/>
          <a:p>
            <a:pPr marR="1014730" algn="r">
              <a:spcAft>
                <a:spcPts val="0"/>
              </a:spcAft>
            </a:pPr>
            <a:endParaRPr lang="es-CO" sz="1000" dirty="0">
              <a:effectLst/>
              <a:latin typeface="Elephant" panose="02020904090505020303" pitchFamily="18" charset="0"/>
              <a:ea typeface="Soho Gothic Pro"/>
              <a:cs typeface="Times New Roman" panose="02020603050405020304" pitchFamily="18" charset="0"/>
            </a:endParaRPr>
          </a:p>
        </p:txBody>
      </p:sp>
      <p:sp>
        <p:nvSpPr>
          <p:cNvPr id="11" name="Rectangle 13">
            <a:extLst>
              <a:ext uri="{FF2B5EF4-FFF2-40B4-BE49-F238E27FC236}">
                <a16:creationId xmlns="" xmlns:a16="http://schemas.microsoft.com/office/drawing/2014/main" id="{B1AB8E12-5F70-4A7C-AE4B-E9842DFF41AA}"/>
              </a:ext>
            </a:extLst>
          </p:cNvPr>
          <p:cNvSpPr/>
          <p:nvPr/>
        </p:nvSpPr>
        <p:spPr>
          <a:xfrm>
            <a:off x="-31967" y="108989"/>
            <a:ext cx="8910919" cy="4965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600" b="1" dirty="0">
                <a:solidFill>
                  <a:schemeClr val="bg1"/>
                </a:solidFill>
                <a:latin typeface="Helvetica" panose="020B0604020202020204" pitchFamily="34" charset="0"/>
                <a:ea typeface="Kozuka Gothic Pro M" panose="020B0700000000000000" pitchFamily="34" charset="-128"/>
                <a:cs typeface="Helvetica" panose="020B0604020202020204" pitchFamily="34" charset="0"/>
              </a:rPr>
              <a:t>2. Generalidades del Módulo</a:t>
            </a:r>
          </a:p>
        </p:txBody>
      </p:sp>
      <p:pic>
        <p:nvPicPr>
          <p:cNvPr id="13" name="Imagen 12">
            <a:extLst>
              <a:ext uri="{FF2B5EF4-FFF2-40B4-BE49-F238E27FC236}">
                <a16:creationId xmlns="" xmlns:a16="http://schemas.microsoft.com/office/drawing/2014/main" id="{9FBEC81A-F073-4E23-9BB5-2747F83FB1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4737" y="995615"/>
            <a:ext cx="3690661" cy="1009846"/>
          </a:xfrm>
          <a:prstGeom prst="rect">
            <a:avLst/>
          </a:prstGeom>
        </p:spPr>
      </p:pic>
      <p:sp>
        <p:nvSpPr>
          <p:cNvPr id="2" name="Rectángulo 1">
            <a:extLst>
              <a:ext uri="{FF2B5EF4-FFF2-40B4-BE49-F238E27FC236}">
                <a16:creationId xmlns="" xmlns:a16="http://schemas.microsoft.com/office/drawing/2014/main" id="{588E2541-ABEB-493F-AF2B-63B194B02C63}"/>
              </a:ext>
            </a:extLst>
          </p:cNvPr>
          <p:cNvSpPr/>
          <p:nvPr/>
        </p:nvSpPr>
        <p:spPr>
          <a:xfrm>
            <a:off x="2239605" y="2405751"/>
            <a:ext cx="8547658" cy="1569660"/>
          </a:xfrm>
          <a:prstGeom prst="rect">
            <a:avLst/>
          </a:prstGeom>
        </p:spPr>
        <p:txBody>
          <a:bodyPr wrap="square">
            <a:spAutoFit/>
          </a:bodyPr>
          <a:lstStyle/>
          <a:p>
            <a:pPr algn="just"/>
            <a:r>
              <a:rPr lang="es-CO" sz="2400" dirty="0">
                <a:latin typeface="Soho Gothic Pro"/>
              </a:rPr>
              <a:t>La intención de la prueba de Lectura Crítica es evaluar las capacidades de </a:t>
            </a:r>
            <a:r>
              <a:rPr lang="es-CO" sz="2400" b="1" dirty="0">
                <a:latin typeface="Soho Gothic Pro"/>
              </a:rPr>
              <a:t>entender</a:t>
            </a:r>
            <a:r>
              <a:rPr lang="es-CO" sz="2400" dirty="0">
                <a:latin typeface="Soho Gothic Pro"/>
              </a:rPr>
              <a:t>, </a:t>
            </a:r>
            <a:r>
              <a:rPr lang="es-CO" sz="2400" b="1" dirty="0">
                <a:latin typeface="Soho Gothic Pro"/>
              </a:rPr>
              <a:t>interpretar </a:t>
            </a:r>
            <a:r>
              <a:rPr lang="es-CO" sz="2400" dirty="0">
                <a:latin typeface="Soho Gothic Pro"/>
              </a:rPr>
              <a:t>y </a:t>
            </a:r>
            <a:r>
              <a:rPr lang="es-CO" sz="2400" b="1" dirty="0">
                <a:latin typeface="Soho Gothic Pro"/>
              </a:rPr>
              <a:t>evaluar textos. </a:t>
            </a:r>
            <a:r>
              <a:rPr lang="es-CO" sz="2400" dirty="0">
                <a:latin typeface="Soho Gothic Pro"/>
              </a:rPr>
              <a:t>Estos textos pueden ser tomados de la vida cotidiana y de ámbitos académicos no especializados. </a:t>
            </a:r>
          </a:p>
        </p:txBody>
      </p:sp>
      <p:sp>
        <p:nvSpPr>
          <p:cNvPr id="3" name="Rectángulo 2">
            <a:extLst>
              <a:ext uri="{FF2B5EF4-FFF2-40B4-BE49-F238E27FC236}">
                <a16:creationId xmlns="" xmlns:a16="http://schemas.microsoft.com/office/drawing/2014/main" id="{A38F1AC9-EC00-479A-8185-977918D820DC}"/>
              </a:ext>
            </a:extLst>
          </p:cNvPr>
          <p:cNvSpPr/>
          <p:nvPr/>
        </p:nvSpPr>
        <p:spPr>
          <a:xfrm>
            <a:off x="2239604" y="4375701"/>
            <a:ext cx="8415143" cy="2308324"/>
          </a:xfrm>
          <a:prstGeom prst="rect">
            <a:avLst/>
          </a:prstGeom>
        </p:spPr>
        <p:txBody>
          <a:bodyPr wrap="square">
            <a:spAutoFit/>
          </a:bodyPr>
          <a:lstStyle/>
          <a:p>
            <a:pPr algn="just"/>
            <a:r>
              <a:rPr lang="es-CO" sz="2400" dirty="0">
                <a:latin typeface="Soho Gothic Pro"/>
              </a:rPr>
              <a:t>El módulo se ha diseñado para establecer si el evaluado cuenta con la capacidad de comprensión lectora que le permita: </a:t>
            </a:r>
            <a:r>
              <a:rPr lang="es-CO" sz="2400" b="1" dirty="0">
                <a:latin typeface="Soho Gothic Pro"/>
              </a:rPr>
              <a:t>interpretar</a:t>
            </a:r>
            <a:r>
              <a:rPr lang="es-CO" sz="2400" dirty="0">
                <a:latin typeface="Soho Gothic Pro"/>
              </a:rPr>
              <a:t>, </a:t>
            </a:r>
            <a:r>
              <a:rPr lang="es-CO" sz="2400" b="1" dirty="0">
                <a:latin typeface="Soho Gothic Pro"/>
              </a:rPr>
              <a:t>aprender </a:t>
            </a:r>
            <a:r>
              <a:rPr lang="es-CO" sz="2400" dirty="0">
                <a:latin typeface="Soho Gothic Pro"/>
              </a:rPr>
              <a:t>y </a:t>
            </a:r>
            <a:r>
              <a:rPr lang="es-CO" sz="2400" b="1" dirty="0">
                <a:latin typeface="Soho Gothic Pro"/>
              </a:rPr>
              <a:t>tomar posturas críticas frente a un texto</a:t>
            </a:r>
            <a:r>
              <a:rPr lang="es-CO" sz="2400" dirty="0">
                <a:latin typeface="Soho Gothic Pro"/>
              </a:rPr>
              <a:t>, incluso sin contar con un conocimiento previo del tema tratado en cada una de las preguntas o grupo de preguntas.</a:t>
            </a:r>
          </a:p>
        </p:txBody>
      </p:sp>
      <p:pic>
        <p:nvPicPr>
          <p:cNvPr id="4" name="Imagen 3">
            <a:extLst>
              <a:ext uri="{FF2B5EF4-FFF2-40B4-BE49-F238E27FC236}">
                <a16:creationId xmlns="" xmlns:a16="http://schemas.microsoft.com/office/drawing/2014/main" id="{BF8ED013-93E0-412B-AAC1-1D0A81D9E75E}"/>
              </a:ext>
            </a:extLst>
          </p:cNvPr>
          <p:cNvPicPr>
            <a:picLocks noChangeAspect="1"/>
          </p:cNvPicPr>
          <p:nvPr/>
        </p:nvPicPr>
        <p:blipFill>
          <a:blip r:embed="rId3"/>
          <a:stretch>
            <a:fillRect/>
          </a:stretch>
        </p:blipFill>
        <p:spPr>
          <a:xfrm>
            <a:off x="1398886" y="4322030"/>
            <a:ext cx="780356" cy="1048603"/>
          </a:xfrm>
          <a:prstGeom prst="rect">
            <a:avLst/>
          </a:prstGeom>
        </p:spPr>
      </p:pic>
      <p:pic>
        <p:nvPicPr>
          <p:cNvPr id="19" name="Imagen 18">
            <a:extLst>
              <a:ext uri="{FF2B5EF4-FFF2-40B4-BE49-F238E27FC236}">
                <a16:creationId xmlns="" xmlns:a16="http://schemas.microsoft.com/office/drawing/2014/main" id="{EA714F38-960B-48CC-9378-D39157BD19FF}"/>
              </a:ext>
            </a:extLst>
          </p:cNvPr>
          <p:cNvPicPr>
            <a:picLocks noChangeAspect="1"/>
          </p:cNvPicPr>
          <p:nvPr/>
        </p:nvPicPr>
        <p:blipFill>
          <a:blip r:embed="rId3"/>
          <a:stretch>
            <a:fillRect/>
          </a:stretch>
        </p:blipFill>
        <p:spPr>
          <a:xfrm>
            <a:off x="1404737" y="2395571"/>
            <a:ext cx="780356" cy="1048603"/>
          </a:xfrm>
          <a:prstGeom prst="rect">
            <a:avLst/>
          </a:prstGeom>
        </p:spPr>
      </p:pic>
    </p:spTree>
    <p:extLst>
      <p:ext uri="{BB962C8B-B14F-4D97-AF65-F5344CB8AC3E}">
        <p14:creationId xmlns:p14="http://schemas.microsoft.com/office/powerpoint/2010/main" val="4279244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2">
            <a:extLst>
              <a:ext uri="{FF2B5EF4-FFF2-40B4-BE49-F238E27FC236}">
                <a16:creationId xmlns="" xmlns:a16="http://schemas.microsoft.com/office/drawing/2014/main" id="{05DE3264-23B1-45C3-843C-072D279F672B}"/>
              </a:ext>
            </a:extLst>
          </p:cNvPr>
          <p:cNvSpPr>
            <a:spLocks noChangeArrowheads="1"/>
          </p:cNvSpPr>
          <p:nvPr/>
        </p:nvSpPr>
        <p:spPr bwMode="auto">
          <a:xfrm>
            <a:off x="-31967" y="55201"/>
            <a:ext cx="8910920" cy="632625"/>
          </a:xfrm>
          <a:prstGeom prst="rect">
            <a:avLst/>
          </a:prstGeom>
          <a:solidFill>
            <a:schemeClr val="accent4">
              <a:lumMod val="50000"/>
            </a:schemeClr>
          </a:solidFill>
          <a:ln>
            <a:noFill/>
          </a:ln>
          <a:extLst/>
        </p:spPr>
        <p:txBody>
          <a:bodyPr rot="0" vert="horz" wrap="square" lIns="91440" tIns="45720" rIns="91440" bIns="45720" anchor="t" anchorCtr="0" upright="1">
            <a:noAutofit/>
          </a:bodyPr>
          <a:lstStyle/>
          <a:p>
            <a:pPr marR="1014730" algn="r">
              <a:spcAft>
                <a:spcPts val="0"/>
              </a:spcAft>
            </a:pPr>
            <a:endParaRPr lang="es-CO" sz="1000" dirty="0">
              <a:effectLst/>
              <a:latin typeface="Elephant" panose="02020904090505020303" pitchFamily="18" charset="0"/>
              <a:ea typeface="Soho Gothic Pro"/>
              <a:cs typeface="Times New Roman" panose="02020603050405020304" pitchFamily="18" charset="0"/>
            </a:endParaRPr>
          </a:p>
        </p:txBody>
      </p:sp>
      <p:sp>
        <p:nvSpPr>
          <p:cNvPr id="11" name="Rectangle 13">
            <a:extLst>
              <a:ext uri="{FF2B5EF4-FFF2-40B4-BE49-F238E27FC236}">
                <a16:creationId xmlns="" xmlns:a16="http://schemas.microsoft.com/office/drawing/2014/main" id="{B1AB8E12-5F70-4A7C-AE4B-E9842DFF41AA}"/>
              </a:ext>
            </a:extLst>
          </p:cNvPr>
          <p:cNvSpPr/>
          <p:nvPr/>
        </p:nvSpPr>
        <p:spPr>
          <a:xfrm>
            <a:off x="-31967" y="108989"/>
            <a:ext cx="8910919" cy="4965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600" b="1" dirty="0">
                <a:solidFill>
                  <a:schemeClr val="bg1"/>
                </a:solidFill>
                <a:latin typeface="Helvetica" panose="020B0604020202020204" pitchFamily="34" charset="0"/>
                <a:ea typeface="Kozuka Gothic Pro M" panose="020B0700000000000000" pitchFamily="34" charset="-128"/>
                <a:cs typeface="Helvetica" panose="020B0604020202020204" pitchFamily="34" charset="0"/>
              </a:rPr>
              <a:t>2. Generalidades del Módulo</a:t>
            </a:r>
          </a:p>
        </p:txBody>
      </p:sp>
      <p:sp>
        <p:nvSpPr>
          <p:cNvPr id="2" name="Rectángulo 1">
            <a:extLst>
              <a:ext uri="{FF2B5EF4-FFF2-40B4-BE49-F238E27FC236}">
                <a16:creationId xmlns="" xmlns:a16="http://schemas.microsoft.com/office/drawing/2014/main" id="{588E2541-ABEB-493F-AF2B-63B194B02C63}"/>
              </a:ext>
            </a:extLst>
          </p:cNvPr>
          <p:cNvSpPr/>
          <p:nvPr/>
        </p:nvSpPr>
        <p:spPr>
          <a:xfrm>
            <a:off x="2132059" y="989173"/>
            <a:ext cx="8774477" cy="1692771"/>
          </a:xfrm>
          <a:prstGeom prst="rect">
            <a:avLst/>
          </a:prstGeom>
        </p:spPr>
        <p:txBody>
          <a:bodyPr wrap="square">
            <a:spAutoFit/>
          </a:bodyPr>
          <a:lstStyle/>
          <a:p>
            <a:pPr algn="just"/>
            <a:r>
              <a:rPr lang="es-CO" sz="3200" b="1" dirty="0">
                <a:latin typeface="Soho Gothic Pro"/>
              </a:rPr>
              <a:t>E</a:t>
            </a:r>
            <a:r>
              <a:rPr lang="es-CO" sz="2400" dirty="0">
                <a:latin typeface="Soho Gothic Pro"/>
              </a:rPr>
              <a:t>l Módulo evalúa tres (3) competencias, dos de ellas orientadas a la </a:t>
            </a:r>
            <a:r>
              <a:rPr lang="es-CO" sz="2400" b="1" dirty="0">
                <a:latin typeface="Soho Gothic Pro"/>
              </a:rPr>
              <a:t>comprensión del contenido de un texto</a:t>
            </a:r>
            <a:r>
              <a:rPr lang="es-CO" sz="2400" dirty="0">
                <a:latin typeface="Soho Gothic Pro"/>
              </a:rPr>
              <a:t> (nivel local o global); la tercera evalúa la </a:t>
            </a:r>
            <a:r>
              <a:rPr lang="es-CO" sz="2400" b="1" dirty="0">
                <a:latin typeface="Soho Gothic Pro"/>
              </a:rPr>
              <a:t>posición crítica </a:t>
            </a:r>
            <a:r>
              <a:rPr lang="es-CO" sz="2400" dirty="0">
                <a:latin typeface="Soho Gothic Pro"/>
              </a:rPr>
              <a:t>del evaluado frente al texto. </a:t>
            </a:r>
          </a:p>
        </p:txBody>
      </p:sp>
      <p:sp>
        <p:nvSpPr>
          <p:cNvPr id="3" name="Rectángulo 2">
            <a:extLst>
              <a:ext uri="{FF2B5EF4-FFF2-40B4-BE49-F238E27FC236}">
                <a16:creationId xmlns="" xmlns:a16="http://schemas.microsoft.com/office/drawing/2014/main" id="{A38F1AC9-EC00-479A-8185-977918D820DC}"/>
              </a:ext>
            </a:extLst>
          </p:cNvPr>
          <p:cNvSpPr/>
          <p:nvPr/>
        </p:nvSpPr>
        <p:spPr>
          <a:xfrm>
            <a:off x="2132060" y="4397048"/>
            <a:ext cx="9039521" cy="2062103"/>
          </a:xfrm>
          <a:prstGeom prst="rect">
            <a:avLst/>
          </a:prstGeom>
        </p:spPr>
        <p:txBody>
          <a:bodyPr wrap="square">
            <a:spAutoFit/>
          </a:bodyPr>
          <a:lstStyle/>
          <a:p>
            <a:pPr algn="just"/>
            <a:r>
              <a:rPr lang="es-CO" sz="3200" b="1" dirty="0">
                <a:latin typeface="Soho Gothic Pro"/>
              </a:rPr>
              <a:t>L</a:t>
            </a:r>
            <a:r>
              <a:rPr lang="es-CO" sz="2400" dirty="0">
                <a:latin typeface="Soho Gothic Pro"/>
              </a:rPr>
              <a:t>as competencias son evaluadas a través de preguntas que se asocian a varios tipos de textos con distintos contenidos. La evaluación se sustenta en que la lectura crítica exige de las tres competencias, y en que éstas se ejercitan en función de las características propias de cada texto.</a:t>
            </a:r>
          </a:p>
        </p:txBody>
      </p:sp>
      <p:pic>
        <p:nvPicPr>
          <p:cNvPr id="4" name="Imagen 3">
            <a:extLst>
              <a:ext uri="{FF2B5EF4-FFF2-40B4-BE49-F238E27FC236}">
                <a16:creationId xmlns="" xmlns:a16="http://schemas.microsoft.com/office/drawing/2014/main" id="{BF8ED013-93E0-412B-AAC1-1D0A81D9E75E}"/>
              </a:ext>
            </a:extLst>
          </p:cNvPr>
          <p:cNvPicPr>
            <a:picLocks noChangeAspect="1"/>
          </p:cNvPicPr>
          <p:nvPr/>
        </p:nvPicPr>
        <p:blipFill>
          <a:blip r:embed="rId2"/>
          <a:stretch>
            <a:fillRect/>
          </a:stretch>
        </p:blipFill>
        <p:spPr>
          <a:xfrm>
            <a:off x="1247229" y="4370949"/>
            <a:ext cx="780356" cy="1048603"/>
          </a:xfrm>
          <a:prstGeom prst="rect">
            <a:avLst/>
          </a:prstGeom>
        </p:spPr>
      </p:pic>
      <p:pic>
        <p:nvPicPr>
          <p:cNvPr id="19" name="Imagen 18">
            <a:extLst>
              <a:ext uri="{FF2B5EF4-FFF2-40B4-BE49-F238E27FC236}">
                <a16:creationId xmlns="" xmlns:a16="http://schemas.microsoft.com/office/drawing/2014/main" id="{EA714F38-960B-48CC-9378-D39157BD19FF}"/>
              </a:ext>
            </a:extLst>
          </p:cNvPr>
          <p:cNvPicPr>
            <a:picLocks noChangeAspect="1"/>
          </p:cNvPicPr>
          <p:nvPr/>
        </p:nvPicPr>
        <p:blipFill>
          <a:blip r:embed="rId2"/>
          <a:stretch>
            <a:fillRect/>
          </a:stretch>
        </p:blipFill>
        <p:spPr>
          <a:xfrm>
            <a:off x="1247229" y="989173"/>
            <a:ext cx="780356" cy="1048603"/>
          </a:xfrm>
          <a:prstGeom prst="rect">
            <a:avLst/>
          </a:prstGeom>
        </p:spPr>
      </p:pic>
      <p:sp>
        <p:nvSpPr>
          <p:cNvPr id="5" name="Rectángulo 4">
            <a:extLst>
              <a:ext uri="{FF2B5EF4-FFF2-40B4-BE49-F238E27FC236}">
                <a16:creationId xmlns="" xmlns:a16="http://schemas.microsoft.com/office/drawing/2014/main" id="{FD6322C2-3050-4197-BE5B-8D9B0636018A}"/>
              </a:ext>
            </a:extLst>
          </p:cNvPr>
          <p:cNvSpPr/>
          <p:nvPr/>
        </p:nvSpPr>
        <p:spPr>
          <a:xfrm>
            <a:off x="2132060" y="2808901"/>
            <a:ext cx="8774478" cy="1323439"/>
          </a:xfrm>
          <a:prstGeom prst="rect">
            <a:avLst/>
          </a:prstGeom>
        </p:spPr>
        <p:txBody>
          <a:bodyPr wrap="square">
            <a:spAutoFit/>
          </a:bodyPr>
          <a:lstStyle/>
          <a:p>
            <a:pPr algn="just"/>
            <a:r>
              <a:rPr lang="es-CO" sz="3200" b="1" dirty="0">
                <a:latin typeface="Soho Gothic Pro"/>
              </a:rPr>
              <a:t>E</a:t>
            </a:r>
            <a:r>
              <a:rPr lang="es-CO" sz="2400" dirty="0">
                <a:latin typeface="Soho Gothic Pro"/>
              </a:rPr>
              <a:t>l ICFES aclara que las tres competencias representan, de manera general, algunas de las habilidades cognitivas necesarias para ser un lector crítico. (ICFES, 2017).</a:t>
            </a:r>
          </a:p>
        </p:txBody>
      </p:sp>
      <p:pic>
        <p:nvPicPr>
          <p:cNvPr id="12" name="Imagen 11">
            <a:extLst>
              <a:ext uri="{FF2B5EF4-FFF2-40B4-BE49-F238E27FC236}">
                <a16:creationId xmlns="" xmlns:a16="http://schemas.microsoft.com/office/drawing/2014/main" id="{267C4659-812D-4679-A683-288FDA54EA57}"/>
              </a:ext>
            </a:extLst>
          </p:cNvPr>
          <p:cNvPicPr>
            <a:picLocks noChangeAspect="1"/>
          </p:cNvPicPr>
          <p:nvPr/>
        </p:nvPicPr>
        <p:blipFill>
          <a:blip r:embed="rId2"/>
          <a:stretch>
            <a:fillRect/>
          </a:stretch>
        </p:blipFill>
        <p:spPr>
          <a:xfrm>
            <a:off x="1247229" y="2768802"/>
            <a:ext cx="780356" cy="1048603"/>
          </a:xfrm>
          <a:prstGeom prst="rect">
            <a:avLst/>
          </a:prstGeom>
        </p:spPr>
      </p:pic>
    </p:spTree>
    <p:extLst>
      <p:ext uri="{BB962C8B-B14F-4D97-AF65-F5344CB8AC3E}">
        <p14:creationId xmlns:p14="http://schemas.microsoft.com/office/powerpoint/2010/main" val="880919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ppt_x"/>
                                          </p:val>
                                        </p:tav>
                                        <p:tav tm="100000">
                                          <p:val>
                                            <p:strVal val="#ppt_x"/>
                                          </p:val>
                                        </p:tav>
                                      </p:tavLst>
                                    </p:anim>
                                    <p:anim calcmode="lin" valueType="num">
                                      <p:cBhvr additive="base">
                                        <p:cTn id="3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ángulo 12">
            <a:hlinkClick r:id="rId2" action="ppaction://hlinksldjump"/>
            <a:extLst>
              <a:ext uri="{FF2B5EF4-FFF2-40B4-BE49-F238E27FC236}">
                <a16:creationId xmlns="" xmlns:a16="http://schemas.microsoft.com/office/drawing/2014/main" id="{99E9E552-5754-48B0-BBA0-DD02AD399C02}"/>
              </a:ext>
            </a:extLst>
          </p:cNvPr>
          <p:cNvSpPr/>
          <p:nvPr/>
        </p:nvSpPr>
        <p:spPr>
          <a:xfrm>
            <a:off x="4607169" y="4070840"/>
            <a:ext cx="6954716" cy="9231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4" name="Rectángulo redondeado 7">
            <a:extLst>
              <a:ext uri="{FF2B5EF4-FFF2-40B4-BE49-F238E27FC236}">
                <a16:creationId xmlns="" xmlns:a16="http://schemas.microsoft.com/office/drawing/2014/main" id="{D4F9893E-856C-4D5E-8BE1-C564ADA7991C}"/>
              </a:ext>
            </a:extLst>
          </p:cNvPr>
          <p:cNvSpPr/>
          <p:nvPr/>
        </p:nvSpPr>
        <p:spPr>
          <a:xfrm>
            <a:off x="4193931" y="1079966"/>
            <a:ext cx="7033846" cy="88951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5" name="Rectángulo redondeado 8">
            <a:extLst>
              <a:ext uri="{FF2B5EF4-FFF2-40B4-BE49-F238E27FC236}">
                <a16:creationId xmlns="" xmlns:a16="http://schemas.microsoft.com/office/drawing/2014/main" id="{3B2E8AB7-0942-45BA-8B32-EBE1F42955E4}"/>
              </a:ext>
            </a:extLst>
          </p:cNvPr>
          <p:cNvSpPr/>
          <p:nvPr/>
        </p:nvSpPr>
        <p:spPr>
          <a:xfrm>
            <a:off x="4765433" y="2505808"/>
            <a:ext cx="7066975" cy="914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7" name="Rectángulo redondeado 9">
            <a:hlinkClick r:id="rId2" action="ppaction://hlinksldjump"/>
            <a:extLst>
              <a:ext uri="{FF2B5EF4-FFF2-40B4-BE49-F238E27FC236}">
                <a16:creationId xmlns="" xmlns:a16="http://schemas.microsoft.com/office/drawing/2014/main" id="{23B2D37D-E86B-4245-8D54-E3400E766058}"/>
              </a:ext>
            </a:extLst>
          </p:cNvPr>
          <p:cNvSpPr/>
          <p:nvPr/>
        </p:nvSpPr>
        <p:spPr>
          <a:xfrm>
            <a:off x="4607169" y="4070840"/>
            <a:ext cx="6954716" cy="92319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 name="Rectángulo redondeado 1">
            <a:hlinkClick r:id="rId3" action="ppaction://hlinksldjump"/>
            <a:extLst>
              <a:ext uri="{FF2B5EF4-FFF2-40B4-BE49-F238E27FC236}">
                <a16:creationId xmlns="" xmlns:a16="http://schemas.microsoft.com/office/drawing/2014/main" id="{E75D3051-F0B8-4C95-BB98-1E57B5B01E2E}"/>
              </a:ext>
            </a:extLst>
          </p:cNvPr>
          <p:cNvSpPr/>
          <p:nvPr/>
        </p:nvSpPr>
        <p:spPr>
          <a:xfrm>
            <a:off x="4853354" y="2505808"/>
            <a:ext cx="6979052" cy="914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CO"/>
          </a:p>
        </p:txBody>
      </p:sp>
      <p:pic>
        <p:nvPicPr>
          <p:cNvPr id="19" name="Marcador de contenido 5">
            <a:extLst>
              <a:ext uri="{FF2B5EF4-FFF2-40B4-BE49-F238E27FC236}">
                <a16:creationId xmlns="" xmlns:a16="http://schemas.microsoft.com/office/drawing/2014/main" id="{68CE8AE6-2239-41B4-98D4-13A2B73C7D0C}"/>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02048" y="2039815"/>
            <a:ext cx="3833622" cy="3621788"/>
          </a:xfrm>
        </p:spPr>
      </p:pic>
      <p:pic>
        <p:nvPicPr>
          <p:cNvPr id="20" name="Imagen 19">
            <a:extLst>
              <a:ext uri="{FF2B5EF4-FFF2-40B4-BE49-F238E27FC236}">
                <a16:creationId xmlns="" xmlns:a16="http://schemas.microsoft.com/office/drawing/2014/main" id="{BDA35CAB-4766-47E5-8D28-2466D5B62D4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8672"/>
            <a:ext cx="12192001" cy="1071294"/>
          </a:xfrm>
          <a:prstGeom prst="rect">
            <a:avLst/>
          </a:prstGeom>
        </p:spPr>
      </p:pic>
      <p:pic>
        <p:nvPicPr>
          <p:cNvPr id="21" name="Imagen 20">
            <a:extLst>
              <a:ext uri="{FF2B5EF4-FFF2-40B4-BE49-F238E27FC236}">
                <a16:creationId xmlns="" xmlns:a16="http://schemas.microsoft.com/office/drawing/2014/main" id="{EBF4DF13-C948-48EE-A5FC-F083858F6A5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01184" y="1316344"/>
            <a:ext cx="7871824" cy="1613985"/>
          </a:xfrm>
          <a:prstGeom prst="rect">
            <a:avLst/>
          </a:prstGeom>
        </p:spPr>
      </p:pic>
      <p:pic>
        <p:nvPicPr>
          <p:cNvPr id="22" name="Imagen 21">
            <a:extLst>
              <a:ext uri="{FF2B5EF4-FFF2-40B4-BE49-F238E27FC236}">
                <a16:creationId xmlns="" xmlns:a16="http://schemas.microsoft.com/office/drawing/2014/main" id="{8CB4537F-E089-4EF7-AE2C-4D7199DDEBF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55595" y="2986616"/>
            <a:ext cx="7842483" cy="1002705"/>
          </a:xfrm>
          <a:prstGeom prst="rect">
            <a:avLst/>
          </a:prstGeom>
        </p:spPr>
      </p:pic>
      <p:pic>
        <p:nvPicPr>
          <p:cNvPr id="23" name="Imagen 22">
            <a:extLst>
              <a:ext uri="{FF2B5EF4-FFF2-40B4-BE49-F238E27FC236}">
                <a16:creationId xmlns="" xmlns:a16="http://schemas.microsoft.com/office/drawing/2014/main" id="{45DF59A7-7231-43FD-A534-D66BFAFFEEE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05392" y="4492198"/>
            <a:ext cx="7698102" cy="1132157"/>
          </a:xfrm>
          <a:prstGeom prst="rect">
            <a:avLst/>
          </a:prstGeom>
        </p:spPr>
      </p:pic>
      <p:sp>
        <p:nvSpPr>
          <p:cNvPr id="2" name="CuadroTexto 1">
            <a:extLst>
              <a:ext uri="{FF2B5EF4-FFF2-40B4-BE49-F238E27FC236}">
                <a16:creationId xmlns="" xmlns:a16="http://schemas.microsoft.com/office/drawing/2014/main" id="{45FB1328-1ADB-47F9-946F-32E669A3E848}"/>
              </a:ext>
            </a:extLst>
          </p:cNvPr>
          <p:cNvSpPr txBox="1"/>
          <p:nvPr/>
        </p:nvSpPr>
        <p:spPr>
          <a:xfrm>
            <a:off x="914061" y="12190"/>
            <a:ext cx="4883068" cy="523220"/>
          </a:xfrm>
          <a:prstGeom prst="rect">
            <a:avLst/>
          </a:prstGeom>
          <a:noFill/>
        </p:spPr>
        <p:txBody>
          <a:bodyPr wrap="none" rtlCol="0">
            <a:spAutoFit/>
          </a:bodyPr>
          <a:lstStyle/>
          <a:p>
            <a:r>
              <a:rPr lang="es-CO" sz="2800" b="1" dirty="0">
                <a:solidFill>
                  <a:schemeClr val="bg1"/>
                </a:solidFill>
                <a:latin typeface="Arial" panose="020B0604020202020204" pitchFamily="34" charset="0"/>
                <a:cs typeface="Arial" panose="020B0604020202020204" pitchFamily="34" charset="0"/>
              </a:rPr>
              <a:t>3. Competencias evaluadas</a:t>
            </a:r>
          </a:p>
        </p:txBody>
      </p:sp>
    </p:spTree>
    <p:extLst>
      <p:ext uri="{BB962C8B-B14F-4D97-AF65-F5344CB8AC3E}">
        <p14:creationId xmlns:p14="http://schemas.microsoft.com/office/powerpoint/2010/main" val="458646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1000"/>
                                        <p:tgtEl>
                                          <p:spTgt spid="23"/>
                                        </p:tgtEl>
                                      </p:cBhvr>
                                    </p:animEffect>
                                    <p:anim calcmode="lin" valueType="num">
                                      <p:cBhvr>
                                        <p:cTn id="22" dur="1000" fill="hold"/>
                                        <p:tgtEl>
                                          <p:spTgt spid="23"/>
                                        </p:tgtEl>
                                        <p:attrNameLst>
                                          <p:attrName>ppt_x</p:attrName>
                                        </p:attrNameLst>
                                      </p:cBhvr>
                                      <p:tavLst>
                                        <p:tav tm="0">
                                          <p:val>
                                            <p:strVal val="#ppt_x"/>
                                          </p:val>
                                        </p:tav>
                                        <p:tav tm="100000">
                                          <p:val>
                                            <p:strVal val="#ppt_x"/>
                                          </p:val>
                                        </p:tav>
                                      </p:tavLst>
                                    </p:anim>
                                    <p:anim calcmode="lin" valueType="num">
                                      <p:cBhvr>
                                        <p:cTn id="2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Marcador de contenido 5"/>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909620" y="1260291"/>
            <a:ext cx="10372759" cy="5694422"/>
          </a:xfrm>
        </p:spPr>
      </p:pic>
      <p:sp>
        <p:nvSpPr>
          <p:cNvPr id="5" name="CuadroTexto 4">
            <a:extLst>
              <a:ext uri="{FF2B5EF4-FFF2-40B4-BE49-F238E27FC236}">
                <a16:creationId xmlns="" xmlns:a16="http://schemas.microsoft.com/office/drawing/2014/main" id="{B4E0C8BD-7B01-4805-9BC8-00E2B23403FD}"/>
              </a:ext>
            </a:extLst>
          </p:cNvPr>
          <p:cNvSpPr txBox="1"/>
          <p:nvPr/>
        </p:nvSpPr>
        <p:spPr>
          <a:xfrm>
            <a:off x="4620126" y="6457890"/>
            <a:ext cx="7571874" cy="400110"/>
          </a:xfrm>
          <a:prstGeom prst="rect">
            <a:avLst/>
          </a:prstGeom>
          <a:noFill/>
        </p:spPr>
        <p:txBody>
          <a:bodyPr wrap="square" rtlCol="0">
            <a:spAutoFit/>
          </a:bodyPr>
          <a:lstStyle/>
          <a:p>
            <a:pPr algn="ctr"/>
            <a:r>
              <a:rPr lang="es-ES" sz="1000" dirty="0">
                <a:latin typeface="Soho Std Light" panose="02040303030506020204" pitchFamily="18" charset="0"/>
              </a:rPr>
              <a:t>Información adaptada de la</a:t>
            </a:r>
            <a:r>
              <a:rPr lang="es-ES" sz="1000" i="1" dirty="0">
                <a:latin typeface="Soho Std Light" panose="02040303030506020204" pitchFamily="18" charset="0"/>
              </a:rPr>
              <a:t> Guía de orientación Saber Pro  Módulos de Competencias Genéricas 2017</a:t>
            </a:r>
            <a:r>
              <a:rPr lang="es-ES" sz="1000" dirty="0">
                <a:latin typeface="Soho Std Light" panose="02040303030506020204" pitchFamily="18" charset="0"/>
              </a:rPr>
              <a:t> - Publicación del Instituto</a:t>
            </a:r>
          </a:p>
          <a:p>
            <a:pPr algn="ctr"/>
            <a:r>
              <a:rPr lang="es-ES" sz="1000" dirty="0">
                <a:latin typeface="Soho Std Light" panose="02040303030506020204" pitchFamily="18" charset="0"/>
              </a:rPr>
              <a:t> Colombiano para la Evaluación de la Educación (</a:t>
            </a:r>
            <a:r>
              <a:rPr lang="es-ES" sz="1000" dirty="0" err="1">
                <a:latin typeface="Soho Std Light" panose="02040303030506020204" pitchFamily="18" charset="0"/>
              </a:rPr>
              <a:t>Icfes</a:t>
            </a:r>
            <a:r>
              <a:rPr lang="es-ES" sz="1000" dirty="0">
                <a:latin typeface="Soho Std Light" panose="02040303030506020204" pitchFamily="18" charset="0"/>
              </a:rPr>
              <a:t>) </a:t>
            </a:r>
            <a:endParaRPr lang="es-CO" sz="1000" dirty="0">
              <a:latin typeface="Soho Std Light" panose="02040303030506020204" pitchFamily="18" charset="0"/>
            </a:endParaRPr>
          </a:p>
        </p:txBody>
      </p:sp>
    </p:spTree>
    <p:custDataLst>
      <p:tags r:id="rId1"/>
    </p:custDataLst>
    <p:extLst>
      <p:ext uri="{BB962C8B-B14F-4D97-AF65-F5344CB8AC3E}">
        <p14:creationId xmlns:p14="http://schemas.microsoft.com/office/powerpoint/2010/main" val="3184961484"/>
      </p:ext>
    </p:extLst>
  </p:cSld>
  <p:clrMapOvr>
    <a:masterClrMapping/>
  </p:clrMapOvr>
  <mc:AlternateContent xmlns:mc="http://schemas.openxmlformats.org/markup-compatibility/2006" xmlns:p14="http://schemas.microsoft.com/office/powerpoint/2010/main">
    <mc:Choice Requires="p14">
      <p:transition spd="slow" p14:dur="2013">
        <p:fade/>
      </p:transition>
    </mc:Choice>
    <mc:Fallback xmlns="">
      <p:transition spd="slow">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Marcador de contenido 4"/>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162348" y="1178168"/>
            <a:ext cx="10878712" cy="5741377"/>
          </a:xfrm>
        </p:spPr>
      </p:pic>
      <p:sp>
        <p:nvSpPr>
          <p:cNvPr id="6" name="CuadroTexto 5">
            <a:extLst>
              <a:ext uri="{FF2B5EF4-FFF2-40B4-BE49-F238E27FC236}">
                <a16:creationId xmlns="" xmlns:a16="http://schemas.microsoft.com/office/drawing/2014/main" id="{DCC193C1-EC20-4F97-81F3-B7C43F503D7F}"/>
              </a:ext>
            </a:extLst>
          </p:cNvPr>
          <p:cNvSpPr txBox="1"/>
          <p:nvPr/>
        </p:nvSpPr>
        <p:spPr>
          <a:xfrm>
            <a:off x="4620126" y="6457890"/>
            <a:ext cx="7571874" cy="400110"/>
          </a:xfrm>
          <a:prstGeom prst="rect">
            <a:avLst/>
          </a:prstGeom>
          <a:noFill/>
        </p:spPr>
        <p:txBody>
          <a:bodyPr wrap="square" rtlCol="0">
            <a:spAutoFit/>
          </a:bodyPr>
          <a:lstStyle/>
          <a:p>
            <a:pPr algn="ctr"/>
            <a:r>
              <a:rPr lang="es-ES" sz="1000" dirty="0">
                <a:latin typeface="Soho Std Light" panose="02040303030506020204" pitchFamily="18" charset="0"/>
              </a:rPr>
              <a:t>Información adaptada de la </a:t>
            </a:r>
            <a:r>
              <a:rPr lang="es-ES" sz="1000" i="1" dirty="0">
                <a:latin typeface="Soho Std Light" panose="02040303030506020204" pitchFamily="18" charset="0"/>
              </a:rPr>
              <a:t>Guía de orientación Saber Pro  Módulos de Competencias Genéricas 2017</a:t>
            </a:r>
            <a:r>
              <a:rPr lang="es-ES" sz="1000" dirty="0">
                <a:latin typeface="Soho Std Light" panose="02040303030506020204" pitchFamily="18" charset="0"/>
              </a:rPr>
              <a:t> - Publicación del Instituto</a:t>
            </a:r>
          </a:p>
          <a:p>
            <a:pPr algn="ctr"/>
            <a:r>
              <a:rPr lang="es-ES" sz="1000" dirty="0">
                <a:latin typeface="Soho Std Light" panose="02040303030506020204" pitchFamily="18" charset="0"/>
              </a:rPr>
              <a:t> Colombiano para la Evaluación de la Educación (</a:t>
            </a:r>
            <a:r>
              <a:rPr lang="es-ES" sz="1000" dirty="0" err="1">
                <a:latin typeface="Soho Std Light" panose="02040303030506020204" pitchFamily="18" charset="0"/>
              </a:rPr>
              <a:t>Icfes</a:t>
            </a:r>
            <a:r>
              <a:rPr lang="es-ES" sz="1000" dirty="0">
                <a:latin typeface="Soho Std Light" panose="02040303030506020204" pitchFamily="18" charset="0"/>
              </a:rPr>
              <a:t>) </a:t>
            </a:r>
            <a:endParaRPr lang="es-CO" sz="1000" dirty="0">
              <a:latin typeface="Soho Std Light" panose="02040303030506020204" pitchFamily="18" charset="0"/>
            </a:endParaRPr>
          </a:p>
        </p:txBody>
      </p:sp>
    </p:spTree>
    <p:custDataLst>
      <p:tags r:id="rId1"/>
    </p:custDataLst>
    <p:extLst>
      <p:ext uri="{BB962C8B-B14F-4D97-AF65-F5344CB8AC3E}">
        <p14:creationId xmlns:p14="http://schemas.microsoft.com/office/powerpoint/2010/main" val="190201127"/>
      </p:ext>
    </p:extLst>
  </p:cSld>
  <p:clrMapOvr>
    <a:masterClrMapping/>
  </p:clrMapOvr>
  <mc:AlternateContent xmlns:mc="http://schemas.openxmlformats.org/markup-compatibility/2006" xmlns:p14="http://schemas.microsoft.com/office/powerpoint/2010/main">
    <mc:Choice Requires="p14">
      <p:transition spd="slow" p14:dur="873">
        <p:wipe/>
      </p:transition>
    </mc:Choice>
    <mc:Fallback xmlns="">
      <p:transition spd="slow">
        <p:wip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Marcador de contenido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8197" y="1028584"/>
            <a:ext cx="10625179" cy="5908547"/>
          </a:xfrm>
          <a:prstGeom prst="rect">
            <a:avLst/>
          </a:prstGeom>
        </p:spPr>
      </p:pic>
      <p:sp>
        <p:nvSpPr>
          <p:cNvPr id="4" name="CuadroTexto 3">
            <a:extLst>
              <a:ext uri="{FF2B5EF4-FFF2-40B4-BE49-F238E27FC236}">
                <a16:creationId xmlns="" xmlns:a16="http://schemas.microsoft.com/office/drawing/2014/main" id="{35DDADC5-3731-4429-AC95-AF7D29DA8307}"/>
              </a:ext>
            </a:extLst>
          </p:cNvPr>
          <p:cNvSpPr txBox="1"/>
          <p:nvPr/>
        </p:nvSpPr>
        <p:spPr>
          <a:xfrm>
            <a:off x="4620126" y="6457890"/>
            <a:ext cx="7571874" cy="400110"/>
          </a:xfrm>
          <a:prstGeom prst="rect">
            <a:avLst/>
          </a:prstGeom>
          <a:noFill/>
        </p:spPr>
        <p:txBody>
          <a:bodyPr wrap="square" rtlCol="0">
            <a:spAutoFit/>
          </a:bodyPr>
          <a:lstStyle/>
          <a:p>
            <a:pPr algn="ctr"/>
            <a:r>
              <a:rPr lang="es-ES" sz="1000" dirty="0">
                <a:latin typeface="Soho Std Light" panose="02040303030506020204" pitchFamily="18" charset="0"/>
              </a:rPr>
              <a:t>Información adaptada de la </a:t>
            </a:r>
            <a:r>
              <a:rPr lang="es-ES" sz="1000" i="1" dirty="0">
                <a:latin typeface="Soho Std Light" panose="02040303030506020204" pitchFamily="18" charset="0"/>
              </a:rPr>
              <a:t>Guía de orientación Saber Pro  Módulos de Competencias Genéricas 2017 </a:t>
            </a:r>
            <a:r>
              <a:rPr lang="es-ES" sz="1000" dirty="0">
                <a:latin typeface="Soho Std Light" panose="02040303030506020204" pitchFamily="18" charset="0"/>
              </a:rPr>
              <a:t>- Publicación del Instituto</a:t>
            </a:r>
          </a:p>
          <a:p>
            <a:pPr algn="ctr"/>
            <a:r>
              <a:rPr lang="es-ES" sz="1000" dirty="0">
                <a:latin typeface="Soho Std Light" panose="02040303030506020204" pitchFamily="18" charset="0"/>
              </a:rPr>
              <a:t> Colombiano para la Evaluación de la Educación (</a:t>
            </a:r>
            <a:r>
              <a:rPr lang="es-ES" sz="1000" dirty="0" err="1">
                <a:latin typeface="Soho Std Light" panose="02040303030506020204" pitchFamily="18" charset="0"/>
              </a:rPr>
              <a:t>Icfes</a:t>
            </a:r>
            <a:r>
              <a:rPr lang="es-ES" sz="1000" dirty="0">
                <a:latin typeface="Soho Std Light" panose="02040303030506020204" pitchFamily="18" charset="0"/>
              </a:rPr>
              <a:t>) </a:t>
            </a:r>
            <a:endParaRPr lang="es-CO" sz="1000" dirty="0">
              <a:latin typeface="Soho Std Light" panose="02040303030506020204" pitchFamily="18" charset="0"/>
            </a:endParaRPr>
          </a:p>
        </p:txBody>
      </p:sp>
    </p:spTree>
    <p:custDataLst>
      <p:tags r:id="rId1"/>
    </p:custDataLst>
    <p:extLst>
      <p:ext uri="{BB962C8B-B14F-4D97-AF65-F5344CB8AC3E}">
        <p14:creationId xmlns:p14="http://schemas.microsoft.com/office/powerpoint/2010/main" val="273694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34" y="0"/>
            <a:ext cx="12207457" cy="6967792"/>
          </a:xfrm>
          <a:prstGeom prst="rect">
            <a:avLst/>
          </a:prstGeom>
        </p:spPr>
      </p:pic>
      <p:sp>
        <p:nvSpPr>
          <p:cNvPr id="14" name="Rectangle 12">
            <a:extLst>
              <a:ext uri="{FF2B5EF4-FFF2-40B4-BE49-F238E27FC236}">
                <a16:creationId xmlns="" xmlns:a16="http://schemas.microsoft.com/office/drawing/2014/main" id="{43529F16-82D7-4550-9F80-17349E455795}"/>
              </a:ext>
            </a:extLst>
          </p:cNvPr>
          <p:cNvSpPr>
            <a:spLocks noChangeArrowheads="1"/>
          </p:cNvSpPr>
          <p:nvPr/>
        </p:nvSpPr>
        <p:spPr bwMode="auto">
          <a:xfrm>
            <a:off x="-31967" y="161218"/>
            <a:ext cx="8910920" cy="632625"/>
          </a:xfrm>
          <a:prstGeom prst="rect">
            <a:avLst/>
          </a:prstGeom>
          <a:solidFill>
            <a:schemeClr val="accent4">
              <a:lumMod val="50000"/>
            </a:schemeClr>
          </a:solidFill>
          <a:ln>
            <a:noFill/>
          </a:ln>
          <a:extLst/>
        </p:spPr>
        <p:txBody>
          <a:bodyPr rot="0" vert="horz" wrap="square" lIns="91440" tIns="45720" rIns="91440" bIns="45720" anchor="t" anchorCtr="0" upright="1">
            <a:noAutofit/>
          </a:bodyPr>
          <a:lstStyle/>
          <a:p>
            <a:pPr marR="1014730" algn="r">
              <a:spcAft>
                <a:spcPts val="0"/>
              </a:spcAft>
            </a:pPr>
            <a:endParaRPr lang="es-CO" sz="1000" dirty="0">
              <a:effectLst/>
              <a:latin typeface="Elephant" panose="02020904090505020303" pitchFamily="18" charset="0"/>
              <a:ea typeface="Soho Gothic Pro"/>
              <a:cs typeface="Times New Roman" panose="02020603050405020304" pitchFamily="18" charset="0"/>
            </a:endParaRPr>
          </a:p>
        </p:txBody>
      </p:sp>
      <p:sp>
        <p:nvSpPr>
          <p:cNvPr id="15" name="Rectangle 13">
            <a:extLst>
              <a:ext uri="{FF2B5EF4-FFF2-40B4-BE49-F238E27FC236}">
                <a16:creationId xmlns="" xmlns:a16="http://schemas.microsoft.com/office/drawing/2014/main" id="{05C7BE05-E716-42EF-A4D0-9FA2BA30556A}"/>
              </a:ext>
            </a:extLst>
          </p:cNvPr>
          <p:cNvSpPr/>
          <p:nvPr/>
        </p:nvSpPr>
        <p:spPr>
          <a:xfrm>
            <a:off x="-31967" y="215006"/>
            <a:ext cx="8910919" cy="4965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b="1" dirty="0">
                <a:solidFill>
                  <a:schemeClr val="bg1"/>
                </a:solidFill>
                <a:latin typeface="Helvetica" panose="020B0604020202020204" pitchFamily="34" charset="0"/>
                <a:ea typeface="Kozuka Gothic Pro M" panose="020B0700000000000000" pitchFamily="34" charset="-128"/>
                <a:cs typeface="Helvetica" panose="020B0604020202020204" pitchFamily="34" charset="0"/>
              </a:rPr>
              <a:t>4. Estructura del Módulo</a:t>
            </a:r>
          </a:p>
        </p:txBody>
      </p:sp>
      <p:sp>
        <p:nvSpPr>
          <p:cNvPr id="17" name="Rectángulo 16">
            <a:extLst>
              <a:ext uri="{FF2B5EF4-FFF2-40B4-BE49-F238E27FC236}">
                <a16:creationId xmlns="" xmlns:a16="http://schemas.microsoft.com/office/drawing/2014/main" id="{2A5A2B8F-E87D-40A0-B2BD-C93B3B0C571A}"/>
              </a:ext>
            </a:extLst>
          </p:cNvPr>
          <p:cNvSpPr/>
          <p:nvPr/>
        </p:nvSpPr>
        <p:spPr>
          <a:xfrm>
            <a:off x="1747050" y="1644566"/>
            <a:ext cx="9039521" cy="1323439"/>
          </a:xfrm>
          <a:prstGeom prst="rect">
            <a:avLst/>
          </a:prstGeom>
        </p:spPr>
        <p:txBody>
          <a:bodyPr wrap="square">
            <a:spAutoFit/>
          </a:bodyPr>
          <a:lstStyle/>
          <a:p>
            <a:pPr algn="just"/>
            <a:r>
              <a:rPr lang="es-CO" sz="3200" b="1" dirty="0">
                <a:latin typeface="Soho Gothic Pro"/>
              </a:rPr>
              <a:t>E</a:t>
            </a:r>
            <a:r>
              <a:rPr lang="es-CO" sz="2400" dirty="0">
                <a:latin typeface="Soho Gothic Pro"/>
              </a:rPr>
              <a:t>l módulo de Lectura Crítica se compone de </a:t>
            </a:r>
            <a:r>
              <a:rPr lang="es-CO" sz="2400" b="1" dirty="0">
                <a:latin typeface="Soho Gothic Pro"/>
              </a:rPr>
              <a:t>35 </a:t>
            </a:r>
            <a:r>
              <a:rPr lang="es-CO" sz="2400" dirty="0">
                <a:latin typeface="Soho Gothic Pro"/>
              </a:rPr>
              <a:t>preguntas.</a:t>
            </a:r>
          </a:p>
          <a:p>
            <a:pPr algn="just"/>
            <a:r>
              <a:rPr lang="es-CO" sz="2400" dirty="0">
                <a:latin typeface="Soho Gothic Pro"/>
              </a:rPr>
              <a:t>Cada pregunta tiene el mismo peso en la evaluación: 8,57 puntos </a:t>
            </a:r>
          </a:p>
        </p:txBody>
      </p:sp>
      <p:pic>
        <p:nvPicPr>
          <p:cNvPr id="18" name="Imagen 17">
            <a:extLst>
              <a:ext uri="{FF2B5EF4-FFF2-40B4-BE49-F238E27FC236}">
                <a16:creationId xmlns="" xmlns:a16="http://schemas.microsoft.com/office/drawing/2014/main" id="{C6C57197-F26C-4A70-8649-4971366BEBC0}"/>
              </a:ext>
            </a:extLst>
          </p:cNvPr>
          <p:cNvPicPr>
            <a:picLocks noChangeAspect="1"/>
          </p:cNvPicPr>
          <p:nvPr/>
        </p:nvPicPr>
        <p:blipFill>
          <a:blip r:embed="rId5"/>
          <a:stretch>
            <a:fillRect/>
          </a:stretch>
        </p:blipFill>
        <p:spPr>
          <a:xfrm>
            <a:off x="862219" y="1650551"/>
            <a:ext cx="780356" cy="1048603"/>
          </a:xfrm>
          <a:prstGeom prst="rect">
            <a:avLst/>
          </a:prstGeom>
        </p:spPr>
      </p:pic>
      <p:sp>
        <p:nvSpPr>
          <p:cNvPr id="19" name="Rectángulo 18">
            <a:extLst>
              <a:ext uri="{FF2B5EF4-FFF2-40B4-BE49-F238E27FC236}">
                <a16:creationId xmlns="" xmlns:a16="http://schemas.microsoft.com/office/drawing/2014/main" id="{C40F1F7E-0246-4230-989D-322DAFC8EFE3}"/>
              </a:ext>
            </a:extLst>
          </p:cNvPr>
          <p:cNvSpPr/>
          <p:nvPr/>
        </p:nvSpPr>
        <p:spPr>
          <a:xfrm>
            <a:off x="1747050" y="2887925"/>
            <a:ext cx="9039521" cy="1323439"/>
          </a:xfrm>
          <a:prstGeom prst="rect">
            <a:avLst/>
          </a:prstGeom>
        </p:spPr>
        <p:txBody>
          <a:bodyPr wrap="square">
            <a:spAutoFit/>
          </a:bodyPr>
          <a:lstStyle/>
          <a:p>
            <a:pPr algn="just"/>
            <a:r>
              <a:rPr lang="es-CO" sz="3200" b="1" dirty="0">
                <a:latin typeface="Soho Gothic Pro"/>
              </a:rPr>
              <a:t>I</a:t>
            </a:r>
            <a:r>
              <a:rPr lang="es-CO" sz="2400" dirty="0">
                <a:latin typeface="Soho Gothic Pro"/>
              </a:rPr>
              <a:t>ndependiente del tipo de textos, se contará con un total de 10 a 15 textos diferentes y para cada uno se asocia un promedio de 4 a 5 preguntas. </a:t>
            </a:r>
          </a:p>
        </p:txBody>
      </p:sp>
      <p:pic>
        <p:nvPicPr>
          <p:cNvPr id="20" name="Imagen 19">
            <a:extLst>
              <a:ext uri="{FF2B5EF4-FFF2-40B4-BE49-F238E27FC236}">
                <a16:creationId xmlns="" xmlns:a16="http://schemas.microsoft.com/office/drawing/2014/main" id="{A2C0708F-1055-4562-9109-0362E6125561}"/>
              </a:ext>
            </a:extLst>
          </p:cNvPr>
          <p:cNvPicPr>
            <a:picLocks noChangeAspect="1"/>
          </p:cNvPicPr>
          <p:nvPr/>
        </p:nvPicPr>
        <p:blipFill>
          <a:blip r:embed="rId5"/>
          <a:stretch>
            <a:fillRect/>
          </a:stretch>
        </p:blipFill>
        <p:spPr>
          <a:xfrm>
            <a:off x="862219" y="2974120"/>
            <a:ext cx="780356" cy="1048603"/>
          </a:xfrm>
          <a:prstGeom prst="rect">
            <a:avLst/>
          </a:prstGeom>
        </p:spPr>
      </p:pic>
      <p:sp>
        <p:nvSpPr>
          <p:cNvPr id="21" name="Rectángulo 20">
            <a:extLst>
              <a:ext uri="{FF2B5EF4-FFF2-40B4-BE49-F238E27FC236}">
                <a16:creationId xmlns="" xmlns:a16="http://schemas.microsoft.com/office/drawing/2014/main" id="{68C6D3D8-5709-413E-B9D2-9A424C58034A}"/>
              </a:ext>
            </a:extLst>
          </p:cNvPr>
          <p:cNvSpPr/>
          <p:nvPr/>
        </p:nvSpPr>
        <p:spPr>
          <a:xfrm>
            <a:off x="1747050" y="4554597"/>
            <a:ext cx="9039521" cy="1323439"/>
          </a:xfrm>
          <a:prstGeom prst="rect">
            <a:avLst/>
          </a:prstGeom>
        </p:spPr>
        <p:txBody>
          <a:bodyPr wrap="square">
            <a:spAutoFit/>
          </a:bodyPr>
          <a:lstStyle/>
          <a:p>
            <a:pPr algn="just"/>
            <a:r>
              <a:rPr lang="es-CO" sz="3200" b="1" dirty="0">
                <a:latin typeface="Soho Gothic Pro"/>
              </a:rPr>
              <a:t>L</a:t>
            </a:r>
            <a:r>
              <a:rPr lang="es-CO" sz="2400" dirty="0">
                <a:latin typeface="Soho Gothic Pro"/>
              </a:rPr>
              <a:t>as tres competencias serán evaluadas de acuerdo al nivel de pregunta, primando la comprensión de lectura sobre las otras dos competencias.</a:t>
            </a:r>
          </a:p>
        </p:txBody>
      </p:sp>
      <p:pic>
        <p:nvPicPr>
          <p:cNvPr id="22" name="Imagen 21">
            <a:extLst>
              <a:ext uri="{FF2B5EF4-FFF2-40B4-BE49-F238E27FC236}">
                <a16:creationId xmlns="" xmlns:a16="http://schemas.microsoft.com/office/drawing/2014/main" id="{9F70BB8A-F5C0-4B82-B882-19EDE4811ADB}"/>
              </a:ext>
            </a:extLst>
          </p:cNvPr>
          <p:cNvPicPr>
            <a:picLocks noChangeAspect="1"/>
          </p:cNvPicPr>
          <p:nvPr/>
        </p:nvPicPr>
        <p:blipFill>
          <a:blip r:embed="rId5"/>
          <a:stretch>
            <a:fillRect/>
          </a:stretch>
        </p:blipFill>
        <p:spPr>
          <a:xfrm>
            <a:off x="862219" y="4640792"/>
            <a:ext cx="780356" cy="1048603"/>
          </a:xfrm>
          <a:prstGeom prst="rect">
            <a:avLst/>
          </a:prstGeom>
        </p:spPr>
      </p:pic>
    </p:spTree>
    <p:custDataLst>
      <p:tags r:id="rId1"/>
    </p:custDataLst>
    <p:extLst>
      <p:ext uri="{BB962C8B-B14F-4D97-AF65-F5344CB8AC3E}">
        <p14:creationId xmlns:p14="http://schemas.microsoft.com/office/powerpoint/2010/main" val="315935988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1"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3513" y="1853039"/>
            <a:ext cx="8001016" cy="4633544"/>
          </a:xfrm>
          <a:prstGeom prst="rect">
            <a:avLst/>
          </a:prstGeom>
        </p:spPr>
      </p:pic>
      <p:sp>
        <p:nvSpPr>
          <p:cNvPr id="9" name="CuadroTexto 8"/>
          <p:cNvSpPr txBox="1"/>
          <p:nvPr/>
        </p:nvSpPr>
        <p:spPr>
          <a:xfrm>
            <a:off x="1058530" y="3938978"/>
            <a:ext cx="3491345" cy="461665"/>
          </a:xfrm>
          <a:prstGeom prst="rect">
            <a:avLst/>
          </a:prstGeom>
          <a:noFill/>
        </p:spPr>
        <p:txBody>
          <a:bodyPr wrap="square" rtlCol="0">
            <a:spAutoFit/>
          </a:bodyPr>
          <a:lstStyle/>
          <a:p>
            <a:r>
              <a:rPr lang="es-CO" sz="2400" b="1" dirty="0">
                <a:latin typeface="Soho Std Medium" panose="02040603040506020204" pitchFamily="18" charset="0"/>
              </a:rPr>
              <a:t>II. Comprender 40%</a:t>
            </a:r>
          </a:p>
        </p:txBody>
      </p:sp>
      <p:sp>
        <p:nvSpPr>
          <p:cNvPr id="10" name="CuadroTexto 9"/>
          <p:cNvSpPr txBox="1"/>
          <p:nvPr/>
        </p:nvSpPr>
        <p:spPr>
          <a:xfrm>
            <a:off x="7836972" y="2284727"/>
            <a:ext cx="2934392" cy="461665"/>
          </a:xfrm>
          <a:prstGeom prst="rect">
            <a:avLst/>
          </a:prstGeom>
          <a:noFill/>
        </p:spPr>
        <p:txBody>
          <a:bodyPr wrap="square" rtlCol="0">
            <a:spAutoFit/>
          </a:bodyPr>
          <a:lstStyle/>
          <a:p>
            <a:r>
              <a:rPr lang="es-CO" sz="2400" b="1" dirty="0">
                <a:latin typeface="Soho Std Medium" panose="02040603040506020204" pitchFamily="18" charset="0"/>
              </a:rPr>
              <a:t>I. Identificar 25%</a:t>
            </a:r>
          </a:p>
        </p:txBody>
      </p:sp>
      <p:sp>
        <p:nvSpPr>
          <p:cNvPr id="12" name="CuadroTexto 11"/>
          <p:cNvSpPr txBox="1"/>
          <p:nvPr/>
        </p:nvSpPr>
        <p:spPr>
          <a:xfrm>
            <a:off x="7374411" y="5529831"/>
            <a:ext cx="2834640" cy="461665"/>
          </a:xfrm>
          <a:prstGeom prst="rect">
            <a:avLst/>
          </a:prstGeom>
          <a:noFill/>
        </p:spPr>
        <p:txBody>
          <a:bodyPr wrap="square" rtlCol="0">
            <a:spAutoFit/>
          </a:bodyPr>
          <a:lstStyle/>
          <a:p>
            <a:r>
              <a:rPr lang="es-CO" sz="2400" b="1" dirty="0">
                <a:latin typeface="Soho Std Medium" panose="02040603040506020204" pitchFamily="18" charset="0"/>
              </a:rPr>
              <a:t>II. Reflexionar 35%</a:t>
            </a:r>
          </a:p>
        </p:txBody>
      </p:sp>
      <p:sp>
        <p:nvSpPr>
          <p:cNvPr id="11" name="CuadroTexto 10">
            <a:extLst>
              <a:ext uri="{FF2B5EF4-FFF2-40B4-BE49-F238E27FC236}">
                <a16:creationId xmlns="" xmlns:a16="http://schemas.microsoft.com/office/drawing/2014/main" id="{F9893E74-8A54-4427-82A6-7BA9699697E3}"/>
              </a:ext>
            </a:extLst>
          </p:cNvPr>
          <p:cNvSpPr txBox="1"/>
          <p:nvPr/>
        </p:nvSpPr>
        <p:spPr>
          <a:xfrm>
            <a:off x="1058530" y="897810"/>
            <a:ext cx="11012434" cy="523220"/>
          </a:xfrm>
          <a:prstGeom prst="rect">
            <a:avLst/>
          </a:prstGeom>
          <a:noFill/>
        </p:spPr>
        <p:txBody>
          <a:bodyPr wrap="square" rtlCol="0">
            <a:spAutoFit/>
          </a:bodyPr>
          <a:lstStyle/>
          <a:p>
            <a:r>
              <a:rPr lang="es-CO" sz="2800" b="1" dirty="0">
                <a:latin typeface="Soho Std Medium" panose="02040603040506020204" pitchFamily="18" charset="0"/>
              </a:rPr>
              <a:t>Distribución de las preguntas en las tres competencias evaluadas </a:t>
            </a:r>
          </a:p>
        </p:txBody>
      </p:sp>
      <p:sp>
        <p:nvSpPr>
          <p:cNvPr id="14" name="Rectangle 12">
            <a:extLst>
              <a:ext uri="{FF2B5EF4-FFF2-40B4-BE49-F238E27FC236}">
                <a16:creationId xmlns="" xmlns:a16="http://schemas.microsoft.com/office/drawing/2014/main" id="{71E4D275-E740-4929-932D-ABFE3DBF436F}"/>
              </a:ext>
            </a:extLst>
          </p:cNvPr>
          <p:cNvSpPr>
            <a:spLocks noChangeArrowheads="1"/>
          </p:cNvSpPr>
          <p:nvPr/>
        </p:nvSpPr>
        <p:spPr bwMode="auto">
          <a:xfrm>
            <a:off x="-31967" y="161218"/>
            <a:ext cx="8910920" cy="632625"/>
          </a:xfrm>
          <a:prstGeom prst="rect">
            <a:avLst/>
          </a:prstGeom>
          <a:solidFill>
            <a:schemeClr val="accent4">
              <a:lumMod val="50000"/>
            </a:schemeClr>
          </a:solidFill>
          <a:ln>
            <a:noFill/>
          </a:ln>
          <a:extLst/>
        </p:spPr>
        <p:txBody>
          <a:bodyPr rot="0" vert="horz" wrap="square" lIns="91440" tIns="45720" rIns="91440" bIns="45720" anchor="t" anchorCtr="0" upright="1">
            <a:noAutofit/>
          </a:bodyPr>
          <a:lstStyle/>
          <a:p>
            <a:pPr marR="1014730" algn="r">
              <a:spcAft>
                <a:spcPts val="0"/>
              </a:spcAft>
            </a:pPr>
            <a:endParaRPr lang="es-CO" sz="1000" dirty="0">
              <a:effectLst/>
              <a:latin typeface="Elephant" panose="02020904090505020303" pitchFamily="18" charset="0"/>
              <a:ea typeface="Soho Gothic Pro"/>
              <a:cs typeface="Times New Roman" panose="02020603050405020304" pitchFamily="18" charset="0"/>
            </a:endParaRPr>
          </a:p>
        </p:txBody>
      </p:sp>
      <p:sp>
        <p:nvSpPr>
          <p:cNvPr id="15" name="Rectangle 13">
            <a:extLst>
              <a:ext uri="{FF2B5EF4-FFF2-40B4-BE49-F238E27FC236}">
                <a16:creationId xmlns="" xmlns:a16="http://schemas.microsoft.com/office/drawing/2014/main" id="{30EAFA8D-04CF-4892-9E0F-DF4F979B4484}"/>
              </a:ext>
            </a:extLst>
          </p:cNvPr>
          <p:cNvSpPr/>
          <p:nvPr/>
        </p:nvSpPr>
        <p:spPr>
          <a:xfrm>
            <a:off x="-31967" y="215006"/>
            <a:ext cx="8910919" cy="4965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b="1" dirty="0">
                <a:solidFill>
                  <a:schemeClr val="bg1"/>
                </a:solidFill>
                <a:latin typeface="Helvetica" panose="020B0604020202020204" pitchFamily="34" charset="0"/>
                <a:ea typeface="Kozuka Gothic Pro M" panose="020B0700000000000000" pitchFamily="34" charset="-128"/>
                <a:cs typeface="Helvetica" panose="020B0604020202020204" pitchFamily="34" charset="0"/>
              </a:rPr>
              <a:t>4. Estructura del Módulo</a:t>
            </a:r>
          </a:p>
        </p:txBody>
      </p:sp>
      <p:sp>
        <p:nvSpPr>
          <p:cNvPr id="17" name="CuadroTexto 16">
            <a:extLst>
              <a:ext uri="{FF2B5EF4-FFF2-40B4-BE49-F238E27FC236}">
                <a16:creationId xmlns="" xmlns:a16="http://schemas.microsoft.com/office/drawing/2014/main" id="{E70AC70F-7058-4417-9F6A-9C9A137D860C}"/>
              </a:ext>
            </a:extLst>
          </p:cNvPr>
          <p:cNvSpPr txBox="1"/>
          <p:nvPr/>
        </p:nvSpPr>
        <p:spPr>
          <a:xfrm>
            <a:off x="4599716" y="3404998"/>
            <a:ext cx="700952" cy="646331"/>
          </a:xfrm>
          <a:prstGeom prst="rect">
            <a:avLst/>
          </a:prstGeom>
          <a:noFill/>
        </p:spPr>
        <p:txBody>
          <a:bodyPr wrap="square" rtlCol="0">
            <a:spAutoFit/>
          </a:bodyPr>
          <a:lstStyle/>
          <a:p>
            <a:r>
              <a:rPr lang="es-CO" sz="3600" b="1" dirty="0">
                <a:latin typeface="Soho Std Medium" panose="02040603040506020204" pitchFamily="18" charset="0"/>
              </a:rPr>
              <a:t>14</a:t>
            </a:r>
          </a:p>
        </p:txBody>
      </p:sp>
      <p:sp>
        <p:nvSpPr>
          <p:cNvPr id="18" name="CuadroTexto 17">
            <a:extLst>
              <a:ext uri="{FF2B5EF4-FFF2-40B4-BE49-F238E27FC236}">
                <a16:creationId xmlns="" xmlns:a16="http://schemas.microsoft.com/office/drawing/2014/main" id="{2AF67D2B-0C7A-4174-BA48-A3E79E685ECD}"/>
              </a:ext>
            </a:extLst>
          </p:cNvPr>
          <p:cNvSpPr txBox="1"/>
          <p:nvPr/>
        </p:nvSpPr>
        <p:spPr>
          <a:xfrm>
            <a:off x="6025969" y="4809731"/>
            <a:ext cx="1090638" cy="646331"/>
          </a:xfrm>
          <a:prstGeom prst="rect">
            <a:avLst/>
          </a:prstGeom>
          <a:noFill/>
        </p:spPr>
        <p:txBody>
          <a:bodyPr wrap="square" rtlCol="0">
            <a:spAutoFit/>
          </a:bodyPr>
          <a:lstStyle/>
          <a:p>
            <a:r>
              <a:rPr lang="es-CO" sz="3600" b="1" dirty="0">
                <a:latin typeface="Soho Std Medium" panose="02040603040506020204" pitchFamily="18" charset="0"/>
              </a:rPr>
              <a:t>12</a:t>
            </a:r>
          </a:p>
        </p:txBody>
      </p:sp>
      <p:sp>
        <p:nvSpPr>
          <p:cNvPr id="21" name="CuadroTexto 20">
            <a:extLst>
              <a:ext uri="{FF2B5EF4-FFF2-40B4-BE49-F238E27FC236}">
                <a16:creationId xmlns="" xmlns:a16="http://schemas.microsoft.com/office/drawing/2014/main" id="{B5D89BC1-DBA5-4C1E-8724-DD0AA4F7032B}"/>
              </a:ext>
            </a:extLst>
          </p:cNvPr>
          <p:cNvSpPr txBox="1"/>
          <p:nvPr/>
        </p:nvSpPr>
        <p:spPr>
          <a:xfrm>
            <a:off x="6558452" y="3132880"/>
            <a:ext cx="551437" cy="646331"/>
          </a:xfrm>
          <a:prstGeom prst="rect">
            <a:avLst/>
          </a:prstGeom>
          <a:noFill/>
        </p:spPr>
        <p:txBody>
          <a:bodyPr wrap="square" rtlCol="0">
            <a:spAutoFit/>
          </a:bodyPr>
          <a:lstStyle/>
          <a:p>
            <a:r>
              <a:rPr lang="es-CO" sz="3600" b="1" dirty="0">
                <a:latin typeface="Soho Std Medium" panose="02040603040506020204" pitchFamily="18" charset="0"/>
              </a:rPr>
              <a:t>9</a:t>
            </a:r>
          </a:p>
        </p:txBody>
      </p:sp>
      <p:grpSp>
        <p:nvGrpSpPr>
          <p:cNvPr id="6" name="Grupo 5">
            <a:extLst>
              <a:ext uri="{FF2B5EF4-FFF2-40B4-BE49-F238E27FC236}">
                <a16:creationId xmlns="" xmlns:a16="http://schemas.microsoft.com/office/drawing/2014/main" id="{FAB12A0A-19C3-4D8D-AA15-4272BC5F2BDF}"/>
              </a:ext>
            </a:extLst>
          </p:cNvPr>
          <p:cNvGrpSpPr/>
          <p:nvPr/>
        </p:nvGrpSpPr>
        <p:grpSpPr>
          <a:xfrm>
            <a:off x="10114197" y="1861548"/>
            <a:ext cx="1230205" cy="1210013"/>
            <a:chOff x="7913795" y="2148824"/>
            <a:chExt cx="1230205" cy="1210013"/>
          </a:xfrm>
        </p:grpSpPr>
        <p:pic>
          <p:nvPicPr>
            <p:cNvPr id="1026" name="Picture 2" descr="Resultado de imagen para pregunta vector">
              <a:extLst>
                <a:ext uri="{FF2B5EF4-FFF2-40B4-BE49-F238E27FC236}">
                  <a16:creationId xmlns="" xmlns:a16="http://schemas.microsoft.com/office/drawing/2014/main" id="{97D90F58-3811-4617-91A1-4DD526274F1D}"/>
                </a:ext>
              </a:extLst>
            </p:cNvPr>
            <p:cNvPicPr>
              <a:picLocks noChangeAspect="1" noChangeArrowheads="1"/>
            </p:cNvPicPr>
            <p:nvPr/>
          </p:nvPicPr>
          <p:blipFill rotWithShape="1">
            <a:blip r:embed="rId5">
              <a:clrChange>
                <a:clrFrom>
                  <a:srgbClr val="F3F3F3"/>
                </a:clrFrom>
                <a:clrTo>
                  <a:srgbClr val="F3F3F3">
                    <a:alpha val="0"/>
                  </a:srgbClr>
                </a:clrTo>
              </a:clrChange>
              <a:extLst>
                <a:ext uri="{28A0092B-C50C-407E-A947-70E740481C1C}">
                  <a14:useLocalDpi xmlns:a14="http://schemas.microsoft.com/office/drawing/2010/main" val="0"/>
                </a:ext>
              </a:extLst>
            </a:blip>
            <a:srcRect t="58745" r="42088" b="4373"/>
            <a:stretch/>
          </p:blipFill>
          <p:spPr bwMode="auto">
            <a:xfrm>
              <a:off x="7913795" y="2148824"/>
              <a:ext cx="1230205" cy="81832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Resultado de imagen para pregunta vector">
              <a:extLst>
                <a:ext uri="{FF2B5EF4-FFF2-40B4-BE49-F238E27FC236}">
                  <a16:creationId xmlns="" xmlns:a16="http://schemas.microsoft.com/office/drawing/2014/main" id="{5DAC23E6-73A7-49C3-9A6C-058A465302E5}"/>
                </a:ext>
              </a:extLst>
            </p:cNvPr>
            <p:cNvPicPr>
              <a:picLocks noChangeAspect="1" noChangeArrowheads="1"/>
            </p:cNvPicPr>
            <p:nvPr/>
          </p:nvPicPr>
          <p:blipFill rotWithShape="1">
            <a:blip r:embed="rId5">
              <a:clrChange>
                <a:clrFrom>
                  <a:srgbClr val="F3F3F3"/>
                </a:clrFrom>
                <a:clrTo>
                  <a:srgbClr val="F3F3F3">
                    <a:alpha val="0"/>
                  </a:srgbClr>
                </a:clrTo>
              </a:clrChange>
              <a:extLst>
                <a:ext uri="{28A0092B-C50C-407E-A947-70E740481C1C}">
                  <a14:useLocalDpi xmlns:a14="http://schemas.microsoft.com/office/drawing/2010/main" val="0"/>
                </a:ext>
              </a:extLst>
            </a:blip>
            <a:srcRect t="58745" r="42088" b="4373"/>
            <a:stretch/>
          </p:blipFill>
          <p:spPr bwMode="auto">
            <a:xfrm>
              <a:off x="7913795" y="2540511"/>
              <a:ext cx="1230205" cy="818326"/>
            </a:xfrm>
            <a:prstGeom prst="rect">
              <a:avLst/>
            </a:prstGeom>
            <a:noFill/>
            <a:extLst>
              <a:ext uri="{909E8E84-426E-40DD-AFC4-6F175D3DCCD1}">
                <a14:hiddenFill xmlns:a14="http://schemas.microsoft.com/office/drawing/2010/main">
                  <a:solidFill>
                    <a:srgbClr val="FFFFFF"/>
                  </a:solidFill>
                </a14:hiddenFill>
              </a:ext>
            </a:extLst>
          </p:spPr>
        </p:pic>
      </p:grpSp>
      <p:pic>
        <p:nvPicPr>
          <p:cNvPr id="26" name="Imagen 25">
            <a:extLst>
              <a:ext uri="{FF2B5EF4-FFF2-40B4-BE49-F238E27FC236}">
                <a16:creationId xmlns="" xmlns:a16="http://schemas.microsoft.com/office/drawing/2014/main" id="{E26962BA-55C9-40EC-A30D-3CCDD214FDF0}"/>
              </a:ext>
            </a:extLst>
          </p:cNvPr>
          <p:cNvPicPr>
            <a:picLocks noChangeAspect="1"/>
          </p:cNvPicPr>
          <p:nvPr/>
        </p:nvPicPr>
        <p:blipFill>
          <a:blip r:embed="rId6">
            <a:clrChange>
              <a:clrFrom>
                <a:srgbClr val="F3F3F3"/>
              </a:clrFrom>
              <a:clrTo>
                <a:srgbClr val="F3F3F3">
                  <a:alpha val="0"/>
                </a:srgbClr>
              </a:clrTo>
            </a:clrChange>
          </a:blip>
          <a:stretch>
            <a:fillRect/>
          </a:stretch>
        </p:blipFill>
        <p:spPr>
          <a:xfrm>
            <a:off x="10066323" y="5132896"/>
            <a:ext cx="1652159" cy="1280271"/>
          </a:xfrm>
          <a:prstGeom prst="rect">
            <a:avLst/>
          </a:prstGeom>
        </p:spPr>
      </p:pic>
      <p:grpSp>
        <p:nvGrpSpPr>
          <p:cNvPr id="27" name="Grupo 26">
            <a:extLst>
              <a:ext uri="{FF2B5EF4-FFF2-40B4-BE49-F238E27FC236}">
                <a16:creationId xmlns="" xmlns:a16="http://schemas.microsoft.com/office/drawing/2014/main" id="{F81391B0-18F1-453E-A95D-A75C18A79ADB}"/>
              </a:ext>
            </a:extLst>
          </p:cNvPr>
          <p:cNvGrpSpPr/>
          <p:nvPr/>
        </p:nvGrpSpPr>
        <p:grpSpPr>
          <a:xfrm>
            <a:off x="830840" y="4711112"/>
            <a:ext cx="2833261" cy="843567"/>
            <a:chOff x="788743" y="3511866"/>
            <a:chExt cx="2833261" cy="843567"/>
          </a:xfrm>
        </p:grpSpPr>
        <p:pic>
          <p:nvPicPr>
            <p:cNvPr id="7" name="Imagen 6">
              <a:extLst>
                <a:ext uri="{FF2B5EF4-FFF2-40B4-BE49-F238E27FC236}">
                  <a16:creationId xmlns="" xmlns:a16="http://schemas.microsoft.com/office/drawing/2014/main" id="{647780F8-5D0D-42C4-BF87-91D0AA55EECF}"/>
                </a:ext>
              </a:extLst>
            </p:cNvPr>
            <p:cNvPicPr>
              <a:picLocks noChangeAspect="1"/>
            </p:cNvPicPr>
            <p:nvPr/>
          </p:nvPicPr>
          <p:blipFill rotWithShape="1">
            <a:blip r:embed="rId6">
              <a:clrChange>
                <a:clrFrom>
                  <a:srgbClr val="F3F3F3"/>
                </a:clrFrom>
                <a:clrTo>
                  <a:srgbClr val="F3F3F3">
                    <a:alpha val="0"/>
                  </a:srgbClr>
                </a:clrTo>
              </a:clrChange>
            </a:blip>
            <a:srcRect b="34110"/>
            <a:stretch/>
          </p:blipFill>
          <p:spPr>
            <a:xfrm>
              <a:off x="1969845" y="3511866"/>
              <a:ext cx="1652159" cy="843567"/>
            </a:xfrm>
            <a:prstGeom prst="rect">
              <a:avLst/>
            </a:prstGeom>
          </p:spPr>
        </p:pic>
        <p:pic>
          <p:nvPicPr>
            <p:cNvPr id="25" name="Imagen 24">
              <a:extLst>
                <a:ext uri="{FF2B5EF4-FFF2-40B4-BE49-F238E27FC236}">
                  <a16:creationId xmlns="" xmlns:a16="http://schemas.microsoft.com/office/drawing/2014/main" id="{A91FFA54-4942-45BB-A883-74794EEDFEC8}"/>
                </a:ext>
              </a:extLst>
            </p:cNvPr>
            <p:cNvPicPr>
              <a:picLocks noChangeAspect="1"/>
            </p:cNvPicPr>
            <p:nvPr/>
          </p:nvPicPr>
          <p:blipFill rotWithShape="1">
            <a:blip r:embed="rId7"/>
            <a:srcRect r="-9856" b="37592"/>
            <a:stretch/>
          </p:blipFill>
          <p:spPr>
            <a:xfrm>
              <a:off x="788743" y="3579664"/>
              <a:ext cx="1352880" cy="753336"/>
            </a:xfrm>
            <a:prstGeom prst="rect">
              <a:avLst/>
            </a:prstGeom>
          </p:spPr>
        </p:pic>
      </p:grpSp>
    </p:spTree>
    <p:custDataLst>
      <p:tags r:id="rId1"/>
    </p:custDataLst>
    <p:extLst>
      <p:ext uri="{BB962C8B-B14F-4D97-AF65-F5344CB8AC3E}">
        <p14:creationId xmlns:p14="http://schemas.microsoft.com/office/powerpoint/2010/main" val="1297304321"/>
      </p:ext>
    </p:extLst>
  </p:cSld>
  <p:clrMapOvr>
    <a:masterClrMapping/>
  </p:clrMapOvr>
  <p:transition spd="slow">
    <p:cove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ángulo: esquinas redondeadas 25">
            <a:extLst>
              <a:ext uri="{FF2B5EF4-FFF2-40B4-BE49-F238E27FC236}">
                <a16:creationId xmlns="" xmlns:a16="http://schemas.microsoft.com/office/drawing/2014/main" id="{1CB972FE-F513-4C25-B3CC-5FF954BD1309}"/>
              </a:ext>
            </a:extLst>
          </p:cNvPr>
          <p:cNvSpPr/>
          <p:nvPr/>
        </p:nvSpPr>
        <p:spPr>
          <a:xfrm>
            <a:off x="143018" y="5562431"/>
            <a:ext cx="2531611" cy="1208978"/>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5" name="Rectángulo: esquinas redondeadas 24">
            <a:extLst>
              <a:ext uri="{FF2B5EF4-FFF2-40B4-BE49-F238E27FC236}">
                <a16:creationId xmlns="" xmlns:a16="http://schemas.microsoft.com/office/drawing/2014/main" id="{5CAD8704-C3A6-48BD-8F44-14E295CA1779}"/>
              </a:ext>
            </a:extLst>
          </p:cNvPr>
          <p:cNvSpPr/>
          <p:nvPr/>
        </p:nvSpPr>
        <p:spPr>
          <a:xfrm>
            <a:off x="9514543" y="560112"/>
            <a:ext cx="2531611" cy="1208978"/>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CuadroTexto 10"/>
          <p:cNvSpPr txBox="1"/>
          <p:nvPr/>
        </p:nvSpPr>
        <p:spPr>
          <a:xfrm>
            <a:off x="9707048" y="648102"/>
            <a:ext cx="2191790" cy="1077218"/>
          </a:xfrm>
          <a:prstGeom prst="rect">
            <a:avLst/>
          </a:prstGeom>
          <a:solidFill>
            <a:schemeClr val="accent2">
              <a:lumMod val="50000"/>
            </a:schemeClr>
          </a:solidFill>
        </p:spPr>
        <p:txBody>
          <a:bodyPr wrap="square" rtlCol="0">
            <a:spAutoFit/>
          </a:bodyPr>
          <a:lstStyle/>
          <a:p>
            <a:pPr algn="ctr"/>
            <a:r>
              <a:rPr lang="es-CO" sz="3200" b="1" dirty="0">
                <a:solidFill>
                  <a:schemeClr val="bg1"/>
                </a:solidFill>
                <a:latin typeface="Soho Gothic Pro Light" panose="020B0303030504020204" pitchFamily="34" charset="0"/>
              </a:rPr>
              <a:t>Textos Continuos</a:t>
            </a:r>
          </a:p>
        </p:txBody>
      </p:sp>
      <p:sp>
        <p:nvSpPr>
          <p:cNvPr id="13" name="Rectangle 12">
            <a:extLst>
              <a:ext uri="{FF2B5EF4-FFF2-40B4-BE49-F238E27FC236}">
                <a16:creationId xmlns="" xmlns:a16="http://schemas.microsoft.com/office/drawing/2014/main" id="{95702FCF-0951-46B3-A71E-A6A39E5C7786}"/>
              </a:ext>
            </a:extLst>
          </p:cNvPr>
          <p:cNvSpPr>
            <a:spLocks noChangeArrowheads="1"/>
          </p:cNvSpPr>
          <p:nvPr/>
        </p:nvSpPr>
        <p:spPr bwMode="auto">
          <a:xfrm>
            <a:off x="-31967" y="68454"/>
            <a:ext cx="8910920" cy="632625"/>
          </a:xfrm>
          <a:prstGeom prst="rect">
            <a:avLst/>
          </a:prstGeom>
          <a:solidFill>
            <a:schemeClr val="accent2">
              <a:lumMod val="50000"/>
            </a:schemeClr>
          </a:solidFill>
          <a:ln>
            <a:noFill/>
          </a:ln>
          <a:extLst/>
        </p:spPr>
        <p:txBody>
          <a:bodyPr rot="0" vert="horz" wrap="square" lIns="91440" tIns="45720" rIns="91440" bIns="45720" anchor="t" anchorCtr="0" upright="1">
            <a:noAutofit/>
          </a:bodyPr>
          <a:lstStyle/>
          <a:p>
            <a:pPr marR="1014730" algn="r">
              <a:spcAft>
                <a:spcPts val="0"/>
              </a:spcAft>
            </a:pPr>
            <a:endParaRPr lang="es-CO" sz="1000" dirty="0">
              <a:effectLst/>
              <a:latin typeface="Elephant" panose="02020904090505020303" pitchFamily="18" charset="0"/>
              <a:ea typeface="Soho Gothic Pro"/>
              <a:cs typeface="Times New Roman" panose="02020603050405020304" pitchFamily="18" charset="0"/>
            </a:endParaRPr>
          </a:p>
        </p:txBody>
      </p:sp>
      <p:sp>
        <p:nvSpPr>
          <p:cNvPr id="14" name="Rectangle 13">
            <a:extLst>
              <a:ext uri="{FF2B5EF4-FFF2-40B4-BE49-F238E27FC236}">
                <a16:creationId xmlns="" xmlns:a16="http://schemas.microsoft.com/office/drawing/2014/main" id="{A2A1F2FF-9196-4216-9A12-6F9E5F761406}"/>
              </a:ext>
            </a:extLst>
          </p:cNvPr>
          <p:cNvSpPr/>
          <p:nvPr/>
        </p:nvSpPr>
        <p:spPr>
          <a:xfrm>
            <a:off x="-31967" y="122242"/>
            <a:ext cx="8910919" cy="4965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b="1" dirty="0">
                <a:solidFill>
                  <a:schemeClr val="bg1"/>
                </a:solidFill>
                <a:latin typeface="Helvetica" panose="020B0604020202020204" pitchFamily="34" charset="0"/>
                <a:ea typeface="Kozuka Gothic Pro M" panose="020B0700000000000000" pitchFamily="34" charset="-128"/>
                <a:cs typeface="Helvetica" panose="020B0604020202020204" pitchFamily="34" charset="0"/>
              </a:rPr>
              <a:t>Tipo de Textos</a:t>
            </a:r>
          </a:p>
        </p:txBody>
      </p:sp>
      <p:sp>
        <p:nvSpPr>
          <p:cNvPr id="2" name="Rectángulo 1">
            <a:extLst>
              <a:ext uri="{FF2B5EF4-FFF2-40B4-BE49-F238E27FC236}">
                <a16:creationId xmlns="" xmlns:a16="http://schemas.microsoft.com/office/drawing/2014/main" id="{1FDDEC0D-923E-4718-85DE-8D3E79213F1F}"/>
              </a:ext>
            </a:extLst>
          </p:cNvPr>
          <p:cNvSpPr/>
          <p:nvPr/>
        </p:nvSpPr>
        <p:spPr>
          <a:xfrm>
            <a:off x="-17511" y="781186"/>
            <a:ext cx="9384737" cy="830997"/>
          </a:xfrm>
          <a:prstGeom prst="rect">
            <a:avLst/>
          </a:prstGeom>
        </p:spPr>
        <p:txBody>
          <a:bodyPr wrap="square">
            <a:spAutoFit/>
          </a:bodyPr>
          <a:lstStyle/>
          <a:p>
            <a:r>
              <a:rPr lang="es-CO" sz="2400" dirty="0">
                <a:latin typeface="Soho Gothic Pro"/>
              </a:rPr>
              <a:t>Textos que permiten una lectura secuencial y que se organizan en frases, párrafos, secciones, capítulos, etc.</a:t>
            </a:r>
          </a:p>
        </p:txBody>
      </p:sp>
      <p:sp>
        <p:nvSpPr>
          <p:cNvPr id="17" name="CuadroTexto 16">
            <a:extLst>
              <a:ext uri="{FF2B5EF4-FFF2-40B4-BE49-F238E27FC236}">
                <a16:creationId xmlns="" xmlns:a16="http://schemas.microsoft.com/office/drawing/2014/main" id="{13A707E9-9259-49E6-81FB-A20BD9A96283}"/>
              </a:ext>
            </a:extLst>
          </p:cNvPr>
          <p:cNvSpPr txBox="1"/>
          <p:nvPr/>
        </p:nvSpPr>
        <p:spPr>
          <a:xfrm>
            <a:off x="48233" y="5628311"/>
            <a:ext cx="2721180" cy="1077218"/>
          </a:xfrm>
          <a:prstGeom prst="rect">
            <a:avLst/>
          </a:prstGeom>
          <a:noFill/>
        </p:spPr>
        <p:txBody>
          <a:bodyPr wrap="square" rtlCol="0">
            <a:spAutoFit/>
          </a:bodyPr>
          <a:lstStyle/>
          <a:p>
            <a:pPr algn="ctr"/>
            <a:r>
              <a:rPr lang="es-CO" sz="3200" b="1" dirty="0">
                <a:solidFill>
                  <a:schemeClr val="bg1"/>
                </a:solidFill>
                <a:latin typeface="Soho Gothic Pro Light" panose="020B0303030504020204" pitchFamily="34" charset="0"/>
              </a:rPr>
              <a:t>Textos Discontinuos</a:t>
            </a:r>
          </a:p>
        </p:txBody>
      </p:sp>
      <p:sp>
        <p:nvSpPr>
          <p:cNvPr id="18" name="Rectángulo 17">
            <a:extLst>
              <a:ext uri="{FF2B5EF4-FFF2-40B4-BE49-F238E27FC236}">
                <a16:creationId xmlns="" xmlns:a16="http://schemas.microsoft.com/office/drawing/2014/main" id="{7C26255A-4808-436D-91CF-518B50961C32}"/>
              </a:ext>
            </a:extLst>
          </p:cNvPr>
          <p:cNvSpPr/>
          <p:nvPr/>
        </p:nvSpPr>
        <p:spPr>
          <a:xfrm>
            <a:off x="2924840" y="5667332"/>
            <a:ext cx="8947680" cy="1200329"/>
          </a:xfrm>
          <a:prstGeom prst="rect">
            <a:avLst/>
          </a:prstGeom>
        </p:spPr>
        <p:txBody>
          <a:bodyPr wrap="square">
            <a:spAutoFit/>
          </a:bodyPr>
          <a:lstStyle/>
          <a:p>
            <a:r>
              <a:rPr lang="es-CO" sz="2400" dirty="0">
                <a:latin typeface="Soho Gothic Pro"/>
              </a:rPr>
              <a:t>Son textos, u objetos que tienen texto, que NO se leen necesariamente de forma secuencial. Incluye: cuadros, gráficas, tablas, imágenes o esquemas, entre otros.</a:t>
            </a:r>
          </a:p>
        </p:txBody>
      </p:sp>
      <p:pic>
        <p:nvPicPr>
          <p:cNvPr id="1026" name="Picture 2" descr="Resultado de imagen para textos">
            <a:extLst>
              <a:ext uri="{FF2B5EF4-FFF2-40B4-BE49-F238E27FC236}">
                <a16:creationId xmlns="" xmlns:a16="http://schemas.microsoft.com/office/drawing/2014/main" id="{C1902F92-489C-42A5-A34B-C9FB0457DA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5410" y="2007129"/>
            <a:ext cx="2325745" cy="30037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sultado de imagen para textos">
            <a:extLst>
              <a:ext uri="{FF2B5EF4-FFF2-40B4-BE49-F238E27FC236}">
                <a16:creationId xmlns="" xmlns:a16="http://schemas.microsoft.com/office/drawing/2014/main" id="{5603BC91-2E69-4948-81AB-ECA7D0EDEEF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03044" y="3561404"/>
            <a:ext cx="2640895" cy="198274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sultado de imagen para imagen de periodico 2018">
            <a:extLst>
              <a:ext uri="{FF2B5EF4-FFF2-40B4-BE49-F238E27FC236}">
                <a16:creationId xmlns="" xmlns:a16="http://schemas.microsoft.com/office/drawing/2014/main" id="{A0573F17-E13A-4726-BE6C-2CB9FFEDD4ED}"/>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 t="9806" r="4662" b="34971"/>
          <a:stretch/>
        </p:blipFill>
        <p:spPr bwMode="auto">
          <a:xfrm>
            <a:off x="9239698" y="2075515"/>
            <a:ext cx="2553759" cy="2756756"/>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Conector: angular 11">
            <a:extLst>
              <a:ext uri="{FF2B5EF4-FFF2-40B4-BE49-F238E27FC236}">
                <a16:creationId xmlns="" xmlns:a16="http://schemas.microsoft.com/office/drawing/2014/main" id="{873896DE-0386-4C01-B5A9-89A90C7C1948}"/>
              </a:ext>
            </a:extLst>
          </p:cNvPr>
          <p:cNvCxnSpPr>
            <a:cxnSpLocks/>
          </p:cNvCxnSpPr>
          <p:nvPr/>
        </p:nvCxnSpPr>
        <p:spPr>
          <a:xfrm>
            <a:off x="-31967" y="1695750"/>
            <a:ext cx="12223967" cy="4036593"/>
          </a:xfrm>
          <a:prstGeom prst="bentConnector3">
            <a:avLst/>
          </a:prstGeom>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1032" name="Picture 8" descr="Resultado de imagen para condorito comic">
            <a:extLst>
              <a:ext uri="{FF2B5EF4-FFF2-40B4-BE49-F238E27FC236}">
                <a16:creationId xmlns="" xmlns:a16="http://schemas.microsoft.com/office/drawing/2014/main" id="{7E0F571A-19D4-48D3-8F83-8AF11FF6732E}"/>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3112" r="34662"/>
          <a:stretch/>
        </p:blipFill>
        <p:spPr bwMode="auto">
          <a:xfrm>
            <a:off x="3348509" y="2015350"/>
            <a:ext cx="2149963" cy="137936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n relacionada">
            <a:extLst>
              <a:ext uri="{FF2B5EF4-FFF2-40B4-BE49-F238E27FC236}">
                <a16:creationId xmlns="" xmlns:a16="http://schemas.microsoft.com/office/drawing/2014/main" id="{76D74473-F46F-4E7D-9229-109371B8EAE5}"/>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2358" b="12368"/>
          <a:stretch/>
        </p:blipFill>
        <p:spPr bwMode="auto">
          <a:xfrm>
            <a:off x="162549" y="3178887"/>
            <a:ext cx="2729374" cy="229997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668474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32">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30"/>
                                        </p:tgtEl>
                                        <p:attrNameLst>
                                          <p:attrName>style.visibility</p:attrName>
                                        </p:attrNameLst>
                                      </p:cBhvr>
                                      <p:to>
                                        <p:strVal val="visible"/>
                                      </p:to>
                                    </p:set>
                                    <p:anim calcmode="lin" valueType="num">
                                      <p:cBhvr additive="base">
                                        <p:cTn id="15" dur="500" fill="hold"/>
                                        <p:tgtEl>
                                          <p:spTgt spid="1030"/>
                                        </p:tgtEl>
                                        <p:attrNameLst>
                                          <p:attrName>ppt_x</p:attrName>
                                        </p:attrNameLst>
                                      </p:cBhvr>
                                      <p:tavLst>
                                        <p:tav tm="0">
                                          <p:val>
                                            <p:strVal val="#ppt_x"/>
                                          </p:val>
                                        </p:tav>
                                        <p:tav tm="100000">
                                          <p:val>
                                            <p:strVal val="#ppt_x"/>
                                          </p:val>
                                        </p:tav>
                                      </p:tavLst>
                                    </p:anim>
                                    <p:anim calcmode="lin" valueType="num">
                                      <p:cBhvr additive="base">
                                        <p:cTn id="16" dur="500" fill="hold"/>
                                        <p:tgtEl>
                                          <p:spTgt spid="103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additive="base">
                                        <p:cTn id="29" dur="500" fill="hold"/>
                                        <p:tgtEl>
                                          <p:spTgt spid="26"/>
                                        </p:tgtEl>
                                        <p:attrNameLst>
                                          <p:attrName>ppt_x</p:attrName>
                                        </p:attrNameLst>
                                      </p:cBhvr>
                                      <p:tavLst>
                                        <p:tav tm="0">
                                          <p:val>
                                            <p:strVal val="#ppt_x"/>
                                          </p:val>
                                        </p:tav>
                                        <p:tav tm="100000">
                                          <p:val>
                                            <p:strVal val="#ppt_x"/>
                                          </p:val>
                                        </p:tav>
                                      </p:tavLst>
                                    </p:anim>
                                    <p:anim calcmode="lin" valueType="num">
                                      <p:cBhvr additive="base">
                                        <p:cTn id="30" dur="500" fill="hold"/>
                                        <p:tgtEl>
                                          <p:spTgt spid="2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028"/>
                                        </p:tgtEl>
                                        <p:attrNameLst>
                                          <p:attrName>style.visibility</p:attrName>
                                        </p:attrNameLst>
                                      </p:cBhvr>
                                      <p:to>
                                        <p:strVal val="visible"/>
                                      </p:to>
                                    </p:set>
                                    <p:anim calcmode="lin" valueType="num">
                                      <p:cBhvr additive="base">
                                        <p:cTn id="37" dur="500" fill="hold"/>
                                        <p:tgtEl>
                                          <p:spTgt spid="1028"/>
                                        </p:tgtEl>
                                        <p:attrNameLst>
                                          <p:attrName>ppt_x</p:attrName>
                                        </p:attrNameLst>
                                      </p:cBhvr>
                                      <p:tavLst>
                                        <p:tav tm="0">
                                          <p:val>
                                            <p:strVal val="#ppt_x"/>
                                          </p:val>
                                        </p:tav>
                                        <p:tav tm="100000">
                                          <p:val>
                                            <p:strVal val="#ppt_x"/>
                                          </p:val>
                                        </p:tav>
                                      </p:tavLst>
                                    </p:anim>
                                    <p:anim calcmode="lin" valueType="num">
                                      <p:cBhvr additive="base">
                                        <p:cTn id="38" dur="500" fill="hold"/>
                                        <p:tgtEl>
                                          <p:spTgt spid="1028"/>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032"/>
                                        </p:tgtEl>
                                        <p:attrNameLst>
                                          <p:attrName>style.visibility</p:attrName>
                                        </p:attrNameLst>
                                      </p:cBhvr>
                                      <p:to>
                                        <p:strVal val="visible"/>
                                      </p:to>
                                    </p:set>
                                    <p:anim calcmode="lin" valueType="num">
                                      <p:cBhvr additive="base">
                                        <p:cTn id="41" dur="500" fill="hold"/>
                                        <p:tgtEl>
                                          <p:spTgt spid="1032"/>
                                        </p:tgtEl>
                                        <p:attrNameLst>
                                          <p:attrName>ppt_x</p:attrName>
                                        </p:attrNameLst>
                                      </p:cBhvr>
                                      <p:tavLst>
                                        <p:tav tm="0">
                                          <p:val>
                                            <p:strVal val="#ppt_x"/>
                                          </p:val>
                                        </p:tav>
                                        <p:tav tm="100000">
                                          <p:val>
                                            <p:strVal val="#ppt_x"/>
                                          </p:val>
                                        </p:tav>
                                      </p:tavLst>
                                    </p:anim>
                                    <p:anim calcmode="lin" valueType="num">
                                      <p:cBhvr additive="base">
                                        <p:cTn id="42" dur="500" fill="hold"/>
                                        <p:tgtEl>
                                          <p:spTgt spid="103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034"/>
                                        </p:tgtEl>
                                        <p:attrNameLst>
                                          <p:attrName>style.visibility</p:attrName>
                                        </p:attrNameLst>
                                      </p:cBhvr>
                                      <p:to>
                                        <p:strVal val="visible"/>
                                      </p:to>
                                    </p:set>
                                    <p:anim calcmode="lin" valueType="num">
                                      <p:cBhvr additive="base">
                                        <p:cTn id="45" dur="500" fill="hold"/>
                                        <p:tgtEl>
                                          <p:spTgt spid="1034"/>
                                        </p:tgtEl>
                                        <p:attrNameLst>
                                          <p:attrName>ppt_x</p:attrName>
                                        </p:attrNameLst>
                                      </p:cBhvr>
                                      <p:tavLst>
                                        <p:tav tm="0">
                                          <p:val>
                                            <p:strVal val="#ppt_x"/>
                                          </p:val>
                                        </p:tav>
                                        <p:tav tm="100000">
                                          <p:val>
                                            <p:strVal val="#ppt_x"/>
                                          </p:val>
                                        </p:tav>
                                      </p:tavLst>
                                    </p:anim>
                                    <p:anim calcmode="lin" valueType="num">
                                      <p:cBhvr additive="base">
                                        <p:cTn id="46" dur="500" fill="hold"/>
                                        <p:tgtEl>
                                          <p:spTgt spid="1034"/>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5" grpId="0" animBg="1"/>
      <p:bldP spid="11" grpId="0" animBg="1"/>
      <p:bldP spid="2" grpId="0"/>
      <p:bldP spid="17" grpId="0"/>
      <p:bldP spid="18"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uadroTexto 14"/>
          <p:cNvSpPr txBox="1"/>
          <p:nvPr/>
        </p:nvSpPr>
        <p:spPr>
          <a:xfrm>
            <a:off x="6730506" y="1378997"/>
            <a:ext cx="4269290" cy="523220"/>
          </a:xfrm>
          <a:prstGeom prst="rect">
            <a:avLst/>
          </a:prstGeom>
          <a:noFill/>
        </p:spPr>
        <p:txBody>
          <a:bodyPr wrap="square" rtlCol="0">
            <a:spAutoFit/>
          </a:bodyPr>
          <a:lstStyle/>
          <a:p>
            <a:pPr algn="ctr"/>
            <a:r>
              <a:rPr lang="es-CO" sz="2800" b="1" dirty="0">
                <a:latin typeface="Soho Gothic Pro Light" panose="020B0303030504020204" pitchFamily="34" charset="0"/>
              </a:rPr>
              <a:t>Continuos Informativos</a:t>
            </a:r>
          </a:p>
        </p:txBody>
      </p:sp>
      <p:sp>
        <p:nvSpPr>
          <p:cNvPr id="16" name="CuadroTexto 15"/>
          <p:cNvSpPr txBox="1"/>
          <p:nvPr/>
        </p:nvSpPr>
        <p:spPr>
          <a:xfrm>
            <a:off x="1122795" y="1378997"/>
            <a:ext cx="3781704" cy="523220"/>
          </a:xfrm>
          <a:prstGeom prst="rect">
            <a:avLst/>
          </a:prstGeom>
          <a:noFill/>
        </p:spPr>
        <p:txBody>
          <a:bodyPr wrap="square" rtlCol="0">
            <a:spAutoFit/>
          </a:bodyPr>
          <a:lstStyle/>
          <a:p>
            <a:pPr algn="ctr"/>
            <a:r>
              <a:rPr lang="es-CO" sz="2800" b="1" dirty="0">
                <a:latin typeface="Soho Gothic Pro Light" panose="020B0303030504020204" pitchFamily="34" charset="0"/>
              </a:rPr>
              <a:t>Continuos Literarios</a:t>
            </a:r>
          </a:p>
        </p:txBody>
      </p:sp>
      <p:sp>
        <p:nvSpPr>
          <p:cNvPr id="23" name="CuadroTexto 22"/>
          <p:cNvSpPr txBox="1"/>
          <p:nvPr/>
        </p:nvSpPr>
        <p:spPr>
          <a:xfrm>
            <a:off x="847501" y="2333516"/>
            <a:ext cx="4373518" cy="4154984"/>
          </a:xfrm>
          <a:prstGeom prst="rect">
            <a:avLst/>
          </a:prstGeom>
          <a:noFill/>
        </p:spPr>
        <p:txBody>
          <a:bodyPr wrap="square" rtlCol="0">
            <a:spAutoFit/>
          </a:bodyPr>
          <a:lstStyle/>
          <a:p>
            <a:r>
              <a:rPr lang="es-CO" sz="2400" dirty="0">
                <a:latin typeface="Soho Gothic Pro Light" panose="020B0303030504020204" pitchFamily="34" charset="0"/>
              </a:rPr>
              <a:t>Estos son textos que se leen de forma secuencial y se organizan en estrofas, párrafos o capítulos. Incluyen:</a:t>
            </a:r>
          </a:p>
          <a:p>
            <a:endParaRPr lang="es-CO" sz="2400" dirty="0">
              <a:solidFill>
                <a:srgbClr val="002060"/>
              </a:solidFill>
              <a:latin typeface="Soho Gothic Pro Light" panose="020B0303030504020204" pitchFamily="34" charset="0"/>
            </a:endParaRPr>
          </a:p>
          <a:p>
            <a:pPr marL="285750" indent="-285750">
              <a:buFont typeface="Arial" panose="020B0604020202020204" pitchFamily="34" charset="0"/>
              <a:buChar char="•"/>
            </a:pPr>
            <a:r>
              <a:rPr lang="es-CO" sz="2400" dirty="0">
                <a:solidFill>
                  <a:srgbClr val="002060"/>
                </a:solidFill>
                <a:latin typeface="Soho Gothic Pro Light" panose="020B0303030504020204" pitchFamily="34" charset="0"/>
              </a:rPr>
              <a:t>Novelas.</a:t>
            </a:r>
          </a:p>
          <a:p>
            <a:pPr marL="285750" indent="-285750">
              <a:buFont typeface="Arial" panose="020B0604020202020204" pitchFamily="34" charset="0"/>
              <a:buChar char="•"/>
            </a:pPr>
            <a:r>
              <a:rPr lang="es-CO" sz="2400" dirty="0">
                <a:solidFill>
                  <a:srgbClr val="002060"/>
                </a:solidFill>
                <a:latin typeface="Soho Gothic Pro Light" panose="020B0303030504020204" pitchFamily="34" charset="0"/>
              </a:rPr>
              <a:t>Cuentos.</a:t>
            </a:r>
          </a:p>
          <a:p>
            <a:pPr marL="285750" indent="-285750">
              <a:buFont typeface="Arial" panose="020B0604020202020204" pitchFamily="34" charset="0"/>
              <a:buChar char="•"/>
            </a:pPr>
            <a:r>
              <a:rPr lang="es-CO" sz="2400" dirty="0">
                <a:solidFill>
                  <a:srgbClr val="002060"/>
                </a:solidFill>
                <a:latin typeface="Soho Gothic Pro Light" panose="020B0303030504020204" pitchFamily="34" charset="0"/>
              </a:rPr>
              <a:t>Poemas.</a:t>
            </a:r>
          </a:p>
          <a:p>
            <a:pPr marL="285750" indent="-285750">
              <a:buFont typeface="Arial" panose="020B0604020202020204" pitchFamily="34" charset="0"/>
              <a:buChar char="•"/>
            </a:pPr>
            <a:r>
              <a:rPr lang="es-CO" sz="2400" dirty="0">
                <a:solidFill>
                  <a:srgbClr val="002060"/>
                </a:solidFill>
                <a:latin typeface="Soho Gothic Pro Light" panose="020B0303030504020204" pitchFamily="34" charset="0"/>
              </a:rPr>
              <a:t>Canciones.</a:t>
            </a:r>
          </a:p>
          <a:p>
            <a:pPr marL="285750" indent="-285750">
              <a:buFont typeface="Arial" panose="020B0604020202020204" pitchFamily="34" charset="0"/>
              <a:buChar char="•"/>
            </a:pPr>
            <a:r>
              <a:rPr lang="es-CO" sz="2400" dirty="0">
                <a:solidFill>
                  <a:srgbClr val="002060"/>
                </a:solidFill>
                <a:latin typeface="Soho Gothic Pro Light" panose="020B0303030504020204" pitchFamily="34" charset="0"/>
              </a:rPr>
              <a:t>Obras literarias o dramatúrgicas.</a:t>
            </a:r>
          </a:p>
        </p:txBody>
      </p:sp>
      <p:sp>
        <p:nvSpPr>
          <p:cNvPr id="24" name="CuadroTexto 23"/>
          <p:cNvSpPr txBox="1"/>
          <p:nvPr/>
        </p:nvSpPr>
        <p:spPr>
          <a:xfrm>
            <a:off x="6571882" y="2333516"/>
            <a:ext cx="4427914" cy="3046988"/>
          </a:xfrm>
          <a:prstGeom prst="rect">
            <a:avLst/>
          </a:prstGeom>
          <a:noFill/>
        </p:spPr>
        <p:txBody>
          <a:bodyPr wrap="square" rtlCol="0">
            <a:spAutoFit/>
          </a:bodyPr>
          <a:lstStyle/>
          <a:p>
            <a:r>
              <a:rPr lang="es-CO" sz="2400" dirty="0">
                <a:latin typeface="Soho Gothic Pro Light" panose="020B0303030504020204" pitchFamily="34" charset="0"/>
              </a:rPr>
              <a:t>Este tipo de textos se leen de forma secuencial e incluyen:</a:t>
            </a:r>
          </a:p>
          <a:p>
            <a:endParaRPr lang="es-CO" sz="2400" dirty="0">
              <a:latin typeface="Soho Gothic Pro Light" panose="020B0303030504020204" pitchFamily="34" charset="0"/>
            </a:endParaRPr>
          </a:p>
          <a:p>
            <a:endParaRPr lang="es-CO" sz="2400" dirty="0">
              <a:latin typeface="Soho Gothic Pro Light" panose="020B0303030504020204" pitchFamily="34" charset="0"/>
            </a:endParaRPr>
          </a:p>
          <a:p>
            <a:pPr marL="285750" indent="-285750">
              <a:buFont typeface="Arial" panose="020B0604020202020204" pitchFamily="34" charset="0"/>
              <a:buChar char="•"/>
            </a:pPr>
            <a:r>
              <a:rPr lang="es-CO" sz="2400" dirty="0">
                <a:solidFill>
                  <a:srgbClr val="002060"/>
                </a:solidFill>
                <a:latin typeface="Soho Gothic Pro Light" panose="020B0303030504020204" pitchFamily="34" charset="0"/>
              </a:rPr>
              <a:t>Ensayos.</a:t>
            </a:r>
          </a:p>
          <a:p>
            <a:pPr marL="285750" indent="-285750">
              <a:buFont typeface="Arial" panose="020B0604020202020204" pitchFamily="34" charset="0"/>
              <a:buChar char="•"/>
            </a:pPr>
            <a:r>
              <a:rPr lang="es-CO" sz="2400" dirty="0">
                <a:solidFill>
                  <a:srgbClr val="002060"/>
                </a:solidFill>
                <a:latin typeface="Soho Gothic Pro Light" panose="020B0303030504020204" pitchFamily="34" charset="0"/>
              </a:rPr>
              <a:t>Columnas de opinión </a:t>
            </a:r>
          </a:p>
          <a:p>
            <a:pPr marL="285750" indent="-285750">
              <a:buFont typeface="Arial" panose="020B0604020202020204" pitchFamily="34" charset="0"/>
              <a:buChar char="•"/>
            </a:pPr>
            <a:r>
              <a:rPr lang="es-CO" sz="2400" dirty="0">
                <a:solidFill>
                  <a:srgbClr val="002060"/>
                </a:solidFill>
                <a:latin typeface="Soho Gothic Pro Light" panose="020B0303030504020204" pitchFamily="34" charset="0"/>
              </a:rPr>
              <a:t>Crónicas.</a:t>
            </a:r>
          </a:p>
          <a:p>
            <a:pPr marL="285750" indent="-285750">
              <a:buFont typeface="Arial" panose="020B0604020202020204" pitchFamily="34" charset="0"/>
              <a:buChar char="•"/>
            </a:pPr>
            <a:r>
              <a:rPr lang="es-CO" sz="2400" dirty="0">
                <a:solidFill>
                  <a:srgbClr val="002060"/>
                </a:solidFill>
                <a:latin typeface="Soho Gothic Pro Light" panose="020B0303030504020204" pitchFamily="34" charset="0"/>
              </a:rPr>
              <a:t>Textos de divulgación científica.</a:t>
            </a:r>
          </a:p>
        </p:txBody>
      </p:sp>
      <p:sp>
        <p:nvSpPr>
          <p:cNvPr id="8" name="Rectángulo: esquinas redondeadas 7">
            <a:extLst>
              <a:ext uri="{FF2B5EF4-FFF2-40B4-BE49-F238E27FC236}">
                <a16:creationId xmlns="" xmlns:a16="http://schemas.microsoft.com/office/drawing/2014/main" id="{21B644EA-DA83-4EB1-80F5-E21E929C682C}"/>
              </a:ext>
            </a:extLst>
          </p:cNvPr>
          <p:cNvSpPr/>
          <p:nvPr/>
        </p:nvSpPr>
        <p:spPr>
          <a:xfrm>
            <a:off x="465222" y="2086975"/>
            <a:ext cx="5096850" cy="4442161"/>
          </a:xfrm>
          <a:prstGeom prst="round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400"/>
          </a:p>
        </p:txBody>
      </p:sp>
      <p:sp>
        <p:nvSpPr>
          <p:cNvPr id="21" name="Rectángulo: esquinas redondeadas 20">
            <a:extLst>
              <a:ext uri="{FF2B5EF4-FFF2-40B4-BE49-F238E27FC236}">
                <a16:creationId xmlns="" xmlns:a16="http://schemas.microsoft.com/office/drawing/2014/main" id="{79208104-BCA9-4790-9402-AE6599142070}"/>
              </a:ext>
            </a:extLst>
          </p:cNvPr>
          <p:cNvSpPr/>
          <p:nvPr/>
        </p:nvSpPr>
        <p:spPr>
          <a:xfrm>
            <a:off x="6096000" y="2086975"/>
            <a:ext cx="5630778" cy="4442161"/>
          </a:xfrm>
          <a:prstGeom prst="round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400" dirty="0"/>
              <a:t>|</a:t>
            </a:r>
          </a:p>
        </p:txBody>
      </p:sp>
      <p:sp>
        <p:nvSpPr>
          <p:cNvPr id="13" name="Rectangle 12">
            <a:extLst>
              <a:ext uri="{FF2B5EF4-FFF2-40B4-BE49-F238E27FC236}">
                <a16:creationId xmlns="" xmlns:a16="http://schemas.microsoft.com/office/drawing/2014/main" id="{95702FCF-0951-46B3-A71E-A6A39E5C7786}"/>
              </a:ext>
            </a:extLst>
          </p:cNvPr>
          <p:cNvSpPr>
            <a:spLocks noChangeArrowheads="1"/>
          </p:cNvSpPr>
          <p:nvPr/>
        </p:nvSpPr>
        <p:spPr bwMode="auto">
          <a:xfrm>
            <a:off x="-31967" y="68454"/>
            <a:ext cx="12336262" cy="632625"/>
          </a:xfrm>
          <a:prstGeom prst="rect">
            <a:avLst/>
          </a:prstGeom>
          <a:solidFill>
            <a:schemeClr val="accent2">
              <a:lumMod val="50000"/>
            </a:schemeClr>
          </a:solidFill>
          <a:ln>
            <a:solidFill>
              <a:schemeClr val="accent2">
                <a:lumMod val="50000"/>
              </a:schemeClr>
            </a:solidFill>
          </a:ln>
          <a:extLst/>
        </p:spPr>
        <p:txBody>
          <a:bodyPr rot="0" vert="horz" wrap="square" lIns="91440" tIns="45720" rIns="91440" bIns="45720" anchor="t" anchorCtr="0" upright="1">
            <a:noAutofit/>
          </a:bodyPr>
          <a:lstStyle/>
          <a:p>
            <a:pPr marR="1014730" algn="r">
              <a:spcAft>
                <a:spcPts val="0"/>
              </a:spcAft>
            </a:pPr>
            <a:endParaRPr lang="es-CO" sz="1000" dirty="0">
              <a:effectLst/>
              <a:latin typeface="Elephant" panose="02020904090505020303" pitchFamily="18" charset="0"/>
              <a:ea typeface="Soho Gothic Pro"/>
              <a:cs typeface="Times New Roman" panose="02020603050405020304" pitchFamily="18" charset="0"/>
            </a:endParaRPr>
          </a:p>
        </p:txBody>
      </p:sp>
      <p:sp>
        <p:nvSpPr>
          <p:cNvPr id="14" name="Rectangle 13">
            <a:extLst>
              <a:ext uri="{FF2B5EF4-FFF2-40B4-BE49-F238E27FC236}">
                <a16:creationId xmlns="" xmlns:a16="http://schemas.microsoft.com/office/drawing/2014/main" id="{A2A1F2FF-9196-4216-9A12-6F9E5F761406}"/>
              </a:ext>
            </a:extLst>
          </p:cNvPr>
          <p:cNvSpPr/>
          <p:nvPr/>
        </p:nvSpPr>
        <p:spPr>
          <a:xfrm>
            <a:off x="1680704" y="137869"/>
            <a:ext cx="8910919" cy="4965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b="1" dirty="0">
                <a:solidFill>
                  <a:schemeClr val="bg1"/>
                </a:solidFill>
                <a:latin typeface="Helvetica" panose="020B0604020202020204" pitchFamily="34" charset="0"/>
                <a:ea typeface="Kozuka Gothic Pro M" panose="020B0700000000000000" pitchFamily="34" charset="-128"/>
                <a:cs typeface="Helvetica" panose="020B0604020202020204" pitchFamily="34" charset="0"/>
              </a:rPr>
              <a:t>Textos continuos</a:t>
            </a:r>
          </a:p>
        </p:txBody>
      </p:sp>
    </p:spTree>
    <p:custDataLst>
      <p:tags r:id="rId1"/>
    </p:custDataLst>
    <p:extLst>
      <p:ext uri="{BB962C8B-B14F-4D97-AF65-F5344CB8AC3E}">
        <p14:creationId xmlns:p14="http://schemas.microsoft.com/office/powerpoint/2010/main" val="11504390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32">
        <p15:prstTrans prst="fallOve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 xmlns:a16="http://schemas.microsoft.com/office/drawing/2014/main" id="{42CCFB7C-B504-4C45-A933-CF6FCFD03FF2}"/>
              </a:ext>
            </a:extLst>
          </p:cNvPr>
          <p:cNvPicPr>
            <a:picLocks noChangeAspect="1"/>
          </p:cNvPicPr>
          <p:nvPr/>
        </p:nvPicPr>
        <p:blipFill>
          <a:blip r:embed="rId2"/>
          <a:stretch>
            <a:fillRect/>
          </a:stretch>
        </p:blipFill>
        <p:spPr>
          <a:xfrm>
            <a:off x="1459833" y="1143370"/>
            <a:ext cx="8870306" cy="5384823"/>
          </a:xfrm>
          <a:prstGeom prst="rect">
            <a:avLst/>
          </a:prstGeom>
        </p:spPr>
      </p:pic>
      <p:sp>
        <p:nvSpPr>
          <p:cNvPr id="2" name="Título 1">
            <a:extLst>
              <a:ext uri="{FF2B5EF4-FFF2-40B4-BE49-F238E27FC236}">
                <a16:creationId xmlns="" xmlns:a16="http://schemas.microsoft.com/office/drawing/2014/main" id="{59D32A2E-6768-4A95-ABA1-F859FACB5CEC}"/>
              </a:ext>
            </a:extLst>
          </p:cNvPr>
          <p:cNvSpPr>
            <a:spLocks noGrp="1"/>
          </p:cNvSpPr>
          <p:nvPr>
            <p:ph type="title"/>
          </p:nvPr>
        </p:nvSpPr>
        <p:spPr>
          <a:xfrm>
            <a:off x="0" y="-41014"/>
            <a:ext cx="12192000" cy="891565"/>
          </a:xfrm>
          <a:solidFill>
            <a:srgbClr val="002060"/>
          </a:solidFill>
        </p:spPr>
        <p:txBody>
          <a:bodyPr>
            <a:noAutofit/>
          </a:bodyPr>
          <a:lstStyle/>
          <a:p>
            <a:pPr algn="ctr"/>
            <a:r>
              <a:rPr lang="es-CO" sz="2800" dirty="0">
                <a:solidFill>
                  <a:schemeClr val="bg1"/>
                </a:solidFill>
              </a:rPr>
              <a:t>Porcentaje estudiantes por nivel de desempeño en Saber Pro 2017 </a:t>
            </a:r>
            <a:br>
              <a:rPr lang="es-CO" sz="2800" dirty="0">
                <a:solidFill>
                  <a:schemeClr val="bg1"/>
                </a:solidFill>
              </a:rPr>
            </a:br>
            <a:r>
              <a:rPr lang="es-CO" sz="2800" b="1" dirty="0">
                <a:solidFill>
                  <a:srgbClr val="FFFF00"/>
                </a:solidFill>
              </a:rPr>
              <a:t>Nivel Nacional</a:t>
            </a:r>
          </a:p>
        </p:txBody>
      </p:sp>
      <p:sp>
        <p:nvSpPr>
          <p:cNvPr id="7" name="Rectángulo 6">
            <a:extLst>
              <a:ext uri="{FF2B5EF4-FFF2-40B4-BE49-F238E27FC236}">
                <a16:creationId xmlns="" xmlns:a16="http://schemas.microsoft.com/office/drawing/2014/main" id="{5EC9BD0C-4707-46C5-98E3-CE698EA4E04A}"/>
              </a:ext>
            </a:extLst>
          </p:cNvPr>
          <p:cNvSpPr/>
          <p:nvPr/>
        </p:nvSpPr>
        <p:spPr>
          <a:xfrm>
            <a:off x="2174020" y="6481556"/>
            <a:ext cx="7876043" cy="338554"/>
          </a:xfrm>
          <a:prstGeom prst="rect">
            <a:avLst/>
          </a:prstGeom>
        </p:spPr>
        <p:txBody>
          <a:bodyPr wrap="square">
            <a:spAutoFit/>
          </a:bodyPr>
          <a:lstStyle/>
          <a:p>
            <a:pPr algn="ctr"/>
            <a:r>
              <a:rPr lang="es-CO" sz="1600" dirty="0">
                <a:solidFill>
                  <a:srgbClr val="000000"/>
                </a:solidFill>
                <a:latin typeface="Arial Narrow" panose="020B0606020202030204" pitchFamily="34" charset="0"/>
                <a:cs typeface="Arial" panose="020B0604020202020204" pitchFamily="34" charset="0"/>
              </a:rPr>
              <a:t>Fuente: Datos tomados y adaptados de reportes del </a:t>
            </a:r>
            <a:r>
              <a:rPr lang="es-CO" sz="1600" dirty="0">
                <a:latin typeface="Arial Narrow" panose="020B0606020202030204" pitchFamily="34" charset="0"/>
                <a:cs typeface="Arial" panose="020B0604020202020204" pitchFamily="34" charset="0"/>
              </a:rPr>
              <a:t>ICFES (2018). </a:t>
            </a:r>
          </a:p>
        </p:txBody>
      </p:sp>
      <p:cxnSp>
        <p:nvCxnSpPr>
          <p:cNvPr id="8" name="Conector recto 7">
            <a:extLst>
              <a:ext uri="{FF2B5EF4-FFF2-40B4-BE49-F238E27FC236}">
                <a16:creationId xmlns="" xmlns:a16="http://schemas.microsoft.com/office/drawing/2014/main" id="{2723A33A-B321-4ABB-B430-1383EF1B9223}"/>
              </a:ext>
            </a:extLst>
          </p:cNvPr>
          <p:cNvCxnSpPr>
            <a:cxnSpLocks/>
          </p:cNvCxnSpPr>
          <p:nvPr/>
        </p:nvCxnSpPr>
        <p:spPr>
          <a:xfrm>
            <a:off x="2787012" y="1143370"/>
            <a:ext cx="0" cy="4698027"/>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9" name="CuadroTexto 8">
            <a:extLst>
              <a:ext uri="{FF2B5EF4-FFF2-40B4-BE49-F238E27FC236}">
                <a16:creationId xmlns="" xmlns:a16="http://schemas.microsoft.com/office/drawing/2014/main" id="{F10786B0-47BF-4F48-950F-28757FC8C179}"/>
              </a:ext>
            </a:extLst>
          </p:cNvPr>
          <p:cNvSpPr txBox="1"/>
          <p:nvPr/>
        </p:nvSpPr>
        <p:spPr>
          <a:xfrm>
            <a:off x="2770971" y="1293574"/>
            <a:ext cx="583814" cy="369332"/>
          </a:xfrm>
          <a:prstGeom prst="rect">
            <a:avLst/>
          </a:prstGeom>
          <a:noFill/>
        </p:spPr>
        <p:txBody>
          <a:bodyPr wrap="none" rtlCol="0">
            <a:spAutoFit/>
          </a:bodyPr>
          <a:lstStyle/>
          <a:p>
            <a:r>
              <a:rPr lang="es-CO" b="1" dirty="0">
                <a:solidFill>
                  <a:srgbClr val="FF0000"/>
                </a:solidFill>
                <a:latin typeface="Arial Narrow" panose="020B0606020202030204" pitchFamily="34" charset="0"/>
              </a:rPr>
              <a:t>47%</a:t>
            </a:r>
          </a:p>
        </p:txBody>
      </p:sp>
      <p:sp>
        <p:nvSpPr>
          <p:cNvPr id="10" name="CuadroTexto 9">
            <a:extLst>
              <a:ext uri="{FF2B5EF4-FFF2-40B4-BE49-F238E27FC236}">
                <a16:creationId xmlns="" xmlns:a16="http://schemas.microsoft.com/office/drawing/2014/main" id="{C0091BAC-5BD6-46F2-B3E1-97BFBA956304}"/>
              </a:ext>
            </a:extLst>
          </p:cNvPr>
          <p:cNvSpPr txBox="1"/>
          <p:nvPr/>
        </p:nvSpPr>
        <p:spPr>
          <a:xfrm>
            <a:off x="2257971" y="1074219"/>
            <a:ext cx="583814" cy="369332"/>
          </a:xfrm>
          <a:prstGeom prst="rect">
            <a:avLst/>
          </a:prstGeom>
          <a:noFill/>
        </p:spPr>
        <p:txBody>
          <a:bodyPr wrap="none" rtlCol="0">
            <a:spAutoFit/>
          </a:bodyPr>
          <a:lstStyle/>
          <a:p>
            <a:r>
              <a:rPr lang="es-CO" b="1" dirty="0">
                <a:latin typeface="Arial Narrow" panose="020B0606020202030204" pitchFamily="34" charset="0"/>
              </a:rPr>
              <a:t>53%</a:t>
            </a:r>
          </a:p>
        </p:txBody>
      </p:sp>
      <p:sp>
        <p:nvSpPr>
          <p:cNvPr id="16" name="CuadroTexto 15">
            <a:extLst>
              <a:ext uri="{FF2B5EF4-FFF2-40B4-BE49-F238E27FC236}">
                <a16:creationId xmlns="" xmlns:a16="http://schemas.microsoft.com/office/drawing/2014/main" id="{A83B2D5E-AC04-416B-BEF5-483E41654258}"/>
              </a:ext>
            </a:extLst>
          </p:cNvPr>
          <p:cNvSpPr txBox="1"/>
          <p:nvPr/>
        </p:nvSpPr>
        <p:spPr>
          <a:xfrm>
            <a:off x="4376786" y="1305305"/>
            <a:ext cx="583814" cy="369332"/>
          </a:xfrm>
          <a:prstGeom prst="rect">
            <a:avLst/>
          </a:prstGeom>
          <a:noFill/>
        </p:spPr>
        <p:txBody>
          <a:bodyPr wrap="none" rtlCol="0">
            <a:spAutoFit/>
          </a:bodyPr>
          <a:lstStyle/>
          <a:p>
            <a:r>
              <a:rPr lang="es-CO" b="1" dirty="0">
                <a:solidFill>
                  <a:srgbClr val="FF0000"/>
                </a:solidFill>
                <a:latin typeface="Arial Narrow" panose="020B0606020202030204" pitchFamily="34" charset="0"/>
              </a:rPr>
              <a:t>43%</a:t>
            </a:r>
          </a:p>
        </p:txBody>
      </p:sp>
      <p:sp>
        <p:nvSpPr>
          <p:cNvPr id="17" name="CuadroTexto 16">
            <a:extLst>
              <a:ext uri="{FF2B5EF4-FFF2-40B4-BE49-F238E27FC236}">
                <a16:creationId xmlns="" xmlns:a16="http://schemas.microsoft.com/office/drawing/2014/main" id="{CBFBF4EB-6D4F-4A07-938F-551F1E363245}"/>
              </a:ext>
            </a:extLst>
          </p:cNvPr>
          <p:cNvSpPr txBox="1"/>
          <p:nvPr/>
        </p:nvSpPr>
        <p:spPr>
          <a:xfrm>
            <a:off x="3879828" y="1053866"/>
            <a:ext cx="583814" cy="369332"/>
          </a:xfrm>
          <a:prstGeom prst="rect">
            <a:avLst/>
          </a:prstGeom>
          <a:noFill/>
        </p:spPr>
        <p:txBody>
          <a:bodyPr wrap="none" rtlCol="0">
            <a:spAutoFit/>
          </a:bodyPr>
          <a:lstStyle/>
          <a:p>
            <a:r>
              <a:rPr lang="es-CO" b="1" dirty="0">
                <a:latin typeface="Arial Narrow" panose="020B0606020202030204" pitchFamily="34" charset="0"/>
              </a:rPr>
              <a:t>57%</a:t>
            </a:r>
          </a:p>
        </p:txBody>
      </p:sp>
      <p:sp>
        <p:nvSpPr>
          <p:cNvPr id="19" name="CuadroTexto 18">
            <a:extLst>
              <a:ext uri="{FF2B5EF4-FFF2-40B4-BE49-F238E27FC236}">
                <a16:creationId xmlns="" xmlns:a16="http://schemas.microsoft.com/office/drawing/2014/main" id="{C2DDD27F-87BA-4C19-AC65-91D63C56ABCF}"/>
              </a:ext>
            </a:extLst>
          </p:cNvPr>
          <p:cNvSpPr txBox="1"/>
          <p:nvPr/>
        </p:nvSpPr>
        <p:spPr>
          <a:xfrm>
            <a:off x="7565711" y="1321345"/>
            <a:ext cx="564578" cy="369332"/>
          </a:xfrm>
          <a:prstGeom prst="rect">
            <a:avLst/>
          </a:prstGeom>
          <a:noFill/>
        </p:spPr>
        <p:txBody>
          <a:bodyPr wrap="none" rtlCol="0">
            <a:spAutoFit/>
          </a:bodyPr>
          <a:lstStyle/>
          <a:p>
            <a:r>
              <a:rPr lang="es-CO" b="1" dirty="0">
                <a:solidFill>
                  <a:srgbClr val="FF0000"/>
                </a:solidFill>
                <a:latin typeface="Arial Narrow" panose="020B0606020202030204" pitchFamily="34" charset="0"/>
              </a:rPr>
              <a:t>25%</a:t>
            </a:r>
          </a:p>
        </p:txBody>
      </p:sp>
      <p:sp>
        <p:nvSpPr>
          <p:cNvPr id="20" name="CuadroTexto 19">
            <a:extLst>
              <a:ext uri="{FF2B5EF4-FFF2-40B4-BE49-F238E27FC236}">
                <a16:creationId xmlns="" xmlns:a16="http://schemas.microsoft.com/office/drawing/2014/main" id="{73F68279-93FD-4210-9426-969F91D48155}"/>
              </a:ext>
            </a:extLst>
          </p:cNvPr>
          <p:cNvSpPr txBox="1"/>
          <p:nvPr/>
        </p:nvSpPr>
        <p:spPr>
          <a:xfrm>
            <a:off x="7056659" y="1085948"/>
            <a:ext cx="564578" cy="369332"/>
          </a:xfrm>
          <a:prstGeom prst="rect">
            <a:avLst/>
          </a:prstGeom>
          <a:noFill/>
        </p:spPr>
        <p:txBody>
          <a:bodyPr wrap="none" rtlCol="0">
            <a:spAutoFit/>
          </a:bodyPr>
          <a:lstStyle/>
          <a:p>
            <a:r>
              <a:rPr lang="es-CO" b="1" dirty="0">
                <a:latin typeface="Arial Narrow" panose="020B0606020202030204" pitchFamily="34" charset="0"/>
              </a:rPr>
              <a:t>65%</a:t>
            </a:r>
          </a:p>
        </p:txBody>
      </p:sp>
      <p:sp>
        <p:nvSpPr>
          <p:cNvPr id="22" name="CuadroTexto 21">
            <a:extLst>
              <a:ext uri="{FF2B5EF4-FFF2-40B4-BE49-F238E27FC236}">
                <a16:creationId xmlns="" xmlns:a16="http://schemas.microsoft.com/office/drawing/2014/main" id="{C8C45E1B-B14E-4280-A05E-06CD0F886B26}"/>
              </a:ext>
            </a:extLst>
          </p:cNvPr>
          <p:cNvSpPr txBox="1"/>
          <p:nvPr/>
        </p:nvSpPr>
        <p:spPr>
          <a:xfrm>
            <a:off x="5990869" y="1319365"/>
            <a:ext cx="583814" cy="369332"/>
          </a:xfrm>
          <a:prstGeom prst="rect">
            <a:avLst/>
          </a:prstGeom>
          <a:noFill/>
        </p:spPr>
        <p:txBody>
          <a:bodyPr wrap="none" rtlCol="0">
            <a:spAutoFit/>
          </a:bodyPr>
          <a:lstStyle/>
          <a:p>
            <a:r>
              <a:rPr lang="es-CO" b="1" dirty="0">
                <a:solidFill>
                  <a:srgbClr val="FF0000"/>
                </a:solidFill>
                <a:latin typeface="Arial Narrow" panose="020B0606020202030204" pitchFamily="34" charset="0"/>
              </a:rPr>
              <a:t>41%</a:t>
            </a:r>
          </a:p>
        </p:txBody>
      </p:sp>
      <p:sp>
        <p:nvSpPr>
          <p:cNvPr id="23" name="CuadroTexto 22">
            <a:extLst>
              <a:ext uri="{FF2B5EF4-FFF2-40B4-BE49-F238E27FC236}">
                <a16:creationId xmlns="" xmlns:a16="http://schemas.microsoft.com/office/drawing/2014/main" id="{2CF073EE-2425-4C1F-BC8D-90AAD503CE12}"/>
              </a:ext>
            </a:extLst>
          </p:cNvPr>
          <p:cNvSpPr txBox="1"/>
          <p:nvPr/>
        </p:nvSpPr>
        <p:spPr>
          <a:xfrm>
            <a:off x="5481817" y="1051884"/>
            <a:ext cx="583814" cy="369332"/>
          </a:xfrm>
          <a:prstGeom prst="rect">
            <a:avLst/>
          </a:prstGeom>
          <a:noFill/>
        </p:spPr>
        <p:txBody>
          <a:bodyPr wrap="none" rtlCol="0">
            <a:spAutoFit/>
          </a:bodyPr>
          <a:lstStyle/>
          <a:p>
            <a:r>
              <a:rPr lang="es-CO" b="1" dirty="0">
                <a:latin typeface="Arial Narrow" panose="020B0606020202030204" pitchFamily="34" charset="0"/>
              </a:rPr>
              <a:t>59%</a:t>
            </a:r>
          </a:p>
        </p:txBody>
      </p:sp>
      <p:sp>
        <p:nvSpPr>
          <p:cNvPr id="27" name="CuadroTexto 26">
            <a:extLst>
              <a:ext uri="{FF2B5EF4-FFF2-40B4-BE49-F238E27FC236}">
                <a16:creationId xmlns="" xmlns:a16="http://schemas.microsoft.com/office/drawing/2014/main" id="{005D881C-8402-459A-A9CB-85D3EAAF6440}"/>
              </a:ext>
            </a:extLst>
          </p:cNvPr>
          <p:cNvSpPr txBox="1"/>
          <p:nvPr/>
        </p:nvSpPr>
        <p:spPr>
          <a:xfrm>
            <a:off x="9441524" y="1322945"/>
            <a:ext cx="564578" cy="369332"/>
          </a:xfrm>
          <a:prstGeom prst="rect">
            <a:avLst/>
          </a:prstGeom>
          <a:noFill/>
        </p:spPr>
        <p:txBody>
          <a:bodyPr wrap="none" rtlCol="0">
            <a:spAutoFit/>
          </a:bodyPr>
          <a:lstStyle/>
          <a:p>
            <a:r>
              <a:rPr lang="es-CO" b="1" dirty="0">
                <a:solidFill>
                  <a:srgbClr val="FF0000"/>
                </a:solidFill>
                <a:latin typeface="Arial Narrow" panose="020B0606020202030204" pitchFamily="34" charset="0"/>
              </a:rPr>
              <a:t>26%</a:t>
            </a:r>
          </a:p>
        </p:txBody>
      </p:sp>
      <p:sp>
        <p:nvSpPr>
          <p:cNvPr id="28" name="CuadroTexto 27">
            <a:extLst>
              <a:ext uri="{FF2B5EF4-FFF2-40B4-BE49-F238E27FC236}">
                <a16:creationId xmlns="" xmlns:a16="http://schemas.microsoft.com/office/drawing/2014/main" id="{5B5E9575-AE6C-4414-8ACD-7FF1B5F1D1F8}"/>
              </a:ext>
            </a:extLst>
          </p:cNvPr>
          <p:cNvSpPr txBox="1"/>
          <p:nvPr/>
        </p:nvSpPr>
        <p:spPr>
          <a:xfrm>
            <a:off x="8900388" y="1055464"/>
            <a:ext cx="564578" cy="369332"/>
          </a:xfrm>
          <a:prstGeom prst="rect">
            <a:avLst/>
          </a:prstGeom>
          <a:noFill/>
        </p:spPr>
        <p:txBody>
          <a:bodyPr wrap="none" rtlCol="0">
            <a:spAutoFit/>
          </a:bodyPr>
          <a:lstStyle/>
          <a:p>
            <a:r>
              <a:rPr lang="es-CO" b="1" dirty="0">
                <a:latin typeface="Arial Narrow" panose="020B0606020202030204" pitchFamily="34" charset="0"/>
              </a:rPr>
              <a:t>74%</a:t>
            </a:r>
          </a:p>
        </p:txBody>
      </p:sp>
      <p:cxnSp>
        <p:nvCxnSpPr>
          <p:cNvPr id="33" name="Conector recto 32">
            <a:extLst>
              <a:ext uri="{FF2B5EF4-FFF2-40B4-BE49-F238E27FC236}">
                <a16:creationId xmlns="" xmlns:a16="http://schemas.microsoft.com/office/drawing/2014/main" id="{16C0FBDD-3405-455B-BD3C-3DC7C1FC027F}"/>
              </a:ext>
            </a:extLst>
          </p:cNvPr>
          <p:cNvCxnSpPr>
            <a:cxnSpLocks/>
          </p:cNvCxnSpPr>
          <p:nvPr/>
        </p:nvCxnSpPr>
        <p:spPr>
          <a:xfrm>
            <a:off x="4383202" y="1151392"/>
            <a:ext cx="0" cy="4698027"/>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34" name="Conector recto 33">
            <a:extLst>
              <a:ext uri="{FF2B5EF4-FFF2-40B4-BE49-F238E27FC236}">
                <a16:creationId xmlns="" xmlns:a16="http://schemas.microsoft.com/office/drawing/2014/main" id="{919DD1A7-2310-4DBB-AF5C-418D95908B9A}"/>
              </a:ext>
            </a:extLst>
          </p:cNvPr>
          <p:cNvCxnSpPr>
            <a:cxnSpLocks/>
          </p:cNvCxnSpPr>
          <p:nvPr/>
        </p:nvCxnSpPr>
        <p:spPr>
          <a:xfrm>
            <a:off x="5971369" y="1119308"/>
            <a:ext cx="0" cy="4698027"/>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35" name="Conector recto 34">
            <a:extLst>
              <a:ext uri="{FF2B5EF4-FFF2-40B4-BE49-F238E27FC236}">
                <a16:creationId xmlns="" xmlns:a16="http://schemas.microsoft.com/office/drawing/2014/main" id="{1B23DE3A-BF60-4F4F-B706-49FCC3FC0903}"/>
              </a:ext>
            </a:extLst>
          </p:cNvPr>
          <p:cNvCxnSpPr>
            <a:cxnSpLocks/>
          </p:cNvCxnSpPr>
          <p:nvPr/>
        </p:nvCxnSpPr>
        <p:spPr>
          <a:xfrm>
            <a:off x="7567557" y="1127330"/>
            <a:ext cx="0" cy="4698027"/>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36" name="Conector recto 35">
            <a:extLst>
              <a:ext uri="{FF2B5EF4-FFF2-40B4-BE49-F238E27FC236}">
                <a16:creationId xmlns="" xmlns:a16="http://schemas.microsoft.com/office/drawing/2014/main" id="{B6AE559A-BF3E-476A-8E1E-75B469BFA9ED}"/>
              </a:ext>
            </a:extLst>
          </p:cNvPr>
          <p:cNvCxnSpPr>
            <a:cxnSpLocks/>
          </p:cNvCxnSpPr>
          <p:nvPr/>
        </p:nvCxnSpPr>
        <p:spPr>
          <a:xfrm>
            <a:off x="9404377" y="1183478"/>
            <a:ext cx="0" cy="4698027"/>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pic>
        <p:nvPicPr>
          <p:cNvPr id="21" name="Imagen 20">
            <a:extLst>
              <a:ext uri="{FF2B5EF4-FFF2-40B4-BE49-F238E27FC236}">
                <a16:creationId xmlns="" xmlns:a16="http://schemas.microsoft.com/office/drawing/2014/main" id="{7DC00429-A528-4F31-BF01-146ECE0E2FCC}"/>
              </a:ext>
            </a:extLst>
          </p:cNvPr>
          <p:cNvPicPr>
            <a:picLocks noChangeAspect="1"/>
          </p:cNvPicPr>
          <p:nvPr/>
        </p:nvPicPr>
        <p:blipFill>
          <a:blip r:embed="rId3"/>
          <a:stretch>
            <a:fillRect/>
          </a:stretch>
        </p:blipFill>
        <p:spPr>
          <a:xfrm>
            <a:off x="10462165" y="1114079"/>
            <a:ext cx="1679239" cy="1973759"/>
          </a:xfrm>
          <a:prstGeom prst="rect">
            <a:avLst/>
          </a:prstGeom>
        </p:spPr>
      </p:pic>
      <p:sp>
        <p:nvSpPr>
          <p:cNvPr id="4" name="Rectángulo 3">
            <a:extLst>
              <a:ext uri="{FF2B5EF4-FFF2-40B4-BE49-F238E27FC236}">
                <a16:creationId xmlns="" xmlns:a16="http://schemas.microsoft.com/office/drawing/2014/main" id="{A7B4808C-6B6A-4462-8584-A8902EDB8541}"/>
              </a:ext>
            </a:extLst>
          </p:cNvPr>
          <p:cNvSpPr/>
          <p:nvPr/>
        </p:nvSpPr>
        <p:spPr>
          <a:xfrm>
            <a:off x="10745404" y="3178074"/>
            <a:ext cx="1027845" cy="369332"/>
          </a:xfrm>
          <a:prstGeom prst="rect">
            <a:avLst/>
          </a:prstGeom>
        </p:spPr>
        <p:txBody>
          <a:bodyPr wrap="none">
            <a:spAutoFit/>
          </a:bodyPr>
          <a:lstStyle/>
          <a:p>
            <a:r>
              <a:rPr lang="es-CO" b="1" dirty="0">
                <a:latin typeface="FuturaStd-Light-Identity-H"/>
              </a:rPr>
              <a:t>245 593</a:t>
            </a:r>
            <a:endParaRPr lang="es-CO" b="1" dirty="0"/>
          </a:p>
        </p:txBody>
      </p:sp>
    </p:spTree>
    <p:extLst>
      <p:ext uri="{BB962C8B-B14F-4D97-AF65-F5344CB8AC3E}">
        <p14:creationId xmlns:p14="http://schemas.microsoft.com/office/powerpoint/2010/main" val="233109391"/>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uadroTexto 16"/>
          <p:cNvSpPr txBox="1"/>
          <p:nvPr/>
        </p:nvSpPr>
        <p:spPr>
          <a:xfrm>
            <a:off x="1436268" y="951088"/>
            <a:ext cx="2881700" cy="954107"/>
          </a:xfrm>
          <a:prstGeom prst="rect">
            <a:avLst/>
          </a:prstGeom>
          <a:noFill/>
        </p:spPr>
        <p:txBody>
          <a:bodyPr wrap="square" rtlCol="0">
            <a:spAutoFit/>
          </a:bodyPr>
          <a:lstStyle/>
          <a:p>
            <a:pPr algn="ctr"/>
            <a:r>
              <a:rPr lang="es-CO" sz="2800" b="1" dirty="0">
                <a:latin typeface="Soho Gothic Pro Light" panose="020B0303030504020204" pitchFamily="34" charset="0"/>
              </a:rPr>
              <a:t>Discontinuos Informativos</a:t>
            </a:r>
          </a:p>
        </p:txBody>
      </p:sp>
      <p:sp>
        <p:nvSpPr>
          <p:cNvPr id="18" name="CuadroTexto 17"/>
          <p:cNvSpPr txBox="1"/>
          <p:nvPr/>
        </p:nvSpPr>
        <p:spPr>
          <a:xfrm>
            <a:off x="7584257" y="973492"/>
            <a:ext cx="2476243" cy="954107"/>
          </a:xfrm>
          <a:prstGeom prst="rect">
            <a:avLst/>
          </a:prstGeom>
          <a:noFill/>
        </p:spPr>
        <p:txBody>
          <a:bodyPr wrap="square" rtlCol="0">
            <a:spAutoFit/>
          </a:bodyPr>
          <a:lstStyle/>
          <a:p>
            <a:pPr algn="ctr"/>
            <a:r>
              <a:rPr lang="es-CO" sz="2800" b="1" dirty="0">
                <a:latin typeface="Soho Gothic Pro Light" panose="020B0303030504020204" pitchFamily="34" charset="0"/>
              </a:rPr>
              <a:t>Discontinuos Literarios</a:t>
            </a:r>
          </a:p>
        </p:txBody>
      </p:sp>
      <p:sp>
        <p:nvSpPr>
          <p:cNvPr id="27" name="CuadroTexto 26"/>
          <p:cNvSpPr txBox="1"/>
          <p:nvPr/>
        </p:nvSpPr>
        <p:spPr>
          <a:xfrm>
            <a:off x="6518299" y="2364210"/>
            <a:ext cx="3896134" cy="2308324"/>
          </a:xfrm>
          <a:prstGeom prst="rect">
            <a:avLst/>
          </a:prstGeom>
          <a:noFill/>
        </p:spPr>
        <p:txBody>
          <a:bodyPr wrap="square" rtlCol="0">
            <a:spAutoFit/>
          </a:bodyPr>
          <a:lstStyle/>
          <a:p>
            <a:r>
              <a:rPr lang="es-CO" sz="2400" dirty="0">
                <a:latin typeface="Soho Gothic Pro Light" panose="020B0303030504020204" pitchFamily="34" charset="0"/>
              </a:rPr>
              <a:t>Tampoco se requiere lectura secuencial y puede incluir:</a:t>
            </a:r>
          </a:p>
          <a:p>
            <a:endParaRPr lang="es-CO" sz="2400" dirty="0">
              <a:solidFill>
                <a:schemeClr val="accent2">
                  <a:lumMod val="50000"/>
                </a:schemeClr>
              </a:solidFill>
              <a:latin typeface="Soho Gothic Pro Light" panose="020B0303030504020204" pitchFamily="34" charset="0"/>
            </a:endParaRPr>
          </a:p>
          <a:p>
            <a:pPr marL="285750" indent="-285750">
              <a:buFont typeface="Arial" panose="020B0604020202020204" pitchFamily="34" charset="0"/>
              <a:buChar char="•"/>
            </a:pPr>
            <a:r>
              <a:rPr lang="es-CO" sz="2400" dirty="0">
                <a:solidFill>
                  <a:schemeClr val="accent2">
                    <a:lumMod val="50000"/>
                  </a:schemeClr>
                </a:solidFill>
                <a:latin typeface="Soho Gothic Pro Light" panose="020B0303030504020204" pitchFamily="34" charset="0"/>
              </a:rPr>
              <a:t>Cómics.</a:t>
            </a:r>
          </a:p>
          <a:p>
            <a:pPr marL="285750" indent="-285750">
              <a:buFont typeface="Arial" panose="020B0604020202020204" pitchFamily="34" charset="0"/>
              <a:buChar char="•"/>
            </a:pPr>
            <a:r>
              <a:rPr lang="es-CO" sz="2400" dirty="0">
                <a:solidFill>
                  <a:schemeClr val="accent2">
                    <a:lumMod val="50000"/>
                  </a:schemeClr>
                </a:solidFill>
                <a:latin typeface="Soho Gothic Pro Light" panose="020B0303030504020204" pitchFamily="34" charset="0"/>
              </a:rPr>
              <a:t>Caricaturas.</a:t>
            </a:r>
          </a:p>
          <a:p>
            <a:pPr marL="285750" indent="-285750">
              <a:buFont typeface="Arial" panose="020B0604020202020204" pitchFamily="34" charset="0"/>
              <a:buChar char="•"/>
            </a:pPr>
            <a:r>
              <a:rPr lang="es-CO" sz="2400" dirty="0">
                <a:solidFill>
                  <a:schemeClr val="accent2">
                    <a:lumMod val="50000"/>
                  </a:schemeClr>
                </a:solidFill>
                <a:latin typeface="Soho Gothic Pro Light" panose="020B0303030504020204" pitchFamily="34" charset="0"/>
              </a:rPr>
              <a:t>Historias gráficas.</a:t>
            </a:r>
          </a:p>
        </p:txBody>
      </p:sp>
      <p:sp>
        <p:nvSpPr>
          <p:cNvPr id="28" name="CuadroTexto 27"/>
          <p:cNvSpPr txBox="1"/>
          <p:nvPr/>
        </p:nvSpPr>
        <p:spPr>
          <a:xfrm>
            <a:off x="702292" y="2293766"/>
            <a:ext cx="4684087" cy="3785652"/>
          </a:xfrm>
          <a:prstGeom prst="rect">
            <a:avLst/>
          </a:prstGeom>
          <a:noFill/>
        </p:spPr>
        <p:txBody>
          <a:bodyPr wrap="square" rtlCol="0">
            <a:spAutoFit/>
          </a:bodyPr>
          <a:lstStyle/>
          <a:p>
            <a:r>
              <a:rPr lang="es-CO" sz="2400" dirty="0">
                <a:latin typeface="Soho Gothic Pro Light" panose="020B0303030504020204" pitchFamily="34" charset="0"/>
              </a:rPr>
              <a:t>No se leen de manera secuencial y </a:t>
            </a:r>
          </a:p>
          <a:p>
            <a:r>
              <a:rPr lang="es-CO" sz="2400" dirty="0">
                <a:latin typeface="Soho Gothic Pro Light" panose="020B0303030504020204" pitchFamily="34" charset="0"/>
              </a:rPr>
              <a:t>pueden incluir:</a:t>
            </a:r>
          </a:p>
          <a:p>
            <a:endParaRPr lang="es-CO" sz="2400" dirty="0">
              <a:latin typeface="Soho Gothic Pro Light" panose="020B0303030504020204" pitchFamily="34" charset="0"/>
            </a:endParaRPr>
          </a:p>
          <a:p>
            <a:pPr marL="285750" indent="-285750">
              <a:buFont typeface="Arial" panose="020B0604020202020204" pitchFamily="34" charset="0"/>
              <a:buChar char="•"/>
            </a:pPr>
            <a:r>
              <a:rPr lang="es-CO" sz="2400" dirty="0">
                <a:solidFill>
                  <a:schemeClr val="accent2">
                    <a:lumMod val="50000"/>
                  </a:schemeClr>
                </a:solidFill>
                <a:latin typeface="Soho Gothic Pro Light" panose="020B0303030504020204" pitchFamily="34" charset="0"/>
              </a:rPr>
              <a:t>Gráficas.</a:t>
            </a:r>
          </a:p>
          <a:p>
            <a:pPr marL="285750" indent="-285750">
              <a:buFont typeface="Arial" panose="020B0604020202020204" pitchFamily="34" charset="0"/>
              <a:buChar char="•"/>
            </a:pPr>
            <a:r>
              <a:rPr lang="es-CO" sz="2400" dirty="0">
                <a:solidFill>
                  <a:schemeClr val="accent2">
                    <a:lumMod val="50000"/>
                  </a:schemeClr>
                </a:solidFill>
                <a:latin typeface="Soho Gothic Pro Light" panose="020B0303030504020204" pitchFamily="34" charset="0"/>
              </a:rPr>
              <a:t>Fotografías.</a:t>
            </a:r>
          </a:p>
          <a:p>
            <a:pPr marL="285750" indent="-285750">
              <a:buFont typeface="Arial" panose="020B0604020202020204" pitchFamily="34" charset="0"/>
              <a:buChar char="•"/>
            </a:pPr>
            <a:r>
              <a:rPr lang="es-CO" sz="2400" dirty="0">
                <a:solidFill>
                  <a:schemeClr val="accent2">
                    <a:lumMod val="50000"/>
                  </a:schemeClr>
                </a:solidFill>
                <a:latin typeface="Soho Gothic Pro Light" panose="020B0303030504020204" pitchFamily="34" charset="0"/>
              </a:rPr>
              <a:t>Tablas o diagramas.</a:t>
            </a:r>
          </a:p>
          <a:p>
            <a:pPr marL="285750" indent="-285750">
              <a:buFont typeface="Arial" panose="020B0604020202020204" pitchFamily="34" charset="0"/>
              <a:buChar char="•"/>
            </a:pPr>
            <a:r>
              <a:rPr lang="es-CO" sz="2400" dirty="0">
                <a:solidFill>
                  <a:schemeClr val="accent2">
                    <a:lumMod val="50000"/>
                  </a:schemeClr>
                </a:solidFill>
                <a:latin typeface="Soho Gothic Pro Light" panose="020B0303030504020204" pitchFamily="34" charset="0"/>
              </a:rPr>
              <a:t>Infografías.</a:t>
            </a:r>
          </a:p>
          <a:p>
            <a:pPr marL="285750" indent="-285750">
              <a:buFont typeface="Arial" panose="020B0604020202020204" pitchFamily="34" charset="0"/>
              <a:buChar char="•"/>
            </a:pPr>
            <a:r>
              <a:rPr lang="es-CO" sz="2400" dirty="0">
                <a:solidFill>
                  <a:schemeClr val="accent2">
                    <a:lumMod val="50000"/>
                  </a:schemeClr>
                </a:solidFill>
                <a:latin typeface="Soho Gothic Pro Light" panose="020B0303030504020204" pitchFamily="34" charset="0"/>
              </a:rPr>
              <a:t>Tablas estadísticas.</a:t>
            </a:r>
          </a:p>
          <a:p>
            <a:pPr marL="285750" indent="-285750">
              <a:buFont typeface="Arial" panose="020B0604020202020204" pitchFamily="34" charset="0"/>
              <a:buChar char="•"/>
            </a:pPr>
            <a:r>
              <a:rPr lang="es-CO" sz="2400" dirty="0">
                <a:solidFill>
                  <a:schemeClr val="accent2">
                    <a:lumMod val="50000"/>
                  </a:schemeClr>
                </a:solidFill>
                <a:latin typeface="Soho Gothic Pro Light" panose="020B0303030504020204" pitchFamily="34" charset="0"/>
              </a:rPr>
              <a:t>Avisos publicitarios.</a:t>
            </a:r>
          </a:p>
          <a:p>
            <a:pPr marL="285750" indent="-285750">
              <a:buFont typeface="Arial" panose="020B0604020202020204" pitchFamily="34" charset="0"/>
              <a:buChar char="•"/>
            </a:pPr>
            <a:r>
              <a:rPr lang="es-CO" sz="2400" dirty="0">
                <a:solidFill>
                  <a:schemeClr val="accent2">
                    <a:lumMod val="50000"/>
                  </a:schemeClr>
                </a:solidFill>
                <a:latin typeface="Soho Gothic Pro Light" panose="020B0303030504020204" pitchFamily="34" charset="0"/>
              </a:rPr>
              <a:t>Manuales o señales.</a:t>
            </a:r>
          </a:p>
        </p:txBody>
      </p:sp>
      <p:sp>
        <p:nvSpPr>
          <p:cNvPr id="16" name="Rectángulo: esquinas redondeadas 15">
            <a:extLst>
              <a:ext uri="{FF2B5EF4-FFF2-40B4-BE49-F238E27FC236}">
                <a16:creationId xmlns="" xmlns:a16="http://schemas.microsoft.com/office/drawing/2014/main" id="{C18D1419-79C5-433E-A7D6-5760E9448492}"/>
              </a:ext>
            </a:extLst>
          </p:cNvPr>
          <p:cNvSpPr/>
          <p:nvPr/>
        </p:nvSpPr>
        <p:spPr>
          <a:xfrm>
            <a:off x="449179" y="1987924"/>
            <a:ext cx="5067756" cy="4557255"/>
          </a:xfrm>
          <a:prstGeom prst="round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400" dirty="0">
              <a:solidFill>
                <a:schemeClr val="tx1">
                  <a:lumMod val="95000"/>
                  <a:lumOff val="5000"/>
                </a:schemeClr>
              </a:solidFill>
              <a:latin typeface="Soho Gothic Pro Light" panose="020B0303030504020204" pitchFamily="34" charset="0"/>
            </a:endParaRPr>
          </a:p>
        </p:txBody>
      </p:sp>
      <p:sp>
        <p:nvSpPr>
          <p:cNvPr id="19" name="Rectángulo: esquinas redondeadas 18">
            <a:extLst>
              <a:ext uri="{FF2B5EF4-FFF2-40B4-BE49-F238E27FC236}">
                <a16:creationId xmlns="" xmlns:a16="http://schemas.microsoft.com/office/drawing/2014/main" id="{21EF70B2-DF96-4F3D-AECF-71F39D140E8C}"/>
              </a:ext>
            </a:extLst>
          </p:cNvPr>
          <p:cNvSpPr/>
          <p:nvPr/>
        </p:nvSpPr>
        <p:spPr>
          <a:xfrm>
            <a:off x="6288502" y="1987924"/>
            <a:ext cx="5067755" cy="4557255"/>
          </a:xfrm>
          <a:prstGeom prst="round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400" b="1" dirty="0">
              <a:solidFill>
                <a:schemeClr val="tx1">
                  <a:lumMod val="95000"/>
                  <a:lumOff val="5000"/>
                </a:schemeClr>
              </a:solidFill>
              <a:latin typeface="Soho Gothic Pro Light" panose="020B0303030504020204" pitchFamily="34" charset="0"/>
            </a:endParaRPr>
          </a:p>
        </p:txBody>
      </p:sp>
      <p:pic>
        <p:nvPicPr>
          <p:cNvPr id="26" name="Imagen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925" y="2132696"/>
            <a:ext cx="1072463" cy="773734"/>
          </a:xfrm>
          <a:prstGeom prst="rect">
            <a:avLst/>
          </a:prstGeom>
        </p:spPr>
      </p:pic>
      <p:pic>
        <p:nvPicPr>
          <p:cNvPr id="1026" name="Picture 2" descr="Imagen relacionada">
            <a:extLst>
              <a:ext uri="{FF2B5EF4-FFF2-40B4-BE49-F238E27FC236}">
                <a16:creationId xmlns="" xmlns:a16="http://schemas.microsoft.com/office/drawing/2014/main" id="{9F16955A-29B6-4080-83AD-36FE729C0B8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8040"/>
          <a:stretch/>
        </p:blipFill>
        <p:spPr bwMode="auto">
          <a:xfrm>
            <a:off x="4196905" y="4206664"/>
            <a:ext cx="1660386" cy="107185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028" name="Picture 4" descr="Resultado de imagen para graficos estadisticos">
            <a:extLst>
              <a:ext uri="{FF2B5EF4-FFF2-40B4-BE49-F238E27FC236}">
                <a16:creationId xmlns="" xmlns:a16="http://schemas.microsoft.com/office/drawing/2014/main" id="{70853202-82A6-4E34-A652-0855AFEEA41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83928" y="2966858"/>
            <a:ext cx="1702451" cy="90626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9" name="Imagen 8">
            <a:extLst>
              <a:ext uri="{FF2B5EF4-FFF2-40B4-BE49-F238E27FC236}">
                <a16:creationId xmlns="" xmlns:a16="http://schemas.microsoft.com/office/drawing/2014/main" id="{0ECE4B71-99F3-4BB9-BEF3-DEAAD5B45B79}"/>
              </a:ext>
            </a:extLst>
          </p:cNvPr>
          <p:cNvPicPr>
            <a:picLocks noChangeAspect="1"/>
          </p:cNvPicPr>
          <p:nvPr/>
        </p:nvPicPr>
        <p:blipFill>
          <a:blip r:embed="rId7"/>
          <a:stretch>
            <a:fillRect/>
          </a:stretch>
        </p:blipFill>
        <p:spPr>
          <a:xfrm>
            <a:off x="3836179" y="5694272"/>
            <a:ext cx="1410152" cy="105823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0" name="Rectangle 12">
            <a:extLst>
              <a:ext uri="{FF2B5EF4-FFF2-40B4-BE49-F238E27FC236}">
                <a16:creationId xmlns="" xmlns:a16="http://schemas.microsoft.com/office/drawing/2014/main" id="{8E58C5E0-10E1-4D07-8DBF-9AC6F29BA69F}"/>
              </a:ext>
            </a:extLst>
          </p:cNvPr>
          <p:cNvSpPr>
            <a:spLocks noChangeArrowheads="1"/>
          </p:cNvSpPr>
          <p:nvPr/>
        </p:nvSpPr>
        <p:spPr bwMode="auto">
          <a:xfrm>
            <a:off x="-31967" y="68454"/>
            <a:ext cx="12336262" cy="632625"/>
          </a:xfrm>
          <a:prstGeom prst="rect">
            <a:avLst/>
          </a:prstGeom>
          <a:solidFill>
            <a:schemeClr val="accent2">
              <a:lumMod val="50000"/>
            </a:schemeClr>
          </a:solidFill>
          <a:ln>
            <a:solidFill>
              <a:schemeClr val="accent2">
                <a:lumMod val="50000"/>
              </a:schemeClr>
            </a:solidFill>
          </a:ln>
          <a:extLst/>
        </p:spPr>
        <p:txBody>
          <a:bodyPr rot="0" vert="horz" wrap="square" lIns="91440" tIns="45720" rIns="91440" bIns="45720" anchor="t" anchorCtr="0" upright="1">
            <a:noAutofit/>
          </a:bodyPr>
          <a:lstStyle/>
          <a:p>
            <a:pPr marR="1014730" algn="r">
              <a:spcAft>
                <a:spcPts val="0"/>
              </a:spcAft>
            </a:pPr>
            <a:endParaRPr lang="es-CO" sz="1000" dirty="0">
              <a:effectLst/>
              <a:latin typeface="Elephant" panose="02020904090505020303" pitchFamily="18" charset="0"/>
              <a:ea typeface="Soho Gothic Pro"/>
              <a:cs typeface="Times New Roman" panose="02020603050405020304" pitchFamily="18" charset="0"/>
            </a:endParaRPr>
          </a:p>
        </p:txBody>
      </p:sp>
      <p:sp>
        <p:nvSpPr>
          <p:cNvPr id="23" name="Rectangle 13">
            <a:extLst>
              <a:ext uri="{FF2B5EF4-FFF2-40B4-BE49-F238E27FC236}">
                <a16:creationId xmlns="" xmlns:a16="http://schemas.microsoft.com/office/drawing/2014/main" id="{A9AE1313-6537-454D-BF5D-8EC88DF9998C}"/>
              </a:ext>
            </a:extLst>
          </p:cNvPr>
          <p:cNvSpPr/>
          <p:nvPr/>
        </p:nvSpPr>
        <p:spPr>
          <a:xfrm>
            <a:off x="1680704" y="137869"/>
            <a:ext cx="8910919" cy="4965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b="1" dirty="0">
                <a:solidFill>
                  <a:schemeClr val="bg1"/>
                </a:solidFill>
                <a:latin typeface="Helvetica" panose="020B0604020202020204" pitchFamily="34" charset="0"/>
                <a:ea typeface="Kozuka Gothic Pro M" panose="020B0700000000000000" pitchFamily="34" charset="-128"/>
                <a:cs typeface="Helvetica" panose="020B0604020202020204" pitchFamily="34" charset="0"/>
              </a:rPr>
              <a:t>Textos discontinuos</a:t>
            </a:r>
          </a:p>
        </p:txBody>
      </p:sp>
      <p:pic>
        <p:nvPicPr>
          <p:cNvPr id="2050" name="Picture 2" descr="Resultado de imagen para historia grafcia ejemplo">
            <a:extLst>
              <a:ext uri="{FF2B5EF4-FFF2-40B4-BE49-F238E27FC236}">
                <a16:creationId xmlns="" xmlns:a16="http://schemas.microsoft.com/office/drawing/2014/main" id="{9E85A1A9-64F5-4802-A9EC-AA85FC1FF7D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593166" y="3549852"/>
            <a:ext cx="2004328" cy="255871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2052" name="Picture 4" descr="Imagen relacionada">
            <a:extLst>
              <a:ext uri="{FF2B5EF4-FFF2-40B4-BE49-F238E27FC236}">
                <a16:creationId xmlns="" xmlns:a16="http://schemas.microsoft.com/office/drawing/2014/main" id="{BC8888C7-AB05-4632-951B-C6E8F968B5D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75067" y="5159326"/>
            <a:ext cx="2531311" cy="189848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custDataLst>
      <p:tags r:id="rId1"/>
    </p:custDataLst>
    <p:extLst>
      <p:ext uri="{BB962C8B-B14F-4D97-AF65-F5344CB8AC3E}">
        <p14:creationId xmlns:p14="http://schemas.microsoft.com/office/powerpoint/2010/main" val="32954306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306">
        <p15:prstTrans prst="fallOver"/>
      </p:transition>
    </mc:Choice>
    <mc:Fallback xmlns="">
      <p:transition spd="slow">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4" cstate="print">
            <a:extLst>
              <a:ext uri="{28A0092B-C50C-407E-A947-70E740481C1C}">
                <a14:useLocalDpi xmlns:a14="http://schemas.microsoft.com/office/drawing/2010/main" val="0"/>
              </a:ext>
            </a:extLst>
          </a:blip>
          <a:srcRect l="132" t="1837" r="-132" b="6593"/>
          <a:stretch/>
        </p:blipFill>
        <p:spPr>
          <a:xfrm>
            <a:off x="0" y="0"/>
            <a:ext cx="12192000" cy="6858000"/>
          </a:xfrm>
          <a:prstGeom prst="rect">
            <a:avLst/>
          </a:prstGeom>
        </p:spPr>
      </p:pic>
      <p:sp>
        <p:nvSpPr>
          <p:cNvPr id="11" name="CuadroTexto 10"/>
          <p:cNvSpPr txBox="1"/>
          <p:nvPr/>
        </p:nvSpPr>
        <p:spPr>
          <a:xfrm>
            <a:off x="3317042" y="304556"/>
            <a:ext cx="3479141" cy="1200329"/>
          </a:xfrm>
          <a:prstGeom prst="rect">
            <a:avLst/>
          </a:prstGeom>
          <a:noFill/>
        </p:spPr>
        <p:txBody>
          <a:bodyPr wrap="square" rtlCol="0">
            <a:spAutoFit/>
          </a:bodyPr>
          <a:lstStyle/>
          <a:p>
            <a:pPr algn="ctr"/>
            <a:r>
              <a:rPr lang="x-none" sz="3600" b="1" i="1" dirty="0">
                <a:latin typeface="Soho Gothic Pro Light" panose="020B0303030504020204" pitchFamily="34" charset="0"/>
              </a:rPr>
              <a:t>Texto continuo literario</a:t>
            </a:r>
            <a:endParaRPr lang="es-CO" sz="3600" b="1" i="1" dirty="0">
              <a:latin typeface="Soho Gothic Pro Light" panose="020B0303030504020204" pitchFamily="34" charset="0"/>
            </a:endParaRPr>
          </a:p>
        </p:txBody>
      </p:sp>
      <p:pic>
        <p:nvPicPr>
          <p:cNvPr id="25" name="Imagen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04671" y="460699"/>
            <a:ext cx="1483358" cy="818528"/>
          </a:xfrm>
          <a:prstGeom prst="rect">
            <a:avLst/>
          </a:prstGeom>
        </p:spPr>
      </p:pic>
      <p:sp>
        <p:nvSpPr>
          <p:cNvPr id="27" name="CuadroTexto 26"/>
          <p:cNvSpPr txBox="1"/>
          <p:nvPr/>
        </p:nvSpPr>
        <p:spPr>
          <a:xfrm>
            <a:off x="467108" y="1809441"/>
            <a:ext cx="10858618" cy="3539430"/>
          </a:xfrm>
          <a:prstGeom prst="rect">
            <a:avLst/>
          </a:prstGeom>
          <a:noFill/>
          <a:ln>
            <a:solidFill>
              <a:schemeClr val="accent2">
                <a:lumMod val="50000"/>
              </a:schemeClr>
            </a:solidFill>
          </a:ln>
        </p:spPr>
        <p:txBody>
          <a:bodyPr wrap="square" rtlCol="0">
            <a:spAutoFit/>
          </a:bodyPr>
          <a:lstStyle/>
          <a:p>
            <a:r>
              <a:rPr lang="x-none" sz="3200" dirty="0">
                <a:latin typeface="Times New Roman" panose="02020603050405020304" pitchFamily="18" charset="0"/>
                <a:cs typeface="Times New Roman" panose="02020603050405020304" pitchFamily="18" charset="0"/>
              </a:rPr>
              <a:t>Una vez, al filo de una lúgubre media noche, mientras débil y cansado, en tristes reflexiones embebido, inclinado sobre un viejo y raro libro de olvidada ciencia, cabeceando, casi dormido, </a:t>
            </a:r>
            <a:r>
              <a:rPr lang="x-none" sz="3200" dirty="0" err="1">
                <a:latin typeface="Times New Roman" panose="02020603050405020304" pitchFamily="18" charset="0"/>
                <a:cs typeface="Times New Roman" panose="02020603050405020304" pitchFamily="18" charset="0"/>
              </a:rPr>
              <a:t>oyóse</a:t>
            </a:r>
            <a:r>
              <a:rPr lang="x-none" sz="3200" dirty="0">
                <a:latin typeface="Times New Roman" panose="02020603050405020304" pitchFamily="18" charset="0"/>
                <a:cs typeface="Times New Roman" panose="02020603050405020304" pitchFamily="18" charset="0"/>
              </a:rPr>
              <a:t> de súbito un leve golpe,  como si suavemente tocaran, tocaran a la puerta de mi cuarto.</a:t>
            </a:r>
            <a:endParaRPr lang="es-CO" sz="3200" dirty="0">
              <a:latin typeface="Times New Roman" panose="02020603050405020304" pitchFamily="18" charset="0"/>
              <a:cs typeface="Times New Roman" panose="02020603050405020304" pitchFamily="18" charset="0"/>
            </a:endParaRPr>
          </a:p>
          <a:p>
            <a:r>
              <a:rPr lang="x-none" sz="3200" dirty="0">
                <a:latin typeface="Times New Roman" panose="02020603050405020304" pitchFamily="18" charset="0"/>
                <a:cs typeface="Times New Roman" panose="02020603050405020304" pitchFamily="18" charset="0"/>
              </a:rPr>
              <a:t>“Es —dije musitando— un visitante tocando quedo a la puerta de mi cuarto. Eso es todo, y nada más.”</a:t>
            </a:r>
            <a:endParaRPr lang="es-CO" sz="3200" dirty="0">
              <a:latin typeface="Times New Roman" panose="02020603050405020304" pitchFamily="18" charset="0"/>
              <a:cs typeface="Times New Roman" panose="02020603050405020304" pitchFamily="18" charset="0"/>
            </a:endParaRPr>
          </a:p>
        </p:txBody>
      </p:sp>
      <p:sp>
        <p:nvSpPr>
          <p:cNvPr id="6" name="CuadroTexto 5"/>
          <p:cNvSpPr txBox="1"/>
          <p:nvPr/>
        </p:nvSpPr>
        <p:spPr>
          <a:xfrm>
            <a:off x="3523703" y="5417493"/>
            <a:ext cx="7934325" cy="338554"/>
          </a:xfrm>
          <a:prstGeom prst="rect">
            <a:avLst/>
          </a:prstGeom>
          <a:noFill/>
        </p:spPr>
        <p:txBody>
          <a:bodyPr wrap="square" rtlCol="0">
            <a:spAutoFit/>
          </a:bodyPr>
          <a:lstStyle/>
          <a:p>
            <a:pPr algn="r"/>
            <a:r>
              <a:rPr lang="x-none" sz="1600" dirty="0">
                <a:latin typeface="Soho Gothic Pro Light" panose="020B0303030504020204" pitchFamily="34" charset="0"/>
              </a:rPr>
              <a:t>Fuente: fragmento de </a:t>
            </a:r>
            <a:r>
              <a:rPr lang="x-none" sz="1600" i="1" dirty="0">
                <a:latin typeface="Soho Gothic Pro Light" panose="020B0303030504020204" pitchFamily="34" charset="0"/>
              </a:rPr>
              <a:t>El cuervo</a:t>
            </a:r>
            <a:r>
              <a:rPr lang="x-none" sz="1600" dirty="0">
                <a:latin typeface="Soho Gothic Pro Light" panose="020B0303030504020204" pitchFamily="34" charset="0"/>
              </a:rPr>
              <a:t> de Edgar Allan Poe. Traducción de Julio Cortázar</a:t>
            </a:r>
            <a:endParaRPr lang="es-CO" sz="1600" dirty="0">
              <a:latin typeface="Soho Gothic Pro Light" panose="020B0303030504020204" pitchFamily="34" charset="0"/>
            </a:endParaRPr>
          </a:p>
        </p:txBody>
      </p:sp>
    </p:spTree>
    <p:custDataLst>
      <p:tags r:id="rId1"/>
    </p:custDataLst>
    <p:extLst>
      <p:ext uri="{BB962C8B-B14F-4D97-AF65-F5344CB8AC3E}">
        <p14:creationId xmlns:p14="http://schemas.microsoft.com/office/powerpoint/2010/main" val="31497028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460">
        <p15:prstTrans prst="wind"/>
      </p:transition>
    </mc:Choice>
    <mc:Fallback xmlns="">
      <p:transition spd="slow">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8" y="0"/>
            <a:ext cx="12192378" cy="6857598"/>
          </a:xfrm>
          <a:prstGeom prst="rect">
            <a:avLst/>
          </a:prstGeom>
        </p:spPr>
      </p:pic>
      <p:sp>
        <p:nvSpPr>
          <p:cNvPr id="11" name="CuadroTexto 10"/>
          <p:cNvSpPr txBox="1"/>
          <p:nvPr/>
        </p:nvSpPr>
        <p:spPr>
          <a:xfrm>
            <a:off x="3719953" y="302247"/>
            <a:ext cx="5905309" cy="584775"/>
          </a:xfrm>
          <a:prstGeom prst="rect">
            <a:avLst/>
          </a:prstGeom>
          <a:noFill/>
        </p:spPr>
        <p:txBody>
          <a:bodyPr wrap="square" rtlCol="0">
            <a:spAutoFit/>
          </a:bodyPr>
          <a:lstStyle/>
          <a:p>
            <a:r>
              <a:rPr lang="x-none" sz="3200" b="1" i="1" dirty="0">
                <a:latin typeface="Soho Gothic Pro Light" panose="020B0303030504020204" pitchFamily="34" charset="0"/>
              </a:rPr>
              <a:t>Texto discontinuo literario</a:t>
            </a:r>
            <a:endParaRPr lang="es-CO" sz="3200" b="1" i="1" dirty="0">
              <a:latin typeface="Soho Gothic Pro Light" panose="020B0303030504020204" pitchFamily="34" charset="0"/>
            </a:endParaRPr>
          </a:p>
        </p:txBody>
      </p:sp>
      <p:sp>
        <p:nvSpPr>
          <p:cNvPr id="6" name="CuadroTexto 5"/>
          <p:cNvSpPr txBox="1"/>
          <p:nvPr/>
        </p:nvSpPr>
        <p:spPr>
          <a:xfrm>
            <a:off x="2085474" y="4974276"/>
            <a:ext cx="6931692" cy="338554"/>
          </a:xfrm>
          <a:prstGeom prst="rect">
            <a:avLst/>
          </a:prstGeom>
          <a:noFill/>
        </p:spPr>
        <p:txBody>
          <a:bodyPr wrap="square" rtlCol="0">
            <a:spAutoFit/>
          </a:bodyPr>
          <a:lstStyle/>
          <a:p>
            <a:r>
              <a:rPr lang="x-none" sz="1600" i="1" dirty="0">
                <a:latin typeface="Soho Gothic Pro Light" panose="020B0303030504020204" pitchFamily="34" charset="0"/>
              </a:rPr>
              <a:t>Fuente: Quino. http://www.sonria.com/glossary/biografia-de-mafalda/</a:t>
            </a:r>
            <a:endParaRPr lang="es-CO" sz="1600" i="1" dirty="0">
              <a:latin typeface="Soho Gothic Pro Light" panose="020B0303030504020204" pitchFamily="34" charset="0"/>
            </a:endParaRPr>
          </a:p>
        </p:txBody>
      </p:sp>
      <p:pic>
        <p:nvPicPr>
          <p:cNvPr id="2" name="Imagen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7097" y="1489914"/>
            <a:ext cx="11335513" cy="3521093"/>
          </a:xfrm>
          <a:prstGeom prst="rect">
            <a:avLst/>
          </a:prstGeom>
        </p:spPr>
      </p:pic>
      <p:pic>
        <p:nvPicPr>
          <p:cNvPr id="9" name="Imagen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21120" y="5122939"/>
            <a:ext cx="1635150" cy="1179688"/>
          </a:xfrm>
          <a:prstGeom prst="rect">
            <a:avLst/>
          </a:prstGeom>
        </p:spPr>
      </p:pic>
    </p:spTree>
    <p:custDataLst>
      <p:tags r:id="rId1"/>
    </p:custDataLst>
    <p:extLst>
      <p:ext uri="{BB962C8B-B14F-4D97-AF65-F5344CB8AC3E}">
        <p14:creationId xmlns:p14="http://schemas.microsoft.com/office/powerpoint/2010/main" val="15661110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999">
        <p15:prstTrans prst="crush"/>
      </p:transition>
    </mc:Choice>
    <mc:Fallback xmlns="">
      <p:transition spd="slow">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 xmlns:a16="http://schemas.microsoft.com/office/drawing/2014/main" id="{43D8CE18-8582-43BA-95FD-FF0C5E183E7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6193"/>
          <a:stretch/>
        </p:blipFill>
        <p:spPr>
          <a:xfrm>
            <a:off x="-378" y="16042"/>
            <a:ext cx="12192378" cy="6432884"/>
          </a:xfrm>
          <a:prstGeom prst="rect">
            <a:avLst/>
          </a:prstGeom>
        </p:spPr>
      </p:pic>
      <p:sp>
        <p:nvSpPr>
          <p:cNvPr id="11" name="CuadroTexto 10"/>
          <p:cNvSpPr txBox="1"/>
          <p:nvPr/>
        </p:nvSpPr>
        <p:spPr>
          <a:xfrm>
            <a:off x="6102555" y="249415"/>
            <a:ext cx="5896940" cy="584775"/>
          </a:xfrm>
          <a:prstGeom prst="rect">
            <a:avLst/>
          </a:prstGeom>
          <a:noFill/>
        </p:spPr>
        <p:txBody>
          <a:bodyPr wrap="square" rtlCol="0">
            <a:spAutoFit/>
          </a:bodyPr>
          <a:lstStyle/>
          <a:p>
            <a:pPr algn="ctr"/>
            <a:r>
              <a:rPr lang="x-none" sz="3200" b="1" i="1" dirty="0">
                <a:latin typeface="Soho Gothic Pro Light" panose="020B0303030504020204" pitchFamily="34" charset="0"/>
              </a:rPr>
              <a:t>Texto continuo informativo</a:t>
            </a:r>
            <a:endParaRPr lang="es-CO" sz="3200" b="1" i="1" dirty="0">
              <a:latin typeface="Soho Gothic Pro Light" panose="020B0303030504020204" pitchFamily="34" charset="0"/>
            </a:endParaRPr>
          </a:p>
        </p:txBody>
      </p:sp>
      <p:sp>
        <p:nvSpPr>
          <p:cNvPr id="27" name="CuadroTexto 26"/>
          <p:cNvSpPr txBox="1"/>
          <p:nvPr/>
        </p:nvSpPr>
        <p:spPr>
          <a:xfrm>
            <a:off x="96255" y="898359"/>
            <a:ext cx="11903240" cy="5940088"/>
          </a:xfrm>
          <a:prstGeom prst="rect">
            <a:avLst/>
          </a:prstGeom>
          <a:noFill/>
        </p:spPr>
        <p:txBody>
          <a:bodyPr wrap="square" rtlCol="0">
            <a:spAutoFit/>
          </a:bodyPr>
          <a:lstStyle/>
          <a:p>
            <a:pPr algn="just"/>
            <a:r>
              <a:rPr lang="x-none" sz="2000" dirty="0">
                <a:latin typeface="Times New Roman" panose="02020603050405020304" pitchFamily="18" charset="0"/>
                <a:cs typeface="Times New Roman" panose="02020603050405020304" pitchFamily="18" charset="0"/>
              </a:rPr>
              <a:t>El calentamiento global comenzó hace 180 años, mucho antes de lo que hasta ahora se creía, y se debió al impacto que tuvo en el clima la revolución industrial, según un estudio internacional publicado por la revista científica </a:t>
            </a:r>
            <a:r>
              <a:rPr lang="x-none" sz="2000" i="1" dirty="0">
                <a:latin typeface="Times New Roman" panose="02020603050405020304" pitchFamily="18" charset="0"/>
                <a:cs typeface="Times New Roman" panose="02020603050405020304" pitchFamily="18" charset="0"/>
              </a:rPr>
              <a:t>Nature</a:t>
            </a:r>
            <a:r>
              <a:rPr lang="x-none" sz="2000" dirty="0">
                <a:latin typeface="Times New Roman" panose="02020603050405020304" pitchFamily="18" charset="0"/>
                <a:cs typeface="Times New Roman" panose="02020603050405020304" pitchFamily="18" charset="0"/>
              </a:rPr>
              <a:t>. La Universidad Libre de Berlín, una de las instituciones participantes en la investigación, avanzó hoy que ésta es la principal conclusión de un estudio pionero del "archivo natural del clima" de los últimos 500 años (corales tropicales, núcleos sedimentarios, estalagmitas, anillos en troncos y hielos) en ambos hemisferios. Además, el estudio -dirigido por Nerilie Abram de la Universidad Nacional de Australia en Canberra- recoge el análisis de distintos modelos de evolución del clima a lo largo de miles de años.</a:t>
            </a:r>
          </a:p>
          <a:p>
            <a:pPr algn="just"/>
            <a:endParaRPr lang="x-none" sz="2000" dirty="0">
              <a:latin typeface="Times New Roman" panose="02020603050405020304" pitchFamily="18" charset="0"/>
              <a:cs typeface="Times New Roman" panose="02020603050405020304" pitchFamily="18" charset="0"/>
            </a:endParaRPr>
          </a:p>
          <a:p>
            <a:pPr algn="just"/>
            <a:r>
              <a:rPr lang="x-none" sz="2000" dirty="0">
                <a:latin typeface="Times New Roman" panose="02020603050405020304" pitchFamily="18" charset="0"/>
                <a:cs typeface="Times New Roman" panose="02020603050405020304" pitchFamily="18" charset="0"/>
              </a:rPr>
              <a:t>“Las investigaciones muestran que el calentamiento de la Tierra guarda relación desde el principio con el aumento de la concentración de gases de efecto invernadero consecuencia de la revolución industrial", explicó en un comunicado Jens </a:t>
            </a:r>
            <a:r>
              <a:rPr lang="x-none" sz="2000" dirty="0" err="1">
                <a:latin typeface="Times New Roman" panose="02020603050405020304" pitchFamily="18" charset="0"/>
                <a:cs typeface="Times New Roman" panose="02020603050405020304" pitchFamily="18" charset="0"/>
              </a:rPr>
              <a:t>Zinke</a:t>
            </a:r>
            <a:r>
              <a:rPr lang="x-none" sz="2000" dirty="0">
                <a:latin typeface="Times New Roman" panose="02020603050405020304" pitchFamily="18" charset="0"/>
                <a:cs typeface="Times New Roman" panose="02020603050405020304" pitchFamily="18" charset="0"/>
              </a:rPr>
              <a:t>, paleontólogo de la Universidad Libre de Berlín y coautor del estudio.</a:t>
            </a:r>
          </a:p>
          <a:p>
            <a:pPr algn="just"/>
            <a:endParaRPr lang="es-CO" sz="2000" dirty="0">
              <a:latin typeface="Times New Roman" panose="02020603050405020304" pitchFamily="18" charset="0"/>
              <a:cs typeface="Times New Roman" panose="02020603050405020304" pitchFamily="18" charset="0"/>
            </a:endParaRPr>
          </a:p>
          <a:p>
            <a:pPr algn="just"/>
            <a:r>
              <a:rPr lang="x-none" sz="2000" dirty="0">
                <a:latin typeface="Times New Roman" panose="02020603050405020304" pitchFamily="18" charset="0"/>
                <a:cs typeface="Times New Roman" panose="02020603050405020304" pitchFamily="18" charset="0"/>
              </a:rPr>
              <a:t>Antes de la revolución industrial la cantidad de gases de efecto invernadero (como el CO2) se encontraban en la atmósfera en una proporción comparativamente baja.</a:t>
            </a:r>
          </a:p>
          <a:p>
            <a:pPr algn="just"/>
            <a:endParaRPr lang="es-CO" sz="2000" dirty="0">
              <a:latin typeface="Times New Roman" panose="02020603050405020304" pitchFamily="18" charset="0"/>
              <a:cs typeface="Times New Roman" panose="02020603050405020304" pitchFamily="18" charset="0"/>
            </a:endParaRPr>
          </a:p>
          <a:p>
            <a:pPr algn="just"/>
            <a:r>
              <a:rPr lang="x-none" sz="2000" dirty="0">
                <a:latin typeface="Times New Roman" panose="02020603050405020304" pitchFamily="18" charset="0"/>
                <a:cs typeface="Times New Roman" panose="02020603050405020304" pitchFamily="18" charset="0"/>
              </a:rPr>
              <a:t>Según el estudio, a partir de 1830, coincidiendo con los primeros pasos de la revolución industrial en Europa Occidental, comenzó a percibirse un aumento de las temperaturas, primero en el Ártico y en las zonas tropicales de los océanos, y posteriormente en Europa, Asia y Norteamérica.</a:t>
            </a:r>
            <a:endParaRPr lang="es-CO" sz="2000" dirty="0">
              <a:latin typeface="Times New Roman" panose="02020603050405020304" pitchFamily="18" charset="0"/>
              <a:cs typeface="Times New Roman" panose="02020603050405020304" pitchFamily="18" charset="0"/>
            </a:endParaRPr>
          </a:p>
          <a:p>
            <a:endParaRPr lang="es-CO" sz="2000" dirty="0">
              <a:latin typeface="Times New Roman" panose="02020603050405020304" pitchFamily="18" charset="0"/>
              <a:cs typeface="Times New Roman" panose="02020603050405020304" pitchFamily="18" charset="0"/>
            </a:endParaRPr>
          </a:p>
        </p:txBody>
      </p:sp>
      <p:sp>
        <p:nvSpPr>
          <p:cNvPr id="7" name="CuadroTexto 6">
            <a:extLst>
              <a:ext uri="{FF2B5EF4-FFF2-40B4-BE49-F238E27FC236}">
                <a16:creationId xmlns="" xmlns:a16="http://schemas.microsoft.com/office/drawing/2014/main" id="{4E14CA61-384D-446B-B1EA-C8B7DAFEC8FC}"/>
              </a:ext>
            </a:extLst>
          </p:cNvPr>
          <p:cNvSpPr txBox="1"/>
          <p:nvPr/>
        </p:nvSpPr>
        <p:spPr>
          <a:xfrm>
            <a:off x="136718" y="6509087"/>
            <a:ext cx="9681051" cy="523220"/>
          </a:xfrm>
          <a:prstGeom prst="rect">
            <a:avLst/>
          </a:prstGeom>
          <a:noFill/>
        </p:spPr>
        <p:txBody>
          <a:bodyPr wrap="square" rtlCol="0">
            <a:spAutoFit/>
          </a:bodyPr>
          <a:lstStyle/>
          <a:p>
            <a:r>
              <a:rPr lang="x-none" sz="1400" dirty="0">
                <a:latin typeface="Soho Gothic Pro Light" panose="020B0303030504020204" pitchFamily="34" charset="0"/>
              </a:rPr>
              <a:t>Fuente:</a:t>
            </a:r>
            <a:r>
              <a:rPr lang="x-none" sz="1400" i="1" dirty="0">
                <a:latin typeface="Soho Gothic Pro Light" panose="020B0303030504020204" pitchFamily="34" charset="0"/>
              </a:rPr>
              <a:t> Fragmento de “El calentamiento global comenzó hace 180 años, según desvela un estudio”. Agencia EFE Agosto 2016.</a:t>
            </a:r>
            <a:endParaRPr lang="es-CO" sz="1400" i="1" dirty="0">
              <a:latin typeface="Soho Gothic Pro Light" panose="020B0303030504020204" pitchFamily="34" charset="0"/>
            </a:endParaRPr>
          </a:p>
          <a:p>
            <a:endParaRPr lang="es-CO" sz="1400" i="1" dirty="0">
              <a:latin typeface="Soho Gothic Pro Light" panose="020B0303030504020204" pitchFamily="34" charset="0"/>
            </a:endParaRPr>
          </a:p>
        </p:txBody>
      </p:sp>
    </p:spTree>
    <p:custDataLst>
      <p:tags r:id="rId1"/>
    </p:custDataLst>
    <p:extLst>
      <p:ext uri="{BB962C8B-B14F-4D97-AF65-F5344CB8AC3E}">
        <p14:creationId xmlns:p14="http://schemas.microsoft.com/office/powerpoint/2010/main" val="33037514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86">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27"/>
                                        </p:tgtEl>
                                        <p:attrNameLst>
                                          <p:attrName>r</p:attrName>
                                        </p:attrNameLst>
                                      </p:cBhvr>
                                    </p:animRot>
                                    <p:animRot by="-240000">
                                      <p:cBhvr>
                                        <p:cTn id="7" dur="200" fill="hold">
                                          <p:stCondLst>
                                            <p:cond delay="200"/>
                                          </p:stCondLst>
                                        </p:cTn>
                                        <p:tgtEl>
                                          <p:spTgt spid="27"/>
                                        </p:tgtEl>
                                        <p:attrNameLst>
                                          <p:attrName>r</p:attrName>
                                        </p:attrNameLst>
                                      </p:cBhvr>
                                    </p:animRot>
                                    <p:animRot by="240000">
                                      <p:cBhvr>
                                        <p:cTn id="8" dur="200" fill="hold">
                                          <p:stCondLst>
                                            <p:cond delay="400"/>
                                          </p:stCondLst>
                                        </p:cTn>
                                        <p:tgtEl>
                                          <p:spTgt spid="27"/>
                                        </p:tgtEl>
                                        <p:attrNameLst>
                                          <p:attrName>r</p:attrName>
                                        </p:attrNameLst>
                                      </p:cBhvr>
                                    </p:animRot>
                                    <p:animRot by="-240000">
                                      <p:cBhvr>
                                        <p:cTn id="9" dur="200" fill="hold">
                                          <p:stCondLst>
                                            <p:cond delay="600"/>
                                          </p:stCondLst>
                                        </p:cTn>
                                        <p:tgtEl>
                                          <p:spTgt spid="27"/>
                                        </p:tgtEl>
                                        <p:attrNameLst>
                                          <p:attrName>r</p:attrName>
                                        </p:attrNameLst>
                                      </p:cBhvr>
                                    </p:animRot>
                                    <p:animRot by="120000">
                                      <p:cBhvr>
                                        <p:cTn id="10" dur="200" fill="hold">
                                          <p:stCondLst>
                                            <p:cond delay="800"/>
                                          </p:stCondLst>
                                        </p:cTn>
                                        <p:tgtEl>
                                          <p:spTgt spid="2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7"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4" cstate="print">
            <a:clrChange>
              <a:clrFrom>
                <a:srgbClr val="959595">
                  <a:alpha val="63529"/>
                </a:srgbClr>
              </a:clrFrom>
              <a:clrTo>
                <a:srgbClr val="959595">
                  <a:alpha val="0"/>
                </a:srgbClr>
              </a:clrTo>
            </a:clrChange>
            <a:extLst>
              <a:ext uri="{28A0092B-C50C-407E-A947-70E740481C1C}">
                <a14:useLocalDpi xmlns:a14="http://schemas.microsoft.com/office/drawing/2010/main" val="0"/>
              </a:ext>
            </a:extLst>
          </a:blip>
          <a:srcRect l="567" t="1006" r="78750" b="86432"/>
          <a:stretch/>
        </p:blipFill>
        <p:spPr>
          <a:xfrm>
            <a:off x="66774" y="69002"/>
            <a:ext cx="2451837" cy="861440"/>
          </a:xfrm>
          <a:prstGeom prst="rect">
            <a:avLst/>
          </a:prstGeom>
        </p:spPr>
      </p:pic>
      <p:pic>
        <p:nvPicPr>
          <p:cNvPr id="2" name="Imagen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0615" y="69002"/>
            <a:ext cx="9606615" cy="6601667"/>
          </a:xfrm>
          <a:prstGeom prst="rect">
            <a:avLst/>
          </a:prstGeom>
        </p:spPr>
      </p:pic>
      <p:sp>
        <p:nvSpPr>
          <p:cNvPr id="11" name="CuadroTexto 10"/>
          <p:cNvSpPr txBox="1"/>
          <p:nvPr/>
        </p:nvSpPr>
        <p:spPr>
          <a:xfrm>
            <a:off x="66774" y="930442"/>
            <a:ext cx="2648336" cy="1569660"/>
          </a:xfrm>
          <a:prstGeom prst="rect">
            <a:avLst/>
          </a:prstGeom>
          <a:noFill/>
        </p:spPr>
        <p:txBody>
          <a:bodyPr wrap="square" rtlCol="0">
            <a:spAutoFit/>
          </a:bodyPr>
          <a:lstStyle/>
          <a:p>
            <a:r>
              <a:rPr lang="x-none" sz="3200" b="1" i="1" dirty="0">
                <a:latin typeface="Soho Gothic Pro Light" panose="020B0303030504020204" pitchFamily="34" charset="0"/>
              </a:rPr>
              <a:t>Texto discontinuo informativo.</a:t>
            </a:r>
            <a:endParaRPr lang="es-CO" sz="3200" b="1" i="1" dirty="0">
              <a:latin typeface="Soho Gothic Pro Light" panose="020B0303030504020204" pitchFamily="34" charset="0"/>
            </a:endParaRPr>
          </a:p>
        </p:txBody>
      </p:sp>
      <p:sp>
        <p:nvSpPr>
          <p:cNvPr id="6" name="CuadroTexto 5"/>
          <p:cNvSpPr txBox="1"/>
          <p:nvPr/>
        </p:nvSpPr>
        <p:spPr>
          <a:xfrm>
            <a:off x="5837505" y="6584188"/>
            <a:ext cx="4821303" cy="276999"/>
          </a:xfrm>
          <a:prstGeom prst="rect">
            <a:avLst/>
          </a:prstGeom>
          <a:noFill/>
        </p:spPr>
        <p:txBody>
          <a:bodyPr wrap="square" rtlCol="0">
            <a:spAutoFit/>
          </a:bodyPr>
          <a:lstStyle/>
          <a:p>
            <a:r>
              <a:rPr lang="x-none" sz="1200" dirty="0">
                <a:latin typeface="Soho Gothic Pro Light" panose="020B0303030504020204" pitchFamily="34" charset="0"/>
              </a:rPr>
              <a:t>Fuente:</a:t>
            </a:r>
            <a:r>
              <a:rPr lang="x-none" sz="1200" i="1" dirty="0">
                <a:latin typeface="Soho Gothic Pro Light" panose="020B0303030504020204" pitchFamily="34" charset="0"/>
              </a:rPr>
              <a:t> http://www.compra-seguidores.com/blog/?p=739</a:t>
            </a:r>
            <a:endParaRPr lang="es-CO" sz="1200" i="1" dirty="0">
              <a:latin typeface="Soho Gothic Pro Light" panose="020B0303030504020204" pitchFamily="34" charset="0"/>
            </a:endParaRPr>
          </a:p>
        </p:txBody>
      </p:sp>
    </p:spTree>
    <p:custDataLst>
      <p:tags r:id="rId1"/>
    </p:custDataLst>
    <p:extLst>
      <p:ext uri="{BB962C8B-B14F-4D97-AF65-F5344CB8AC3E}">
        <p14:creationId xmlns:p14="http://schemas.microsoft.com/office/powerpoint/2010/main" val="40565331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2"/>
                                        </p:tgtEl>
                                      </p:cBhvr>
                                    </p:animEffect>
                                    <p:anim calcmode="lin" valueType="num">
                                      <p:cBhvr>
                                        <p:cTn id="14" dur="1000"/>
                                        <p:tgtEl>
                                          <p:spTgt spid="2"/>
                                        </p:tgtEl>
                                        <p:attrNameLst>
                                          <p:attrName>ppt_x</p:attrName>
                                        </p:attrNameLst>
                                      </p:cBhvr>
                                      <p:tavLst>
                                        <p:tav tm="0">
                                          <p:val>
                                            <p:strVal val="ppt_x"/>
                                          </p:val>
                                        </p:tav>
                                        <p:tav tm="100000">
                                          <p:val>
                                            <p:strVal val="ppt_x"/>
                                          </p:val>
                                        </p:tav>
                                      </p:tavLst>
                                    </p:anim>
                                    <p:anim calcmode="lin" valueType="num">
                                      <p:cBhvr>
                                        <p:cTn id="15" dur="1000"/>
                                        <p:tgtEl>
                                          <p:spTgt spid="2"/>
                                        </p:tgtEl>
                                        <p:attrNameLst>
                                          <p:attrName>ppt_y</p:attrName>
                                        </p:attrNameLst>
                                      </p:cBhvr>
                                      <p:tavLst>
                                        <p:tav tm="0">
                                          <p:val>
                                            <p:strVal val="ppt_y"/>
                                          </p:val>
                                        </p:tav>
                                        <p:tav tm="100000">
                                          <p:val>
                                            <p:strVal val="ppt_y+.1"/>
                                          </p:val>
                                        </p:tav>
                                      </p:tavLst>
                                    </p:anim>
                                    <p:set>
                                      <p:cBhvr>
                                        <p:cTn id="16"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0977" y="1450649"/>
            <a:ext cx="8001016" cy="5065786"/>
          </a:xfrm>
          <a:prstGeom prst="rect">
            <a:avLst/>
          </a:prstGeom>
        </p:spPr>
      </p:pic>
      <p:sp>
        <p:nvSpPr>
          <p:cNvPr id="9" name="CuadroTexto 8"/>
          <p:cNvSpPr txBox="1"/>
          <p:nvPr/>
        </p:nvSpPr>
        <p:spPr>
          <a:xfrm>
            <a:off x="1298446" y="2618334"/>
            <a:ext cx="2094390" cy="1200329"/>
          </a:xfrm>
          <a:prstGeom prst="rect">
            <a:avLst/>
          </a:prstGeom>
          <a:noFill/>
        </p:spPr>
        <p:txBody>
          <a:bodyPr wrap="square" rtlCol="0">
            <a:spAutoFit/>
          </a:bodyPr>
          <a:lstStyle/>
          <a:p>
            <a:pPr algn="ctr"/>
            <a:r>
              <a:rPr lang="es-CO" sz="2400" b="1" dirty="0">
                <a:latin typeface="Soho Std Medium" panose="02040603040506020204" pitchFamily="18" charset="0"/>
              </a:rPr>
              <a:t>Continuo Informativo  </a:t>
            </a:r>
            <a:r>
              <a:rPr lang="es-CO" sz="2400" dirty="0">
                <a:latin typeface="Soho Std Medium" panose="02040603040506020204" pitchFamily="18" charset="0"/>
              </a:rPr>
              <a:t>70%</a:t>
            </a:r>
          </a:p>
        </p:txBody>
      </p:sp>
      <p:sp>
        <p:nvSpPr>
          <p:cNvPr id="10" name="CuadroTexto 9"/>
          <p:cNvSpPr txBox="1"/>
          <p:nvPr/>
        </p:nvSpPr>
        <p:spPr>
          <a:xfrm>
            <a:off x="7090931" y="1591504"/>
            <a:ext cx="3113952" cy="1200329"/>
          </a:xfrm>
          <a:prstGeom prst="rect">
            <a:avLst/>
          </a:prstGeom>
          <a:noFill/>
        </p:spPr>
        <p:txBody>
          <a:bodyPr wrap="square" rtlCol="0">
            <a:spAutoFit/>
          </a:bodyPr>
          <a:lstStyle/>
          <a:p>
            <a:pPr algn="ctr"/>
            <a:r>
              <a:rPr lang="es-CO" sz="2400" b="1" dirty="0">
                <a:latin typeface="Soho Std Medium" panose="02040603040506020204" pitchFamily="18" charset="0"/>
              </a:rPr>
              <a:t>Discontinuo Informativo </a:t>
            </a:r>
          </a:p>
          <a:p>
            <a:pPr algn="ctr"/>
            <a:r>
              <a:rPr lang="es-CO" sz="2400" dirty="0">
                <a:latin typeface="Soho Std Medium" panose="02040603040506020204" pitchFamily="18" charset="0"/>
              </a:rPr>
              <a:t>8%</a:t>
            </a:r>
          </a:p>
        </p:txBody>
      </p:sp>
      <p:sp>
        <p:nvSpPr>
          <p:cNvPr id="11" name="CuadroTexto 10"/>
          <p:cNvSpPr txBox="1"/>
          <p:nvPr/>
        </p:nvSpPr>
        <p:spPr>
          <a:xfrm>
            <a:off x="7693384" y="2995805"/>
            <a:ext cx="3102783" cy="1200329"/>
          </a:xfrm>
          <a:prstGeom prst="rect">
            <a:avLst/>
          </a:prstGeom>
          <a:noFill/>
        </p:spPr>
        <p:txBody>
          <a:bodyPr wrap="square" rtlCol="0">
            <a:spAutoFit/>
          </a:bodyPr>
          <a:lstStyle/>
          <a:p>
            <a:pPr algn="ctr"/>
            <a:r>
              <a:rPr lang="es-CO" sz="2400" b="1" dirty="0">
                <a:latin typeface="Soho Std Medium" panose="02040603040506020204" pitchFamily="18" charset="0"/>
              </a:rPr>
              <a:t>Discontinuo </a:t>
            </a:r>
            <a:br>
              <a:rPr lang="es-CO" sz="2400" b="1" dirty="0">
                <a:latin typeface="Soho Std Medium" panose="02040603040506020204" pitchFamily="18" charset="0"/>
              </a:rPr>
            </a:br>
            <a:r>
              <a:rPr lang="es-CO" sz="2400" b="1" dirty="0">
                <a:latin typeface="Soho Std Medium" panose="02040603040506020204" pitchFamily="18" charset="0"/>
              </a:rPr>
              <a:t>Literario </a:t>
            </a:r>
          </a:p>
          <a:p>
            <a:pPr algn="ctr"/>
            <a:r>
              <a:rPr lang="es-CO" sz="2400" dirty="0">
                <a:latin typeface="Soho Std Medium" panose="02040603040506020204" pitchFamily="18" charset="0"/>
              </a:rPr>
              <a:t>7%</a:t>
            </a:r>
          </a:p>
        </p:txBody>
      </p:sp>
      <p:sp>
        <p:nvSpPr>
          <p:cNvPr id="12" name="CuadroTexto 11"/>
          <p:cNvSpPr txBox="1"/>
          <p:nvPr/>
        </p:nvSpPr>
        <p:spPr>
          <a:xfrm>
            <a:off x="7641405" y="4544090"/>
            <a:ext cx="2834640" cy="1200329"/>
          </a:xfrm>
          <a:prstGeom prst="rect">
            <a:avLst/>
          </a:prstGeom>
          <a:noFill/>
        </p:spPr>
        <p:txBody>
          <a:bodyPr wrap="square" rtlCol="0">
            <a:spAutoFit/>
          </a:bodyPr>
          <a:lstStyle/>
          <a:p>
            <a:pPr algn="ctr"/>
            <a:r>
              <a:rPr lang="es-CO" sz="2400" b="1" dirty="0">
                <a:latin typeface="Soho Std Medium" panose="02040603040506020204" pitchFamily="18" charset="0"/>
              </a:rPr>
              <a:t>Continuo </a:t>
            </a:r>
            <a:br>
              <a:rPr lang="es-CO" sz="2400" b="1" dirty="0">
                <a:latin typeface="Soho Std Medium" panose="02040603040506020204" pitchFamily="18" charset="0"/>
              </a:rPr>
            </a:br>
            <a:r>
              <a:rPr lang="es-CO" sz="2400" b="1" dirty="0">
                <a:latin typeface="Soho Std Medium" panose="02040603040506020204" pitchFamily="18" charset="0"/>
              </a:rPr>
              <a:t>Literario</a:t>
            </a:r>
          </a:p>
          <a:p>
            <a:pPr algn="ctr"/>
            <a:r>
              <a:rPr lang="es-CO" sz="2400" dirty="0">
                <a:latin typeface="Soho Std Medium" panose="02040603040506020204" pitchFamily="18" charset="0"/>
              </a:rPr>
              <a:t>15%</a:t>
            </a:r>
          </a:p>
        </p:txBody>
      </p:sp>
      <p:sp>
        <p:nvSpPr>
          <p:cNvPr id="14" name="Rectangle 12">
            <a:extLst>
              <a:ext uri="{FF2B5EF4-FFF2-40B4-BE49-F238E27FC236}">
                <a16:creationId xmlns="" xmlns:a16="http://schemas.microsoft.com/office/drawing/2014/main" id="{43529F16-82D7-4550-9F80-17349E455795}"/>
              </a:ext>
            </a:extLst>
          </p:cNvPr>
          <p:cNvSpPr>
            <a:spLocks noChangeArrowheads="1"/>
          </p:cNvSpPr>
          <p:nvPr/>
        </p:nvSpPr>
        <p:spPr bwMode="auto">
          <a:xfrm>
            <a:off x="-31968" y="161218"/>
            <a:ext cx="12223967" cy="632625"/>
          </a:xfrm>
          <a:prstGeom prst="rect">
            <a:avLst/>
          </a:prstGeom>
          <a:solidFill>
            <a:schemeClr val="accent4">
              <a:lumMod val="50000"/>
            </a:schemeClr>
          </a:solidFill>
          <a:ln>
            <a:noFill/>
          </a:ln>
          <a:extLst/>
        </p:spPr>
        <p:txBody>
          <a:bodyPr rot="0" vert="horz" wrap="square" lIns="91440" tIns="45720" rIns="91440" bIns="45720" anchor="t" anchorCtr="0" upright="1">
            <a:noAutofit/>
          </a:bodyPr>
          <a:lstStyle/>
          <a:p>
            <a:pPr marR="1014730" algn="r">
              <a:spcAft>
                <a:spcPts val="0"/>
              </a:spcAft>
            </a:pPr>
            <a:endParaRPr lang="es-CO" sz="1000" dirty="0">
              <a:effectLst/>
              <a:latin typeface="Elephant" panose="02020904090505020303" pitchFamily="18" charset="0"/>
              <a:ea typeface="Soho Gothic Pro"/>
              <a:cs typeface="Times New Roman" panose="02020603050405020304" pitchFamily="18" charset="0"/>
            </a:endParaRPr>
          </a:p>
        </p:txBody>
      </p:sp>
      <p:sp>
        <p:nvSpPr>
          <p:cNvPr id="15" name="Rectangle 13">
            <a:extLst>
              <a:ext uri="{FF2B5EF4-FFF2-40B4-BE49-F238E27FC236}">
                <a16:creationId xmlns="" xmlns:a16="http://schemas.microsoft.com/office/drawing/2014/main" id="{05C7BE05-E716-42EF-A4D0-9FA2BA30556A}"/>
              </a:ext>
            </a:extLst>
          </p:cNvPr>
          <p:cNvSpPr/>
          <p:nvPr/>
        </p:nvSpPr>
        <p:spPr>
          <a:xfrm>
            <a:off x="-48009" y="231048"/>
            <a:ext cx="11877039" cy="4965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b="1" dirty="0">
                <a:solidFill>
                  <a:schemeClr val="bg1"/>
                </a:solidFill>
                <a:latin typeface="Helvetica" panose="020B0604020202020204" pitchFamily="34" charset="0"/>
                <a:ea typeface="Kozuka Gothic Pro M" panose="020B0700000000000000" pitchFamily="34" charset="-128"/>
                <a:cs typeface="Helvetica" panose="020B0604020202020204" pitchFamily="34" charset="0"/>
              </a:rPr>
              <a:t>Distribución de las preguntas en tipos de textos</a:t>
            </a:r>
          </a:p>
        </p:txBody>
      </p:sp>
      <p:sp>
        <p:nvSpPr>
          <p:cNvPr id="13" name="CuadroTexto 12">
            <a:extLst>
              <a:ext uri="{FF2B5EF4-FFF2-40B4-BE49-F238E27FC236}">
                <a16:creationId xmlns="" xmlns:a16="http://schemas.microsoft.com/office/drawing/2014/main" id="{1C4AAD9C-82CE-4BCE-A12D-FC53D7084510}"/>
              </a:ext>
            </a:extLst>
          </p:cNvPr>
          <p:cNvSpPr txBox="1"/>
          <p:nvPr/>
        </p:nvSpPr>
        <p:spPr>
          <a:xfrm>
            <a:off x="3362047" y="2881618"/>
            <a:ext cx="2094390" cy="584775"/>
          </a:xfrm>
          <a:prstGeom prst="rect">
            <a:avLst/>
          </a:prstGeom>
          <a:noFill/>
        </p:spPr>
        <p:txBody>
          <a:bodyPr wrap="square" rtlCol="0">
            <a:spAutoFit/>
          </a:bodyPr>
          <a:lstStyle/>
          <a:p>
            <a:pPr algn="ctr"/>
            <a:r>
              <a:rPr lang="es-CO" sz="3200" b="1" dirty="0">
                <a:latin typeface="Soho Std Medium" panose="02040603040506020204" pitchFamily="18" charset="0"/>
              </a:rPr>
              <a:t>25</a:t>
            </a:r>
          </a:p>
        </p:txBody>
      </p:sp>
      <p:sp>
        <p:nvSpPr>
          <p:cNvPr id="16" name="CuadroTexto 15">
            <a:extLst>
              <a:ext uri="{FF2B5EF4-FFF2-40B4-BE49-F238E27FC236}">
                <a16:creationId xmlns="" xmlns:a16="http://schemas.microsoft.com/office/drawing/2014/main" id="{503CEA1E-35D5-4DEB-8F1A-DCC9A77EF759}"/>
              </a:ext>
            </a:extLst>
          </p:cNvPr>
          <p:cNvSpPr txBox="1"/>
          <p:nvPr/>
        </p:nvSpPr>
        <p:spPr>
          <a:xfrm>
            <a:off x="6995581" y="2504629"/>
            <a:ext cx="833285" cy="584775"/>
          </a:xfrm>
          <a:prstGeom prst="rect">
            <a:avLst/>
          </a:prstGeom>
          <a:noFill/>
        </p:spPr>
        <p:txBody>
          <a:bodyPr wrap="square" rtlCol="0">
            <a:spAutoFit/>
          </a:bodyPr>
          <a:lstStyle/>
          <a:p>
            <a:pPr algn="ctr"/>
            <a:r>
              <a:rPr lang="es-CO" sz="3200" b="1" dirty="0">
                <a:latin typeface="Soho Std Medium" panose="02040603040506020204" pitchFamily="18" charset="0"/>
              </a:rPr>
              <a:t>3</a:t>
            </a:r>
          </a:p>
        </p:txBody>
      </p:sp>
      <p:sp>
        <p:nvSpPr>
          <p:cNvPr id="18" name="CuadroTexto 17">
            <a:extLst>
              <a:ext uri="{FF2B5EF4-FFF2-40B4-BE49-F238E27FC236}">
                <a16:creationId xmlns="" xmlns:a16="http://schemas.microsoft.com/office/drawing/2014/main" id="{F9F70321-0B74-4BE2-971F-F7399C459200}"/>
              </a:ext>
            </a:extLst>
          </p:cNvPr>
          <p:cNvSpPr txBox="1"/>
          <p:nvPr/>
        </p:nvSpPr>
        <p:spPr>
          <a:xfrm>
            <a:off x="7099856" y="3218499"/>
            <a:ext cx="833285" cy="584775"/>
          </a:xfrm>
          <a:prstGeom prst="rect">
            <a:avLst/>
          </a:prstGeom>
          <a:noFill/>
        </p:spPr>
        <p:txBody>
          <a:bodyPr wrap="square" rtlCol="0">
            <a:spAutoFit/>
          </a:bodyPr>
          <a:lstStyle/>
          <a:p>
            <a:pPr algn="ctr"/>
            <a:r>
              <a:rPr lang="es-CO" sz="3200" b="1" dirty="0">
                <a:latin typeface="Soho Std Medium" panose="02040603040506020204" pitchFamily="18" charset="0"/>
              </a:rPr>
              <a:t>3</a:t>
            </a:r>
          </a:p>
        </p:txBody>
      </p:sp>
      <p:sp>
        <p:nvSpPr>
          <p:cNvPr id="19" name="CuadroTexto 18">
            <a:extLst>
              <a:ext uri="{FF2B5EF4-FFF2-40B4-BE49-F238E27FC236}">
                <a16:creationId xmlns="" xmlns:a16="http://schemas.microsoft.com/office/drawing/2014/main" id="{70CEAC61-A508-4EDB-A972-D6899BC6F20C}"/>
              </a:ext>
            </a:extLst>
          </p:cNvPr>
          <p:cNvSpPr txBox="1"/>
          <p:nvPr/>
        </p:nvSpPr>
        <p:spPr>
          <a:xfrm>
            <a:off x="6963499" y="4012581"/>
            <a:ext cx="833285" cy="584775"/>
          </a:xfrm>
          <a:prstGeom prst="rect">
            <a:avLst/>
          </a:prstGeom>
          <a:noFill/>
        </p:spPr>
        <p:txBody>
          <a:bodyPr wrap="square" rtlCol="0">
            <a:spAutoFit/>
          </a:bodyPr>
          <a:lstStyle/>
          <a:p>
            <a:pPr algn="ctr"/>
            <a:r>
              <a:rPr lang="es-CO" sz="3200" b="1" dirty="0">
                <a:latin typeface="Soho Std Medium" panose="02040603040506020204" pitchFamily="18" charset="0"/>
              </a:rPr>
              <a:t>5</a:t>
            </a:r>
          </a:p>
        </p:txBody>
      </p:sp>
      <p:pic>
        <p:nvPicPr>
          <p:cNvPr id="2" name="Imagen 1">
            <a:extLst>
              <a:ext uri="{FF2B5EF4-FFF2-40B4-BE49-F238E27FC236}">
                <a16:creationId xmlns="" xmlns:a16="http://schemas.microsoft.com/office/drawing/2014/main" id="{A9A41855-2EE9-4D5F-B4F3-4E7AD2D96799}"/>
              </a:ext>
            </a:extLst>
          </p:cNvPr>
          <p:cNvPicPr>
            <a:picLocks noChangeAspect="1"/>
          </p:cNvPicPr>
          <p:nvPr/>
        </p:nvPicPr>
        <p:blipFill rotWithShape="1">
          <a:blip r:embed="rId5"/>
          <a:srcRect r="-16122" b="67559"/>
          <a:stretch/>
        </p:blipFill>
        <p:spPr>
          <a:xfrm>
            <a:off x="9559297" y="1800872"/>
            <a:ext cx="1430044" cy="393581"/>
          </a:xfrm>
          <a:prstGeom prst="rect">
            <a:avLst/>
          </a:prstGeom>
        </p:spPr>
      </p:pic>
      <p:pic>
        <p:nvPicPr>
          <p:cNvPr id="28" name="Imagen 27">
            <a:extLst>
              <a:ext uri="{FF2B5EF4-FFF2-40B4-BE49-F238E27FC236}">
                <a16:creationId xmlns="" xmlns:a16="http://schemas.microsoft.com/office/drawing/2014/main" id="{A9AE710D-6076-4CBD-986E-E87ED12D4607}"/>
              </a:ext>
            </a:extLst>
          </p:cNvPr>
          <p:cNvPicPr>
            <a:picLocks noChangeAspect="1"/>
          </p:cNvPicPr>
          <p:nvPr/>
        </p:nvPicPr>
        <p:blipFill rotWithShape="1">
          <a:blip r:embed="rId5"/>
          <a:srcRect r="-7501" b="67559"/>
          <a:stretch/>
        </p:blipFill>
        <p:spPr>
          <a:xfrm>
            <a:off x="10170088" y="3248815"/>
            <a:ext cx="1323882" cy="393581"/>
          </a:xfrm>
          <a:prstGeom prst="rect">
            <a:avLst/>
          </a:prstGeom>
        </p:spPr>
      </p:pic>
      <p:grpSp>
        <p:nvGrpSpPr>
          <p:cNvPr id="3" name="Grupo 2">
            <a:extLst>
              <a:ext uri="{FF2B5EF4-FFF2-40B4-BE49-F238E27FC236}">
                <a16:creationId xmlns="" xmlns:a16="http://schemas.microsoft.com/office/drawing/2014/main" id="{B72CDA99-9B4F-484C-B57D-83A5E1B5269D}"/>
              </a:ext>
            </a:extLst>
          </p:cNvPr>
          <p:cNvGrpSpPr/>
          <p:nvPr/>
        </p:nvGrpSpPr>
        <p:grpSpPr>
          <a:xfrm>
            <a:off x="9914630" y="4738333"/>
            <a:ext cx="1609601" cy="817742"/>
            <a:chOff x="10235471" y="4882712"/>
            <a:chExt cx="1609601" cy="817742"/>
          </a:xfrm>
        </p:grpSpPr>
        <p:pic>
          <p:nvPicPr>
            <p:cNvPr id="24" name="Imagen 23">
              <a:extLst>
                <a:ext uri="{FF2B5EF4-FFF2-40B4-BE49-F238E27FC236}">
                  <a16:creationId xmlns="" xmlns:a16="http://schemas.microsoft.com/office/drawing/2014/main" id="{F04A1278-C60D-4778-98FB-BE7B877236FB}"/>
                </a:ext>
              </a:extLst>
            </p:cNvPr>
            <p:cNvPicPr>
              <a:picLocks noChangeAspect="1"/>
            </p:cNvPicPr>
            <p:nvPr/>
          </p:nvPicPr>
          <p:blipFill rotWithShape="1">
            <a:blip r:embed="rId6">
              <a:clrChange>
                <a:clrFrom>
                  <a:srgbClr val="F3F3F3"/>
                </a:clrFrom>
                <a:clrTo>
                  <a:srgbClr val="F3F3F3">
                    <a:alpha val="0"/>
                  </a:srgbClr>
                </a:clrTo>
              </a:clrChange>
            </a:blip>
            <a:srcRect l="4374" t="2414" r="-1798" b="63598"/>
            <a:stretch/>
          </p:blipFill>
          <p:spPr>
            <a:xfrm>
              <a:off x="10235471" y="4882712"/>
              <a:ext cx="1609601" cy="435156"/>
            </a:xfrm>
            <a:prstGeom prst="rect">
              <a:avLst/>
            </a:prstGeom>
          </p:spPr>
        </p:pic>
        <p:pic>
          <p:nvPicPr>
            <p:cNvPr id="29" name="Imagen 28">
              <a:extLst>
                <a:ext uri="{FF2B5EF4-FFF2-40B4-BE49-F238E27FC236}">
                  <a16:creationId xmlns="" xmlns:a16="http://schemas.microsoft.com/office/drawing/2014/main" id="{950FB6D7-BE49-49AD-A2A0-305FA83B0D25}"/>
                </a:ext>
              </a:extLst>
            </p:cNvPr>
            <p:cNvPicPr>
              <a:picLocks noChangeAspect="1"/>
            </p:cNvPicPr>
            <p:nvPr/>
          </p:nvPicPr>
          <p:blipFill rotWithShape="1">
            <a:blip r:embed="rId6">
              <a:clrChange>
                <a:clrFrom>
                  <a:srgbClr val="F3F3F3"/>
                </a:clrFrom>
                <a:clrTo>
                  <a:srgbClr val="F3F3F3">
                    <a:alpha val="0"/>
                  </a:srgbClr>
                </a:clrTo>
              </a:clrChange>
            </a:blip>
            <a:srcRect l="4375" t="4237" r="70212" b="63597"/>
            <a:stretch/>
          </p:blipFill>
          <p:spPr>
            <a:xfrm>
              <a:off x="10834618" y="5288633"/>
              <a:ext cx="419873" cy="411821"/>
            </a:xfrm>
            <a:prstGeom prst="rect">
              <a:avLst/>
            </a:prstGeom>
          </p:spPr>
        </p:pic>
      </p:grpSp>
      <p:grpSp>
        <p:nvGrpSpPr>
          <p:cNvPr id="5" name="Grupo 4">
            <a:extLst>
              <a:ext uri="{FF2B5EF4-FFF2-40B4-BE49-F238E27FC236}">
                <a16:creationId xmlns="" xmlns:a16="http://schemas.microsoft.com/office/drawing/2014/main" id="{5F3AC82B-FFF5-45C9-AA78-6591B0235CB9}"/>
              </a:ext>
            </a:extLst>
          </p:cNvPr>
          <p:cNvGrpSpPr/>
          <p:nvPr/>
        </p:nvGrpSpPr>
        <p:grpSpPr>
          <a:xfrm>
            <a:off x="1298446" y="4153920"/>
            <a:ext cx="2098850" cy="1908743"/>
            <a:chOff x="826384" y="4411195"/>
            <a:chExt cx="2098850" cy="1908743"/>
          </a:xfrm>
        </p:grpSpPr>
        <p:grpSp>
          <p:nvGrpSpPr>
            <p:cNvPr id="25" name="Grupo 24">
              <a:extLst>
                <a:ext uri="{FF2B5EF4-FFF2-40B4-BE49-F238E27FC236}">
                  <a16:creationId xmlns="" xmlns:a16="http://schemas.microsoft.com/office/drawing/2014/main" id="{E528D46A-E403-4918-A868-CC51601D3DE9}"/>
                </a:ext>
              </a:extLst>
            </p:cNvPr>
            <p:cNvGrpSpPr/>
            <p:nvPr/>
          </p:nvGrpSpPr>
          <p:grpSpPr>
            <a:xfrm>
              <a:off x="830840" y="4778910"/>
              <a:ext cx="2030787" cy="775769"/>
              <a:chOff x="788743" y="3579664"/>
              <a:chExt cx="2030787" cy="775769"/>
            </a:xfrm>
          </p:grpSpPr>
          <p:pic>
            <p:nvPicPr>
              <p:cNvPr id="26" name="Imagen 25">
                <a:extLst>
                  <a:ext uri="{FF2B5EF4-FFF2-40B4-BE49-F238E27FC236}">
                    <a16:creationId xmlns="" xmlns:a16="http://schemas.microsoft.com/office/drawing/2014/main" id="{A1E46F38-BDC6-484D-B0F5-146F688FC5C0}"/>
                  </a:ext>
                </a:extLst>
              </p:cNvPr>
              <p:cNvPicPr>
                <a:picLocks noChangeAspect="1"/>
              </p:cNvPicPr>
              <p:nvPr/>
            </p:nvPicPr>
            <p:blipFill rotWithShape="1">
              <a:blip r:embed="rId6">
                <a:clrChange>
                  <a:clrFrom>
                    <a:srgbClr val="F3F3F3"/>
                  </a:clrFrom>
                  <a:clrTo>
                    <a:srgbClr val="F3F3F3">
                      <a:alpha val="0"/>
                    </a:srgbClr>
                  </a:clrTo>
                </a:clrChange>
              </a:blip>
              <a:srcRect t="5296" r="48571" b="34110"/>
              <a:stretch/>
            </p:blipFill>
            <p:spPr>
              <a:xfrm>
                <a:off x="1969846" y="3579664"/>
                <a:ext cx="849684" cy="775769"/>
              </a:xfrm>
              <a:prstGeom prst="rect">
                <a:avLst/>
              </a:prstGeom>
            </p:spPr>
          </p:pic>
          <p:pic>
            <p:nvPicPr>
              <p:cNvPr id="27" name="Imagen 26">
                <a:extLst>
                  <a:ext uri="{FF2B5EF4-FFF2-40B4-BE49-F238E27FC236}">
                    <a16:creationId xmlns="" xmlns:a16="http://schemas.microsoft.com/office/drawing/2014/main" id="{44608F79-584A-4598-89E8-B0A2B738D645}"/>
                  </a:ext>
                </a:extLst>
              </p:cNvPr>
              <p:cNvPicPr>
                <a:picLocks noChangeAspect="1"/>
              </p:cNvPicPr>
              <p:nvPr/>
            </p:nvPicPr>
            <p:blipFill rotWithShape="1">
              <a:blip r:embed="rId7"/>
              <a:srcRect r="-9856" b="37592"/>
              <a:stretch/>
            </p:blipFill>
            <p:spPr>
              <a:xfrm>
                <a:off x="788743" y="3579664"/>
                <a:ext cx="1352880" cy="753336"/>
              </a:xfrm>
              <a:prstGeom prst="rect">
                <a:avLst/>
              </a:prstGeom>
            </p:spPr>
          </p:pic>
        </p:grpSp>
        <p:grpSp>
          <p:nvGrpSpPr>
            <p:cNvPr id="30" name="Grupo 29">
              <a:extLst>
                <a:ext uri="{FF2B5EF4-FFF2-40B4-BE49-F238E27FC236}">
                  <a16:creationId xmlns="" xmlns:a16="http://schemas.microsoft.com/office/drawing/2014/main" id="{3BA6B10C-6DD1-41C4-AAF4-6741F99E7041}"/>
                </a:ext>
              </a:extLst>
            </p:cNvPr>
            <p:cNvGrpSpPr/>
            <p:nvPr/>
          </p:nvGrpSpPr>
          <p:grpSpPr>
            <a:xfrm>
              <a:off x="826384" y="5544169"/>
              <a:ext cx="2030787" cy="775769"/>
              <a:chOff x="788743" y="3579664"/>
              <a:chExt cx="2030787" cy="775769"/>
            </a:xfrm>
          </p:grpSpPr>
          <p:pic>
            <p:nvPicPr>
              <p:cNvPr id="31" name="Imagen 30">
                <a:extLst>
                  <a:ext uri="{FF2B5EF4-FFF2-40B4-BE49-F238E27FC236}">
                    <a16:creationId xmlns="" xmlns:a16="http://schemas.microsoft.com/office/drawing/2014/main" id="{EE94C600-0E66-4AF1-8F76-6EC55027E0B5}"/>
                  </a:ext>
                </a:extLst>
              </p:cNvPr>
              <p:cNvPicPr>
                <a:picLocks noChangeAspect="1"/>
              </p:cNvPicPr>
              <p:nvPr/>
            </p:nvPicPr>
            <p:blipFill rotWithShape="1">
              <a:blip r:embed="rId6">
                <a:clrChange>
                  <a:clrFrom>
                    <a:srgbClr val="F3F3F3"/>
                  </a:clrFrom>
                  <a:clrTo>
                    <a:srgbClr val="F3F3F3">
                      <a:alpha val="0"/>
                    </a:srgbClr>
                  </a:clrTo>
                </a:clrChange>
              </a:blip>
              <a:srcRect t="5296" r="48571" b="34110"/>
              <a:stretch/>
            </p:blipFill>
            <p:spPr>
              <a:xfrm>
                <a:off x="1969846" y="3579664"/>
                <a:ext cx="849684" cy="775769"/>
              </a:xfrm>
              <a:prstGeom prst="rect">
                <a:avLst/>
              </a:prstGeom>
            </p:spPr>
          </p:pic>
          <p:pic>
            <p:nvPicPr>
              <p:cNvPr id="32" name="Imagen 31">
                <a:extLst>
                  <a:ext uri="{FF2B5EF4-FFF2-40B4-BE49-F238E27FC236}">
                    <a16:creationId xmlns="" xmlns:a16="http://schemas.microsoft.com/office/drawing/2014/main" id="{1CE1FB3E-18A5-4396-91A2-BC71744EDC57}"/>
                  </a:ext>
                </a:extLst>
              </p:cNvPr>
              <p:cNvPicPr>
                <a:picLocks noChangeAspect="1"/>
              </p:cNvPicPr>
              <p:nvPr/>
            </p:nvPicPr>
            <p:blipFill rotWithShape="1">
              <a:blip r:embed="rId7"/>
              <a:srcRect r="-9856" b="37592"/>
              <a:stretch/>
            </p:blipFill>
            <p:spPr>
              <a:xfrm>
                <a:off x="788743" y="3579664"/>
                <a:ext cx="1352880" cy="753336"/>
              </a:xfrm>
              <a:prstGeom prst="rect">
                <a:avLst/>
              </a:prstGeom>
            </p:spPr>
          </p:pic>
        </p:grpSp>
        <p:pic>
          <p:nvPicPr>
            <p:cNvPr id="4" name="Imagen 3">
              <a:extLst>
                <a:ext uri="{FF2B5EF4-FFF2-40B4-BE49-F238E27FC236}">
                  <a16:creationId xmlns="" xmlns:a16="http://schemas.microsoft.com/office/drawing/2014/main" id="{2641BD0C-FEAB-435F-90FC-5ECCABABEFBF}"/>
                </a:ext>
              </a:extLst>
            </p:cNvPr>
            <p:cNvPicPr>
              <a:picLocks noChangeAspect="1"/>
            </p:cNvPicPr>
            <p:nvPr/>
          </p:nvPicPr>
          <p:blipFill rotWithShape="1">
            <a:blip r:embed="rId8"/>
            <a:srcRect l="1" t="1" r="-3165" b="50157"/>
            <a:stretch/>
          </p:blipFill>
          <p:spPr>
            <a:xfrm>
              <a:off x="830844" y="4411195"/>
              <a:ext cx="2094390" cy="385907"/>
            </a:xfrm>
            <a:prstGeom prst="rect">
              <a:avLst/>
            </a:prstGeom>
          </p:spPr>
        </p:pic>
      </p:grpSp>
      <p:sp>
        <p:nvSpPr>
          <p:cNvPr id="33" name="CuadroTexto 32">
            <a:extLst>
              <a:ext uri="{FF2B5EF4-FFF2-40B4-BE49-F238E27FC236}">
                <a16:creationId xmlns="" xmlns:a16="http://schemas.microsoft.com/office/drawing/2014/main" id="{AB46A4BA-98B4-40A3-9570-4E8EA3010DA2}"/>
              </a:ext>
            </a:extLst>
          </p:cNvPr>
          <p:cNvSpPr txBox="1"/>
          <p:nvPr/>
        </p:nvSpPr>
        <p:spPr>
          <a:xfrm>
            <a:off x="1973176" y="6457890"/>
            <a:ext cx="7571874" cy="400110"/>
          </a:xfrm>
          <a:prstGeom prst="rect">
            <a:avLst/>
          </a:prstGeom>
          <a:noFill/>
        </p:spPr>
        <p:txBody>
          <a:bodyPr wrap="square" rtlCol="0">
            <a:spAutoFit/>
          </a:bodyPr>
          <a:lstStyle/>
          <a:p>
            <a:pPr algn="ctr"/>
            <a:r>
              <a:rPr lang="es-ES" sz="1000" dirty="0">
                <a:latin typeface="Soho Std Light" panose="02040303030506020204" pitchFamily="18" charset="0"/>
              </a:rPr>
              <a:t>Información adaptada de la</a:t>
            </a:r>
            <a:r>
              <a:rPr lang="es-ES" sz="1000" i="1" dirty="0">
                <a:latin typeface="Soho Std Light" panose="02040303030506020204" pitchFamily="18" charset="0"/>
              </a:rPr>
              <a:t> Guía de orientación Saber Pro  Módulos de Competencias Genéricas 2017 </a:t>
            </a:r>
            <a:r>
              <a:rPr lang="es-ES" sz="1000" dirty="0">
                <a:latin typeface="Soho Std Light" panose="02040303030506020204" pitchFamily="18" charset="0"/>
              </a:rPr>
              <a:t>- Publicación del Instituto</a:t>
            </a:r>
          </a:p>
          <a:p>
            <a:pPr algn="ctr"/>
            <a:r>
              <a:rPr lang="es-ES" sz="1000" dirty="0">
                <a:latin typeface="Soho Std Light" panose="02040303030506020204" pitchFamily="18" charset="0"/>
              </a:rPr>
              <a:t> Colombiano para la Evaluación de la Educación (</a:t>
            </a:r>
            <a:r>
              <a:rPr lang="es-ES" sz="1000" dirty="0" err="1">
                <a:latin typeface="Soho Std Light" panose="02040303030506020204" pitchFamily="18" charset="0"/>
              </a:rPr>
              <a:t>Icfes</a:t>
            </a:r>
            <a:r>
              <a:rPr lang="es-ES" sz="1000" dirty="0">
                <a:latin typeface="Soho Std Light" panose="02040303030506020204" pitchFamily="18" charset="0"/>
              </a:rPr>
              <a:t>) </a:t>
            </a:r>
            <a:endParaRPr lang="es-CO" sz="1000" dirty="0">
              <a:latin typeface="Soho Std Light" panose="02040303030506020204" pitchFamily="18" charset="0"/>
            </a:endParaRPr>
          </a:p>
        </p:txBody>
      </p:sp>
    </p:spTree>
    <p:custDataLst>
      <p:tags r:id="rId1"/>
    </p:custDataLst>
    <p:extLst>
      <p:ext uri="{BB962C8B-B14F-4D97-AF65-F5344CB8AC3E}">
        <p14:creationId xmlns:p14="http://schemas.microsoft.com/office/powerpoint/2010/main" val="3985261421"/>
      </p:ext>
    </p:extLst>
  </p:cSld>
  <p:clrMapOvr>
    <a:masterClrMapping/>
  </p:clrMapOvr>
  <p:transition spd="slow">
    <p:cove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12">
            <a:extLst>
              <a:ext uri="{FF2B5EF4-FFF2-40B4-BE49-F238E27FC236}">
                <a16:creationId xmlns="" xmlns:a16="http://schemas.microsoft.com/office/drawing/2014/main" id="{E33FE019-0B4B-495D-B52D-0F8D804F96C8}"/>
              </a:ext>
            </a:extLst>
          </p:cNvPr>
          <p:cNvSpPr>
            <a:spLocks noChangeArrowheads="1"/>
          </p:cNvSpPr>
          <p:nvPr/>
        </p:nvSpPr>
        <p:spPr bwMode="auto">
          <a:xfrm>
            <a:off x="-31967" y="161218"/>
            <a:ext cx="12243438" cy="632625"/>
          </a:xfrm>
          <a:prstGeom prst="rect">
            <a:avLst/>
          </a:prstGeom>
          <a:solidFill>
            <a:schemeClr val="accent4">
              <a:lumMod val="50000"/>
            </a:schemeClr>
          </a:solidFill>
          <a:ln>
            <a:noFill/>
          </a:ln>
          <a:extLst/>
        </p:spPr>
        <p:txBody>
          <a:bodyPr rot="0" vert="horz" wrap="square" lIns="91440" tIns="45720" rIns="91440" bIns="45720" anchor="t" anchorCtr="0" upright="1">
            <a:noAutofit/>
          </a:bodyPr>
          <a:lstStyle/>
          <a:p>
            <a:pPr marR="1014730" algn="r">
              <a:spcAft>
                <a:spcPts val="0"/>
              </a:spcAft>
            </a:pPr>
            <a:endParaRPr lang="es-CO" sz="1000" dirty="0">
              <a:effectLst/>
              <a:latin typeface="Elephant" panose="02020904090505020303" pitchFamily="18" charset="0"/>
              <a:ea typeface="Soho Gothic Pro"/>
              <a:cs typeface="Times New Roman" panose="02020603050405020304" pitchFamily="18" charset="0"/>
            </a:endParaRPr>
          </a:p>
        </p:txBody>
      </p:sp>
      <p:sp>
        <p:nvSpPr>
          <p:cNvPr id="23" name="Rectangle 13">
            <a:extLst>
              <a:ext uri="{FF2B5EF4-FFF2-40B4-BE49-F238E27FC236}">
                <a16:creationId xmlns="" xmlns:a16="http://schemas.microsoft.com/office/drawing/2014/main" id="{8B32D7C1-DC09-428E-AC16-BDD81DF1CC25}"/>
              </a:ext>
            </a:extLst>
          </p:cNvPr>
          <p:cNvSpPr/>
          <p:nvPr/>
        </p:nvSpPr>
        <p:spPr>
          <a:xfrm>
            <a:off x="882432" y="215006"/>
            <a:ext cx="8910919" cy="4965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b="1" dirty="0">
                <a:solidFill>
                  <a:schemeClr val="bg1"/>
                </a:solidFill>
                <a:latin typeface="Helvetica" panose="020B0604020202020204" pitchFamily="34" charset="0"/>
                <a:ea typeface="Kozuka Gothic Pro M" panose="020B0700000000000000" pitchFamily="34" charset="-128"/>
                <a:cs typeface="Helvetica" panose="020B0604020202020204" pitchFamily="34" charset="0"/>
              </a:rPr>
              <a:t>¿Cómo te evalúan?</a:t>
            </a:r>
          </a:p>
        </p:txBody>
      </p:sp>
      <p:sp>
        <p:nvSpPr>
          <p:cNvPr id="25" name="CuadroTexto 24">
            <a:extLst>
              <a:ext uri="{FF2B5EF4-FFF2-40B4-BE49-F238E27FC236}">
                <a16:creationId xmlns="" xmlns:a16="http://schemas.microsoft.com/office/drawing/2014/main" id="{28B161F4-5B35-4053-9D24-D00922FC41DA}"/>
              </a:ext>
            </a:extLst>
          </p:cNvPr>
          <p:cNvSpPr txBox="1"/>
          <p:nvPr/>
        </p:nvSpPr>
        <p:spPr>
          <a:xfrm>
            <a:off x="3254667" y="1026084"/>
            <a:ext cx="5179437" cy="1261884"/>
          </a:xfrm>
          <a:prstGeom prst="rect">
            <a:avLst/>
          </a:prstGeom>
          <a:noFill/>
        </p:spPr>
        <p:txBody>
          <a:bodyPr wrap="square" rtlCol="0">
            <a:spAutoFit/>
          </a:bodyPr>
          <a:lstStyle/>
          <a:p>
            <a:pPr algn="ctr"/>
            <a:r>
              <a:rPr lang="es-CO" sz="2800" b="1" dirty="0">
                <a:solidFill>
                  <a:schemeClr val="accent2">
                    <a:lumMod val="50000"/>
                  </a:schemeClr>
                </a:solidFill>
                <a:latin typeface="Arial" panose="020B0604020202020204" pitchFamily="34" charset="0"/>
                <a:cs typeface="Arial" panose="020B0604020202020204" pitchFamily="34" charset="0"/>
              </a:rPr>
              <a:t>Cuantitativamente</a:t>
            </a:r>
          </a:p>
          <a:p>
            <a:pPr algn="ctr"/>
            <a:r>
              <a:rPr lang="es-CO" sz="2400" dirty="0">
                <a:latin typeface="Arial" panose="020B0604020202020204" pitchFamily="34" charset="0"/>
                <a:cs typeface="Arial" panose="020B0604020202020204" pitchFamily="34" charset="0"/>
              </a:rPr>
              <a:t>De 0 a 300 </a:t>
            </a:r>
          </a:p>
          <a:p>
            <a:pPr algn="ctr"/>
            <a:r>
              <a:rPr lang="es-CO" sz="2400" dirty="0">
                <a:latin typeface="Arial" panose="020B0604020202020204" pitchFamily="34" charset="0"/>
                <a:cs typeface="Arial" panose="020B0604020202020204" pitchFamily="34" charset="0"/>
              </a:rPr>
              <a:t>Cada pregunta vale 8,57 puntos.</a:t>
            </a:r>
          </a:p>
        </p:txBody>
      </p:sp>
      <p:sp>
        <p:nvSpPr>
          <p:cNvPr id="33" name="CuadroTexto 32">
            <a:extLst>
              <a:ext uri="{FF2B5EF4-FFF2-40B4-BE49-F238E27FC236}">
                <a16:creationId xmlns="" xmlns:a16="http://schemas.microsoft.com/office/drawing/2014/main" id="{8A0EA12C-B489-4ADF-B3D0-6086DD2D5BA9}"/>
              </a:ext>
            </a:extLst>
          </p:cNvPr>
          <p:cNvSpPr txBox="1"/>
          <p:nvPr/>
        </p:nvSpPr>
        <p:spPr>
          <a:xfrm>
            <a:off x="3353736" y="2882289"/>
            <a:ext cx="4981300" cy="1261884"/>
          </a:xfrm>
          <a:prstGeom prst="rect">
            <a:avLst/>
          </a:prstGeom>
          <a:noFill/>
        </p:spPr>
        <p:txBody>
          <a:bodyPr wrap="square" rtlCol="0">
            <a:spAutoFit/>
          </a:bodyPr>
          <a:lstStyle/>
          <a:p>
            <a:pPr algn="ctr"/>
            <a:r>
              <a:rPr lang="es-CO" sz="2800" b="1" dirty="0">
                <a:solidFill>
                  <a:schemeClr val="accent2">
                    <a:lumMod val="50000"/>
                  </a:schemeClr>
                </a:solidFill>
                <a:latin typeface="Arial" panose="020B0604020202020204" pitchFamily="34" charset="0"/>
                <a:cs typeface="Arial" panose="020B0604020202020204" pitchFamily="34" charset="0"/>
              </a:rPr>
              <a:t>Cualitativamente</a:t>
            </a:r>
          </a:p>
          <a:p>
            <a:pPr algn="ctr"/>
            <a:r>
              <a:rPr lang="es-CO" sz="2400" dirty="0">
                <a:latin typeface="Arial" panose="020B0604020202020204" pitchFamily="34" charset="0"/>
                <a:cs typeface="Arial" panose="020B0604020202020204" pitchFamily="34" charset="0"/>
              </a:rPr>
              <a:t>Por Nivel de desempeño </a:t>
            </a:r>
            <a:br>
              <a:rPr lang="es-CO" sz="2400" dirty="0">
                <a:latin typeface="Arial" panose="020B0604020202020204" pitchFamily="34" charset="0"/>
                <a:cs typeface="Arial" panose="020B0604020202020204" pitchFamily="34" charset="0"/>
              </a:rPr>
            </a:br>
            <a:r>
              <a:rPr lang="es-CO" sz="2400" dirty="0">
                <a:latin typeface="Arial" panose="020B0604020202020204" pitchFamily="34" charset="0"/>
                <a:cs typeface="Arial" panose="020B0604020202020204" pitchFamily="34" charset="0"/>
              </a:rPr>
              <a:t>de acuerdo al rango de tu puntaje.</a:t>
            </a:r>
          </a:p>
        </p:txBody>
      </p:sp>
      <p:sp>
        <p:nvSpPr>
          <p:cNvPr id="10" name="CuadroTexto 9">
            <a:extLst>
              <a:ext uri="{FF2B5EF4-FFF2-40B4-BE49-F238E27FC236}">
                <a16:creationId xmlns="" xmlns:a16="http://schemas.microsoft.com/office/drawing/2014/main" id="{5014B270-290E-4B08-A33A-5BF157F8CBB0}"/>
              </a:ext>
            </a:extLst>
          </p:cNvPr>
          <p:cNvSpPr txBox="1"/>
          <p:nvPr/>
        </p:nvSpPr>
        <p:spPr>
          <a:xfrm>
            <a:off x="10230672" y="6550229"/>
            <a:ext cx="1980799" cy="307777"/>
          </a:xfrm>
          <a:prstGeom prst="rect">
            <a:avLst/>
          </a:prstGeom>
          <a:noFill/>
        </p:spPr>
        <p:txBody>
          <a:bodyPr wrap="none" rtlCol="0">
            <a:spAutoFit/>
          </a:bodyPr>
          <a:lstStyle/>
          <a:p>
            <a:r>
              <a:rPr lang="es-CO" sz="1400" dirty="0">
                <a:solidFill>
                  <a:srgbClr val="9D1B27"/>
                </a:solidFill>
              </a:rPr>
              <a:t>4. Estructura del módulo</a:t>
            </a:r>
          </a:p>
        </p:txBody>
      </p:sp>
      <p:pic>
        <p:nvPicPr>
          <p:cNvPr id="14" name="Imagen 13">
            <a:extLst>
              <a:ext uri="{FF2B5EF4-FFF2-40B4-BE49-F238E27FC236}">
                <a16:creationId xmlns="" xmlns:a16="http://schemas.microsoft.com/office/drawing/2014/main" id="{ED3AF0BB-0E08-4870-AF13-43B4EA009179}"/>
              </a:ext>
            </a:extLst>
          </p:cNvPr>
          <p:cNvPicPr>
            <a:picLocks noChangeAspect="1"/>
          </p:cNvPicPr>
          <p:nvPr/>
        </p:nvPicPr>
        <p:blipFill>
          <a:blip r:embed="rId4"/>
          <a:stretch>
            <a:fillRect/>
          </a:stretch>
        </p:blipFill>
        <p:spPr>
          <a:xfrm>
            <a:off x="6804880" y="4559759"/>
            <a:ext cx="1230520" cy="1194115"/>
          </a:xfrm>
          <a:prstGeom prst="rect">
            <a:avLst/>
          </a:prstGeom>
        </p:spPr>
      </p:pic>
      <p:pic>
        <p:nvPicPr>
          <p:cNvPr id="16" name="Imagen 15">
            <a:extLst>
              <a:ext uri="{FF2B5EF4-FFF2-40B4-BE49-F238E27FC236}">
                <a16:creationId xmlns="" xmlns:a16="http://schemas.microsoft.com/office/drawing/2014/main" id="{E0943403-0D17-4F13-B378-F5E453A58FE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9656" r="90694" b="73530"/>
          <a:stretch/>
        </p:blipFill>
        <p:spPr>
          <a:xfrm>
            <a:off x="4326547" y="4544652"/>
            <a:ext cx="1142231" cy="1194115"/>
          </a:xfrm>
          <a:prstGeom prst="rect">
            <a:avLst/>
          </a:prstGeom>
        </p:spPr>
      </p:pic>
      <p:pic>
        <p:nvPicPr>
          <p:cNvPr id="2" name="Imagen 1">
            <a:extLst>
              <a:ext uri="{FF2B5EF4-FFF2-40B4-BE49-F238E27FC236}">
                <a16:creationId xmlns="" xmlns:a16="http://schemas.microsoft.com/office/drawing/2014/main" id="{A576FF05-FBFD-4AEA-802A-5B2D71010830}"/>
              </a:ext>
            </a:extLst>
          </p:cNvPr>
          <p:cNvPicPr>
            <a:picLocks noChangeAspect="1"/>
          </p:cNvPicPr>
          <p:nvPr/>
        </p:nvPicPr>
        <p:blipFill>
          <a:blip r:embed="rId6"/>
          <a:stretch>
            <a:fillRect/>
          </a:stretch>
        </p:blipFill>
        <p:spPr>
          <a:xfrm>
            <a:off x="9453158" y="4454580"/>
            <a:ext cx="1230520" cy="1663480"/>
          </a:xfrm>
          <a:prstGeom prst="rect">
            <a:avLst/>
          </a:prstGeom>
        </p:spPr>
      </p:pic>
      <p:pic>
        <p:nvPicPr>
          <p:cNvPr id="3" name="Imagen 2">
            <a:extLst>
              <a:ext uri="{FF2B5EF4-FFF2-40B4-BE49-F238E27FC236}">
                <a16:creationId xmlns="" xmlns:a16="http://schemas.microsoft.com/office/drawing/2014/main" id="{14A91A88-6D21-4B5B-9F83-4F502A044303}"/>
              </a:ext>
            </a:extLst>
          </p:cNvPr>
          <p:cNvPicPr>
            <a:picLocks noChangeAspect="1"/>
          </p:cNvPicPr>
          <p:nvPr/>
        </p:nvPicPr>
        <p:blipFill rotWithShape="1">
          <a:blip r:embed="rId7"/>
          <a:srcRect t="36485" r="1334"/>
          <a:stretch/>
        </p:blipFill>
        <p:spPr>
          <a:xfrm>
            <a:off x="1724079" y="4537352"/>
            <a:ext cx="1230520" cy="1280830"/>
          </a:xfrm>
          <a:prstGeom prst="rect">
            <a:avLst/>
          </a:prstGeom>
        </p:spPr>
      </p:pic>
      <p:sp>
        <p:nvSpPr>
          <p:cNvPr id="4" name="Rectángulo 3">
            <a:extLst>
              <a:ext uri="{FF2B5EF4-FFF2-40B4-BE49-F238E27FC236}">
                <a16:creationId xmlns="" xmlns:a16="http://schemas.microsoft.com/office/drawing/2014/main" id="{40B8580B-F2D5-4CCD-B300-45C684A744C9}"/>
              </a:ext>
            </a:extLst>
          </p:cNvPr>
          <p:cNvSpPr/>
          <p:nvPr/>
        </p:nvSpPr>
        <p:spPr>
          <a:xfrm>
            <a:off x="1772205" y="5687479"/>
            <a:ext cx="1096775" cy="461665"/>
          </a:xfrm>
          <a:prstGeom prst="rect">
            <a:avLst/>
          </a:prstGeom>
        </p:spPr>
        <p:txBody>
          <a:bodyPr wrap="none">
            <a:spAutoFit/>
          </a:bodyPr>
          <a:lstStyle/>
          <a:p>
            <a:r>
              <a:rPr lang="es-CO" sz="2400" b="1" dirty="0">
                <a:solidFill>
                  <a:schemeClr val="tx1">
                    <a:lumMod val="95000"/>
                    <a:lumOff val="5000"/>
                  </a:schemeClr>
                </a:solidFill>
                <a:latin typeface="Soho Gothic Pro" panose="020B0503030504020204" pitchFamily="34" charset="0"/>
              </a:rPr>
              <a:t>0 a 125</a:t>
            </a:r>
            <a:endParaRPr lang="es-CO" sz="2400" b="1" dirty="0">
              <a:solidFill>
                <a:schemeClr val="tx1">
                  <a:lumMod val="95000"/>
                  <a:lumOff val="5000"/>
                </a:schemeClr>
              </a:solidFill>
            </a:endParaRPr>
          </a:p>
        </p:txBody>
      </p:sp>
      <p:sp>
        <p:nvSpPr>
          <p:cNvPr id="20" name="Rectángulo 19">
            <a:extLst>
              <a:ext uri="{FF2B5EF4-FFF2-40B4-BE49-F238E27FC236}">
                <a16:creationId xmlns="" xmlns:a16="http://schemas.microsoft.com/office/drawing/2014/main" id="{F4213A10-D63A-4F1C-8191-FB424D8687C8}"/>
              </a:ext>
            </a:extLst>
          </p:cNvPr>
          <p:cNvSpPr/>
          <p:nvPr/>
        </p:nvSpPr>
        <p:spPr>
          <a:xfrm>
            <a:off x="4202081" y="5638558"/>
            <a:ext cx="1407758" cy="461665"/>
          </a:xfrm>
          <a:prstGeom prst="rect">
            <a:avLst/>
          </a:prstGeom>
        </p:spPr>
        <p:txBody>
          <a:bodyPr wrap="none">
            <a:spAutoFit/>
          </a:bodyPr>
          <a:lstStyle/>
          <a:p>
            <a:r>
              <a:rPr lang="es-CO" sz="2400" b="1" dirty="0">
                <a:latin typeface="Soho Gothic Pro" panose="020B0503030504020204" pitchFamily="34" charset="0"/>
              </a:rPr>
              <a:t>126 a 160</a:t>
            </a:r>
            <a:endParaRPr lang="es-CO" sz="2400" b="1" dirty="0"/>
          </a:p>
        </p:txBody>
      </p:sp>
      <p:sp>
        <p:nvSpPr>
          <p:cNvPr id="21" name="Rectángulo 20">
            <a:extLst>
              <a:ext uri="{FF2B5EF4-FFF2-40B4-BE49-F238E27FC236}">
                <a16:creationId xmlns="" xmlns:a16="http://schemas.microsoft.com/office/drawing/2014/main" id="{423E5EBA-F8C8-40D2-BE47-2B79A17F4AF8}"/>
              </a:ext>
            </a:extLst>
          </p:cNvPr>
          <p:cNvSpPr/>
          <p:nvPr/>
        </p:nvSpPr>
        <p:spPr>
          <a:xfrm>
            <a:off x="6771703" y="5656395"/>
            <a:ext cx="1407758" cy="461665"/>
          </a:xfrm>
          <a:prstGeom prst="rect">
            <a:avLst/>
          </a:prstGeom>
        </p:spPr>
        <p:txBody>
          <a:bodyPr wrap="none">
            <a:spAutoFit/>
          </a:bodyPr>
          <a:lstStyle/>
          <a:p>
            <a:r>
              <a:rPr lang="es-CO" sz="2400" b="1" dirty="0">
                <a:latin typeface="Soho Gothic Pro" panose="020B0503030504020204" pitchFamily="34" charset="0"/>
              </a:rPr>
              <a:t>161 a 200</a:t>
            </a:r>
            <a:endParaRPr lang="es-CO" sz="2400" b="1" dirty="0"/>
          </a:p>
        </p:txBody>
      </p:sp>
      <p:sp>
        <p:nvSpPr>
          <p:cNvPr id="24" name="Rectángulo 23">
            <a:extLst>
              <a:ext uri="{FF2B5EF4-FFF2-40B4-BE49-F238E27FC236}">
                <a16:creationId xmlns="" xmlns:a16="http://schemas.microsoft.com/office/drawing/2014/main" id="{647FA68E-07D4-40BB-A229-D23C1D12B4D8}"/>
              </a:ext>
            </a:extLst>
          </p:cNvPr>
          <p:cNvSpPr/>
          <p:nvPr/>
        </p:nvSpPr>
        <p:spPr>
          <a:xfrm>
            <a:off x="9407736" y="5656395"/>
            <a:ext cx="1407758" cy="461665"/>
          </a:xfrm>
          <a:prstGeom prst="rect">
            <a:avLst/>
          </a:prstGeom>
        </p:spPr>
        <p:txBody>
          <a:bodyPr wrap="none">
            <a:spAutoFit/>
          </a:bodyPr>
          <a:lstStyle/>
          <a:p>
            <a:r>
              <a:rPr lang="es-CO" sz="2400" b="1" dirty="0">
                <a:latin typeface="Soho Gothic Pro" panose="020B0503030504020204" pitchFamily="34" charset="0"/>
              </a:rPr>
              <a:t>201 a 300</a:t>
            </a:r>
            <a:endParaRPr lang="es-CO" sz="2400" b="1" dirty="0"/>
          </a:p>
        </p:txBody>
      </p:sp>
      <p:cxnSp>
        <p:nvCxnSpPr>
          <p:cNvPr id="6" name="Conector recto 5">
            <a:extLst>
              <a:ext uri="{FF2B5EF4-FFF2-40B4-BE49-F238E27FC236}">
                <a16:creationId xmlns="" xmlns:a16="http://schemas.microsoft.com/office/drawing/2014/main" id="{F5FC1076-FBA3-4F21-BF14-6CF284E98336}"/>
              </a:ext>
            </a:extLst>
          </p:cNvPr>
          <p:cNvCxnSpPr/>
          <p:nvPr/>
        </p:nvCxnSpPr>
        <p:spPr>
          <a:xfrm>
            <a:off x="-27609" y="2711116"/>
            <a:ext cx="12223967" cy="0"/>
          </a:xfrm>
          <a:prstGeom prst="line">
            <a:avLst/>
          </a:prstGeom>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Conector recto 16">
            <a:extLst>
              <a:ext uri="{FF2B5EF4-FFF2-40B4-BE49-F238E27FC236}">
                <a16:creationId xmlns="" xmlns:a16="http://schemas.microsoft.com/office/drawing/2014/main" id="{E05511BC-BB92-485B-B0AE-DF5BB7207D3A}"/>
              </a:ext>
            </a:extLst>
          </p:cNvPr>
          <p:cNvCxnSpPr/>
          <p:nvPr/>
        </p:nvCxnSpPr>
        <p:spPr>
          <a:xfrm>
            <a:off x="-2609" y="6376737"/>
            <a:ext cx="12223967" cy="0"/>
          </a:xfrm>
          <a:prstGeom prst="line">
            <a:avLst/>
          </a:prstGeom>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Conector recto 17">
            <a:extLst>
              <a:ext uri="{FF2B5EF4-FFF2-40B4-BE49-F238E27FC236}">
                <a16:creationId xmlns="" xmlns:a16="http://schemas.microsoft.com/office/drawing/2014/main" id="{AA6F99AC-FA41-42AA-9BBA-ED6B0CF2217A}"/>
              </a:ext>
            </a:extLst>
          </p:cNvPr>
          <p:cNvCxnSpPr/>
          <p:nvPr/>
        </p:nvCxnSpPr>
        <p:spPr>
          <a:xfrm>
            <a:off x="-19587" y="2622886"/>
            <a:ext cx="12223967" cy="0"/>
          </a:xfrm>
          <a:prstGeom prst="line">
            <a:avLst/>
          </a:prstGeom>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Conector recto 18">
            <a:extLst>
              <a:ext uri="{FF2B5EF4-FFF2-40B4-BE49-F238E27FC236}">
                <a16:creationId xmlns="" xmlns:a16="http://schemas.microsoft.com/office/drawing/2014/main" id="{ED959C2E-308E-4F57-943C-7A37C152297C}"/>
              </a:ext>
            </a:extLst>
          </p:cNvPr>
          <p:cNvCxnSpPr/>
          <p:nvPr/>
        </p:nvCxnSpPr>
        <p:spPr>
          <a:xfrm>
            <a:off x="-10629" y="6464969"/>
            <a:ext cx="12223967" cy="0"/>
          </a:xfrm>
          <a:prstGeom prst="line">
            <a:avLst/>
          </a:prstGeom>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678772280"/>
      </p:ext>
    </p:extLst>
  </p:cSld>
  <p:clrMapOvr>
    <a:masterClrMapping/>
  </p:clrMapOvr>
  <mc:AlternateContent xmlns:mc="http://schemas.openxmlformats.org/markup-compatibility/2006" xmlns:p14="http://schemas.microsoft.com/office/powerpoint/2010/main">
    <mc:Choice Requires="p14">
      <p:transition spd="med" p14:dur="620">
        <p:push dir="u"/>
      </p:transition>
    </mc:Choice>
    <mc:Fallback xmlns="">
      <p:transition spd="med">
        <p:push dir="u"/>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EA60866D-B49A-464A-9CB2-88B4E48CEF14}"/>
              </a:ext>
            </a:extLst>
          </p:cNvPr>
          <p:cNvPicPr>
            <a:picLocks noChangeAspect="1"/>
          </p:cNvPicPr>
          <p:nvPr/>
        </p:nvPicPr>
        <p:blipFill rotWithShape="1">
          <a:blip r:embed="rId2"/>
          <a:srcRect t="36485" r="1334"/>
          <a:stretch/>
        </p:blipFill>
        <p:spPr>
          <a:xfrm>
            <a:off x="10230672" y="1234872"/>
            <a:ext cx="1230520" cy="1280830"/>
          </a:xfrm>
          <a:prstGeom prst="rect">
            <a:avLst/>
          </a:prstGeom>
        </p:spPr>
      </p:pic>
      <p:sp>
        <p:nvSpPr>
          <p:cNvPr id="2" name="Rectángulo 1">
            <a:extLst>
              <a:ext uri="{FF2B5EF4-FFF2-40B4-BE49-F238E27FC236}">
                <a16:creationId xmlns="" xmlns:a16="http://schemas.microsoft.com/office/drawing/2014/main" id="{7C9ED69E-AB33-42B3-8E2F-F8141BD183DD}"/>
              </a:ext>
            </a:extLst>
          </p:cNvPr>
          <p:cNvSpPr/>
          <p:nvPr/>
        </p:nvSpPr>
        <p:spPr>
          <a:xfrm>
            <a:off x="262466" y="788166"/>
            <a:ext cx="3561347" cy="523220"/>
          </a:xfrm>
          <a:prstGeom prst="rect">
            <a:avLst/>
          </a:prstGeom>
        </p:spPr>
        <p:txBody>
          <a:bodyPr wrap="square">
            <a:spAutoFit/>
          </a:bodyPr>
          <a:lstStyle/>
          <a:p>
            <a:r>
              <a:rPr lang="es-CO" sz="2800" b="1" dirty="0">
                <a:latin typeface="Arial Narrow" panose="020B0606020202030204" pitchFamily="34" charset="0"/>
              </a:rPr>
              <a:t>Descriptor General</a:t>
            </a:r>
          </a:p>
        </p:txBody>
      </p:sp>
      <p:sp>
        <p:nvSpPr>
          <p:cNvPr id="6" name="Rectángulo 5">
            <a:extLst>
              <a:ext uri="{FF2B5EF4-FFF2-40B4-BE49-F238E27FC236}">
                <a16:creationId xmlns="" xmlns:a16="http://schemas.microsoft.com/office/drawing/2014/main" id="{F7C74B53-0333-4A6A-B3BB-628C8AD8BAE5}"/>
              </a:ext>
            </a:extLst>
          </p:cNvPr>
          <p:cNvSpPr/>
          <p:nvPr/>
        </p:nvSpPr>
        <p:spPr>
          <a:xfrm>
            <a:off x="262466" y="1305708"/>
            <a:ext cx="9362798" cy="1938992"/>
          </a:xfrm>
          <a:prstGeom prst="rect">
            <a:avLst/>
          </a:prstGeom>
          <a:ln>
            <a:solidFill>
              <a:schemeClr val="accent2">
                <a:lumMod val="50000"/>
              </a:schemeClr>
            </a:solidFill>
          </a:ln>
        </p:spPr>
        <p:txBody>
          <a:bodyPr wrap="square">
            <a:spAutoFit/>
          </a:bodyPr>
          <a:lstStyle/>
          <a:p>
            <a:r>
              <a:rPr lang="es-CO" sz="2000" i="1" dirty="0">
                <a:latin typeface="Arial Narrow" panose="020B0606020202030204" pitchFamily="34" charset="0"/>
              </a:rPr>
              <a:t>El estudiante ubicado en este nivel podría identificar elementos del texto como la temática, la estructura, entre otros, siempre y cuando estos aparezcan de manera explícita. </a:t>
            </a:r>
          </a:p>
          <a:p>
            <a:r>
              <a:rPr lang="es-CO" sz="2000" i="1" dirty="0">
                <a:latin typeface="Arial Narrow" panose="020B0606020202030204" pitchFamily="34" charset="0"/>
              </a:rPr>
              <a:t>Podría reconocer la intención comunicativa del autor y responder a preguntas específicas que indagan sobre datos suministrados en el texto. </a:t>
            </a:r>
          </a:p>
          <a:p>
            <a:r>
              <a:rPr lang="es-CO" sz="2000" i="1" dirty="0">
                <a:latin typeface="Arial Narrow" panose="020B0606020202030204" pitchFamily="34" charset="0"/>
              </a:rPr>
              <a:t>Debe identificar algunos recursos lingüísticos y discursivos que permiten comprender el significado local de los enunciados</a:t>
            </a:r>
          </a:p>
        </p:txBody>
      </p:sp>
      <p:sp>
        <p:nvSpPr>
          <p:cNvPr id="7" name="Rectangle 12">
            <a:extLst>
              <a:ext uri="{FF2B5EF4-FFF2-40B4-BE49-F238E27FC236}">
                <a16:creationId xmlns="" xmlns:a16="http://schemas.microsoft.com/office/drawing/2014/main" id="{A0CE0943-F13B-4B0A-8582-5F323155B44C}"/>
              </a:ext>
            </a:extLst>
          </p:cNvPr>
          <p:cNvSpPr>
            <a:spLocks noChangeArrowheads="1"/>
          </p:cNvSpPr>
          <p:nvPr/>
        </p:nvSpPr>
        <p:spPr bwMode="auto">
          <a:xfrm>
            <a:off x="-31967" y="161218"/>
            <a:ext cx="8910920" cy="632625"/>
          </a:xfrm>
          <a:prstGeom prst="rect">
            <a:avLst/>
          </a:prstGeom>
          <a:solidFill>
            <a:srgbClr val="9D1B27"/>
          </a:solidFill>
          <a:ln>
            <a:noFill/>
          </a:ln>
          <a:extLst/>
        </p:spPr>
        <p:txBody>
          <a:bodyPr rot="0" vert="horz" wrap="square" lIns="91440" tIns="45720" rIns="91440" bIns="45720" anchor="t" anchorCtr="0" upright="1">
            <a:noAutofit/>
          </a:bodyPr>
          <a:lstStyle/>
          <a:p>
            <a:pPr marR="1014730" algn="r">
              <a:spcAft>
                <a:spcPts val="0"/>
              </a:spcAft>
            </a:pPr>
            <a:endParaRPr lang="es-CO" sz="1000" dirty="0">
              <a:effectLst/>
              <a:latin typeface="Elephant" panose="02020904090505020303" pitchFamily="18" charset="0"/>
              <a:ea typeface="Soho Gothic Pro"/>
              <a:cs typeface="Times New Roman" panose="02020603050405020304" pitchFamily="18" charset="0"/>
            </a:endParaRPr>
          </a:p>
        </p:txBody>
      </p:sp>
      <p:sp>
        <p:nvSpPr>
          <p:cNvPr id="9" name="Rectangle 13">
            <a:extLst>
              <a:ext uri="{FF2B5EF4-FFF2-40B4-BE49-F238E27FC236}">
                <a16:creationId xmlns="" xmlns:a16="http://schemas.microsoft.com/office/drawing/2014/main" id="{9242CCC0-863A-4977-9C81-7148C3E9779C}"/>
              </a:ext>
            </a:extLst>
          </p:cNvPr>
          <p:cNvSpPr/>
          <p:nvPr/>
        </p:nvSpPr>
        <p:spPr>
          <a:xfrm>
            <a:off x="-31967" y="215006"/>
            <a:ext cx="8910919" cy="4965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b="1" dirty="0">
                <a:solidFill>
                  <a:schemeClr val="bg1"/>
                </a:solidFill>
                <a:latin typeface="Helvetica" panose="020B0604020202020204" pitchFamily="34" charset="0"/>
                <a:ea typeface="Kozuka Gothic Pro M" panose="020B0700000000000000" pitchFamily="34" charset="-128"/>
                <a:cs typeface="Helvetica" panose="020B0604020202020204" pitchFamily="34" charset="0"/>
              </a:rPr>
              <a:t>Nivel de desempeño 1</a:t>
            </a:r>
            <a:endParaRPr lang="es-CO" sz="3200" dirty="0">
              <a:solidFill>
                <a:schemeClr val="bg1"/>
              </a:solidFill>
              <a:latin typeface="Helvetica" panose="020B0604020202020204" pitchFamily="34" charset="0"/>
              <a:ea typeface="Kozuka Gothic Pro M" panose="020B0700000000000000" pitchFamily="34" charset="-128"/>
              <a:cs typeface="Helvetica" panose="020B0604020202020204" pitchFamily="34" charset="0"/>
            </a:endParaRPr>
          </a:p>
        </p:txBody>
      </p:sp>
      <p:sp>
        <p:nvSpPr>
          <p:cNvPr id="3" name="CuadroTexto 2">
            <a:extLst>
              <a:ext uri="{FF2B5EF4-FFF2-40B4-BE49-F238E27FC236}">
                <a16:creationId xmlns="" xmlns:a16="http://schemas.microsoft.com/office/drawing/2014/main" id="{9C3D9343-C615-4248-8FD7-F51E906641B4}"/>
              </a:ext>
            </a:extLst>
          </p:cNvPr>
          <p:cNvSpPr txBox="1"/>
          <p:nvPr/>
        </p:nvSpPr>
        <p:spPr>
          <a:xfrm>
            <a:off x="262465" y="3964906"/>
            <a:ext cx="11704945" cy="2585323"/>
          </a:xfrm>
          <a:prstGeom prst="rect">
            <a:avLst/>
          </a:prstGeom>
          <a:noFill/>
          <a:ln>
            <a:solidFill>
              <a:schemeClr val="accent2">
                <a:lumMod val="50000"/>
              </a:schemeClr>
            </a:solidFill>
          </a:ln>
        </p:spPr>
        <p:txBody>
          <a:bodyPr wrap="square" rtlCol="0">
            <a:spAutoFit/>
          </a:bodyPr>
          <a:lstStyle/>
          <a:p>
            <a:r>
              <a:rPr lang="es-CO" dirty="0">
                <a:latin typeface="Arial Narrow" panose="020B0606020202030204" pitchFamily="34" charset="0"/>
              </a:rPr>
              <a:t>• Responde a preguntas como ¿de qué trata el texto?, ¿quién enuncia?, ¿para quién?, ¿dónde?, ¿cuándo?, ¿qué ocurre?</a:t>
            </a:r>
          </a:p>
          <a:p>
            <a:r>
              <a:rPr lang="es-CO" dirty="0">
                <a:latin typeface="Arial Narrow" panose="020B0606020202030204" pitchFamily="34" charset="0"/>
              </a:rPr>
              <a:t>• Localiza información particular en el texto: datos, hechos, eventos, características de los personajes y relaciones entre estos, expresiones específicas, gráficas, etc.</a:t>
            </a:r>
          </a:p>
          <a:p>
            <a:r>
              <a:rPr lang="es-CO" dirty="0">
                <a:latin typeface="Arial Narrow" panose="020B0606020202030204" pitchFamily="34" charset="0"/>
              </a:rPr>
              <a:t>• Identifica recursos lingüísticos básicos; es decir, entiende el significado de una palabra en el contexto oracional, reconoce algunas</a:t>
            </a:r>
          </a:p>
          <a:p>
            <a:r>
              <a:rPr lang="es-CO" dirty="0">
                <a:latin typeface="Arial Narrow" panose="020B0606020202030204" pitchFamily="34" charset="0"/>
              </a:rPr>
              <a:t>figuras retóricas del texto, reconoce la función referencial de las palabras en el texto, y distingue el uso de conectores.</a:t>
            </a:r>
          </a:p>
          <a:p>
            <a:r>
              <a:rPr lang="es-CO" dirty="0">
                <a:latin typeface="Arial Narrow" panose="020B0606020202030204" pitchFamily="34" charset="0"/>
              </a:rPr>
              <a:t>• Comprende el significado de palabras, enunciados, expresiones, gráficas e ilustraciones del texto.</a:t>
            </a:r>
          </a:p>
          <a:p>
            <a:r>
              <a:rPr lang="es-CO" dirty="0">
                <a:latin typeface="Arial Narrow" panose="020B0606020202030204" pitchFamily="34" charset="0"/>
              </a:rPr>
              <a:t>• Reconoce la síntesis y su función dentro de la estructura global del texto.</a:t>
            </a:r>
          </a:p>
          <a:p>
            <a:r>
              <a:rPr lang="es-CO" dirty="0">
                <a:latin typeface="Arial Narrow" panose="020B0606020202030204" pitchFamily="34" charset="0"/>
              </a:rPr>
              <a:t>• Identifica la estructura básica del texto: introducción, argumentos y conclusión.</a:t>
            </a:r>
          </a:p>
          <a:p>
            <a:r>
              <a:rPr lang="es-CO" dirty="0">
                <a:latin typeface="Arial Narrow" panose="020B0606020202030204" pitchFamily="34" charset="0"/>
              </a:rPr>
              <a:t>• Identifica la intención comunicativa del autor.</a:t>
            </a:r>
          </a:p>
        </p:txBody>
      </p:sp>
      <p:sp>
        <p:nvSpPr>
          <p:cNvPr id="11" name="Rectángulo 10">
            <a:extLst>
              <a:ext uri="{FF2B5EF4-FFF2-40B4-BE49-F238E27FC236}">
                <a16:creationId xmlns="" xmlns:a16="http://schemas.microsoft.com/office/drawing/2014/main" id="{73DB25D1-8F2D-41ED-8F63-8AB8FE95ED9C}"/>
              </a:ext>
            </a:extLst>
          </p:cNvPr>
          <p:cNvSpPr/>
          <p:nvPr/>
        </p:nvSpPr>
        <p:spPr>
          <a:xfrm>
            <a:off x="262466" y="3429000"/>
            <a:ext cx="4056871" cy="523220"/>
          </a:xfrm>
          <a:prstGeom prst="rect">
            <a:avLst/>
          </a:prstGeom>
        </p:spPr>
        <p:txBody>
          <a:bodyPr wrap="square">
            <a:spAutoFit/>
          </a:bodyPr>
          <a:lstStyle/>
          <a:p>
            <a:pPr algn="ctr"/>
            <a:r>
              <a:rPr lang="es-CO" sz="2800" b="1" dirty="0">
                <a:latin typeface="Arial Narrow" panose="020B0606020202030204" pitchFamily="34" charset="0"/>
              </a:rPr>
              <a:t>Descriptores Específicos</a:t>
            </a:r>
          </a:p>
        </p:txBody>
      </p:sp>
      <p:sp>
        <p:nvSpPr>
          <p:cNvPr id="5" name="Rectángulo 4">
            <a:extLst>
              <a:ext uri="{FF2B5EF4-FFF2-40B4-BE49-F238E27FC236}">
                <a16:creationId xmlns="" xmlns:a16="http://schemas.microsoft.com/office/drawing/2014/main" id="{C2757AB1-D82A-4E71-90B7-3F92A73B9000}"/>
              </a:ext>
            </a:extLst>
          </p:cNvPr>
          <p:cNvSpPr/>
          <p:nvPr/>
        </p:nvSpPr>
        <p:spPr>
          <a:xfrm>
            <a:off x="9913625" y="2557416"/>
            <a:ext cx="1864613" cy="369332"/>
          </a:xfrm>
          <a:prstGeom prst="rect">
            <a:avLst/>
          </a:prstGeom>
        </p:spPr>
        <p:txBody>
          <a:bodyPr wrap="none">
            <a:spAutoFit/>
          </a:bodyPr>
          <a:lstStyle/>
          <a:p>
            <a:pPr algn="ctr"/>
            <a:r>
              <a:rPr lang="es-CO" b="1" dirty="0">
                <a:solidFill>
                  <a:srgbClr val="9D1B27"/>
                </a:solidFill>
                <a:latin typeface="Helvetica" panose="020B0604020202020204" pitchFamily="34" charset="0"/>
                <a:ea typeface="Kozuka Gothic Pro M" panose="020B0700000000000000" pitchFamily="34" charset="-128"/>
                <a:cs typeface="Helvetica" panose="020B0604020202020204" pitchFamily="34" charset="0"/>
              </a:rPr>
              <a:t>(</a:t>
            </a:r>
            <a:r>
              <a:rPr lang="es-CO" dirty="0">
                <a:solidFill>
                  <a:srgbClr val="9D1B27"/>
                </a:solidFill>
                <a:latin typeface="Helvetica" panose="020B0604020202020204" pitchFamily="34" charset="0"/>
                <a:ea typeface="Kozuka Gothic Pro M" panose="020B0700000000000000" pitchFamily="34" charset="-128"/>
                <a:cs typeface="Helvetica" panose="020B0604020202020204" pitchFamily="34" charset="0"/>
              </a:rPr>
              <a:t>0 a 125 puntos)</a:t>
            </a:r>
          </a:p>
        </p:txBody>
      </p:sp>
      <p:sp>
        <p:nvSpPr>
          <p:cNvPr id="12" name="CuadroTexto 11">
            <a:extLst>
              <a:ext uri="{FF2B5EF4-FFF2-40B4-BE49-F238E27FC236}">
                <a16:creationId xmlns="" xmlns:a16="http://schemas.microsoft.com/office/drawing/2014/main" id="{339B13E7-7992-4E4A-8B14-2732DF5A9381}"/>
              </a:ext>
            </a:extLst>
          </p:cNvPr>
          <p:cNvSpPr txBox="1"/>
          <p:nvPr/>
        </p:nvSpPr>
        <p:spPr>
          <a:xfrm>
            <a:off x="753973" y="6602266"/>
            <a:ext cx="10250509" cy="246221"/>
          </a:xfrm>
          <a:prstGeom prst="rect">
            <a:avLst/>
          </a:prstGeom>
          <a:noFill/>
        </p:spPr>
        <p:txBody>
          <a:bodyPr wrap="square" rtlCol="0">
            <a:spAutoFit/>
          </a:bodyPr>
          <a:lstStyle/>
          <a:p>
            <a:pPr algn="ctr"/>
            <a:r>
              <a:rPr lang="es-ES" sz="1000" dirty="0">
                <a:latin typeface="Soho Std Light" panose="02040303030506020204" pitchFamily="18" charset="0"/>
              </a:rPr>
              <a:t>Información adaptada de la </a:t>
            </a:r>
            <a:r>
              <a:rPr lang="es-ES" sz="1000" i="1" dirty="0">
                <a:latin typeface="Soho Std Light" panose="02040303030506020204" pitchFamily="18" charset="0"/>
              </a:rPr>
              <a:t>Guía de orientación Saber Pro  Módulos de Competencias Genéricas 2017</a:t>
            </a:r>
            <a:r>
              <a:rPr lang="es-ES" sz="1000" dirty="0">
                <a:latin typeface="Soho Std Light" panose="02040303030506020204" pitchFamily="18" charset="0"/>
              </a:rPr>
              <a:t> - Publicación del Instituto  Colombiano para la Evaluación de la Educación (Icfes) </a:t>
            </a:r>
            <a:endParaRPr lang="es-CO" sz="1000" dirty="0">
              <a:latin typeface="Soho Std Light" panose="02040303030506020204" pitchFamily="18" charset="0"/>
            </a:endParaRPr>
          </a:p>
        </p:txBody>
      </p:sp>
    </p:spTree>
    <p:extLst>
      <p:ext uri="{BB962C8B-B14F-4D97-AF65-F5344CB8AC3E}">
        <p14:creationId xmlns:p14="http://schemas.microsoft.com/office/powerpoint/2010/main" val="123610212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 xmlns:a16="http://schemas.microsoft.com/office/drawing/2014/main" id="{7C9ED69E-AB33-42B3-8E2F-F8141BD183DD}"/>
              </a:ext>
            </a:extLst>
          </p:cNvPr>
          <p:cNvSpPr/>
          <p:nvPr/>
        </p:nvSpPr>
        <p:spPr>
          <a:xfrm>
            <a:off x="262466" y="788166"/>
            <a:ext cx="3561347" cy="523220"/>
          </a:xfrm>
          <a:prstGeom prst="rect">
            <a:avLst/>
          </a:prstGeom>
        </p:spPr>
        <p:txBody>
          <a:bodyPr wrap="square">
            <a:spAutoFit/>
          </a:bodyPr>
          <a:lstStyle/>
          <a:p>
            <a:r>
              <a:rPr lang="es-CO" sz="2800" b="1" dirty="0">
                <a:latin typeface="Arial Narrow" panose="020B0606020202030204" pitchFamily="34" charset="0"/>
              </a:rPr>
              <a:t>Descriptor General</a:t>
            </a:r>
          </a:p>
        </p:txBody>
      </p:sp>
      <p:sp>
        <p:nvSpPr>
          <p:cNvPr id="6" name="Rectángulo 5">
            <a:extLst>
              <a:ext uri="{FF2B5EF4-FFF2-40B4-BE49-F238E27FC236}">
                <a16:creationId xmlns="" xmlns:a16="http://schemas.microsoft.com/office/drawing/2014/main" id="{F7C74B53-0333-4A6A-B3BB-628C8AD8BAE5}"/>
              </a:ext>
            </a:extLst>
          </p:cNvPr>
          <p:cNvSpPr/>
          <p:nvPr/>
        </p:nvSpPr>
        <p:spPr>
          <a:xfrm>
            <a:off x="262465" y="1305708"/>
            <a:ext cx="10254725" cy="1015663"/>
          </a:xfrm>
          <a:prstGeom prst="rect">
            <a:avLst/>
          </a:prstGeom>
          <a:ln>
            <a:solidFill>
              <a:schemeClr val="accent2">
                <a:lumMod val="50000"/>
              </a:schemeClr>
            </a:solidFill>
          </a:ln>
        </p:spPr>
        <p:txBody>
          <a:bodyPr wrap="square">
            <a:spAutoFit/>
          </a:bodyPr>
          <a:lstStyle/>
          <a:p>
            <a:r>
              <a:rPr lang="es-CO" sz="2000" i="1" dirty="0">
                <a:latin typeface="Arial Narrow" panose="020B0606020202030204" pitchFamily="34" charset="0"/>
              </a:rPr>
              <a:t>Además de lo dicho en el nivel 2, el estudiante reconoce la macroestructura del texto, comprende el sentido global a partir de los elementos de cohesión que permiten su coherencia. Identifica la tipología textual, las estrategias discursivas, y reconoce las funciones del lenguaje para comprender el sentido del texto.</a:t>
            </a:r>
          </a:p>
        </p:txBody>
      </p:sp>
      <p:sp>
        <p:nvSpPr>
          <p:cNvPr id="7" name="Rectangle 12">
            <a:extLst>
              <a:ext uri="{FF2B5EF4-FFF2-40B4-BE49-F238E27FC236}">
                <a16:creationId xmlns="" xmlns:a16="http://schemas.microsoft.com/office/drawing/2014/main" id="{A0CE0943-F13B-4B0A-8582-5F323155B44C}"/>
              </a:ext>
            </a:extLst>
          </p:cNvPr>
          <p:cNvSpPr>
            <a:spLocks noChangeArrowheads="1"/>
          </p:cNvSpPr>
          <p:nvPr/>
        </p:nvSpPr>
        <p:spPr bwMode="auto">
          <a:xfrm>
            <a:off x="-31967" y="161218"/>
            <a:ext cx="8910920" cy="632625"/>
          </a:xfrm>
          <a:prstGeom prst="rect">
            <a:avLst/>
          </a:prstGeom>
          <a:solidFill>
            <a:schemeClr val="accent2">
              <a:lumMod val="75000"/>
            </a:schemeClr>
          </a:solidFill>
          <a:ln>
            <a:solidFill>
              <a:schemeClr val="accent2">
                <a:lumMod val="75000"/>
              </a:schemeClr>
            </a:solidFill>
          </a:ln>
          <a:extLst/>
        </p:spPr>
        <p:txBody>
          <a:bodyPr rot="0" vert="horz" wrap="square" lIns="91440" tIns="45720" rIns="91440" bIns="45720" anchor="t" anchorCtr="0" upright="1">
            <a:noAutofit/>
          </a:bodyPr>
          <a:lstStyle/>
          <a:p>
            <a:pPr marR="1014730" algn="r">
              <a:spcAft>
                <a:spcPts val="0"/>
              </a:spcAft>
            </a:pPr>
            <a:endParaRPr lang="es-CO" sz="1000" dirty="0">
              <a:effectLst/>
              <a:latin typeface="Elephant" panose="02020904090505020303" pitchFamily="18" charset="0"/>
              <a:ea typeface="Soho Gothic Pro"/>
              <a:cs typeface="Times New Roman" panose="02020603050405020304" pitchFamily="18" charset="0"/>
            </a:endParaRPr>
          </a:p>
        </p:txBody>
      </p:sp>
      <p:sp>
        <p:nvSpPr>
          <p:cNvPr id="9" name="Rectangle 13">
            <a:extLst>
              <a:ext uri="{FF2B5EF4-FFF2-40B4-BE49-F238E27FC236}">
                <a16:creationId xmlns="" xmlns:a16="http://schemas.microsoft.com/office/drawing/2014/main" id="{9242CCC0-863A-4977-9C81-7148C3E9779C}"/>
              </a:ext>
            </a:extLst>
          </p:cNvPr>
          <p:cNvSpPr/>
          <p:nvPr/>
        </p:nvSpPr>
        <p:spPr>
          <a:xfrm>
            <a:off x="-31967" y="215006"/>
            <a:ext cx="8910919" cy="4965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b="1" dirty="0">
                <a:solidFill>
                  <a:schemeClr val="bg1"/>
                </a:solidFill>
                <a:latin typeface="Helvetica" panose="020B0604020202020204" pitchFamily="34" charset="0"/>
                <a:ea typeface="Kozuka Gothic Pro M" panose="020B0700000000000000" pitchFamily="34" charset="-128"/>
                <a:cs typeface="Helvetica" panose="020B0604020202020204" pitchFamily="34" charset="0"/>
              </a:rPr>
              <a:t>Nivel de desempeño 2</a:t>
            </a:r>
            <a:endParaRPr lang="es-CO" sz="3200" dirty="0">
              <a:solidFill>
                <a:schemeClr val="bg1"/>
              </a:solidFill>
              <a:latin typeface="Helvetica" panose="020B0604020202020204" pitchFamily="34" charset="0"/>
              <a:ea typeface="Kozuka Gothic Pro M" panose="020B0700000000000000" pitchFamily="34" charset="-128"/>
              <a:cs typeface="Helvetica" panose="020B0604020202020204" pitchFamily="34" charset="0"/>
            </a:endParaRPr>
          </a:p>
        </p:txBody>
      </p:sp>
      <p:sp>
        <p:nvSpPr>
          <p:cNvPr id="3" name="CuadroTexto 2">
            <a:extLst>
              <a:ext uri="{FF2B5EF4-FFF2-40B4-BE49-F238E27FC236}">
                <a16:creationId xmlns="" xmlns:a16="http://schemas.microsoft.com/office/drawing/2014/main" id="{9C3D9343-C615-4248-8FD7-F51E906641B4}"/>
              </a:ext>
            </a:extLst>
          </p:cNvPr>
          <p:cNvSpPr txBox="1"/>
          <p:nvPr/>
        </p:nvSpPr>
        <p:spPr>
          <a:xfrm>
            <a:off x="278507" y="2938216"/>
            <a:ext cx="11704945" cy="3693319"/>
          </a:xfrm>
          <a:prstGeom prst="rect">
            <a:avLst/>
          </a:prstGeom>
          <a:noFill/>
          <a:ln>
            <a:solidFill>
              <a:schemeClr val="accent2">
                <a:lumMod val="50000"/>
              </a:schemeClr>
            </a:solidFill>
          </a:ln>
        </p:spPr>
        <p:txBody>
          <a:bodyPr wrap="square" rtlCol="0">
            <a:spAutoFit/>
          </a:bodyPr>
          <a:lstStyle/>
          <a:p>
            <a:pPr marL="285750" indent="-285750">
              <a:buFont typeface="Arial" panose="020B0604020202020204" pitchFamily="34" charset="0"/>
              <a:buChar char="•"/>
            </a:pPr>
            <a:r>
              <a:rPr lang="es-CO" dirty="0">
                <a:latin typeface="Arial Narrow" panose="020B0606020202030204" pitchFamily="34" charset="0"/>
              </a:rPr>
              <a:t>Comprende el sentido global a partir de la identificación de la tesis, argumentos, tipo de audiencia y las voces presentes en el texto. </a:t>
            </a:r>
          </a:p>
          <a:p>
            <a:pPr marL="285750" indent="-285750">
              <a:buFont typeface="Arial" panose="020B0604020202020204" pitchFamily="34" charset="0"/>
              <a:buChar char="•"/>
            </a:pPr>
            <a:r>
              <a:rPr lang="es-CO" dirty="0">
                <a:latin typeface="Arial Narrow" panose="020B0606020202030204" pitchFamily="34" charset="0"/>
              </a:rPr>
              <a:t>Identifica estrategias discursivas en el texto.</a:t>
            </a:r>
          </a:p>
          <a:p>
            <a:pPr marL="285750" indent="-285750">
              <a:buFont typeface="Arial" panose="020B0604020202020204" pitchFamily="34" charset="0"/>
              <a:buChar char="•"/>
            </a:pPr>
            <a:r>
              <a:rPr lang="es-CO" dirty="0">
                <a:latin typeface="Arial Narrow" panose="020B0606020202030204" pitchFamily="34" charset="0"/>
              </a:rPr>
              <a:t>Comprende cómo se articulan las estrategias discursivas en el entramado textual para transmitir el mensaje.</a:t>
            </a:r>
          </a:p>
          <a:p>
            <a:pPr marL="285750" indent="-285750">
              <a:buFont typeface="Arial" panose="020B0604020202020204" pitchFamily="34" charset="0"/>
              <a:buChar char="•"/>
            </a:pPr>
            <a:r>
              <a:rPr lang="es-CO" dirty="0">
                <a:latin typeface="Arial Narrow" panose="020B0606020202030204" pitchFamily="34" charset="0"/>
              </a:rPr>
              <a:t>Reconoce la tipología textual de la que se vale el autor para dar cuenta del sentido global del texto.</a:t>
            </a:r>
          </a:p>
          <a:p>
            <a:pPr marL="285750" indent="-285750">
              <a:buFont typeface="Arial" panose="020B0604020202020204" pitchFamily="34" charset="0"/>
              <a:buChar char="•"/>
            </a:pPr>
            <a:r>
              <a:rPr lang="es-CO" dirty="0">
                <a:latin typeface="Arial Narrow" panose="020B0606020202030204" pitchFamily="34" charset="0"/>
              </a:rPr>
              <a:t>Deduce información puntual a partir del texto base.</a:t>
            </a:r>
          </a:p>
          <a:p>
            <a:pPr marL="285750" indent="-285750">
              <a:buFont typeface="Arial" panose="020B0604020202020204" pitchFamily="34" charset="0"/>
              <a:buChar char="•"/>
            </a:pPr>
            <a:r>
              <a:rPr lang="es-CO" dirty="0">
                <a:latin typeface="Arial Narrow" panose="020B0606020202030204" pitchFamily="34" charset="0"/>
              </a:rPr>
              <a:t>Comprende el significado de un enunciado articulado al sentido global del texto.</a:t>
            </a:r>
          </a:p>
          <a:p>
            <a:pPr marL="285750" indent="-285750">
              <a:buFont typeface="Arial" panose="020B0604020202020204" pitchFamily="34" charset="0"/>
              <a:buChar char="•"/>
            </a:pPr>
            <a:r>
              <a:rPr lang="es-CO" dirty="0">
                <a:latin typeface="Arial Narrow" panose="020B0606020202030204" pitchFamily="34" charset="0"/>
              </a:rPr>
              <a:t>Identifica la función poética del lenguaje.</a:t>
            </a:r>
          </a:p>
          <a:p>
            <a:pPr marL="285750" indent="-285750">
              <a:buFont typeface="Arial" panose="020B0604020202020204" pitchFamily="34" charset="0"/>
              <a:buChar char="•"/>
            </a:pPr>
            <a:r>
              <a:rPr lang="es-CO" dirty="0">
                <a:latin typeface="Arial Narrow" panose="020B0606020202030204" pitchFamily="34" charset="0"/>
              </a:rPr>
              <a:t>Comprende la función de los conectores en la transmisión del mensaje.</a:t>
            </a:r>
          </a:p>
          <a:p>
            <a:pPr marL="285750" indent="-285750">
              <a:buFont typeface="Arial" panose="020B0604020202020204" pitchFamily="34" charset="0"/>
              <a:buChar char="•"/>
            </a:pPr>
            <a:r>
              <a:rPr lang="es-CO" dirty="0">
                <a:latin typeface="Arial Narrow" panose="020B0606020202030204" pitchFamily="34" charset="0"/>
              </a:rPr>
              <a:t>Identifica la función de las partes del texto (título, enunciados, párrafos, etc.) en la construcción del sentido global.</a:t>
            </a:r>
          </a:p>
          <a:p>
            <a:pPr marL="285750" indent="-285750">
              <a:buFont typeface="Arial" panose="020B0604020202020204" pitchFamily="34" charset="0"/>
              <a:buChar char="•"/>
            </a:pPr>
            <a:r>
              <a:rPr lang="es-CO" dirty="0">
                <a:latin typeface="Arial Narrow" panose="020B0606020202030204" pitchFamily="34" charset="0"/>
              </a:rPr>
              <a:t>Organiza las ideas de un texto para cumplir con un propósito comunicativo determinado.</a:t>
            </a:r>
          </a:p>
          <a:p>
            <a:pPr marL="285750" indent="-285750">
              <a:buFont typeface="Arial" panose="020B0604020202020204" pitchFamily="34" charset="0"/>
              <a:buChar char="•"/>
            </a:pPr>
            <a:r>
              <a:rPr lang="es-CO" dirty="0">
                <a:latin typeface="Arial Narrow" panose="020B0606020202030204" pitchFamily="34" charset="0"/>
              </a:rPr>
              <a:t>Extrae conclusiones a partir de la información del texto.</a:t>
            </a:r>
          </a:p>
          <a:p>
            <a:pPr marL="285750" indent="-285750">
              <a:buFont typeface="Arial" panose="020B0604020202020204" pitchFamily="34" charset="0"/>
              <a:buChar char="•"/>
            </a:pPr>
            <a:r>
              <a:rPr lang="es-CO" dirty="0">
                <a:latin typeface="Arial Narrow" panose="020B0606020202030204" pitchFamily="34" charset="0"/>
              </a:rPr>
              <a:t>Da cuenta de la relación causa-efecto.</a:t>
            </a:r>
          </a:p>
          <a:p>
            <a:pPr marL="285750" indent="-285750">
              <a:buFont typeface="Arial" panose="020B0604020202020204" pitchFamily="34" charset="0"/>
              <a:buChar char="•"/>
            </a:pPr>
            <a:r>
              <a:rPr lang="es-CO" dirty="0">
                <a:latin typeface="Arial Narrow" panose="020B0606020202030204" pitchFamily="34" charset="0"/>
              </a:rPr>
              <a:t>Identifica las voces usadas por el autor, así como el interlocutor al cual se dirige el texto.</a:t>
            </a:r>
          </a:p>
        </p:txBody>
      </p:sp>
      <p:sp>
        <p:nvSpPr>
          <p:cNvPr id="11" name="Rectángulo 10">
            <a:extLst>
              <a:ext uri="{FF2B5EF4-FFF2-40B4-BE49-F238E27FC236}">
                <a16:creationId xmlns="" xmlns:a16="http://schemas.microsoft.com/office/drawing/2014/main" id="{73DB25D1-8F2D-41ED-8F63-8AB8FE95ED9C}"/>
              </a:ext>
            </a:extLst>
          </p:cNvPr>
          <p:cNvSpPr/>
          <p:nvPr/>
        </p:nvSpPr>
        <p:spPr>
          <a:xfrm>
            <a:off x="262466" y="2434394"/>
            <a:ext cx="4004734" cy="523220"/>
          </a:xfrm>
          <a:prstGeom prst="rect">
            <a:avLst/>
          </a:prstGeom>
        </p:spPr>
        <p:txBody>
          <a:bodyPr wrap="square">
            <a:spAutoFit/>
          </a:bodyPr>
          <a:lstStyle/>
          <a:p>
            <a:r>
              <a:rPr lang="es-CO" sz="2800" b="1" dirty="0">
                <a:latin typeface="Arial Narrow" panose="020B0606020202030204" pitchFamily="34" charset="0"/>
              </a:rPr>
              <a:t>Descriptores Específicos</a:t>
            </a:r>
          </a:p>
        </p:txBody>
      </p:sp>
      <p:pic>
        <p:nvPicPr>
          <p:cNvPr id="19" name="Imagen 18">
            <a:extLst>
              <a:ext uri="{FF2B5EF4-FFF2-40B4-BE49-F238E27FC236}">
                <a16:creationId xmlns="" xmlns:a16="http://schemas.microsoft.com/office/drawing/2014/main" id="{38CA6DAC-A7AD-4D3A-A717-393FBB61663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656" r="90694" b="73530"/>
          <a:stretch/>
        </p:blipFill>
        <p:spPr>
          <a:xfrm>
            <a:off x="10649955" y="1028801"/>
            <a:ext cx="1142231" cy="1194115"/>
          </a:xfrm>
          <a:prstGeom prst="rect">
            <a:avLst/>
          </a:prstGeom>
        </p:spPr>
      </p:pic>
      <p:sp>
        <p:nvSpPr>
          <p:cNvPr id="21" name="Rectángulo 20">
            <a:extLst>
              <a:ext uri="{FF2B5EF4-FFF2-40B4-BE49-F238E27FC236}">
                <a16:creationId xmlns="" xmlns:a16="http://schemas.microsoft.com/office/drawing/2014/main" id="{79502119-DEF7-4A96-86DF-FDEE82A0C47E}"/>
              </a:ext>
            </a:extLst>
          </p:cNvPr>
          <p:cNvSpPr/>
          <p:nvPr/>
        </p:nvSpPr>
        <p:spPr>
          <a:xfrm>
            <a:off x="10517191" y="2176481"/>
            <a:ext cx="1407758" cy="461665"/>
          </a:xfrm>
          <a:prstGeom prst="rect">
            <a:avLst/>
          </a:prstGeom>
        </p:spPr>
        <p:txBody>
          <a:bodyPr wrap="none">
            <a:spAutoFit/>
          </a:bodyPr>
          <a:lstStyle/>
          <a:p>
            <a:r>
              <a:rPr lang="es-CO" sz="2400" b="1" dirty="0">
                <a:latin typeface="Soho Gothic Pro" panose="020B0503030504020204" pitchFamily="34" charset="0"/>
              </a:rPr>
              <a:t>126 a 160</a:t>
            </a:r>
            <a:endParaRPr lang="es-CO" sz="2400" b="1" dirty="0"/>
          </a:p>
        </p:txBody>
      </p:sp>
      <p:sp>
        <p:nvSpPr>
          <p:cNvPr id="24" name="CuadroTexto 23">
            <a:extLst>
              <a:ext uri="{FF2B5EF4-FFF2-40B4-BE49-F238E27FC236}">
                <a16:creationId xmlns="" xmlns:a16="http://schemas.microsoft.com/office/drawing/2014/main" id="{7A5080A2-2A0F-4988-8DA4-FE2132752B14}"/>
              </a:ext>
            </a:extLst>
          </p:cNvPr>
          <p:cNvSpPr txBox="1"/>
          <p:nvPr/>
        </p:nvSpPr>
        <p:spPr>
          <a:xfrm>
            <a:off x="753973" y="6650392"/>
            <a:ext cx="10250509" cy="246221"/>
          </a:xfrm>
          <a:prstGeom prst="rect">
            <a:avLst/>
          </a:prstGeom>
          <a:noFill/>
        </p:spPr>
        <p:txBody>
          <a:bodyPr wrap="square" rtlCol="0">
            <a:spAutoFit/>
          </a:bodyPr>
          <a:lstStyle/>
          <a:p>
            <a:pPr algn="ctr"/>
            <a:r>
              <a:rPr lang="es-ES" sz="1000" dirty="0">
                <a:latin typeface="Soho Std Light" panose="02040303030506020204" pitchFamily="18" charset="0"/>
              </a:rPr>
              <a:t>Información adaptada de la </a:t>
            </a:r>
            <a:r>
              <a:rPr lang="es-ES" sz="1000" i="1" dirty="0">
                <a:latin typeface="Soho Std Light" panose="02040303030506020204" pitchFamily="18" charset="0"/>
              </a:rPr>
              <a:t>Guía de orientación Saber Pro  Módulos de Competencias Genéricas 2017</a:t>
            </a:r>
            <a:r>
              <a:rPr lang="es-ES" sz="1000" dirty="0">
                <a:latin typeface="Soho Std Light" panose="02040303030506020204" pitchFamily="18" charset="0"/>
              </a:rPr>
              <a:t> - Publicación del Instituto  Colombiano para la Evaluación de la Educación (Icfes) </a:t>
            </a:r>
            <a:endParaRPr lang="es-CO" sz="1000" dirty="0">
              <a:latin typeface="Soho Std Light" panose="02040303030506020204" pitchFamily="18" charset="0"/>
            </a:endParaRPr>
          </a:p>
        </p:txBody>
      </p:sp>
    </p:spTree>
    <p:extLst>
      <p:ext uri="{BB962C8B-B14F-4D97-AF65-F5344CB8AC3E}">
        <p14:creationId xmlns:p14="http://schemas.microsoft.com/office/powerpoint/2010/main" val="272834639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 xmlns:a16="http://schemas.microsoft.com/office/drawing/2014/main" id="{7C9ED69E-AB33-42B3-8E2F-F8141BD183DD}"/>
              </a:ext>
            </a:extLst>
          </p:cNvPr>
          <p:cNvSpPr/>
          <p:nvPr/>
        </p:nvSpPr>
        <p:spPr>
          <a:xfrm>
            <a:off x="262466" y="788166"/>
            <a:ext cx="3561347" cy="523220"/>
          </a:xfrm>
          <a:prstGeom prst="rect">
            <a:avLst/>
          </a:prstGeom>
        </p:spPr>
        <p:txBody>
          <a:bodyPr wrap="square">
            <a:spAutoFit/>
          </a:bodyPr>
          <a:lstStyle/>
          <a:p>
            <a:r>
              <a:rPr lang="es-CO" sz="2800" b="1" dirty="0">
                <a:latin typeface="Arial Narrow" panose="020B0606020202030204" pitchFamily="34" charset="0"/>
              </a:rPr>
              <a:t>Descriptor General</a:t>
            </a:r>
          </a:p>
        </p:txBody>
      </p:sp>
      <p:sp>
        <p:nvSpPr>
          <p:cNvPr id="7" name="Rectangle 12">
            <a:extLst>
              <a:ext uri="{FF2B5EF4-FFF2-40B4-BE49-F238E27FC236}">
                <a16:creationId xmlns="" xmlns:a16="http://schemas.microsoft.com/office/drawing/2014/main" id="{A0CE0943-F13B-4B0A-8582-5F323155B44C}"/>
              </a:ext>
            </a:extLst>
          </p:cNvPr>
          <p:cNvSpPr>
            <a:spLocks noChangeArrowheads="1"/>
          </p:cNvSpPr>
          <p:nvPr/>
        </p:nvSpPr>
        <p:spPr bwMode="auto">
          <a:xfrm>
            <a:off x="-31967" y="161218"/>
            <a:ext cx="8910920" cy="632625"/>
          </a:xfrm>
          <a:prstGeom prst="rect">
            <a:avLst/>
          </a:prstGeom>
          <a:solidFill>
            <a:schemeClr val="accent6">
              <a:lumMod val="50000"/>
            </a:schemeClr>
          </a:solidFill>
          <a:ln>
            <a:noFill/>
          </a:ln>
          <a:extLst/>
        </p:spPr>
        <p:txBody>
          <a:bodyPr rot="0" vert="horz" wrap="square" lIns="91440" tIns="45720" rIns="91440" bIns="45720" anchor="t" anchorCtr="0" upright="1">
            <a:noAutofit/>
          </a:bodyPr>
          <a:lstStyle/>
          <a:p>
            <a:pPr marR="1014730" algn="r">
              <a:spcAft>
                <a:spcPts val="0"/>
              </a:spcAft>
            </a:pPr>
            <a:endParaRPr lang="es-CO" sz="1000" dirty="0">
              <a:effectLst/>
              <a:latin typeface="Elephant" panose="02020904090505020303" pitchFamily="18" charset="0"/>
              <a:ea typeface="Soho Gothic Pro"/>
              <a:cs typeface="Times New Roman" panose="02020603050405020304" pitchFamily="18" charset="0"/>
            </a:endParaRPr>
          </a:p>
        </p:txBody>
      </p:sp>
      <p:sp>
        <p:nvSpPr>
          <p:cNvPr id="9" name="Rectangle 13">
            <a:extLst>
              <a:ext uri="{FF2B5EF4-FFF2-40B4-BE49-F238E27FC236}">
                <a16:creationId xmlns="" xmlns:a16="http://schemas.microsoft.com/office/drawing/2014/main" id="{9242CCC0-863A-4977-9C81-7148C3E9779C}"/>
              </a:ext>
            </a:extLst>
          </p:cNvPr>
          <p:cNvSpPr/>
          <p:nvPr/>
        </p:nvSpPr>
        <p:spPr>
          <a:xfrm>
            <a:off x="-31967" y="215006"/>
            <a:ext cx="8910919" cy="4965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b="1" dirty="0">
                <a:solidFill>
                  <a:schemeClr val="bg1"/>
                </a:solidFill>
                <a:latin typeface="Helvetica" panose="020B0604020202020204" pitchFamily="34" charset="0"/>
                <a:ea typeface="Kozuka Gothic Pro M" panose="020B0700000000000000" pitchFamily="34" charset="-128"/>
                <a:cs typeface="Helvetica" panose="020B0604020202020204" pitchFamily="34" charset="0"/>
              </a:rPr>
              <a:t>Nivel de desempeño 3</a:t>
            </a:r>
            <a:endParaRPr lang="es-CO" sz="3200" dirty="0">
              <a:solidFill>
                <a:schemeClr val="bg1"/>
              </a:solidFill>
              <a:latin typeface="Helvetica" panose="020B0604020202020204" pitchFamily="34" charset="0"/>
              <a:ea typeface="Kozuka Gothic Pro M" panose="020B0700000000000000" pitchFamily="34" charset="-128"/>
              <a:cs typeface="Helvetica" panose="020B0604020202020204" pitchFamily="34" charset="0"/>
            </a:endParaRPr>
          </a:p>
        </p:txBody>
      </p:sp>
      <p:sp>
        <p:nvSpPr>
          <p:cNvPr id="3" name="CuadroTexto 2">
            <a:extLst>
              <a:ext uri="{FF2B5EF4-FFF2-40B4-BE49-F238E27FC236}">
                <a16:creationId xmlns="" xmlns:a16="http://schemas.microsoft.com/office/drawing/2014/main" id="{9C3D9343-C615-4248-8FD7-F51E906641B4}"/>
              </a:ext>
            </a:extLst>
          </p:cNvPr>
          <p:cNvSpPr txBox="1"/>
          <p:nvPr/>
        </p:nvSpPr>
        <p:spPr>
          <a:xfrm>
            <a:off x="262465" y="3772402"/>
            <a:ext cx="11704945" cy="2308324"/>
          </a:xfrm>
          <a:prstGeom prst="rect">
            <a:avLst/>
          </a:prstGeom>
          <a:noFill/>
          <a:ln>
            <a:solidFill>
              <a:schemeClr val="accent6">
                <a:lumMod val="50000"/>
              </a:schemeClr>
            </a:solidFill>
          </a:ln>
        </p:spPr>
        <p:txBody>
          <a:bodyPr wrap="square" rtlCol="0">
            <a:spAutoFit/>
          </a:bodyPr>
          <a:lstStyle/>
          <a:p>
            <a:pPr marL="285750" indent="-285750">
              <a:buFont typeface="Arial" panose="020B0604020202020204" pitchFamily="34" charset="0"/>
              <a:buChar char="•"/>
            </a:pPr>
            <a:r>
              <a:rPr lang="es-CO" dirty="0">
                <a:latin typeface="Arial" panose="020B0604020202020204" pitchFamily="34" charset="0"/>
                <a:cs typeface="Arial" panose="020B0604020202020204" pitchFamily="34" charset="0"/>
              </a:rPr>
              <a:t>Interpreta el texto más allá de la forma y el contenido para </a:t>
            </a:r>
            <a:r>
              <a:rPr lang="es-CO" i="1" dirty="0">
                <a:latin typeface="Arial" panose="020B0604020202020204" pitchFamily="34" charset="0"/>
                <a:cs typeface="Arial" panose="020B0604020202020204" pitchFamily="34" charset="0"/>
              </a:rPr>
              <a:t>comparar, asociar, relacionar, jerarquizar, analizar, comprobar, sintetizar y contextualizar </a:t>
            </a:r>
            <a:r>
              <a:rPr lang="es-CO" dirty="0">
                <a:latin typeface="Arial" panose="020B0604020202020204" pitchFamily="34" charset="0"/>
                <a:cs typeface="Arial" panose="020B0604020202020204" pitchFamily="34" charset="0"/>
              </a:rPr>
              <a:t>la información local y general del texto.</a:t>
            </a:r>
          </a:p>
          <a:p>
            <a:pPr marL="285750" indent="-285750">
              <a:buFont typeface="Arial" panose="020B0604020202020204" pitchFamily="34" charset="0"/>
              <a:buChar char="•"/>
            </a:pPr>
            <a:endParaRPr lang="es-CO"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CO" dirty="0">
                <a:latin typeface="Arial" panose="020B0604020202020204" pitchFamily="34" charset="0"/>
                <a:cs typeface="Arial" panose="020B0604020202020204" pitchFamily="34" charset="0"/>
              </a:rPr>
              <a:t>Imagina situaciones hipotéticas a partir de la información del texto.</a:t>
            </a:r>
          </a:p>
          <a:p>
            <a:pPr marL="285750" indent="-285750">
              <a:buFont typeface="Arial" panose="020B0604020202020204" pitchFamily="34" charset="0"/>
              <a:buChar char="•"/>
            </a:pPr>
            <a:endParaRPr lang="es-CO"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CO" dirty="0">
                <a:latin typeface="Arial" panose="020B0604020202020204" pitchFamily="34" charset="0"/>
                <a:cs typeface="Arial" panose="020B0604020202020204" pitchFamily="34" charset="0"/>
              </a:rPr>
              <a:t>Idea, traza e imagina situaciones o escritos a partir del texto.</a:t>
            </a:r>
          </a:p>
          <a:p>
            <a:pPr marL="285750" indent="-285750">
              <a:buFont typeface="Arial" panose="020B0604020202020204" pitchFamily="34" charset="0"/>
              <a:buChar char="•"/>
            </a:pPr>
            <a:endParaRPr lang="es-CO"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CO" dirty="0">
                <a:latin typeface="Arial" panose="020B0604020202020204" pitchFamily="34" charset="0"/>
                <a:cs typeface="Arial" panose="020B0604020202020204" pitchFamily="34" charset="0"/>
              </a:rPr>
              <a:t>Asigna valor a la intención del autor a partir de la información suministrada en el texto.</a:t>
            </a:r>
          </a:p>
        </p:txBody>
      </p:sp>
      <p:sp>
        <p:nvSpPr>
          <p:cNvPr id="11" name="Rectángulo 10">
            <a:extLst>
              <a:ext uri="{FF2B5EF4-FFF2-40B4-BE49-F238E27FC236}">
                <a16:creationId xmlns="" xmlns:a16="http://schemas.microsoft.com/office/drawing/2014/main" id="{73DB25D1-8F2D-41ED-8F63-8AB8FE95ED9C}"/>
              </a:ext>
            </a:extLst>
          </p:cNvPr>
          <p:cNvSpPr/>
          <p:nvPr/>
        </p:nvSpPr>
        <p:spPr>
          <a:xfrm>
            <a:off x="214340" y="3204412"/>
            <a:ext cx="4999344" cy="523220"/>
          </a:xfrm>
          <a:prstGeom prst="rect">
            <a:avLst/>
          </a:prstGeom>
        </p:spPr>
        <p:txBody>
          <a:bodyPr wrap="square">
            <a:spAutoFit/>
          </a:bodyPr>
          <a:lstStyle/>
          <a:p>
            <a:r>
              <a:rPr lang="es-CO" sz="2800" b="1" dirty="0">
                <a:latin typeface="Arial Narrow" panose="020B0606020202030204" pitchFamily="34" charset="0"/>
              </a:rPr>
              <a:t>Descriptores Específicos</a:t>
            </a:r>
          </a:p>
        </p:txBody>
      </p:sp>
      <p:pic>
        <p:nvPicPr>
          <p:cNvPr id="12" name="Imagen 11">
            <a:extLst>
              <a:ext uri="{FF2B5EF4-FFF2-40B4-BE49-F238E27FC236}">
                <a16:creationId xmlns="" xmlns:a16="http://schemas.microsoft.com/office/drawing/2014/main" id="{A3EC44EB-6236-4807-BBEB-03A6CB0410A6}"/>
              </a:ext>
            </a:extLst>
          </p:cNvPr>
          <p:cNvPicPr>
            <a:picLocks noChangeAspect="1"/>
          </p:cNvPicPr>
          <p:nvPr/>
        </p:nvPicPr>
        <p:blipFill>
          <a:blip r:embed="rId2"/>
          <a:stretch>
            <a:fillRect/>
          </a:stretch>
        </p:blipFill>
        <p:spPr>
          <a:xfrm>
            <a:off x="10214630" y="1281511"/>
            <a:ext cx="1230520" cy="1194115"/>
          </a:xfrm>
          <a:prstGeom prst="rect">
            <a:avLst/>
          </a:prstGeom>
        </p:spPr>
      </p:pic>
      <p:sp>
        <p:nvSpPr>
          <p:cNvPr id="14" name="Rectángulo 13">
            <a:extLst>
              <a:ext uri="{FF2B5EF4-FFF2-40B4-BE49-F238E27FC236}">
                <a16:creationId xmlns="" xmlns:a16="http://schemas.microsoft.com/office/drawing/2014/main" id="{25B6D407-357D-4C11-AD76-A036C3C425E9}"/>
              </a:ext>
            </a:extLst>
          </p:cNvPr>
          <p:cNvSpPr/>
          <p:nvPr/>
        </p:nvSpPr>
        <p:spPr>
          <a:xfrm>
            <a:off x="10214630" y="2475626"/>
            <a:ext cx="1407758" cy="461665"/>
          </a:xfrm>
          <a:prstGeom prst="rect">
            <a:avLst/>
          </a:prstGeom>
        </p:spPr>
        <p:txBody>
          <a:bodyPr wrap="none">
            <a:spAutoFit/>
          </a:bodyPr>
          <a:lstStyle/>
          <a:p>
            <a:r>
              <a:rPr lang="es-CO" sz="2400" b="1" dirty="0">
                <a:solidFill>
                  <a:schemeClr val="accent6">
                    <a:lumMod val="50000"/>
                  </a:schemeClr>
                </a:solidFill>
                <a:latin typeface="Soho Gothic Pro" panose="020B0503030504020204" pitchFamily="34" charset="0"/>
              </a:rPr>
              <a:t>161 a 200</a:t>
            </a:r>
            <a:endParaRPr lang="es-CO" sz="2400" b="1" dirty="0">
              <a:solidFill>
                <a:schemeClr val="accent6">
                  <a:lumMod val="50000"/>
                </a:schemeClr>
              </a:solidFill>
            </a:endParaRPr>
          </a:p>
        </p:txBody>
      </p:sp>
      <p:sp>
        <p:nvSpPr>
          <p:cNvPr id="16" name="Rectángulo 15">
            <a:extLst>
              <a:ext uri="{FF2B5EF4-FFF2-40B4-BE49-F238E27FC236}">
                <a16:creationId xmlns="" xmlns:a16="http://schemas.microsoft.com/office/drawing/2014/main" id="{8336A550-483F-46AB-A2AF-F187F7FBCC1A}"/>
              </a:ext>
            </a:extLst>
          </p:cNvPr>
          <p:cNvSpPr/>
          <p:nvPr/>
        </p:nvSpPr>
        <p:spPr>
          <a:xfrm>
            <a:off x="262466" y="1401960"/>
            <a:ext cx="9362798" cy="1323439"/>
          </a:xfrm>
          <a:prstGeom prst="rect">
            <a:avLst/>
          </a:prstGeom>
          <a:ln>
            <a:solidFill>
              <a:schemeClr val="accent6">
                <a:lumMod val="50000"/>
              </a:schemeClr>
            </a:solidFill>
          </a:ln>
        </p:spPr>
        <p:txBody>
          <a:bodyPr wrap="square">
            <a:spAutoFit/>
          </a:bodyPr>
          <a:lstStyle/>
          <a:p>
            <a:r>
              <a:rPr lang="es-CO" sz="2000" i="1" dirty="0"/>
              <a:t>El estudiante que se ubica en este nivel debe lograr lo mencionado en los niveles 1 y 2 y además demostrar que va más allá de la información explícita del texto dominando las estrategias de comprensión. </a:t>
            </a:r>
          </a:p>
          <a:p>
            <a:r>
              <a:rPr lang="es-CO" sz="2000" i="1" dirty="0"/>
              <a:t>El estudiante, además, puede proyectar escritos a partir de la información del texto.</a:t>
            </a:r>
            <a:endParaRPr lang="es-CO" sz="2000" i="1" dirty="0">
              <a:latin typeface="Arial Narrow" panose="020B0606020202030204" pitchFamily="34" charset="0"/>
            </a:endParaRPr>
          </a:p>
        </p:txBody>
      </p:sp>
      <p:sp>
        <p:nvSpPr>
          <p:cNvPr id="17" name="CuadroTexto 16">
            <a:extLst>
              <a:ext uri="{FF2B5EF4-FFF2-40B4-BE49-F238E27FC236}">
                <a16:creationId xmlns="" xmlns:a16="http://schemas.microsoft.com/office/drawing/2014/main" id="{6E26F8B4-9B96-4707-A0F5-0B54D80EDFC1}"/>
              </a:ext>
            </a:extLst>
          </p:cNvPr>
          <p:cNvSpPr txBox="1"/>
          <p:nvPr/>
        </p:nvSpPr>
        <p:spPr>
          <a:xfrm>
            <a:off x="753973" y="6602266"/>
            <a:ext cx="10250509" cy="246221"/>
          </a:xfrm>
          <a:prstGeom prst="rect">
            <a:avLst/>
          </a:prstGeom>
          <a:noFill/>
        </p:spPr>
        <p:txBody>
          <a:bodyPr wrap="square" rtlCol="0">
            <a:spAutoFit/>
          </a:bodyPr>
          <a:lstStyle/>
          <a:p>
            <a:pPr algn="ctr"/>
            <a:r>
              <a:rPr lang="es-ES" sz="1000" dirty="0">
                <a:latin typeface="Soho Std Light" panose="02040303030506020204" pitchFamily="18" charset="0"/>
              </a:rPr>
              <a:t>Información adaptada de la Guía de orientación Saber Pro  Módulos de Competencias Genéricas 2017 - Publicación del Instituto  Colombiano para la Evaluación de la Educación (Icfes) </a:t>
            </a:r>
            <a:endParaRPr lang="es-CO" sz="1000" dirty="0">
              <a:latin typeface="Soho Std Light" panose="02040303030506020204" pitchFamily="18" charset="0"/>
            </a:endParaRPr>
          </a:p>
        </p:txBody>
      </p:sp>
    </p:spTree>
    <p:extLst>
      <p:ext uri="{BB962C8B-B14F-4D97-AF65-F5344CB8AC3E}">
        <p14:creationId xmlns:p14="http://schemas.microsoft.com/office/powerpoint/2010/main" val="1291414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59D32A2E-6768-4A95-ABA1-F859FACB5CEC}"/>
              </a:ext>
            </a:extLst>
          </p:cNvPr>
          <p:cNvSpPr>
            <a:spLocks noGrp="1"/>
          </p:cNvSpPr>
          <p:nvPr>
            <p:ph type="title"/>
          </p:nvPr>
        </p:nvSpPr>
        <p:spPr>
          <a:xfrm>
            <a:off x="0" y="-1865"/>
            <a:ext cx="12191998" cy="933836"/>
          </a:xfrm>
          <a:solidFill>
            <a:srgbClr val="002060"/>
          </a:solidFill>
        </p:spPr>
        <p:txBody>
          <a:bodyPr>
            <a:noAutofit/>
          </a:bodyPr>
          <a:lstStyle/>
          <a:p>
            <a:pPr algn="ctr"/>
            <a:r>
              <a:rPr lang="es-CO" sz="2400" dirty="0">
                <a:solidFill>
                  <a:schemeClr val="bg1"/>
                </a:solidFill>
              </a:rPr>
              <a:t>Porcentaje estudiantes por nivel de desempeño en Saber Pro 2017 </a:t>
            </a:r>
            <a:br>
              <a:rPr lang="es-CO" sz="2400" dirty="0">
                <a:solidFill>
                  <a:schemeClr val="bg1"/>
                </a:solidFill>
              </a:rPr>
            </a:br>
            <a:r>
              <a:rPr lang="es-CO" sz="2400" b="1" dirty="0">
                <a:solidFill>
                  <a:srgbClr val="FFFF00"/>
                </a:solidFill>
              </a:rPr>
              <a:t>UNIVERSIDAD DE NARIÑO</a:t>
            </a:r>
          </a:p>
        </p:txBody>
      </p:sp>
      <p:pic>
        <p:nvPicPr>
          <p:cNvPr id="3" name="Imagen 2">
            <a:extLst>
              <a:ext uri="{FF2B5EF4-FFF2-40B4-BE49-F238E27FC236}">
                <a16:creationId xmlns="" xmlns:a16="http://schemas.microsoft.com/office/drawing/2014/main" id="{664C10FC-65D7-4638-A3B7-37F5B5B0E364}"/>
              </a:ext>
            </a:extLst>
          </p:cNvPr>
          <p:cNvPicPr>
            <a:picLocks noChangeAspect="1"/>
          </p:cNvPicPr>
          <p:nvPr/>
        </p:nvPicPr>
        <p:blipFill>
          <a:blip r:embed="rId2"/>
          <a:stretch>
            <a:fillRect/>
          </a:stretch>
        </p:blipFill>
        <p:spPr>
          <a:xfrm>
            <a:off x="1214038" y="1042782"/>
            <a:ext cx="9261456" cy="5358564"/>
          </a:xfrm>
          <a:prstGeom prst="rect">
            <a:avLst/>
          </a:prstGeom>
        </p:spPr>
      </p:pic>
      <p:cxnSp>
        <p:nvCxnSpPr>
          <p:cNvPr id="24" name="Conector recto 23">
            <a:extLst>
              <a:ext uri="{FF2B5EF4-FFF2-40B4-BE49-F238E27FC236}">
                <a16:creationId xmlns="" xmlns:a16="http://schemas.microsoft.com/office/drawing/2014/main" id="{E3A40586-649C-4CC0-B9BC-EBD254E97632}"/>
              </a:ext>
            </a:extLst>
          </p:cNvPr>
          <p:cNvCxnSpPr>
            <a:cxnSpLocks/>
          </p:cNvCxnSpPr>
          <p:nvPr/>
        </p:nvCxnSpPr>
        <p:spPr>
          <a:xfrm>
            <a:off x="2594508" y="966908"/>
            <a:ext cx="0" cy="4698027"/>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25" name="CuadroTexto 24">
            <a:extLst>
              <a:ext uri="{FF2B5EF4-FFF2-40B4-BE49-F238E27FC236}">
                <a16:creationId xmlns="" xmlns:a16="http://schemas.microsoft.com/office/drawing/2014/main" id="{99A3969D-1747-4AA5-BF4B-2CBD73C31182}"/>
              </a:ext>
            </a:extLst>
          </p:cNvPr>
          <p:cNvSpPr txBox="1"/>
          <p:nvPr/>
        </p:nvSpPr>
        <p:spPr>
          <a:xfrm>
            <a:off x="2578467" y="997844"/>
            <a:ext cx="564578" cy="369332"/>
          </a:xfrm>
          <a:prstGeom prst="rect">
            <a:avLst/>
          </a:prstGeom>
          <a:noFill/>
        </p:spPr>
        <p:txBody>
          <a:bodyPr wrap="none" rtlCol="0">
            <a:spAutoFit/>
          </a:bodyPr>
          <a:lstStyle/>
          <a:p>
            <a:r>
              <a:rPr lang="es-CO" b="1" dirty="0">
                <a:latin typeface="Arial Narrow" panose="020B0606020202030204" pitchFamily="34" charset="0"/>
              </a:rPr>
              <a:t>54%</a:t>
            </a:r>
          </a:p>
        </p:txBody>
      </p:sp>
      <p:sp>
        <p:nvSpPr>
          <p:cNvPr id="29" name="CuadroTexto 28">
            <a:extLst>
              <a:ext uri="{FF2B5EF4-FFF2-40B4-BE49-F238E27FC236}">
                <a16:creationId xmlns="" xmlns:a16="http://schemas.microsoft.com/office/drawing/2014/main" id="{28D3D508-6062-4811-B950-51B6F5AE52E6}"/>
              </a:ext>
            </a:extLst>
          </p:cNvPr>
          <p:cNvSpPr txBox="1"/>
          <p:nvPr/>
        </p:nvSpPr>
        <p:spPr>
          <a:xfrm>
            <a:off x="2065467" y="1228361"/>
            <a:ext cx="564578" cy="369332"/>
          </a:xfrm>
          <a:prstGeom prst="rect">
            <a:avLst/>
          </a:prstGeom>
          <a:noFill/>
        </p:spPr>
        <p:txBody>
          <a:bodyPr wrap="none" rtlCol="0">
            <a:spAutoFit/>
          </a:bodyPr>
          <a:lstStyle/>
          <a:p>
            <a:r>
              <a:rPr lang="es-CO" dirty="0">
                <a:solidFill>
                  <a:srgbClr val="FF0000"/>
                </a:solidFill>
                <a:latin typeface="Arial Narrow" panose="020B0606020202030204" pitchFamily="34" charset="0"/>
              </a:rPr>
              <a:t>46%</a:t>
            </a:r>
          </a:p>
        </p:txBody>
      </p:sp>
      <p:sp>
        <p:nvSpPr>
          <p:cNvPr id="30" name="CuadroTexto 29">
            <a:extLst>
              <a:ext uri="{FF2B5EF4-FFF2-40B4-BE49-F238E27FC236}">
                <a16:creationId xmlns="" xmlns:a16="http://schemas.microsoft.com/office/drawing/2014/main" id="{97FF0F0F-0B33-4203-9E50-08E00402FE4B}"/>
              </a:ext>
            </a:extLst>
          </p:cNvPr>
          <p:cNvSpPr txBox="1"/>
          <p:nvPr/>
        </p:nvSpPr>
        <p:spPr>
          <a:xfrm>
            <a:off x="4205904" y="981675"/>
            <a:ext cx="564578" cy="369332"/>
          </a:xfrm>
          <a:prstGeom prst="rect">
            <a:avLst/>
          </a:prstGeom>
          <a:noFill/>
        </p:spPr>
        <p:txBody>
          <a:bodyPr wrap="none" rtlCol="0">
            <a:spAutoFit/>
          </a:bodyPr>
          <a:lstStyle/>
          <a:p>
            <a:r>
              <a:rPr lang="es-CO" b="1" dirty="0">
                <a:latin typeface="Arial Narrow" panose="020B0606020202030204" pitchFamily="34" charset="0"/>
              </a:rPr>
              <a:t>64%</a:t>
            </a:r>
          </a:p>
        </p:txBody>
      </p:sp>
      <p:sp>
        <p:nvSpPr>
          <p:cNvPr id="31" name="CuadroTexto 30">
            <a:extLst>
              <a:ext uri="{FF2B5EF4-FFF2-40B4-BE49-F238E27FC236}">
                <a16:creationId xmlns="" xmlns:a16="http://schemas.microsoft.com/office/drawing/2014/main" id="{3C6C95C2-1AF5-4E53-AA89-E9E4C14D2727}"/>
              </a:ext>
            </a:extLst>
          </p:cNvPr>
          <p:cNvSpPr txBox="1"/>
          <p:nvPr/>
        </p:nvSpPr>
        <p:spPr>
          <a:xfrm>
            <a:off x="3764744" y="1207310"/>
            <a:ext cx="564578" cy="369332"/>
          </a:xfrm>
          <a:prstGeom prst="rect">
            <a:avLst/>
          </a:prstGeom>
          <a:noFill/>
        </p:spPr>
        <p:txBody>
          <a:bodyPr wrap="none" rtlCol="0">
            <a:spAutoFit/>
          </a:bodyPr>
          <a:lstStyle/>
          <a:p>
            <a:r>
              <a:rPr lang="es-CO" dirty="0">
                <a:solidFill>
                  <a:srgbClr val="FF0000"/>
                </a:solidFill>
                <a:latin typeface="Arial Narrow" panose="020B0606020202030204" pitchFamily="34" charset="0"/>
              </a:rPr>
              <a:t>36%</a:t>
            </a:r>
          </a:p>
        </p:txBody>
      </p:sp>
      <p:sp>
        <p:nvSpPr>
          <p:cNvPr id="32" name="CuadroTexto 31">
            <a:extLst>
              <a:ext uri="{FF2B5EF4-FFF2-40B4-BE49-F238E27FC236}">
                <a16:creationId xmlns="" xmlns:a16="http://schemas.microsoft.com/office/drawing/2014/main" id="{6D4A02F8-9BEA-4E6D-A473-773D87F16122}"/>
              </a:ext>
            </a:extLst>
          </p:cNvPr>
          <p:cNvSpPr txBox="1"/>
          <p:nvPr/>
        </p:nvSpPr>
        <p:spPr>
          <a:xfrm>
            <a:off x="7528745" y="1211143"/>
            <a:ext cx="564578" cy="369332"/>
          </a:xfrm>
          <a:prstGeom prst="rect">
            <a:avLst/>
          </a:prstGeom>
          <a:noFill/>
        </p:spPr>
        <p:txBody>
          <a:bodyPr wrap="none" rtlCol="0">
            <a:spAutoFit/>
          </a:bodyPr>
          <a:lstStyle/>
          <a:p>
            <a:r>
              <a:rPr lang="es-CO" dirty="0">
                <a:solidFill>
                  <a:srgbClr val="FF0000"/>
                </a:solidFill>
                <a:latin typeface="Arial Narrow" panose="020B0606020202030204" pitchFamily="34" charset="0"/>
              </a:rPr>
              <a:t>43%</a:t>
            </a:r>
          </a:p>
        </p:txBody>
      </p:sp>
      <p:sp>
        <p:nvSpPr>
          <p:cNvPr id="33" name="CuadroTexto 32">
            <a:extLst>
              <a:ext uri="{FF2B5EF4-FFF2-40B4-BE49-F238E27FC236}">
                <a16:creationId xmlns="" xmlns:a16="http://schemas.microsoft.com/office/drawing/2014/main" id="{5D1257FE-ED83-41DA-97E5-C71B3739F46B}"/>
              </a:ext>
            </a:extLst>
          </p:cNvPr>
          <p:cNvSpPr txBox="1"/>
          <p:nvPr/>
        </p:nvSpPr>
        <p:spPr>
          <a:xfrm>
            <a:off x="7097113" y="996670"/>
            <a:ext cx="564578" cy="369332"/>
          </a:xfrm>
          <a:prstGeom prst="rect">
            <a:avLst/>
          </a:prstGeom>
          <a:noFill/>
        </p:spPr>
        <p:txBody>
          <a:bodyPr wrap="none" rtlCol="0">
            <a:spAutoFit/>
          </a:bodyPr>
          <a:lstStyle/>
          <a:p>
            <a:r>
              <a:rPr lang="es-CO" b="1" dirty="0">
                <a:latin typeface="Arial Narrow" panose="020B0606020202030204" pitchFamily="34" charset="0"/>
              </a:rPr>
              <a:t>57%</a:t>
            </a:r>
          </a:p>
        </p:txBody>
      </p:sp>
      <p:sp>
        <p:nvSpPr>
          <p:cNvPr id="34" name="CuadroTexto 33">
            <a:extLst>
              <a:ext uri="{FF2B5EF4-FFF2-40B4-BE49-F238E27FC236}">
                <a16:creationId xmlns="" xmlns:a16="http://schemas.microsoft.com/office/drawing/2014/main" id="{936D6EDE-D52C-4407-95AB-0413870AC08C}"/>
              </a:ext>
            </a:extLst>
          </p:cNvPr>
          <p:cNvSpPr txBox="1"/>
          <p:nvPr/>
        </p:nvSpPr>
        <p:spPr>
          <a:xfrm>
            <a:off x="5879273" y="1004105"/>
            <a:ext cx="564578" cy="369332"/>
          </a:xfrm>
          <a:prstGeom prst="rect">
            <a:avLst/>
          </a:prstGeom>
          <a:noFill/>
        </p:spPr>
        <p:txBody>
          <a:bodyPr wrap="none" rtlCol="0">
            <a:spAutoFit/>
          </a:bodyPr>
          <a:lstStyle/>
          <a:p>
            <a:r>
              <a:rPr lang="es-CO" b="1" dirty="0">
                <a:latin typeface="Arial Narrow" panose="020B0606020202030204" pitchFamily="34" charset="0"/>
              </a:rPr>
              <a:t>60%</a:t>
            </a:r>
          </a:p>
        </p:txBody>
      </p:sp>
      <p:sp>
        <p:nvSpPr>
          <p:cNvPr id="35" name="CuadroTexto 34">
            <a:extLst>
              <a:ext uri="{FF2B5EF4-FFF2-40B4-BE49-F238E27FC236}">
                <a16:creationId xmlns="" xmlns:a16="http://schemas.microsoft.com/office/drawing/2014/main" id="{725F517D-459E-4B71-BDE7-B2767898FCB6}"/>
              </a:ext>
            </a:extLst>
          </p:cNvPr>
          <p:cNvSpPr txBox="1"/>
          <p:nvPr/>
        </p:nvSpPr>
        <p:spPr>
          <a:xfrm>
            <a:off x="5465775" y="1206029"/>
            <a:ext cx="564578" cy="369332"/>
          </a:xfrm>
          <a:prstGeom prst="rect">
            <a:avLst/>
          </a:prstGeom>
          <a:noFill/>
        </p:spPr>
        <p:txBody>
          <a:bodyPr wrap="none" rtlCol="0">
            <a:spAutoFit/>
          </a:bodyPr>
          <a:lstStyle/>
          <a:p>
            <a:r>
              <a:rPr lang="es-CO" dirty="0">
                <a:solidFill>
                  <a:srgbClr val="FF0000"/>
                </a:solidFill>
                <a:latin typeface="Arial Narrow" panose="020B0606020202030204" pitchFamily="34" charset="0"/>
              </a:rPr>
              <a:t>40%</a:t>
            </a:r>
          </a:p>
        </p:txBody>
      </p:sp>
      <p:sp>
        <p:nvSpPr>
          <p:cNvPr id="36" name="CuadroTexto 35">
            <a:extLst>
              <a:ext uri="{FF2B5EF4-FFF2-40B4-BE49-F238E27FC236}">
                <a16:creationId xmlns="" xmlns:a16="http://schemas.microsoft.com/office/drawing/2014/main" id="{CA8ECBFC-76C4-41BB-8EF4-AE4048268925}"/>
              </a:ext>
            </a:extLst>
          </p:cNvPr>
          <p:cNvSpPr txBox="1"/>
          <p:nvPr/>
        </p:nvSpPr>
        <p:spPr>
          <a:xfrm>
            <a:off x="9260180" y="1212743"/>
            <a:ext cx="564578" cy="369332"/>
          </a:xfrm>
          <a:prstGeom prst="rect">
            <a:avLst/>
          </a:prstGeom>
          <a:noFill/>
        </p:spPr>
        <p:txBody>
          <a:bodyPr wrap="none" rtlCol="0">
            <a:spAutoFit/>
          </a:bodyPr>
          <a:lstStyle/>
          <a:p>
            <a:r>
              <a:rPr lang="es-CO" dirty="0">
                <a:solidFill>
                  <a:srgbClr val="FF0000"/>
                </a:solidFill>
                <a:latin typeface="Arial Narrow" panose="020B0606020202030204" pitchFamily="34" charset="0"/>
              </a:rPr>
              <a:t>28%</a:t>
            </a:r>
          </a:p>
        </p:txBody>
      </p:sp>
      <p:sp>
        <p:nvSpPr>
          <p:cNvPr id="37" name="CuadroTexto 36">
            <a:extLst>
              <a:ext uri="{FF2B5EF4-FFF2-40B4-BE49-F238E27FC236}">
                <a16:creationId xmlns="" xmlns:a16="http://schemas.microsoft.com/office/drawing/2014/main" id="{A11589F6-2F62-4294-9BA5-EBCFE6DC7E83}"/>
              </a:ext>
            </a:extLst>
          </p:cNvPr>
          <p:cNvSpPr txBox="1"/>
          <p:nvPr/>
        </p:nvSpPr>
        <p:spPr>
          <a:xfrm>
            <a:off x="8811808" y="998270"/>
            <a:ext cx="564578" cy="369332"/>
          </a:xfrm>
          <a:prstGeom prst="rect">
            <a:avLst/>
          </a:prstGeom>
          <a:noFill/>
        </p:spPr>
        <p:txBody>
          <a:bodyPr wrap="none" rtlCol="0">
            <a:spAutoFit/>
          </a:bodyPr>
          <a:lstStyle/>
          <a:p>
            <a:r>
              <a:rPr lang="es-CO" b="1" dirty="0">
                <a:latin typeface="Arial Narrow" panose="020B0606020202030204" pitchFamily="34" charset="0"/>
              </a:rPr>
              <a:t>72%</a:t>
            </a:r>
          </a:p>
        </p:txBody>
      </p:sp>
      <p:cxnSp>
        <p:nvCxnSpPr>
          <p:cNvPr id="38" name="Conector recto 37">
            <a:extLst>
              <a:ext uri="{FF2B5EF4-FFF2-40B4-BE49-F238E27FC236}">
                <a16:creationId xmlns="" xmlns:a16="http://schemas.microsoft.com/office/drawing/2014/main" id="{70222833-AA69-4447-9E1D-48A350E81CFE}"/>
              </a:ext>
            </a:extLst>
          </p:cNvPr>
          <p:cNvCxnSpPr>
            <a:cxnSpLocks/>
          </p:cNvCxnSpPr>
          <p:nvPr/>
        </p:nvCxnSpPr>
        <p:spPr>
          <a:xfrm>
            <a:off x="4254866" y="974930"/>
            <a:ext cx="0" cy="4698027"/>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39" name="Conector recto 38">
            <a:extLst>
              <a:ext uri="{FF2B5EF4-FFF2-40B4-BE49-F238E27FC236}">
                <a16:creationId xmlns="" xmlns:a16="http://schemas.microsoft.com/office/drawing/2014/main" id="{09B067C0-42A6-42A4-BCA1-EBAA42843218}"/>
              </a:ext>
            </a:extLst>
          </p:cNvPr>
          <p:cNvCxnSpPr>
            <a:cxnSpLocks/>
          </p:cNvCxnSpPr>
          <p:nvPr/>
        </p:nvCxnSpPr>
        <p:spPr>
          <a:xfrm>
            <a:off x="5939285" y="974930"/>
            <a:ext cx="0" cy="4698027"/>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40" name="Conector recto 39">
            <a:extLst>
              <a:ext uri="{FF2B5EF4-FFF2-40B4-BE49-F238E27FC236}">
                <a16:creationId xmlns="" xmlns:a16="http://schemas.microsoft.com/office/drawing/2014/main" id="{E6DB20FF-6762-4A2B-B9EB-71AD9FD901D2}"/>
              </a:ext>
            </a:extLst>
          </p:cNvPr>
          <p:cNvCxnSpPr>
            <a:cxnSpLocks/>
          </p:cNvCxnSpPr>
          <p:nvPr/>
        </p:nvCxnSpPr>
        <p:spPr>
          <a:xfrm>
            <a:off x="7583599" y="950868"/>
            <a:ext cx="0" cy="4698027"/>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41" name="Conector recto 40">
            <a:extLst>
              <a:ext uri="{FF2B5EF4-FFF2-40B4-BE49-F238E27FC236}">
                <a16:creationId xmlns="" xmlns:a16="http://schemas.microsoft.com/office/drawing/2014/main" id="{C642DFF9-D5D3-4E88-B781-84DF459B4B13}"/>
              </a:ext>
            </a:extLst>
          </p:cNvPr>
          <p:cNvCxnSpPr>
            <a:cxnSpLocks/>
          </p:cNvCxnSpPr>
          <p:nvPr/>
        </p:nvCxnSpPr>
        <p:spPr>
          <a:xfrm>
            <a:off x="9318587" y="1007016"/>
            <a:ext cx="0" cy="4698027"/>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20" name="Rectángulo 19">
            <a:extLst>
              <a:ext uri="{FF2B5EF4-FFF2-40B4-BE49-F238E27FC236}">
                <a16:creationId xmlns="" xmlns:a16="http://schemas.microsoft.com/office/drawing/2014/main" id="{80983AB5-D04A-473D-8AFB-574CE93B1F1F}"/>
              </a:ext>
            </a:extLst>
          </p:cNvPr>
          <p:cNvSpPr/>
          <p:nvPr/>
        </p:nvSpPr>
        <p:spPr>
          <a:xfrm>
            <a:off x="2174020" y="6481556"/>
            <a:ext cx="7876043" cy="338554"/>
          </a:xfrm>
          <a:prstGeom prst="rect">
            <a:avLst/>
          </a:prstGeom>
        </p:spPr>
        <p:txBody>
          <a:bodyPr wrap="square">
            <a:spAutoFit/>
          </a:bodyPr>
          <a:lstStyle/>
          <a:p>
            <a:pPr algn="ctr"/>
            <a:r>
              <a:rPr lang="es-CO" sz="1600" dirty="0">
                <a:solidFill>
                  <a:srgbClr val="000000"/>
                </a:solidFill>
                <a:latin typeface="Arial Narrow" panose="020B0606020202030204" pitchFamily="34" charset="0"/>
                <a:cs typeface="Arial" panose="020B0604020202020204" pitchFamily="34" charset="0"/>
              </a:rPr>
              <a:t>Fuente: Datos tomados y adaptados de reportes del </a:t>
            </a:r>
            <a:r>
              <a:rPr lang="es-CO" sz="1600" dirty="0">
                <a:latin typeface="Arial Narrow" panose="020B0606020202030204" pitchFamily="34" charset="0"/>
                <a:cs typeface="Arial" panose="020B0604020202020204" pitchFamily="34" charset="0"/>
              </a:rPr>
              <a:t>ICFES (2018). </a:t>
            </a:r>
          </a:p>
        </p:txBody>
      </p:sp>
      <p:pic>
        <p:nvPicPr>
          <p:cNvPr id="21" name="Picture 2" descr="Resultado de imagen para universidad de NariÃ±o">
            <a:extLst>
              <a:ext uri="{FF2B5EF4-FFF2-40B4-BE49-F238E27FC236}">
                <a16:creationId xmlns="" xmlns:a16="http://schemas.microsoft.com/office/drawing/2014/main" id="{BD6C257B-F2D4-4DCA-B1C0-5EC85CFE130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18010" y="1055102"/>
            <a:ext cx="1310729" cy="1310729"/>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a:extLst>
              <a:ext uri="{FF2B5EF4-FFF2-40B4-BE49-F238E27FC236}">
                <a16:creationId xmlns="" xmlns:a16="http://schemas.microsoft.com/office/drawing/2014/main" id="{CABF71E5-1AF7-4911-9BD0-7E0E86AB017B}"/>
              </a:ext>
            </a:extLst>
          </p:cNvPr>
          <p:cNvSpPr/>
          <p:nvPr/>
        </p:nvSpPr>
        <p:spPr>
          <a:xfrm>
            <a:off x="11024560" y="2488962"/>
            <a:ext cx="768159" cy="369332"/>
          </a:xfrm>
          <a:prstGeom prst="rect">
            <a:avLst/>
          </a:prstGeom>
        </p:spPr>
        <p:txBody>
          <a:bodyPr wrap="none">
            <a:spAutoFit/>
          </a:bodyPr>
          <a:lstStyle/>
          <a:p>
            <a:r>
              <a:rPr lang="es-CO" b="1" dirty="0">
                <a:latin typeface="FuturaStd-Light-Identity-H"/>
              </a:rPr>
              <a:t>1 252</a:t>
            </a:r>
            <a:endParaRPr lang="es-CO" b="1" dirty="0"/>
          </a:p>
        </p:txBody>
      </p:sp>
    </p:spTree>
    <p:extLst>
      <p:ext uri="{BB962C8B-B14F-4D97-AF65-F5344CB8AC3E}">
        <p14:creationId xmlns:p14="http://schemas.microsoft.com/office/powerpoint/2010/main" val="3802685691"/>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 xmlns:a16="http://schemas.microsoft.com/office/drawing/2014/main" id="{7C9ED69E-AB33-42B3-8E2F-F8141BD183DD}"/>
              </a:ext>
            </a:extLst>
          </p:cNvPr>
          <p:cNvSpPr/>
          <p:nvPr/>
        </p:nvSpPr>
        <p:spPr>
          <a:xfrm>
            <a:off x="262466" y="788166"/>
            <a:ext cx="3561347" cy="523220"/>
          </a:xfrm>
          <a:prstGeom prst="rect">
            <a:avLst/>
          </a:prstGeom>
        </p:spPr>
        <p:txBody>
          <a:bodyPr wrap="square">
            <a:spAutoFit/>
          </a:bodyPr>
          <a:lstStyle/>
          <a:p>
            <a:r>
              <a:rPr lang="es-CO" sz="2800" b="1" dirty="0">
                <a:latin typeface="Arial Narrow" panose="020B0606020202030204" pitchFamily="34" charset="0"/>
              </a:rPr>
              <a:t>Descriptor General</a:t>
            </a:r>
          </a:p>
        </p:txBody>
      </p:sp>
      <p:sp>
        <p:nvSpPr>
          <p:cNvPr id="6" name="Rectángulo 5">
            <a:extLst>
              <a:ext uri="{FF2B5EF4-FFF2-40B4-BE49-F238E27FC236}">
                <a16:creationId xmlns="" xmlns:a16="http://schemas.microsoft.com/office/drawing/2014/main" id="{F7C74B53-0333-4A6A-B3BB-628C8AD8BAE5}"/>
              </a:ext>
            </a:extLst>
          </p:cNvPr>
          <p:cNvSpPr/>
          <p:nvPr/>
        </p:nvSpPr>
        <p:spPr>
          <a:xfrm>
            <a:off x="262466" y="1337792"/>
            <a:ext cx="9362798" cy="1323439"/>
          </a:xfrm>
          <a:prstGeom prst="rect">
            <a:avLst/>
          </a:prstGeom>
          <a:ln>
            <a:solidFill>
              <a:srgbClr val="002060"/>
            </a:solidFill>
          </a:ln>
        </p:spPr>
        <p:txBody>
          <a:bodyPr wrap="square">
            <a:spAutoFit/>
          </a:bodyPr>
          <a:lstStyle/>
          <a:p>
            <a:r>
              <a:rPr lang="es-CO" sz="2000" i="1" dirty="0">
                <a:latin typeface="Arial" panose="020B0604020202020204" pitchFamily="34" charset="0"/>
                <a:cs typeface="Arial" panose="020B0604020202020204" pitchFamily="34" charset="0"/>
              </a:rPr>
              <a:t>Además de lo descrito en los niveles 1, 2 y 3, para ubicarse en este nivel el estudiante debe: valorar el contenido global del texto a partir de los elementos locales, las relaciones entre estos, y su posición en un determinado contexto desde una perspectiva hipotética.</a:t>
            </a:r>
          </a:p>
        </p:txBody>
      </p:sp>
      <p:sp>
        <p:nvSpPr>
          <p:cNvPr id="7" name="Rectangle 12">
            <a:extLst>
              <a:ext uri="{FF2B5EF4-FFF2-40B4-BE49-F238E27FC236}">
                <a16:creationId xmlns="" xmlns:a16="http://schemas.microsoft.com/office/drawing/2014/main" id="{A0CE0943-F13B-4B0A-8582-5F323155B44C}"/>
              </a:ext>
            </a:extLst>
          </p:cNvPr>
          <p:cNvSpPr>
            <a:spLocks noChangeArrowheads="1"/>
          </p:cNvSpPr>
          <p:nvPr/>
        </p:nvSpPr>
        <p:spPr bwMode="auto">
          <a:xfrm>
            <a:off x="-31967" y="161218"/>
            <a:ext cx="8910920" cy="632625"/>
          </a:xfrm>
          <a:prstGeom prst="rect">
            <a:avLst/>
          </a:prstGeom>
          <a:solidFill>
            <a:srgbClr val="002060"/>
          </a:solidFill>
          <a:ln>
            <a:noFill/>
          </a:ln>
          <a:extLst/>
        </p:spPr>
        <p:txBody>
          <a:bodyPr rot="0" vert="horz" wrap="square" lIns="91440" tIns="45720" rIns="91440" bIns="45720" anchor="t" anchorCtr="0" upright="1">
            <a:noAutofit/>
          </a:bodyPr>
          <a:lstStyle/>
          <a:p>
            <a:pPr marR="1014730" algn="r">
              <a:spcAft>
                <a:spcPts val="0"/>
              </a:spcAft>
            </a:pPr>
            <a:endParaRPr lang="es-CO" sz="1000" dirty="0">
              <a:effectLst/>
              <a:latin typeface="Elephant" panose="02020904090505020303" pitchFamily="18" charset="0"/>
              <a:ea typeface="Soho Gothic Pro"/>
              <a:cs typeface="Times New Roman" panose="02020603050405020304" pitchFamily="18" charset="0"/>
            </a:endParaRPr>
          </a:p>
        </p:txBody>
      </p:sp>
      <p:sp>
        <p:nvSpPr>
          <p:cNvPr id="9" name="Rectangle 13">
            <a:extLst>
              <a:ext uri="{FF2B5EF4-FFF2-40B4-BE49-F238E27FC236}">
                <a16:creationId xmlns="" xmlns:a16="http://schemas.microsoft.com/office/drawing/2014/main" id="{9242CCC0-863A-4977-9C81-7148C3E9779C}"/>
              </a:ext>
            </a:extLst>
          </p:cNvPr>
          <p:cNvSpPr/>
          <p:nvPr/>
        </p:nvSpPr>
        <p:spPr>
          <a:xfrm>
            <a:off x="-31967" y="215006"/>
            <a:ext cx="8910919" cy="4965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b="1" dirty="0">
                <a:solidFill>
                  <a:schemeClr val="bg1"/>
                </a:solidFill>
                <a:latin typeface="Helvetica" panose="020B0604020202020204" pitchFamily="34" charset="0"/>
                <a:ea typeface="Kozuka Gothic Pro M" panose="020B0700000000000000" pitchFamily="34" charset="-128"/>
                <a:cs typeface="Helvetica" panose="020B0604020202020204" pitchFamily="34" charset="0"/>
              </a:rPr>
              <a:t>Nivel de desempeño 4</a:t>
            </a:r>
            <a:endParaRPr lang="es-CO" sz="3200" dirty="0">
              <a:solidFill>
                <a:schemeClr val="bg1"/>
              </a:solidFill>
              <a:latin typeface="Helvetica" panose="020B0604020202020204" pitchFamily="34" charset="0"/>
              <a:ea typeface="Kozuka Gothic Pro M" panose="020B0700000000000000" pitchFamily="34" charset="-128"/>
              <a:cs typeface="Helvetica" panose="020B0604020202020204" pitchFamily="34" charset="0"/>
            </a:endParaRPr>
          </a:p>
        </p:txBody>
      </p:sp>
      <p:sp>
        <p:nvSpPr>
          <p:cNvPr id="3" name="CuadroTexto 2">
            <a:extLst>
              <a:ext uri="{FF2B5EF4-FFF2-40B4-BE49-F238E27FC236}">
                <a16:creationId xmlns="" xmlns:a16="http://schemas.microsoft.com/office/drawing/2014/main" id="{9C3D9343-C615-4248-8FD7-F51E906641B4}"/>
              </a:ext>
            </a:extLst>
          </p:cNvPr>
          <p:cNvSpPr txBox="1"/>
          <p:nvPr/>
        </p:nvSpPr>
        <p:spPr>
          <a:xfrm>
            <a:off x="262465" y="3836570"/>
            <a:ext cx="11704945" cy="2585323"/>
          </a:xfrm>
          <a:prstGeom prst="rect">
            <a:avLst/>
          </a:prstGeom>
          <a:noFill/>
          <a:ln>
            <a:solidFill>
              <a:srgbClr val="002060"/>
            </a:solidFill>
          </a:ln>
        </p:spPr>
        <p:txBody>
          <a:bodyPr wrap="square" rtlCol="0">
            <a:spAutoFit/>
          </a:bodyPr>
          <a:lstStyle/>
          <a:p>
            <a:pPr marL="285750" indent="-285750">
              <a:buFont typeface="Arial" panose="020B0604020202020204" pitchFamily="34" charset="0"/>
              <a:buChar char="•"/>
            </a:pPr>
            <a:r>
              <a:rPr lang="es-CO" dirty="0">
                <a:latin typeface="Arial" panose="020B0604020202020204" pitchFamily="34" charset="0"/>
                <a:cs typeface="Arial" panose="020B0604020202020204" pitchFamily="34" charset="0"/>
              </a:rPr>
              <a:t>Elabora hipótesis frente a una situación de comunicación, usando la información del texto, aunque esta sea fragmentaria.</a:t>
            </a:r>
          </a:p>
          <a:p>
            <a:pPr marL="285750" indent="-285750">
              <a:buFont typeface="Arial" panose="020B0604020202020204" pitchFamily="34" charset="0"/>
              <a:buChar char="•"/>
            </a:pPr>
            <a:endParaRPr lang="es-CO"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CO" dirty="0">
                <a:latin typeface="Arial" panose="020B0604020202020204" pitchFamily="34" charset="0"/>
                <a:cs typeface="Arial" panose="020B0604020202020204" pitchFamily="34" charset="0"/>
              </a:rPr>
              <a:t>Integra los elementos locales en los procesos discursivos que contribuyen a la comprensión global del texto, para elaborar una valoración final de su sentido.</a:t>
            </a:r>
          </a:p>
          <a:p>
            <a:pPr marL="285750" indent="-285750">
              <a:buFont typeface="Arial" panose="020B0604020202020204" pitchFamily="34" charset="0"/>
              <a:buChar char="•"/>
            </a:pPr>
            <a:endParaRPr lang="es-CO"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CO" dirty="0">
                <a:latin typeface="Arial" panose="020B0604020202020204" pitchFamily="34" charset="0"/>
                <a:cs typeface="Arial" panose="020B0604020202020204" pitchFamily="34" charset="0"/>
              </a:rPr>
              <a:t>Relaciona contenidos con variables contextuales de la experiencia cotidiana. </a:t>
            </a:r>
          </a:p>
          <a:p>
            <a:pPr marL="285750" indent="-285750">
              <a:buFont typeface="Arial" panose="020B0604020202020204" pitchFamily="34" charset="0"/>
              <a:buChar char="•"/>
            </a:pPr>
            <a:endParaRPr lang="es-CO"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CO" dirty="0">
                <a:latin typeface="Arial" panose="020B0604020202020204" pitchFamily="34" charset="0"/>
                <a:cs typeface="Arial" panose="020B0604020202020204" pitchFamily="34" charset="0"/>
              </a:rPr>
              <a:t>Resuelve situaciones hipotéticas a partir de la información presentada en el texto.</a:t>
            </a:r>
          </a:p>
        </p:txBody>
      </p:sp>
      <p:sp>
        <p:nvSpPr>
          <p:cNvPr id="11" name="Rectángulo 10">
            <a:extLst>
              <a:ext uri="{FF2B5EF4-FFF2-40B4-BE49-F238E27FC236}">
                <a16:creationId xmlns="" xmlns:a16="http://schemas.microsoft.com/office/drawing/2014/main" id="{73DB25D1-8F2D-41ED-8F63-8AB8FE95ED9C}"/>
              </a:ext>
            </a:extLst>
          </p:cNvPr>
          <p:cNvSpPr/>
          <p:nvPr/>
        </p:nvSpPr>
        <p:spPr>
          <a:xfrm>
            <a:off x="262466" y="3188370"/>
            <a:ext cx="4582250" cy="523220"/>
          </a:xfrm>
          <a:prstGeom prst="rect">
            <a:avLst/>
          </a:prstGeom>
        </p:spPr>
        <p:txBody>
          <a:bodyPr wrap="square">
            <a:spAutoFit/>
          </a:bodyPr>
          <a:lstStyle/>
          <a:p>
            <a:r>
              <a:rPr lang="es-CO" sz="2800" b="1" dirty="0">
                <a:latin typeface="Arial Narrow" panose="020B0606020202030204" pitchFamily="34" charset="0"/>
              </a:rPr>
              <a:t>Descriptores Específicos</a:t>
            </a:r>
          </a:p>
        </p:txBody>
      </p:sp>
      <p:pic>
        <p:nvPicPr>
          <p:cNvPr id="12" name="Imagen 11">
            <a:extLst>
              <a:ext uri="{FF2B5EF4-FFF2-40B4-BE49-F238E27FC236}">
                <a16:creationId xmlns="" xmlns:a16="http://schemas.microsoft.com/office/drawing/2014/main" id="{3B5F1155-F90C-4778-86BE-2780112C0D96}"/>
              </a:ext>
            </a:extLst>
          </p:cNvPr>
          <p:cNvPicPr>
            <a:picLocks noChangeAspect="1"/>
          </p:cNvPicPr>
          <p:nvPr/>
        </p:nvPicPr>
        <p:blipFill>
          <a:blip r:embed="rId2"/>
          <a:stretch>
            <a:fillRect/>
          </a:stretch>
        </p:blipFill>
        <p:spPr>
          <a:xfrm>
            <a:off x="10200234" y="1156493"/>
            <a:ext cx="1230520" cy="1663480"/>
          </a:xfrm>
          <a:prstGeom prst="rect">
            <a:avLst/>
          </a:prstGeom>
        </p:spPr>
      </p:pic>
      <p:sp>
        <p:nvSpPr>
          <p:cNvPr id="13" name="Rectángulo 12">
            <a:extLst>
              <a:ext uri="{FF2B5EF4-FFF2-40B4-BE49-F238E27FC236}">
                <a16:creationId xmlns="" xmlns:a16="http://schemas.microsoft.com/office/drawing/2014/main" id="{3495BBE8-75EA-4FFD-9CC4-18D2305C220D}"/>
              </a:ext>
            </a:extLst>
          </p:cNvPr>
          <p:cNvSpPr/>
          <p:nvPr/>
        </p:nvSpPr>
        <p:spPr>
          <a:xfrm>
            <a:off x="10103206" y="2447471"/>
            <a:ext cx="1407758" cy="461665"/>
          </a:xfrm>
          <a:prstGeom prst="rect">
            <a:avLst/>
          </a:prstGeom>
        </p:spPr>
        <p:txBody>
          <a:bodyPr wrap="none">
            <a:spAutoFit/>
          </a:bodyPr>
          <a:lstStyle/>
          <a:p>
            <a:r>
              <a:rPr lang="es-CO" sz="2400" b="1" dirty="0">
                <a:solidFill>
                  <a:srgbClr val="002060"/>
                </a:solidFill>
                <a:latin typeface="Soho Gothic Pro" panose="020B0503030504020204" pitchFamily="34" charset="0"/>
              </a:rPr>
              <a:t>201 a 300</a:t>
            </a:r>
            <a:endParaRPr lang="es-CO" sz="2400" b="1" dirty="0">
              <a:solidFill>
                <a:srgbClr val="002060"/>
              </a:solidFill>
            </a:endParaRPr>
          </a:p>
        </p:txBody>
      </p:sp>
      <p:sp>
        <p:nvSpPr>
          <p:cNvPr id="14" name="CuadroTexto 13">
            <a:extLst>
              <a:ext uri="{FF2B5EF4-FFF2-40B4-BE49-F238E27FC236}">
                <a16:creationId xmlns="" xmlns:a16="http://schemas.microsoft.com/office/drawing/2014/main" id="{96E5E998-C0C4-472C-BCD7-03DD34A67AED}"/>
              </a:ext>
            </a:extLst>
          </p:cNvPr>
          <p:cNvSpPr txBox="1"/>
          <p:nvPr/>
        </p:nvSpPr>
        <p:spPr>
          <a:xfrm>
            <a:off x="753973" y="6602266"/>
            <a:ext cx="10250509" cy="246221"/>
          </a:xfrm>
          <a:prstGeom prst="rect">
            <a:avLst/>
          </a:prstGeom>
          <a:noFill/>
        </p:spPr>
        <p:txBody>
          <a:bodyPr wrap="square" rtlCol="0">
            <a:spAutoFit/>
          </a:bodyPr>
          <a:lstStyle/>
          <a:p>
            <a:pPr algn="ctr"/>
            <a:r>
              <a:rPr lang="es-ES" sz="1000" dirty="0">
                <a:latin typeface="Soho Std Light" panose="02040303030506020204" pitchFamily="18" charset="0"/>
              </a:rPr>
              <a:t>Información adaptada de la </a:t>
            </a:r>
            <a:r>
              <a:rPr lang="es-ES" sz="1000" i="1" dirty="0">
                <a:latin typeface="Soho Std Light" panose="02040303030506020204" pitchFamily="18" charset="0"/>
              </a:rPr>
              <a:t>Guía de orientación Saber Pro  Módulos de Competencias Genéricas 2017 -</a:t>
            </a:r>
            <a:r>
              <a:rPr lang="es-ES" sz="1000" dirty="0">
                <a:latin typeface="Soho Std Light" panose="02040303030506020204" pitchFamily="18" charset="0"/>
              </a:rPr>
              <a:t> Publicación del Instituto  Colombiano para la Evaluación de la Educación (Icfes) </a:t>
            </a:r>
            <a:endParaRPr lang="es-CO" sz="1000" dirty="0">
              <a:latin typeface="Soho Std Light" panose="02040303030506020204" pitchFamily="18" charset="0"/>
            </a:endParaRPr>
          </a:p>
        </p:txBody>
      </p:sp>
    </p:spTree>
    <p:extLst>
      <p:ext uri="{BB962C8B-B14F-4D97-AF65-F5344CB8AC3E}">
        <p14:creationId xmlns:p14="http://schemas.microsoft.com/office/powerpoint/2010/main" val="153922300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ln>
            <a:solidFill>
              <a:srgbClr val="002060"/>
            </a:solidFill>
          </a:ln>
        </p:spPr>
        <p:txBody>
          <a:bodyPr>
            <a:normAutofit/>
          </a:bodyPr>
          <a:lstStyle/>
          <a:p>
            <a:r>
              <a:rPr lang="es-CO" sz="4000" dirty="0">
                <a:latin typeface="Arial" panose="020B0604020202020204" pitchFamily="34" charset="0"/>
                <a:cs typeface="Arial" panose="020B0604020202020204" pitchFamily="34" charset="0"/>
              </a:rPr>
              <a:t>Anexo 2- </a:t>
            </a:r>
            <a:br>
              <a:rPr lang="es-CO" sz="4000" dirty="0">
                <a:latin typeface="Arial" panose="020B0604020202020204" pitchFamily="34" charset="0"/>
                <a:cs typeface="Arial" panose="020B0604020202020204" pitchFamily="34" charset="0"/>
              </a:rPr>
            </a:br>
            <a:r>
              <a:rPr lang="es-CO" sz="4000" dirty="0">
                <a:latin typeface="Arial" panose="020B0604020202020204" pitchFamily="34" charset="0"/>
                <a:cs typeface="Arial" panose="020B0604020202020204" pitchFamily="34" charset="0"/>
              </a:rPr>
              <a:t>Cambios de la Evaluación por Competencia</a:t>
            </a:r>
          </a:p>
        </p:txBody>
      </p:sp>
      <p:sp>
        <p:nvSpPr>
          <p:cNvPr id="3" name="Subtítulo 2"/>
          <p:cNvSpPr>
            <a:spLocks noGrp="1"/>
          </p:cNvSpPr>
          <p:nvPr>
            <p:ph type="subTitle" idx="1"/>
          </p:nvPr>
        </p:nvSpPr>
        <p:spPr/>
        <p:txBody>
          <a:bodyPr>
            <a:noAutofit/>
          </a:bodyPr>
          <a:lstStyle/>
          <a:p>
            <a:r>
              <a:rPr lang="es-CO" dirty="0">
                <a:latin typeface="Arial" panose="020B0604020202020204" pitchFamily="34" charset="0"/>
                <a:cs typeface="Arial" panose="020B0604020202020204" pitchFamily="34" charset="0"/>
              </a:rPr>
              <a:t>ICFES </a:t>
            </a:r>
          </a:p>
          <a:p>
            <a:endParaRPr lang="es-CO" dirty="0">
              <a:latin typeface="Arial" panose="020B0604020202020204" pitchFamily="34" charset="0"/>
              <a:cs typeface="Arial" panose="020B0604020202020204" pitchFamily="34" charset="0"/>
            </a:endParaRPr>
          </a:p>
          <a:p>
            <a:r>
              <a:rPr lang="es-CO" dirty="0">
                <a:latin typeface="Arial" panose="020B0604020202020204" pitchFamily="34" charset="0"/>
                <a:cs typeface="Arial" panose="020B0604020202020204" pitchFamily="34" charset="0"/>
              </a:rPr>
              <a:t>(compendio hecho por Mauricio Quintana)</a:t>
            </a:r>
          </a:p>
          <a:p>
            <a:r>
              <a:rPr lang="es-CO" dirty="0">
                <a:latin typeface="Arial" panose="020B0604020202020204" pitchFamily="34" charset="0"/>
                <a:cs typeface="Arial" panose="020B0604020202020204" pitchFamily="34" charset="0"/>
              </a:rPr>
              <a:t>Matemático y estadístico Colaborador</a:t>
            </a:r>
          </a:p>
        </p:txBody>
      </p:sp>
    </p:spTree>
    <p:extLst>
      <p:ext uri="{BB962C8B-B14F-4D97-AF65-F5344CB8AC3E}">
        <p14:creationId xmlns:p14="http://schemas.microsoft.com/office/powerpoint/2010/main" val="130824180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a:t>Evolución saber 11</a:t>
            </a:r>
            <a:endParaRPr lang="es-CO" dirty="0"/>
          </a:p>
        </p:txBody>
      </p:sp>
      <p:graphicFrame>
        <p:nvGraphicFramePr>
          <p:cNvPr id="4" name="Marcador de contenido 3"/>
          <p:cNvGraphicFramePr>
            <a:graphicFrameLocks noGrp="1"/>
          </p:cNvGraphicFramePr>
          <p:nvPr>
            <p:ph idx="1"/>
            <p:extLst/>
          </p:nvPr>
        </p:nvGraphicFramePr>
        <p:xfrm>
          <a:off x="503350" y="0"/>
          <a:ext cx="11435366" cy="54380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Marcador de pie de página 4"/>
          <p:cNvSpPr>
            <a:spLocks noGrp="1"/>
          </p:cNvSpPr>
          <p:nvPr>
            <p:ph type="ftr" sz="quarter" idx="11"/>
          </p:nvPr>
        </p:nvSpPr>
        <p:spPr>
          <a:xfrm>
            <a:off x="0" y="6357021"/>
            <a:ext cx="5697829" cy="500979"/>
          </a:xfrm>
        </p:spPr>
        <p:txBody>
          <a:bodyPr/>
          <a:lstStyle/>
          <a:p>
            <a:pPr algn="l"/>
            <a:r>
              <a:rPr lang="es-CO" dirty="0"/>
              <a:t>Documentación del examen Saber 11. ICFES</a:t>
            </a:r>
          </a:p>
          <a:p>
            <a:pPr algn="l"/>
            <a:r>
              <a:rPr lang="es-CO" dirty="0"/>
              <a:t>Sistema Nacional de Evaluación Estandarizada de la Educación. Alineación del Examen Saber 11. </a:t>
            </a:r>
          </a:p>
        </p:txBody>
      </p:sp>
    </p:spTree>
    <p:extLst>
      <p:ext uri="{BB962C8B-B14F-4D97-AF65-F5344CB8AC3E}">
        <p14:creationId xmlns:p14="http://schemas.microsoft.com/office/powerpoint/2010/main" val="262596845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nvPr>
        </p:nvGraphicFramePr>
        <p:xfrm>
          <a:off x="889715" y="1001377"/>
          <a:ext cx="10515600" cy="5064760"/>
        </p:xfrm>
        <a:graphic>
          <a:graphicData uri="http://schemas.openxmlformats.org/drawingml/2006/table">
            <a:tbl>
              <a:tblPr firstRow="1" bandRow="1">
                <a:tableStyleId>{5940675A-B579-460E-94D1-54222C63F5DA}</a:tableStyleId>
              </a:tblPr>
              <a:tblGrid>
                <a:gridCol w="3505200">
                  <a:extLst>
                    <a:ext uri="{9D8B030D-6E8A-4147-A177-3AD203B41FA5}">
                      <a16:colId xmlns="" xmlns:a16="http://schemas.microsoft.com/office/drawing/2014/main" val="1742804965"/>
                    </a:ext>
                  </a:extLst>
                </a:gridCol>
                <a:gridCol w="3505200">
                  <a:extLst>
                    <a:ext uri="{9D8B030D-6E8A-4147-A177-3AD203B41FA5}">
                      <a16:colId xmlns="" xmlns:a16="http://schemas.microsoft.com/office/drawing/2014/main" val="1283376008"/>
                    </a:ext>
                  </a:extLst>
                </a:gridCol>
                <a:gridCol w="3505200">
                  <a:extLst>
                    <a:ext uri="{9D8B030D-6E8A-4147-A177-3AD203B41FA5}">
                      <a16:colId xmlns="" xmlns:a16="http://schemas.microsoft.com/office/drawing/2014/main" val="1590648493"/>
                    </a:ext>
                  </a:extLst>
                </a:gridCol>
              </a:tblGrid>
              <a:tr h="370840">
                <a:tc gridSpan="3">
                  <a:txBody>
                    <a:bodyPr/>
                    <a:lstStyle/>
                    <a:p>
                      <a:pPr algn="ctr"/>
                      <a:r>
                        <a:rPr lang="es-CO" sz="1800" b="1" u="none" strike="noStrike" kern="1200" baseline="0" dirty="0"/>
                        <a:t>Cambio en la estructura del examen Saber 11 </a:t>
                      </a:r>
                      <a:endParaRPr lang="es-CO" b="1" dirty="0"/>
                    </a:p>
                  </a:txBody>
                  <a:tcPr/>
                </a:tc>
                <a:tc hMerge="1">
                  <a:txBody>
                    <a:bodyPr/>
                    <a:lstStyle/>
                    <a:p>
                      <a:endParaRPr lang="es-CO" dirty="0"/>
                    </a:p>
                  </a:txBody>
                  <a:tcPr/>
                </a:tc>
                <a:tc hMerge="1">
                  <a:txBody>
                    <a:bodyPr/>
                    <a:lstStyle/>
                    <a:p>
                      <a:endParaRPr lang="es-CO" dirty="0"/>
                    </a:p>
                  </a:txBody>
                  <a:tcPr/>
                </a:tc>
                <a:extLst>
                  <a:ext uri="{0D108BD9-81ED-4DB2-BD59-A6C34878D82A}">
                    <a16:rowId xmlns="" xmlns:a16="http://schemas.microsoft.com/office/drawing/2014/main" val="29899465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800" b="1" u="none" strike="noStrike" kern="1200" baseline="0" dirty="0"/>
                        <a:t>2000-1 a 2005-2 	</a:t>
                      </a:r>
                      <a:endParaRPr lang="es-CO" sz="1800" b="1" i="0" u="none" strike="noStrike" kern="1200" baseline="0" dirty="0">
                        <a:solidFill>
                          <a:schemeClr val="dk1"/>
                        </a:solidFill>
                        <a:latin typeface="+mn-lt"/>
                        <a:ea typeface="+mn-ea"/>
                        <a:cs typeface="+mn-c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800" b="1" u="none" strike="noStrike" kern="1200" baseline="0" dirty="0"/>
                        <a:t>2006-1 a 2014-1 	</a:t>
                      </a:r>
                      <a:endParaRPr lang="es-CO" sz="1800" b="1" i="0" u="none" strike="noStrike" kern="1200" baseline="0" dirty="0">
                        <a:solidFill>
                          <a:schemeClr val="dk1"/>
                        </a:solidFill>
                        <a:latin typeface="+mn-lt"/>
                        <a:ea typeface="+mn-ea"/>
                        <a:cs typeface="+mn-c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800" b="1" u="none" strike="noStrike" kern="1200" baseline="0" dirty="0"/>
                        <a:t>2014-II en adelante 	</a:t>
                      </a:r>
                      <a:endParaRPr lang="es-CO" sz="1800" b="1" i="0" u="none" strike="noStrike" kern="1200" baseline="0" dirty="0">
                        <a:solidFill>
                          <a:schemeClr val="dk1"/>
                        </a:solidFill>
                        <a:latin typeface="+mn-lt"/>
                        <a:ea typeface="+mn-ea"/>
                        <a:cs typeface="+mn-cs"/>
                      </a:endParaRPr>
                    </a:p>
                  </a:txBody>
                  <a:tcPr/>
                </a:tc>
                <a:extLst>
                  <a:ext uri="{0D108BD9-81ED-4DB2-BD59-A6C34878D82A}">
                    <a16:rowId xmlns="" xmlns:a16="http://schemas.microsoft.com/office/drawing/2014/main" val="3756809019"/>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800" u="none" strike="noStrike" kern="1200" baseline="0" dirty="0"/>
                        <a:t>Lenguaje 	</a:t>
                      </a:r>
                      <a:endParaRPr lang="es-CO" sz="1800" b="0" i="0" u="none" strike="noStrike" kern="1200" baseline="0" dirty="0">
                        <a:solidFill>
                          <a:schemeClr val="dk1"/>
                        </a:solidFill>
                        <a:latin typeface="+mn-lt"/>
                        <a:ea typeface="+mn-ea"/>
                        <a:cs typeface="+mn-c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800" u="none" strike="noStrike" kern="1200" baseline="0" dirty="0"/>
                        <a:t>Lenguaje 	</a:t>
                      </a:r>
                      <a:endParaRPr lang="es-CO" sz="1800" b="0" i="0" u="none" strike="noStrike" kern="1200" baseline="0" dirty="0">
                        <a:solidFill>
                          <a:schemeClr val="dk1"/>
                        </a:solidFill>
                        <a:latin typeface="+mn-lt"/>
                        <a:ea typeface="+mn-ea"/>
                        <a:cs typeface="+mn-cs"/>
                      </a:endParaRP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800" u="none" strike="noStrike" kern="1200" baseline="0" dirty="0"/>
                        <a:t>Lectura crítica 	</a:t>
                      </a:r>
                      <a:endParaRPr lang="es-CO" sz="1800" b="0" i="0" u="none" strike="noStrike" kern="1200" baseline="0" dirty="0">
                        <a:solidFill>
                          <a:schemeClr val="dk1"/>
                        </a:solidFill>
                        <a:latin typeface="+mn-lt"/>
                        <a:ea typeface="+mn-ea"/>
                        <a:cs typeface="+mn-cs"/>
                      </a:endParaRPr>
                    </a:p>
                  </a:txBody>
                  <a:tcPr/>
                </a:tc>
                <a:extLst>
                  <a:ext uri="{0D108BD9-81ED-4DB2-BD59-A6C34878D82A}">
                    <a16:rowId xmlns="" xmlns:a16="http://schemas.microsoft.com/office/drawing/2014/main" val="813869723"/>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800" u="none" strike="noStrike" kern="1200" baseline="0" dirty="0"/>
                        <a:t>Filosofía 	</a:t>
                      </a:r>
                      <a:endParaRPr lang="es-CO" sz="1800" b="0" i="0" u="none" strike="noStrike" kern="1200" baseline="0" dirty="0">
                        <a:solidFill>
                          <a:schemeClr val="dk1"/>
                        </a:solidFill>
                        <a:latin typeface="+mn-lt"/>
                        <a:ea typeface="+mn-ea"/>
                        <a:cs typeface="+mn-c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800" u="none" strike="noStrike" kern="1200" baseline="0" dirty="0"/>
                        <a:t>Filosofía 	</a:t>
                      </a:r>
                      <a:endParaRPr lang="es-CO" sz="1800" b="0" i="0" u="none" strike="noStrike" kern="1200" baseline="0" dirty="0">
                        <a:solidFill>
                          <a:schemeClr val="dk1"/>
                        </a:solidFill>
                        <a:latin typeface="+mn-lt"/>
                        <a:ea typeface="+mn-ea"/>
                        <a:cs typeface="+mn-cs"/>
                      </a:endParaRPr>
                    </a:p>
                  </a:txBody>
                  <a:tcPr/>
                </a:tc>
                <a:tc vMerge="1">
                  <a:txBody>
                    <a:bodyPr/>
                    <a:lstStyle/>
                    <a:p>
                      <a:endParaRPr lang="es-CO" dirty="0"/>
                    </a:p>
                  </a:txBody>
                  <a:tcPr/>
                </a:tc>
                <a:extLst>
                  <a:ext uri="{0D108BD9-81ED-4DB2-BD59-A6C34878D82A}">
                    <a16:rowId xmlns="" xmlns:a16="http://schemas.microsoft.com/office/drawing/2014/main" val="16454963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800" u="none" strike="noStrike" kern="1200" baseline="0" dirty="0"/>
                        <a:t>Matemáticas </a:t>
                      </a:r>
                      <a:endParaRPr lang="es-CO" sz="1800" b="0" i="0" u="none" strike="noStrike" kern="1200" baseline="0" dirty="0">
                        <a:solidFill>
                          <a:schemeClr val="dk1"/>
                        </a:solidFill>
                        <a:latin typeface="+mn-lt"/>
                        <a:ea typeface="+mn-ea"/>
                        <a:cs typeface="+mn-c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800" u="none" strike="noStrike" kern="1200" baseline="0" dirty="0"/>
                        <a:t>Matemáticas </a:t>
                      </a:r>
                      <a:endParaRPr lang="es-CO" sz="1800" b="0" i="0" u="none" strike="noStrike" kern="1200" baseline="0" dirty="0">
                        <a:solidFill>
                          <a:schemeClr val="dk1"/>
                        </a:solidFill>
                        <a:latin typeface="+mn-lt"/>
                        <a:ea typeface="+mn-ea"/>
                        <a:cs typeface="+mn-c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800" u="none" strike="noStrike" kern="1200" baseline="0" dirty="0"/>
                        <a:t>Matemáticas</a:t>
                      </a:r>
                    </a:p>
                    <a:p>
                      <a:pPr marL="0" marR="0" indent="0" algn="l" defTabSz="914400" rtl="0" eaLnBrk="1" fontAlgn="auto" latinLnBrk="0" hangingPunct="1">
                        <a:lnSpc>
                          <a:spcPct val="100000"/>
                        </a:lnSpc>
                        <a:spcBef>
                          <a:spcPts val="0"/>
                        </a:spcBef>
                        <a:spcAft>
                          <a:spcPts val="0"/>
                        </a:spcAft>
                        <a:buClrTx/>
                        <a:buSzTx/>
                        <a:buFontTx/>
                        <a:buNone/>
                        <a:tabLst/>
                        <a:defRPr/>
                      </a:pPr>
                      <a:r>
                        <a:rPr lang="es-CO" sz="1800" u="none" strike="noStrike" kern="1200" baseline="0" dirty="0"/>
                        <a:t>(Incluye Razonamiento Cuantitativo) </a:t>
                      </a:r>
                      <a:endParaRPr lang="es-CO" sz="1800" b="0" i="0" u="none" strike="noStrike" kern="1200" baseline="0" dirty="0">
                        <a:solidFill>
                          <a:schemeClr val="dk1"/>
                        </a:solidFill>
                        <a:latin typeface="+mn-lt"/>
                        <a:ea typeface="+mn-ea"/>
                        <a:cs typeface="+mn-cs"/>
                      </a:endParaRPr>
                    </a:p>
                  </a:txBody>
                  <a:tcPr/>
                </a:tc>
                <a:extLst>
                  <a:ext uri="{0D108BD9-81ED-4DB2-BD59-A6C34878D82A}">
                    <a16:rowId xmlns="" xmlns:a16="http://schemas.microsoft.com/office/drawing/2014/main" val="2075822929"/>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800" u="none" strike="noStrike" kern="1200" baseline="0" dirty="0"/>
                        <a:t>Física </a:t>
                      </a:r>
                      <a:endParaRPr lang="es-CO" sz="1800" b="0" i="0" u="none" strike="noStrike" kern="1200" baseline="0" dirty="0">
                        <a:solidFill>
                          <a:schemeClr val="dk1"/>
                        </a:solidFill>
                        <a:latin typeface="+mn-lt"/>
                        <a:ea typeface="+mn-ea"/>
                        <a:cs typeface="+mn-c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800" u="none" strike="noStrike" kern="1200" baseline="0" dirty="0"/>
                        <a:t>Física </a:t>
                      </a:r>
                      <a:endParaRPr lang="es-CO" sz="1800" b="0" i="0" u="none" strike="noStrike" kern="1200" baseline="0" dirty="0">
                        <a:solidFill>
                          <a:schemeClr val="dk1"/>
                        </a:solidFill>
                        <a:latin typeface="+mn-lt"/>
                        <a:ea typeface="+mn-ea"/>
                        <a:cs typeface="+mn-cs"/>
                      </a:endParaRPr>
                    </a:p>
                  </a:txBody>
                  <a:tcPr/>
                </a:tc>
                <a:tc rowSpan="3">
                  <a:txBody>
                    <a:bodyPr/>
                    <a:lstStyle/>
                    <a:p>
                      <a:r>
                        <a:rPr lang="es-CO" sz="1800" u="none" strike="noStrike" kern="1200" baseline="0" dirty="0"/>
                        <a:t>Ciencias Naturales </a:t>
                      </a:r>
                      <a:endParaRPr lang="es-CO" sz="1800" b="0" i="0" u="none" strike="noStrike" kern="1200" baseline="0" dirty="0">
                        <a:solidFill>
                          <a:schemeClr val="dk1"/>
                        </a:solidFill>
                        <a:latin typeface="+mn-lt"/>
                        <a:ea typeface="+mn-ea"/>
                        <a:cs typeface="+mn-cs"/>
                      </a:endParaRPr>
                    </a:p>
                  </a:txBody>
                  <a:tcPr/>
                </a:tc>
                <a:extLst>
                  <a:ext uri="{0D108BD9-81ED-4DB2-BD59-A6C34878D82A}">
                    <a16:rowId xmlns="" xmlns:a16="http://schemas.microsoft.com/office/drawing/2014/main" val="2370068146"/>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800" u="none" strike="noStrike" kern="1200" baseline="0" dirty="0"/>
                        <a:t>Química </a:t>
                      </a:r>
                      <a:endParaRPr lang="es-CO" sz="1800" b="0" i="0" u="none" strike="noStrike" kern="1200" baseline="0" dirty="0">
                        <a:solidFill>
                          <a:schemeClr val="dk1"/>
                        </a:solidFill>
                        <a:latin typeface="+mn-lt"/>
                        <a:ea typeface="+mn-ea"/>
                        <a:cs typeface="+mn-c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800" u="none" strike="noStrike" kern="1200" baseline="0" dirty="0"/>
                        <a:t>Química </a:t>
                      </a:r>
                      <a:endParaRPr lang="es-CO" sz="1800" b="0" i="0" u="none" strike="noStrike" kern="1200" baseline="0" dirty="0">
                        <a:solidFill>
                          <a:schemeClr val="dk1"/>
                        </a:solidFill>
                        <a:latin typeface="+mn-lt"/>
                        <a:ea typeface="+mn-ea"/>
                        <a:cs typeface="+mn-cs"/>
                      </a:endParaRPr>
                    </a:p>
                  </a:txBody>
                  <a:tcPr/>
                </a:tc>
                <a:tc vMerge="1">
                  <a:txBody>
                    <a:bodyPr/>
                    <a:lstStyle/>
                    <a:p>
                      <a:endParaRPr lang="es-CO" dirty="0"/>
                    </a:p>
                  </a:txBody>
                  <a:tcPr/>
                </a:tc>
                <a:extLst>
                  <a:ext uri="{0D108BD9-81ED-4DB2-BD59-A6C34878D82A}">
                    <a16:rowId xmlns="" xmlns:a16="http://schemas.microsoft.com/office/drawing/2014/main" val="1937993193"/>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800" u="none" strike="noStrike" kern="1200" baseline="0" dirty="0"/>
                        <a:t>Biología 	</a:t>
                      </a:r>
                      <a:endParaRPr lang="es-CO" sz="1800" b="0" i="0" u="none" strike="noStrike" kern="1200" baseline="0" dirty="0">
                        <a:solidFill>
                          <a:schemeClr val="dk1"/>
                        </a:solidFill>
                        <a:latin typeface="+mn-lt"/>
                        <a:ea typeface="+mn-ea"/>
                        <a:cs typeface="+mn-c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800" u="none" strike="noStrike" kern="1200" baseline="0" dirty="0"/>
                        <a:t>Biología </a:t>
                      </a:r>
                      <a:endParaRPr lang="es-CO" sz="1800" b="0" i="0" u="none" strike="noStrike" kern="1200" baseline="0" dirty="0">
                        <a:solidFill>
                          <a:schemeClr val="dk1"/>
                        </a:solidFill>
                        <a:latin typeface="+mn-lt"/>
                        <a:ea typeface="+mn-ea"/>
                        <a:cs typeface="+mn-cs"/>
                      </a:endParaRPr>
                    </a:p>
                  </a:txBody>
                  <a:tcPr/>
                </a:tc>
                <a:tc vMerge="1">
                  <a:txBody>
                    <a:bodyPr/>
                    <a:lstStyle/>
                    <a:p>
                      <a:endParaRPr lang="es-CO" dirty="0"/>
                    </a:p>
                  </a:txBody>
                  <a:tcPr/>
                </a:tc>
                <a:extLst>
                  <a:ext uri="{0D108BD9-81ED-4DB2-BD59-A6C34878D82A}">
                    <a16:rowId xmlns="" xmlns:a16="http://schemas.microsoft.com/office/drawing/2014/main" val="148550187"/>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800" u="none" strike="noStrike" kern="1200" baseline="0" dirty="0"/>
                        <a:t>Historia 	</a:t>
                      </a:r>
                      <a:endParaRPr lang="es-CO" sz="1800" b="0" i="0" u="none" strike="noStrike" kern="1200" baseline="0" dirty="0">
                        <a:solidFill>
                          <a:schemeClr val="dk1"/>
                        </a:solidFill>
                        <a:latin typeface="+mn-lt"/>
                        <a:ea typeface="+mn-ea"/>
                        <a:cs typeface="+mn-cs"/>
                      </a:endParaRP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800" u="none" strike="noStrike" kern="1200" baseline="0" dirty="0"/>
                        <a:t>Ciencias sociales 	</a:t>
                      </a:r>
                    </a:p>
                    <a:p>
                      <a:pPr marL="0" marR="0" indent="0" algn="l" defTabSz="914400" rtl="0" eaLnBrk="1" fontAlgn="auto" latinLnBrk="0" hangingPunct="1">
                        <a:lnSpc>
                          <a:spcPct val="100000"/>
                        </a:lnSpc>
                        <a:spcBef>
                          <a:spcPts val="0"/>
                        </a:spcBef>
                        <a:spcAft>
                          <a:spcPts val="0"/>
                        </a:spcAft>
                        <a:buClrTx/>
                        <a:buSzTx/>
                        <a:buFontTx/>
                        <a:buNone/>
                        <a:tabLst/>
                        <a:defRPr/>
                      </a:pPr>
                      <a:r>
                        <a:rPr lang="es-CO" sz="1800" u="none" strike="noStrike" kern="1200" baseline="0" dirty="0"/>
                        <a:t>(Historia, Geografía) </a:t>
                      </a:r>
                      <a:endParaRPr lang="es-CO" sz="1800" b="0" i="0" u="none" strike="noStrike" kern="1200" baseline="0" dirty="0">
                        <a:solidFill>
                          <a:schemeClr val="dk1"/>
                        </a:solidFill>
                        <a:latin typeface="+mn-lt"/>
                        <a:ea typeface="+mn-ea"/>
                        <a:cs typeface="+mn-cs"/>
                      </a:endParaRP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800" u="none" strike="noStrike" kern="1200" baseline="0" dirty="0"/>
                        <a:t>Sociales y ciudadanas</a:t>
                      </a:r>
                    </a:p>
                    <a:p>
                      <a:pPr marL="0" marR="0" indent="0" algn="l" defTabSz="914400" rtl="0" eaLnBrk="1" fontAlgn="auto" latinLnBrk="0" hangingPunct="1">
                        <a:lnSpc>
                          <a:spcPct val="100000"/>
                        </a:lnSpc>
                        <a:spcBef>
                          <a:spcPts val="0"/>
                        </a:spcBef>
                        <a:spcAft>
                          <a:spcPts val="0"/>
                        </a:spcAft>
                        <a:buClrTx/>
                        <a:buSzTx/>
                        <a:buFontTx/>
                        <a:buNone/>
                        <a:tabLst/>
                        <a:defRPr/>
                      </a:pPr>
                      <a:r>
                        <a:rPr lang="es-CO" sz="1800" u="none" strike="noStrike" kern="1200" baseline="0" dirty="0"/>
                        <a:t>(Incluye Competencias Ciudadanas)  	</a:t>
                      </a:r>
                      <a:endParaRPr lang="es-CO" sz="1800" b="0" i="0" u="none" strike="noStrike" kern="1200" baseline="0" dirty="0">
                        <a:solidFill>
                          <a:schemeClr val="dk1"/>
                        </a:solidFill>
                        <a:latin typeface="+mn-lt"/>
                        <a:ea typeface="+mn-ea"/>
                        <a:cs typeface="+mn-cs"/>
                      </a:endParaRPr>
                    </a:p>
                  </a:txBody>
                  <a:tcPr/>
                </a:tc>
                <a:extLst>
                  <a:ext uri="{0D108BD9-81ED-4DB2-BD59-A6C34878D82A}">
                    <a16:rowId xmlns="" xmlns:a16="http://schemas.microsoft.com/office/drawing/2014/main" val="3532963843"/>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800" u="none" strike="noStrike" kern="1200" baseline="0" dirty="0"/>
                        <a:t>Geografía </a:t>
                      </a:r>
                      <a:endParaRPr lang="es-CO" sz="1800" b="0" i="0" u="none" strike="noStrike" kern="1200" baseline="0" dirty="0">
                        <a:solidFill>
                          <a:schemeClr val="dk1"/>
                        </a:solidFill>
                        <a:latin typeface="+mn-lt"/>
                        <a:ea typeface="+mn-ea"/>
                        <a:cs typeface="+mn-cs"/>
                      </a:endParaRPr>
                    </a:p>
                  </a:txBody>
                  <a:tcP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CO" sz="1800" b="0" i="0" u="none" strike="noStrike" kern="1200" baseline="0" dirty="0">
                        <a:solidFill>
                          <a:schemeClr val="dk1"/>
                        </a:solidFill>
                        <a:latin typeface="+mn-lt"/>
                        <a:ea typeface="+mn-ea"/>
                        <a:cs typeface="+mn-cs"/>
                      </a:endParaRPr>
                    </a:p>
                  </a:txBody>
                  <a:tcPr/>
                </a:tc>
                <a:tc vMerge="1">
                  <a:txBody>
                    <a:bodyPr/>
                    <a:lstStyle/>
                    <a:p>
                      <a:endParaRPr lang="es-CO" dirty="0"/>
                    </a:p>
                  </a:txBody>
                  <a:tcPr/>
                </a:tc>
                <a:extLst>
                  <a:ext uri="{0D108BD9-81ED-4DB2-BD59-A6C34878D82A}">
                    <a16:rowId xmlns="" xmlns:a16="http://schemas.microsoft.com/office/drawing/2014/main" val="1893118214"/>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800" u="none" strike="noStrike" kern="1200" baseline="0" dirty="0"/>
                        <a:t>idioma </a:t>
                      </a:r>
                    </a:p>
                    <a:p>
                      <a:pPr marL="0" marR="0" indent="0" algn="l" defTabSz="914400" rtl="0" eaLnBrk="1" fontAlgn="auto" latinLnBrk="0" hangingPunct="1">
                        <a:lnSpc>
                          <a:spcPct val="100000"/>
                        </a:lnSpc>
                        <a:spcBef>
                          <a:spcPts val="0"/>
                        </a:spcBef>
                        <a:spcAft>
                          <a:spcPts val="0"/>
                        </a:spcAft>
                        <a:buClrTx/>
                        <a:buSzTx/>
                        <a:buFontTx/>
                        <a:buNone/>
                        <a:tabLst/>
                        <a:defRPr/>
                      </a:pPr>
                      <a:r>
                        <a:rPr lang="es-CO" sz="1800" u="none" strike="noStrike" kern="1200" baseline="0" dirty="0"/>
                        <a:t>(Inglés, Francés o Alemán) </a:t>
                      </a:r>
                      <a:endParaRPr lang="es-CO" sz="1800" b="0" i="0" u="none" strike="noStrike" kern="1200" baseline="0" dirty="0">
                        <a:solidFill>
                          <a:schemeClr val="dk1"/>
                        </a:solidFill>
                        <a:latin typeface="+mn-lt"/>
                        <a:ea typeface="+mn-ea"/>
                        <a:cs typeface="+mn-c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800" u="none" strike="noStrike" kern="1200" baseline="0" dirty="0"/>
                        <a:t>idioma </a:t>
                      </a:r>
                    </a:p>
                    <a:p>
                      <a:pPr marL="0" marR="0" indent="0" algn="l" defTabSz="914400" rtl="0" eaLnBrk="1" fontAlgn="auto" latinLnBrk="0" hangingPunct="1">
                        <a:lnSpc>
                          <a:spcPct val="100000"/>
                        </a:lnSpc>
                        <a:spcBef>
                          <a:spcPts val="0"/>
                        </a:spcBef>
                        <a:spcAft>
                          <a:spcPts val="0"/>
                        </a:spcAft>
                        <a:buClrTx/>
                        <a:buSzTx/>
                        <a:buFontTx/>
                        <a:buNone/>
                        <a:tabLst/>
                        <a:defRPr/>
                      </a:pPr>
                      <a:r>
                        <a:rPr lang="es-CO" sz="1800" u="none" strike="noStrike" kern="1200" baseline="0" dirty="0"/>
                        <a:t>(Inglés, Francés o Alemán) 	</a:t>
                      </a:r>
                      <a:endParaRPr lang="es-CO" sz="1800" b="0" i="0" u="none" strike="noStrike" kern="1200" baseline="0" dirty="0">
                        <a:solidFill>
                          <a:schemeClr val="dk1"/>
                        </a:solidFill>
                        <a:latin typeface="+mn-lt"/>
                        <a:ea typeface="+mn-ea"/>
                        <a:cs typeface="+mn-c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800" u="none" strike="noStrike" kern="1200" baseline="0" dirty="0"/>
                        <a:t>Inglés 	</a:t>
                      </a:r>
                      <a:endParaRPr lang="es-CO" sz="1800" b="0" i="0" u="none" strike="noStrike" kern="1200" baseline="0" dirty="0">
                        <a:solidFill>
                          <a:schemeClr val="dk1"/>
                        </a:solidFill>
                        <a:latin typeface="+mn-lt"/>
                        <a:ea typeface="+mn-ea"/>
                        <a:cs typeface="+mn-cs"/>
                      </a:endParaRPr>
                    </a:p>
                  </a:txBody>
                  <a:tcPr/>
                </a:tc>
                <a:extLst>
                  <a:ext uri="{0D108BD9-81ED-4DB2-BD59-A6C34878D82A}">
                    <a16:rowId xmlns="" xmlns:a16="http://schemas.microsoft.com/office/drawing/2014/main" val="3961209561"/>
                  </a:ext>
                </a:extLst>
              </a:tr>
            </a:tbl>
          </a:graphicData>
        </a:graphic>
      </p:graphicFrame>
    </p:spTree>
    <p:extLst>
      <p:ext uri="{BB962C8B-B14F-4D97-AF65-F5344CB8AC3E}">
        <p14:creationId xmlns:p14="http://schemas.microsoft.com/office/powerpoint/2010/main" val="7706696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nvPr>
        </p:nvGraphicFramePr>
        <p:xfrm>
          <a:off x="838200" y="1761230"/>
          <a:ext cx="10515600" cy="1381760"/>
        </p:xfrm>
        <a:graphic>
          <a:graphicData uri="http://schemas.openxmlformats.org/drawingml/2006/table">
            <a:tbl>
              <a:tblPr firstRow="1" bandRow="1">
                <a:tableStyleId>{5940675A-B579-460E-94D1-54222C63F5DA}</a:tableStyleId>
              </a:tblPr>
              <a:tblGrid>
                <a:gridCol w="2103120">
                  <a:extLst>
                    <a:ext uri="{9D8B030D-6E8A-4147-A177-3AD203B41FA5}">
                      <a16:colId xmlns="" xmlns:a16="http://schemas.microsoft.com/office/drawing/2014/main" val="434764717"/>
                    </a:ext>
                  </a:extLst>
                </a:gridCol>
                <a:gridCol w="2103120">
                  <a:extLst>
                    <a:ext uri="{9D8B030D-6E8A-4147-A177-3AD203B41FA5}">
                      <a16:colId xmlns="" xmlns:a16="http://schemas.microsoft.com/office/drawing/2014/main" val="2621838254"/>
                    </a:ext>
                  </a:extLst>
                </a:gridCol>
                <a:gridCol w="2103120">
                  <a:extLst>
                    <a:ext uri="{9D8B030D-6E8A-4147-A177-3AD203B41FA5}">
                      <a16:colId xmlns="" xmlns:a16="http://schemas.microsoft.com/office/drawing/2014/main" val="2712320848"/>
                    </a:ext>
                  </a:extLst>
                </a:gridCol>
                <a:gridCol w="2103120">
                  <a:extLst>
                    <a:ext uri="{9D8B030D-6E8A-4147-A177-3AD203B41FA5}">
                      <a16:colId xmlns="" xmlns:a16="http://schemas.microsoft.com/office/drawing/2014/main" val="2127890822"/>
                    </a:ext>
                  </a:extLst>
                </a:gridCol>
                <a:gridCol w="2103120">
                  <a:extLst>
                    <a:ext uri="{9D8B030D-6E8A-4147-A177-3AD203B41FA5}">
                      <a16:colId xmlns="" xmlns:a16="http://schemas.microsoft.com/office/drawing/2014/main" val="1687936678"/>
                    </a:ext>
                  </a:extLst>
                </a:gridCol>
              </a:tblGrid>
              <a:tr h="370840">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800" u="none" strike="noStrike" kern="1200" baseline="0" dirty="0"/>
                        <a:t>Escalas del puntaje entre 2000-I y </a:t>
                      </a:r>
                      <a:r>
                        <a:rPr lang="es-CO" sz="1800" b="0" i="0" u="none" strike="noStrike" kern="1200" baseline="0" dirty="0">
                          <a:solidFill>
                            <a:schemeClr val="tx1"/>
                          </a:solidFill>
                          <a:latin typeface="+mn-lt"/>
                          <a:ea typeface="+mn-ea"/>
                          <a:cs typeface="+mn-cs"/>
                        </a:rPr>
                        <a:t>2014-I </a:t>
                      </a:r>
                      <a:r>
                        <a:rPr lang="es-CO" sz="1800" u="none" strike="noStrike" kern="1200" baseline="0" dirty="0"/>
                        <a:t> </a:t>
                      </a:r>
                      <a:endParaRPr lang="es-CO" sz="1800" b="0" i="0" u="none" strike="noStrike" kern="1200" baseline="0" dirty="0">
                        <a:solidFill>
                          <a:schemeClr val="lt1"/>
                        </a:solidFill>
                        <a:latin typeface="+mn-lt"/>
                        <a:ea typeface="+mn-ea"/>
                        <a:cs typeface="+mn-cs"/>
                      </a:endParaRPr>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dirty="0"/>
                    </a:p>
                  </a:txBody>
                  <a:tcPr/>
                </a:tc>
                <a:extLst>
                  <a:ext uri="{0D108BD9-81ED-4DB2-BD59-A6C34878D82A}">
                    <a16:rowId xmlns="" xmlns:a16="http://schemas.microsoft.com/office/drawing/2014/main" val="54941285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800" u="none" strike="noStrike" kern="1200" baseline="0" dirty="0"/>
                        <a:t>Puntaje</a:t>
                      </a:r>
                      <a:endParaRPr lang="es-CO" sz="1800" b="0" i="0" u="none" strike="noStrike" kern="1200" baseline="0" dirty="0">
                        <a:solidFill>
                          <a:schemeClr val="dk1"/>
                        </a:solidFill>
                        <a:latin typeface="+mn-lt"/>
                        <a:ea typeface="+mn-ea"/>
                        <a:cs typeface="+mn-c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800" u="none" strike="noStrike" kern="1200" baseline="0" dirty="0"/>
                        <a:t>Media (Año: 2000) </a:t>
                      </a:r>
                      <a:endParaRPr lang="es-CO" sz="1800" b="0" i="0" u="none" strike="noStrike" kern="1200" baseline="0" dirty="0">
                        <a:solidFill>
                          <a:schemeClr val="dk1"/>
                        </a:solidFill>
                        <a:latin typeface="+mn-lt"/>
                        <a:ea typeface="+mn-ea"/>
                        <a:cs typeface="+mn-c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800" u="none" strike="noStrike" kern="1200" baseline="0" dirty="0"/>
                        <a:t>Desviación Estándar (Año: 2000)</a:t>
                      </a:r>
                      <a:endParaRPr lang="es-CO" sz="1800" b="0" i="0" u="none" strike="noStrike" kern="1200" baseline="0" dirty="0">
                        <a:solidFill>
                          <a:schemeClr val="dk1"/>
                        </a:solidFill>
                        <a:latin typeface="+mn-lt"/>
                        <a:ea typeface="+mn-ea"/>
                        <a:cs typeface="+mn-c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800" u="none" strike="noStrike" kern="1200" baseline="0" dirty="0"/>
                        <a:t>Mínimo </a:t>
                      </a:r>
                      <a:endParaRPr lang="es-CO" sz="1800" b="0" i="0" u="none" strike="noStrike" kern="1200" baseline="0" dirty="0">
                        <a:solidFill>
                          <a:schemeClr val="dk1"/>
                        </a:solidFill>
                        <a:latin typeface="+mn-lt"/>
                        <a:ea typeface="+mn-ea"/>
                        <a:cs typeface="+mn-c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800" u="none" strike="noStrike" kern="1200" baseline="0" dirty="0"/>
                        <a:t>Máximo</a:t>
                      </a:r>
                      <a:endParaRPr lang="es-CO" sz="1800" b="0" i="0" u="none" strike="noStrike" kern="1200" baseline="0" dirty="0">
                        <a:solidFill>
                          <a:schemeClr val="dk1"/>
                        </a:solidFill>
                        <a:latin typeface="+mn-lt"/>
                        <a:ea typeface="+mn-ea"/>
                        <a:cs typeface="+mn-cs"/>
                      </a:endParaRPr>
                    </a:p>
                  </a:txBody>
                  <a:tcPr/>
                </a:tc>
                <a:extLst>
                  <a:ext uri="{0D108BD9-81ED-4DB2-BD59-A6C34878D82A}">
                    <a16:rowId xmlns="" xmlns:a16="http://schemas.microsoft.com/office/drawing/2014/main" val="258890643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800" u="none" strike="noStrike" kern="1200" baseline="0" dirty="0"/>
                        <a:t>Por prueba </a:t>
                      </a:r>
                      <a:endParaRPr lang="es-CO" sz="1800" b="0" i="0" u="none" strike="noStrike" kern="1200" baseline="0" dirty="0">
                        <a:solidFill>
                          <a:schemeClr val="dk1"/>
                        </a:solidFill>
                        <a:latin typeface="+mn-lt"/>
                        <a:ea typeface="+mn-ea"/>
                        <a:cs typeface="+mn-cs"/>
                      </a:endParaRPr>
                    </a:p>
                  </a:txBody>
                  <a:tcPr/>
                </a:tc>
                <a:tc>
                  <a:txBody>
                    <a:bodyPr/>
                    <a:lstStyle/>
                    <a:p>
                      <a:r>
                        <a:rPr lang="es-CO" dirty="0"/>
                        <a:t>50</a:t>
                      </a:r>
                    </a:p>
                  </a:txBody>
                  <a:tcPr/>
                </a:tc>
                <a:tc>
                  <a:txBody>
                    <a:bodyPr/>
                    <a:lstStyle/>
                    <a:p>
                      <a:r>
                        <a:rPr lang="es-CO" dirty="0"/>
                        <a:t>10</a:t>
                      </a:r>
                    </a:p>
                  </a:txBody>
                  <a:tcPr/>
                </a:tc>
                <a:tc>
                  <a:txBody>
                    <a:bodyPr/>
                    <a:lstStyle/>
                    <a:p>
                      <a:r>
                        <a:rPr lang="es-CO" dirty="0"/>
                        <a:t>0</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800" u="none" strike="noStrike" kern="1200" baseline="0" dirty="0"/>
                        <a:t>No acotado </a:t>
                      </a:r>
                      <a:endParaRPr lang="es-CO" sz="1800" b="0" i="0" u="none" strike="noStrike" kern="1200" baseline="0" dirty="0">
                        <a:solidFill>
                          <a:schemeClr val="dk1"/>
                        </a:solidFill>
                        <a:latin typeface="+mn-lt"/>
                        <a:ea typeface="+mn-ea"/>
                        <a:cs typeface="+mn-cs"/>
                      </a:endParaRPr>
                    </a:p>
                  </a:txBody>
                  <a:tcPr/>
                </a:tc>
                <a:extLst>
                  <a:ext uri="{0D108BD9-81ED-4DB2-BD59-A6C34878D82A}">
                    <a16:rowId xmlns="" xmlns:a16="http://schemas.microsoft.com/office/drawing/2014/main" val="3048001026"/>
                  </a:ext>
                </a:extLst>
              </a:tr>
            </a:tbl>
          </a:graphicData>
        </a:graphic>
      </p:graphicFrame>
      <p:graphicFrame>
        <p:nvGraphicFramePr>
          <p:cNvPr id="5" name="Marcador de contenido 3"/>
          <p:cNvGraphicFramePr>
            <a:graphicFrameLocks/>
          </p:cNvGraphicFramePr>
          <p:nvPr>
            <p:extLst/>
          </p:nvPr>
        </p:nvGraphicFramePr>
        <p:xfrm>
          <a:off x="838200" y="3845461"/>
          <a:ext cx="10515600" cy="1752600"/>
        </p:xfrm>
        <a:graphic>
          <a:graphicData uri="http://schemas.openxmlformats.org/drawingml/2006/table">
            <a:tbl>
              <a:tblPr firstRow="1" bandRow="1">
                <a:tableStyleId>{5940675A-B579-460E-94D1-54222C63F5DA}</a:tableStyleId>
              </a:tblPr>
              <a:tblGrid>
                <a:gridCol w="2103120">
                  <a:extLst>
                    <a:ext uri="{9D8B030D-6E8A-4147-A177-3AD203B41FA5}">
                      <a16:colId xmlns="" xmlns:a16="http://schemas.microsoft.com/office/drawing/2014/main" val="434764717"/>
                    </a:ext>
                  </a:extLst>
                </a:gridCol>
                <a:gridCol w="2103120">
                  <a:extLst>
                    <a:ext uri="{9D8B030D-6E8A-4147-A177-3AD203B41FA5}">
                      <a16:colId xmlns="" xmlns:a16="http://schemas.microsoft.com/office/drawing/2014/main" val="2621838254"/>
                    </a:ext>
                  </a:extLst>
                </a:gridCol>
                <a:gridCol w="2103120">
                  <a:extLst>
                    <a:ext uri="{9D8B030D-6E8A-4147-A177-3AD203B41FA5}">
                      <a16:colId xmlns="" xmlns:a16="http://schemas.microsoft.com/office/drawing/2014/main" val="2712320848"/>
                    </a:ext>
                  </a:extLst>
                </a:gridCol>
                <a:gridCol w="2103120">
                  <a:extLst>
                    <a:ext uri="{9D8B030D-6E8A-4147-A177-3AD203B41FA5}">
                      <a16:colId xmlns="" xmlns:a16="http://schemas.microsoft.com/office/drawing/2014/main" val="2127890822"/>
                    </a:ext>
                  </a:extLst>
                </a:gridCol>
                <a:gridCol w="2103120">
                  <a:extLst>
                    <a:ext uri="{9D8B030D-6E8A-4147-A177-3AD203B41FA5}">
                      <a16:colId xmlns="" xmlns:a16="http://schemas.microsoft.com/office/drawing/2014/main" val="1687936678"/>
                    </a:ext>
                  </a:extLst>
                </a:gridCol>
              </a:tblGrid>
              <a:tr h="370840">
                <a:tc gridSpan="5">
                  <a:txBody>
                    <a:bodyPr/>
                    <a:lstStyle/>
                    <a:p>
                      <a:pPr algn="ctr"/>
                      <a:r>
                        <a:rPr lang="es-CO" sz="1800" b="0" i="0" u="none" strike="noStrike" kern="1200" baseline="0" dirty="0">
                          <a:solidFill>
                            <a:schemeClr val="tx1"/>
                          </a:solidFill>
                          <a:latin typeface="+mn-lt"/>
                          <a:ea typeface="+mn-ea"/>
                          <a:cs typeface="+mn-cs"/>
                        </a:rPr>
                        <a:t>Escalas entre 2014-2 en adelante </a:t>
                      </a:r>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dirty="0"/>
                    </a:p>
                  </a:txBody>
                  <a:tcPr/>
                </a:tc>
                <a:extLst>
                  <a:ext uri="{0D108BD9-81ED-4DB2-BD59-A6C34878D82A}">
                    <a16:rowId xmlns="" xmlns:a16="http://schemas.microsoft.com/office/drawing/2014/main" val="54941285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800" u="none" strike="noStrike" kern="1200" baseline="0" dirty="0"/>
                        <a:t>Puntaje</a:t>
                      </a:r>
                      <a:endParaRPr lang="es-CO" sz="1800" b="0" i="0" u="none" strike="noStrike" kern="1200" baseline="0" dirty="0">
                        <a:solidFill>
                          <a:schemeClr val="dk1"/>
                        </a:solidFill>
                        <a:latin typeface="+mn-lt"/>
                        <a:ea typeface="+mn-ea"/>
                        <a:cs typeface="+mn-c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800" b="0" i="0" u="none" strike="noStrike" kern="1200" baseline="0" dirty="0">
                          <a:solidFill>
                            <a:schemeClr val="tx1"/>
                          </a:solidFill>
                          <a:latin typeface="+mn-lt"/>
                          <a:ea typeface="+mn-ea"/>
                          <a:cs typeface="+mn-cs"/>
                        </a:rPr>
                        <a:t>Media (Año: 2014-2) </a:t>
                      </a:r>
                    </a:p>
                  </a:txBody>
                  <a:tcPr/>
                </a:tc>
                <a:tc>
                  <a:txBody>
                    <a:bodyPr/>
                    <a:lstStyle/>
                    <a:p>
                      <a:r>
                        <a:rPr lang="es-CO" sz="1800" b="0" i="0" u="none" strike="noStrike" kern="1200" baseline="0" dirty="0">
                          <a:solidFill>
                            <a:schemeClr val="tx1"/>
                          </a:solidFill>
                          <a:latin typeface="+mn-lt"/>
                          <a:ea typeface="+mn-ea"/>
                          <a:cs typeface="+mn-cs"/>
                        </a:rPr>
                        <a:t>Desviación Estándar (Año: 2014-2)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800" u="none" strike="noStrike" kern="1200" baseline="0" dirty="0"/>
                        <a:t>Mínimo </a:t>
                      </a:r>
                      <a:endParaRPr lang="es-CO" sz="1800" b="0" i="0" u="none" strike="noStrike" kern="1200" baseline="0" dirty="0">
                        <a:solidFill>
                          <a:schemeClr val="dk1"/>
                        </a:solidFill>
                        <a:latin typeface="+mn-lt"/>
                        <a:ea typeface="+mn-ea"/>
                        <a:cs typeface="+mn-c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800" u="none" strike="noStrike" kern="1200" baseline="0" dirty="0"/>
                        <a:t>Máximo</a:t>
                      </a:r>
                      <a:endParaRPr lang="es-CO" sz="1800" b="0" i="0" u="none" strike="noStrike" kern="1200" baseline="0" dirty="0">
                        <a:solidFill>
                          <a:schemeClr val="dk1"/>
                        </a:solidFill>
                        <a:latin typeface="+mn-lt"/>
                        <a:ea typeface="+mn-ea"/>
                        <a:cs typeface="+mn-cs"/>
                      </a:endParaRPr>
                    </a:p>
                  </a:txBody>
                  <a:tcPr/>
                </a:tc>
                <a:extLst>
                  <a:ext uri="{0D108BD9-81ED-4DB2-BD59-A6C34878D82A}">
                    <a16:rowId xmlns="" xmlns:a16="http://schemas.microsoft.com/office/drawing/2014/main" val="258890643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800" u="none" strike="noStrike" kern="1200" baseline="0" dirty="0"/>
                        <a:t>Por prueba </a:t>
                      </a:r>
                      <a:endParaRPr lang="es-CO" sz="1800" b="0" i="0" u="none" strike="noStrike" kern="1200" baseline="0" dirty="0">
                        <a:solidFill>
                          <a:schemeClr val="dk1"/>
                        </a:solidFill>
                        <a:latin typeface="+mn-lt"/>
                        <a:ea typeface="+mn-ea"/>
                        <a:cs typeface="+mn-cs"/>
                      </a:endParaRPr>
                    </a:p>
                  </a:txBody>
                  <a:tcPr/>
                </a:tc>
                <a:tc>
                  <a:txBody>
                    <a:bodyPr/>
                    <a:lstStyle/>
                    <a:p>
                      <a:r>
                        <a:rPr lang="es-CO" dirty="0"/>
                        <a:t>50</a:t>
                      </a:r>
                    </a:p>
                  </a:txBody>
                  <a:tcPr/>
                </a:tc>
                <a:tc>
                  <a:txBody>
                    <a:bodyPr/>
                    <a:lstStyle/>
                    <a:p>
                      <a:r>
                        <a:rPr lang="es-CO" dirty="0"/>
                        <a:t>10</a:t>
                      </a:r>
                    </a:p>
                  </a:txBody>
                  <a:tcPr/>
                </a:tc>
                <a:tc>
                  <a:txBody>
                    <a:bodyPr/>
                    <a:lstStyle/>
                    <a:p>
                      <a:r>
                        <a:rPr lang="es-CO" dirty="0"/>
                        <a:t>0</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800" u="none" strike="noStrike" kern="1200" baseline="0" dirty="0"/>
                        <a:t>100</a:t>
                      </a:r>
                      <a:endParaRPr lang="es-CO" sz="1800" b="0" i="0" u="none" strike="noStrike" kern="1200" baseline="0" dirty="0">
                        <a:solidFill>
                          <a:schemeClr val="dk1"/>
                        </a:solidFill>
                        <a:latin typeface="+mn-lt"/>
                        <a:ea typeface="+mn-ea"/>
                        <a:cs typeface="+mn-cs"/>
                      </a:endParaRPr>
                    </a:p>
                  </a:txBody>
                  <a:tcPr/>
                </a:tc>
                <a:extLst>
                  <a:ext uri="{0D108BD9-81ED-4DB2-BD59-A6C34878D82A}">
                    <a16:rowId xmlns="" xmlns:a16="http://schemas.microsoft.com/office/drawing/2014/main" val="3048001026"/>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800" b="0" i="0" u="none" strike="noStrike" kern="1200" baseline="0" dirty="0">
                          <a:solidFill>
                            <a:schemeClr val="tx1"/>
                          </a:solidFill>
                          <a:latin typeface="+mn-lt"/>
                          <a:ea typeface="+mn-ea"/>
                          <a:cs typeface="+mn-cs"/>
                        </a:rPr>
                        <a:t>Global </a:t>
                      </a:r>
                    </a:p>
                  </a:txBody>
                  <a:tcPr/>
                </a:tc>
                <a:tc>
                  <a:txBody>
                    <a:bodyPr/>
                    <a:lstStyle/>
                    <a:p>
                      <a:r>
                        <a:rPr lang="es-CO" dirty="0"/>
                        <a:t>250</a:t>
                      </a:r>
                    </a:p>
                  </a:txBody>
                  <a:tcPr/>
                </a:tc>
                <a:tc>
                  <a:txBody>
                    <a:bodyPr/>
                    <a:lstStyle/>
                    <a:p>
                      <a:r>
                        <a:rPr lang="es-CO" dirty="0"/>
                        <a:t>50</a:t>
                      </a:r>
                    </a:p>
                  </a:txBody>
                  <a:tcPr/>
                </a:tc>
                <a:tc>
                  <a:txBody>
                    <a:bodyPr/>
                    <a:lstStyle/>
                    <a:p>
                      <a:r>
                        <a:rPr lang="es-CO" dirty="0"/>
                        <a:t>0</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800" b="0" i="0" u="none" strike="noStrike" kern="1200" baseline="0" dirty="0">
                          <a:solidFill>
                            <a:schemeClr val="dk1"/>
                          </a:solidFill>
                          <a:latin typeface="+mn-lt"/>
                          <a:ea typeface="+mn-ea"/>
                          <a:cs typeface="+mn-cs"/>
                        </a:rPr>
                        <a:t>500</a:t>
                      </a:r>
                    </a:p>
                  </a:txBody>
                  <a:tcPr/>
                </a:tc>
                <a:extLst>
                  <a:ext uri="{0D108BD9-81ED-4DB2-BD59-A6C34878D82A}">
                    <a16:rowId xmlns="" xmlns:a16="http://schemas.microsoft.com/office/drawing/2014/main" val="2298324608"/>
                  </a:ext>
                </a:extLst>
              </a:tr>
            </a:tbl>
          </a:graphicData>
        </a:graphic>
      </p:graphicFrame>
    </p:spTree>
    <p:extLst>
      <p:ext uri="{BB962C8B-B14F-4D97-AF65-F5344CB8AC3E}">
        <p14:creationId xmlns:p14="http://schemas.microsoft.com/office/powerpoint/2010/main" val="290635754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t>EXAMEN SABER </a:t>
            </a:r>
            <a:r>
              <a:rPr lang="es-CO" dirty="0" err="1"/>
              <a:t>TyT</a:t>
            </a:r>
            <a:r>
              <a:rPr lang="es-CO" dirty="0"/>
              <a:t> </a:t>
            </a:r>
          </a:p>
        </p:txBody>
      </p:sp>
      <p:graphicFrame>
        <p:nvGraphicFramePr>
          <p:cNvPr id="4" name="Marcador de contenido 3"/>
          <p:cNvGraphicFramePr>
            <a:graphicFrameLocks noGrp="1"/>
          </p:cNvGraphicFramePr>
          <p:nvPr>
            <p:ph idx="1"/>
            <p:extLst/>
          </p:nvPr>
        </p:nvGraphicFramePr>
        <p:xfrm>
          <a:off x="299971" y="-282575"/>
          <a:ext cx="11668258" cy="52687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009700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25380" y="365125"/>
            <a:ext cx="11141240" cy="1295233"/>
          </a:xfrm>
        </p:spPr>
        <p:txBody>
          <a:bodyPr>
            <a:normAutofit fontScale="90000"/>
          </a:bodyPr>
          <a:lstStyle/>
          <a:p>
            <a:pPr algn="ctr"/>
            <a:r>
              <a:rPr lang="es-CO" b="1" dirty="0"/>
              <a:t>Escalas de los puntajes en los exámenes Saber </a:t>
            </a:r>
            <a:r>
              <a:rPr lang="es-CO" b="1" dirty="0" err="1"/>
              <a:t>TyT</a:t>
            </a:r>
            <a:endParaRPr lang="es-CO" dirty="0"/>
          </a:p>
        </p:txBody>
      </p:sp>
      <p:graphicFrame>
        <p:nvGraphicFramePr>
          <p:cNvPr id="4" name="Marcador de contenido 3"/>
          <p:cNvGraphicFramePr>
            <a:graphicFrameLocks noGrp="1"/>
          </p:cNvGraphicFramePr>
          <p:nvPr>
            <p:ph idx="1"/>
            <p:extLst/>
          </p:nvPr>
        </p:nvGraphicFramePr>
        <p:xfrm>
          <a:off x="525380" y="2066254"/>
          <a:ext cx="11141240" cy="3877344"/>
        </p:xfrm>
        <a:graphic>
          <a:graphicData uri="http://schemas.openxmlformats.org/drawingml/2006/table">
            <a:tbl>
              <a:tblPr firstRow="1" bandRow="1">
                <a:tableStyleId>{5940675A-B579-460E-94D1-54222C63F5DA}</a:tableStyleId>
              </a:tblPr>
              <a:tblGrid>
                <a:gridCol w="2228248">
                  <a:extLst>
                    <a:ext uri="{9D8B030D-6E8A-4147-A177-3AD203B41FA5}">
                      <a16:colId xmlns="" xmlns:a16="http://schemas.microsoft.com/office/drawing/2014/main" val="2964408604"/>
                    </a:ext>
                  </a:extLst>
                </a:gridCol>
                <a:gridCol w="2228248">
                  <a:extLst>
                    <a:ext uri="{9D8B030D-6E8A-4147-A177-3AD203B41FA5}">
                      <a16:colId xmlns="" xmlns:a16="http://schemas.microsoft.com/office/drawing/2014/main" val="3230667700"/>
                    </a:ext>
                  </a:extLst>
                </a:gridCol>
                <a:gridCol w="2228248">
                  <a:extLst>
                    <a:ext uri="{9D8B030D-6E8A-4147-A177-3AD203B41FA5}">
                      <a16:colId xmlns="" xmlns:a16="http://schemas.microsoft.com/office/drawing/2014/main" val="1511827094"/>
                    </a:ext>
                  </a:extLst>
                </a:gridCol>
                <a:gridCol w="2228248">
                  <a:extLst>
                    <a:ext uri="{9D8B030D-6E8A-4147-A177-3AD203B41FA5}">
                      <a16:colId xmlns="" xmlns:a16="http://schemas.microsoft.com/office/drawing/2014/main" val="3237705135"/>
                    </a:ext>
                  </a:extLst>
                </a:gridCol>
                <a:gridCol w="2228248">
                  <a:extLst>
                    <a:ext uri="{9D8B030D-6E8A-4147-A177-3AD203B41FA5}">
                      <a16:colId xmlns="" xmlns:a16="http://schemas.microsoft.com/office/drawing/2014/main" val="3262648224"/>
                    </a:ext>
                  </a:extLst>
                </a:gridCol>
              </a:tblGrid>
              <a:tr h="422457">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800" b="1" u="none" strike="noStrike" kern="1200" baseline="0" dirty="0"/>
                        <a:t>Escalas entre 2016 en adelante</a:t>
                      </a:r>
                      <a:endParaRPr lang="es-CO" sz="1800" b="1" i="0" u="none" strike="noStrike" kern="1200" baseline="0" dirty="0">
                        <a:solidFill>
                          <a:schemeClr val="lt1"/>
                        </a:solidFill>
                        <a:latin typeface="+mn-lt"/>
                        <a:ea typeface="+mn-ea"/>
                        <a:cs typeface="+mn-cs"/>
                      </a:endParaRPr>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CO" sz="1800" b="1" i="0" u="none" strike="noStrike" kern="1200" baseline="0" dirty="0">
                        <a:solidFill>
                          <a:schemeClr val="lt1"/>
                        </a:solidFill>
                        <a:latin typeface="+mn-lt"/>
                        <a:ea typeface="+mn-ea"/>
                        <a:cs typeface="+mn-cs"/>
                      </a:endParaRPr>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CO" sz="1800" b="1" i="0" u="none" strike="noStrike" kern="1200" baseline="0" dirty="0">
                        <a:solidFill>
                          <a:schemeClr val="lt1"/>
                        </a:solidFill>
                        <a:latin typeface="+mn-lt"/>
                        <a:ea typeface="+mn-ea"/>
                        <a:cs typeface="+mn-cs"/>
                      </a:endParaRPr>
                    </a:p>
                  </a:txBody>
                  <a:tcPr/>
                </a:tc>
                <a:tc hMerge="1">
                  <a:txBody>
                    <a:bodyPr/>
                    <a:lstStyle/>
                    <a:p>
                      <a:pPr algn="ctr"/>
                      <a:endParaRPr lang="es-CO" b="1" dirty="0"/>
                    </a:p>
                  </a:txBody>
                  <a:tcPr/>
                </a:tc>
                <a:tc hMerge="1">
                  <a:txBody>
                    <a:bodyPr/>
                    <a:lstStyle/>
                    <a:p>
                      <a:pPr algn="ctr"/>
                      <a:endParaRPr lang="es-CO" b="1" dirty="0"/>
                    </a:p>
                  </a:txBody>
                  <a:tcPr/>
                </a:tc>
                <a:extLst>
                  <a:ext uri="{0D108BD9-81ED-4DB2-BD59-A6C34878D82A}">
                    <a16:rowId xmlns="" xmlns:a16="http://schemas.microsoft.com/office/drawing/2014/main" val="3011497178"/>
                  </a:ext>
                </a:extLst>
              </a:tr>
              <a:tr h="42245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800" b="1" u="none" strike="noStrike" kern="1200" baseline="0" dirty="0"/>
                        <a:t>Prueba </a:t>
                      </a:r>
                      <a:endParaRPr lang="es-CO" sz="1800" b="1" i="0" u="none" strike="noStrike" kern="1200" baseline="0" dirty="0">
                        <a:solidFill>
                          <a:schemeClr val="lt1"/>
                        </a:solidFill>
                        <a:latin typeface="+mn-lt"/>
                        <a:ea typeface="+mn-ea"/>
                        <a:cs typeface="+mn-cs"/>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800" b="1" u="none" strike="noStrike" kern="1200" baseline="0" dirty="0"/>
                        <a:t>Media </a:t>
                      </a:r>
                      <a:endParaRPr lang="es-CO" sz="1800" b="1" i="0" u="none" strike="noStrike" kern="1200" baseline="0" dirty="0">
                        <a:solidFill>
                          <a:schemeClr val="lt1"/>
                        </a:solidFill>
                        <a:latin typeface="+mn-lt"/>
                        <a:ea typeface="+mn-ea"/>
                        <a:cs typeface="+mn-cs"/>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800" b="1" u="none" strike="noStrike" kern="1200" baseline="0" dirty="0"/>
                        <a:t>Desviación Estándar </a:t>
                      </a:r>
                      <a:endParaRPr lang="es-CO" sz="1800" b="1" i="0" u="none" strike="noStrike" kern="1200" baseline="0" dirty="0">
                        <a:solidFill>
                          <a:schemeClr val="lt1"/>
                        </a:solidFill>
                        <a:latin typeface="+mn-lt"/>
                        <a:ea typeface="+mn-ea"/>
                        <a:cs typeface="+mn-cs"/>
                      </a:endParaRPr>
                    </a:p>
                  </a:txBody>
                  <a:tcPr/>
                </a:tc>
                <a:tc>
                  <a:txBody>
                    <a:bodyPr/>
                    <a:lstStyle/>
                    <a:p>
                      <a:pPr algn="ctr"/>
                      <a:r>
                        <a:rPr lang="es-CO" b="1" dirty="0"/>
                        <a:t>Mínimo</a:t>
                      </a:r>
                    </a:p>
                  </a:txBody>
                  <a:tcPr/>
                </a:tc>
                <a:tc>
                  <a:txBody>
                    <a:bodyPr/>
                    <a:lstStyle/>
                    <a:p>
                      <a:pPr algn="ctr"/>
                      <a:r>
                        <a:rPr lang="es-CO" b="1" dirty="0"/>
                        <a:t>Máximo</a:t>
                      </a:r>
                    </a:p>
                  </a:txBody>
                  <a:tcPr/>
                </a:tc>
                <a:extLst>
                  <a:ext uri="{0D108BD9-81ED-4DB2-BD59-A6C34878D82A}">
                    <a16:rowId xmlns="" xmlns:a16="http://schemas.microsoft.com/office/drawing/2014/main" val="3463219199"/>
                  </a:ext>
                </a:extLst>
              </a:tr>
              <a:tr h="7291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800" u="none" strike="noStrike" kern="1200" baseline="0" dirty="0"/>
                        <a:t>Razonamiento cuantitativo </a:t>
                      </a:r>
                      <a:endParaRPr lang="es-CO" sz="1800" b="0" i="0" u="none" strike="noStrike" kern="1200" baseline="0" dirty="0">
                        <a:solidFill>
                          <a:schemeClr val="dk1"/>
                        </a:solidFill>
                        <a:latin typeface="+mn-lt"/>
                        <a:ea typeface="+mn-ea"/>
                        <a:cs typeface="+mn-cs"/>
                      </a:endParaRPr>
                    </a:p>
                  </a:txBody>
                  <a:tcPr/>
                </a:tc>
                <a:tc>
                  <a:txBody>
                    <a:bodyPr/>
                    <a:lstStyle/>
                    <a:p>
                      <a:pPr algn="ctr"/>
                      <a:r>
                        <a:rPr lang="es-CO" dirty="0"/>
                        <a:t>100</a:t>
                      </a:r>
                    </a:p>
                  </a:txBody>
                  <a:tcPr anchor="ctr"/>
                </a:tc>
                <a:tc>
                  <a:txBody>
                    <a:bodyPr/>
                    <a:lstStyle/>
                    <a:p>
                      <a:pPr algn="ctr"/>
                      <a:r>
                        <a:rPr lang="es-CO" dirty="0"/>
                        <a:t>20</a:t>
                      </a:r>
                    </a:p>
                  </a:txBody>
                  <a:tcPr anchor="ctr"/>
                </a:tc>
                <a:tc>
                  <a:txBody>
                    <a:bodyPr/>
                    <a:lstStyle/>
                    <a:p>
                      <a:pPr algn="ctr"/>
                      <a:r>
                        <a:rPr lang="es-CO" dirty="0"/>
                        <a:t>0</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800" u="none" strike="noStrike" kern="1200" baseline="0" dirty="0"/>
                        <a:t>200</a:t>
                      </a:r>
                      <a:endParaRPr lang="es-CO" sz="1800" b="0" i="0" u="none" strike="noStrike" kern="1200" baseline="0" dirty="0">
                        <a:solidFill>
                          <a:schemeClr val="dk1"/>
                        </a:solidFill>
                        <a:latin typeface="+mn-lt"/>
                        <a:ea typeface="+mn-ea"/>
                        <a:cs typeface="+mn-cs"/>
                      </a:endParaRPr>
                    </a:p>
                  </a:txBody>
                  <a:tcPr anchor="ctr"/>
                </a:tc>
                <a:extLst>
                  <a:ext uri="{0D108BD9-81ED-4DB2-BD59-A6C34878D82A}">
                    <a16:rowId xmlns="" xmlns:a16="http://schemas.microsoft.com/office/drawing/2014/main" val="868701684"/>
                  </a:ext>
                </a:extLst>
              </a:tr>
              <a:tr h="42245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800" u="none" strike="noStrike" kern="1200" baseline="0" dirty="0"/>
                        <a:t>Lectura crítica </a:t>
                      </a:r>
                      <a:endParaRPr lang="es-CO" sz="1800" b="0" i="0" u="none" strike="noStrike" kern="1200" baseline="0" dirty="0">
                        <a:solidFill>
                          <a:schemeClr val="dk1"/>
                        </a:solidFill>
                        <a:latin typeface="+mn-lt"/>
                        <a:ea typeface="+mn-ea"/>
                        <a:cs typeface="+mn-cs"/>
                      </a:endParaRPr>
                    </a:p>
                  </a:txBody>
                  <a:tcPr/>
                </a:tc>
                <a:tc>
                  <a:txBody>
                    <a:bodyPr/>
                    <a:lstStyle/>
                    <a:p>
                      <a:pPr algn="ctr"/>
                      <a:r>
                        <a:rPr lang="es-CO" dirty="0"/>
                        <a:t>100</a:t>
                      </a:r>
                    </a:p>
                  </a:txBody>
                  <a:tcPr anchor="ctr"/>
                </a:tc>
                <a:tc>
                  <a:txBody>
                    <a:bodyPr/>
                    <a:lstStyle/>
                    <a:p>
                      <a:pPr algn="ctr"/>
                      <a:r>
                        <a:rPr lang="es-CO" dirty="0"/>
                        <a:t>20</a:t>
                      </a:r>
                    </a:p>
                  </a:txBody>
                  <a:tcPr anchor="ctr"/>
                </a:tc>
                <a:tc>
                  <a:txBody>
                    <a:bodyPr/>
                    <a:lstStyle/>
                    <a:p>
                      <a:pPr algn="ctr"/>
                      <a:r>
                        <a:rPr lang="es-CO" dirty="0"/>
                        <a:t>0</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800" u="none" strike="noStrike" kern="1200" baseline="0" dirty="0"/>
                        <a:t>200</a:t>
                      </a:r>
                      <a:endParaRPr lang="es-CO" sz="1800" b="0" i="0" u="none" strike="noStrike" kern="1200" baseline="0" dirty="0">
                        <a:solidFill>
                          <a:schemeClr val="dk1"/>
                        </a:solidFill>
                        <a:latin typeface="+mn-lt"/>
                        <a:ea typeface="+mn-ea"/>
                        <a:cs typeface="+mn-cs"/>
                      </a:endParaRPr>
                    </a:p>
                  </a:txBody>
                  <a:tcPr anchor="ctr"/>
                </a:tc>
                <a:extLst>
                  <a:ext uri="{0D108BD9-81ED-4DB2-BD59-A6C34878D82A}">
                    <a16:rowId xmlns="" xmlns:a16="http://schemas.microsoft.com/office/drawing/2014/main" val="2172023067"/>
                  </a:ext>
                </a:extLst>
              </a:tr>
              <a:tr h="7291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800" u="none" strike="noStrike" kern="1200" baseline="0" dirty="0"/>
                        <a:t>Comunicación escrita </a:t>
                      </a:r>
                      <a:endParaRPr lang="es-CO" sz="1800" b="0" i="0" u="none" strike="noStrike" kern="1200" baseline="0" dirty="0">
                        <a:solidFill>
                          <a:schemeClr val="dk1"/>
                        </a:solidFill>
                        <a:latin typeface="+mn-lt"/>
                        <a:ea typeface="+mn-ea"/>
                        <a:cs typeface="+mn-cs"/>
                      </a:endParaRPr>
                    </a:p>
                  </a:txBody>
                  <a:tcPr/>
                </a:tc>
                <a:tc>
                  <a:txBody>
                    <a:bodyPr/>
                    <a:lstStyle/>
                    <a:p>
                      <a:pPr algn="ctr"/>
                      <a:r>
                        <a:rPr lang="es-CO" dirty="0"/>
                        <a:t>100</a:t>
                      </a:r>
                    </a:p>
                  </a:txBody>
                  <a:tcPr anchor="ctr"/>
                </a:tc>
                <a:tc>
                  <a:txBody>
                    <a:bodyPr/>
                    <a:lstStyle/>
                    <a:p>
                      <a:pPr algn="ctr"/>
                      <a:r>
                        <a:rPr lang="es-CO" dirty="0"/>
                        <a:t>20</a:t>
                      </a:r>
                    </a:p>
                  </a:txBody>
                  <a:tcPr anchor="ctr"/>
                </a:tc>
                <a:tc>
                  <a:txBody>
                    <a:bodyPr/>
                    <a:lstStyle/>
                    <a:p>
                      <a:pPr algn="ctr"/>
                      <a:r>
                        <a:rPr lang="es-CO" dirty="0"/>
                        <a:t>0</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800" u="none" strike="noStrike" kern="1200" baseline="0" dirty="0"/>
                        <a:t>200</a:t>
                      </a:r>
                      <a:endParaRPr lang="es-CO" sz="1800" b="0" i="0" u="none" strike="noStrike" kern="1200" baseline="0" dirty="0">
                        <a:solidFill>
                          <a:schemeClr val="dk1"/>
                        </a:solidFill>
                        <a:latin typeface="+mn-lt"/>
                        <a:ea typeface="+mn-ea"/>
                        <a:cs typeface="+mn-cs"/>
                      </a:endParaRPr>
                    </a:p>
                  </a:txBody>
                  <a:tcPr anchor="ctr"/>
                </a:tc>
                <a:extLst>
                  <a:ext uri="{0D108BD9-81ED-4DB2-BD59-A6C34878D82A}">
                    <a16:rowId xmlns="" xmlns:a16="http://schemas.microsoft.com/office/drawing/2014/main" val="3606660764"/>
                  </a:ext>
                </a:extLst>
              </a:tr>
              <a:tr h="42245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800" u="none" strike="noStrike" kern="1200" baseline="0" dirty="0"/>
                        <a:t>Inglés 	</a:t>
                      </a:r>
                      <a:endParaRPr lang="es-CO" sz="1800" b="0" i="0" u="none" strike="noStrike" kern="1200" baseline="0" dirty="0">
                        <a:solidFill>
                          <a:schemeClr val="dk1"/>
                        </a:solidFill>
                        <a:latin typeface="+mn-lt"/>
                        <a:ea typeface="+mn-ea"/>
                        <a:cs typeface="+mn-cs"/>
                      </a:endParaRPr>
                    </a:p>
                  </a:txBody>
                  <a:tcPr/>
                </a:tc>
                <a:tc>
                  <a:txBody>
                    <a:bodyPr/>
                    <a:lstStyle/>
                    <a:p>
                      <a:pPr algn="ctr"/>
                      <a:r>
                        <a:rPr lang="es-CO" dirty="0"/>
                        <a:t>100</a:t>
                      </a:r>
                    </a:p>
                  </a:txBody>
                  <a:tcPr anchor="ctr"/>
                </a:tc>
                <a:tc>
                  <a:txBody>
                    <a:bodyPr/>
                    <a:lstStyle/>
                    <a:p>
                      <a:pPr algn="ctr"/>
                      <a:r>
                        <a:rPr lang="es-CO" dirty="0"/>
                        <a:t>20</a:t>
                      </a:r>
                    </a:p>
                  </a:txBody>
                  <a:tcPr anchor="ctr"/>
                </a:tc>
                <a:tc>
                  <a:txBody>
                    <a:bodyPr/>
                    <a:lstStyle/>
                    <a:p>
                      <a:pPr algn="ctr"/>
                      <a:r>
                        <a:rPr lang="es-CO" dirty="0"/>
                        <a:t>0</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800" u="none" strike="noStrike" kern="1200" baseline="0" dirty="0"/>
                        <a:t>200</a:t>
                      </a:r>
                      <a:endParaRPr lang="es-CO" sz="1800" b="0" i="0" u="none" strike="noStrike" kern="1200" baseline="0" dirty="0">
                        <a:solidFill>
                          <a:schemeClr val="dk1"/>
                        </a:solidFill>
                        <a:latin typeface="+mn-lt"/>
                        <a:ea typeface="+mn-ea"/>
                        <a:cs typeface="+mn-cs"/>
                      </a:endParaRPr>
                    </a:p>
                  </a:txBody>
                  <a:tcPr anchor="ctr"/>
                </a:tc>
                <a:extLst>
                  <a:ext uri="{0D108BD9-81ED-4DB2-BD59-A6C34878D82A}">
                    <a16:rowId xmlns="" xmlns:a16="http://schemas.microsoft.com/office/drawing/2014/main" val="341112190"/>
                  </a:ext>
                </a:extLst>
              </a:tr>
              <a:tr h="7291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800" u="none" strike="noStrike" kern="1200" baseline="0" dirty="0"/>
                        <a:t>Competencias ciudadanas </a:t>
                      </a:r>
                      <a:endParaRPr lang="es-CO" sz="1800" b="0" i="0" u="none" strike="noStrike" kern="1200" baseline="0" dirty="0">
                        <a:solidFill>
                          <a:schemeClr val="dk1"/>
                        </a:solidFill>
                        <a:latin typeface="+mn-lt"/>
                        <a:ea typeface="+mn-ea"/>
                        <a:cs typeface="+mn-cs"/>
                      </a:endParaRPr>
                    </a:p>
                  </a:txBody>
                  <a:tcPr/>
                </a:tc>
                <a:tc>
                  <a:txBody>
                    <a:bodyPr/>
                    <a:lstStyle/>
                    <a:p>
                      <a:pPr algn="ctr"/>
                      <a:r>
                        <a:rPr lang="es-CO" dirty="0"/>
                        <a:t>100</a:t>
                      </a:r>
                    </a:p>
                  </a:txBody>
                  <a:tcPr anchor="ctr"/>
                </a:tc>
                <a:tc>
                  <a:txBody>
                    <a:bodyPr/>
                    <a:lstStyle/>
                    <a:p>
                      <a:pPr algn="ctr"/>
                      <a:r>
                        <a:rPr lang="es-CO" dirty="0"/>
                        <a:t>20</a:t>
                      </a:r>
                    </a:p>
                  </a:txBody>
                  <a:tcPr anchor="ctr"/>
                </a:tc>
                <a:tc>
                  <a:txBody>
                    <a:bodyPr/>
                    <a:lstStyle/>
                    <a:p>
                      <a:pPr algn="ctr"/>
                      <a:r>
                        <a:rPr lang="es-CO" dirty="0"/>
                        <a:t>0</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800" u="none" strike="noStrike" kern="1200" baseline="0" dirty="0"/>
                        <a:t>200</a:t>
                      </a:r>
                      <a:endParaRPr lang="es-CO" sz="1800" b="0" i="0" u="none" strike="noStrike" kern="1200" baseline="0" dirty="0">
                        <a:solidFill>
                          <a:schemeClr val="dk1"/>
                        </a:solidFill>
                        <a:latin typeface="+mn-lt"/>
                        <a:ea typeface="+mn-ea"/>
                        <a:cs typeface="+mn-cs"/>
                      </a:endParaRPr>
                    </a:p>
                  </a:txBody>
                  <a:tcPr anchor="ctr"/>
                </a:tc>
                <a:extLst>
                  <a:ext uri="{0D108BD9-81ED-4DB2-BD59-A6C34878D82A}">
                    <a16:rowId xmlns="" xmlns:a16="http://schemas.microsoft.com/office/drawing/2014/main" val="1818484769"/>
                  </a:ext>
                </a:extLst>
              </a:tr>
            </a:tbl>
          </a:graphicData>
        </a:graphic>
      </p:graphicFrame>
    </p:spTree>
    <p:extLst>
      <p:ext uri="{BB962C8B-B14F-4D97-AF65-F5344CB8AC3E}">
        <p14:creationId xmlns:p14="http://schemas.microsoft.com/office/powerpoint/2010/main" val="391761681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0"/>
            <a:ext cx="10515600" cy="1325563"/>
          </a:xfrm>
        </p:spPr>
        <p:txBody>
          <a:bodyPr/>
          <a:lstStyle/>
          <a:p>
            <a:pPr algn="ctr"/>
            <a:r>
              <a:rPr lang="es-CO" dirty="0"/>
              <a:t>Características del examen saber pro </a:t>
            </a:r>
          </a:p>
        </p:txBody>
      </p:sp>
      <p:graphicFrame>
        <p:nvGraphicFramePr>
          <p:cNvPr id="4" name="Marcador de contenido 3"/>
          <p:cNvGraphicFramePr>
            <a:graphicFrameLocks noGrp="1"/>
          </p:cNvGraphicFramePr>
          <p:nvPr>
            <p:ph idx="1"/>
            <p:extLst/>
          </p:nvPr>
        </p:nvGraphicFramePr>
        <p:xfrm>
          <a:off x="192505" y="-288758"/>
          <a:ext cx="11999495" cy="63767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Marcador de pie de página 2"/>
          <p:cNvSpPr>
            <a:spLocks noGrp="1"/>
          </p:cNvSpPr>
          <p:nvPr>
            <p:ph type="ftr" sz="quarter" idx="11"/>
          </p:nvPr>
        </p:nvSpPr>
        <p:spPr>
          <a:xfrm>
            <a:off x="1451809" y="6376737"/>
            <a:ext cx="5911517" cy="365125"/>
          </a:xfrm>
        </p:spPr>
        <p:txBody>
          <a:bodyPr/>
          <a:lstStyle/>
          <a:p>
            <a:r>
              <a:rPr lang="es-CO" dirty="0" err="1"/>
              <a:t>Icfes</a:t>
            </a:r>
            <a:r>
              <a:rPr lang="es-CO" dirty="0"/>
              <a:t> (2016). Informe Nacional de Resultados Saber PRO 2012-2015. Bogotá, Colombia</a:t>
            </a:r>
          </a:p>
        </p:txBody>
      </p:sp>
    </p:spTree>
    <p:extLst>
      <p:ext uri="{BB962C8B-B14F-4D97-AF65-F5344CB8AC3E}">
        <p14:creationId xmlns:p14="http://schemas.microsoft.com/office/powerpoint/2010/main" val="285136423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CO" b="1" dirty="0"/>
              <a:t>Escalas de los puntajes en el examen ECAES</a:t>
            </a:r>
            <a:endParaRPr lang="es-CO" dirty="0"/>
          </a:p>
        </p:txBody>
      </p:sp>
      <p:graphicFrame>
        <p:nvGraphicFramePr>
          <p:cNvPr id="4" name="Marcador de contenido 3"/>
          <p:cNvGraphicFramePr>
            <a:graphicFrameLocks noGrp="1"/>
          </p:cNvGraphicFramePr>
          <p:nvPr>
            <p:ph idx="1"/>
            <p:extLst/>
          </p:nvPr>
        </p:nvGraphicFramePr>
        <p:xfrm>
          <a:off x="838200" y="2643772"/>
          <a:ext cx="10515600" cy="1752600"/>
        </p:xfrm>
        <a:graphic>
          <a:graphicData uri="http://schemas.openxmlformats.org/drawingml/2006/table">
            <a:tbl>
              <a:tblPr firstRow="1" bandRow="1">
                <a:tableStyleId>{5940675A-B579-460E-94D1-54222C63F5DA}</a:tableStyleId>
              </a:tblPr>
              <a:tblGrid>
                <a:gridCol w="2103120">
                  <a:extLst>
                    <a:ext uri="{9D8B030D-6E8A-4147-A177-3AD203B41FA5}">
                      <a16:colId xmlns="" xmlns:a16="http://schemas.microsoft.com/office/drawing/2014/main" val="3051100275"/>
                    </a:ext>
                  </a:extLst>
                </a:gridCol>
                <a:gridCol w="2103120">
                  <a:extLst>
                    <a:ext uri="{9D8B030D-6E8A-4147-A177-3AD203B41FA5}">
                      <a16:colId xmlns="" xmlns:a16="http://schemas.microsoft.com/office/drawing/2014/main" val="3294262028"/>
                    </a:ext>
                  </a:extLst>
                </a:gridCol>
                <a:gridCol w="2103120">
                  <a:extLst>
                    <a:ext uri="{9D8B030D-6E8A-4147-A177-3AD203B41FA5}">
                      <a16:colId xmlns="" xmlns:a16="http://schemas.microsoft.com/office/drawing/2014/main" val="502157773"/>
                    </a:ext>
                  </a:extLst>
                </a:gridCol>
                <a:gridCol w="2103120">
                  <a:extLst>
                    <a:ext uri="{9D8B030D-6E8A-4147-A177-3AD203B41FA5}">
                      <a16:colId xmlns="" xmlns:a16="http://schemas.microsoft.com/office/drawing/2014/main" val="1712344896"/>
                    </a:ext>
                  </a:extLst>
                </a:gridCol>
                <a:gridCol w="2103120">
                  <a:extLst>
                    <a:ext uri="{9D8B030D-6E8A-4147-A177-3AD203B41FA5}">
                      <a16:colId xmlns="" xmlns:a16="http://schemas.microsoft.com/office/drawing/2014/main" val="3118999091"/>
                    </a:ext>
                  </a:extLst>
                </a:gridCol>
              </a:tblGrid>
              <a:tr h="370840">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800" b="1" u="none" strike="noStrike" kern="1200" baseline="0" dirty="0"/>
                        <a:t>Escalas del puntaje entre 2004-I y 2010-I </a:t>
                      </a:r>
                      <a:endParaRPr lang="es-CO" sz="1800" b="1" i="0" u="none" strike="noStrike" kern="1200" baseline="0" dirty="0">
                        <a:solidFill>
                          <a:schemeClr val="lt1"/>
                        </a:solidFill>
                        <a:latin typeface="+mn-lt"/>
                        <a:ea typeface="+mn-ea"/>
                        <a:cs typeface="+mn-cs"/>
                      </a:endParaRPr>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dirty="0"/>
                    </a:p>
                  </a:txBody>
                  <a:tcPr/>
                </a:tc>
                <a:extLst>
                  <a:ext uri="{0D108BD9-81ED-4DB2-BD59-A6C34878D82A}">
                    <a16:rowId xmlns="" xmlns:a16="http://schemas.microsoft.com/office/drawing/2014/main" val="2515143593"/>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800" b="1" u="none" strike="noStrike" kern="1200" baseline="0" dirty="0"/>
                        <a:t>Puntaje </a:t>
                      </a:r>
                      <a:endParaRPr lang="es-CO" sz="1800" b="1" i="0" u="none" strike="noStrike" kern="1200" baseline="0" dirty="0">
                        <a:solidFill>
                          <a:schemeClr val="dk1"/>
                        </a:solidFill>
                        <a:latin typeface="+mn-lt"/>
                        <a:ea typeface="+mn-ea"/>
                        <a:cs typeface="+mn-c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800" b="1" u="none" strike="noStrike" kern="1200" baseline="0" dirty="0"/>
                        <a:t>Media </a:t>
                      </a:r>
                      <a:endParaRPr lang="es-CO" sz="1800" b="1" i="0" u="none" strike="noStrike" kern="1200" baseline="0" dirty="0">
                        <a:solidFill>
                          <a:schemeClr val="dk1"/>
                        </a:solidFill>
                        <a:latin typeface="+mn-lt"/>
                        <a:ea typeface="+mn-ea"/>
                        <a:cs typeface="+mn-c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800" b="1" u="none" strike="noStrike" kern="1200" baseline="0" dirty="0"/>
                        <a:t>Desviación Estándar </a:t>
                      </a:r>
                      <a:endParaRPr lang="es-CO" sz="1800" b="1" i="0" u="none" strike="noStrike" kern="1200" baseline="0" dirty="0">
                        <a:solidFill>
                          <a:schemeClr val="dk1"/>
                        </a:solidFill>
                        <a:latin typeface="+mn-lt"/>
                        <a:ea typeface="+mn-ea"/>
                        <a:cs typeface="+mn-c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800" b="1" u="none" strike="noStrike" kern="1200" baseline="0" dirty="0"/>
                        <a:t>Mínimo </a:t>
                      </a:r>
                      <a:endParaRPr lang="es-CO" sz="1800" b="1" i="0" u="none" strike="noStrike" kern="1200" baseline="0" dirty="0">
                        <a:solidFill>
                          <a:schemeClr val="dk1"/>
                        </a:solidFill>
                        <a:latin typeface="+mn-lt"/>
                        <a:ea typeface="+mn-ea"/>
                        <a:cs typeface="+mn-c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800" b="1" u="none" strike="noStrike" kern="1200" baseline="0" dirty="0"/>
                        <a:t>Máximo 	</a:t>
                      </a:r>
                      <a:endParaRPr lang="es-CO" sz="1800" b="1" i="0" u="none" strike="noStrike" kern="1200" baseline="0" dirty="0">
                        <a:solidFill>
                          <a:schemeClr val="dk1"/>
                        </a:solidFill>
                        <a:latin typeface="+mn-lt"/>
                        <a:ea typeface="+mn-ea"/>
                        <a:cs typeface="+mn-cs"/>
                      </a:endParaRPr>
                    </a:p>
                  </a:txBody>
                  <a:tcPr/>
                </a:tc>
                <a:extLst>
                  <a:ext uri="{0D108BD9-81ED-4DB2-BD59-A6C34878D82A}">
                    <a16:rowId xmlns="" xmlns:a16="http://schemas.microsoft.com/office/drawing/2014/main" val="4268659099"/>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800" u="none" strike="noStrike" kern="1200" baseline="0" dirty="0"/>
                        <a:t>ECAES </a:t>
                      </a:r>
                      <a:endParaRPr lang="es-CO" sz="1800" b="0" i="0" u="none" strike="noStrike" kern="1200" baseline="0" dirty="0">
                        <a:solidFill>
                          <a:schemeClr val="dk1"/>
                        </a:solidFill>
                        <a:latin typeface="+mn-lt"/>
                        <a:ea typeface="+mn-ea"/>
                        <a:cs typeface="+mn-cs"/>
                      </a:endParaRPr>
                    </a:p>
                  </a:txBody>
                  <a:tcPr/>
                </a:tc>
                <a:tc>
                  <a:txBody>
                    <a:bodyPr/>
                    <a:lstStyle/>
                    <a:p>
                      <a:r>
                        <a:rPr lang="es-CO" dirty="0"/>
                        <a:t>100</a:t>
                      </a:r>
                    </a:p>
                  </a:txBody>
                  <a:tcPr/>
                </a:tc>
                <a:tc>
                  <a:txBody>
                    <a:bodyPr/>
                    <a:lstStyle/>
                    <a:p>
                      <a:r>
                        <a:rPr lang="es-CO" dirty="0"/>
                        <a:t>10</a:t>
                      </a:r>
                    </a:p>
                  </a:txBody>
                  <a:tcPr/>
                </a:tc>
                <a:tc>
                  <a:txBody>
                    <a:bodyPr/>
                    <a:lstStyle/>
                    <a:p>
                      <a:r>
                        <a:rPr lang="es-CO" dirty="0"/>
                        <a:t>0</a:t>
                      </a:r>
                    </a:p>
                  </a:txBody>
                  <a:tcPr/>
                </a:tc>
                <a:tc>
                  <a:txBody>
                    <a:bodyPr/>
                    <a:lstStyle/>
                    <a:p>
                      <a:r>
                        <a:rPr lang="es-CO" dirty="0"/>
                        <a:t>No acotado</a:t>
                      </a:r>
                    </a:p>
                  </a:txBody>
                  <a:tcPr/>
                </a:tc>
                <a:extLst>
                  <a:ext uri="{0D108BD9-81ED-4DB2-BD59-A6C34878D82A}">
                    <a16:rowId xmlns="" xmlns:a16="http://schemas.microsoft.com/office/drawing/2014/main" val="3863257499"/>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800" u="none" strike="noStrike" kern="1200" baseline="0" dirty="0"/>
                        <a:t>Componente Específico </a:t>
                      </a:r>
                      <a:endParaRPr lang="es-CO" sz="1800" b="0" i="0" u="none" strike="noStrike" kern="1200" baseline="0" dirty="0">
                        <a:solidFill>
                          <a:schemeClr val="dk1"/>
                        </a:solidFill>
                        <a:latin typeface="+mn-lt"/>
                        <a:ea typeface="+mn-ea"/>
                        <a:cs typeface="+mn-cs"/>
                      </a:endParaRPr>
                    </a:p>
                  </a:txBody>
                  <a:tcPr/>
                </a:tc>
                <a:tc>
                  <a:txBody>
                    <a:bodyPr/>
                    <a:lstStyle/>
                    <a:p>
                      <a:r>
                        <a:rPr lang="es-CO" dirty="0"/>
                        <a:t>10</a:t>
                      </a:r>
                    </a:p>
                  </a:txBody>
                  <a:tcPr/>
                </a:tc>
                <a:tc>
                  <a:txBody>
                    <a:bodyPr/>
                    <a:lstStyle/>
                    <a:p>
                      <a:r>
                        <a:rPr lang="es-CO" dirty="0"/>
                        <a:t>1</a:t>
                      </a:r>
                    </a:p>
                  </a:txBody>
                  <a:tcPr/>
                </a:tc>
                <a:tc>
                  <a:txBody>
                    <a:bodyPr/>
                    <a:lstStyle/>
                    <a:p>
                      <a:r>
                        <a:rPr lang="es-CO" dirty="0"/>
                        <a:t>0</a:t>
                      </a:r>
                    </a:p>
                  </a:txBody>
                  <a:tcPr/>
                </a:tc>
                <a:tc>
                  <a:txBody>
                    <a:bodyPr/>
                    <a:lstStyle/>
                    <a:p>
                      <a:r>
                        <a:rPr lang="es-CO" dirty="0"/>
                        <a:t>No acotado</a:t>
                      </a:r>
                    </a:p>
                  </a:txBody>
                  <a:tcPr/>
                </a:tc>
                <a:extLst>
                  <a:ext uri="{0D108BD9-81ED-4DB2-BD59-A6C34878D82A}">
                    <a16:rowId xmlns="" xmlns:a16="http://schemas.microsoft.com/office/drawing/2014/main" val="1312287182"/>
                  </a:ext>
                </a:extLst>
              </a:tr>
            </a:tbl>
          </a:graphicData>
        </a:graphic>
      </p:graphicFrame>
    </p:spTree>
    <p:extLst>
      <p:ext uri="{BB962C8B-B14F-4D97-AF65-F5344CB8AC3E}">
        <p14:creationId xmlns:p14="http://schemas.microsoft.com/office/powerpoint/2010/main" val="418308374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CO" b="1" dirty="0"/>
              <a:t>Escalas de los puntajes en los exámenes ECAES</a:t>
            </a:r>
            <a:endParaRPr lang="es-CO" dirty="0"/>
          </a:p>
        </p:txBody>
      </p:sp>
      <p:graphicFrame>
        <p:nvGraphicFramePr>
          <p:cNvPr id="4" name="Marcador de contenido 3"/>
          <p:cNvGraphicFramePr>
            <a:graphicFrameLocks noGrp="1"/>
          </p:cNvGraphicFramePr>
          <p:nvPr>
            <p:ph idx="1"/>
            <p:extLst/>
          </p:nvPr>
        </p:nvGraphicFramePr>
        <p:xfrm>
          <a:off x="385007" y="1690687"/>
          <a:ext cx="11598445" cy="4830428"/>
        </p:xfrm>
        <a:graphic>
          <a:graphicData uri="http://schemas.openxmlformats.org/drawingml/2006/table">
            <a:tbl>
              <a:tblPr firstRow="1" bandRow="1">
                <a:tableStyleId>{5940675A-B579-460E-94D1-54222C63F5DA}</a:tableStyleId>
              </a:tblPr>
              <a:tblGrid>
                <a:gridCol w="2319689">
                  <a:extLst>
                    <a:ext uri="{9D8B030D-6E8A-4147-A177-3AD203B41FA5}">
                      <a16:colId xmlns="" xmlns:a16="http://schemas.microsoft.com/office/drawing/2014/main" val="3965212633"/>
                    </a:ext>
                  </a:extLst>
                </a:gridCol>
                <a:gridCol w="2319689">
                  <a:extLst>
                    <a:ext uri="{9D8B030D-6E8A-4147-A177-3AD203B41FA5}">
                      <a16:colId xmlns="" xmlns:a16="http://schemas.microsoft.com/office/drawing/2014/main" val="2994193391"/>
                    </a:ext>
                  </a:extLst>
                </a:gridCol>
                <a:gridCol w="2319689">
                  <a:extLst>
                    <a:ext uri="{9D8B030D-6E8A-4147-A177-3AD203B41FA5}">
                      <a16:colId xmlns="" xmlns:a16="http://schemas.microsoft.com/office/drawing/2014/main" val="811300833"/>
                    </a:ext>
                  </a:extLst>
                </a:gridCol>
                <a:gridCol w="2319689">
                  <a:extLst>
                    <a:ext uri="{9D8B030D-6E8A-4147-A177-3AD203B41FA5}">
                      <a16:colId xmlns="" xmlns:a16="http://schemas.microsoft.com/office/drawing/2014/main" val="2480355100"/>
                    </a:ext>
                  </a:extLst>
                </a:gridCol>
                <a:gridCol w="2319689">
                  <a:extLst>
                    <a:ext uri="{9D8B030D-6E8A-4147-A177-3AD203B41FA5}">
                      <a16:colId xmlns="" xmlns:a16="http://schemas.microsoft.com/office/drawing/2014/main" val="709380426"/>
                    </a:ext>
                  </a:extLst>
                </a:gridCol>
              </a:tblGrid>
              <a:tr h="442992">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800" b="1" u="none" strike="noStrike" kern="1200" baseline="0" dirty="0"/>
                        <a:t>Escalas entre 2006 – 2010-2 	</a:t>
                      </a:r>
                      <a:endParaRPr lang="es-CO" sz="1800" b="1" i="0" u="none" strike="noStrike" kern="1200" baseline="0" dirty="0">
                        <a:solidFill>
                          <a:schemeClr val="lt1"/>
                        </a:solidFill>
                        <a:latin typeface="+mn-lt"/>
                        <a:ea typeface="+mn-ea"/>
                        <a:cs typeface="+mn-cs"/>
                      </a:endParaRPr>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dirty="0"/>
                    </a:p>
                  </a:txBody>
                  <a:tcPr/>
                </a:tc>
                <a:extLst>
                  <a:ext uri="{0D108BD9-81ED-4DB2-BD59-A6C34878D82A}">
                    <a16:rowId xmlns="" xmlns:a16="http://schemas.microsoft.com/office/drawing/2014/main" val="1364042159"/>
                  </a:ext>
                </a:extLst>
              </a:tr>
              <a:tr h="76461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800" b="1" u="none" strike="noStrike" kern="1200" baseline="0" dirty="0"/>
                        <a:t>Prueba 	</a:t>
                      </a:r>
                      <a:endParaRPr lang="es-CO" sz="1800" b="1" i="0" u="none" strike="noStrike" kern="1200" baseline="0" dirty="0">
                        <a:solidFill>
                          <a:schemeClr val="dk1"/>
                        </a:solidFill>
                        <a:latin typeface="+mn-lt"/>
                        <a:ea typeface="+mn-ea"/>
                        <a:cs typeface="+mn-c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800" b="1" u="none" strike="noStrike" kern="1200" baseline="0" dirty="0"/>
                        <a:t>Media (Año: 2004) 	</a:t>
                      </a:r>
                      <a:endParaRPr lang="es-CO" sz="1800" b="1" i="0" u="none" strike="noStrike" kern="1200" baseline="0" dirty="0">
                        <a:solidFill>
                          <a:schemeClr val="dk1"/>
                        </a:solidFill>
                        <a:latin typeface="+mn-lt"/>
                        <a:ea typeface="+mn-ea"/>
                        <a:cs typeface="+mn-c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800" b="1" u="none" strike="noStrike" kern="1200" baseline="0" dirty="0"/>
                        <a:t>Desviación Estándar (Año: 2004) 	</a:t>
                      </a:r>
                      <a:endParaRPr lang="es-CO" sz="1800" b="1" i="0" u="none" strike="noStrike" kern="1200" baseline="0" dirty="0">
                        <a:solidFill>
                          <a:schemeClr val="dk1"/>
                        </a:solidFill>
                        <a:latin typeface="+mn-lt"/>
                        <a:ea typeface="+mn-ea"/>
                        <a:cs typeface="+mn-c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800" b="1" u="none" strike="noStrike" kern="1200" baseline="0" dirty="0"/>
                        <a:t>Mínimo 	</a:t>
                      </a:r>
                      <a:endParaRPr lang="es-CO" sz="1800" b="1" i="0" u="none" strike="noStrike" kern="1200" baseline="0" dirty="0">
                        <a:solidFill>
                          <a:schemeClr val="dk1"/>
                        </a:solidFill>
                        <a:latin typeface="+mn-lt"/>
                        <a:ea typeface="+mn-ea"/>
                        <a:cs typeface="+mn-c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800" b="1" u="none" strike="noStrike" kern="1200" baseline="0" dirty="0"/>
                        <a:t>Máximo 	</a:t>
                      </a:r>
                    </a:p>
                    <a:p>
                      <a:endParaRPr lang="es-CO" b="1" dirty="0"/>
                    </a:p>
                  </a:txBody>
                  <a:tcPr/>
                </a:tc>
                <a:extLst>
                  <a:ext uri="{0D108BD9-81ED-4DB2-BD59-A6C34878D82A}">
                    <a16:rowId xmlns="" xmlns:a16="http://schemas.microsoft.com/office/drawing/2014/main" val="2138995280"/>
                  </a:ext>
                </a:extLst>
              </a:tr>
              <a:tr h="76461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800" u="none" strike="noStrike" kern="1200" baseline="0" dirty="0"/>
                        <a:t>Comprensión lectora 	</a:t>
                      </a:r>
                      <a:endParaRPr lang="es-CO" sz="1800" b="0" i="0" u="none" strike="noStrike" kern="1200" baseline="0" dirty="0">
                        <a:solidFill>
                          <a:schemeClr val="dk1"/>
                        </a:solidFill>
                        <a:latin typeface="+mn-lt"/>
                        <a:ea typeface="+mn-ea"/>
                        <a:cs typeface="+mn-cs"/>
                      </a:endParaRPr>
                    </a:p>
                  </a:txBody>
                  <a:tcPr/>
                </a:tc>
                <a:tc>
                  <a:txBody>
                    <a:bodyPr/>
                    <a:lstStyle/>
                    <a:p>
                      <a:pPr algn="ctr"/>
                      <a:r>
                        <a:rPr lang="es-CO" dirty="0"/>
                        <a:t>10</a:t>
                      </a:r>
                    </a:p>
                  </a:txBody>
                  <a:tcPr anchor="ctr"/>
                </a:tc>
                <a:tc>
                  <a:txBody>
                    <a:bodyPr/>
                    <a:lstStyle/>
                    <a:p>
                      <a:pPr algn="ctr"/>
                      <a:r>
                        <a:rPr lang="es-CO" dirty="0"/>
                        <a:t>1</a:t>
                      </a:r>
                    </a:p>
                  </a:txBody>
                  <a:tcPr anchor="ctr"/>
                </a:tc>
                <a:tc>
                  <a:txBody>
                    <a:bodyPr/>
                    <a:lstStyle/>
                    <a:p>
                      <a:pPr algn="ctr"/>
                      <a:r>
                        <a:rPr lang="es-CO" dirty="0"/>
                        <a:t>0</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800" u="none" strike="noStrike" kern="1200" baseline="0" dirty="0"/>
                        <a:t>No acotado </a:t>
                      </a:r>
                      <a:endParaRPr lang="es-CO" sz="1800" b="0" i="0" u="none" strike="noStrike" kern="1200" baseline="0" dirty="0">
                        <a:solidFill>
                          <a:schemeClr val="dk1"/>
                        </a:solidFill>
                        <a:latin typeface="+mn-lt"/>
                        <a:ea typeface="+mn-ea"/>
                        <a:cs typeface="+mn-cs"/>
                      </a:endParaRPr>
                    </a:p>
                  </a:txBody>
                  <a:tcPr anchor="ctr"/>
                </a:tc>
                <a:extLst>
                  <a:ext uri="{0D108BD9-81ED-4DB2-BD59-A6C34878D82A}">
                    <a16:rowId xmlns="" xmlns:a16="http://schemas.microsoft.com/office/drawing/2014/main" val="3716710933"/>
                  </a:ext>
                </a:extLst>
              </a:tr>
              <a:tr h="44299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800" u="none" strike="noStrike" kern="1200" baseline="0" dirty="0"/>
                        <a:t>Inglés 	</a:t>
                      </a:r>
                      <a:endParaRPr lang="es-CO" sz="1800" b="0" i="0" u="none" strike="noStrike" kern="1200" baseline="0" dirty="0">
                        <a:solidFill>
                          <a:schemeClr val="dk1"/>
                        </a:solidFill>
                        <a:latin typeface="+mn-lt"/>
                        <a:ea typeface="+mn-ea"/>
                        <a:cs typeface="+mn-cs"/>
                      </a:endParaRPr>
                    </a:p>
                  </a:txBody>
                  <a:tcPr/>
                </a:tc>
                <a:tc>
                  <a:txBody>
                    <a:bodyPr/>
                    <a:lstStyle/>
                    <a:p>
                      <a:pPr algn="ctr"/>
                      <a:r>
                        <a:rPr lang="es-CO" dirty="0"/>
                        <a:t>10</a:t>
                      </a:r>
                    </a:p>
                  </a:txBody>
                  <a:tcPr anchor="ctr"/>
                </a:tc>
                <a:tc>
                  <a:txBody>
                    <a:bodyPr/>
                    <a:lstStyle/>
                    <a:p>
                      <a:pPr algn="ctr"/>
                      <a:r>
                        <a:rPr lang="es-CO" dirty="0"/>
                        <a:t>1</a:t>
                      </a:r>
                    </a:p>
                  </a:txBody>
                  <a:tcPr anchor="ctr"/>
                </a:tc>
                <a:tc>
                  <a:txBody>
                    <a:bodyPr/>
                    <a:lstStyle/>
                    <a:p>
                      <a:pPr algn="ctr"/>
                      <a:r>
                        <a:rPr lang="es-CO" dirty="0"/>
                        <a:t>0</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800" u="none" strike="noStrike" kern="1200" baseline="0" dirty="0"/>
                        <a:t>No acotado </a:t>
                      </a:r>
                      <a:endParaRPr lang="es-CO" sz="1800" b="0" i="0" u="none" strike="noStrike" kern="1200" baseline="0" dirty="0">
                        <a:solidFill>
                          <a:schemeClr val="dk1"/>
                        </a:solidFill>
                        <a:latin typeface="+mn-lt"/>
                        <a:ea typeface="+mn-ea"/>
                        <a:cs typeface="+mn-cs"/>
                      </a:endParaRPr>
                    </a:p>
                  </a:txBody>
                  <a:tcPr anchor="ctr"/>
                </a:tc>
                <a:extLst>
                  <a:ext uri="{0D108BD9-81ED-4DB2-BD59-A6C34878D82A}">
                    <a16:rowId xmlns="" xmlns:a16="http://schemas.microsoft.com/office/drawing/2014/main" val="74797780"/>
                  </a:ext>
                </a:extLst>
              </a:tr>
              <a:tr h="44299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800" u="none" strike="noStrike" kern="1200" baseline="0" dirty="0"/>
                        <a:t>Pensamiento crítico </a:t>
                      </a:r>
                      <a:endParaRPr lang="es-CO" sz="1800" b="0" i="0" u="none" strike="noStrike" kern="1200" baseline="0" dirty="0">
                        <a:solidFill>
                          <a:schemeClr val="dk1"/>
                        </a:solidFill>
                        <a:latin typeface="+mn-lt"/>
                        <a:ea typeface="+mn-ea"/>
                        <a:cs typeface="+mn-cs"/>
                      </a:endParaRPr>
                    </a:p>
                  </a:txBody>
                  <a:tcPr/>
                </a:tc>
                <a:tc>
                  <a:txBody>
                    <a:bodyPr/>
                    <a:lstStyle/>
                    <a:p>
                      <a:pPr algn="ctr"/>
                      <a:r>
                        <a:rPr lang="es-CO" dirty="0"/>
                        <a:t>10</a:t>
                      </a:r>
                    </a:p>
                  </a:txBody>
                  <a:tcPr anchor="ctr"/>
                </a:tc>
                <a:tc>
                  <a:txBody>
                    <a:bodyPr/>
                    <a:lstStyle/>
                    <a:p>
                      <a:pPr algn="ctr"/>
                      <a:r>
                        <a:rPr lang="es-CO" dirty="0"/>
                        <a:t>1</a:t>
                      </a:r>
                    </a:p>
                  </a:txBody>
                  <a:tcPr anchor="ctr"/>
                </a:tc>
                <a:tc>
                  <a:txBody>
                    <a:bodyPr/>
                    <a:lstStyle/>
                    <a:p>
                      <a:pPr algn="ctr"/>
                      <a:r>
                        <a:rPr lang="es-CO" dirty="0"/>
                        <a:t>0</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800" u="none" strike="noStrike" kern="1200" baseline="0" dirty="0"/>
                        <a:t>No acotado </a:t>
                      </a:r>
                      <a:endParaRPr lang="es-CO" sz="1800" b="0" i="0" u="none" strike="noStrike" kern="1200" baseline="0" dirty="0">
                        <a:solidFill>
                          <a:schemeClr val="dk1"/>
                        </a:solidFill>
                        <a:latin typeface="+mn-lt"/>
                        <a:ea typeface="+mn-ea"/>
                        <a:cs typeface="+mn-cs"/>
                      </a:endParaRPr>
                    </a:p>
                  </a:txBody>
                  <a:tcPr anchor="ctr"/>
                </a:tc>
                <a:extLst>
                  <a:ext uri="{0D108BD9-81ED-4DB2-BD59-A6C34878D82A}">
                    <a16:rowId xmlns="" xmlns:a16="http://schemas.microsoft.com/office/drawing/2014/main" val="2634124625"/>
                  </a:ext>
                </a:extLst>
              </a:tr>
              <a:tr h="76461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800" u="none" strike="noStrike" kern="1200" baseline="0" dirty="0"/>
                        <a:t>Solución de problemas </a:t>
                      </a:r>
                      <a:endParaRPr lang="es-CO" sz="1800" b="0" i="0" u="none" strike="noStrike" kern="1200" baseline="0" dirty="0">
                        <a:solidFill>
                          <a:schemeClr val="dk1"/>
                        </a:solidFill>
                        <a:latin typeface="+mn-lt"/>
                        <a:ea typeface="+mn-ea"/>
                        <a:cs typeface="+mn-cs"/>
                      </a:endParaRPr>
                    </a:p>
                  </a:txBody>
                  <a:tcPr/>
                </a:tc>
                <a:tc>
                  <a:txBody>
                    <a:bodyPr/>
                    <a:lstStyle/>
                    <a:p>
                      <a:pPr algn="ctr"/>
                      <a:r>
                        <a:rPr lang="es-CO" dirty="0"/>
                        <a:t>10</a:t>
                      </a:r>
                    </a:p>
                  </a:txBody>
                  <a:tcPr anchor="ctr"/>
                </a:tc>
                <a:tc>
                  <a:txBody>
                    <a:bodyPr/>
                    <a:lstStyle/>
                    <a:p>
                      <a:pPr algn="ctr"/>
                      <a:r>
                        <a:rPr lang="es-CO" dirty="0"/>
                        <a:t>1</a:t>
                      </a:r>
                    </a:p>
                  </a:txBody>
                  <a:tcPr anchor="ctr"/>
                </a:tc>
                <a:tc>
                  <a:txBody>
                    <a:bodyPr/>
                    <a:lstStyle/>
                    <a:p>
                      <a:pPr algn="ctr"/>
                      <a:r>
                        <a:rPr lang="es-CO" dirty="0"/>
                        <a:t>0</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800" u="none" strike="noStrike" kern="1200" baseline="0" dirty="0"/>
                        <a:t>No acotado </a:t>
                      </a:r>
                      <a:endParaRPr lang="es-CO" sz="1800" b="0" i="0" u="none" strike="noStrike" kern="1200" baseline="0" dirty="0">
                        <a:solidFill>
                          <a:schemeClr val="dk1"/>
                        </a:solidFill>
                        <a:latin typeface="+mn-lt"/>
                        <a:ea typeface="+mn-ea"/>
                        <a:cs typeface="+mn-cs"/>
                      </a:endParaRPr>
                    </a:p>
                  </a:txBody>
                  <a:tcPr anchor="ctr"/>
                </a:tc>
                <a:extLst>
                  <a:ext uri="{0D108BD9-81ED-4DB2-BD59-A6C34878D82A}">
                    <a16:rowId xmlns="" xmlns:a16="http://schemas.microsoft.com/office/drawing/2014/main" val="3703619716"/>
                  </a:ext>
                </a:extLst>
              </a:tr>
              <a:tr h="76461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800" u="none" strike="noStrike" kern="1200" baseline="0" dirty="0"/>
                        <a:t>Entendimiento interpersonal </a:t>
                      </a:r>
                      <a:endParaRPr lang="es-CO" sz="1800" b="0" i="0" u="none" strike="noStrike" kern="1200" baseline="0" dirty="0">
                        <a:solidFill>
                          <a:schemeClr val="dk1"/>
                        </a:solidFill>
                        <a:latin typeface="+mn-lt"/>
                        <a:ea typeface="+mn-ea"/>
                        <a:cs typeface="+mn-cs"/>
                      </a:endParaRPr>
                    </a:p>
                  </a:txBody>
                  <a:tcPr/>
                </a:tc>
                <a:tc>
                  <a:txBody>
                    <a:bodyPr/>
                    <a:lstStyle/>
                    <a:p>
                      <a:pPr algn="ctr"/>
                      <a:r>
                        <a:rPr lang="es-CO" dirty="0"/>
                        <a:t>10</a:t>
                      </a:r>
                    </a:p>
                  </a:txBody>
                  <a:tcPr anchor="ctr"/>
                </a:tc>
                <a:tc>
                  <a:txBody>
                    <a:bodyPr/>
                    <a:lstStyle/>
                    <a:p>
                      <a:pPr algn="ctr"/>
                      <a:r>
                        <a:rPr lang="es-CO" dirty="0"/>
                        <a:t>1</a:t>
                      </a:r>
                    </a:p>
                  </a:txBody>
                  <a:tcPr anchor="ctr"/>
                </a:tc>
                <a:tc>
                  <a:txBody>
                    <a:bodyPr/>
                    <a:lstStyle/>
                    <a:p>
                      <a:pPr algn="ctr"/>
                      <a:r>
                        <a:rPr lang="es-CO" dirty="0"/>
                        <a:t>0</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800" u="none" strike="noStrike" kern="1200" baseline="0" dirty="0"/>
                        <a:t>No acotado </a:t>
                      </a:r>
                      <a:endParaRPr lang="es-CO" sz="1800" b="0" i="0" u="none" strike="noStrike" kern="1200" baseline="0" dirty="0">
                        <a:solidFill>
                          <a:schemeClr val="dk1"/>
                        </a:solidFill>
                        <a:latin typeface="+mn-lt"/>
                        <a:ea typeface="+mn-ea"/>
                        <a:cs typeface="+mn-cs"/>
                      </a:endParaRPr>
                    </a:p>
                  </a:txBody>
                  <a:tcPr anchor="ctr"/>
                </a:tc>
                <a:extLst>
                  <a:ext uri="{0D108BD9-81ED-4DB2-BD59-A6C34878D82A}">
                    <a16:rowId xmlns="" xmlns:a16="http://schemas.microsoft.com/office/drawing/2014/main" val="2577760276"/>
                  </a:ext>
                </a:extLst>
              </a:tr>
              <a:tr h="44299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800" u="none" strike="noStrike" kern="1200" baseline="0" dirty="0"/>
                        <a:t>Escritura 	</a:t>
                      </a:r>
                      <a:endParaRPr lang="es-CO" sz="1800" b="0" i="0" u="none" strike="noStrike" kern="1200" baseline="0" dirty="0">
                        <a:solidFill>
                          <a:schemeClr val="dk1"/>
                        </a:solidFill>
                        <a:latin typeface="+mn-lt"/>
                        <a:ea typeface="+mn-ea"/>
                        <a:cs typeface="+mn-cs"/>
                      </a:endParaRPr>
                    </a:p>
                  </a:txBody>
                  <a:tcPr/>
                </a:tc>
                <a:tc>
                  <a:txBody>
                    <a:bodyPr/>
                    <a:lstStyle/>
                    <a:p>
                      <a:pPr algn="ctr"/>
                      <a:r>
                        <a:rPr lang="es-CO" dirty="0"/>
                        <a:t>10</a:t>
                      </a:r>
                    </a:p>
                  </a:txBody>
                  <a:tcPr anchor="ctr"/>
                </a:tc>
                <a:tc>
                  <a:txBody>
                    <a:bodyPr/>
                    <a:lstStyle/>
                    <a:p>
                      <a:pPr algn="ctr"/>
                      <a:r>
                        <a:rPr lang="es-CO" dirty="0"/>
                        <a:t>1</a:t>
                      </a:r>
                    </a:p>
                  </a:txBody>
                  <a:tcPr anchor="ctr"/>
                </a:tc>
                <a:tc>
                  <a:txBody>
                    <a:bodyPr/>
                    <a:lstStyle/>
                    <a:p>
                      <a:pPr algn="ctr"/>
                      <a:r>
                        <a:rPr lang="es-CO" dirty="0"/>
                        <a:t>0</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800" u="none" strike="noStrike" kern="1200" baseline="0" dirty="0"/>
                        <a:t>No acotado </a:t>
                      </a:r>
                      <a:endParaRPr lang="es-CO" sz="1800" b="0" i="0" u="none" strike="noStrike" kern="1200" baseline="0" dirty="0">
                        <a:solidFill>
                          <a:schemeClr val="dk1"/>
                        </a:solidFill>
                        <a:latin typeface="+mn-lt"/>
                        <a:ea typeface="+mn-ea"/>
                        <a:cs typeface="+mn-cs"/>
                      </a:endParaRPr>
                    </a:p>
                  </a:txBody>
                  <a:tcPr anchor="ctr"/>
                </a:tc>
                <a:extLst>
                  <a:ext uri="{0D108BD9-81ED-4DB2-BD59-A6C34878D82A}">
                    <a16:rowId xmlns="" xmlns:a16="http://schemas.microsoft.com/office/drawing/2014/main" val="1546448790"/>
                  </a:ext>
                </a:extLst>
              </a:tr>
            </a:tbl>
          </a:graphicData>
        </a:graphic>
      </p:graphicFrame>
    </p:spTree>
    <p:extLst>
      <p:ext uri="{BB962C8B-B14F-4D97-AF65-F5344CB8AC3E}">
        <p14:creationId xmlns:p14="http://schemas.microsoft.com/office/powerpoint/2010/main" val="25743767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 xmlns:a16="http://schemas.microsoft.com/office/drawing/2014/main" id="{3E4EF51B-3FD8-4F1F-A708-9E52798B2A4E}"/>
              </a:ext>
            </a:extLst>
          </p:cNvPr>
          <p:cNvSpPr/>
          <p:nvPr/>
        </p:nvSpPr>
        <p:spPr>
          <a:xfrm>
            <a:off x="463825" y="2535534"/>
            <a:ext cx="11317357" cy="9332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 name="Rectángulo 3">
            <a:extLst>
              <a:ext uri="{FF2B5EF4-FFF2-40B4-BE49-F238E27FC236}">
                <a16:creationId xmlns="" xmlns:a16="http://schemas.microsoft.com/office/drawing/2014/main" id="{2FFDD1A9-ABBF-4914-8AB6-F6BA703A67C3}"/>
              </a:ext>
            </a:extLst>
          </p:cNvPr>
          <p:cNvSpPr/>
          <p:nvPr/>
        </p:nvSpPr>
        <p:spPr>
          <a:xfrm>
            <a:off x="463826" y="2535534"/>
            <a:ext cx="11317356" cy="3046988"/>
          </a:xfrm>
          <a:prstGeom prst="rect">
            <a:avLst/>
          </a:prstGeom>
          <a:ln>
            <a:solidFill>
              <a:srgbClr val="1989A2"/>
            </a:solidFill>
          </a:ln>
        </p:spPr>
        <p:txBody>
          <a:bodyPr wrap="square">
            <a:spAutoFit/>
          </a:bodyPr>
          <a:lstStyle/>
          <a:p>
            <a:pPr algn="ctr"/>
            <a:r>
              <a:rPr lang="es-CO" sz="2400" b="1" dirty="0">
                <a:solidFill>
                  <a:schemeClr val="bg1"/>
                </a:solidFill>
                <a:latin typeface="Arial" panose="020B0604020202020204" pitchFamily="34" charset="0"/>
                <a:cs typeface="Arial" panose="020B0604020202020204" pitchFamily="34" charset="0"/>
              </a:rPr>
              <a:t>Herramienta que permite medir el desempeño de las IES a partir de los datos disponibles en los sistemas de información de educación superior.</a:t>
            </a:r>
          </a:p>
          <a:p>
            <a:pPr algn="ctr"/>
            <a:endParaRPr lang="es-CO" sz="2400" dirty="0">
              <a:solidFill>
                <a:srgbClr val="000000"/>
              </a:solidFill>
              <a:latin typeface="Arial" panose="020B0604020202020204" pitchFamily="34" charset="0"/>
              <a:cs typeface="Arial" panose="020B0604020202020204" pitchFamily="34" charset="0"/>
            </a:endParaRPr>
          </a:p>
          <a:p>
            <a:pPr algn="ctr"/>
            <a:r>
              <a:rPr lang="es-CO" sz="2400" dirty="0">
                <a:latin typeface="Arial" panose="020B0604020202020204" pitchFamily="34" charset="0"/>
                <a:cs typeface="Arial" panose="020B0604020202020204" pitchFamily="34" charset="0"/>
              </a:rPr>
              <a:t> Proporciona información continua, comprensible y accesible para optimizar el proceso de toma de decisiones por parte de los agentes del sector educativo, incluyendo rectores, jefes de planeación, decanos, directores de programa, investigadores y demás usuarios interesados en conocer el estado actual de las IES en Colombia</a:t>
            </a:r>
          </a:p>
        </p:txBody>
      </p:sp>
      <p:sp>
        <p:nvSpPr>
          <p:cNvPr id="7" name="Rectángulo 6">
            <a:extLst>
              <a:ext uri="{FF2B5EF4-FFF2-40B4-BE49-F238E27FC236}">
                <a16:creationId xmlns="" xmlns:a16="http://schemas.microsoft.com/office/drawing/2014/main" id="{5D41395D-B5C7-4500-BF5F-4208D98873CE}"/>
              </a:ext>
            </a:extLst>
          </p:cNvPr>
          <p:cNvSpPr/>
          <p:nvPr/>
        </p:nvSpPr>
        <p:spPr>
          <a:xfrm>
            <a:off x="2599894" y="5697368"/>
            <a:ext cx="6979155" cy="338554"/>
          </a:xfrm>
          <a:prstGeom prst="rect">
            <a:avLst/>
          </a:prstGeom>
        </p:spPr>
        <p:txBody>
          <a:bodyPr wrap="none">
            <a:spAutoFit/>
          </a:bodyPr>
          <a:lstStyle/>
          <a:p>
            <a:r>
              <a:rPr lang="es-CO" sz="1600" dirty="0">
                <a:latin typeface="Arial Narrow" panose="020B0606020202030204" pitchFamily="34" charset="0"/>
              </a:rPr>
              <a:t>Tomado de </a:t>
            </a:r>
            <a:r>
              <a:rPr lang="es-CO" sz="1600" dirty="0">
                <a:latin typeface="Arial Narrow" panose="020B0606020202030204" pitchFamily="34" charset="0"/>
                <a:hlinkClick r:id="rId2"/>
              </a:rPr>
              <a:t>http://www.colombiaaprende.edu.co/es/mide/121052</a:t>
            </a:r>
            <a:r>
              <a:rPr lang="es-CO" sz="1600" dirty="0">
                <a:latin typeface="Arial Narrow" panose="020B0606020202030204" pitchFamily="34" charset="0"/>
              </a:rPr>
              <a:t> el 8 de noviembre de 2018</a:t>
            </a:r>
          </a:p>
        </p:txBody>
      </p:sp>
      <p:pic>
        <p:nvPicPr>
          <p:cNvPr id="9" name="Picture 2" descr="Resultado de imagen para mide logo men">
            <a:extLst>
              <a:ext uri="{FF2B5EF4-FFF2-40B4-BE49-F238E27FC236}">
                <a16:creationId xmlns="" xmlns:a16="http://schemas.microsoft.com/office/drawing/2014/main" id="{3F70C687-2A33-486C-B9B5-E792D5150D1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81" t="28212" r="145" b="29855"/>
          <a:stretch/>
        </p:blipFill>
        <p:spPr bwMode="auto">
          <a:xfrm>
            <a:off x="3498675" y="237080"/>
            <a:ext cx="4731025" cy="1948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0849773"/>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385011"/>
            <a:ext cx="12192000" cy="721895"/>
          </a:xfrm>
        </p:spPr>
        <p:txBody>
          <a:bodyPr>
            <a:noAutofit/>
          </a:bodyPr>
          <a:lstStyle/>
          <a:p>
            <a:pPr algn="ctr"/>
            <a:r>
              <a:rPr lang="es-CO" sz="3600" b="1" dirty="0"/>
              <a:t>Cronología de las pruebas de competencias genéricas realizadas en el examen ECAES </a:t>
            </a:r>
          </a:p>
        </p:txBody>
      </p:sp>
      <p:graphicFrame>
        <p:nvGraphicFramePr>
          <p:cNvPr id="4" name="Marcador de contenido 3"/>
          <p:cNvGraphicFramePr>
            <a:graphicFrameLocks noGrp="1"/>
          </p:cNvGraphicFramePr>
          <p:nvPr>
            <p:ph idx="1"/>
            <p:extLst/>
          </p:nvPr>
        </p:nvGraphicFramePr>
        <p:xfrm>
          <a:off x="0" y="1540042"/>
          <a:ext cx="11988000" cy="3672840"/>
        </p:xfrm>
        <a:graphic>
          <a:graphicData uri="http://schemas.openxmlformats.org/drawingml/2006/table">
            <a:tbl>
              <a:tblPr firstRow="1" bandRow="1">
                <a:tableStyleId>{5940675A-B579-460E-94D1-54222C63F5DA}</a:tableStyleId>
              </a:tblPr>
              <a:tblGrid>
                <a:gridCol w="1624265">
                  <a:extLst>
                    <a:ext uri="{9D8B030D-6E8A-4147-A177-3AD203B41FA5}">
                      <a16:colId xmlns="" xmlns:a16="http://schemas.microsoft.com/office/drawing/2014/main" val="848448733"/>
                    </a:ext>
                  </a:extLst>
                </a:gridCol>
                <a:gridCol w="914400">
                  <a:extLst>
                    <a:ext uri="{9D8B030D-6E8A-4147-A177-3AD203B41FA5}">
                      <a16:colId xmlns="" xmlns:a16="http://schemas.microsoft.com/office/drawing/2014/main" val="2672897239"/>
                    </a:ext>
                  </a:extLst>
                </a:gridCol>
                <a:gridCol w="842211">
                  <a:extLst>
                    <a:ext uri="{9D8B030D-6E8A-4147-A177-3AD203B41FA5}">
                      <a16:colId xmlns="" xmlns:a16="http://schemas.microsoft.com/office/drawing/2014/main" val="2952621833"/>
                    </a:ext>
                  </a:extLst>
                </a:gridCol>
                <a:gridCol w="890337">
                  <a:extLst>
                    <a:ext uri="{9D8B030D-6E8A-4147-A177-3AD203B41FA5}">
                      <a16:colId xmlns="" xmlns:a16="http://schemas.microsoft.com/office/drawing/2014/main" val="1413892373"/>
                    </a:ext>
                  </a:extLst>
                </a:gridCol>
                <a:gridCol w="890337">
                  <a:extLst>
                    <a:ext uri="{9D8B030D-6E8A-4147-A177-3AD203B41FA5}">
                      <a16:colId xmlns="" xmlns:a16="http://schemas.microsoft.com/office/drawing/2014/main" val="1604916777"/>
                    </a:ext>
                  </a:extLst>
                </a:gridCol>
                <a:gridCol w="1034715">
                  <a:extLst>
                    <a:ext uri="{9D8B030D-6E8A-4147-A177-3AD203B41FA5}">
                      <a16:colId xmlns="" xmlns:a16="http://schemas.microsoft.com/office/drawing/2014/main" val="3436037950"/>
                    </a:ext>
                  </a:extLst>
                </a:gridCol>
                <a:gridCol w="986590">
                  <a:extLst>
                    <a:ext uri="{9D8B030D-6E8A-4147-A177-3AD203B41FA5}">
                      <a16:colId xmlns="" xmlns:a16="http://schemas.microsoft.com/office/drawing/2014/main" val="1712755300"/>
                    </a:ext>
                  </a:extLst>
                </a:gridCol>
                <a:gridCol w="1034716">
                  <a:extLst>
                    <a:ext uri="{9D8B030D-6E8A-4147-A177-3AD203B41FA5}">
                      <a16:colId xmlns="" xmlns:a16="http://schemas.microsoft.com/office/drawing/2014/main" val="2014751582"/>
                    </a:ext>
                  </a:extLst>
                </a:gridCol>
                <a:gridCol w="914400">
                  <a:extLst>
                    <a:ext uri="{9D8B030D-6E8A-4147-A177-3AD203B41FA5}">
                      <a16:colId xmlns="" xmlns:a16="http://schemas.microsoft.com/office/drawing/2014/main" val="69152617"/>
                    </a:ext>
                  </a:extLst>
                </a:gridCol>
                <a:gridCol w="890336">
                  <a:extLst>
                    <a:ext uri="{9D8B030D-6E8A-4147-A177-3AD203B41FA5}">
                      <a16:colId xmlns="" xmlns:a16="http://schemas.microsoft.com/office/drawing/2014/main" val="2290979387"/>
                    </a:ext>
                  </a:extLst>
                </a:gridCol>
                <a:gridCol w="1046316">
                  <a:extLst>
                    <a:ext uri="{9D8B030D-6E8A-4147-A177-3AD203B41FA5}">
                      <a16:colId xmlns="" xmlns:a16="http://schemas.microsoft.com/office/drawing/2014/main" val="114293793"/>
                    </a:ext>
                  </a:extLst>
                </a:gridCol>
                <a:gridCol w="919377">
                  <a:extLst>
                    <a:ext uri="{9D8B030D-6E8A-4147-A177-3AD203B41FA5}">
                      <a16:colId xmlns="" xmlns:a16="http://schemas.microsoft.com/office/drawing/2014/main" val="3916528798"/>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800" b="1" u="none" strike="noStrike" kern="1200" baseline="0" dirty="0"/>
                        <a:t>Prueba </a:t>
                      </a:r>
                      <a:endParaRPr lang="es-CO" sz="1800" b="1" i="0" u="none" strike="noStrike" kern="1200" baseline="0" dirty="0">
                        <a:solidFill>
                          <a:schemeClr val="dk1"/>
                        </a:solidFill>
                        <a:latin typeface="+mn-lt"/>
                        <a:ea typeface="+mn-ea"/>
                        <a:cs typeface="+mn-cs"/>
                      </a:endParaRPr>
                    </a:p>
                  </a:txBody>
                  <a:tcPr/>
                </a:tc>
                <a:tc>
                  <a:txBody>
                    <a:bodyPr/>
                    <a:lstStyle/>
                    <a:p>
                      <a:r>
                        <a:rPr lang="es-CO" sz="1800" b="1" u="none" strike="noStrike" kern="1200" baseline="0" dirty="0"/>
                        <a:t>2006-I</a:t>
                      </a:r>
                      <a:endParaRPr lang="es-CO" sz="1800" b="1" i="0" u="none" strike="noStrike" kern="1200" baseline="0" dirty="0">
                        <a:solidFill>
                          <a:schemeClr val="dk1"/>
                        </a:solidFill>
                        <a:latin typeface="+mn-lt"/>
                        <a:ea typeface="+mn-ea"/>
                        <a:cs typeface="+mn-c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800" b="1" u="none" strike="noStrike" kern="1200" baseline="0" dirty="0"/>
                        <a:t>2006-II</a:t>
                      </a:r>
                      <a:endParaRPr lang="es-CO" sz="1800" b="1" i="0" u="none" strike="noStrike" kern="1200" baseline="0" dirty="0">
                        <a:solidFill>
                          <a:schemeClr val="dk1"/>
                        </a:solidFill>
                        <a:latin typeface="+mn-lt"/>
                        <a:ea typeface="+mn-ea"/>
                        <a:cs typeface="+mn-c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800" b="1" u="none" strike="noStrike" kern="1200" baseline="0" dirty="0"/>
                        <a:t>2007-I </a:t>
                      </a:r>
                      <a:endParaRPr lang="es-CO" sz="1800" b="1" i="0" u="none" strike="noStrike" kern="1200" baseline="0" dirty="0">
                        <a:solidFill>
                          <a:schemeClr val="dk1"/>
                        </a:solidFill>
                        <a:latin typeface="+mn-lt"/>
                        <a:ea typeface="+mn-ea"/>
                        <a:cs typeface="+mn-cs"/>
                      </a:endParaRPr>
                    </a:p>
                  </a:txBody>
                  <a:tcPr/>
                </a:tc>
                <a:tc>
                  <a:txBody>
                    <a:bodyPr/>
                    <a:lstStyle/>
                    <a:p>
                      <a:r>
                        <a:rPr lang="es-CO" sz="1800" b="1" u="none" strike="noStrike" kern="1200" baseline="0" dirty="0"/>
                        <a:t>2007-II</a:t>
                      </a:r>
                      <a:endParaRPr lang="es-CO" b="1" dirty="0"/>
                    </a:p>
                  </a:txBody>
                  <a:tcPr/>
                </a:tc>
                <a:tc>
                  <a:txBody>
                    <a:bodyPr/>
                    <a:lstStyle/>
                    <a:p>
                      <a:r>
                        <a:rPr lang="es-CO" b="1" dirty="0"/>
                        <a:t>2018 –1</a:t>
                      </a:r>
                    </a:p>
                  </a:txBody>
                  <a:tcPr/>
                </a:tc>
                <a:tc>
                  <a:txBody>
                    <a:bodyPr/>
                    <a:lstStyle/>
                    <a:p>
                      <a:r>
                        <a:rPr lang="es-CO" b="1" dirty="0"/>
                        <a:t>2008</a:t>
                      </a:r>
                      <a:r>
                        <a:rPr lang="es-CO" b="1" baseline="0" dirty="0"/>
                        <a:t> -II</a:t>
                      </a:r>
                      <a:endParaRPr lang="es-CO" b="1" dirty="0"/>
                    </a:p>
                  </a:txBody>
                  <a:tcPr/>
                </a:tc>
                <a:tc>
                  <a:txBody>
                    <a:bodyPr/>
                    <a:lstStyle/>
                    <a:p>
                      <a:r>
                        <a:rPr lang="es-CO" b="1" dirty="0"/>
                        <a:t>2009</a:t>
                      </a:r>
                      <a:r>
                        <a:rPr lang="es-CO" b="1" baseline="0" dirty="0"/>
                        <a:t> -I</a:t>
                      </a:r>
                      <a:endParaRPr lang="es-CO" b="1" dirty="0"/>
                    </a:p>
                  </a:txBody>
                  <a:tcPr/>
                </a:tc>
                <a:tc>
                  <a:txBody>
                    <a:bodyPr/>
                    <a:lstStyle/>
                    <a:p>
                      <a:r>
                        <a:rPr lang="es-CO" b="1" dirty="0"/>
                        <a:t>2009 -II</a:t>
                      </a:r>
                    </a:p>
                  </a:txBody>
                  <a:tcPr/>
                </a:tc>
                <a:tc>
                  <a:txBody>
                    <a:bodyPr/>
                    <a:lstStyle/>
                    <a:p>
                      <a:r>
                        <a:rPr lang="es-CO" b="1" dirty="0"/>
                        <a:t>2010</a:t>
                      </a:r>
                      <a:r>
                        <a:rPr lang="es-CO" b="1" baseline="0" dirty="0"/>
                        <a:t> - I</a:t>
                      </a:r>
                      <a:endParaRPr lang="es-CO" b="1" dirty="0"/>
                    </a:p>
                  </a:txBody>
                  <a:tcPr/>
                </a:tc>
                <a:tc>
                  <a:txBody>
                    <a:bodyPr/>
                    <a:lstStyle/>
                    <a:p>
                      <a:r>
                        <a:rPr lang="es-CO" b="1" dirty="0"/>
                        <a:t>2010 -II</a:t>
                      </a:r>
                    </a:p>
                  </a:txBody>
                  <a:tcPr/>
                </a:tc>
                <a:tc>
                  <a:txBody>
                    <a:bodyPr/>
                    <a:lstStyle/>
                    <a:p>
                      <a:r>
                        <a:rPr lang="es-CO" b="1" dirty="0"/>
                        <a:t>2011 - I</a:t>
                      </a:r>
                    </a:p>
                  </a:txBody>
                  <a:tcPr/>
                </a:tc>
                <a:extLst>
                  <a:ext uri="{0D108BD9-81ED-4DB2-BD59-A6C34878D82A}">
                    <a16:rowId xmlns="" xmlns:a16="http://schemas.microsoft.com/office/drawing/2014/main" val="606529355"/>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800" u="none" strike="noStrike" kern="1200" baseline="0" dirty="0"/>
                        <a:t>Comprensión lectora 	</a:t>
                      </a:r>
                      <a:endParaRPr lang="es-CO" sz="1800" b="0" i="0" u="none" strike="noStrike" kern="1200" baseline="0" dirty="0">
                        <a:solidFill>
                          <a:schemeClr val="dk1"/>
                        </a:solidFill>
                        <a:latin typeface="+mn-lt"/>
                        <a:ea typeface="+mn-ea"/>
                        <a:cs typeface="+mn-cs"/>
                      </a:endParaRPr>
                    </a:p>
                  </a:txBody>
                  <a:tcPr/>
                </a:tc>
                <a:tc>
                  <a:txBody>
                    <a:bodyPr/>
                    <a:lstStyle/>
                    <a:p>
                      <a:r>
                        <a:rPr lang="es-CO" dirty="0"/>
                        <a:t>x</a:t>
                      </a:r>
                    </a:p>
                  </a:txBody>
                  <a:tcPr/>
                </a:tc>
                <a:tc>
                  <a:txBody>
                    <a:bodyPr/>
                    <a:lstStyle/>
                    <a:p>
                      <a:r>
                        <a:rPr lang="es-CO" dirty="0"/>
                        <a:t>x</a:t>
                      </a:r>
                    </a:p>
                  </a:txBody>
                  <a:tcPr/>
                </a:tc>
                <a:tc>
                  <a:txBody>
                    <a:bodyPr/>
                    <a:lstStyle/>
                    <a:p>
                      <a:r>
                        <a:rPr lang="es-CO" dirty="0"/>
                        <a:t>x</a:t>
                      </a:r>
                    </a:p>
                  </a:txBody>
                  <a:tcPr/>
                </a:tc>
                <a:tc>
                  <a:txBody>
                    <a:bodyPr/>
                    <a:lstStyle/>
                    <a:p>
                      <a:r>
                        <a:rPr lang="es-CO" dirty="0"/>
                        <a:t>x</a:t>
                      </a:r>
                    </a:p>
                  </a:txBody>
                  <a:tcPr/>
                </a:tc>
                <a:tc>
                  <a:txBody>
                    <a:bodyPr/>
                    <a:lstStyle/>
                    <a:p>
                      <a:r>
                        <a:rPr lang="es-CO" dirty="0"/>
                        <a:t>x</a:t>
                      </a:r>
                    </a:p>
                  </a:txBody>
                  <a:tcPr/>
                </a:tc>
                <a:tc>
                  <a:txBody>
                    <a:bodyPr/>
                    <a:lstStyle/>
                    <a:p>
                      <a:r>
                        <a:rPr lang="es-CO" dirty="0"/>
                        <a:t>x</a:t>
                      </a:r>
                    </a:p>
                  </a:txBody>
                  <a:tcPr/>
                </a:tc>
                <a:tc>
                  <a:txBody>
                    <a:bodyPr/>
                    <a:lstStyle/>
                    <a:p>
                      <a:r>
                        <a:rPr lang="es-CO" dirty="0"/>
                        <a:t>x</a:t>
                      </a:r>
                    </a:p>
                  </a:txBody>
                  <a:tcPr/>
                </a:tc>
                <a:tc>
                  <a:txBody>
                    <a:bodyPr/>
                    <a:lstStyle/>
                    <a:p>
                      <a:r>
                        <a:rPr lang="es-CO" dirty="0"/>
                        <a:t>x</a:t>
                      </a:r>
                    </a:p>
                  </a:txBody>
                  <a:tcPr/>
                </a:tc>
                <a:tc>
                  <a:txBody>
                    <a:bodyPr/>
                    <a:lstStyle/>
                    <a:p>
                      <a:r>
                        <a:rPr lang="es-CO" dirty="0"/>
                        <a:t>x</a:t>
                      </a:r>
                    </a:p>
                  </a:txBody>
                  <a:tcPr/>
                </a:tc>
                <a:tc>
                  <a:txBody>
                    <a:bodyPr/>
                    <a:lstStyle/>
                    <a:p>
                      <a:r>
                        <a:rPr lang="es-CO" dirty="0"/>
                        <a:t>x</a:t>
                      </a:r>
                    </a:p>
                  </a:txBody>
                  <a:tcPr/>
                </a:tc>
                <a:tc>
                  <a:txBody>
                    <a:bodyPr/>
                    <a:lstStyle/>
                    <a:p>
                      <a:r>
                        <a:rPr lang="es-CO" dirty="0"/>
                        <a:t>x</a:t>
                      </a:r>
                    </a:p>
                  </a:txBody>
                  <a:tcPr/>
                </a:tc>
                <a:extLst>
                  <a:ext uri="{0D108BD9-81ED-4DB2-BD59-A6C34878D82A}">
                    <a16:rowId xmlns="" xmlns:a16="http://schemas.microsoft.com/office/drawing/2014/main" val="2377520917"/>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800" u="none" strike="noStrike" kern="1200" baseline="0" dirty="0"/>
                        <a:t>Inglés 	</a:t>
                      </a:r>
                      <a:endParaRPr lang="es-CO" sz="1800" b="0" i="0" u="none" strike="noStrike" kern="1200" baseline="0" dirty="0">
                        <a:solidFill>
                          <a:schemeClr val="dk1"/>
                        </a:solidFill>
                        <a:latin typeface="+mn-lt"/>
                        <a:ea typeface="+mn-ea"/>
                        <a:cs typeface="+mn-cs"/>
                      </a:endParaRPr>
                    </a:p>
                  </a:txBody>
                  <a:tcPr/>
                </a:tc>
                <a:tc>
                  <a:txBody>
                    <a:bodyPr/>
                    <a:lstStyle/>
                    <a:p>
                      <a:r>
                        <a:rPr lang="es-CO" dirty="0"/>
                        <a:t>x</a:t>
                      </a:r>
                    </a:p>
                  </a:txBody>
                  <a:tcPr/>
                </a:tc>
                <a:tc>
                  <a:txBody>
                    <a:bodyPr/>
                    <a:lstStyle/>
                    <a:p>
                      <a:r>
                        <a:rPr lang="es-CO" dirty="0"/>
                        <a:t>x</a:t>
                      </a:r>
                    </a:p>
                  </a:txBody>
                  <a:tcPr/>
                </a:tc>
                <a:tc>
                  <a:txBody>
                    <a:bodyPr/>
                    <a:lstStyle/>
                    <a:p>
                      <a:r>
                        <a:rPr lang="es-CO" dirty="0"/>
                        <a:t>x</a:t>
                      </a:r>
                    </a:p>
                  </a:txBody>
                  <a:tcPr/>
                </a:tc>
                <a:tc>
                  <a:txBody>
                    <a:bodyPr/>
                    <a:lstStyle/>
                    <a:p>
                      <a:r>
                        <a:rPr lang="es-CO" dirty="0"/>
                        <a:t>x</a:t>
                      </a:r>
                    </a:p>
                  </a:txBody>
                  <a:tcPr/>
                </a:tc>
                <a:tc>
                  <a:txBody>
                    <a:bodyPr/>
                    <a:lstStyle/>
                    <a:p>
                      <a:r>
                        <a:rPr lang="es-CO" dirty="0"/>
                        <a:t>x</a:t>
                      </a:r>
                    </a:p>
                  </a:txBody>
                  <a:tcPr/>
                </a:tc>
                <a:tc>
                  <a:txBody>
                    <a:bodyPr/>
                    <a:lstStyle/>
                    <a:p>
                      <a:r>
                        <a:rPr lang="es-CO" dirty="0"/>
                        <a:t>x</a:t>
                      </a:r>
                    </a:p>
                  </a:txBody>
                  <a:tcPr/>
                </a:tc>
                <a:tc>
                  <a:txBody>
                    <a:bodyPr/>
                    <a:lstStyle/>
                    <a:p>
                      <a:r>
                        <a:rPr lang="es-CO" dirty="0"/>
                        <a:t>x</a:t>
                      </a:r>
                    </a:p>
                  </a:txBody>
                  <a:tcPr/>
                </a:tc>
                <a:tc>
                  <a:txBody>
                    <a:bodyPr/>
                    <a:lstStyle/>
                    <a:p>
                      <a:r>
                        <a:rPr lang="es-CO" dirty="0"/>
                        <a:t>x</a:t>
                      </a:r>
                    </a:p>
                  </a:txBody>
                  <a:tcPr/>
                </a:tc>
                <a:tc>
                  <a:txBody>
                    <a:bodyPr/>
                    <a:lstStyle/>
                    <a:p>
                      <a:r>
                        <a:rPr lang="es-CO" dirty="0"/>
                        <a:t>x</a:t>
                      </a:r>
                    </a:p>
                  </a:txBody>
                  <a:tcPr/>
                </a:tc>
                <a:tc>
                  <a:txBody>
                    <a:bodyPr/>
                    <a:lstStyle/>
                    <a:p>
                      <a:r>
                        <a:rPr lang="es-CO" dirty="0"/>
                        <a:t>x</a:t>
                      </a:r>
                    </a:p>
                  </a:txBody>
                  <a:tcPr/>
                </a:tc>
                <a:tc>
                  <a:txBody>
                    <a:bodyPr/>
                    <a:lstStyle/>
                    <a:p>
                      <a:r>
                        <a:rPr lang="es-CO" dirty="0"/>
                        <a:t>x</a:t>
                      </a:r>
                    </a:p>
                  </a:txBody>
                  <a:tcPr/>
                </a:tc>
                <a:extLst>
                  <a:ext uri="{0D108BD9-81ED-4DB2-BD59-A6C34878D82A}">
                    <a16:rowId xmlns="" xmlns:a16="http://schemas.microsoft.com/office/drawing/2014/main" val="3307044826"/>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800" u="none" strike="noStrike" kern="1200" baseline="0" dirty="0"/>
                        <a:t>Pensamiento crítico </a:t>
                      </a:r>
                      <a:endParaRPr lang="es-CO" sz="1800" b="0" i="0" u="none" strike="noStrike" kern="1200" baseline="0" dirty="0">
                        <a:solidFill>
                          <a:schemeClr val="dk1"/>
                        </a:solidFill>
                        <a:latin typeface="+mn-lt"/>
                        <a:ea typeface="+mn-ea"/>
                        <a:cs typeface="+mn-cs"/>
                      </a:endParaRPr>
                    </a:p>
                  </a:txBody>
                  <a:tcPr/>
                </a:tc>
                <a:tc>
                  <a:txBody>
                    <a:bodyPr/>
                    <a:lstStyle/>
                    <a:p>
                      <a:endParaRPr lang="es-CO"/>
                    </a:p>
                  </a:txBody>
                  <a:tcPr/>
                </a:tc>
                <a:tc>
                  <a:txBody>
                    <a:bodyPr/>
                    <a:lstStyle/>
                    <a:p>
                      <a:endParaRPr lang="es-CO"/>
                    </a:p>
                  </a:txBody>
                  <a:tcPr/>
                </a:tc>
                <a:tc>
                  <a:txBody>
                    <a:bodyPr/>
                    <a:lstStyle/>
                    <a:p>
                      <a:endParaRPr lang="es-CO"/>
                    </a:p>
                  </a:txBody>
                  <a:tcPr/>
                </a:tc>
                <a:tc>
                  <a:txBody>
                    <a:bodyPr/>
                    <a:lstStyle/>
                    <a:p>
                      <a:endParaRPr lang="es-CO" dirty="0"/>
                    </a:p>
                  </a:txBody>
                  <a:tcPr/>
                </a:tc>
                <a:tc>
                  <a:txBody>
                    <a:bodyPr/>
                    <a:lstStyle/>
                    <a:p>
                      <a:endParaRPr lang="es-CO" dirty="0"/>
                    </a:p>
                  </a:txBody>
                  <a:tcPr/>
                </a:tc>
                <a:tc>
                  <a:txBody>
                    <a:bodyPr/>
                    <a:lstStyle/>
                    <a:p>
                      <a:endParaRPr lang="es-CO" dirty="0"/>
                    </a:p>
                  </a:txBody>
                  <a:tcPr/>
                </a:tc>
                <a:tc>
                  <a:txBody>
                    <a:bodyPr/>
                    <a:lstStyle/>
                    <a:p>
                      <a:endParaRPr lang="es-CO" dirty="0"/>
                    </a:p>
                  </a:txBody>
                  <a:tcPr/>
                </a:tc>
                <a:tc>
                  <a:txBody>
                    <a:bodyPr/>
                    <a:lstStyle/>
                    <a:p>
                      <a:r>
                        <a:rPr lang="es-CO" dirty="0"/>
                        <a:t>X</a:t>
                      </a:r>
                    </a:p>
                  </a:txBody>
                  <a:tcPr/>
                </a:tc>
                <a:tc>
                  <a:txBody>
                    <a:bodyPr/>
                    <a:lstStyle/>
                    <a:p>
                      <a:r>
                        <a:rPr lang="es-CO" dirty="0"/>
                        <a:t>X</a:t>
                      </a:r>
                    </a:p>
                  </a:txBody>
                  <a:tcPr/>
                </a:tc>
                <a:tc>
                  <a:txBody>
                    <a:bodyPr/>
                    <a:lstStyle/>
                    <a:p>
                      <a:r>
                        <a:rPr lang="es-CO" dirty="0"/>
                        <a:t>X</a:t>
                      </a:r>
                    </a:p>
                  </a:txBody>
                  <a:tcPr/>
                </a:tc>
                <a:tc>
                  <a:txBody>
                    <a:bodyPr/>
                    <a:lstStyle/>
                    <a:p>
                      <a:r>
                        <a:rPr lang="es-CO" dirty="0"/>
                        <a:t>X</a:t>
                      </a:r>
                    </a:p>
                  </a:txBody>
                  <a:tcPr/>
                </a:tc>
                <a:extLst>
                  <a:ext uri="{0D108BD9-81ED-4DB2-BD59-A6C34878D82A}">
                    <a16:rowId xmlns="" xmlns:a16="http://schemas.microsoft.com/office/drawing/2014/main" val="565495128"/>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800" u="none" strike="noStrike" kern="1200" baseline="0" dirty="0"/>
                        <a:t>Solución de problemas </a:t>
                      </a:r>
                      <a:endParaRPr lang="es-CO" sz="1800" b="0" i="0" u="none" strike="noStrike" kern="1200" baseline="0" dirty="0">
                        <a:solidFill>
                          <a:schemeClr val="dk1"/>
                        </a:solidFill>
                        <a:latin typeface="+mn-lt"/>
                        <a:ea typeface="+mn-ea"/>
                        <a:cs typeface="+mn-cs"/>
                      </a:endParaRPr>
                    </a:p>
                  </a:txBody>
                  <a:tcPr/>
                </a:tc>
                <a:tc>
                  <a:txBody>
                    <a:bodyPr/>
                    <a:lstStyle/>
                    <a:p>
                      <a:endParaRPr lang="es-CO"/>
                    </a:p>
                  </a:txBody>
                  <a:tcPr/>
                </a:tc>
                <a:tc>
                  <a:txBody>
                    <a:bodyPr/>
                    <a:lstStyle/>
                    <a:p>
                      <a:endParaRPr lang="es-CO"/>
                    </a:p>
                  </a:txBody>
                  <a:tcPr/>
                </a:tc>
                <a:tc>
                  <a:txBody>
                    <a:bodyPr/>
                    <a:lstStyle/>
                    <a:p>
                      <a:endParaRPr lang="es-CO"/>
                    </a:p>
                  </a:txBody>
                  <a:tcPr/>
                </a:tc>
                <a:tc>
                  <a:txBody>
                    <a:bodyPr/>
                    <a:lstStyle/>
                    <a:p>
                      <a:endParaRPr lang="es-CO"/>
                    </a:p>
                  </a:txBody>
                  <a:tcPr/>
                </a:tc>
                <a:tc>
                  <a:txBody>
                    <a:bodyPr/>
                    <a:lstStyle/>
                    <a:p>
                      <a:endParaRPr lang="es-CO"/>
                    </a:p>
                  </a:txBody>
                  <a:tcPr/>
                </a:tc>
                <a:tc>
                  <a:txBody>
                    <a:bodyPr/>
                    <a:lstStyle/>
                    <a:p>
                      <a:endParaRPr lang="es-CO"/>
                    </a:p>
                  </a:txBody>
                  <a:tcPr/>
                </a:tc>
                <a:tc>
                  <a:txBody>
                    <a:bodyPr/>
                    <a:lstStyle/>
                    <a:p>
                      <a:endParaRPr lang="es-CO" dirty="0"/>
                    </a:p>
                  </a:txBody>
                  <a:tcPr/>
                </a:tc>
                <a:tc>
                  <a:txBody>
                    <a:bodyPr/>
                    <a:lstStyle/>
                    <a:p>
                      <a:r>
                        <a:rPr lang="es-CO" dirty="0"/>
                        <a:t>X</a:t>
                      </a:r>
                    </a:p>
                  </a:txBody>
                  <a:tcPr/>
                </a:tc>
                <a:tc>
                  <a:txBody>
                    <a:bodyPr/>
                    <a:lstStyle/>
                    <a:p>
                      <a:r>
                        <a:rPr lang="es-CO" dirty="0"/>
                        <a:t>X</a:t>
                      </a:r>
                    </a:p>
                  </a:txBody>
                  <a:tcPr/>
                </a:tc>
                <a:tc>
                  <a:txBody>
                    <a:bodyPr/>
                    <a:lstStyle/>
                    <a:p>
                      <a:r>
                        <a:rPr lang="es-CO" dirty="0"/>
                        <a:t>X</a:t>
                      </a:r>
                    </a:p>
                  </a:txBody>
                  <a:tcPr/>
                </a:tc>
                <a:tc>
                  <a:txBody>
                    <a:bodyPr/>
                    <a:lstStyle/>
                    <a:p>
                      <a:r>
                        <a:rPr lang="es-CO" dirty="0"/>
                        <a:t>X</a:t>
                      </a:r>
                    </a:p>
                  </a:txBody>
                  <a:tcPr/>
                </a:tc>
                <a:extLst>
                  <a:ext uri="{0D108BD9-81ED-4DB2-BD59-A6C34878D82A}">
                    <a16:rowId xmlns="" xmlns:a16="http://schemas.microsoft.com/office/drawing/2014/main" val="2039663499"/>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800" u="none" strike="noStrike" kern="1200" baseline="0" dirty="0"/>
                        <a:t>Entendimiento interpersonal </a:t>
                      </a:r>
                      <a:endParaRPr lang="es-CO" sz="1800" b="0" i="0" u="none" strike="noStrike" kern="1200" baseline="0" dirty="0">
                        <a:solidFill>
                          <a:schemeClr val="dk1"/>
                        </a:solidFill>
                        <a:latin typeface="+mn-lt"/>
                        <a:ea typeface="+mn-ea"/>
                        <a:cs typeface="+mn-cs"/>
                      </a:endParaRPr>
                    </a:p>
                  </a:txBody>
                  <a:tcPr/>
                </a:tc>
                <a:tc>
                  <a:txBody>
                    <a:bodyPr/>
                    <a:lstStyle/>
                    <a:p>
                      <a:endParaRPr lang="es-CO"/>
                    </a:p>
                  </a:txBody>
                  <a:tcPr/>
                </a:tc>
                <a:tc>
                  <a:txBody>
                    <a:bodyPr/>
                    <a:lstStyle/>
                    <a:p>
                      <a:endParaRPr lang="es-CO"/>
                    </a:p>
                  </a:txBody>
                  <a:tcPr/>
                </a:tc>
                <a:tc>
                  <a:txBody>
                    <a:bodyPr/>
                    <a:lstStyle/>
                    <a:p>
                      <a:endParaRPr lang="es-CO"/>
                    </a:p>
                  </a:txBody>
                  <a:tcPr/>
                </a:tc>
                <a:tc>
                  <a:txBody>
                    <a:bodyPr/>
                    <a:lstStyle/>
                    <a:p>
                      <a:endParaRPr lang="es-CO"/>
                    </a:p>
                  </a:txBody>
                  <a:tcPr/>
                </a:tc>
                <a:tc>
                  <a:txBody>
                    <a:bodyPr/>
                    <a:lstStyle/>
                    <a:p>
                      <a:endParaRPr lang="es-CO"/>
                    </a:p>
                  </a:txBody>
                  <a:tcPr/>
                </a:tc>
                <a:tc>
                  <a:txBody>
                    <a:bodyPr/>
                    <a:lstStyle/>
                    <a:p>
                      <a:endParaRPr lang="es-CO"/>
                    </a:p>
                  </a:txBody>
                  <a:tcPr/>
                </a:tc>
                <a:tc>
                  <a:txBody>
                    <a:bodyPr/>
                    <a:lstStyle/>
                    <a:p>
                      <a:endParaRPr lang="es-CO"/>
                    </a:p>
                  </a:txBody>
                  <a:tcPr/>
                </a:tc>
                <a:tc>
                  <a:txBody>
                    <a:bodyPr/>
                    <a:lstStyle/>
                    <a:p>
                      <a:r>
                        <a:rPr lang="es-CO" dirty="0"/>
                        <a:t>X</a:t>
                      </a:r>
                    </a:p>
                  </a:txBody>
                  <a:tcPr/>
                </a:tc>
                <a:tc>
                  <a:txBody>
                    <a:bodyPr/>
                    <a:lstStyle/>
                    <a:p>
                      <a:r>
                        <a:rPr lang="es-CO" dirty="0"/>
                        <a:t>X</a:t>
                      </a:r>
                    </a:p>
                  </a:txBody>
                  <a:tcPr/>
                </a:tc>
                <a:tc>
                  <a:txBody>
                    <a:bodyPr/>
                    <a:lstStyle/>
                    <a:p>
                      <a:r>
                        <a:rPr lang="es-CO" dirty="0"/>
                        <a:t>X</a:t>
                      </a:r>
                    </a:p>
                  </a:txBody>
                  <a:tcPr/>
                </a:tc>
                <a:tc>
                  <a:txBody>
                    <a:bodyPr/>
                    <a:lstStyle/>
                    <a:p>
                      <a:r>
                        <a:rPr lang="es-CO" dirty="0"/>
                        <a:t>X</a:t>
                      </a:r>
                    </a:p>
                  </a:txBody>
                  <a:tcPr/>
                </a:tc>
                <a:extLst>
                  <a:ext uri="{0D108BD9-81ED-4DB2-BD59-A6C34878D82A}">
                    <a16:rowId xmlns="" xmlns:a16="http://schemas.microsoft.com/office/drawing/2014/main" val="3513765983"/>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800" u="none" strike="noStrike" kern="1200" baseline="0" dirty="0"/>
                        <a:t>Escritura </a:t>
                      </a:r>
                      <a:endParaRPr lang="es-CO" sz="1800" b="0" i="0" u="none" strike="noStrike" kern="1200" baseline="0" dirty="0">
                        <a:solidFill>
                          <a:schemeClr val="dk1"/>
                        </a:solidFill>
                        <a:latin typeface="+mn-lt"/>
                        <a:ea typeface="+mn-ea"/>
                        <a:cs typeface="+mn-cs"/>
                      </a:endParaRPr>
                    </a:p>
                  </a:txBody>
                  <a:tcPr/>
                </a:tc>
                <a:tc>
                  <a:txBody>
                    <a:bodyPr/>
                    <a:lstStyle/>
                    <a:p>
                      <a:endParaRPr lang="es-CO"/>
                    </a:p>
                  </a:txBody>
                  <a:tcPr/>
                </a:tc>
                <a:tc>
                  <a:txBody>
                    <a:bodyPr/>
                    <a:lstStyle/>
                    <a:p>
                      <a:endParaRPr lang="es-CO"/>
                    </a:p>
                  </a:txBody>
                  <a:tcPr/>
                </a:tc>
                <a:tc>
                  <a:txBody>
                    <a:bodyPr/>
                    <a:lstStyle/>
                    <a:p>
                      <a:endParaRPr lang="es-CO"/>
                    </a:p>
                  </a:txBody>
                  <a:tcPr/>
                </a:tc>
                <a:tc>
                  <a:txBody>
                    <a:bodyPr/>
                    <a:lstStyle/>
                    <a:p>
                      <a:endParaRPr lang="es-CO"/>
                    </a:p>
                  </a:txBody>
                  <a:tcPr/>
                </a:tc>
                <a:tc>
                  <a:txBody>
                    <a:bodyPr/>
                    <a:lstStyle/>
                    <a:p>
                      <a:endParaRPr lang="es-CO"/>
                    </a:p>
                  </a:txBody>
                  <a:tcPr/>
                </a:tc>
                <a:tc>
                  <a:txBody>
                    <a:bodyPr/>
                    <a:lstStyle/>
                    <a:p>
                      <a:endParaRPr lang="es-CO"/>
                    </a:p>
                  </a:txBody>
                  <a:tcPr/>
                </a:tc>
                <a:tc>
                  <a:txBody>
                    <a:bodyPr/>
                    <a:lstStyle/>
                    <a:p>
                      <a:endParaRPr lang="es-CO"/>
                    </a:p>
                  </a:txBody>
                  <a:tcPr/>
                </a:tc>
                <a:tc>
                  <a:txBody>
                    <a:bodyPr/>
                    <a:lstStyle/>
                    <a:p>
                      <a:r>
                        <a:rPr lang="es-CO" dirty="0"/>
                        <a:t>X</a:t>
                      </a:r>
                    </a:p>
                  </a:txBody>
                  <a:tcPr/>
                </a:tc>
                <a:tc>
                  <a:txBody>
                    <a:bodyPr/>
                    <a:lstStyle/>
                    <a:p>
                      <a:r>
                        <a:rPr lang="es-CO" dirty="0"/>
                        <a:t>X</a:t>
                      </a:r>
                    </a:p>
                  </a:txBody>
                  <a:tcPr/>
                </a:tc>
                <a:tc>
                  <a:txBody>
                    <a:bodyPr/>
                    <a:lstStyle/>
                    <a:p>
                      <a:r>
                        <a:rPr lang="es-CO" dirty="0"/>
                        <a:t>X</a:t>
                      </a:r>
                    </a:p>
                  </a:txBody>
                  <a:tcPr/>
                </a:tc>
                <a:tc>
                  <a:txBody>
                    <a:bodyPr/>
                    <a:lstStyle/>
                    <a:p>
                      <a:r>
                        <a:rPr lang="es-CO" dirty="0"/>
                        <a:t>X</a:t>
                      </a:r>
                    </a:p>
                  </a:txBody>
                  <a:tcPr/>
                </a:tc>
                <a:extLst>
                  <a:ext uri="{0D108BD9-81ED-4DB2-BD59-A6C34878D82A}">
                    <a16:rowId xmlns="" xmlns:a16="http://schemas.microsoft.com/office/drawing/2014/main" val="1763836036"/>
                  </a:ext>
                </a:extLst>
              </a:tr>
            </a:tbl>
          </a:graphicData>
        </a:graphic>
      </p:graphicFrame>
    </p:spTree>
    <p:extLst>
      <p:ext uri="{BB962C8B-B14F-4D97-AF65-F5344CB8AC3E}">
        <p14:creationId xmlns:p14="http://schemas.microsoft.com/office/powerpoint/2010/main" val="147691180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25380" y="365125"/>
            <a:ext cx="11141240" cy="1295233"/>
          </a:xfrm>
        </p:spPr>
        <p:txBody>
          <a:bodyPr>
            <a:normAutofit fontScale="90000"/>
          </a:bodyPr>
          <a:lstStyle/>
          <a:p>
            <a:pPr algn="ctr"/>
            <a:r>
              <a:rPr lang="es-CO" b="1" dirty="0"/>
              <a:t>Escalas de los puntajes en los exámenes Saber PRO</a:t>
            </a:r>
            <a:endParaRPr lang="es-CO" dirty="0"/>
          </a:p>
        </p:txBody>
      </p:sp>
      <p:graphicFrame>
        <p:nvGraphicFramePr>
          <p:cNvPr id="4" name="Marcador de contenido 3"/>
          <p:cNvGraphicFramePr>
            <a:graphicFrameLocks noGrp="1"/>
          </p:cNvGraphicFramePr>
          <p:nvPr>
            <p:ph idx="1"/>
            <p:extLst/>
          </p:nvPr>
        </p:nvGraphicFramePr>
        <p:xfrm>
          <a:off x="525380" y="2066254"/>
          <a:ext cx="11141240" cy="3877344"/>
        </p:xfrm>
        <a:graphic>
          <a:graphicData uri="http://schemas.openxmlformats.org/drawingml/2006/table">
            <a:tbl>
              <a:tblPr firstRow="1" bandRow="1">
                <a:tableStyleId>{5940675A-B579-460E-94D1-54222C63F5DA}</a:tableStyleId>
              </a:tblPr>
              <a:tblGrid>
                <a:gridCol w="2228248">
                  <a:extLst>
                    <a:ext uri="{9D8B030D-6E8A-4147-A177-3AD203B41FA5}">
                      <a16:colId xmlns="" xmlns:a16="http://schemas.microsoft.com/office/drawing/2014/main" val="2964408604"/>
                    </a:ext>
                  </a:extLst>
                </a:gridCol>
                <a:gridCol w="2228248">
                  <a:extLst>
                    <a:ext uri="{9D8B030D-6E8A-4147-A177-3AD203B41FA5}">
                      <a16:colId xmlns="" xmlns:a16="http://schemas.microsoft.com/office/drawing/2014/main" val="3230667700"/>
                    </a:ext>
                  </a:extLst>
                </a:gridCol>
                <a:gridCol w="2228248">
                  <a:extLst>
                    <a:ext uri="{9D8B030D-6E8A-4147-A177-3AD203B41FA5}">
                      <a16:colId xmlns="" xmlns:a16="http://schemas.microsoft.com/office/drawing/2014/main" val="1511827094"/>
                    </a:ext>
                  </a:extLst>
                </a:gridCol>
                <a:gridCol w="2228248">
                  <a:extLst>
                    <a:ext uri="{9D8B030D-6E8A-4147-A177-3AD203B41FA5}">
                      <a16:colId xmlns="" xmlns:a16="http://schemas.microsoft.com/office/drawing/2014/main" val="3237705135"/>
                    </a:ext>
                  </a:extLst>
                </a:gridCol>
                <a:gridCol w="2228248">
                  <a:extLst>
                    <a:ext uri="{9D8B030D-6E8A-4147-A177-3AD203B41FA5}">
                      <a16:colId xmlns="" xmlns:a16="http://schemas.microsoft.com/office/drawing/2014/main" val="3262648224"/>
                    </a:ext>
                  </a:extLst>
                </a:gridCol>
              </a:tblGrid>
              <a:tr h="422457">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800" b="1" u="none" strike="noStrike" kern="1200" baseline="0" dirty="0"/>
                        <a:t>Escalas </a:t>
                      </a:r>
                      <a:r>
                        <a:rPr lang="es-CO" b="1" dirty="0"/>
                        <a:t>entre 2011-2 y 2015 </a:t>
                      </a:r>
                      <a:endParaRPr lang="es-CO" sz="1800" b="1" i="0" u="none" strike="noStrike" kern="1200" baseline="0" dirty="0">
                        <a:solidFill>
                          <a:schemeClr val="lt1"/>
                        </a:solidFill>
                        <a:latin typeface="+mn-lt"/>
                        <a:ea typeface="+mn-ea"/>
                        <a:cs typeface="+mn-cs"/>
                      </a:endParaRPr>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CO" sz="1800" b="1" i="0" u="none" strike="noStrike" kern="1200" baseline="0" dirty="0">
                        <a:solidFill>
                          <a:schemeClr val="lt1"/>
                        </a:solidFill>
                        <a:latin typeface="+mn-lt"/>
                        <a:ea typeface="+mn-ea"/>
                        <a:cs typeface="+mn-cs"/>
                      </a:endParaRPr>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CO" sz="1800" b="1" i="0" u="none" strike="noStrike" kern="1200" baseline="0" dirty="0">
                        <a:solidFill>
                          <a:schemeClr val="lt1"/>
                        </a:solidFill>
                        <a:latin typeface="+mn-lt"/>
                        <a:ea typeface="+mn-ea"/>
                        <a:cs typeface="+mn-cs"/>
                      </a:endParaRPr>
                    </a:p>
                  </a:txBody>
                  <a:tcPr/>
                </a:tc>
                <a:tc hMerge="1">
                  <a:txBody>
                    <a:bodyPr/>
                    <a:lstStyle/>
                    <a:p>
                      <a:pPr algn="ctr"/>
                      <a:endParaRPr lang="es-CO" b="1" dirty="0"/>
                    </a:p>
                  </a:txBody>
                  <a:tcPr/>
                </a:tc>
                <a:tc hMerge="1">
                  <a:txBody>
                    <a:bodyPr/>
                    <a:lstStyle/>
                    <a:p>
                      <a:pPr algn="ctr"/>
                      <a:endParaRPr lang="es-CO" b="1" dirty="0"/>
                    </a:p>
                  </a:txBody>
                  <a:tcPr/>
                </a:tc>
                <a:extLst>
                  <a:ext uri="{0D108BD9-81ED-4DB2-BD59-A6C34878D82A}">
                    <a16:rowId xmlns="" xmlns:a16="http://schemas.microsoft.com/office/drawing/2014/main" val="3011497178"/>
                  </a:ext>
                </a:extLst>
              </a:tr>
              <a:tr h="42245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800" b="1" u="none" strike="noStrike" kern="1200" baseline="0" dirty="0"/>
                        <a:t>Prueba </a:t>
                      </a:r>
                      <a:endParaRPr lang="es-CO" sz="1800" b="1" i="0" u="none" strike="noStrike" kern="1200" baseline="0" dirty="0">
                        <a:solidFill>
                          <a:schemeClr val="lt1"/>
                        </a:solidFill>
                        <a:latin typeface="+mn-lt"/>
                        <a:ea typeface="+mn-ea"/>
                        <a:cs typeface="+mn-cs"/>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800" b="1" u="none" strike="noStrike" kern="1200" baseline="0" dirty="0"/>
                        <a:t>Media </a:t>
                      </a:r>
                      <a:endParaRPr lang="es-CO" sz="1800" b="1" i="0" u="none" strike="noStrike" kern="1200" baseline="0" dirty="0">
                        <a:solidFill>
                          <a:schemeClr val="lt1"/>
                        </a:solidFill>
                        <a:latin typeface="+mn-lt"/>
                        <a:ea typeface="+mn-ea"/>
                        <a:cs typeface="+mn-cs"/>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800" b="1" u="none" strike="noStrike" kern="1200" baseline="0" dirty="0"/>
                        <a:t>Desviación Estándar </a:t>
                      </a:r>
                      <a:endParaRPr lang="es-CO" sz="1800" b="1" i="0" u="none" strike="noStrike" kern="1200" baseline="0" dirty="0">
                        <a:solidFill>
                          <a:schemeClr val="lt1"/>
                        </a:solidFill>
                        <a:latin typeface="+mn-lt"/>
                        <a:ea typeface="+mn-ea"/>
                        <a:cs typeface="+mn-cs"/>
                      </a:endParaRPr>
                    </a:p>
                  </a:txBody>
                  <a:tcPr/>
                </a:tc>
                <a:tc>
                  <a:txBody>
                    <a:bodyPr/>
                    <a:lstStyle/>
                    <a:p>
                      <a:pPr algn="ctr"/>
                      <a:r>
                        <a:rPr lang="es-CO" b="1" dirty="0"/>
                        <a:t>Mínimo</a:t>
                      </a:r>
                    </a:p>
                  </a:txBody>
                  <a:tcPr/>
                </a:tc>
                <a:tc>
                  <a:txBody>
                    <a:bodyPr/>
                    <a:lstStyle/>
                    <a:p>
                      <a:pPr algn="ctr"/>
                      <a:r>
                        <a:rPr lang="es-CO" b="1" dirty="0"/>
                        <a:t>Máximo</a:t>
                      </a:r>
                    </a:p>
                  </a:txBody>
                  <a:tcPr/>
                </a:tc>
                <a:extLst>
                  <a:ext uri="{0D108BD9-81ED-4DB2-BD59-A6C34878D82A}">
                    <a16:rowId xmlns="" xmlns:a16="http://schemas.microsoft.com/office/drawing/2014/main" val="3463219199"/>
                  </a:ext>
                </a:extLst>
              </a:tr>
              <a:tr h="7291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800" u="none" strike="noStrike" kern="1200" baseline="0" dirty="0"/>
                        <a:t>Razonamiento cuantitativo </a:t>
                      </a:r>
                      <a:endParaRPr lang="es-CO" sz="1800" b="0" i="0" u="none" strike="noStrike" kern="1200" baseline="0" dirty="0">
                        <a:solidFill>
                          <a:schemeClr val="dk1"/>
                        </a:solidFill>
                        <a:latin typeface="+mn-lt"/>
                        <a:ea typeface="+mn-ea"/>
                        <a:cs typeface="+mn-cs"/>
                      </a:endParaRPr>
                    </a:p>
                  </a:txBody>
                  <a:tcPr/>
                </a:tc>
                <a:tc>
                  <a:txBody>
                    <a:bodyPr/>
                    <a:lstStyle/>
                    <a:p>
                      <a:pPr algn="ctr"/>
                      <a:r>
                        <a:rPr lang="es-CO" dirty="0"/>
                        <a:t>10</a:t>
                      </a:r>
                    </a:p>
                  </a:txBody>
                  <a:tcPr anchor="ctr"/>
                </a:tc>
                <a:tc>
                  <a:txBody>
                    <a:bodyPr/>
                    <a:lstStyle/>
                    <a:p>
                      <a:pPr algn="ctr"/>
                      <a:r>
                        <a:rPr lang="es-CO" dirty="0"/>
                        <a:t>1</a:t>
                      </a:r>
                    </a:p>
                  </a:txBody>
                  <a:tcPr anchor="ctr"/>
                </a:tc>
                <a:tc>
                  <a:txBody>
                    <a:bodyPr/>
                    <a:lstStyle/>
                    <a:p>
                      <a:pPr algn="ctr"/>
                      <a:r>
                        <a:rPr lang="es-CO" dirty="0"/>
                        <a:t>0</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800" u="none" strike="noStrike" kern="1200" baseline="0" dirty="0"/>
                        <a:t>No acotado </a:t>
                      </a:r>
                      <a:endParaRPr lang="es-CO" sz="1800" b="0" i="0" u="none" strike="noStrike" kern="1200" baseline="0" dirty="0">
                        <a:solidFill>
                          <a:schemeClr val="dk1"/>
                        </a:solidFill>
                        <a:latin typeface="+mn-lt"/>
                        <a:ea typeface="+mn-ea"/>
                        <a:cs typeface="+mn-cs"/>
                      </a:endParaRPr>
                    </a:p>
                  </a:txBody>
                  <a:tcPr anchor="ctr"/>
                </a:tc>
                <a:extLst>
                  <a:ext uri="{0D108BD9-81ED-4DB2-BD59-A6C34878D82A}">
                    <a16:rowId xmlns="" xmlns:a16="http://schemas.microsoft.com/office/drawing/2014/main" val="868701684"/>
                  </a:ext>
                </a:extLst>
              </a:tr>
              <a:tr h="42245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800" u="none" strike="noStrike" kern="1200" baseline="0" dirty="0"/>
                        <a:t>Lectura crítica </a:t>
                      </a:r>
                      <a:endParaRPr lang="es-CO" sz="1800" b="0" i="0" u="none" strike="noStrike" kern="1200" baseline="0" dirty="0">
                        <a:solidFill>
                          <a:schemeClr val="dk1"/>
                        </a:solidFill>
                        <a:latin typeface="+mn-lt"/>
                        <a:ea typeface="+mn-ea"/>
                        <a:cs typeface="+mn-cs"/>
                      </a:endParaRPr>
                    </a:p>
                  </a:txBody>
                  <a:tcPr/>
                </a:tc>
                <a:tc>
                  <a:txBody>
                    <a:bodyPr/>
                    <a:lstStyle/>
                    <a:p>
                      <a:pPr algn="ctr"/>
                      <a:r>
                        <a:rPr lang="es-CO" dirty="0"/>
                        <a:t>10</a:t>
                      </a:r>
                    </a:p>
                  </a:txBody>
                  <a:tcPr anchor="ctr"/>
                </a:tc>
                <a:tc>
                  <a:txBody>
                    <a:bodyPr/>
                    <a:lstStyle/>
                    <a:p>
                      <a:pPr algn="ctr"/>
                      <a:r>
                        <a:rPr lang="es-CO" dirty="0"/>
                        <a:t>1</a:t>
                      </a:r>
                    </a:p>
                  </a:txBody>
                  <a:tcPr anchor="ctr"/>
                </a:tc>
                <a:tc>
                  <a:txBody>
                    <a:bodyPr/>
                    <a:lstStyle/>
                    <a:p>
                      <a:pPr algn="ctr"/>
                      <a:r>
                        <a:rPr lang="es-CO" dirty="0"/>
                        <a:t>0</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800" u="none" strike="noStrike" kern="1200" baseline="0" dirty="0"/>
                        <a:t>No acotado </a:t>
                      </a:r>
                      <a:endParaRPr lang="es-CO" sz="1800" b="0" i="0" u="none" strike="noStrike" kern="1200" baseline="0" dirty="0">
                        <a:solidFill>
                          <a:schemeClr val="dk1"/>
                        </a:solidFill>
                        <a:latin typeface="+mn-lt"/>
                        <a:ea typeface="+mn-ea"/>
                        <a:cs typeface="+mn-cs"/>
                      </a:endParaRPr>
                    </a:p>
                  </a:txBody>
                  <a:tcPr anchor="ctr"/>
                </a:tc>
                <a:extLst>
                  <a:ext uri="{0D108BD9-81ED-4DB2-BD59-A6C34878D82A}">
                    <a16:rowId xmlns="" xmlns:a16="http://schemas.microsoft.com/office/drawing/2014/main" val="2172023067"/>
                  </a:ext>
                </a:extLst>
              </a:tr>
              <a:tr h="7291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800" u="none" strike="noStrike" kern="1200" baseline="0" dirty="0"/>
                        <a:t>Comunicación escrita </a:t>
                      </a:r>
                      <a:endParaRPr lang="es-CO" sz="1800" b="0" i="0" u="none" strike="noStrike" kern="1200" baseline="0" dirty="0">
                        <a:solidFill>
                          <a:schemeClr val="dk1"/>
                        </a:solidFill>
                        <a:latin typeface="+mn-lt"/>
                        <a:ea typeface="+mn-ea"/>
                        <a:cs typeface="+mn-cs"/>
                      </a:endParaRPr>
                    </a:p>
                  </a:txBody>
                  <a:tcPr/>
                </a:tc>
                <a:tc>
                  <a:txBody>
                    <a:bodyPr/>
                    <a:lstStyle/>
                    <a:p>
                      <a:pPr algn="ctr"/>
                      <a:r>
                        <a:rPr lang="es-CO" dirty="0"/>
                        <a:t>10</a:t>
                      </a:r>
                    </a:p>
                  </a:txBody>
                  <a:tcPr anchor="ctr"/>
                </a:tc>
                <a:tc>
                  <a:txBody>
                    <a:bodyPr/>
                    <a:lstStyle/>
                    <a:p>
                      <a:pPr algn="ctr"/>
                      <a:r>
                        <a:rPr lang="es-CO" dirty="0"/>
                        <a:t>1</a:t>
                      </a:r>
                    </a:p>
                  </a:txBody>
                  <a:tcPr anchor="ctr"/>
                </a:tc>
                <a:tc>
                  <a:txBody>
                    <a:bodyPr/>
                    <a:lstStyle/>
                    <a:p>
                      <a:pPr algn="ctr"/>
                      <a:r>
                        <a:rPr lang="es-CO" dirty="0"/>
                        <a:t>0</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800" u="none" strike="noStrike" kern="1200" baseline="0" dirty="0"/>
                        <a:t>No acotado </a:t>
                      </a:r>
                      <a:endParaRPr lang="es-CO" sz="1800" b="0" i="0" u="none" strike="noStrike" kern="1200" baseline="0" dirty="0">
                        <a:solidFill>
                          <a:schemeClr val="dk1"/>
                        </a:solidFill>
                        <a:latin typeface="+mn-lt"/>
                        <a:ea typeface="+mn-ea"/>
                        <a:cs typeface="+mn-cs"/>
                      </a:endParaRPr>
                    </a:p>
                  </a:txBody>
                  <a:tcPr anchor="ctr"/>
                </a:tc>
                <a:extLst>
                  <a:ext uri="{0D108BD9-81ED-4DB2-BD59-A6C34878D82A}">
                    <a16:rowId xmlns="" xmlns:a16="http://schemas.microsoft.com/office/drawing/2014/main" val="3606660764"/>
                  </a:ext>
                </a:extLst>
              </a:tr>
              <a:tr h="42245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800" u="none" strike="noStrike" kern="1200" baseline="0" dirty="0"/>
                        <a:t>Inglés 	</a:t>
                      </a:r>
                      <a:endParaRPr lang="es-CO" sz="1800" b="0" i="0" u="none" strike="noStrike" kern="1200" baseline="0" dirty="0">
                        <a:solidFill>
                          <a:schemeClr val="dk1"/>
                        </a:solidFill>
                        <a:latin typeface="+mn-lt"/>
                        <a:ea typeface="+mn-ea"/>
                        <a:cs typeface="+mn-cs"/>
                      </a:endParaRPr>
                    </a:p>
                  </a:txBody>
                  <a:tcPr/>
                </a:tc>
                <a:tc>
                  <a:txBody>
                    <a:bodyPr/>
                    <a:lstStyle/>
                    <a:p>
                      <a:pPr algn="ctr"/>
                      <a:r>
                        <a:rPr lang="es-CO" dirty="0"/>
                        <a:t>10</a:t>
                      </a:r>
                    </a:p>
                  </a:txBody>
                  <a:tcPr anchor="ctr"/>
                </a:tc>
                <a:tc>
                  <a:txBody>
                    <a:bodyPr/>
                    <a:lstStyle/>
                    <a:p>
                      <a:pPr algn="ctr"/>
                      <a:r>
                        <a:rPr lang="es-CO" dirty="0"/>
                        <a:t>1</a:t>
                      </a:r>
                    </a:p>
                  </a:txBody>
                  <a:tcPr anchor="ctr"/>
                </a:tc>
                <a:tc>
                  <a:txBody>
                    <a:bodyPr/>
                    <a:lstStyle/>
                    <a:p>
                      <a:pPr algn="ctr"/>
                      <a:r>
                        <a:rPr lang="es-CO" dirty="0"/>
                        <a:t>0</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800" u="none" strike="noStrike" kern="1200" baseline="0" dirty="0"/>
                        <a:t>No acotado </a:t>
                      </a:r>
                      <a:endParaRPr lang="es-CO" sz="1800" b="0" i="0" u="none" strike="noStrike" kern="1200" baseline="0" dirty="0">
                        <a:solidFill>
                          <a:schemeClr val="dk1"/>
                        </a:solidFill>
                        <a:latin typeface="+mn-lt"/>
                        <a:ea typeface="+mn-ea"/>
                        <a:cs typeface="+mn-cs"/>
                      </a:endParaRPr>
                    </a:p>
                  </a:txBody>
                  <a:tcPr anchor="ctr"/>
                </a:tc>
                <a:extLst>
                  <a:ext uri="{0D108BD9-81ED-4DB2-BD59-A6C34878D82A}">
                    <a16:rowId xmlns="" xmlns:a16="http://schemas.microsoft.com/office/drawing/2014/main" val="341112190"/>
                  </a:ext>
                </a:extLst>
              </a:tr>
              <a:tr h="7291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800" u="none" strike="noStrike" kern="1200" baseline="0" dirty="0"/>
                        <a:t>Competencias ciudadanas </a:t>
                      </a:r>
                      <a:endParaRPr lang="es-CO" sz="1800" b="0" i="0" u="none" strike="noStrike" kern="1200" baseline="0" dirty="0">
                        <a:solidFill>
                          <a:schemeClr val="dk1"/>
                        </a:solidFill>
                        <a:latin typeface="+mn-lt"/>
                        <a:ea typeface="+mn-ea"/>
                        <a:cs typeface="+mn-cs"/>
                      </a:endParaRPr>
                    </a:p>
                  </a:txBody>
                  <a:tcPr/>
                </a:tc>
                <a:tc>
                  <a:txBody>
                    <a:bodyPr/>
                    <a:lstStyle/>
                    <a:p>
                      <a:pPr algn="ctr"/>
                      <a:r>
                        <a:rPr lang="es-CO" dirty="0"/>
                        <a:t>10</a:t>
                      </a:r>
                    </a:p>
                  </a:txBody>
                  <a:tcPr anchor="ctr"/>
                </a:tc>
                <a:tc>
                  <a:txBody>
                    <a:bodyPr/>
                    <a:lstStyle/>
                    <a:p>
                      <a:pPr algn="ctr"/>
                      <a:r>
                        <a:rPr lang="es-CO" dirty="0"/>
                        <a:t>1</a:t>
                      </a:r>
                    </a:p>
                  </a:txBody>
                  <a:tcPr anchor="ctr"/>
                </a:tc>
                <a:tc>
                  <a:txBody>
                    <a:bodyPr/>
                    <a:lstStyle/>
                    <a:p>
                      <a:pPr algn="ctr"/>
                      <a:r>
                        <a:rPr lang="es-CO" dirty="0"/>
                        <a:t>0</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800" u="none" strike="noStrike" kern="1200" baseline="0" dirty="0"/>
                        <a:t>No acotado </a:t>
                      </a:r>
                      <a:endParaRPr lang="es-CO" sz="1800" b="0" i="0" u="none" strike="noStrike" kern="1200" baseline="0" dirty="0">
                        <a:solidFill>
                          <a:schemeClr val="dk1"/>
                        </a:solidFill>
                        <a:latin typeface="+mn-lt"/>
                        <a:ea typeface="+mn-ea"/>
                        <a:cs typeface="+mn-cs"/>
                      </a:endParaRPr>
                    </a:p>
                  </a:txBody>
                  <a:tcPr anchor="ctr"/>
                </a:tc>
                <a:extLst>
                  <a:ext uri="{0D108BD9-81ED-4DB2-BD59-A6C34878D82A}">
                    <a16:rowId xmlns="" xmlns:a16="http://schemas.microsoft.com/office/drawing/2014/main" val="1818484769"/>
                  </a:ext>
                </a:extLst>
              </a:tr>
            </a:tbl>
          </a:graphicData>
        </a:graphic>
      </p:graphicFrame>
    </p:spTree>
    <p:extLst>
      <p:ext uri="{BB962C8B-B14F-4D97-AF65-F5344CB8AC3E}">
        <p14:creationId xmlns:p14="http://schemas.microsoft.com/office/powerpoint/2010/main" val="6840883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25380" y="365125"/>
            <a:ext cx="11141240" cy="1295233"/>
          </a:xfrm>
        </p:spPr>
        <p:txBody>
          <a:bodyPr>
            <a:normAutofit fontScale="90000"/>
          </a:bodyPr>
          <a:lstStyle/>
          <a:p>
            <a:pPr algn="ctr"/>
            <a:r>
              <a:rPr lang="es-CO" b="1" dirty="0"/>
              <a:t>Escalas de los puntajes en los exámenes Saber PRO</a:t>
            </a:r>
            <a:endParaRPr lang="es-CO" dirty="0"/>
          </a:p>
        </p:txBody>
      </p:sp>
      <p:graphicFrame>
        <p:nvGraphicFramePr>
          <p:cNvPr id="4" name="Marcador de contenido 3"/>
          <p:cNvGraphicFramePr>
            <a:graphicFrameLocks noGrp="1"/>
          </p:cNvGraphicFramePr>
          <p:nvPr>
            <p:ph idx="1"/>
            <p:extLst/>
          </p:nvPr>
        </p:nvGraphicFramePr>
        <p:xfrm>
          <a:off x="525380" y="2066254"/>
          <a:ext cx="11141240" cy="3877344"/>
        </p:xfrm>
        <a:graphic>
          <a:graphicData uri="http://schemas.openxmlformats.org/drawingml/2006/table">
            <a:tbl>
              <a:tblPr firstRow="1" bandRow="1">
                <a:tableStyleId>{5940675A-B579-460E-94D1-54222C63F5DA}</a:tableStyleId>
              </a:tblPr>
              <a:tblGrid>
                <a:gridCol w="2228248">
                  <a:extLst>
                    <a:ext uri="{9D8B030D-6E8A-4147-A177-3AD203B41FA5}">
                      <a16:colId xmlns="" xmlns:a16="http://schemas.microsoft.com/office/drawing/2014/main" val="2964408604"/>
                    </a:ext>
                  </a:extLst>
                </a:gridCol>
                <a:gridCol w="2228248">
                  <a:extLst>
                    <a:ext uri="{9D8B030D-6E8A-4147-A177-3AD203B41FA5}">
                      <a16:colId xmlns="" xmlns:a16="http://schemas.microsoft.com/office/drawing/2014/main" val="3230667700"/>
                    </a:ext>
                  </a:extLst>
                </a:gridCol>
                <a:gridCol w="2228248">
                  <a:extLst>
                    <a:ext uri="{9D8B030D-6E8A-4147-A177-3AD203B41FA5}">
                      <a16:colId xmlns="" xmlns:a16="http://schemas.microsoft.com/office/drawing/2014/main" val="1511827094"/>
                    </a:ext>
                  </a:extLst>
                </a:gridCol>
                <a:gridCol w="2228248">
                  <a:extLst>
                    <a:ext uri="{9D8B030D-6E8A-4147-A177-3AD203B41FA5}">
                      <a16:colId xmlns="" xmlns:a16="http://schemas.microsoft.com/office/drawing/2014/main" val="3237705135"/>
                    </a:ext>
                  </a:extLst>
                </a:gridCol>
                <a:gridCol w="2228248">
                  <a:extLst>
                    <a:ext uri="{9D8B030D-6E8A-4147-A177-3AD203B41FA5}">
                      <a16:colId xmlns="" xmlns:a16="http://schemas.microsoft.com/office/drawing/2014/main" val="3262648224"/>
                    </a:ext>
                  </a:extLst>
                </a:gridCol>
              </a:tblGrid>
              <a:tr h="422457">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800" b="1" u="none" strike="noStrike" kern="1200" baseline="0" dirty="0"/>
                        <a:t>Escalas </a:t>
                      </a:r>
                      <a:r>
                        <a:rPr lang="es-CO" b="1" dirty="0"/>
                        <a:t>entre 2011-2 y 2015 </a:t>
                      </a:r>
                      <a:endParaRPr lang="es-CO" sz="1800" b="1" i="0" u="none" strike="noStrike" kern="1200" baseline="0" dirty="0">
                        <a:solidFill>
                          <a:schemeClr val="lt1"/>
                        </a:solidFill>
                        <a:latin typeface="+mn-lt"/>
                        <a:ea typeface="+mn-ea"/>
                        <a:cs typeface="+mn-cs"/>
                      </a:endParaRPr>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CO" sz="1800" b="1" i="0" u="none" strike="noStrike" kern="1200" baseline="0" dirty="0">
                        <a:solidFill>
                          <a:schemeClr val="lt1"/>
                        </a:solidFill>
                        <a:latin typeface="+mn-lt"/>
                        <a:ea typeface="+mn-ea"/>
                        <a:cs typeface="+mn-cs"/>
                      </a:endParaRPr>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CO" sz="1800" b="1" i="0" u="none" strike="noStrike" kern="1200" baseline="0" dirty="0">
                        <a:solidFill>
                          <a:schemeClr val="lt1"/>
                        </a:solidFill>
                        <a:latin typeface="+mn-lt"/>
                        <a:ea typeface="+mn-ea"/>
                        <a:cs typeface="+mn-cs"/>
                      </a:endParaRPr>
                    </a:p>
                  </a:txBody>
                  <a:tcPr/>
                </a:tc>
                <a:tc hMerge="1">
                  <a:txBody>
                    <a:bodyPr/>
                    <a:lstStyle/>
                    <a:p>
                      <a:pPr algn="ctr"/>
                      <a:endParaRPr lang="es-CO" b="1" dirty="0"/>
                    </a:p>
                  </a:txBody>
                  <a:tcPr/>
                </a:tc>
                <a:tc hMerge="1">
                  <a:txBody>
                    <a:bodyPr/>
                    <a:lstStyle/>
                    <a:p>
                      <a:pPr algn="ctr"/>
                      <a:endParaRPr lang="es-CO" b="1" dirty="0"/>
                    </a:p>
                  </a:txBody>
                  <a:tcPr/>
                </a:tc>
                <a:extLst>
                  <a:ext uri="{0D108BD9-81ED-4DB2-BD59-A6C34878D82A}">
                    <a16:rowId xmlns="" xmlns:a16="http://schemas.microsoft.com/office/drawing/2014/main" val="3011497178"/>
                  </a:ext>
                </a:extLst>
              </a:tr>
              <a:tr h="42245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800" b="1" u="none" strike="noStrike" kern="1200" baseline="0" dirty="0"/>
                        <a:t>Prueba </a:t>
                      </a:r>
                      <a:endParaRPr lang="es-CO" sz="1800" b="1" i="0" u="none" strike="noStrike" kern="1200" baseline="0" dirty="0">
                        <a:solidFill>
                          <a:schemeClr val="lt1"/>
                        </a:solidFill>
                        <a:latin typeface="+mn-lt"/>
                        <a:ea typeface="+mn-ea"/>
                        <a:cs typeface="+mn-cs"/>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800" b="1" u="none" strike="noStrike" kern="1200" baseline="0" dirty="0"/>
                        <a:t>Media </a:t>
                      </a:r>
                      <a:endParaRPr lang="es-CO" sz="1800" b="1" i="0" u="none" strike="noStrike" kern="1200" baseline="0" dirty="0">
                        <a:solidFill>
                          <a:schemeClr val="lt1"/>
                        </a:solidFill>
                        <a:latin typeface="+mn-lt"/>
                        <a:ea typeface="+mn-ea"/>
                        <a:cs typeface="+mn-cs"/>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800" b="1" u="none" strike="noStrike" kern="1200" baseline="0" dirty="0"/>
                        <a:t>Desviación Estándar </a:t>
                      </a:r>
                      <a:endParaRPr lang="es-CO" sz="1800" b="1" i="0" u="none" strike="noStrike" kern="1200" baseline="0" dirty="0">
                        <a:solidFill>
                          <a:schemeClr val="lt1"/>
                        </a:solidFill>
                        <a:latin typeface="+mn-lt"/>
                        <a:ea typeface="+mn-ea"/>
                        <a:cs typeface="+mn-cs"/>
                      </a:endParaRPr>
                    </a:p>
                  </a:txBody>
                  <a:tcPr/>
                </a:tc>
                <a:tc>
                  <a:txBody>
                    <a:bodyPr/>
                    <a:lstStyle/>
                    <a:p>
                      <a:pPr algn="ctr"/>
                      <a:r>
                        <a:rPr lang="es-CO" b="1" dirty="0"/>
                        <a:t>Mínimo</a:t>
                      </a:r>
                    </a:p>
                  </a:txBody>
                  <a:tcPr/>
                </a:tc>
                <a:tc>
                  <a:txBody>
                    <a:bodyPr/>
                    <a:lstStyle/>
                    <a:p>
                      <a:pPr algn="ctr"/>
                      <a:r>
                        <a:rPr lang="es-CO" b="1" dirty="0"/>
                        <a:t>Máximo</a:t>
                      </a:r>
                    </a:p>
                  </a:txBody>
                  <a:tcPr/>
                </a:tc>
                <a:extLst>
                  <a:ext uri="{0D108BD9-81ED-4DB2-BD59-A6C34878D82A}">
                    <a16:rowId xmlns="" xmlns:a16="http://schemas.microsoft.com/office/drawing/2014/main" val="3463219199"/>
                  </a:ext>
                </a:extLst>
              </a:tr>
              <a:tr h="7291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800" u="none" strike="noStrike" kern="1200" baseline="0" dirty="0"/>
                        <a:t>Razonamiento cuantitativo </a:t>
                      </a:r>
                      <a:endParaRPr lang="es-CO" sz="1800" b="0" i="0" u="none" strike="noStrike" kern="1200" baseline="0" dirty="0">
                        <a:solidFill>
                          <a:schemeClr val="dk1"/>
                        </a:solidFill>
                        <a:latin typeface="+mn-lt"/>
                        <a:ea typeface="+mn-ea"/>
                        <a:cs typeface="+mn-cs"/>
                      </a:endParaRPr>
                    </a:p>
                  </a:txBody>
                  <a:tcPr/>
                </a:tc>
                <a:tc>
                  <a:txBody>
                    <a:bodyPr/>
                    <a:lstStyle/>
                    <a:p>
                      <a:pPr algn="ctr"/>
                      <a:r>
                        <a:rPr lang="es-CO" dirty="0"/>
                        <a:t>150</a:t>
                      </a:r>
                    </a:p>
                  </a:txBody>
                  <a:tcPr anchor="ctr"/>
                </a:tc>
                <a:tc>
                  <a:txBody>
                    <a:bodyPr/>
                    <a:lstStyle/>
                    <a:p>
                      <a:pPr algn="ctr"/>
                      <a:r>
                        <a:rPr lang="es-CO" dirty="0"/>
                        <a:t>30</a:t>
                      </a:r>
                    </a:p>
                  </a:txBody>
                  <a:tcPr anchor="ctr"/>
                </a:tc>
                <a:tc>
                  <a:txBody>
                    <a:bodyPr/>
                    <a:lstStyle/>
                    <a:p>
                      <a:pPr algn="ctr"/>
                      <a:r>
                        <a:rPr lang="es-CO" dirty="0"/>
                        <a:t>0</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800" u="none" strike="noStrike" kern="1200" baseline="0" dirty="0"/>
                        <a:t>300</a:t>
                      </a:r>
                      <a:endParaRPr lang="es-CO" sz="1800" b="0" i="0" u="none" strike="noStrike" kern="1200" baseline="0" dirty="0">
                        <a:solidFill>
                          <a:schemeClr val="dk1"/>
                        </a:solidFill>
                        <a:latin typeface="+mn-lt"/>
                        <a:ea typeface="+mn-ea"/>
                        <a:cs typeface="+mn-cs"/>
                      </a:endParaRPr>
                    </a:p>
                  </a:txBody>
                  <a:tcPr anchor="ctr"/>
                </a:tc>
                <a:extLst>
                  <a:ext uri="{0D108BD9-81ED-4DB2-BD59-A6C34878D82A}">
                    <a16:rowId xmlns="" xmlns:a16="http://schemas.microsoft.com/office/drawing/2014/main" val="868701684"/>
                  </a:ext>
                </a:extLst>
              </a:tr>
              <a:tr h="42245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800" u="none" strike="noStrike" kern="1200" baseline="0" dirty="0"/>
                        <a:t>Lectura crítica </a:t>
                      </a:r>
                      <a:endParaRPr lang="es-CO" sz="1800" b="0" i="0" u="none" strike="noStrike" kern="1200" baseline="0" dirty="0">
                        <a:solidFill>
                          <a:schemeClr val="dk1"/>
                        </a:solidFill>
                        <a:latin typeface="+mn-lt"/>
                        <a:ea typeface="+mn-ea"/>
                        <a:cs typeface="+mn-cs"/>
                      </a:endParaRPr>
                    </a:p>
                  </a:txBody>
                  <a:tcPr/>
                </a:tc>
                <a:tc>
                  <a:txBody>
                    <a:bodyPr/>
                    <a:lstStyle/>
                    <a:p>
                      <a:pPr algn="ctr"/>
                      <a:r>
                        <a:rPr lang="es-CO" dirty="0"/>
                        <a:t>150</a:t>
                      </a:r>
                    </a:p>
                  </a:txBody>
                  <a:tcPr anchor="ctr"/>
                </a:tc>
                <a:tc>
                  <a:txBody>
                    <a:bodyPr/>
                    <a:lstStyle/>
                    <a:p>
                      <a:pPr algn="ctr"/>
                      <a:r>
                        <a:rPr lang="es-CO" dirty="0"/>
                        <a:t>30</a:t>
                      </a:r>
                    </a:p>
                  </a:txBody>
                  <a:tcPr anchor="ctr"/>
                </a:tc>
                <a:tc>
                  <a:txBody>
                    <a:bodyPr/>
                    <a:lstStyle/>
                    <a:p>
                      <a:pPr algn="ctr"/>
                      <a:r>
                        <a:rPr lang="es-CO" dirty="0"/>
                        <a:t>0</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800" u="none" strike="noStrike" kern="1200" baseline="0" dirty="0"/>
                        <a:t>300</a:t>
                      </a:r>
                      <a:endParaRPr lang="es-CO" sz="1800" b="0" i="0" u="none" strike="noStrike" kern="1200" baseline="0" dirty="0">
                        <a:solidFill>
                          <a:schemeClr val="dk1"/>
                        </a:solidFill>
                        <a:latin typeface="+mn-lt"/>
                        <a:ea typeface="+mn-ea"/>
                        <a:cs typeface="+mn-cs"/>
                      </a:endParaRPr>
                    </a:p>
                  </a:txBody>
                  <a:tcPr anchor="ctr"/>
                </a:tc>
                <a:extLst>
                  <a:ext uri="{0D108BD9-81ED-4DB2-BD59-A6C34878D82A}">
                    <a16:rowId xmlns="" xmlns:a16="http://schemas.microsoft.com/office/drawing/2014/main" val="2172023067"/>
                  </a:ext>
                </a:extLst>
              </a:tr>
              <a:tr h="7291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800" u="none" strike="noStrike" kern="1200" baseline="0" dirty="0"/>
                        <a:t>Comunicación escrita </a:t>
                      </a:r>
                      <a:endParaRPr lang="es-CO" sz="1800" b="0" i="0" u="none" strike="noStrike" kern="1200" baseline="0" dirty="0">
                        <a:solidFill>
                          <a:schemeClr val="dk1"/>
                        </a:solidFill>
                        <a:latin typeface="+mn-lt"/>
                        <a:ea typeface="+mn-ea"/>
                        <a:cs typeface="+mn-cs"/>
                      </a:endParaRPr>
                    </a:p>
                  </a:txBody>
                  <a:tcPr/>
                </a:tc>
                <a:tc>
                  <a:txBody>
                    <a:bodyPr/>
                    <a:lstStyle/>
                    <a:p>
                      <a:pPr algn="ctr"/>
                      <a:r>
                        <a:rPr lang="es-CO" dirty="0"/>
                        <a:t>150</a:t>
                      </a:r>
                    </a:p>
                  </a:txBody>
                  <a:tcPr anchor="ctr"/>
                </a:tc>
                <a:tc>
                  <a:txBody>
                    <a:bodyPr/>
                    <a:lstStyle/>
                    <a:p>
                      <a:pPr algn="ctr"/>
                      <a:r>
                        <a:rPr lang="es-CO" dirty="0"/>
                        <a:t>30</a:t>
                      </a:r>
                    </a:p>
                  </a:txBody>
                  <a:tcPr anchor="ctr"/>
                </a:tc>
                <a:tc>
                  <a:txBody>
                    <a:bodyPr/>
                    <a:lstStyle/>
                    <a:p>
                      <a:pPr algn="ctr"/>
                      <a:r>
                        <a:rPr lang="es-CO" dirty="0"/>
                        <a:t>0</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800" u="none" strike="noStrike" kern="1200" baseline="0" dirty="0"/>
                        <a:t>300</a:t>
                      </a:r>
                      <a:endParaRPr lang="es-CO" sz="1800" b="0" i="0" u="none" strike="noStrike" kern="1200" baseline="0" dirty="0">
                        <a:solidFill>
                          <a:schemeClr val="dk1"/>
                        </a:solidFill>
                        <a:latin typeface="+mn-lt"/>
                        <a:ea typeface="+mn-ea"/>
                        <a:cs typeface="+mn-cs"/>
                      </a:endParaRPr>
                    </a:p>
                  </a:txBody>
                  <a:tcPr anchor="ctr"/>
                </a:tc>
                <a:extLst>
                  <a:ext uri="{0D108BD9-81ED-4DB2-BD59-A6C34878D82A}">
                    <a16:rowId xmlns="" xmlns:a16="http://schemas.microsoft.com/office/drawing/2014/main" val="3606660764"/>
                  </a:ext>
                </a:extLst>
              </a:tr>
              <a:tr h="42245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800" u="none" strike="noStrike" kern="1200" baseline="0" dirty="0"/>
                        <a:t>Inglés 	</a:t>
                      </a:r>
                      <a:endParaRPr lang="es-CO" sz="1800" b="0" i="0" u="none" strike="noStrike" kern="1200" baseline="0" dirty="0">
                        <a:solidFill>
                          <a:schemeClr val="dk1"/>
                        </a:solidFill>
                        <a:latin typeface="+mn-lt"/>
                        <a:ea typeface="+mn-ea"/>
                        <a:cs typeface="+mn-cs"/>
                      </a:endParaRPr>
                    </a:p>
                  </a:txBody>
                  <a:tcPr/>
                </a:tc>
                <a:tc>
                  <a:txBody>
                    <a:bodyPr/>
                    <a:lstStyle/>
                    <a:p>
                      <a:pPr algn="ctr"/>
                      <a:r>
                        <a:rPr lang="es-CO" dirty="0"/>
                        <a:t>150</a:t>
                      </a:r>
                    </a:p>
                  </a:txBody>
                  <a:tcPr anchor="ctr"/>
                </a:tc>
                <a:tc>
                  <a:txBody>
                    <a:bodyPr/>
                    <a:lstStyle/>
                    <a:p>
                      <a:pPr algn="ctr"/>
                      <a:r>
                        <a:rPr lang="es-CO" dirty="0"/>
                        <a:t>30</a:t>
                      </a:r>
                    </a:p>
                  </a:txBody>
                  <a:tcPr anchor="ctr"/>
                </a:tc>
                <a:tc>
                  <a:txBody>
                    <a:bodyPr/>
                    <a:lstStyle/>
                    <a:p>
                      <a:pPr algn="ctr"/>
                      <a:r>
                        <a:rPr lang="es-CO" dirty="0"/>
                        <a:t>0</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800" u="none" strike="noStrike" kern="1200" baseline="0" dirty="0"/>
                        <a:t>300</a:t>
                      </a:r>
                      <a:endParaRPr lang="es-CO" sz="1800" b="0" i="0" u="none" strike="noStrike" kern="1200" baseline="0" dirty="0">
                        <a:solidFill>
                          <a:schemeClr val="dk1"/>
                        </a:solidFill>
                        <a:latin typeface="+mn-lt"/>
                        <a:ea typeface="+mn-ea"/>
                        <a:cs typeface="+mn-cs"/>
                      </a:endParaRPr>
                    </a:p>
                  </a:txBody>
                  <a:tcPr anchor="ctr"/>
                </a:tc>
                <a:extLst>
                  <a:ext uri="{0D108BD9-81ED-4DB2-BD59-A6C34878D82A}">
                    <a16:rowId xmlns="" xmlns:a16="http://schemas.microsoft.com/office/drawing/2014/main" val="341112190"/>
                  </a:ext>
                </a:extLst>
              </a:tr>
              <a:tr h="7291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800" u="none" strike="noStrike" kern="1200" baseline="0" dirty="0"/>
                        <a:t>Competencias ciudadanas </a:t>
                      </a:r>
                      <a:endParaRPr lang="es-CO" sz="1800" b="0" i="0" u="none" strike="noStrike" kern="1200" baseline="0" dirty="0">
                        <a:solidFill>
                          <a:schemeClr val="dk1"/>
                        </a:solidFill>
                        <a:latin typeface="+mn-lt"/>
                        <a:ea typeface="+mn-ea"/>
                        <a:cs typeface="+mn-cs"/>
                      </a:endParaRPr>
                    </a:p>
                  </a:txBody>
                  <a:tcPr/>
                </a:tc>
                <a:tc>
                  <a:txBody>
                    <a:bodyPr/>
                    <a:lstStyle/>
                    <a:p>
                      <a:pPr algn="ctr"/>
                      <a:r>
                        <a:rPr lang="es-CO" dirty="0"/>
                        <a:t>150</a:t>
                      </a:r>
                    </a:p>
                  </a:txBody>
                  <a:tcPr anchor="ctr"/>
                </a:tc>
                <a:tc>
                  <a:txBody>
                    <a:bodyPr/>
                    <a:lstStyle/>
                    <a:p>
                      <a:pPr algn="ctr"/>
                      <a:r>
                        <a:rPr lang="es-CO" dirty="0"/>
                        <a:t>30</a:t>
                      </a:r>
                    </a:p>
                  </a:txBody>
                  <a:tcPr anchor="ctr"/>
                </a:tc>
                <a:tc>
                  <a:txBody>
                    <a:bodyPr/>
                    <a:lstStyle/>
                    <a:p>
                      <a:pPr algn="ctr"/>
                      <a:r>
                        <a:rPr lang="es-CO" dirty="0"/>
                        <a:t>0</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800" u="none" strike="noStrike" kern="1200" baseline="0" dirty="0"/>
                        <a:t>300</a:t>
                      </a:r>
                      <a:endParaRPr lang="es-CO" sz="1800" b="0" i="0" u="none" strike="noStrike" kern="1200" baseline="0" dirty="0">
                        <a:solidFill>
                          <a:schemeClr val="dk1"/>
                        </a:solidFill>
                        <a:latin typeface="+mn-lt"/>
                        <a:ea typeface="+mn-ea"/>
                        <a:cs typeface="+mn-cs"/>
                      </a:endParaRPr>
                    </a:p>
                  </a:txBody>
                  <a:tcPr anchor="ctr"/>
                </a:tc>
                <a:extLst>
                  <a:ext uri="{0D108BD9-81ED-4DB2-BD59-A6C34878D82A}">
                    <a16:rowId xmlns="" xmlns:a16="http://schemas.microsoft.com/office/drawing/2014/main" val="1818484769"/>
                  </a:ext>
                </a:extLst>
              </a:tr>
            </a:tbl>
          </a:graphicData>
        </a:graphic>
      </p:graphicFrame>
    </p:spTree>
    <p:extLst>
      <p:ext uri="{BB962C8B-B14F-4D97-AF65-F5344CB8AC3E}">
        <p14:creationId xmlns:p14="http://schemas.microsoft.com/office/powerpoint/2010/main" val="18535227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16638E0F-E030-4AA2-A12E-F5ECCB510BD0}"/>
              </a:ext>
            </a:extLst>
          </p:cNvPr>
          <p:cNvSpPr>
            <a:spLocks noGrp="1"/>
          </p:cNvSpPr>
          <p:nvPr>
            <p:ph type="title"/>
          </p:nvPr>
        </p:nvSpPr>
        <p:spPr>
          <a:xfrm>
            <a:off x="0" y="199818"/>
            <a:ext cx="12192000" cy="925520"/>
          </a:xfrm>
          <a:solidFill>
            <a:srgbClr val="002060"/>
          </a:solidFill>
        </p:spPr>
        <p:txBody>
          <a:bodyPr/>
          <a:lstStyle/>
          <a:p>
            <a:pPr algn="ctr"/>
            <a:r>
              <a:rPr lang="es-CO" b="1" dirty="0">
                <a:solidFill>
                  <a:schemeClr val="bg1"/>
                </a:solidFill>
              </a:rPr>
              <a:t>Sistemas de información que usa el MIDE</a:t>
            </a:r>
          </a:p>
        </p:txBody>
      </p:sp>
      <p:sp>
        <p:nvSpPr>
          <p:cNvPr id="3" name="Marcador de contenido 2">
            <a:extLst>
              <a:ext uri="{FF2B5EF4-FFF2-40B4-BE49-F238E27FC236}">
                <a16:creationId xmlns="" xmlns:a16="http://schemas.microsoft.com/office/drawing/2014/main" id="{5F15AEB8-8013-42A8-BEF0-63A11FBA54BB}"/>
              </a:ext>
            </a:extLst>
          </p:cNvPr>
          <p:cNvSpPr>
            <a:spLocks noGrp="1"/>
          </p:cNvSpPr>
          <p:nvPr>
            <p:ph idx="1"/>
          </p:nvPr>
        </p:nvSpPr>
        <p:spPr>
          <a:xfrm>
            <a:off x="838200" y="3570020"/>
            <a:ext cx="5604803" cy="4351338"/>
          </a:xfrm>
        </p:spPr>
        <p:txBody>
          <a:bodyPr>
            <a:normAutofit/>
          </a:bodyPr>
          <a:lstStyle/>
          <a:p>
            <a:pPr marL="0" indent="0">
              <a:buNone/>
            </a:pPr>
            <a:r>
              <a:rPr lang="es-CO" dirty="0"/>
              <a:t> </a:t>
            </a:r>
          </a:p>
        </p:txBody>
      </p:sp>
      <p:pic>
        <p:nvPicPr>
          <p:cNvPr id="5" name="Imagen 4">
            <a:extLst>
              <a:ext uri="{FF2B5EF4-FFF2-40B4-BE49-F238E27FC236}">
                <a16:creationId xmlns="" xmlns:a16="http://schemas.microsoft.com/office/drawing/2014/main" id="{9FED5FF8-21ED-48E6-B86D-E47B044EE896}"/>
              </a:ext>
            </a:extLst>
          </p:cNvPr>
          <p:cNvPicPr>
            <a:picLocks noChangeAspect="1"/>
          </p:cNvPicPr>
          <p:nvPr/>
        </p:nvPicPr>
        <p:blipFill>
          <a:blip r:embed="rId2"/>
          <a:stretch>
            <a:fillRect/>
          </a:stretch>
        </p:blipFill>
        <p:spPr>
          <a:xfrm>
            <a:off x="1321427" y="3384299"/>
            <a:ext cx="4700423" cy="560881"/>
          </a:xfrm>
          <a:prstGeom prst="rect">
            <a:avLst/>
          </a:prstGeom>
        </p:spPr>
      </p:pic>
      <p:pic>
        <p:nvPicPr>
          <p:cNvPr id="1026" name="Picture 2" descr="Resultado de imagen para snies logo">
            <a:extLst>
              <a:ext uri="{FF2B5EF4-FFF2-40B4-BE49-F238E27FC236}">
                <a16:creationId xmlns="" xmlns:a16="http://schemas.microsoft.com/office/drawing/2014/main" id="{6EC634BF-2E8D-4359-8829-997BB4EEE1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0389" y="1890301"/>
            <a:ext cx="4762500" cy="8096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sultado de imagen para Observatorio Laboral para la EducaciÃ³n del Ministerio de EducaciÃ³n Nacional">
            <a:extLst>
              <a:ext uri="{FF2B5EF4-FFF2-40B4-BE49-F238E27FC236}">
                <a16:creationId xmlns="" xmlns:a16="http://schemas.microsoft.com/office/drawing/2014/main" id="{D1737BCB-6D51-49E8-B325-1DE7B41D15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7193" y="3161060"/>
            <a:ext cx="2466975" cy="86677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 xmlns:a16="http://schemas.microsoft.com/office/drawing/2014/main" id="{0E1159E8-418B-4595-8A2D-83ED7F369ADC}"/>
              </a:ext>
            </a:extLst>
          </p:cNvPr>
          <p:cNvPicPr>
            <a:picLocks noChangeAspect="1"/>
          </p:cNvPicPr>
          <p:nvPr/>
        </p:nvPicPr>
        <p:blipFill>
          <a:blip r:embed="rId5"/>
          <a:stretch>
            <a:fillRect/>
          </a:stretch>
        </p:blipFill>
        <p:spPr>
          <a:xfrm>
            <a:off x="7567193" y="1774406"/>
            <a:ext cx="2728894" cy="925520"/>
          </a:xfrm>
          <a:prstGeom prst="rect">
            <a:avLst/>
          </a:prstGeom>
        </p:spPr>
      </p:pic>
      <p:pic>
        <p:nvPicPr>
          <p:cNvPr id="4" name="Imagen 3">
            <a:extLst>
              <a:ext uri="{FF2B5EF4-FFF2-40B4-BE49-F238E27FC236}">
                <a16:creationId xmlns="" xmlns:a16="http://schemas.microsoft.com/office/drawing/2014/main" id="{8F7B58F3-54DC-4B40-99C4-5655812BF537}"/>
              </a:ext>
            </a:extLst>
          </p:cNvPr>
          <p:cNvPicPr>
            <a:picLocks noChangeAspect="1"/>
          </p:cNvPicPr>
          <p:nvPr/>
        </p:nvPicPr>
        <p:blipFill>
          <a:blip r:embed="rId6"/>
          <a:stretch>
            <a:fillRect/>
          </a:stretch>
        </p:blipFill>
        <p:spPr>
          <a:xfrm>
            <a:off x="4796940" y="4730756"/>
            <a:ext cx="1646063" cy="1767993"/>
          </a:xfrm>
          <a:prstGeom prst="rect">
            <a:avLst/>
          </a:prstGeom>
        </p:spPr>
      </p:pic>
      <p:pic>
        <p:nvPicPr>
          <p:cNvPr id="7" name="Imagen 6">
            <a:extLst>
              <a:ext uri="{FF2B5EF4-FFF2-40B4-BE49-F238E27FC236}">
                <a16:creationId xmlns="" xmlns:a16="http://schemas.microsoft.com/office/drawing/2014/main" id="{25354290-E715-4DB1-8583-575EF6FF2009}"/>
              </a:ext>
            </a:extLst>
          </p:cNvPr>
          <p:cNvPicPr>
            <a:picLocks noChangeAspect="1"/>
          </p:cNvPicPr>
          <p:nvPr/>
        </p:nvPicPr>
        <p:blipFill rotWithShape="1">
          <a:blip r:embed="rId7"/>
          <a:srcRect l="5941" t="4989" r="8932" b="9033"/>
          <a:stretch/>
        </p:blipFill>
        <p:spPr>
          <a:xfrm>
            <a:off x="948530" y="4926278"/>
            <a:ext cx="2906275" cy="1420491"/>
          </a:xfrm>
          <a:prstGeom prst="rect">
            <a:avLst/>
          </a:prstGeom>
        </p:spPr>
      </p:pic>
      <p:pic>
        <p:nvPicPr>
          <p:cNvPr id="8" name="Imagen 7">
            <a:extLst>
              <a:ext uri="{FF2B5EF4-FFF2-40B4-BE49-F238E27FC236}">
                <a16:creationId xmlns="" xmlns:a16="http://schemas.microsoft.com/office/drawing/2014/main" id="{1F96945B-AE01-4495-BF5C-CE7FBCEE9180}"/>
              </a:ext>
            </a:extLst>
          </p:cNvPr>
          <p:cNvPicPr>
            <a:picLocks noChangeAspect="1"/>
          </p:cNvPicPr>
          <p:nvPr/>
        </p:nvPicPr>
        <p:blipFill>
          <a:blip r:embed="rId8"/>
          <a:stretch>
            <a:fillRect/>
          </a:stretch>
        </p:blipFill>
        <p:spPr>
          <a:xfrm>
            <a:off x="7500607" y="5122578"/>
            <a:ext cx="2822940" cy="904034"/>
          </a:xfrm>
          <a:prstGeom prst="rect">
            <a:avLst/>
          </a:prstGeom>
        </p:spPr>
      </p:pic>
      <p:cxnSp>
        <p:nvCxnSpPr>
          <p:cNvPr id="10" name="Conector recto 9">
            <a:extLst>
              <a:ext uri="{FF2B5EF4-FFF2-40B4-BE49-F238E27FC236}">
                <a16:creationId xmlns="" xmlns:a16="http://schemas.microsoft.com/office/drawing/2014/main" id="{F1292A85-8405-46FA-A84D-0CB48DEB2B1F}"/>
              </a:ext>
            </a:extLst>
          </p:cNvPr>
          <p:cNvCxnSpPr/>
          <p:nvPr/>
        </p:nvCxnSpPr>
        <p:spPr>
          <a:xfrm>
            <a:off x="590843" y="4589722"/>
            <a:ext cx="10567515"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CuadroTexto 8">
            <a:extLst>
              <a:ext uri="{FF2B5EF4-FFF2-40B4-BE49-F238E27FC236}">
                <a16:creationId xmlns="" xmlns:a16="http://schemas.microsoft.com/office/drawing/2014/main" id="{CD704C06-19E6-480E-A908-67E6ACCEA1F1}"/>
              </a:ext>
            </a:extLst>
          </p:cNvPr>
          <p:cNvSpPr txBox="1"/>
          <p:nvPr/>
        </p:nvSpPr>
        <p:spPr>
          <a:xfrm>
            <a:off x="5287617" y="6462517"/>
            <a:ext cx="618054" cy="369332"/>
          </a:xfrm>
          <a:prstGeom prst="rect">
            <a:avLst/>
          </a:prstGeom>
          <a:noFill/>
        </p:spPr>
        <p:txBody>
          <a:bodyPr wrap="none" rtlCol="0">
            <a:spAutoFit/>
          </a:bodyPr>
          <a:lstStyle/>
          <a:p>
            <a:r>
              <a:rPr lang="es-CO" b="1" dirty="0" err="1"/>
              <a:t>WoS</a:t>
            </a:r>
            <a:endParaRPr lang="es-CO" b="1" dirty="0"/>
          </a:p>
        </p:txBody>
      </p:sp>
    </p:spTree>
    <p:extLst>
      <p:ext uri="{BB962C8B-B14F-4D97-AF65-F5344CB8AC3E}">
        <p14:creationId xmlns:p14="http://schemas.microsoft.com/office/powerpoint/2010/main" val="28101990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esquinas redondeadas 5">
            <a:extLst>
              <a:ext uri="{FF2B5EF4-FFF2-40B4-BE49-F238E27FC236}">
                <a16:creationId xmlns="" xmlns:a16="http://schemas.microsoft.com/office/drawing/2014/main" id="{A191008B-404B-4643-9A85-610EA30BFC06}"/>
              </a:ext>
            </a:extLst>
          </p:cNvPr>
          <p:cNvSpPr/>
          <p:nvPr/>
        </p:nvSpPr>
        <p:spPr>
          <a:xfrm>
            <a:off x="6202017" y="205408"/>
            <a:ext cx="5733754" cy="6493566"/>
          </a:xfrm>
          <a:prstGeom prst="round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Rectángulo 3">
            <a:extLst>
              <a:ext uri="{FF2B5EF4-FFF2-40B4-BE49-F238E27FC236}">
                <a16:creationId xmlns="" xmlns:a16="http://schemas.microsoft.com/office/drawing/2014/main" id="{CE7BD93E-7B3F-42E1-BF8C-96D5E91C0EB1}"/>
              </a:ext>
            </a:extLst>
          </p:cNvPr>
          <p:cNvSpPr/>
          <p:nvPr/>
        </p:nvSpPr>
        <p:spPr>
          <a:xfrm>
            <a:off x="6480313" y="2584176"/>
            <a:ext cx="5181599" cy="3693319"/>
          </a:xfrm>
          <a:prstGeom prst="rect">
            <a:avLst/>
          </a:prstGeom>
        </p:spPr>
        <p:txBody>
          <a:bodyPr wrap="square">
            <a:spAutoFit/>
          </a:bodyPr>
          <a:lstStyle/>
          <a:p>
            <a:pPr algn="just"/>
            <a:r>
              <a:rPr lang="es-CO" b="1" dirty="0" err="1"/>
              <a:t>WoS</a:t>
            </a:r>
            <a:r>
              <a:rPr lang="es-CO" b="1" dirty="0"/>
              <a:t> </a:t>
            </a:r>
            <a:r>
              <a:rPr lang="es-CO" dirty="0"/>
              <a:t>es la plataforma de información científica más amplia suministrada por </a:t>
            </a:r>
            <a:r>
              <a:rPr lang="es-CO" b="1" i="1" dirty="0"/>
              <a:t>Thomson Reuters </a:t>
            </a:r>
            <a:r>
              <a:rPr lang="es-CO" dirty="0"/>
              <a:t>para la consulta de bases de datos del </a:t>
            </a:r>
            <a:r>
              <a:rPr lang="es-CO" i="1" dirty="0" err="1"/>
              <a:t>Institute</a:t>
            </a:r>
            <a:r>
              <a:rPr lang="es-CO" i="1" dirty="0"/>
              <a:t> </a:t>
            </a:r>
            <a:r>
              <a:rPr lang="es-CO" i="1" dirty="0" err="1"/>
              <a:t>for</a:t>
            </a:r>
            <a:r>
              <a:rPr lang="es-CO" i="1" dirty="0"/>
              <a:t> </a:t>
            </a:r>
            <a:r>
              <a:rPr lang="es-CO" i="1" dirty="0" err="1"/>
              <a:t>Scientific</a:t>
            </a:r>
            <a:r>
              <a:rPr lang="es-CO" i="1" dirty="0"/>
              <a:t> </a:t>
            </a:r>
            <a:r>
              <a:rPr lang="es-CO" i="1" dirty="0" err="1"/>
              <a:t>Information</a:t>
            </a:r>
            <a:r>
              <a:rPr lang="es-CO" i="1" dirty="0"/>
              <a:t> </a:t>
            </a:r>
            <a:r>
              <a:rPr lang="es-CO" dirty="0"/>
              <a:t>(ISI), </a:t>
            </a:r>
          </a:p>
          <a:p>
            <a:pPr algn="just"/>
            <a:endParaRPr lang="es-CO" dirty="0"/>
          </a:p>
          <a:p>
            <a:pPr algn="just"/>
            <a:r>
              <a:rPr lang="es-CO" dirty="0"/>
              <a:t>Proporciona herramientas de análisis que permitan valorar la calidad científica de las publicaciones. Incluye cuatro bases de datos por áreas: </a:t>
            </a:r>
          </a:p>
          <a:p>
            <a:pPr algn="just"/>
            <a:endParaRPr lang="es-CO" dirty="0"/>
          </a:p>
          <a:p>
            <a:pPr marL="285750" indent="-285750" algn="just">
              <a:buFont typeface="Arial" panose="020B0604020202020204" pitchFamily="34" charset="0"/>
              <a:buChar char="•"/>
            </a:pPr>
            <a:r>
              <a:rPr lang="es-CO" dirty="0" err="1"/>
              <a:t>Science</a:t>
            </a:r>
            <a:r>
              <a:rPr lang="es-CO" dirty="0"/>
              <a:t> </a:t>
            </a:r>
            <a:r>
              <a:rPr lang="es-CO" dirty="0" err="1"/>
              <a:t>Citation</a:t>
            </a:r>
            <a:r>
              <a:rPr lang="es-CO" dirty="0"/>
              <a:t> </a:t>
            </a:r>
            <a:r>
              <a:rPr lang="es-CO" dirty="0" err="1"/>
              <a:t>Index</a:t>
            </a:r>
            <a:r>
              <a:rPr lang="es-CO" dirty="0"/>
              <a:t> </a:t>
            </a:r>
            <a:r>
              <a:rPr lang="es-CO" dirty="0" err="1"/>
              <a:t>Expanded</a:t>
            </a:r>
            <a:r>
              <a:rPr lang="es-CO" dirty="0"/>
              <a:t> (SCIE), </a:t>
            </a:r>
          </a:p>
          <a:p>
            <a:pPr marL="285750" indent="-285750" algn="just">
              <a:buFont typeface="Arial" panose="020B0604020202020204" pitchFamily="34" charset="0"/>
              <a:buChar char="•"/>
            </a:pPr>
            <a:r>
              <a:rPr lang="es-CO" dirty="0"/>
              <a:t>Social </a:t>
            </a:r>
            <a:r>
              <a:rPr lang="es-CO" dirty="0" err="1"/>
              <a:t>Science</a:t>
            </a:r>
            <a:r>
              <a:rPr lang="es-CO" dirty="0"/>
              <a:t> </a:t>
            </a:r>
            <a:r>
              <a:rPr lang="es-CO" dirty="0" err="1"/>
              <a:t>Citation</a:t>
            </a:r>
            <a:r>
              <a:rPr lang="es-CO" dirty="0"/>
              <a:t> </a:t>
            </a:r>
            <a:r>
              <a:rPr lang="es-CO" dirty="0" err="1"/>
              <a:t>Index</a:t>
            </a:r>
            <a:r>
              <a:rPr lang="es-CO" dirty="0"/>
              <a:t> (SCCI) </a:t>
            </a:r>
          </a:p>
          <a:p>
            <a:pPr marL="285750" indent="-285750" algn="just">
              <a:buFont typeface="Arial" panose="020B0604020202020204" pitchFamily="34" charset="0"/>
              <a:buChar char="•"/>
            </a:pPr>
            <a:r>
              <a:rPr lang="es-CO" dirty="0" err="1"/>
              <a:t>Arts&amp;Humanities</a:t>
            </a:r>
            <a:r>
              <a:rPr lang="es-CO" dirty="0"/>
              <a:t> </a:t>
            </a:r>
            <a:r>
              <a:rPr lang="es-CO" dirty="0" err="1"/>
              <a:t>Citation</a:t>
            </a:r>
            <a:r>
              <a:rPr lang="es-CO" dirty="0"/>
              <a:t> </a:t>
            </a:r>
            <a:r>
              <a:rPr lang="es-CO" dirty="0" err="1"/>
              <a:t>Index</a:t>
            </a:r>
            <a:r>
              <a:rPr lang="es-CO" dirty="0"/>
              <a:t> (AHCI) </a:t>
            </a:r>
          </a:p>
          <a:p>
            <a:pPr marL="285750" indent="-285750" algn="just">
              <a:buFont typeface="Arial" panose="020B0604020202020204" pitchFamily="34" charset="0"/>
              <a:buChar char="•"/>
            </a:pPr>
            <a:r>
              <a:rPr lang="es-CO" dirty="0" err="1"/>
              <a:t>Emerging</a:t>
            </a:r>
            <a:r>
              <a:rPr lang="es-CO" dirty="0"/>
              <a:t> </a:t>
            </a:r>
            <a:r>
              <a:rPr lang="es-CO" dirty="0" err="1"/>
              <a:t>Sources</a:t>
            </a:r>
            <a:r>
              <a:rPr lang="es-CO" dirty="0"/>
              <a:t> </a:t>
            </a:r>
            <a:r>
              <a:rPr lang="es-CO" dirty="0" err="1"/>
              <a:t>Citation</a:t>
            </a:r>
            <a:r>
              <a:rPr lang="es-CO" dirty="0"/>
              <a:t> </a:t>
            </a:r>
            <a:r>
              <a:rPr lang="es-CO" dirty="0" err="1"/>
              <a:t>Index</a:t>
            </a:r>
            <a:r>
              <a:rPr lang="es-CO" dirty="0"/>
              <a:t> (ESCI) desde 2015</a:t>
            </a:r>
          </a:p>
        </p:txBody>
      </p:sp>
      <p:pic>
        <p:nvPicPr>
          <p:cNvPr id="5" name="Imagen 4">
            <a:extLst>
              <a:ext uri="{FF2B5EF4-FFF2-40B4-BE49-F238E27FC236}">
                <a16:creationId xmlns="" xmlns:a16="http://schemas.microsoft.com/office/drawing/2014/main" id="{9F2327A6-7A32-43FC-9CCE-98BF966BB13C}"/>
              </a:ext>
            </a:extLst>
          </p:cNvPr>
          <p:cNvPicPr>
            <a:picLocks noChangeAspect="1"/>
          </p:cNvPicPr>
          <p:nvPr/>
        </p:nvPicPr>
        <p:blipFill>
          <a:blip r:embed="rId2"/>
          <a:stretch>
            <a:fillRect/>
          </a:stretch>
        </p:blipFill>
        <p:spPr>
          <a:xfrm>
            <a:off x="8057157" y="410817"/>
            <a:ext cx="2023473" cy="2173359"/>
          </a:xfrm>
          <a:prstGeom prst="rect">
            <a:avLst/>
          </a:prstGeom>
        </p:spPr>
      </p:pic>
      <p:pic>
        <p:nvPicPr>
          <p:cNvPr id="7" name="Imagen 6">
            <a:extLst>
              <a:ext uri="{FF2B5EF4-FFF2-40B4-BE49-F238E27FC236}">
                <a16:creationId xmlns="" xmlns:a16="http://schemas.microsoft.com/office/drawing/2014/main" id="{425E07F6-BFA3-4D60-B282-158423C0F51A}"/>
              </a:ext>
            </a:extLst>
          </p:cNvPr>
          <p:cNvPicPr>
            <a:picLocks noChangeAspect="1"/>
          </p:cNvPicPr>
          <p:nvPr/>
        </p:nvPicPr>
        <p:blipFill>
          <a:blip r:embed="rId3"/>
          <a:stretch>
            <a:fillRect/>
          </a:stretch>
        </p:blipFill>
        <p:spPr>
          <a:xfrm>
            <a:off x="1825903" y="893388"/>
            <a:ext cx="2388287" cy="764838"/>
          </a:xfrm>
          <a:prstGeom prst="rect">
            <a:avLst/>
          </a:prstGeom>
        </p:spPr>
      </p:pic>
      <p:sp>
        <p:nvSpPr>
          <p:cNvPr id="9" name="Rectángulo: esquinas redondeadas 8">
            <a:extLst>
              <a:ext uri="{FF2B5EF4-FFF2-40B4-BE49-F238E27FC236}">
                <a16:creationId xmlns="" xmlns:a16="http://schemas.microsoft.com/office/drawing/2014/main" id="{BA89FFDD-F6B5-40EB-A643-53C407EC5BF4}"/>
              </a:ext>
            </a:extLst>
          </p:cNvPr>
          <p:cNvSpPr/>
          <p:nvPr/>
        </p:nvSpPr>
        <p:spPr>
          <a:xfrm>
            <a:off x="117071" y="205408"/>
            <a:ext cx="5733754" cy="6493566"/>
          </a:xfrm>
          <a:prstGeom prst="round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Rectángulo 9">
            <a:extLst>
              <a:ext uri="{FF2B5EF4-FFF2-40B4-BE49-F238E27FC236}">
                <a16:creationId xmlns="" xmlns:a16="http://schemas.microsoft.com/office/drawing/2014/main" id="{8EBD7184-1922-442E-92D6-E6ABB2630E8C}"/>
              </a:ext>
            </a:extLst>
          </p:cNvPr>
          <p:cNvSpPr/>
          <p:nvPr/>
        </p:nvSpPr>
        <p:spPr>
          <a:xfrm>
            <a:off x="545466" y="2565088"/>
            <a:ext cx="4874672" cy="3416320"/>
          </a:xfrm>
          <a:prstGeom prst="rect">
            <a:avLst/>
          </a:prstGeom>
        </p:spPr>
        <p:txBody>
          <a:bodyPr wrap="square">
            <a:spAutoFit/>
          </a:bodyPr>
          <a:lstStyle/>
          <a:p>
            <a:pPr algn="just"/>
            <a:r>
              <a:rPr lang="es-CO" dirty="0" err="1"/>
              <a:t>Scopus</a:t>
            </a:r>
            <a:r>
              <a:rPr lang="es-CO" dirty="0"/>
              <a:t> es la base de datos más amplia en referencias bibliográficas con resúmenes y citas de literatura científica revisada (peer-</a:t>
            </a:r>
            <a:r>
              <a:rPr lang="es-CO" dirty="0" err="1"/>
              <a:t>review</a:t>
            </a:r>
            <a:r>
              <a:rPr lang="es-CO" dirty="0"/>
              <a:t>): </a:t>
            </a:r>
          </a:p>
          <a:p>
            <a:pPr algn="just"/>
            <a:endParaRPr lang="es-CO" dirty="0"/>
          </a:p>
          <a:p>
            <a:pPr marL="285750" indent="-285750" algn="just">
              <a:buFont typeface="Arial" panose="020B0604020202020204" pitchFamily="34" charset="0"/>
              <a:buChar char="•"/>
            </a:pPr>
            <a:r>
              <a:rPr lang="es-CO" dirty="0"/>
              <a:t>21.900 títulos de revistas (1.800 en acceso abierto).</a:t>
            </a:r>
          </a:p>
          <a:p>
            <a:pPr algn="just"/>
            <a:r>
              <a:rPr lang="es-CO" dirty="0"/>
              <a:t> </a:t>
            </a:r>
          </a:p>
          <a:p>
            <a:pPr marL="285750" indent="-285750" algn="just">
              <a:buFont typeface="Arial" panose="020B0604020202020204" pitchFamily="34" charset="0"/>
              <a:buChar char="•"/>
            </a:pPr>
            <a:r>
              <a:rPr lang="es-CO" dirty="0"/>
              <a:t>Más de 5.000 editores internacionales </a:t>
            </a:r>
          </a:p>
          <a:p>
            <a:pPr marL="285750" indent="-285750" algn="just">
              <a:buFont typeface="Arial" panose="020B0604020202020204" pitchFamily="34" charset="0"/>
              <a:buChar char="•"/>
            </a:pPr>
            <a:endParaRPr lang="es-CO" dirty="0"/>
          </a:p>
          <a:p>
            <a:pPr marL="285750" indent="-285750" algn="just">
              <a:buFont typeface="Arial" panose="020B0604020202020204" pitchFamily="34" charset="0"/>
              <a:buChar char="•"/>
            </a:pPr>
            <a:r>
              <a:rPr lang="es-CO" dirty="0"/>
              <a:t>55 millones de registros (incluyendo patentes, webs y datos de producción científica de revistas de todas las disciplinas).</a:t>
            </a:r>
          </a:p>
        </p:txBody>
      </p:sp>
    </p:spTree>
    <p:extLst>
      <p:ext uri="{BB962C8B-B14F-4D97-AF65-F5344CB8AC3E}">
        <p14:creationId xmlns:p14="http://schemas.microsoft.com/office/powerpoint/2010/main" val="36486233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colombiaaprende.edu.co/ckfinder/userfiles/images/mide_1.PNG">
            <a:extLst>
              <a:ext uri="{FF2B5EF4-FFF2-40B4-BE49-F238E27FC236}">
                <a16:creationId xmlns="" xmlns:a16="http://schemas.microsoft.com/office/drawing/2014/main" id="{1FF7BCDA-B071-41D0-9B1D-EA72E2A999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22" t="11816" r="7207" b="17602"/>
          <a:stretch/>
        </p:blipFill>
        <p:spPr bwMode="auto">
          <a:xfrm>
            <a:off x="2236557" y="2456082"/>
            <a:ext cx="7453842" cy="373514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Resultado de imagen para mide logo men">
            <a:extLst>
              <a:ext uri="{FF2B5EF4-FFF2-40B4-BE49-F238E27FC236}">
                <a16:creationId xmlns="" xmlns:a16="http://schemas.microsoft.com/office/drawing/2014/main" id="{0CE3FE34-C450-4792-ABCF-3718D36325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81" t="28212" r="145" b="29855"/>
          <a:stretch/>
        </p:blipFill>
        <p:spPr bwMode="auto">
          <a:xfrm>
            <a:off x="3485423" y="210576"/>
            <a:ext cx="4731025" cy="1948070"/>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8">
            <a:extLst>
              <a:ext uri="{FF2B5EF4-FFF2-40B4-BE49-F238E27FC236}">
                <a16:creationId xmlns="" xmlns:a16="http://schemas.microsoft.com/office/drawing/2014/main" id="{2C0A1523-6A0E-404F-8479-785C95AC9DD7}"/>
              </a:ext>
            </a:extLst>
          </p:cNvPr>
          <p:cNvSpPr/>
          <p:nvPr/>
        </p:nvSpPr>
        <p:spPr>
          <a:xfrm>
            <a:off x="2376966" y="6170620"/>
            <a:ext cx="6979155" cy="338554"/>
          </a:xfrm>
          <a:prstGeom prst="rect">
            <a:avLst/>
          </a:prstGeom>
        </p:spPr>
        <p:txBody>
          <a:bodyPr wrap="none">
            <a:spAutoFit/>
          </a:bodyPr>
          <a:lstStyle/>
          <a:p>
            <a:r>
              <a:rPr lang="es-CO" sz="1600" dirty="0">
                <a:latin typeface="Arial Narrow" panose="020B0606020202030204" pitchFamily="34" charset="0"/>
              </a:rPr>
              <a:t>Tomado de </a:t>
            </a:r>
            <a:r>
              <a:rPr lang="es-CO" sz="1600" dirty="0">
                <a:latin typeface="Arial Narrow" panose="020B0606020202030204" pitchFamily="34" charset="0"/>
                <a:hlinkClick r:id="rId4"/>
              </a:rPr>
              <a:t>http://www.colombiaaprende.edu.co/es/mide/121052</a:t>
            </a:r>
            <a:r>
              <a:rPr lang="es-CO" sz="1600" dirty="0">
                <a:latin typeface="Arial Narrow" panose="020B0606020202030204" pitchFamily="34" charset="0"/>
              </a:rPr>
              <a:t> el 8 de noviembre de 2018</a:t>
            </a:r>
          </a:p>
        </p:txBody>
      </p:sp>
    </p:spTree>
    <p:extLst>
      <p:ext uri="{BB962C8B-B14F-4D97-AF65-F5344CB8AC3E}">
        <p14:creationId xmlns:p14="http://schemas.microsoft.com/office/powerpoint/2010/main" val="5932042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3C06EF40-C0B2-43E2-80A3-E58331365304}"/>
              </a:ext>
            </a:extLst>
          </p:cNvPr>
          <p:cNvSpPr>
            <a:spLocks noGrp="1"/>
          </p:cNvSpPr>
          <p:nvPr>
            <p:ph type="title"/>
          </p:nvPr>
        </p:nvSpPr>
        <p:spPr>
          <a:xfrm>
            <a:off x="0" y="206100"/>
            <a:ext cx="12191999" cy="589031"/>
          </a:xfrm>
          <a:solidFill>
            <a:srgbClr val="002060"/>
          </a:solidFill>
        </p:spPr>
        <p:txBody>
          <a:bodyPr>
            <a:normAutofit/>
          </a:bodyPr>
          <a:lstStyle/>
          <a:p>
            <a:pPr algn="ctr"/>
            <a:r>
              <a:rPr lang="es-CO" sz="2800" b="1" dirty="0">
                <a:solidFill>
                  <a:schemeClr val="bg1"/>
                </a:solidFill>
              </a:rPr>
              <a:t>Material usado por el conferencista</a:t>
            </a:r>
            <a:endParaRPr lang="es-CO" sz="2800" dirty="0">
              <a:solidFill>
                <a:schemeClr val="bg1"/>
              </a:solidFill>
            </a:endParaRPr>
          </a:p>
        </p:txBody>
      </p:sp>
      <p:sp>
        <p:nvSpPr>
          <p:cNvPr id="4" name="Rectángulo 3">
            <a:extLst>
              <a:ext uri="{FF2B5EF4-FFF2-40B4-BE49-F238E27FC236}">
                <a16:creationId xmlns="" xmlns:a16="http://schemas.microsoft.com/office/drawing/2014/main" id="{FE988120-08A7-463D-B665-C5CEAF153B33}"/>
              </a:ext>
            </a:extLst>
          </p:cNvPr>
          <p:cNvSpPr/>
          <p:nvPr/>
        </p:nvSpPr>
        <p:spPr>
          <a:xfrm>
            <a:off x="344556" y="940904"/>
            <a:ext cx="11463129" cy="5909310"/>
          </a:xfrm>
          <a:prstGeom prst="rect">
            <a:avLst/>
          </a:prstGeom>
        </p:spPr>
        <p:txBody>
          <a:bodyPr wrap="square">
            <a:spAutoFit/>
          </a:bodyPr>
          <a:lstStyle/>
          <a:p>
            <a:pPr marL="342900" indent="-342900">
              <a:buFont typeface="Arial" panose="020B0604020202020204" pitchFamily="34" charset="0"/>
              <a:buChar char="•"/>
            </a:pPr>
            <a:r>
              <a:rPr lang="es-CO" dirty="0">
                <a:solidFill>
                  <a:srgbClr val="222222"/>
                </a:solidFill>
                <a:latin typeface="Arial" panose="020B0604020202020204" pitchFamily="34" charset="0"/>
              </a:rPr>
              <a:t>Ministerio de Educación Nacional. Propuesta de lineamientos para la formación por competencias en educación superior, MEN 2013.</a:t>
            </a:r>
            <a:br>
              <a:rPr lang="es-CO" dirty="0">
                <a:solidFill>
                  <a:srgbClr val="222222"/>
                </a:solidFill>
                <a:latin typeface="Arial" panose="020B0604020202020204" pitchFamily="34" charset="0"/>
              </a:rPr>
            </a:br>
            <a:endParaRPr lang="es-CO" dirty="0">
              <a:solidFill>
                <a:srgbClr val="222222"/>
              </a:solidFill>
              <a:latin typeface="Arial" panose="020B0604020202020204" pitchFamily="34" charset="0"/>
            </a:endParaRPr>
          </a:p>
          <a:p>
            <a:pPr marL="342900" indent="-342900">
              <a:buFont typeface="Arial" panose="020B0604020202020204" pitchFamily="34" charset="0"/>
              <a:buChar char="•"/>
            </a:pPr>
            <a:r>
              <a:rPr lang="es-CO" dirty="0">
                <a:solidFill>
                  <a:srgbClr val="222222"/>
                </a:solidFill>
                <a:latin typeface="Arial" panose="020B0604020202020204" pitchFamily="34" charset="0"/>
              </a:rPr>
              <a:t>Ministerio de Educación Nacional. Estándares Básicos de Competencias en Matemáticas. Bogotá: MEN 2004.</a:t>
            </a:r>
          </a:p>
          <a:p>
            <a:endParaRPr lang="es-CO" dirty="0">
              <a:solidFill>
                <a:srgbClr val="222222"/>
              </a:solidFill>
              <a:latin typeface="Arial" panose="020B0604020202020204" pitchFamily="34" charset="0"/>
            </a:endParaRPr>
          </a:p>
          <a:p>
            <a:pPr marL="342900" indent="-342900">
              <a:buFont typeface="Arial" panose="020B0604020202020204" pitchFamily="34" charset="0"/>
              <a:buChar char="•"/>
            </a:pPr>
            <a:r>
              <a:rPr lang="es-CO" dirty="0">
                <a:solidFill>
                  <a:srgbClr val="222222"/>
                </a:solidFill>
                <a:latin typeface="Arial" panose="020B0604020202020204" pitchFamily="34" charset="0"/>
              </a:rPr>
              <a:t>Organización para la Cooperación y el Desarrollo Económico (OCDE) - Marcos_pruebas_evaluacion_PISA_2012 </a:t>
            </a:r>
          </a:p>
          <a:p>
            <a:pPr marL="342900" indent="-342900">
              <a:buFont typeface="Arial" panose="020B0604020202020204" pitchFamily="34" charset="0"/>
              <a:buChar char="•"/>
            </a:pPr>
            <a:endParaRPr lang="es-CO" dirty="0">
              <a:solidFill>
                <a:srgbClr val="222222"/>
              </a:solidFill>
              <a:latin typeface="Arial" panose="020B0604020202020204" pitchFamily="34" charset="0"/>
            </a:endParaRPr>
          </a:p>
          <a:p>
            <a:pPr marL="342900" indent="-342900">
              <a:buFont typeface="Arial" panose="020B0604020202020204" pitchFamily="34" charset="0"/>
              <a:buChar char="•"/>
            </a:pPr>
            <a:r>
              <a:rPr lang="es-CO" dirty="0">
                <a:solidFill>
                  <a:srgbClr val="222222"/>
                </a:solidFill>
                <a:latin typeface="Arial" panose="020B0604020202020204" pitchFamily="34" charset="0"/>
              </a:rPr>
              <a:t>TIMSS 2011 - </a:t>
            </a:r>
            <a:r>
              <a:rPr lang="es-CO" dirty="0" err="1">
                <a:solidFill>
                  <a:srgbClr val="222222"/>
                </a:solidFill>
                <a:latin typeface="Arial" panose="020B0604020202020204" pitchFamily="34" charset="0"/>
              </a:rPr>
              <a:t>Assessment</a:t>
            </a:r>
            <a:r>
              <a:rPr lang="es-CO" dirty="0">
                <a:solidFill>
                  <a:srgbClr val="222222"/>
                </a:solidFill>
                <a:latin typeface="Arial" panose="020B0604020202020204" pitchFamily="34" charset="0"/>
              </a:rPr>
              <a:t> </a:t>
            </a:r>
            <a:r>
              <a:rPr lang="es-CO" dirty="0" err="1">
                <a:solidFill>
                  <a:srgbClr val="222222"/>
                </a:solidFill>
                <a:latin typeface="Arial" panose="020B0604020202020204" pitchFamily="34" charset="0"/>
              </a:rPr>
              <a:t>Frameworks</a:t>
            </a:r>
            <a:endParaRPr lang="es-CO" dirty="0">
              <a:solidFill>
                <a:srgbClr val="222222"/>
              </a:solidFill>
              <a:latin typeface="Arial" panose="020B0604020202020204" pitchFamily="34" charset="0"/>
            </a:endParaRPr>
          </a:p>
          <a:p>
            <a:endParaRPr lang="es-CO" dirty="0">
              <a:solidFill>
                <a:srgbClr val="222222"/>
              </a:solidFill>
              <a:latin typeface="Arial" panose="020B0604020202020204" pitchFamily="34" charset="0"/>
            </a:endParaRPr>
          </a:p>
          <a:p>
            <a:pPr marL="342900" indent="-342900">
              <a:buFont typeface="Arial" panose="020B0604020202020204" pitchFamily="34" charset="0"/>
              <a:buChar char="•"/>
            </a:pPr>
            <a:r>
              <a:rPr lang="es-CO" dirty="0">
                <a:solidFill>
                  <a:srgbClr val="222222"/>
                </a:solidFill>
                <a:latin typeface="Arial" panose="020B0604020202020204" pitchFamily="34" charset="0"/>
              </a:rPr>
              <a:t>Instituto Colombiano para la Evaluación de la Educación (Icfes). Guía de orientación de Saber 11° 2018 - 2. Icfes, abril de 2018</a:t>
            </a:r>
          </a:p>
          <a:p>
            <a:pPr marL="342900" indent="-342900">
              <a:buFont typeface="Arial" panose="020B0604020202020204" pitchFamily="34" charset="0"/>
              <a:buChar char="•"/>
            </a:pPr>
            <a:endParaRPr lang="es-CO" dirty="0">
              <a:solidFill>
                <a:srgbClr val="222222"/>
              </a:solidFill>
              <a:latin typeface="Arial" panose="020B0604020202020204" pitchFamily="34" charset="0"/>
            </a:endParaRPr>
          </a:p>
          <a:p>
            <a:pPr marL="342900" indent="-342900">
              <a:buFont typeface="Arial" panose="020B0604020202020204" pitchFamily="34" charset="0"/>
              <a:buChar char="•"/>
            </a:pPr>
            <a:r>
              <a:rPr lang="es-CO" dirty="0">
                <a:solidFill>
                  <a:srgbClr val="222222"/>
                </a:solidFill>
                <a:latin typeface="Arial" panose="020B0604020202020204" pitchFamily="34" charset="0"/>
              </a:rPr>
              <a:t>Instituto Colombiano para la Evaluación de la Educación (Icfes) Guía de orientación Saber Pro - Módulos de Competencias Genéricas 2018, Icfes, julio de 2018</a:t>
            </a:r>
          </a:p>
          <a:p>
            <a:pPr marL="342900" indent="-342900">
              <a:buFont typeface="Arial" panose="020B0604020202020204" pitchFamily="34" charset="0"/>
              <a:buChar char="•"/>
            </a:pPr>
            <a:endParaRPr lang="es-CO" dirty="0">
              <a:solidFill>
                <a:srgbClr val="222222"/>
              </a:solidFill>
              <a:latin typeface="Arial" panose="020B0604020202020204" pitchFamily="34" charset="0"/>
            </a:endParaRPr>
          </a:p>
          <a:p>
            <a:pPr marL="342900" indent="-342900">
              <a:buFont typeface="Arial" panose="020B0604020202020204" pitchFamily="34" charset="0"/>
              <a:buChar char="•"/>
            </a:pPr>
            <a:r>
              <a:rPr lang="es-CO" dirty="0">
                <a:solidFill>
                  <a:srgbClr val="222222"/>
                </a:solidFill>
                <a:latin typeface="Arial" panose="020B0604020202020204" pitchFamily="34" charset="0"/>
              </a:rPr>
              <a:t>MIDE (</a:t>
            </a:r>
            <a:r>
              <a:rPr lang="es-CO" dirty="0">
                <a:solidFill>
                  <a:srgbClr val="222222"/>
                </a:solidFill>
                <a:latin typeface="Arial" panose="020B0604020202020204" pitchFamily="34" charset="0"/>
                <a:hlinkClick r:id="rId2"/>
              </a:rPr>
              <a:t>www.colombiaaprende.gov.co</a:t>
            </a:r>
            <a:r>
              <a:rPr lang="es-CO" dirty="0">
                <a:solidFill>
                  <a:srgbClr val="222222"/>
                </a:solidFill>
                <a:latin typeface="Arial" panose="020B0604020202020204" pitchFamily="34" charset="0"/>
              </a:rPr>
              <a:t>) </a:t>
            </a:r>
          </a:p>
          <a:p>
            <a:pPr marL="342900" indent="-342900">
              <a:buFont typeface="Arial" panose="020B0604020202020204" pitchFamily="34" charset="0"/>
              <a:buChar char="•"/>
            </a:pPr>
            <a:endParaRPr lang="es-CO" b="0" i="0" dirty="0">
              <a:solidFill>
                <a:srgbClr val="222222"/>
              </a:solidFill>
              <a:effectLst/>
              <a:latin typeface="Arial" panose="020B0604020202020204" pitchFamily="34" charset="0"/>
            </a:endParaRPr>
          </a:p>
          <a:p>
            <a:pPr marL="342900" indent="-342900">
              <a:buFont typeface="Arial" panose="020B0604020202020204" pitchFamily="34" charset="0"/>
              <a:buChar char="•"/>
            </a:pPr>
            <a:r>
              <a:rPr lang="es-CO" dirty="0">
                <a:solidFill>
                  <a:srgbClr val="222222"/>
                </a:solidFill>
                <a:latin typeface="Arial" panose="020B0604020202020204" pitchFamily="34" charset="0"/>
              </a:rPr>
              <a:t>Marco teórico sobre competencias genéricas: Razonamiento cuantitativo y lectura critica  </a:t>
            </a:r>
            <a:r>
              <a:rPr lang="es-CO" dirty="0">
                <a:solidFill>
                  <a:srgbClr val="222222"/>
                </a:solidFill>
                <a:latin typeface="Arial" panose="020B0604020202020204" pitchFamily="34" charset="0"/>
                <a:hlinkClick r:id="rId3"/>
              </a:rPr>
              <a:t>https://revistas.ucc.edu.co/index.php/dotr/article/view/2304/2308</a:t>
            </a:r>
            <a:r>
              <a:rPr lang="es-CO" dirty="0">
                <a:solidFill>
                  <a:srgbClr val="222222"/>
                </a:solidFill>
                <a:latin typeface="Arial" panose="020B0604020202020204" pitchFamily="34" charset="0"/>
              </a:rPr>
              <a:t> </a:t>
            </a:r>
            <a:endParaRPr lang="es-CO" b="0" i="0" dirty="0">
              <a:solidFill>
                <a:srgbClr val="222222"/>
              </a:solidFill>
              <a:effectLst/>
              <a:latin typeface="Arial" panose="020B0604020202020204" pitchFamily="34" charset="0"/>
            </a:endParaRPr>
          </a:p>
        </p:txBody>
      </p:sp>
    </p:spTree>
    <p:extLst>
      <p:ext uri="{BB962C8B-B14F-4D97-AF65-F5344CB8AC3E}">
        <p14:creationId xmlns:p14="http://schemas.microsoft.com/office/powerpoint/2010/main" val="1402605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45371D4E-8D82-4A6B-A201-055F165149B9}"/>
              </a:ext>
            </a:extLst>
          </p:cNvPr>
          <p:cNvSpPr>
            <a:spLocks noGrp="1"/>
          </p:cNvSpPr>
          <p:nvPr>
            <p:ph type="title"/>
          </p:nvPr>
        </p:nvSpPr>
        <p:spPr>
          <a:xfrm>
            <a:off x="0" y="206013"/>
            <a:ext cx="12192000" cy="886126"/>
          </a:xfrm>
          <a:solidFill>
            <a:srgbClr val="002060"/>
          </a:solidFill>
        </p:spPr>
        <p:txBody>
          <a:bodyPr/>
          <a:lstStyle/>
          <a:p>
            <a:pPr algn="ctr"/>
            <a:r>
              <a:rPr lang="es-CO" dirty="0">
                <a:solidFill>
                  <a:schemeClr val="bg1"/>
                </a:solidFill>
              </a:rPr>
              <a:t>Evolución del MIDE</a:t>
            </a:r>
          </a:p>
        </p:txBody>
      </p:sp>
      <p:sp>
        <p:nvSpPr>
          <p:cNvPr id="5" name="Rectángulo 4">
            <a:extLst>
              <a:ext uri="{FF2B5EF4-FFF2-40B4-BE49-F238E27FC236}">
                <a16:creationId xmlns="" xmlns:a16="http://schemas.microsoft.com/office/drawing/2014/main" id="{16FE96C5-AEF5-44E9-A917-72E34BD9728B}"/>
              </a:ext>
            </a:extLst>
          </p:cNvPr>
          <p:cNvSpPr/>
          <p:nvPr/>
        </p:nvSpPr>
        <p:spPr>
          <a:xfrm>
            <a:off x="172277" y="2840533"/>
            <a:ext cx="3074504" cy="3570208"/>
          </a:xfrm>
          <a:prstGeom prst="rect">
            <a:avLst/>
          </a:prstGeom>
        </p:spPr>
        <p:txBody>
          <a:bodyPr wrap="square">
            <a:spAutoFit/>
          </a:bodyPr>
          <a:lstStyle/>
          <a:p>
            <a:pPr algn="ctr"/>
            <a:r>
              <a:rPr lang="es-CO" dirty="0">
                <a:latin typeface="Arial" panose="020B0604020202020204" pitchFamily="34" charset="0"/>
                <a:cs typeface="Arial" panose="020B0604020202020204" pitchFamily="34" charset="0"/>
              </a:rPr>
              <a:t>Inicio bajo el Modelo de ranking </a:t>
            </a:r>
          </a:p>
          <a:p>
            <a:pPr algn="ctr"/>
            <a:r>
              <a:rPr lang="es-CO" b="1" dirty="0">
                <a:solidFill>
                  <a:srgbClr val="C00000"/>
                </a:solidFill>
                <a:latin typeface="Arial" panose="020B0604020202020204" pitchFamily="34" charset="0"/>
                <a:cs typeface="Arial" panose="020B0604020202020204" pitchFamily="34" charset="0"/>
              </a:rPr>
              <a:t>6 dimensiones</a:t>
            </a:r>
          </a:p>
          <a:p>
            <a:pPr algn="ctr"/>
            <a:endParaRPr lang="es-CO" b="1" dirty="0">
              <a:latin typeface="Arial" panose="020B0604020202020204" pitchFamily="34" charset="0"/>
              <a:cs typeface="Arial" panose="020B0604020202020204" pitchFamily="34" charset="0"/>
            </a:endParaRPr>
          </a:p>
          <a:p>
            <a:pPr algn="ctr"/>
            <a:r>
              <a:rPr lang="es-CO" b="1" dirty="0">
                <a:latin typeface="Arial" panose="020B0604020202020204" pitchFamily="34" charset="0"/>
                <a:cs typeface="Arial" panose="020B0604020202020204" pitchFamily="34" charset="0"/>
              </a:rPr>
              <a:t>187 IES</a:t>
            </a:r>
          </a:p>
          <a:p>
            <a:pPr algn="ctr"/>
            <a:r>
              <a:rPr lang="es-CO"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s-CO" dirty="0">
                <a:latin typeface="Arial" panose="020B0604020202020204" pitchFamily="34" charset="0"/>
                <a:cs typeface="Arial" panose="020B0604020202020204" pitchFamily="34" charset="0"/>
              </a:rPr>
              <a:t>Enfoque Especializadas</a:t>
            </a:r>
          </a:p>
          <a:p>
            <a:pPr marL="285750" indent="-285750">
              <a:buFont typeface="Arial" panose="020B0604020202020204" pitchFamily="34" charset="0"/>
              <a:buChar char="•"/>
            </a:pPr>
            <a:r>
              <a:rPr lang="es-CO" dirty="0">
                <a:latin typeface="Arial" panose="020B0604020202020204" pitchFamily="34" charset="0"/>
                <a:cs typeface="Arial" panose="020B0604020202020204" pitchFamily="34" charset="0"/>
              </a:rPr>
              <a:t>Enfoque Doctoral</a:t>
            </a:r>
          </a:p>
          <a:p>
            <a:pPr marL="285750" indent="-285750">
              <a:buFont typeface="Arial" panose="020B0604020202020204" pitchFamily="34" charset="0"/>
              <a:buChar char="•"/>
            </a:pPr>
            <a:r>
              <a:rPr lang="es-CO" dirty="0">
                <a:latin typeface="Arial" panose="020B0604020202020204" pitchFamily="34" charset="0"/>
                <a:cs typeface="Arial" panose="020B0604020202020204" pitchFamily="34" charset="0"/>
              </a:rPr>
              <a:t>Enfoque Maestría</a:t>
            </a:r>
          </a:p>
          <a:p>
            <a:pPr marL="285750" indent="-285750">
              <a:buFont typeface="Arial" panose="020B0604020202020204" pitchFamily="34" charset="0"/>
              <a:buChar char="•"/>
            </a:pPr>
            <a:r>
              <a:rPr lang="es-CO" dirty="0">
                <a:latin typeface="Arial" panose="020B0604020202020204" pitchFamily="34" charset="0"/>
                <a:cs typeface="Arial" panose="020B0604020202020204" pitchFamily="34" charset="0"/>
              </a:rPr>
              <a:t>Enfoque de pregrado</a:t>
            </a:r>
          </a:p>
          <a:p>
            <a:pPr marL="285750" indent="-285750">
              <a:buFont typeface="Arial" panose="020B0604020202020204" pitchFamily="34" charset="0"/>
              <a:buChar char="•"/>
            </a:pPr>
            <a:endParaRPr lang="es-CO" dirty="0">
              <a:latin typeface="Arial" panose="020B0604020202020204" pitchFamily="34" charset="0"/>
              <a:cs typeface="Arial" panose="020B0604020202020204" pitchFamily="34" charset="0"/>
            </a:endParaRPr>
          </a:p>
          <a:p>
            <a:pPr algn="ctr"/>
            <a:r>
              <a:rPr lang="en-US" sz="1400" i="1" dirty="0">
                <a:latin typeface="Arial" panose="020B0604020202020204" pitchFamily="34" charset="0"/>
                <a:cs typeface="Arial" panose="020B0604020202020204" pitchFamily="34" charset="0"/>
              </a:rPr>
              <a:t>Carnegie Foundation for the Advancement of Teaching</a:t>
            </a:r>
            <a:endParaRPr lang="es-CO" sz="1400" i="1" dirty="0">
              <a:latin typeface="Arial" panose="020B0604020202020204" pitchFamily="34" charset="0"/>
              <a:cs typeface="Arial" panose="020B0604020202020204" pitchFamily="34" charset="0"/>
            </a:endParaRPr>
          </a:p>
        </p:txBody>
      </p:sp>
      <p:sp>
        <p:nvSpPr>
          <p:cNvPr id="6" name="Elipse 5">
            <a:extLst>
              <a:ext uri="{FF2B5EF4-FFF2-40B4-BE49-F238E27FC236}">
                <a16:creationId xmlns="" xmlns:a16="http://schemas.microsoft.com/office/drawing/2014/main" id="{FA6046A0-C511-443E-957C-E1ED4B2842CD}"/>
              </a:ext>
            </a:extLst>
          </p:cNvPr>
          <p:cNvSpPr/>
          <p:nvPr/>
        </p:nvSpPr>
        <p:spPr>
          <a:xfrm>
            <a:off x="887895" y="1369528"/>
            <a:ext cx="1404730" cy="1325563"/>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400" dirty="0">
                <a:latin typeface="Arial" panose="020B0604020202020204" pitchFamily="34" charset="0"/>
                <a:cs typeface="Arial" panose="020B0604020202020204" pitchFamily="34" charset="0"/>
              </a:rPr>
              <a:t>2015</a:t>
            </a:r>
          </a:p>
        </p:txBody>
      </p:sp>
      <p:sp>
        <p:nvSpPr>
          <p:cNvPr id="7" name="Rectángulo 6">
            <a:extLst>
              <a:ext uri="{FF2B5EF4-FFF2-40B4-BE49-F238E27FC236}">
                <a16:creationId xmlns="" xmlns:a16="http://schemas.microsoft.com/office/drawing/2014/main" id="{0425544F-5E1F-4E9E-BA3E-7D27E588FD56}"/>
              </a:ext>
            </a:extLst>
          </p:cNvPr>
          <p:cNvSpPr/>
          <p:nvPr/>
        </p:nvSpPr>
        <p:spPr>
          <a:xfrm>
            <a:off x="3306873" y="2611299"/>
            <a:ext cx="3040917" cy="3970318"/>
          </a:xfrm>
          <a:prstGeom prst="rect">
            <a:avLst/>
          </a:prstGeom>
        </p:spPr>
        <p:txBody>
          <a:bodyPr wrap="square">
            <a:spAutoFit/>
          </a:bodyPr>
          <a:lstStyle/>
          <a:p>
            <a:pPr algn="ctr"/>
            <a:endParaRPr lang="es-CO" b="1" dirty="0">
              <a:latin typeface="Arial" panose="020B0604020202020204" pitchFamily="34" charset="0"/>
              <a:cs typeface="Arial" panose="020B0604020202020204" pitchFamily="34" charset="0"/>
            </a:endParaRPr>
          </a:p>
          <a:p>
            <a:pPr algn="ctr"/>
            <a:r>
              <a:rPr lang="es-CO" dirty="0">
                <a:latin typeface="Arial" panose="020B0604020202020204" pitchFamily="34" charset="0"/>
                <a:cs typeface="Arial" panose="020B0604020202020204" pitchFamily="34" charset="0"/>
              </a:rPr>
              <a:t>Ajuste metodología </a:t>
            </a:r>
          </a:p>
          <a:p>
            <a:pPr algn="ctr"/>
            <a:endParaRPr lang="es-CO" b="1" dirty="0">
              <a:latin typeface="Arial" panose="020B0604020202020204" pitchFamily="34" charset="0"/>
              <a:cs typeface="Arial" panose="020B0604020202020204" pitchFamily="34" charset="0"/>
            </a:endParaRPr>
          </a:p>
          <a:p>
            <a:pPr algn="ctr"/>
            <a:r>
              <a:rPr lang="es-CO" b="1" dirty="0">
                <a:solidFill>
                  <a:srgbClr val="C00000"/>
                </a:solidFill>
                <a:latin typeface="Arial" panose="020B0604020202020204" pitchFamily="34" charset="0"/>
                <a:cs typeface="Arial" panose="020B0604020202020204" pitchFamily="34" charset="0"/>
              </a:rPr>
              <a:t>6 dimensiones</a:t>
            </a:r>
          </a:p>
          <a:p>
            <a:pPr algn="ctr"/>
            <a:endParaRPr lang="es-CO" b="1" dirty="0">
              <a:latin typeface="Arial" panose="020B0604020202020204" pitchFamily="34" charset="0"/>
              <a:cs typeface="Arial" panose="020B0604020202020204" pitchFamily="34" charset="0"/>
            </a:endParaRPr>
          </a:p>
          <a:p>
            <a:pPr algn="ctr"/>
            <a:r>
              <a:rPr lang="es-CO" b="1" dirty="0">
                <a:latin typeface="Arial" panose="020B0604020202020204" pitchFamily="34" charset="0"/>
                <a:cs typeface="Arial" panose="020B0604020202020204" pitchFamily="34" charset="0"/>
              </a:rPr>
              <a:t>165 IES</a:t>
            </a:r>
          </a:p>
          <a:p>
            <a:pPr algn="ctr"/>
            <a:endParaRPr lang="es-CO"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CO" dirty="0">
                <a:latin typeface="Arial" panose="020B0604020202020204" pitchFamily="34" charset="0"/>
                <a:cs typeface="Arial" panose="020B0604020202020204" pitchFamily="34" charset="0"/>
              </a:rPr>
              <a:t>IES Pregrado con 5-8 áreas universitarias </a:t>
            </a:r>
          </a:p>
          <a:p>
            <a:pPr marL="285750" indent="-285750">
              <a:buFont typeface="Arial" panose="020B0604020202020204" pitchFamily="34" charset="0"/>
              <a:buChar char="•"/>
            </a:pPr>
            <a:r>
              <a:rPr lang="es-CO" dirty="0">
                <a:latin typeface="Arial" panose="020B0604020202020204" pitchFamily="34" charset="0"/>
                <a:cs typeface="Arial" panose="020B0604020202020204" pitchFamily="34" charset="0"/>
              </a:rPr>
              <a:t>IES Pregrado con 2-4</a:t>
            </a:r>
          </a:p>
          <a:p>
            <a:pPr marL="285750" indent="-285750">
              <a:buFont typeface="Arial" panose="020B0604020202020204" pitchFamily="34" charset="0"/>
              <a:buChar char="•"/>
            </a:pPr>
            <a:r>
              <a:rPr lang="es-CO" dirty="0">
                <a:latin typeface="Arial" panose="020B0604020202020204" pitchFamily="34" charset="0"/>
                <a:cs typeface="Arial" panose="020B0604020202020204" pitchFamily="34" charset="0"/>
              </a:rPr>
              <a:t>Universidades con 5-8</a:t>
            </a:r>
          </a:p>
          <a:p>
            <a:pPr marL="285750" indent="-285750">
              <a:buFont typeface="Arial" panose="020B0604020202020204" pitchFamily="34" charset="0"/>
              <a:buChar char="•"/>
            </a:pPr>
            <a:r>
              <a:rPr lang="es-CO" dirty="0">
                <a:latin typeface="Arial" panose="020B0604020202020204" pitchFamily="34" charset="0"/>
                <a:cs typeface="Arial" panose="020B0604020202020204" pitchFamily="34" charset="0"/>
              </a:rPr>
              <a:t>Universidades con 2-4</a:t>
            </a:r>
          </a:p>
          <a:p>
            <a:pPr marL="285750" indent="-285750">
              <a:buFont typeface="Arial" panose="020B0604020202020204" pitchFamily="34" charset="0"/>
              <a:buChar char="•"/>
            </a:pPr>
            <a:r>
              <a:rPr lang="es-CO" dirty="0">
                <a:latin typeface="Arial" panose="020B0604020202020204" pitchFamily="34" charset="0"/>
                <a:cs typeface="Arial" panose="020B0604020202020204" pitchFamily="34" charset="0"/>
              </a:rPr>
              <a:t>Enfoque Doctoral</a:t>
            </a:r>
          </a:p>
          <a:p>
            <a:pPr marL="285750" indent="-285750">
              <a:buFont typeface="Arial" panose="020B0604020202020204" pitchFamily="34" charset="0"/>
              <a:buChar char="•"/>
            </a:pPr>
            <a:r>
              <a:rPr lang="es-CO" dirty="0">
                <a:latin typeface="Arial" panose="020B0604020202020204" pitchFamily="34" charset="0"/>
                <a:cs typeface="Arial" panose="020B0604020202020204" pitchFamily="34" charset="0"/>
              </a:rPr>
              <a:t>Enfoque Maestría</a:t>
            </a:r>
          </a:p>
        </p:txBody>
      </p:sp>
      <p:sp>
        <p:nvSpPr>
          <p:cNvPr id="8" name="Elipse 7">
            <a:extLst>
              <a:ext uri="{FF2B5EF4-FFF2-40B4-BE49-F238E27FC236}">
                <a16:creationId xmlns="" xmlns:a16="http://schemas.microsoft.com/office/drawing/2014/main" id="{10318C25-98E0-4962-81C4-3CE2C7496483}"/>
              </a:ext>
            </a:extLst>
          </p:cNvPr>
          <p:cNvSpPr/>
          <p:nvPr/>
        </p:nvSpPr>
        <p:spPr>
          <a:xfrm>
            <a:off x="4094919" y="1394720"/>
            <a:ext cx="1404730" cy="1325563"/>
          </a:xfrm>
          <a:prstGeom prst="ellipse">
            <a:avLst/>
          </a:prstGeom>
          <a:solidFill>
            <a:srgbClr val="AF0D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400" dirty="0">
                <a:latin typeface="Arial" panose="020B0604020202020204" pitchFamily="34" charset="0"/>
                <a:cs typeface="Arial" panose="020B0604020202020204" pitchFamily="34" charset="0"/>
              </a:rPr>
              <a:t>2016</a:t>
            </a:r>
          </a:p>
        </p:txBody>
      </p:sp>
      <p:sp>
        <p:nvSpPr>
          <p:cNvPr id="9" name="Rectángulo 8">
            <a:extLst>
              <a:ext uri="{FF2B5EF4-FFF2-40B4-BE49-F238E27FC236}">
                <a16:creationId xmlns="" xmlns:a16="http://schemas.microsoft.com/office/drawing/2014/main" id="{F5E9CAB0-1C56-4E65-8120-FF024C6029EA}"/>
              </a:ext>
            </a:extLst>
          </p:cNvPr>
          <p:cNvSpPr/>
          <p:nvPr/>
        </p:nvSpPr>
        <p:spPr>
          <a:xfrm>
            <a:off x="6400801" y="2859161"/>
            <a:ext cx="2703437" cy="2862322"/>
          </a:xfrm>
          <a:prstGeom prst="rect">
            <a:avLst/>
          </a:prstGeom>
        </p:spPr>
        <p:txBody>
          <a:bodyPr wrap="square">
            <a:spAutoFit/>
          </a:bodyPr>
          <a:lstStyle/>
          <a:p>
            <a:pPr algn="ctr"/>
            <a:r>
              <a:rPr lang="es-CO" dirty="0">
                <a:latin typeface="Arial" panose="020B0604020202020204" pitchFamily="34" charset="0"/>
                <a:cs typeface="Arial" panose="020B0604020202020204" pitchFamily="34" charset="0"/>
              </a:rPr>
              <a:t>Mantiene el modelo de 2016 Con ajustes</a:t>
            </a:r>
          </a:p>
          <a:p>
            <a:pPr algn="ctr"/>
            <a:r>
              <a:rPr lang="es-CO" b="1" dirty="0">
                <a:solidFill>
                  <a:srgbClr val="C00000"/>
                </a:solidFill>
                <a:latin typeface="Arial" panose="020B0604020202020204" pitchFamily="34" charset="0"/>
                <a:cs typeface="Arial" panose="020B0604020202020204" pitchFamily="34" charset="0"/>
              </a:rPr>
              <a:t>8 dimensiones</a:t>
            </a:r>
          </a:p>
          <a:p>
            <a:pPr algn="ctr"/>
            <a:endParaRPr lang="es-CO" b="1" dirty="0">
              <a:latin typeface="Arial" panose="020B0604020202020204" pitchFamily="34" charset="0"/>
              <a:cs typeface="Arial" panose="020B0604020202020204" pitchFamily="34" charset="0"/>
            </a:endParaRPr>
          </a:p>
          <a:p>
            <a:pPr algn="ctr"/>
            <a:r>
              <a:rPr lang="es-CO" b="1" dirty="0">
                <a:latin typeface="Arial" panose="020B0604020202020204" pitchFamily="34" charset="0"/>
                <a:cs typeface="Arial" panose="020B0604020202020204" pitchFamily="34" charset="0"/>
              </a:rPr>
              <a:t>174 IES</a:t>
            </a:r>
          </a:p>
          <a:p>
            <a:pPr algn="ctr"/>
            <a:r>
              <a:rPr lang="es-CO" b="1" dirty="0">
                <a:latin typeface="Arial" panose="020B0604020202020204" pitchFamily="34" charset="0"/>
                <a:cs typeface="Arial" panose="020B0604020202020204" pitchFamily="34" charset="0"/>
              </a:rPr>
              <a:t>149 de CIET</a:t>
            </a:r>
          </a:p>
          <a:p>
            <a:pPr algn="ctr"/>
            <a:endParaRPr lang="es-CO" dirty="0">
              <a:latin typeface="Arial" panose="020B0604020202020204" pitchFamily="34" charset="0"/>
              <a:cs typeface="Arial" panose="020B0604020202020204" pitchFamily="34" charset="0"/>
            </a:endParaRPr>
          </a:p>
          <a:p>
            <a:pPr algn="ctr"/>
            <a:r>
              <a:rPr lang="es-CO" dirty="0">
                <a:latin typeface="Arial" panose="020B0604020202020204" pitchFamily="34" charset="0"/>
                <a:cs typeface="Arial" panose="020B0604020202020204" pitchFamily="34" charset="0"/>
              </a:rPr>
              <a:t>Se inicia el concepto de </a:t>
            </a:r>
            <a:r>
              <a:rPr lang="es-CO" b="1" dirty="0">
                <a:latin typeface="Arial" panose="020B0604020202020204" pitchFamily="34" charset="0"/>
                <a:cs typeface="Arial" panose="020B0604020202020204" pitchFamily="34" charset="0"/>
              </a:rPr>
              <a:t>MIDE U</a:t>
            </a:r>
          </a:p>
          <a:p>
            <a:pPr algn="ctr"/>
            <a:r>
              <a:rPr lang="es-CO" b="1" dirty="0">
                <a:latin typeface="Arial" panose="020B0604020202020204" pitchFamily="34" charset="0"/>
                <a:cs typeface="Arial" panose="020B0604020202020204" pitchFamily="34" charset="0"/>
              </a:rPr>
              <a:t>MIDE T</a:t>
            </a:r>
          </a:p>
        </p:txBody>
      </p:sp>
      <p:sp>
        <p:nvSpPr>
          <p:cNvPr id="10" name="Elipse 9">
            <a:extLst>
              <a:ext uri="{FF2B5EF4-FFF2-40B4-BE49-F238E27FC236}">
                <a16:creationId xmlns="" xmlns:a16="http://schemas.microsoft.com/office/drawing/2014/main" id="{71C51DC5-4DC8-4A2E-873E-29819ED7575A}"/>
              </a:ext>
            </a:extLst>
          </p:cNvPr>
          <p:cNvSpPr/>
          <p:nvPr/>
        </p:nvSpPr>
        <p:spPr>
          <a:xfrm>
            <a:off x="7050616" y="1365248"/>
            <a:ext cx="1404730" cy="1325563"/>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400" dirty="0">
                <a:latin typeface="Arial" panose="020B0604020202020204" pitchFamily="34" charset="0"/>
                <a:cs typeface="Arial" panose="020B0604020202020204" pitchFamily="34" charset="0"/>
              </a:rPr>
              <a:t>2017</a:t>
            </a:r>
          </a:p>
        </p:txBody>
      </p:sp>
      <p:sp>
        <p:nvSpPr>
          <p:cNvPr id="11" name="Rectángulo 10">
            <a:extLst>
              <a:ext uri="{FF2B5EF4-FFF2-40B4-BE49-F238E27FC236}">
                <a16:creationId xmlns="" xmlns:a16="http://schemas.microsoft.com/office/drawing/2014/main" id="{F8852769-9B1B-408E-B7A6-201DB6AEEA1A}"/>
              </a:ext>
            </a:extLst>
          </p:cNvPr>
          <p:cNvSpPr/>
          <p:nvPr/>
        </p:nvSpPr>
        <p:spPr>
          <a:xfrm>
            <a:off x="9443089" y="2928782"/>
            <a:ext cx="2669400" cy="4524315"/>
          </a:xfrm>
          <a:prstGeom prst="rect">
            <a:avLst/>
          </a:prstGeom>
        </p:spPr>
        <p:txBody>
          <a:bodyPr wrap="square">
            <a:spAutoFit/>
          </a:bodyPr>
          <a:lstStyle/>
          <a:p>
            <a:pPr algn="ctr"/>
            <a:r>
              <a:rPr lang="es-CO" dirty="0">
                <a:latin typeface="Arial" panose="020B0604020202020204" pitchFamily="34" charset="0"/>
                <a:cs typeface="Arial" panose="020B0604020202020204" pitchFamily="34" charset="0"/>
              </a:rPr>
              <a:t>MIDE U (Ver 4.0)</a:t>
            </a:r>
          </a:p>
          <a:p>
            <a:pPr algn="ctr"/>
            <a:r>
              <a:rPr lang="es-CO" dirty="0">
                <a:latin typeface="Arial" panose="020B0604020202020204" pitchFamily="34" charset="0"/>
                <a:cs typeface="Arial" panose="020B0604020202020204" pitchFamily="34" charset="0"/>
              </a:rPr>
              <a:t>MIDE T (Ver 2.0)</a:t>
            </a:r>
          </a:p>
          <a:p>
            <a:pPr algn="ctr"/>
            <a:r>
              <a:rPr lang="es-CO" b="1" dirty="0">
                <a:latin typeface="Arial" panose="020B0604020202020204" pitchFamily="34" charset="0"/>
                <a:cs typeface="Arial" panose="020B0604020202020204" pitchFamily="34" charset="0"/>
              </a:rPr>
              <a:t>MIDE A (ver 1.0)</a:t>
            </a:r>
          </a:p>
          <a:p>
            <a:pPr algn="ctr"/>
            <a:endParaRPr lang="es-CO" dirty="0">
              <a:latin typeface="Arial" panose="020B0604020202020204" pitchFamily="34" charset="0"/>
              <a:cs typeface="Arial" panose="020B0604020202020204" pitchFamily="34" charset="0"/>
            </a:endParaRPr>
          </a:p>
          <a:p>
            <a:pPr algn="ctr"/>
            <a:r>
              <a:rPr lang="es-CO" b="1" dirty="0">
                <a:solidFill>
                  <a:srgbClr val="C00000"/>
                </a:solidFill>
                <a:latin typeface="Arial" panose="020B0604020202020204" pitchFamily="34" charset="0"/>
                <a:cs typeface="Arial" panose="020B0604020202020204" pitchFamily="34" charset="0"/>
              </a:rPr>
              <a:t>8 dimensiones</a:t>
            </a:r>
          </a:p>
          <a:p>
            <a:pPr algn="ctr"/>
            <a:endParaRPr lang="es-CO" b="1" dirty="0">
              <a:latin typeface="Arial" panose="020B0604020202020204" pitchFamily="34" charset="0"/>
              <a:cs typeface="Arial" panose="020B0604020202020204" pitchFamily="34" charset="0"/>
            </a:endParaRPr>
          </a:p>
          <a:p>
            <a:pPr algn="ctr"/>
            <a:r>
              <a:rPr lang="es-CO" b="1" dirty="0">
                <a:latin typeface="Arial" panose="020B0604020202020204" pitchFamily="34" charset="0"/>
                <a:cs typeface="Arial" panose="020B0604020202020204" pitchFamily="34" charset="0"/>
              </a:rPr>
              <a:t>185 IES</a:t>
            </a:r>
          </a:p>
          <a:p>
            <a:pPr algn="ctr"/>
            <a:endParaRPr lang="es-CO" b="1" dirty="0">
              <a:latin typeface="Arial" panose="020B0604020202020204" pitchFamily="34" charset="0"/>
              <a:cs typeface="Arial" panose="020B0604020202020204" pitchFamily="34" charset="0"/>
            </a:endParaRPr>
          </a:p>
          <a:p>
            <a:pPr algn="ctr"/>
            <a:r>
              <a:rPr lang="es-CO" dirty="0">
                <a:latin typeface="Arial" panose="020B0604020202020204" pitchFamily="34" charset="0"/>
                <a:cs typeface="Arial" panose="020B0604020202020204" pitchFamily="34" charset="0"/>
              </a:rPr>
              <a:t>Se removieron los pesos ponderados que aplicaron hasta el 2017</a:t>
            </a:r>
          </a:p>
          <a:p>
            <a:pPr algn="ctr"/>
            <a:endParaRPr lang="es-CO" dirty="0">
              <a:latin typeface="Arial" panose="020B0604020202020204" pitchFamily="34" charset="0"/>
              <a:cs typeface="Arial" panose="020B0604020202020204" pitchFamily="34" charset="0"/>
            </a:endParaRPr>
          </a:p>
          <a:p>
            <a:pPr algn="ctr"/>
            <a:r>
              <a:rPr lang="es-CO" dirty="0">
                <a:latin typeface="Arial" panose="020B0604020202020204" pitchFamily="34" charset="0"/>
                <a:cs typeface="Arial" panose="020B0604020202020204" pitchFamily="34" charset="0"/>
              </a:rPr>
              <a:t>Sistema </a:t>
            </a:r>
            <a:r>
              <a:rPr lang="es-CO" b="1" i="1" dirty="0" err="1">
                <a:latin typeface="Arial" panose="020B0604020202020204" pitchFamily="34" charset="0"/>
                <a:cs typeface="Arial" panose="020B0604020202020204" pitchFamily="34" charset="0"/>
              </a:rPr>
              <a:t>Multiranking</a:t>
            </a:r>
            <a:endParaRPr lang="es-CO" b="1" i="1" dirty="0">
              <a:latin typeface="Arial" panose="020B0604020202020204" pitchFamily="34" charset="0"/>
              <a:cs typeface="Arial" panose="020B0604020202020204" pitchFamily="34" charset="0"/>
            </a:endParaRPr>
          </a:p>
          <a:p>
            <a:pPr algn="ctr"/>
            <a:endParaRPr lang="es-CO" b="1" dirty="0">
              <a:latin typeface="Arial" panose="020B0604020202020204" pitchFamily="34" charset="0"/>
              <a:cs typeface="Arial" panose="020B0604020202020204" pitchFamily="34" charset="0"/>
            </a:endParaRPr>
          </a:p>
          <a:p>
            <a:pPr algn="ctr"/>
            <a:endParaRPr lang="es-CO" b="1" dirty="0">
              <a:latin typeface="Arial" panose="020B0604020202020204" pitchFamily="34" charset="0"/>
              <a:cs typeface="Arial" panose="020B0604020202020204" pitchFamily="34" charset="0"/>
            </a:endParaRPr>
          </a:p>
          <a:p>
            <a:pPr algn="ctr"/>
            <a:endParaRPr lang="es-CO" b="1" dirty="0">
              <a:latin typeface="Arial" panose="020B0604020202020204" pitchFamily="34" charset="0"/>
              <a:cs typeface="Arial" panose="020B0604020202020204" pitchFamily="34" charset="0"/>
            </a:endParaRPr>
          </a:p>
        </p:txBody>
      </p:sp>
      <p:sp>
        <p:nvSpPr>
          <p:cNvPr id="12" name="Elipse 11">
            <a:extLst>
              <a:ext uri="{FF2B5EF4-FFF2-40B4-BE49-F238E27FC236}">
                <a16:creationId xmlns="" xmlns:a16="http://schemas.microsoft.com/office/drawing/2014/main" id="{5D9E6AC7-160B-4803-9099-DD14F3429E80}"/>
              </a:ext>
            </a:extLst>
          </p:cNvPr>
          <p:cNvSpPr/>
          <p:nvPr/>
        </p:nvSpPr>
        <p:spPr>
          <a:xfrm>
            <a:off x="10062167" y="1394378"/>
            <a:ext cx="1404730" cy="1325563"/>
          </a:xfrm>
          <a:prstGeom prst="ellipse">
            <a:avLst/>
          </a:prstGeom>
          <a:solidFill>
            <a:srgbClr val="AF0D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400" dirty="0">
                <a:latin typeface="Arial" panose="020B0604020202020204" pitchFamily="34" charset="0"/>
                <a:cs typeface="Arial" panose="020B0604020202020204" pitchFamily="34" charset="0"/>
              </a:rPr>
              <a:t>2018</a:t>
            </a:r>
          </a:p>
        </p:txBody>
      </p:sp>
      <p:cxnSp>
        <p:nvCxnSpPr>
          <p:cNvPr id="14" name="Conector recto 13">
            <a:extLst>
              <a:ext uri="{FF2B5EF4-FFF2-40B4-BE49-F238E27FC236}">
                <a16:creationId xmlns="" xmlns:a16="http://schemas.microsoft.com/office/drawing/2014/main" id="{A0747694-9C7C-44BD-A043-3F9560A9886A}"/>
              </a:ext>
            </a:extLst>
          </p:cNvPr>
          <p:cNvCxnSpPr>
            <a:cxnSpLocks/>
          </p:cNvCxnSpPr>
          <p:nvPr/>
        </p:nvCxnSpPr>
        <p:spPr>
          <a:xfrm>
            <a:off x="3154017" y="1243429"/>
            <a:ext cx="0" cy="528499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 xmlns:a16="http://schemas.microsoft.com/office/drawing/2014/main" id="{446CFB01-BB24-40D2-9B97-98C77D3B67B5}"/>
              </a:ext>
            </a:extLst>
          </p:cNvPr>
          <p:cNvCxnSpPr>
            <a:cxnSpLocks/>
          </p:cNvCxnSpPr>
          <p:nvPr/>
        </p:nvCxnSpPr>
        <p:spPr>
          <a:xfrm>
            <a:off x="6227344" y="1252624"/>
            <a:ext cx="22957" cy="52758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Conector recto 15">
            <a:extLst>
              <a:ext uri="{FF2B5EF4-FFF2-40B4-BE49-F238E27FC236}">
                <a16:creationId xmlns="" xmlns:a16="http://schemas.microsoft.com/office/drawing/2014/main" id="{25107493-5964-4B51-B3A4-ADB1AB5B9D5C}"/>
              </a:ext>
            </a:extLst>
          </p:cNvPr>
          <p:cNvCxnSpPr>
            <a:cxnSpLocks/>
          </p:cNvCxnSpPr>
          <p:nvPr/>
        </p:nvCxnSpPr>
        <p:spPr>
          <a:xfrm>
            <a:off x="9287863" y="1228429"/>
            <a:ext cx="32671" cy="5299995"/>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7" name="Rectángulo 16">
            <a:extLst>
              <a:ext uri="{FF2B5EF4-FFF2-40B4-BE49-F238E27FC236}">
                <a16:creationId xmlns="" xmlns:a16="http://schemas.microsoft.com/office/drawing/2014/main" id="{DADB77E3-52DA-4A30-99BA-23975F6E7337}"/>
              </a:ext>
            </a:extLst>
          </p:cNvPr>
          <p:cNvSpPr/>
          <p:nvPr/>
        </p:nvSpPr>
        <p:spPr>
          <a:xfrm>
            <a:off x="1754116" y="6528424"/>
            <a:ext cx="8475462" cy="338554"/>
          </a:xfrm>
          <a:prstGeom prst="rect">
            <a:avLst/>
          </a:prstGeom>
        </p:spPr>
        <p:txBody>
          <a:bodyPr wrap="none">
            <a:spAutoFit/>
          </a:bodyPr>
          <a:lstStyle/>
          <a:p>
            <a:r>
              <a:rPr lang="es-CO" sz="1600" dirty="0">
                <a:latin typeface="Arial Narrow" panose="020B0606020202030204" pitchFamily="34" charset="0"/>
              </a:rPr>
              <a:t>Fuente: Tomado y Adaptado de </a:t>
            </a:r>
            <a:r>
              <a:rPr lang="es-CO" sz="1600" dirty="0">
                <a:latin typeface="Arial Narrow" panose="020B0606020202030204" pitchFamily="34" charset="0"/>
                <a:hlinkClick r:id="rId2"/>
              </a:rPr>
              <a:t>http://www.colombiaaprende.edu.co/es/mide/121052</a:t>
            </a:r>
            <a:r>
              <a:rPr lang="es-CO" sz="1600" dirty="0">
                <a:latin typeface="Arial Narrow" panose="020B0606020202030204" pitchFamily="34" charset="0"/>
              </a:rPr>
              <a:t> el 8 de noviembre de 2018</a:t>
            </a:r>
          </a:p>
        </p:txBody>
      </p:sp>
      <p:cxnSp>
        <p:nvCxnSpPr>
          <p:cNvPr id="18" name="Conector recto 17">
            <a:extLst>
              <a:ext uri="{FF2B5EF4-FFF2-40B4-BE49-F238E27FC236}">
                <a16:creationId xmlns="" xmlns:a16="http://schemas.microsoft.com/office/drawing/2014/main" id="{4E4D2B7D-7697-4E58-A5A1-CCC1E52A66F1}"/>
              </a:ext>
            </a:extLst>
          </p:cNvPr>
          <p:cNvCxnSpPr>
            <a:cxnSpLocks/>
          </p:cNvCxnSpPr>
          <p:nvPr/>
        </p:nvCxnSpPr>
        <p:spPr>
          <a:xfrm>
            <a:off x="0" y="1228429"/>
            <a:ext cx="12192000" cy="2419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 name="Conector recto 18">
            <a:extLst>
              <a:ext uri="{FF2B5EF4-FFF2-40B4-BE49-F238E27FC236}">
                <a16:creationId xmlns="" xmlns:a16="http://schemas.microsoft.com/office/drawing/2014/main" id="{37CCE288-7046-4723-A8FF-108BC1094B41}"/>
              </a:ext>
            </a:extLst>
          </p:cNvPr>
          <p:cNvCxnSpPr>
            <a:cxnSpLocks/>
          </p:cNvCxnSpPr>
          <p:nvPr/>
        </p:nvCxnSpPr>
        <p:spPr>
          <a:xfrm>
            <a:off x="341016" y="6532775"/>
            <a:ext cx="11509967"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0" name="Conector recto 19">
            <a:extLst>
              <a:ext uri="{FF2B5EF4-FFF2-40B4-BE49-F238E27FC236}">
                <a16:creationId xmlns="" xmlns:a16="http://schemas.microsoft.com/office/drawing/2014/main" id="{8B9E7CD5-14FE-40E8-B755-0998BA2B83C9}"/>
              </a:ext>
            </a:extLst>
          </p:cNvPr>
          <p:cNvCxnSpPr>
            <a:cxnSpLocks/>
          </p:cNvCxnSpPr>
          <p:nvPr/>
        </p:nvCxnSpPr>
        <p:spPr>
          <a:xfrm>
            <a:off x="0" y="2840533"/>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33069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C281F9FF-CD0F-43E8-98C3-6D9989CCE91D}"/>
              </a:ext>
            </a:extLst>
          </p:cNvPr>
          <p:cNvSpPr>
            <a:spLocks noGrp="1"/>
          </p:cNvSpPr>
          <p:nvPr>
            <p:ph type="title"/>
          </p:nvPr>
        </p:nvSpPr>
        <p:spPr>
          <a:xfrm>
            <a:off x="0" y="153091"/>
            <a:ext cx="12192000" cy="880579"/>
          </a:xfrm>
          <a:solidFill>
            <a:srgbClr val="002060"/>
          </a:solidFill>
        </p:spPr>
        <p:txBody>
          <a:bodyPr/>
          <a:lstStyle/>
          <a:p>
            <a:pPr algn="ctr"/>
            <a:r>
              <a:rPr lang="es-CO" dirty="0">
                <a:solidFill>
                  <a:schemeClr val="bg1"/>
                </a:solidFill>
              </a:rPr>
              <a:t>Dimensiones en el tiempo</a:t>
            </a:r>
          </a:p>
        </p:txBody>
      </p:sp>
      <p:graphicFrame>
        <p:nvGraphicFramePr>
          <p:cNvPr id="4" name="Marcador de contenido 3">
            <a:extLst>
              <a:ext uri="{FF2B5EF4-FFF2-40B4-BE49-F238E27FC236}">
                <a16:creationId xmlns="" xmlns:a16="http://schemas.microsoft.com/office/drawing/2014/main" id="{7BD2DB4A-E724-4CD5-BA8F-6630A92C6F13}"/>
              </a:ext>
            </a:extLst>
          </p:cNvPr>
          <p:cNvGraphicFramePr>
            <a:graphicFrameLocks noGrp="1"/>
          </p:cNvGraphicFramePr>
          <p:nvPr>
            <p:ph idx="1"/>
            <p:extLst>
              <p:ext uri="{D42A27DB-BD31-4B8C-83A1-F6EECF244321}">
                <p14:modId xmlns:p14="http://schemas.microsoft.com/office/powerpoint/2010/main" val="3150797643"/>
              </p:ext>
            </p:extLst>
          </p:nvPr>
        </p:nvGraphicFramePr>
        <p:xfrm>
          <a:off x="192156" y="1865390"/>
          <a:ext cx="11807687" cy="3505200"/>
        </p:xfrm>
        <a:graphic>
          <a:graphicData uri="http://schemas.openxmlformats.org/drawingml/2006/table">
            <a:tbl>
              <a:tblPr firstRow="1" bandRow="1">
                <a:tableStyleId>{5C22544A-7EE6-4342-B048-85BDC9FD1C3A}</a:tableStyleId>
              </a:tblPr>
              <a:tblGrid>
                <a:gridCol w="1435708">
                  <a:extLst>
                    <a:ext uri="{9D8B030D-6E8A-4147-A177-3AD203B41FA5}">
                      <a16:colId xmlns="" xmlns:a16="http://schemas.microsoft.com/office/drawing/2014/main" val="3489457122"/>
                    </a:ext>
                  </a:extLst>
                </a:gridCol>
                <a:gridCol w="2240777">
                  <a:extLst>
                    <a:ext uri="{9D8B030D-6E8A-4147-A177-3AD203B41FA5}">
                      <a16:colId xmlns="" xmlns:a16="http://schemas.microsoft.com/office/drawing/2014/main" val="482163558"/>
                    </a:ext>
                  </a:extLst>
                </a:gridCol>
                <a:gridCol w="2576223">
                  <a:extLst>
                    <a:ext uri="{9D8B030D-6E8A-4147-A177-3AD203B41FA5}">
                      <a16:colId xmlns="" xmlns:a16="http://schemas.microsoft.com/office/drawing/2014/main" val="1731520528"/>
                    </a:ext>
                  </a:extLst>
                </a:gridCol>
                <a:gridCol w="2992174">
                  <a:extLst>
                    <a:ext uri="{9D8B030D-6E8A-4147-A177-3AD203B41FA5}">
                      <a16:colId xmlns="" xmlns:a16="http://schemas.microsoft.com/office/drawing/2014/main" val="1916530031"/>
                    </a:ext>
                  </a:extLst>
                </a:gridCol>
                <a:gridCol w="2562805">
                  <a:extLst>
                    <a:ext uri="{9D8B030D-6E8A-4147-A177-3AD203B41FA5}">
                      <a16:colId xmlns="" xmlns:a16="http://schemas.microsoft.com/office/drawing/2014/main" val="2394619152"/>
                    </a:ext>
                  </a:extLst>
                </a:gridCol>
              </a:tblGrid>
              <a:tr h="370840">
                <a:tc>
                  <a:txBody>
                    <a:bodyPr/>
                    <a:lstStyle/>
                    <a:p>
                      <a:pPr algn="ctr"/>
                      <a:r>
                        <a:rPr lang="es-CO" dirty="0">
                          <a:latin typeface="Arial Narrow" panose="020B0606020202030204" pitchFamily="34" charset="0"/>
                        </a:rPr>
                        <a:t>Año</a:t>
                      </a:r>
                    </a:p>
                  </a:txBody>
                  <a:tcPr anchor="ctr"/>
                </a:tc>
                <a:tc>
                  <a:txBody>
                    <a:bodyPr/>
                    <a:lstStyle/>
                    <a:p>
                      <a:pPr algn="ctr"/>
                      <a:r>
                        <a:rPr lang="es-CO" dirty="0">
                          <a:latin typeface="Arial Narrow" panose="020B0606020202030204" pitchFamily="34" charset="0"/>
                        </a:rPr>
                        <a:t>2015</a:t>
                      </a:r>
                    </a:p>
                  </a:txBody>
                  <a:tcPr anchor="ctr"/>
                </a:tc>
                <a:tc>
                  <a:txBody>
                    <a:bodyPr/>
                    <a:lstStyle/>
                    <a:p>
                      <a:pPr algn="ctr"/>
                      <a:r>
                        <a:rPr lang="es-CO" dirty="0">
                          <a:latin typeface="Arial Narrow" panose="020B0606020202030204" pitchFamily="34" charset="0"/>
                        </a:rPr>
                        <a:t>2016</a:t>
                      </a:r>
                    </a:p>
                  </a:txBody>
                  <a:tcPr anchor="ctr"/>
                </a:tc>
                <a:tc>
                  <a:txBody>
                    <a:bodyPr/>
                    <a:lstStyle/>
                    <a:p>
                      <a:pPr algn="ctr"/>
                      <a:r>
                        <a:rPr lang="es-CO" dirty="0">
                          <a:latin typeface="Arial Narrow" panose="020B0606020202030204" pitchFamily="34" charset="0"/>
                        </a:rPr>
                        <a:t>2017</a:t>
                      </a:r>
                    </a:p>
                  </a:txBody>
                  <a:tcPr anchor="ctr"/>
                </a:tc>
                <a:tc>
                  <a:txBody>
                    <a:bodyPr/>
                    <a:lstStyle/>
                    <a:p>
                      <a:pPr algn="ctr"/>
                      <a:r>
                        <a:rPr lang="es-CO" dirty="0">
                          <a:latin typeface="Arial Narrow" panose="020B0606020202030204" pitchFamily="34" charset="0"/>
                        </a:rPr>
                        <a:t>2018</a:t>
                      </a:r>
                    </a:p>
                  </a:txBody>
                  <a:tcPr anchor="ctr"/>
                </a:tc>
                <a:extLst>
                  <a:ext uri="{0D108BD9-81ED-4DB2-BD59-A6C34878D82A}">
                    <a16:rowId xmlns="" xmlns:a16="http://schemas.microsoft.com/office/drawing/2014/main" val="1157311700"/>
                  </a:ext>
                </a:extLst>
              </a:tr>
              <a:tr h="370840">
                <a:tc rowSpan="6">
                  <a:txBody>
                    <a:bodyPr/>
                    <a:lstStyle/>
                    <a:p>
                      <a:r>
                        <a:rPr lang="es-CO" b="1" dirty="0">
                          <a:latin typeface="Arial Narrow" panose="020B0606020202030204" pitchFamily="34" charset="0"/>
                        </a:rPr>
                        <a:t>Dimensiones</a:t>
                      </a:r>
                    </a:p>
                  </a:txBody>
                  <a:tcPr anchor="ctr"/>
                </a:tc>
                <a:tc>
                  <a:txBody>
                    <a:bodyPr/>
                    <a:lstStyle/>
                    <a:p>
                      <a:pPr algn="ctr"/>
                      <a:endParaRPr lang="es-CO" b="0" dirty="0">
                        <a:solidFill>
                          <a:schemeClr val="tx1"/>
                        </a:solidFill>
                        <a:latin typeface="Arial Narrow" panose="020B0606020202030204" pitchFamily="34" charset="0"/>
                      </a:endParaRPr>
                    </a:p>
                  </a:txBody>
                  <a:tcPr anchor="ctr"/>
                </a:tc>
                <a:tc>
                  <a:txBody>
                    <a:bodyPr/>
                    <a:lstStyle/>
                    <a:p>
                      <a:pPr algn="ctr"/>
                      <a:r>
                        <a:rPr lang="es-CO" sz="1800" b="0" i="0" u="none" strike="noStrike" kern="1200" baseline="0" dirty="0">
                          <a:solidFill>
                            <a:schemeClr val="tx1"/>
                          </a:solidFill>
                          <a:latin typeface="Arial Narrow" panose="020B0606020202030204" pitchFamily="34" charset="0"/>
                          <a:ea typeface="+mn-ea"/>
                          <a:cs typeface="+mn-cs"/>
                        </a:rPr>
                        <a:t>Valor agregado</a:t>
                      </a:r>
                      <a:endParaRPr lang="es-CO" b="0" dirty="0">
                        <a:solidFill>
                          <a:schemeClr val="tx1"/>
                        </a:solidFill>
                        <a:latin typeface="Arial Narrow" panose="020B0606020202030204" pitchFamily="34" charset="0"/>
                      </a:endParaRPr>
                    </a:p>
                  </a:txBody>
                  <a:tcPr anchor="ctr"/>
                </a:tc>
                <a:tc>
                  <a:txBody>
                    <a:bodyPr/>
                    <a:lstStyle/>
                    <a:p>
                      <a:pPr algn="ctr"/>
                      <a:r>
                        <a:rPr lang="es-CO" sz="1800" b="0" i="0" u="none" strike="noStrike" kern="1200" baseline="0" dirty="0">
                          <a:solidFill>
                            <a:schemeClr val="tx1"/>
                          </a:solidFill>
                          <a:latin typeface="Arial Narrow" panose="020B0606020202030204" pitchFamily="34" charset="0"/>
                          <a:ea typeface="+mn-ea"/>
                          <a:cs typeface="+mn-cs"/>
                        </a:rPr>
                        <a:t>Valor agregado </a:t>
                      </a:r>
                      <a:endParaRPr lang="es-CO" b="0" dirty="0">
                        <a:solidFill>
                          <a:schemeClr val="tx1"/>
                        </a:solidFill>
                        <a:latin typeface="Arial Narrow" panose="020B0606020202030204" pitchFamily="34" charset="0"/>
                      </a:endParaRPr>
                    </a:p>
                  </a:txBody>
                  <a:tcPr anchor="ctr"/>
                </a:tc>
                <a:tc>
                  <a:txBody>
                    <a:bodyPr/>
                    <a:lstStyle/>
                    <a:p>
                      <a:pPr algn="ctr"/>
                      <a:r>
                        <a:rPr lang="es-CO" sz="1800" b="0" i="0" u="none" strike="noStrike" kern="1200" baseline="0" dirty="0">
                          <a:solidFill>
                            <a:schemeClr val="tx1"/>
                          </a:solidFill>
                          <a:latin typeface="Arial Narrow" panose="020B0606020202030204" pitchFamily="34" charset="0"/>
                          <a:ea typeface="+mn-ea"/>
                          <a:cs typeface="+mn-cs"/>
                        </a:rPr>
                        <a:t>Valor agregado</a:t>
                      </a:r>
                      <a:endParaRPr lang="es-CO" b="0" dirty="0">
                        <a:solidFill>
                          <a:schemeClr val="tx1"/>
                        </a:solidFill>
                        <a:latin typeface="Arial Narrow" panose="020B0606020202030204" pitchFamily="34" charset="0"/>
                      </a:endParaRPr>
                    </a:p>
                  </a:txBody>
                  <a:tcPr anchor="ctr"/>
                </a:tc>
                <a:extLst>
                  <a:ext uri="{0D108BD9-81ED-4DB2-BD59-A6C34878D82A}">
                    <a16:rowId xmlns="" xmlns:a16="http://schemas.microsoft.com/office/drawing/2014/main" val="2541313479"/>
                  </a:ext>
                </a:extLst>
              </a:tr>
              <a:tr h="370840">
                <a:tc vMerge="1">
                  <a:txBody>
                    <a:bodyPr/>
                    <a:lstStyle/>
                    <a:p>
                      <a:endParaRPr lang="es-CO" b="1" dirty="0">
                        <a:latin typeface="Arial Narrow" panose="020B0606020202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b="0" dirty="0">
                          <a:solidFill>
                            <a:schemeClr val="tx1"/>
                          </a:solidFill>
                          <a:latin typeface="Arial Narrow" panose="020B0606020202030204" pitchFamily="34" charset="0"/>
                        </a:rPr>
                        <a:t>Desempeño</a:t>
                      </a:r>
                    </a:p>
                  </a:txBody>
                  <a:tcPr anchor="ctr"/>
                </a:tc>
                <a:tc>
                  <a:txBody>
                    <a:bodyPr/>
                    <a:lstStyle/>
                    <a:p>
                      <a:pPr algn="ctr"/>
                      <a:r>
                        <a:rPr lang="es-CO" sz="1800" b="0" i="0" u="none" strike="noStrike" kern="1200" baseline="0" dirty="0">
                          <a:solidFill>
                            <a:schemeClr val="tx1"/>
                          </a:solidFill>
                          <a:latin typeface="Arial Narrow" panose="020B0606020202030204" pitchFamily="34" charset="0"/>
                          <a:ea typeface="+mn-ea"/>
                          <a:cs typeface="+mn-cs"/>
                        </a:rPr>
                        <a:t>Logro</a:t>
                      </a:r>
                      <a:endParaRPr lang="es-CO" b="0" dirty="0">
                        <a:solidFill>
                          <a:schemeClr val="tx1"/>
                        </a:solidFill>
                        <a:latin typeface="Arial Narrow" panose="020B0606020202030204" pitchFamily="34" charset="0"/>
                      </a:endParaRPr>
                    </a:p>
                  </a:txBody>
                  <a:tcPr anchor="ctr"/>
                </a:tc>
                <a:tc>
                  <a:txBody>
                    <a:bodyPr/>
                    <a:lstStyle/>
                    <a:p>
                      <a:pPr algn="ctr"/>
                      <a:r>
                        <a:rPr lang="es-CO" sz="1800" b="0" i="0" u="none" strike="noStrike" kern="1200" baseline="0" dirty="0">
                          <a:solidFill>
                            <a:schemeClr val="tx1"/>
                          </a:solidFill>
                          <a:latin typeface="Arial Narrow" panose="020B0606020202030204" pitchFamily="34" charset="0"/>
                          <a:ea typeface="+mn-ea"/>
                          <a:cs typeface="+mn-cs"/>
                        </a:rPr>
                        <a:t>Logro</a:t>
                      </a:r>
                      <a:endParaRPr lang="es-CO" b="0" dirty="0">
                        <a:solidFill>
                          <a:schemeClr val="tx1"/>
                        </a:solidFill>
                        <a:latin typeface="Arial Narrow" panose="020B0606020202030204" pitchFamily="34" charset="0"/>
                      </a:endParaRPr>
                    </a:p>
                  </a:txBody>
                  <a:tcPr anchor="ctr"/>
                </a:tc>
                <a:tc>
                  <a:txBody>
                    <a:bodyPr/>
                    <a:lstStyle/>
                    <a:p>
                      <a:pPr algn="ctr"/>
                      <a:r>
                        <a:rPr lang="es-CO" sz="1800" b="0" i="0" u="none" strike="noStrike" kern="1200" baseline="0" dirty="0">
                          <a:solidFill>
                            <a:schemeClr val="tx1"/>
                          </a:solidFill>
                          <a:latin typeface="Arial Narrow" panose="020B0606020202030204" pitchFamily="34" charset="0"/>
                          <a:ea typeface="+mn-ea"/>
                          <a:cs typeface="+mn-cs"/>
                        </a:rPr>
                        <a:t>Logro</a:t>
                      </a:r>
                      <a:endParaRPr lang="es-CO" b="0" dirty="0">
                        <a:solidFill>
                          <a:schemeClr val="tx1"/>
                        </a:solidFill>
                        <a:latin typeface="Arial Narrow" panose="020B0606020202030204" pitchFamily="34" charset="0"/>
                      </a:endParaRPr>
                    </a:p>
                  </a:txBody>
                  <a:tcPr anchor="ctr"/>
                </a:tc>
                <a:extLst>
                  <a:ext uri="{0D108BD9-81ED-4DB2-BD59-A6C34878D82A}">
                    <a16:rowId xmlns="" xmlns:a16="http://schemas.microsoft.com/office/drawing/2014/main" val="2419849909"/>
                  </a:ext>
                </a:extLst>
              </a:tr>
              <a:tr h="370840">
                <a:tc vMerge="1">
                  <a:txBody>
                    <a:bodyPr/>
                    <a:lstStyle/>
                    <a:p>
                      <a:endParaRPr lang="es-CO" b="1" dirty="0">
                        <a:latin typeface="Arial Narrow" panose="020B0606020202030204" pitchFamily="34" charset="0"/>
                      </a:endParaRPr>
                    </a:p>
                  </a:txBody>
                  <a:tcPr anchor="ctr"/>
                </a:tc>
                <a:tc>
                  <a:txBody>
                    <a:bodyPr/>
                    <a:lstStyle/>
                    <a:p>
                      <a:pPr marL="0" indent="0" algn="ctr">
                        <a:buNone/>
                      </a:pPr>
                      <a:r>
                        <a:rPr lang="es-CO" b="0" dirty="0">
                          <a:solidFill>
                            <a:schemeClr val="tx1"/>
                          </a:solidFill>
                          <a:latin typeface="Arial Narrow" panose="020B0606020202030204" pitchFamily="34" charset="0"/>
                        </a:rPr>
                        <a:t>Graduados</a:t>
                      </a:r>
                    </a:p>
                    <a:p>
                      <a:pPr marL="0" indent="0" algn="ctr">
                        <a:buNone/>
                      </a:pPr>
                      <a:r>
                        <a:rPr lang="es-CO" b="0" dirty="0">
                          <a:solidFill>
                            <a:schemeClr val="tx1"/>
                          </a:solidFill>
                          <a:latin typeface="Arial Narrow" panose="020B0606020202030204" pitchFamily="34" charset="0"/>
                        </a:rPr>
                        <a:t>Presencia y atracción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800" b="0" i="0" u="none" strike="noStrike" kern="1200" baseline="0" dirty="0">
                          <a:solidFill>
                            <a:schemeClr val="tx1"/>
                          </a:solidFill>
                          <a:latin typeface="Arial Narrow" panose="020B0606020202030204" pitchFamily="34" charset="0"/>
                          <a:ea typeface="+mn-ea"/>
                          <a:cs typeface="+mn-cs"/>
                        </a:rPr>
                        <a:t>Graduados</a:t>
                      </a:r>
                    </a:p>
                    <a:p>
                      <a:pPr algn="ctr"/>
                      <a:endParaRPr lang="es-CO" b="0" dirty="0">
                        <a:solidFill>
                          <a:schemeClr val="tx1"/>
                        </a:solidFill>
                        <a:latin typeface="Arial Narrow" panose="020B0606020202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800" b="0" i="0" u="none" strike="noStrike" kern="1200" baseline="0" dirty="0">
                          <a:solidFill>
                            <a:schemeClr val="tx1"/>
                          </a:solidFill>
                          <a:latin typeface="Arial Narrow" panose="020B0606020202030204" pitchFamily="34" charset="0"/>
                          <a:ea typeface="+mn-ea"/>
                          <a:cs typeface="+mn-cs"/>
                        </a:rPr>
                        <a:t>Graduados </a:t>
                      </a:r>
                    </a:p>
                    <a:p>
                      <a:pPr marL="0" marR="0" lvl="0" indent="0" algn="ctr" defTabSz="914400" rtl="0" eaLnBrk="1" fontAlgn="auto" latinLnBrk="0" hangingPunct="1">
                        <a:lnSpc>
                          <a:spcPct val="100000"/>
                        </a:lnSpc>
                        <a:spcBef>
                          <a:spcPts val="0"/>
                        </a:spcBef>
                        <a:spcAft>
                          <a:spcPts val="0"/>
                        </a:spcAft>
                        <a:buClrTx/>
                        <a:buSzTx/>
                        <a:buFontTx/>
                        <a:buNone/>
                        <a:tabLst/>
                        <a:defRPr/>
                      </a:pPr>
                      <a:r>
                        <a:rPr lang="es-CO" sz="1800" b="0" i="0" u="none" strike="noStrike" kern="1200" baseline="0" dirty="0">
                          <a:solidFill>
                            <a:schemeClr val="tx1"/>
                          </a:solidFill>
                          <a:latin typeface="Arial Narrow" panose="020B0606020202030204" pitchFamily="34" charset="0"/>
                          <a:ea typeface="+mn-ea"/>
                          <a:cs typeface="+mn-cs"/>
                        </a:rPr>
                        <a:t>Bienestar </a:t>
                      </a:r>
                      <a:endParaRPr lang="es-CO" b="0" dirty="0">
                        <a:solidFill>
                          <a:schemeClr val="tx1"/>
                        </a:solidFill>
                        <a:latin typeface="Arial Narrow" panose="020B0606020202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800" b="0" i="0" u="none" strike="noStrike" kern="1200" baseline="0" dirty="0">
                          <a:solidFill>
                            <a:schemeClr val="tx1"/>
                          </a:solidFill>
                          <a:latin typeface="Arial Narrow" panose="020B0606020202030204" pitchFamily="34" charset="0"/>
                          <a:ea typeface="+mn-ea"/>
                          <a:cs typeface="+mn-cs"/>
                        </a:rPr>
                        <a:t>Pertinencia </a:t>
                      </a:r>
                    </a:p>
                    <a:p>
                      <a:pPr marL="0" indent="0" algn="ctr">
                        <a:buNone/>
                      </a:pPr>
                      <a:r>
                        <a:rPr lang="es-CO" sz="1800" b="0" i="0" u="none" strike="noStrike" kern="1200" baseline="0" dirty="0">
                          <a:solidFill>
                            <a:schemeClr val="tx1"/>
                          </a:solidFill>
                          <a:latin typeface="Arial Narrow" panose="020B0606020202030204" pitchFamily="34" charset="0"/>
                          <a:ea typeface="+mn-ea"/>
                          <a:cs typeface="+mn-cs"/>
                        </a:rPr>
                        <a:t>Bienestar </a:t>
                      </a:r>
                      <a:endParaRPr lang="es-CO" b="0" dirty="0">
                        <a:solidFill>
                          <a:schemeClr val="tx1"/>
                        </a:solidFill>
                        <a:latin typeface="Arial Narrow" panose="020B0606020202030204" pitchFamily="34" charset="0"/>
                      </a:endParaRPr>
                    </a:p>
                  </a:txBody>
                  <a:tcPr anchor="ctr"/>
                </a:tc>
                <a:extLst>
                  <a:ext uri="{0D108BD9-81ED-4DB2-BD59-A6C34878D82A}">
                    <a16:rowId xmlns="" xmlns:a16="http://schemas.microsoft.com/office/drawing/2014/main" val="1144266049"/>
                  </a:ext>
                </a:extLst>
              </a:tr>
              <a:tr h="370840">
                <a:tc vMerge="1">
                  <a:txBody>
                    <a:bodyPr/>
                    <a:lstStyle/>
                    <a:p>
                      <a:endParaRPr lang="es-CO" b="1" dirty="0">
                        <a:latin typeface="Arial Narrow" panose="020B0606020202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b="0" dirty="0">
                          <a:solidFill>
                            <a:schemeClr val="tx1"/>
                          </a:solidFill>
                          <a:latin typeface="Arial Narrow" panose="020B0606020202030204" pitchFamily="34" charset="0"/>
                        </a:rPr>
                        <a:t>Investigación</a:t>
                      </a:r>
                    </a:p>
                  </a:txBody>
                  <a:tcPr anchor="ctr"/>
                </a:tc>
                <a:tc>
                  <a:txBody>
                    <a:bodyPr/>
                    <a:lstStyle/>
                    <a:p>
                      <a:pPr algn="ctr"/>
                      <a:r>
                        <a:rPr lang="es-CO" sz="1800" b="0" i="0" u="none" strike="noStrike" kern="1200" baseline="0" dirty="0">
                          <a:solidFill>
                            <a:schemeClr val="tx1"/>
                          </a:solidFill>
                          <a:latin typeface="Arial Narrow" panose="020B0606020202030204" pitchFamily="34" charset="0"/>
                          <a:ea typeface="+mn-ea"/>
                          <a:cs typeface="+mn-cs"/>
                        </a:rPr>
                        <a:t>Capital humano</a:t>
                      </a:r>
                    </a:p>
                    <a:p>
                      <a:pPr algn="ctr"/>
                      <a:r>
                        <a:rPr lang="es-CO" sz="1800" b="0" i="0" u="none" strike="noStrike" kern="1200" baseline="0" dirty="0">
                          <a:solidFill>
                            <a:schemeClr val="tx1"/>
                          </a:solidFill>
                          <a:latin typeface="Arial Narrow" panose="020B0606020202030204" pitchFamily="34" charset="0"/>
                          <a:ea typeface="+mn-ea"/>
                          <a:cs typeface="+mn-cs"/>
                        </a:rPr>
                        <a:t>Producción intelectual</a:t>
                      </a:r>
                      <a:endParaRPr lang="es-CO" b="0" dirty="0">
                        <a:solidFill>
                          <a:schemeClr val="tx1"/>
                        </a:solidFill>
                        <a:latin typeface="Arial Narrow" panose="020B0606020202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800" b="0" i="0" u="none" strike="noStrike" kern="1200" baseline="0" dirty="0">
                          <a:solidFill>
                            <a:schemeClr val="tx1"/>
                          </a:solidFill>
                          <a:latin typeface="Arial Narrow" panose="020B0606020202030204" pitchFamily="34" charset="0"/>
                          <a:ea typeface="+mn-ea"/>
                          <a:cs typeface="+mn-cs"/>
                        </a:rPr>
                        <a:t>Capital humano</a:t>
                      </a:r>
                    </a:p>
                    <a:p>
                      <a:pPr marL="0" indent="0" algn="ctr">
                        <a:buNone/>
                      </a:pPr>
                      <a:r>
                        <a:rPr lang="es-CO" sz="1800" b="0" i="0" u="none" strike="noStrike" kern="1200" baseline="0" dirty="0">
                          <a:solidFill>
                            <a:schemeClr val="tx1"/>
                          </a:solidFill>
                          <a:latin typeface="Arial Narrow" panose="020B0606020202030204" pitchFamily="34" charset="0"/>
                          <a:ea typeface="+mn-ea"/>
                          <a:cs typeface="+mn-cs"/>
                        </a:rPr>
                        <a:t>Producción intelectual</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800" b="0" i="0" u="none" strike="noStrike" kern="1200" baseline="0" dirty="0">
                          <a:solidFill>
                            <a:schemeClr val="tx1"/>
                          </a:solidFill>
                          <a:latin typeface="Arial Narrow" panose="020B0606020202030204" pitchFamily="34" charset="0"/>
                          <a:ea typeface="+mn-ea"/>
                          <a:cs typeface="+mn-cs"/>
                        </a:rPr>
                        <a:t>Capital humano</a:t>
                      </a:r>
                    </a:p>
                    <a:p>
                      <a:pPr marL="0" indent="0" algn="ctr">
                        <a:buNone/>
                      </a:pPr>
                      <a:r>
                        <a:rPr lang="es-CO" sz="1800" b="0" i="0" u="none" strike="noStrike" kern="1200" baseline="0" dirty="0">
                          <a:solidFill>
                            <a:schemeClr val="tx1"/>
                          </a:solidFill>
                          <a:latin typeface="Arial Narrow" panose="020B0606020202030204" pitchFamily="34" charset="0"/>
                          <a:ea typeface="+mn-ea"/>
                          <a:cs typeface="+mn-cs"/>
                        </a:rPr>
                        <a:t>Producción intelectual</a:t>
                      </a:r>
                      <a:endParaRPr lang="es-CO" b="0" dirty="0">
                        <a:solidFill>
                          <a:schemeClr val="tx1"/>
                        </a:solidFill>
                        <a:latin typeface="Arial Narrow" panose="020B0606020202030204" pitchFamily="34" charset="0"/>
                      </a:endParaRPr>
                    </a:p>
                  </a:txBody>
                  <a:tcPr anchor="ctr"/>
                </a:tc>
                <a:extLst>
                  <a:ext uri="{0D108BD9-81ED-4DB2-BD59-A6C34878D82A}">
                    <a16:rowId xmlns="" xmlns:a16="http://schemas.microsoft.com/office/drawing/2014/main" val="1023358163"/>
                  </a:ext>
                </a:extLst>
              </a:tr>
              <a:tr h="370840">
                <a:tc vMerge="1">
                  <a:txBody>
                    <a:bodyPr/>
                    <a:lstStyle/>
                    <a:p>
                      <a:endParaRPr lang="es-CO" b="1" dirty="0">
                        <a:latin typeface="Arial Narrow" panose="020B0606020202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b="0" dirty="0">
                          <a:solidFill>
                            <a:schemeClr val="tx1"/>
                          </a:solidFill>
                          <a:latin typeface="Arial Narrow" panose="020B0606020202030204" pitchFamily="34" charset="0"/>
                        </a:rPr>
                        <a:t>Internacionalización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b="0" dirty="0">
                          <a:solidFill>
                            <a:schemeClr val="tx1"/>
                          </a:solidFill>
                          <a:latin typeface="Arial Narrow" panose="020B0606020202030204" pitchFamily="34" charset="0"/>
                        </a:rPr>
                        <a:t>Internacionalización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b="0" dirty="0">
                          <a:solidFill>
                            <a:schemeClr val="tx1"/>
                          </a:solidFill>
                          <a:latin typeface="Arial Narrow" panose="020B0606020202030204" pitchFamily="34" charset="0"/>
                        </a:rPr>
                        <a:t>Internacionalización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b="0" dirty="0">
                          <a:solidFill>
                            <a:schemeClr val="tx1"/>
                          </a:solidFill>
                          <a:latin typeface="Arial Narrow" panose="020B0606020202030204" pitchFamily="34" charset="0"/>
                        </a:rPr>
                        <a:t>Internacionalización</a:t>
                      </a:r>
                    </a:p>
                  </a:txBody>
                  <a:tcPr anchor="ctr"/>
                </a:tc>
                <a:extLst>
                  <a:ext uri="{0D108BD9-81ED-4DB2-BD59-A6C34878D82A}">
                    <a16:rowId xmlns="" xmlns:a16="http://schemas.microsoft.com/office/drawing/2014/main" val="2770576826"/>
                  </a:ext>
                </a:extLst>
              </a:tr>
              <a:tr h="370840">
                <a:tc vMerge="1">
                  <a:txBody>
                    <a:bodyPr/>
                    <a:lstStyle/>
                    <a:p>
                      <a:endParaRPr lang="es-CO" b="1" dirty="0">
                        <a:latin typeface="Arial Narrow" panose="020B0606020202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b="0" dirty="0">
                          <a:solidFill>
                            <a:schemeClr val="tx1"/>
                          </a:solidFill>
                          <a:latin typeface="Arial Narrow" panose="020B0606020202030204" pitchFamily="34" charset="0"/>
                        </a:rPr>
                        <a:t>Docencia</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800" b="0" i="0" u="none" strike="noStrike" kern="1200" baseline="0" dirty="0">
                          <a:solidFill>
                            <a:schemeClr val="tx1"/>
                          </a:solidFill>
                          <a:latin typeface="Arial Narrow" panose="020B0606020202030204" pitchFamily="34" charset="0"/>
                          <a:ea typeface="+mn-ea"/>
                          <a:cs typeface="+mn-cs"/>
                        </a:rPr>
                        <a:t>Planta docente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800" b="0" i="0" u="none" strike="noStrike" kern="1200" baseline="0" dirty="0">
                          <a:solidFill>
                            <a:schemeClr val="tx1"/>
                          </a:solidFill>
                          <a:latin typeface="Arial Narrow" panose="020B0606020202030204" pitchFamily="34" charset="0"/>
                          <a:ea typeface="+mn-ea"/>
                          <a:cs typeface="+mn-cs"/>
                        </a:rPr>
                        <a:t>Planta docente </a:t>
                      </a:r>
                    </a:p>
                  </a:txBody>
                  <a:tcPr anchor="ctr"/>
                </a:tc>
                <a:tc>
                  <a:txBody>
                    <a:bodyPr/>
                    <a:lstStyle/>
                    <a:p>
                      <a:pPr marL="0" indent="0" algn="ctr">
                        <a:buNone/>
                      </a:pPr>
                      <a:r>
                        <a:rPr lang="es-CO" sz="1800" b="0" i="0" u="none" strike="noStrike" kern="1200" baseline="0" dirty="0">
                          <a:solidFill>
                            <a:schemeClr val="tx1"/>
                          </a:solidFill>
                          <a:latin typeface="Arial Narrow" panose="020B0606020202030204" pitchFamily="34" charset="0"/>
                          <a:ea typeface="+mn-ea"/>
                          <a:cs typeface="+mn-cs"/>
                        </a:rPr>
                        <a:t>Planta docente</a:t>
                      </a:r>
                      <a:endParaRPr lang="es-CO" b="0" dirty="0">
                        <a:solidFill>
                          <a:schemeClr val="tx1"/>
                        </a:solidFill>
                        <a:latin typeface="Arial Narrow" panose="020B0606020202030204" pitchFamily="34" charset="0"/>
                      </a:endParaRPr>
                    </a:p>
                  </a:txBody>
                  <a:tcPr anchor="ctr"/>
                </a:tc>
                <a:extLst>
                  <a:ext uri="{0D108BD9-81ED-4DB2-BD59-A6C34878D82A}">
                    <a16:rowId xmlns="" xmlns:a16="http://schemas.microsoft.com/office/drawing/2014/main" val="183164397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b="1" dirty="0">
                          <a:latin typeface="Arial Narrow" panose="020B0606020202030204" pitchFamily="34" charset="0"/>
                        </a:rPr>
                        <a:t>Indicadores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b="0" dirty="0">
                          <a:latin typeface="Arial Narrow" panose="020B0606020202030204" pitchFamily="34" charset="0"/>
                        </a:rPr>
                        <a:t>18</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800" b="0" i="0" u="none" strike="noStrike" kern="1200" baseline="0" dirty="0">
                          <a:solidFill>
                            <a:srgbClr val="002060"/>
                          </a:solidFill>
                          <a:latin typeface="Arial Narrow" panose="020B0606020202030204" pitchFamily="34" charset="0"/>
                          <a:ea typeface="+mn-ea"/>
                          <a:cs typeface="+mn-cs"/>
                        </a:rPr>
                        <a:t>18</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800" b="0" i="0" u="none" strike="noStrike" kern="1200" baseline="0" dirty="0">
                          <a:solidFill>
                            <a:schemeClr val="dk1"/>
                          </a:solidFill>
                          <a:latin typeface="Arial Narrow" panose="020B0606020202030204" pitchFamily="34" charset="0"/>
                          <a:ea typeface="+mn-ea"/>
                          <a:cs typeface="+mn-cs"/>
                        </a:rPr>
                        <a:t>21</a:t>
                      </a:r>
                    </a:p>
                  </a:txBody>
                  <a:tcPr anchor="ctr"/>
                </a:tc>
                <a:tc>
                  <a:txBody>
                    <a:bodyPr/>
                    <a:lstStyle/>
                    <a:p>
                      <a:pPr marL="0" indent="0" algn="ctr">
                        <a:buNone/>
                      </a:pPr>
                      <a:r>
                        <a:rPr lang="es-CO" dirty="0">
                          <a:latin typeface="Arial Narrow" panose="020B0606020202030204" pitchFamily="34" charset="0"/>
                        </a:rPr>
                        <a:t>21</a:t>
                      </a:r>
                    </a:p>
                  </a:txBody>
                  <a:tcPr anchor="ctr"/>
                </a:tc>
                <a:extLst>
                  <a:ext uri="{0D108BD9-81ED-4DB2-BD59-A6C34878D82A}">
                    <a16:rowId xmlns="" xmlns:a16="http://schemas.microsoft.com/office/drawing/2014/main" val="2882246430"/>
                  </a:ext>
                </a:extLst>
              </a:tr>
            </a:tbl>
          </a:graphicData>
        </a:graphic>
      </p:graphicFrame>
      <p:sp>
        <p:nvSpPr>
          <p:cNvPr id="5" name="Rectángulo 4">
            <a:extLst>
              <a:ext uri="{FF2B5EF4-FFF2-40B4-BE49-F238E27FC236}">
                <a16:creationId xmlns="" xmlns:a16="http://schemas.microsoft.com/office/drawing/2014/main" id="{17050332-CB8D-4F54-8865-DD538FBD3A85}"/>
              </a:ext>
            </a:extLst>
          </p:cNvPr>
          <p:cNvSpPr/>
          <p:nvPr/>
        </p:nvSpPr>
        <p:spPr>
          <a:xfrm>
            <a:off x="1475823" y="6469370"/>
            <a:ext cx="9630200" cy="338554"/>
          </a:xfrm>
          <a:prstGeom prst="rect">
            <a:avLst/>
          </a:prstGeom>
        </p:spPr>
        <p:txBody>
          <a:bodyPr wrap="none">
            <a:spAutoFit/>
          </a:bodyPr>
          <a:lstStyle/>
          <a:p>
            <a:r>
              <a:rPr lang="es-CO" sz="1600" dirty="0"/>
              <a:t>Fuente: Tomado y Adaptado de </a:t>
            </a:r>
            <a:r>
              <a:rPr lang="es-CO" sz="1600" dirty="0">
                <a:hlinkClick r:id="rId2"/>
              </a:rPr>
              <a:t>http://www.colombiaaprende.edu.co/es/mide/121052</a:t>
            </a:r>
            <a:r>
              <a:rPr lang="es-CO" sz="1600" dirty="0"/>
              <a:t> el 8 de noviembre de 2018</a:t>
            </a:r>
          </a:p>
        </p:txBody>
      </p:sp>
    </p:spTree>
    <p:extLst>
      <p:ext uri="{BB962C8B-B14F-4D97-AF65-F5344CB8AC3E}">
        <p14:creationId xmlns:p14="http://schemas.microsoft.com/office/powerpoint/2010/main" val="41932040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05C3A13F-54D5-4D3E-93BD-F647CE281197}"/>
              </a:ext>
            </a:extLst>
          </p:cNvPr>
          <p:cNvPicPr>
            <a:picLocks noChangeAspect="1"/>
          </p:cNvPicPr>
          <p:nvPr/>
        </p:nvPicPr>
        <p:blipFill rotWithShape="1">
          <a:blip r:embed="rId2"/>
          <a:srcRect l="14193" t="19472" r="39999" b="7877"/>
          <a:stretch/>
        </p:blipFill>
        <p:spPr>
          <a:xfrm>
            <a:off x="2557670" y="631890"/>
            <a:ext cx="6759831" cy="6027658"/>
          </a:xfrm>
          <a:prstGeom prst="rect">
            <a:avLst/>
          </a:prstGeom>
        </p:spPr>
      </p:pic>
      <p:sp>
        <p:nvSpPr>
          <p:cNvPr id="2" name="Título 1">
            <a:extLst>
              <a:ext uri="{FF2B5EF4-FFF2-40B4-BE49-F238E27FC236}">
                <a16:creationId xmlns="" xmlns:a16="http://schemas.microsoft.com/office/drawing/2014/main" id="{CB103F85-B2F7-4F89-8697-12A2C29679E9}"/>
              </a:ext>
            </a:extLst>
          </p:cNvPr>
          <p:cNvSpPr>
            <a:spLocks noGrp="1"/>
          </p:cNvSpPr>
          <p:nvPr>
            <p:ph type="title"/>
          </p:nvPr>
        </p:nvSpPr>
        <p:spPr>
          <a:xfrm>
            <a:off x="0" y="113335"/>
            <a:ext cx="12192000" cy="602282"/>
          </a:xfrm>
          <a:solidFill>
            <a:srgbClr val="002060"/>
          </a:solidFill>
        </p:spPr>
        <p:txBody>
          <a:bodyPr>
            <a:normAutofit/>
          </a:bodyPr>
          <a:lstStyle/>
          <a:p>
            <a:pPr algn="ctr"/>
            <a:r>
              <a:rPr lang="es-CO" sz="2400" dirty="0">
                <a:solidFill>
                  <a:schemeClr val="bg1"/>
                </a:solidFill>
              </a:rPr>
              <a:t>Pesos de lo indicadores 2017</a:t>
            </a:r>
          </a:p>
        </p:txBody>
      </p:sp>
      <p:sp>
        <p:nvSpPr>
          <p:cNvPr id="5" name="Rectángulo 4">
            <a:extLst>
              <a:ext uri="{FF2B5EF4-FFF2-40B4-BE49-F238E27FC236}">
                <a16:creationId xmlns="" xmlns:a16="http://schemas.microsoft.com/office/drawing/2014/main" id="{9AD9BFAA-0D88-41C3-8297-2CEC05889222}"/>
              </a:ext>
            </a:extLst>
          </p:cNvPr>
          <p:cNvSpPr/>
          <p:nvPr/>
        </p:nvSpPr>
        <p:spPr>
          <a:xfrm>
            <a:off x="2921851" y="6575388"/>
            <a:ext cx="5849615" cy="307777"/>
          </a:xfrm>
          <a:prstGeom prst="rect">
            <a:avLst/>
          </a:prstGeom>
        </p:spPr>
        <p:txBody>
          <a:bodyPr wrap="none">
            <a:spAutoFit/>
          </a:bodyPr>
          <a:lstStyle/>
          <a:p>
            <a:r>
              <a:rPr lang="es-CO" sz="1400" dirty="0">
                <a:latin typeface="Arial Narrow" panose="020B0606020202030204" pitchFamily="34" charset="0"/>
              </a:rPr>
              <a:t>Fuente: Mini sitio del MIDE</a:t>
            </a:r>
            <a:r>
              <a:rPr lang="es-CO" sz="1400">
                <a:latin typeface="Arial Narrow" panose="020B0606020202030204" pitchFamily="34" charset="0"/>
              </a:rPr>
              <a:t>, versión 2017 </a:t>
            </a:r>
            <a:r>
              <a:rPr lang="es-CO" sz="1400" dirty="0">
                <a:latin typeface="Arial Narrow" panose="020B0606020202030204" pitchFamily="34" charset="0"/>
                <a:hlinkClick r:id="rId3"/>
              </a:rPr>
              <a:t>http://www.colombiaaprende.edu.co/es/mide/</a:t>
            </a:r>
            <a:endParaRPr lang="es-CO" sz="1400" dirty="0">
              <a:latin typeface="Arial Narrow" panose="020B0606020202030204" pitchFamily="34" charset="0"/>
            </a:endParaRPr>
          </a:p>
        </p:txBody>
      </p:sp>
    </p:spTree>
    <p:extLst>
      <p:ext uri="{BB962C8B-B14F-4D97-AF65-F5344CB8AC3E}">
        <p14:creationId xmlns:p14="http://schemas.microsoft.com/office/powerpoint/2010/main" val="36678456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 xmlns:a16="http://schemas.microsoft.com/office/drawing/2014/main" id="{76B04EE1-C29A-4106-BECC-629C59A6B487}"/>
              </a:ext>
            </a:extLst>
          </p:cNvPr>
          <p:cNvSpPr/>
          <p:nvPr/>
        </p:nvSpPr>
        <p:spPr>
          <a:xfrm>
            <a:off x="477078" y="1364974"/>
            <a:ext cx="5526155" cy="3970318"/>
          </a:xfrm>
          <a:prstGeom prst="rect">
            <a:avLst/>
          </a:prstGeom>
          <a:ln>
            <a:solidFill>
              <a:schemeClr val="tx1"/>
            </a:solidFill>
          </a:ln>
        </p:spPr>
        <p:txBody>
          <a:bodyPr wrap="square">
            <a:spAutoFit/>
          </a:bodyPr>
          <a:lstStyle/>
          <a:p>
            <a:pPr algn="just"/>
            <a:r>
              <a:rPr lang="es-CO" dirty="0">
                <a:solidFill>
                  <a:srgbClr val="000000"/>
                </a:solidFill>
                <a:latin typeface="Arial Narrow" panose="020B0606020202030204" pitchFamily="34" charset="0"/>
                <a:cs typeface="Arial" panose="020B0604020202020204" pitchFamily="34" charset="0"/>
              </a:rPr>
              <a:t>“…Este modelo es un referente basado en indicadores que construyen anualmente con la información de diversos sistemas de información. Por tanto, es un registro de la información disponible y no indica la calidad de una institución ante sus objetivos misionales y no reemplaza la acreditación ni el registro calificado. </a:t>
            </a:r>
          </a:p>
          <a:p>
            <a:pPr algn="just"/>
            <a:endParaRPr lang="es-CO" dirty="0">
              <a:solidFill>
                <a:srgbClr val="000000"/>
              </a:solidFill>
              <a:latin typeface="Arial Narrow" panose="020B0606020202030204" pitchFamily="34" charset="0"/>
              <a:cs typeface="Arial" panose="020B0604020202020204" pitchFamily="34" charset="0"/>
            </a:endParaRPr>
          </a:p>
          <a:p>
            <a:pPr algn="just"/>
            <a:r>
              <a:rPr lang="es-CO" dirty="0">
                <a:solidFill>
                  <a:srgbClr val="000000"/>
                </a:solidFill>
                <a:latin typeface="Arial Narrow" panose="020B0606020202030204" pitchFamily="34" charset="0"/>
                <a:cs typeface="Arial" panose="020B0604020202020204" pitchFamily="34" charset="0"/>
              </a:rPr>
              <a:t>Asimismo, se debe recordar que este modelo busca medir el desempeño de las instituciones en el pregrado universitario. </a:t>
            </a:r>
          </a:p>
          <a:p>
            <a:pPr algn="just"/>
            <a:endParaRPr lang="es-CO" dirty="0">
              <a:solidFill>
                <a:srgbClr val="000000"/>
              </a:solidFill>
              <a:latin typeface="Arial Narrow" panose="020B0606020202030204" pitchFamily="34" charset="0"/>
              <a:cs typeface="Arial" panose="020B0604020202020204" pitchFamily="34" charset="0"/>
            </a:endParaRPr>
          </a:p>
          <a:p>
            <a:pPr algn="just"/>
            <a:r>
              <a:rPr lang="es-CO" dirty="0">
                <a:solidFill>
                  <a:srgbClr val="000000"/>
                </a:solidFill>
                <a:latin typeface="Arial Narrow" panose="020B0606020202030204" pitchFamily="34" charset="0"/>
                <a:cs typeface="Arial" panose="020B0604020202020204" pitchFamily="34" charset="0"/>
              </a:rPr>
              <a:t>Por tanto, no permite comparar carreras ni tampoco medir el desempeño de la educación de posgrado, ni los pregrados técnico profesional o tecnológicos, los cuales se evaluarán a nivel institucional en el MIDE T….” </a:t>
            </a:r>
            <a:endParaRPr lang="es-CO" dirty="0">
              <a:latin typeface="Arial Narrow" panose="020B0606020202030204" pitchFamily="34" charset="0"/>
              <a:cs typeface="Arial" panose="020B0604020202020204" pitchFamily="34" charset="0"/>
            </a:endParaRPr>
          </a:p>
        </p:txBody>
      </p:sp>
      <p:sp>
        <p:nvSpPr>
          <p:cNvPr id="5" name="Rectángulo 4">
            <a:extLst>
              <a:ext uri="{FF2B5EF4-FFF2-40B4-BE49-F238E27FC236}">
                <a16:creationId xmlns="" xmlns:a16="http://schemas.microsoft.com/office/drawing/2014/main" id="{AF0BAC26-7A4A-4848-A4DA-4129F76B2EDB}"/>
              </a:ext>
            </a:extLst>
          </p:cNvPr>
          <p:cNvSpPr/>
          <p:nvPr/>
        </p:nvSpPr>
        <p:spPr>
          <a:xfrm>
            <a:off x="576471" y="815008"/>
            <a:ext cx="5353878" cy="369332"/>
          </a:xfrm>
          <a:prstGeom prst="rect">
            <a:avLst/>
          </a:prstGeom>
        </p:spPr>
        <p:txBody>
          <a:bodyPr wrap="square">
            <a:spAutoFit/>
          </a:bodyPr>
          <a:lstStyle/>
          <a:p>
            <a:pPr algn="just"/>
            <a:r>
              <a:rPr lang="es-CO" b="1" dirty="0">
                <a:solidFill>
                  <a:srgbClr val="000000"/>
                </a:solidFill>
                <a:latin typeface="Arial" panose="020B0604020202020204" pitchFamily="34" charset="0"/>
                <a:cs typeface="Arial" panose="020B0604020202020204" pitchFamily="34" charset="0"/>
              </a:rPr>
              <a:t>MIDE 2017</a:t>
            </a:r>
            <a:endParaRPr lang="es-CO" b="1" dirty="0">
              <a:latin typeface="Arial" panose="020B0604020202020204" pitchFamily="34" charset="0"/>
              <a:cs typeface="Arial" panose="020B0604020202020204" pitchFamily="34" charset="0"/>
            </a:endParaRPr>
          </a:p>
        </p:txBody>
      </p:sp>
      <p:sp>
        <p:nvSpPr>
          <p:cNvPr id="6" name="Rectángulo 5">
            <a:extLst>
              <a:ext uri="{FF2B5EF4-FFF2-40B4-BE49-F238E27FC236}">
                <a16:creationId xmlns="" xmlns:a16="http://schemas.microsoft.com/office/drawing/2014/main" id="{B3E9FDC0-ED50-4997-9E70-33EFD8236729}"/>
              </a:ext>
            </a:extLst>
          </p:cNvPr>
          <p:cNvSpPr/>
          <p:nvPr/>
        </p:nvSpPr>
        <p:spPr>
          <a:xfrm>
            <a:off x="6308036" y="1364974"/>
            <a:ext cx="5526155" cy="5078313"/>
          </a:xfrm>
          <a:prstGeom prst="rect">
            <a:avLst/>
          </a:prstGeom>
          <a:ln>
            <a:solidFill>
              <a:schemeClr val="tx1"/>
            </a:solidFill>
          </a:ln>
        </p:spPr>
        <p:txBody>
          <a:bodyPr wrap="square">
            <a:spAutoFit/>
          </a:bodyPr>
          <a:lstStyle/>
          <a:p>
            <a:pPr algn="just"/>
            <a:r>
              <a:rPr lang="es-CO" dirty="0">
                <a:latin typeface="Arial Narrow" panose="020B0606020202030204" pitchFamily="34" charset="0"/>
              </a:rPr>
              <a:t>“…Cabe anotar, que el modelo no busca de ninguna manera establecer un ordenamiento de las Instituciones de Educación Superior, sino por el contrario, otorgar una visión amplia sobre el estado de las mismas en el país, reconocer sus fortalezas y generar mecanismos para superar las debilidades, a partir de una mayor disponibilidad de información y de mejores procesos de toma de decisiones. </a:t>
            </a:r>
          </a:p>
          <a:p>
            <a:pPr algn="just"/>
            <a:endParaRPr lang="es-CO" dirty="0">
              <a:latin typeface="Arial Narrow" panose="020B0606020202030204" pitchFamily="34" charset="0"/>
            </a:endParaRPr>
          </a:p>
          <a:p>
            <a:pPr algn="just"/>
            <a:r>
              <a:rPr lang="es-CO" dirty="0">
                <a:latin typeface="Arial Narrow" panose="020B0606020202030204" pitchFamily="34" charset="0"/>
              </a:rPr>
              <a:t>Así mismo, es importante aclarar que, si bien los resultados tienen un carácter netamente informativo, su interpretación y uso adecuado para los procesos de toma de decisiones dependen de la apropiación que las Instituciones de Educación Superior tengan de los mismos y del grado de minucia con el que realice el análisis de cada una de las variables calculadas, razón por la cual para esta versión se publicarán todas las bases de datos utilizadas para la construcción de los indicadores con el fin de garantizar la replicabilidad del modelo y promover la retroalimentación del mismo. </a:t>
            </a:r>
            <a:endParaRPr lang="es-CO" dirty="0">
              <a:latin typeface="Arial Narrow" panose="020B0606020202030204" pitchFamily="34" charset="0"/>
              <a:cs typeface="Arial" panose="020B0604020202020204" pitchFamily="34" charset="0"/>
            </a:endParaRPr>
          </a:p>
        </p:txBody>
      </p:sp>
      <p:sp>
        <p:nvSpPr>
          <p:cNvPr id="7" name="Rectángulo 6">
            <a:extLst>
              <a:ext uri="{FF2B5EF4-FFF2-40B4-BE49-F238E27FC236}">
                <a16:creationId xmlns="" xmlns:a16="http://schemas.microsoft.com/office/drawing/2014/main" id="{B664DCE2-FCEB-478F-B0D4-438A7D2141EF}"/>
              </a:ext>
            </a:extLst>
          </p:cNvPr>
          <p:cNvSpPr/>
          <p:nvPr/>
        </p:nvSpPr>
        <p:spPr>
          <a:xfrm>
            <a:off x="6394174" y="815008"/>
            <a:ext cx="5353878" cy="369332"/>
          </a:xfrm>
          <a:prstGeom prst="rect">
            <a:avLst/>
          </a:prstGeom>
        </p:spPr>
        <p:txBody>
          <a:bodyPr wrap="square">
            <a:spAutoFit/>
          </a:bodyPr>
          <a:lstStyle/>
          <a:p>
            <a:pPr algn="just"/>
            <a:r>
              <a:rPr lang="es-CO" b="1" dirty="0">
                <a:solidFill>
                  <a:srgbClr val="000000"/>
                </a:solidFill>
                <a:latin typeface="Arial" panose="020B0604020202020204" pitchFamily="34" charset="0"/>
                <a:cs typeface="Arial" panose="020B0604020202020204" pitchFamily="34" charset="0"/>
              </a:rPr>
              <a:t>MIDE 2018 </a:t>
            </a:r>
            <a:r>
              <a:rPr lang="es-CO" dirty="0">
                <a:solidFill>
                  <a:srgbClr val="000000"/>
                </a:solidFill>
                <a:latin typeface="Arial" panose="020B0604020202020204" pitchFamily="34" charset="0"/>
                <a:cs typeface="Arial" panose="020B0604020202020204" pitchFamily="34" charset="0"/>
              </a:rPr>
              <a:t>(Página 10)</a:t>
            </a:r>
            <a:endParaRPr lang="es-CO" dirty="0">
              <a:latin typeface="Arial" panose="020B0604020202020204" pitchFamily="34" charset="0"/>
              <a:cs typeface="Arial" panose="020B0604020202020204" pitchFamily="34" charset="0"/>
            </a:endParaRPr>
          </a:p>
        </p:txBody>
      </p:sp>
      <p:sp>
        <p:nvSpPr>
          <p:cNvPr id="2" name="CuadroTexto 1">
            <a:extLst>
              <a:ext uri="{FF2B5EF4-FFF2-40B4-BE49-F238E27FC236}">
                <a16:creationId xmlns="" xmlns:a16="http://schemas.microsoft.com/office/drawing/2014/main" id="{8BBB057C-159A-4EA3-8B1D-2EB1AE1EA721}"/>
              </a:ext>
            </a:extLst>
          </p:cNvPr>
          <p:cNvSpPr txBox="1"/>
          <p:nvPr/>
        </p:nvSpPr>
        <p:spPr>
          <a:xfrm>
            <a:off x="0" y="170693"/>
            <a:ext cx="12353904" cy="523220"/>
          </a:xfrm>
          <a:prstGeom prst="rect">
            <a:avLst/>
          </a:prstGeom>
          <a:solidFill>
            <a:srgbClr val="002060"/>
          </a:solidFill>
        </p:spPr>
        <p:txBody>
          <a:bodyPr wrap="square" rtlCol="0">
            <a:spAutoFit/>
          </a:bodyPr>
          <a:lstStyle/>
          <a:p>
            <a:pPr algn="ctr"/>
            <a:r>
              <a:rPr lang="es-CO" sz="2800" b="1" dirty="0">
                <a:solidFill>
                  <a:schemeClr val="bg1"/>
                </a:solidFill>
                <a:latin typeface="Arial" panose="020B0604020202020204" pitchFamily="34" charset="0"/>
                <a:cs typeface="Arial" panose="020B0604020202020204" pitchFamily="34" charset="0"/>
              </a:rPr>
              <a:t>Importante !!!</a:t>
            </a:r>
          </a:p>
        </p:txBody>
      </p:sp>
    </p:spTree>
    <p:extLst>
      <p:ext uri="{BB962C8B-B14F-4D97-AF65-F5344CB8AC3E}">
        <p14:creationId xmlns:p14="http://schemas.microsoft.com/office/powerpoint/2010/main" val="12559831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8E9C9124-C026-4A32-83FB-28FD670A6061}"/>
              </a:ext>
            </a:extLst>
          </p:cNvPr>
          <p:cNvSpPr>
            <a:spLocks noGrp="1"/>
          </p:cNvSpPr>
          <p:nvPr>
            <p:ph type="title"/>
          </p:nvPr>
        </p:nvSpPr>
        <p:spPr>
          <a:xfrm>
            <a:off x="0" y="116995"/>
            <a:ext cx="12192000" cy="587375"/>
          </a:xfrm>
          <a:solidFill>
            <a:srgbClr val="002060"/>
          </a:solidFill>
        </p:spPr>
        <p:txBody>
          <a:bodyPr>
            <a:noAutofit/>
          </a:bodyPr>
          <a:lstStyle/>
          <a:p>
            <a:pPr algn="ctr"/>
            <a:r>
              <a:rPr lang="es-CO" sz="3200" b="1" dirty="0">
                <a:solidFill>
                  <a:schemeClr val="bg1"/>
                </a:solidFill>
              </a:rPr>
              <a:t>Dimensiones e indicadores MIDE U (2017 y 2018) </a:t>
            </a:r>
          </a:p>
        </p:txBody>
      </p:sp>
      <p:pic>
        <p:nvPicPr>
          <p:cNvPr id="5" name="Imagen 4">
            <a:extLst>
              <a:ext uri="{FF2B5EF4-FFF2-40B4-BE49-F238E27FC236}">
                <a16:creationId xmlns="" xmlns:a16="http://schemas.microsoft.com/office/drawing/2014/main" id="{CA422A09-6AEF-46F3-B5CD-341FC25E5FDC}"/>
              </a:ext>
            </a:extLst>
          </p:cNvPr>
          <p:cNvPicPr>
            <a:picLocks noChangeAspect="1"/>
          </p:cNvPicPr>
          <p:nvPr/>
        </p:nvPicPr>
        <p:blipFill rotWithShape="1">
          <a:blip r:embed="rId2"/>
          <a:srcRect t="2666" r="2101"/>
          <a:stretch/>
        </p:blipFill>
        <p:spPr>
          <a:xfrm>
            <a:off x="1199228" y="740465"/>
            <a:ext cx="9183022" cy="5805417"/>
          </a:xfrm>
          <a:prstGeom prst="rect">
            <a:avLst/>
          </a:prstGeom>
        </p:spPr>
      </p:pic>
      <p:sp>
        <p:nvSpPr>
          <p:cNvPr id="4" name="Rectángulo 3">
            <a:extLst>
              <a:ext uri="{FF2B5EF4-FFF2-40B4-BE49-F238E27FC236}">
                <a16:creationId xmlns="" xmlns:a16="http://schemas.microsoft.com/office/drawing/2014/main" id="{3D9FDFF4-2A77-4483-BD28-BD91B0350C47}"/>
              </a:ext>
            </a:extLst>
          </p:cNvPr>
          <p:cNvSpPr/>
          <p:nvPr/>
        </p:nvSpPr>
        <p:spPr>
          <a:xfrm>
            <a:off x="2933563" y="6458163"/>
            <a:ext cx="6588470" cy="338554"/>
          </a:xfrm>
          <a:prstGeom prst="rect">
            <a:avLst/>
          </a:prstGeom>
        </p:spPr>
        <p:txBody>
          <a:bodyPr wrap="none">
            <a:spAutoFit/>
          </a:bodyPr>
          <a:lstStyle/>
          <a:p>
            <a:r>
              <a:rPr lang="es-CO" sz="1600" dirty="0"/>
              <a:t>Fuente: Adaptado del Documento Metodológico del MIDE Universitario 2018</a:t>
            </a:r>
          </a:p>
        </p:txBody>
      </p:sp>
    </p:spTree>
    <p:extLst>
      <p:ext uri="{BB962C8B-B14F-4D97-AF65-F5344CB8AC3E}">
        <p14:creationId xmlns:p14="http://schemas.microsoft.com/office/powerpoint/2010/main" val="41787501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7D5CE412-7680-429B-8D1F-A56B318B6303}"/>
              </a:ext>
            </a:extLst>
          </p:cNvPr>
          <p:cNvSpPr>
            <a:spLocks noGrp="1"/>
          </p:cNvSpPr>
          <p:nvPr>
            <p:ph type="title"/>
          </p:nvPr>
        </p:nvSpPr>
        <p:spPr>
          <a:xfrm>
            <a:off x="0" y="0"/>
            <a:ext cx="12192000" cy="543339"/>
          </a:xfrm>
          <a:solidFill>
            <a:srgbClr val="002060"/>
          </a:solidFill>
        </p:spPr>
        <p:txBody>
          <a:bodyPr>
            <a:noAutofit/>
          </a:bodyPr>
          <a:lstStyle/>
          <a:p>
            <a:pPr algn="ctr"/>
            <a:r>
              <a:rPr lang="es-CO" sz="3200" b="1" dirty="0">
                <a:solidFill>
                  <a:schemeClr val="bg1"/>
                </a:solidFill>
              </a:rPr>
              <a:t>Fuente de información que toma el MIDE </a:t>
            </a:r>
          </a:p>
        </p:txBody>
      </p:sp>
      <p:graphicFrame>
        <p:nvGraphicFramePr>
          <p:cNvPr id="4" name="Marcador de contenido 3">
            <a:extLst>
              <a:ext uri="{FF2B5EF4-FFF2-40B4-BE49-F238E27FC236}">
                <a16:creationId xmlns="" xmlns:a16="http://schemas.microsoft.com/office/drawing/2014/main" id="{47D55F83-13FB-4542-B9C7-FA1FEC2F1DB7}"/>
              </a:ext>
            </a:extLst>
          </p:cNvPr>
          <p:cNvGraphicFramePr>
            <a:graphicFrameLocks noGrp="1"/>
          </p:cNvGraphicFramePr>
          <p:nvPr>
            <p:ph idx="1"/>
            <p:extLst>
              <p:ext uri="{D42A27DB-BD31-4B8C-83A1-F6EECF244321}">
                <p14:modId xmlns:p14="http://schemas.microsoft.com/office/powerpoint/2010/main" val="3905297790"/>
              </p:ext>
            </p:extLst>
          </p:nvPr>
        </p:nvGraphicFramePr>
        <p:xfrm>
          <a:off x="125896" y="659435"/>
          <a:ext cx="11880574" cy="6096000"/>
        </p:xfrm>
        <a:graphic>
          <a:graphicData uri="http://schemas.openxmlformats.org/drawingml/2006/table">
            <a:tbl>
              <a:tblPr firstRow="1" bandRow="1">
                <a:tableStyleId>{5C22544A-7EE6-4342-B048-85BDC9FD1C3A}</a:tableStyleId>
              </a:tblPr>
              <a:tblGrid>
                <a:gridCol w="3327376">
                  <a:extLst>
                    <a:ext uri="{9D8B030D-6E8A-4147-A177-3AD203B41FA5}">
                      <a16:colId xmlns="" xmlns:a16="http://schemas.microsoft.com/office/drawing/2014/main" val="2900807923"/>
                    </a:ext>
                  </a:extLst>
                </a:gridCol>
                <a:gridCol w="1428936">
                  <a:extLst>
                    <a:ext uri="{9D8B030D-6E8A-4147-A177-3AD203B41FA5}">
                      <a16:colId xmlns="" xmlns:a16="http://schemas.microsoft.com/office/drawing/2014/main" val="1752922839"/>
                    </a:ext>
                  </a:extLst>
                </a:gridCol>
                <a:gridCol w="3565534">
                  <a:extLst>
                    <a:ext uri="{9D8B030D-6E8A-4147-A177-3AD203B41FA5}">
                      <a16:colId xmlns="" xmlns:a16="http://schemas.microsoft.com/office/drawing/2014/main" val="3886335416"/>
                    </a:ext>
                  </a:extLst>
                </a:gridCol>
                <a:gridCol w="3558728">
                  <a:extLst>
                    <a:ext uri="{9D8B030D-6E8A-4147-A177-3AD203B41FA5}">
                      <a16:colId xmlns="" xmlns:a16="http://schemas.microsoft.com/office/drawing/2014/main" val="95005721"/>
                    </a:ext>
                  </a:extLst>
                </a:gridCol>
              </a:tblGrid>
              <a:tr h="282298">
                <a:tc>
                  <a:txBody>
                    <a:bodyPr/>
                    <a:lstStyle/>
                    <a:p>
                      <a:pPr algn="ctr"/>
                      <a:r>
                        <a:rPr lang="es-CO" sz="1600" dirty="0">
                          <a:latin typeface="Arial Narrow" panose="020B0606020202030204" pitchFamily="34" charset="0"/>
                        </a:rPr>
                        <a:t>FUENTE</a:t>
                      </a:r>
                    </a:p>
                  </a:txBody>
                  <a:tcPr anchor="ctr"/>
                </a:tc>
                <a:tc>
                  <a:txBody>
                    <a:bodyPr/>
                    <a:lstStyle/>
                    <a:p>
                      <a:pPr algn="ctr"/>
                      <a:r>
                        <a:rPr lang="es-CO" sz="1600" dirty="0">
                          <a:latin typeface="Arial Narrow" panose="020B0606020202030204" pitchFamily="34" charset="0"/>
                        </a:rPr>
                        <a:t>SIGLA</a:t>
                      </a:r>
                    </a:p>
                  </a:txBody>
                  <a:tcPr anchor="ctr"/>
                </a:tc>
                <a:tc gridSpan="2">
                  <a:txBody>
                    <a:bodyPr/>
                    <a:lstStyle/>
                    <a:p>
                      <a:pPr algn="ctr"/>
                      <a:r>
                        <a:rPr lang="es-CO" sz="1600" dirty="0">
                          <a:latin typeface="Arial Narrow" panose="020B0606020202030204" pitchFamily="34" charset="0"/>
                        </a:rPr>
                        <a:t>INFORMACIÓN QUE TOMA EL MIDE </a:t>
                      </a:r>
                    </a:p>
                  </a:txBody>
                  <a:tcPr anchor="ctr"/>
                </a:tc>
                <a:tc hMerge="1">
                  <a:txBody>
                    <a:bodyPr/>
                    <a:lstStyle/>
                    <a:p>
                      <a:endParaRPr lang="es-CO"/>
                    </a:p>
                  </a:txBody>
                  <a:tcPr/>
                </a:tc>
                <a:extLst>
                  <a:ext uri="{0D108BD9-81ED-4DB2-BD59-A6C34878D82A}">
                    <a16:rowId xmlns="" xmlns:a16="http://schemas.microsoft.com/office/drawing/2014/main" val="3705888371"/>
                  </a:ext>
                </a:extLst>
              </a:tr>
              <a:tr h="10430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600" b="0" i="0" u="none" strike="noStrike" kern="1200" baseline="0" dirty="0">
                          <a:solidFill>
                            <a:schemeClr val="dk1"/>
                          </a:solidFill>
                          <a:latin typeface="Arial Narrow" panose="020B0606020202030204" pitchFamily="34" charset="0"/>
                          <a:ea typeface="+mn-ea"/>
                          <a:cs typeface="+mn-cs"/>
                        </a:rPr>
                        <a:t>Sistema Nacional De Información De Educación Superior</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600" b="0" i="0" u="none" strike="noStrike" kern="1200" baseline="0" dirty="0">
                          <a:solidFill>
                            <a:schemeClr val="dk1"/>
                          </a:solidFill>
                          <a:latin typeface="Arial Narrow" panose="020B0606020202030204" pitchFamily="34" charset="0"/>
                          <a:ea typeface="+mn-ea"/>
                          <a:cs typeface="+mn-cs"/>
                        </a:rPr>
                        <a:t>SNIES </a:t>
                      </a:r>
                    </a:p>
                  </a:txBody>
                  <a:tcPr anchor="ctr"/>
                </a:tc>
                <a:tc>
                  <a:txBody>
                    <a:bodyPr/>
                    <a:lstStyle/>
                    <a:p>
                      <a:pPr marL="285750" indent="-285750">
                        <a:buFont typeface="Arial" panose="020B0604020202020204" pitchFamily="34" charset="0"/>
                        <a:buChar char="•"/>
                      </a:pPr>
                      <a:r>
                        <a:rPr lang="es-CO" sz="1600" b="0" i="0" u="none" strike="noStrike" kern="1200" baseline="0" dirty="0">
                          <a:solidFill>
                            <a:schemeClr val="dk1"/>
                          </a:solidFill>
                          <a:latin typeface="Arial Narrow" panose="020B0606020202030204" pitchFamily="34" charset="0"/>
                          <a:ea typeface="+mn-ea"/>
                          <a:cs typeface="+mn-cs"/>
                        </a:rPr>
                        <a:t>Matrícula por programa </a:t>
                      </a:r>
                    </a:p>
                    <a:p>
                      <a:pPr marL="285750" indent="-285750">
                        <a:buFont typeface="Arial" panose="020B0604020202020204" pitchFamily="34" charset="0"/>
                        <a:buChar char="•"/>
                      </a:pPr>
                      <a:r>
                        <a:rPr lang="es-CO" sz="1600" b="0" i="0" u="none" strike="noStrike" kern="1200" baseline="0" dirty="0">
                          <a:solidFill>
                            <a:schemeClr val="dk1"/>
                          </a:solidFill>
                          <a:latin typeface="Arial Narrow" panose="020B0606020202030204" pitchFamily="34" charset="0"/>
                          <a:ea typeface="+mn-ea"/>
                          <a:cs typeface="+mn-cs"/>
                        </a:rPr>
                        <a:t>Matrícula de maestría </a:t>
                      </a:r>
                    </a:p>
                    <a:p>
                      <a:pPr marL="285750" indent="-285750">
                        <a:buFont typeface="Arial" panose="020B0604020202020204" pitchFamily="34" charset="0"/>
                        <a:buChar char="•"/>
                      </a:pPr>
                      <a:r>
                        <a:rPr lang="es-CO" sz="1600" b="0" i="0" u="none" strike="noStrike" kern="1200" baseline="0" dirty="0">
                          <a:solidFill>
                            <a:schemeClr val="dk1"/>
                          </a:solidFill>
                          <a:latin typeface="Arial Narrow" panose="020B0606020202030204" pitchFamily="34" charset="0"/>
                          <a:ea typeface="+mn-ea"/>
                          <a:cs typeface="+mn-cs"/>
                        </a:rPr>
                        <a:t>Graduados por programa </a:t>
                      </a:r>
                    </a:p>
                    <a:p>
                      <a:pPr marL="285750" indent="-285750">
                        <a:buFont typeface="Arial" panose="020B0604020202020204" pitchFamily="34" charset="0"/>
                        <a:buChar char="•"/>
                      </a:pPr>
                      <a:r>
                        <a:rPr lang="es-CO" sz="1600" b="0" i="0" u="none" strike="noStrike" kern="1200" baseline="0" dirty="0">
                          <a:solidFill>
                            <a:schemeClr val="dk1"/>
                          </a:solidFill>
                          <a:latin typeface="Arial Narrow" panose="020B0606020202030204" pitchFamily="34" charset="0"/>
                          <a:ea typeface="+mn-ea"/>
                          <a:cs typeface="+mn-cs"/>
                        </a:rPr>
                        <a:t>Nivel educativo docentes </a:t>
                      </a:r>
                    </a:p>
                  </a:txBody>
                  <a:tcPr anchor="ctr"/>
                </a:tc>
                <a:tc>
                  <a:txBody>
                    <a:bodyPr/>
                    <a:lstStyle/>
                    <a:p>
                      <a:pPr marL="285750" indent="-285750">
                        <a:buFont typeface="Arial" panose="020B0604020202020204" pitchFamily="34" charset="0"/>
                        <a:buChar char="•"/>
                      </a:pPr>
                      <a:r>
                        <a:rPr lang="es-CO" sz="1600" b="0" i="0" u="none" strike="noStrike" kern="1200" baseline="0" dirty="0">
                          <a:solidFill>
                            <a:schemeClr val="dk1"/>
                          </a:solidFill>
                          <a:latin typeface="Arial Narrow" panose="020B0606020202030204" pitchFamily="34" charset="0"/>
                          <a:ea typeface="+mn-ea"/>
                          <a:cs typeface="+mn-cs"/>
                        </a:rPr>
                        <a:t>Dedicación de los docentes TCE </a:t>
                      </a:r>
                    </a:p>
                    <a:p>
                      <a:pPr marL="285750" indent="-285750">
                        <a:buFont typeface="Arial" panose="020B0604020202020204" pitchFamily="34" charset="0"/>
                        <a:buChar char="•"/>
                      </a:pPr>
                      <a:r>
                        <a:rPr lang="es-CO" sz="1600" b="0" i="0" u="none" strike="noStrike" kern="1200" baseline="0" dirty="0">
                          <a:solidFill>
                            <a:schemeClr val="dk1"/>
                          </a:solidFill>
                          <a:latin typeface="Arial Narrow" panose="020B0606020202030204" pitchFamily="34" charset="0"/>
                          <a:ea typeface="+mn-ea"/>
                          <a:cs typeface="+mn-cs"/>
                        </a:rPr>
                        <a:t>Movilidad entrante y saliente de estudiantes </a:t>
                      </a:r>
                    </a:p>
                    <a:p>
                      <a:pPr marL="285750" indent="-285750">
                        <a:buFont typeface="Arial" panose="020B0604020202020204" pitchFamily="34" charset="0"/>
                        <a:buChar char="•"/>
                      </a:pPr>
                      <a:r>
                        <a:rPr lang="es-CO" sz="1600" b="0" i="0" u="none" strike="noStrike" kern="1200" baseline="0" dirty="0">
                          <a:solidFill>
                            <a:schemeClr val="dk1"/>
                          </a:solidFill>
                          <a:latin typeface="Arial Narrow" panose="020B0606020202030204" pitchFamily="34" charset="0"/>
                          <a:ea typeface="+mn-ea"/>
                          <a:cs typeface="+mn-cs"/>
                        </a:rPr>
                        <a:t>Movilidad entrante y saliente de docentes</a:t>
                      </a:r>
                    </a:p>
                  </a:txBody>
                  <a:tcPr anchor="ctr"/>
                </a:tc>
                <a:extLst>
                  <a:ext uri="{0D108BD9-81ED-4DB2-BD59-A6C34878D82A}">
                    <a16:rowId xmlns="" xmlns:a16="http://schemas.microsoft.com/office/drawing/2014/main" val="608962204"/>
                  </a:ext>
                </a:extLst>
              </a:tr>
              <a:tr h="4876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600" b="0" i="0" u="none" strike="noStrike" kern="1200" baseline="0" dirty="0">
                          <a:solidFill>
                            <a:schemeClr val="dk1"/>
                          </a:solidFill>
                          <a:latin typeface="Arial Narrow" panose="020B0606020202030204" pitchFamily="34" charset="0"/>
                          <a:ea typeface="+mn-ea"/>
                          <a:cs typeface="+mn-cs"/>
                        </a:rPr>
                        <a:t>OBSERVATORIO LABORAL PARA LA EDUCACIÓN 	</a:t>
                      </a:r>
                    </a:p>
                  </a:txBody>
                  <a:tcPr anchor="ctr"/>
                </a:tc>
                <a:tc>
                  <a:txBody>
                    <a:bodyPr/>
                    <a:lstStyle/>
                    <a:p>
                      <a:r>
                        <a:rPr lang="es-CO" sz="1600" dirty="0">
                          <a:latin typeface="Arial Narrow" panose="020B0606020202030204" pitchFamily="34" charset="0"/>
                        </a:rPr>
                        <a:t>OLE</a:t>
                      </a:r>
                    </a:p>
                  </a:txBody>
                  <a:tcPr anchor="ctr"/>
                </a:tc>
                <a:tc gridSpan="2">
                  <a:txBody>
                    <a:bodyPr/>
                    <a:lstStyle/>
                    <a:p>
                      <a:pPr marL="285750" indent="-285750">
                        <a:buFont typeface="Arial" panose="020B0604020202020204" pitchFamily="34" charset="0"/>
                        <a:buChar char="•"/>
                      </a:pPr>
                      <a:r>
                        <a:rPr lang="es-CO" sz="1600" b="0" i="0" u="none" strike="noStrike" kern="1200" baseline="0" dirty="0">
                          <a:solidFill>
                            <a:schemeClr val="dk1"/>
                          </a:solidFill>
                          <a:latin typeface="Arial Narrow" panose="020B0606020202030204" pitchFamily="34" charset="0"/>
                          <a:ea typeface="+mn-ea"/>
                          <a:cs typeface="+mn-cs"/>
                        </a:rPr>
                        <a:t>Empleabilidad por programa académico </a:t>
                      </a:r>
                    </a:p>
                    <a:p>
                      <a:pPr marL="285750" indent="-285750">
                        <a:buFont typeface="Arial" panose="020B0604020202020204" pitchFamily="34" charset="0"/>
                        <a:buChar char="•"/>
                      </a:pPr>
                      <a:r>
                        <a:rPr lang="es-CO" sz="1600" b="0" i="0" u="none" strike="noStrike" kern="1200" baseline="0" dirty="0">
                          <a:solidFill>
                            <a:schemeClr val="dk1"/>
                          </a:solidFill>
                          <a:latin typeface="Arial Narrow" panose="020B0606020202030204" pitchFamily="34" charset="0"/>
                          <a:ea typeface="+mn-ea"/>
                          <a:cs typeface="+mn-cs"/>
                        </a:rPr>
                        <a:t>Empleabilidad por región 	</a:t>
                      </a:r>
                    </a:p>
                  </a:txBody>
                  <a:tcPr anchor="ctr"/>
                </a:tc>
                <a:tc hMerge="1">
                  <a:txBody>
                    <a:bodyPr/>
                    <a:lstStyle/>
                    <a:p>
                      <a:endParaRPr lang="es-CO"/>
                    </a:p>
                  </a:txBody>
                  <a:tcPr/>
                </a:tc>
                <a:extLst>
                  <a:ext uri="{0D108BD9-81ED-4DB2-BD59-A6C34878D82A}">
                    <a16:rowId xmlns="" xmlns:a16="http://schemas.microsoft.com/office/drawing/2014/main" val="1486003893"/>
                  </a:ext>
                </a:extLst>
              </a:tr>
              <a:tr h="6929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600" b="0" i="0" u="none" strike="noStrike" kern="1200" baseline="0" dirty="0">
                          <a:solidFill>
                            <a:schemeClr val="dk1"/>
                          </a:solidFill>
                          <a:latin typeface="Arial Narrow" panose="020B0606020202030204" pitchFamily="34" charset="0"/>
                          <a:ea typeface="+mn-ea"/>
                          <a:cs typeface="+mn-cs"/>
                        </a:rPr>
                        <a:t>SISTEMA PARA LA PREVENCIÓN DE LA DESERCIÓN EN EDUCACIÓN SUPERIOR 	</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600" b="0" i="0" u="none" strike="noStrike" kern="1200" baseline="0" dirty="0">
                          <a:solidFill>
                            <a:schemeClr val="dk1"/>
                          </a:solidFill>
                          <a:latin typeface="Arial Narrow" panose="020B0606020202030204" pitchFamily="34" charset="0"/>
                          <a:ea typeface="+mn-ea"/>
                          <a:cs typeface="+mn-cs"/>
                        </a:rPr>
                        <a:t>SPADIES 	</a:t>
                      </a:r>
                    </a:p>
                  </a:txBody>
                  <a:tcPr anchor="ctr"/>
                </a:tc>
                <a:tc gridSpan="2">
                  <a:txBody>
                    <a:bodyPr/>
                    <a:lstStyle/>
                    <a:p>
                      <a:pPr marL="285750" indent="-285750">
                        <a:buFont typeface="Arial" panose="020B0604020202020204" pitchFamily="34" charset="0"/>
                        <a:buChar char="•"/>
                      </a:pPr>
                      <a:r>
                        <a:rPr lang="es-CO" sz="1600" b="0" i="0" u="none" strike="noStrike" kern="1200" baseline="0" dirty="0">
                          <a:solidFill>
                            <a:schemeClr val="dk1"/>
                          </a:solidFill>
                          <a:latin typeface="Arial Narrow" panose="020B0606020202030204" pitchFamily="34" charset="0"/>
                          <a:ea typeface="+mn-ea"/>
                          <a:cs typeface="+mn-cs"/>
                        </a:rPr>
                        <a:t>Tasa de deserción interanual </a:t>
                      </a:r>
                    </a:p>
                    <a:p>
                      <a:pPr marL="285750" indent="-285750">
                        <a:buFont typeface="Arial" panose="020B0604020202020204" pitchFamily="34" charset="0"/>
                        <a:buChar char="•"/>
                      </a:pPr>
                      <a:r>
                        <a:rPr lang="es-CO" sz="1600" b="0" i="0" u="none" strike="noStrike" kern="1200" baseline="0" dirty="0">
                          <a:solidFill>
                            <a:schemeClr val="dk1"/>
                          </a:solidFill>
                          <a:latin typeface="Arial Narrow" panose="020B0606020202030204" pitchFamily="34" charset="0"/>
                          <a:ea typeface="+mn-ea"/>
                          <a:cs typeface="+mn-cs"/>
                        </a:rPr>
                        <a:t>Tasa de graduación 	</a:t>
                      </a:r>
                    </a:p>
                  </a:txBody>
                  <a:tcPr anchor="ctr"/>
                </a:tc>
                <a:tc hMerge="1">
                  <a:txBody>
                    <a:bodyPr/>
                    <a:lstStyle/>
                    <a:p>
                      <a:endParaRPr lang="es-CO"/>
                    </a:p>
                  </a:txBody>
                  <a:tcPr/>
                </a:tc>
                <a:extLst>
                  <a:ext uri="{0D108BD9-81ED-4DB2-BD59-A6C34878D82A}">
                    <a16:rowId xmlns="" xmlns:a16="http://schemas.microsoft.com/office/drawing/2014/main" val="3928904702"/>
                  </a:ext>
                </a:extLst>
              </a:tr>
              <a:tr h="89822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600" b="0" i="0" u="none" strike="noStrike" kern="1200" baseline="0" dirty="0">
                          <a:solidFill>
                            <a:schemeClr val="dk1"/>
                          </a:solidFill>
                          <a:latin typeface="Arial Narrow" panose="020B0606020202030204" pitchFamily="34" charset="0"/>
                          <a:ea typeface="+mn-ea"/>
                          <a:cs typeface="+mn-cs"/>
                        </a:rPr>
                        <a:t>COLCIENCIAS – CONVOCATORIA 781 DE 2017 	</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600" b="0" i="0" u="none" strike="noStrike" kern="1200" baseline="0" dirty="0">
                          <a:solidFill>
                            <a:schemeClr val="dk1"/>
                          </a:solidFill>
                          <a:latin typeface="Arial Narrow" panose="020B0606020202030204" pitchFamily="34" charset="0"/>
                          <a:ea typeface="+mn-ea"/>
                          <a:cs typeface="+mn-cs"/>
                        </a:rPr>
                        <a:t>COLCIENCIAS </a:t>
                      </a:r>
                    </a:p>
                  </a:txBody>
                  <a:tcPr anchor="ctr"/>
                </a:tc>
                <a:tc>
                  <a:txBody>
                    <a:bodyPr/>
                    <a:lstStyle/>
                    <a:p>
                      <a:pPr marL="285750" indent="-285750">
                        <a:buFont typeface="Arial" panose="020B0604020202020204" pitchFamily="34" charset="0"/>
                        <a:buChar char="•"/>
                      </a:pPr>
                      <a:r>
                        <a:rPr lang="es-CO" sz="1600" b="0" i="0" u="none" strike="noStrike" kern="1200" baseline="0" dirty="0">
                          <a:solidFill>
                            <a:schemeClr val="dk1"/>
                          </a:solidFill>
                          <a:latin typeface="Arial Narrow" panose="020B0606020202030204" pitchFamily="34" charset="0"/>
                          <a:ea typeface="+mn-ea"/>
                          <a:cs typeface="+mn-cs"/>
                        </a:rPr>
                        <a:t>Investigadores </a:t>
                      </a:r>
                    </a:p>
                    <a:p>
                      <a:pPr marL="285750" indent="-285750">
                        <a:buFont typeface="Arial" panose="020B0604020202020204" pitchFamily="34" charset="0"/>
                        <a:buChar char="•"/>
                      </a:pPr>
                      <a:r>
                        <a:rPr lang="es-CO" sz="1600" b="0" i="0" u="none" strike="noStrike" kern="1200" baseline="0" dirty="0">
                          <a:solidFill>
                            <a:schemeClr val="dk1"/>
                          </a:solidFill>
                          <a:latin typeface="Arial Narrow" panose="020B0606020202030204" pitchFamily="34" charset="0"/>
                          <a:ea typeface="+mn-ea"/>
                          <a:cs typeface="+mn-cs"/>
                        </a:rPr>
                        <a:t>Productos de nuevo conocimiento </a:t>
                      </a:r>
                    </a:p>
                    <a:p>
                      <a:pPr marL="285750" indent="-285750">
                        <a:buFont typeface="Arial" panose="020B0604020202020204" pitchFamily="34" charset="0"/>
                        <a:buChar char="•"/>
                      </a:pPr>
                      <a:r>
                        <a:rPr lang="es-CO" sz="1600" b="0" i="0" u="none" strike="noStrike" kern="1200" baseline="0" dirty="0">
                          <a:solidFill>
                            <a:schemeClr val="dk1"/>
                          </a:solidFill>
                          <a:latin typeface="Arial Narrow" panose="020B0606020202030204" pitchFamily="34" charset="0"/>
                          <a:ea typeface="+mn-ea"/>
                          <a:cs typeface="+mn-cs"/>
                        </a:rPr>
                        <a:t>Productos de desarrollo tecnológico e innovación</a:t>
                      </a:r>
                    </a:p>
                  </a:txBody>
                  <a:tcPr anchor="ctr"/>
                </a:tc>
                <a:tc>
                  <a:txBody>
                    <a:bodyPr/>
                    <a:lstStyle/>
                    <a:p>
                      <a:pPr marL="285750" indent="-285750">
                        <a:buFont typeface="Arial" panose="020B0604020202020204" pitchFamily="34" charset="0"/>
                        <a:buChar char="•"/>
                      </a:pPr>
                      <a:r>
                        <a:rPr lang="es-CO" sz="1600" b="0" i="0" u="none" strike="noStrike" kern="1200" baseline="0">
                          <a:solidFill>
                            <a:schemeClr val="dk1"/>
                          </a:solidFill>
                          <a:latin typeface="Arial Narrow" panose="020B0606020202030204" pitchFamily="34" charset="0"/>
                          <a:ea typeface="+mn-ea"/>
                          <a:cs typeface="+mn-cs"/>
                        </a:rPr>
                        <a:t>Productos de formación de recurso humano </a:t>
                      </a:r>
                    </a:p>
                    <a:p>
                      <a:pPr marL="285750" indent="-285750">
                        <a:buFont typeface="Arial" panose="020B0604020202020204" pitchFamily="34" charset="0"/>
                        <a:buChar char="•"/>
                      </a:pPr>
                      <a:r>
                        <a:rPr lang="es-CO" sz="1600" b="0" i="0" u="none" strike="noStrike" kern="1200" baseline="0">
                          <a:solidFill>
                            <a:schemeClr val="dk1"/>
                          </a:solidFill>
                          <a:latin typeface="Arial Narrow" panose="020B0606020202030204" pitchFamily="34" charset="0"/>
                          <a:ea typeface="+mn-ea"/>
                          <a:cs typeface="+mn-cs"/>
                        </a:rPr>
                        <a:t>Productos de apropiación social del conocimiento </a:t>
                      </a:r>
                      <a:endParaRPr lang="es-CO" sz="1600" b="0" i="0" u="none" strike="noStrike" kern="1200" baseline="0" dirty="0">
                        <a:solidFill>
                          <a:schemeClr val="dk1"/>
                        </a:solidFill>
                        <a:latin typeface="Arial Narrow" panose="020B0606020202030204" pitchFamily="34" charset="0"/>
                        <a:ea typeface="+mn-ea"/>
                        <a:cs typeface="+mn-cs"/>
                      </a:endParaRPr>
                    </a:p>
                  </a:txBody>
                  <a:tcPr anchor="ctr"/>
                </a:tc>
                <a:extLst>
                  <a:ext uri="{0D108BD9-81ED-4DB2-BD59-A6C34878D82A}">
                    <a16:rowId xmlns="" xmlns:a16="http://schemas.microsoft.com/office/drawing/2014/main" val="1279193200"/>
                  </a:ext>
                </a:extLst>
              </a:tr>
              <a:tr h="4876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600" b="0" i="0" u="none" strike="noStrike" kern="1200" baseline="0" dirty="0">
                          <a:solidFill>
                            <a:schemeClr val="dk1"/>
                          </a:solidFill>
                          <a:latin typeface="Arial Narrow" panose="020B0606020202030204" pitchFamily="34" charset="0"/>
                          <a:ea typeface="+mn-ea"/>
                          <a:cs typeface="+mn-cs"/>
                        </a:rPr>
                        <a:t>ICFES - SABER PRO 	</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600" b="0" i="0" u="none" strike="noStrike" kern="1200" baseline="0" dirty="0">
                          <a:solidFill>
                            <a:schemeClr val="dk1"/>
                          </a:solidFill>
                          <a:latin typeface="Arial Narrow" panose="020B0606020202030204" pitchFamily="34" charset="0"/>
                          <a:ea typeface="+mn-ea"/>
                          <a:cs typeface="+mn-cs"/>
                        </a:rPr>
                        <a:t>SABER PRO </a:t>
                      </a:r>
                    </a:p>
                  </a:txBody>
                  <a:tcPr anchor="ctr"/>
                </a:tc>
                <a:tc>
                  <a:txBody>
                    <a:bodyPr/>
                    <a:lstStyle/>
                    <a:p>
                      <a:pPr marL="285750" indent="-285750">
                        <a:buFont typeface="Arial" panose="020B0604020202020204" pitchFamily="34" charset="0"/>
                        <a:buChar char="•"/>
                      </a:pPr>
                      <a:r>
                        <a:rPr lang="es-CO" sz="1600" b="0" i="0" u="none" strike="noStrike" kern="1200" baseline="0" dirty="0">
                          <a:solidFill>
                            <a:schemeClr val="dk1"/>
                          </a:solidFill>
                          <a:latin typeface="Arial Narrow" panose="020B0606020202030204" pitchFamily="34" charset="0"/>
                          <a:ea typeface="+mn-ea"/>
                          <a:cs typeface="+mn-cs"/>
                        </a:rPr>
                        <a:t>Razonamiento cuantitativo </a:t>
                      </a:r>
                    </a:p>
                    <a:p>
                      <a:pPr marL="285750" indent="-285750">
                        <a:buFont typeface="Arial" panose="020B0604020202020204" pitchFamily="34" charset="0"/>
                        <a:buChar char="•"/>
                      </a:pPr>
                      <a:r>
                        <a:rPr lang="es-CO" sz="1600" b="0" i="0" u="none" strike="noStrike" kern="1200" baseline="0" dirty="0">
                          <a:solidFill>
                            <a:schemeClr val="dk1"/>
                          </a:solidFill>
                          <a:latin typeface="Arial Narrow" panose="020B0606020202030204" pitchFamily="34" charset="0"/>
                          <a:ea typeface="+mn-ea"/>
                          <a:cs typeface="+mn-cs"/>
                        </a:rPr>
                        <a:t>Lectura crítica </a:t>
                      </a:r>
                    </a:p>
                  </a:txBody>
                  <a:tcPr anchor="ctr"/>
                </a:tc>
                <a:tc>
                  <a:txBody>
                    <a:bodyPr/>
                    <a:lstStyle/>
                    <a:p>
                      <a:pPr marL="285750" indent="-285750">
                        <a:buFont typeface="Arial" panose="020B0604020202020204" pitchFamily="34" charset="0"/>
                        <a:buChar char="•"/>
                      </a:pPr>
                      <a:r>
                        <a:rPr lang="es-CO" sz="1600" b="0" i="0" u="none" strike="noStrike" kern="1200" baseline="0">
                          <a:solidFill>
                            <a:schemeClr val="dk1"/>
                          </a:solidFill>
                          <a:latin typeface="Arial Narrow" panose="020B0606020202030204" pitchFamily="34" charset="0"/>
                          <a:ea typeface="+mn-ea"/>
                          <a:cs typeface="+mn-cs"/>
                        </a:rPr>
                        <a:t>Comunicación escrita </a:t>
                      </a:r>
                    </a:p>
                    <a:p>
                      <a:pPr marL="285750" indent="-285750">
                        <a:buFont typeface="Arial" panose="020B0604020202020204" pitchFamily="34" charset="0"/>
                        <a:buChar char="•"/>
                      </a:pPr>
                      <a:r>
                        <a:rPr lang="es-CO" sz="1600" b="0" i="0" u="none" strike="noStrike" kern="1200" baseline="0">
                          <a:solidFill>
                            <a:schemeClr val="dk1"/>
                          </a:solidFill>
                          <a:latin typeface="Arial Narrow" panose="020B0606020202030204" pitchFamily="34" charset="0"/>
                          <a:ea typeface="+mn-ea"/>
                          <a:cs typeface="+mn-cs"/>
                        </a:rPr>
                        <a:t>Competencias ciudadanas 	</a:t>
                      </a:r>
                      <a:endParaRPr lang="es-CO" sz="1600" b="0" i="0" u="none" strike="noStrike" kern="1200" baseline="0" dirty="0">
                        <a:solidFill>
                          <a:schemeClr val="dk1"/>
                        </a:solidFill>
                        <a:latin typeface="Arial Narrow" panose="020B0606020202030204" pitchFamily="34" charset="0"/>
                        <a:ea typeface="+mn-ea"/>
                        <a:cs typeface="+mn-cs"/>
                      </a:endParaRPr>
                    </a:p>
                  </a:txBody>
                  <a:tcPr anchor="ctr"/>
                </a:tc>
                <a:extLst>
                  <a:ext uri="{0D108BD9-81ED-4DB2-BD59-A6C34878D82A}">
                    <a16:rowId xmlns="" xmlns:a16="http://schemas.microsoft.com/office/drawing/2014/main" val="2270283765"/>
                  </a:ext>
                </a:extLst>
              </a:tr>
              <a:tr h="6929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600" b="0" i="0" u="none" strike="noStrike" kern="1200" baseline="0" dirty="0">
                          <a:solidFill>
                            <a:schemeClr val="dk1"/>
                          </a:solidFill>
                          <a:latin typeface="Arial Narrow" panose="020B0606020202030204" pitchFamily="34" charset="0"/>
                          <a:ea typeface="+mn-ea"/>
                          <a:cs typeface="+mn-cs"/>
                        </a:rPr>
                        <a:t>ICFES:-  SABER 11 	</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600" b="0" i="0" u="none" strike="noStrike" kern="1200" baseline="0" dirty="0">
                          <a:solidFill>
                            <a:schemeClr val="dk1"/>
                          </a:solidFill>
                          <a:latin typeface="Arial Narrow" panose="020B0606020202030204" pitchFamily="34" charset="0"/>
                          <a:ea typeface="+mn-ea"/>
                          <a:cs typeface="+mn-cs"/>
                        </a:rPr>
                        <a:t>SABER 11</a:t>
                      </a:r>
                    </a:p>
                  </a:txBody>
                  <a:tcPr anchor="ctr"/>
                </a:tc>
                <a:tc>
                  <a:txBody>
                    <a:bodyPr/>
                    <a:lstStyle/>
                    <a:p>
                      <a:pPr marL="285750" indent="-285750">
                        <a:buFont typeface="Arial" panose="020B0604020202020204" pitchFamily="34" charset="0"/>
                        <a:buChar char="•"/>
                      </a:pPr>
                      <a:r>
                        <a:rPr lang="es-CO" sz="1600" b="0" i="0" u="none" strike="noStrike" kern="1200" baseline="0" dirty="0">
                          <a:solidFill>
                            <a:schemeClr val="dk1"/>
                          </a:solidFill>
                          <a:latin typeface="Arial Narrow" panose="020B0606020202030204" pitchFamily="34" charset="0"/>
                          <a:ea typeface="+mn-ea"/>
                          <a:cs typeface="+mn-cs"/>
                        </a:rPr>
                        <a:t>Resultados de matemáticas </a:t>
                      </a:r>
                    </a:p>
                    <a:p>
                      <a:pPr marL="285750" indent="-285750">
                        <a:buFont typeface="Arial" panose="020B0604020202020204" pitchFamily="34" charset="0"/>
                        <a:buChar char="•"/>
                      </a:pPr>
                      <a:r>
                        <a:rPr lang="es-CO" sz="1600" b="0" i="0" u="none" strike="noStrike" kern="1200" baseline="0" dirty="0">
                          <a:solidFill>
                            <a:schemeClr val="dk1"/>
                          </a:solidFill>
                          <a:latin typeface="Arial Narrow" panose="020B0606020202030204" pitchFamily="34" charset="0"/>
                          <a:ea typeface="+mn-ea"/>
                          <a:cs typeface="+mn-cs"/>
                        </a:rPr>
                        <a:t>Resultados de lenguaje </a:t>
                      </a:r>
                    </a:p>
                    <a:p>
                      <a:pPr marL="285750" indent="-285750">
                        <a:buFont typeface="Arial" panose="020B0604020202020204" pitchFamily="34" charset="0"/>
                        <a:buChar char="•"/>
                      </a:pPr>
                      <a:r>
                        <a:rPr lang="es-CO" sz="1600" b="0" i="0" u="none" strike="noStrike" kern="1200" baseline="0" dirty="0">
                          <a:solidFill>
                            <a:schemeClr val="dk1"/>
                          </a:solidFill>
                          <a:latin typeface="Arial Narrow" panose="020B0606020202030204" pitchFamily="34" charset="0"/>
                          <a:ea typeface="+mn-ea"/>
                          <a:cs typeface="+mn-cs"/>
                        </a:rPr>
                        <a:t>Resultados de química </a:t>
                      </a:r>
                    </a:p>
                  </a:txBody>
                  <a:tcPr anchor="ctr"/>
                </a:tc>
                <a:tc>
                  <a:txBody>
                    <a:bodyPr/>
                    <a:lstStyle/>
                    <a:p>
                      <a:pPr marL="285750" indent="-285750">
                        <a:buFont typeface="Arial" panose="020B0604020202020204" pitchFamily="34" charset="0"/>
                        <a:buChar char="•"/>
                      </a:pPr>
                      <a:r>
                        <a:rPr lang="es-CO" sz="1600" b="0" i="0" u="none" strike="noStrike" kern="1200" baseline="0" dirty="0">
                          <a:solidFill>
                            <a:schemeClr val="dk1"/>
                          </a:solidFill>
                          <a:latin typeface="Arial Narrow" panose="020B0606020202030204" pitchFamily="34" charset="0"/>
                          <a:ea typeface="+mn-ea"/>
                          <a:cs typeface="+mn-cs"/>
                        </a:rPr>
                        <a:t>Resultados de ciencias sociales </a:t>
                      </a:r>
                    </a:p>
                    <a:p>
                      <a:pPr marL="285750" indent="-285750">
                        <a:buFont typeface="Arial" panose="020B0604020202020204" pitchFamily="34" charset="0"/>
                        <a:buChar char="•"/>
                      </a:pPr>
                      <a:r>
                        <a:rPr lang="es-CO" sz="1600" b="0" i="0" u="none" strike="noStrike" kern="1200" baseline="0" dirty="0">
                          <a:solidFill>
                            <a:schemeClr val="dk1"/>
                          </a:solidFill>
                          <a:latin typeface="Arial Narrow" panose="020B0606020202030204" pitchFamily="34" charset="0"/>
                          <a:ea typeface="+mn-ea"/>
                          <a:cs typeface="+mn-cs"/>
                        </a:rPr>
                        <a:t>Ingresos del hogar y educación de la madre </a:t>
                      </a:r>
                    </a:p>
                  </a:txBody>
                  <a:tcPr anchor="ctr"/>
                </a:tc>
                <a:extLst>
                  <a:ext uri="{0D108BD9-81ED-4DB2-BD59-A6C34878D82A}">
                    <a16:rowId xmlns="" xmlns:a16="http://schemas.microsoft.com/office/drawing/2014/main" val="4126150128"/>
                  </a:ext>
                </a:extLst>
              </a:tr>
              <a:tr h="2843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600" b="0" i="0" u="none" strike="noStrike" kern="1200" baseline="0" dirty="0">
                          <a:solidFill>
                            <a:schemeClr val="dk1"/>
                          </a:solidFill>
                          <a:latin typeface="Arial Narrow" panose="020B0606020202030204" pitchFamily="34" charset="0"/>
                          <a:ea typeface="+mn-ea"/>
                          <a:cs typeface="+mn-cs"/>
                        </a:rPr>
                        <a:t>COLECCIÓN ISI - WEB OF SCIENCE </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600" b="0" i="0" u="none" strike="noStrike" kern="1200" baseline="0" dirty="0">
                          <a:solidFill>
                            <a:schemeClr val="dk1"/>
                          </a:solidFill>
                          <a:latin typeface="Arial Narrow" panose="020B0606020202030204" pitchFamily="34" charset="0"/>
                          <a:ea typeface="+mn-ea"/>
                          <a:cs typeface="+mn-cs"/>
                        </a:rPr>
                        <a:t>ISI</a:t>
                      </a:r>
                    </a:p>
                  </a:txBody>
                  <a:tcPr anchor="ctr"/>
                </a:tc>
                <a:tc rowSpan="2" gridSpan="2">
                  <a:txBody>
                    <a:bodyPr/>
                    <a:lstStyle/>
                    <a:p>
                      <a:pPr marL="285750" indent="-285750">
                        <a:buFont typeface="Arial" panose="020B0604020202020204" pitchFamily="34" charset="0"/>
                        <a:buChar char="•"/>
                      </a:pPr>
                      <a:r>
                        <a:rPr lang="es-CO" sz="1600" b="0" i="0" u="none" strike="noStrike" kern="1200" baseline="0" dirty="0">
                          <a:solidFill>
                            <a:schemeClr val="dk1"/>
                          </a:solidFill>
                          <a:latin typeface="Arial Narrow" panose="020B0606020202030204" pitchFamily="34" charset="0"/>
                          <a:ea typeface="+mn-ea"/>
                          <a:cs typeface="+mn-cs"/>
                        </a:rPr>
                        <a:t>Artículos </a:t>
                      </a:r>
                    </a:p>
                    <a:p>
                      <a:pPr marL="285750" indent="-285750">
                        <a:buFont typeface="Arial" panose="020B0604020202020204" pitchFamily="34" charset="0"/>
                        <a:buChar char="•"/>
                      </a:pPr>
                      <a:r>
                        <a:rPr lang="es-CO" sz="1600" b="0" i="0" u="none" strike="noStrike" kern="1200" baseline="0" dirty="0">
                          <a:solidFill>
                            <a:schemeClr val="dk1"/>
                          </a:solidFill>
                          <a:latin typeface="Arial Narrow" panose="020B0606020202030204" pitchFamily="34" charset="0"/>
                          <a:ea typeface="+mn-ea"/>
                          <a:cs typeface="+mn-cs"/>
                        </a:rPr>
                        <a:t>Citaciones </a:t>
                      </a:r>
                    </a:p>
                    <a:p>
                      <a:pPr marL="285750" indent="-285750">
                        <a:buFont typeface="Arial" panose="020B0604020202020204" pitchFamily="34" charset="0"/>
                        <a:buChar char="•"/>
                      </a:pPr>
                      <a:r>
                        <a:rPr lang="es-CO" sz="1600" b="0" i="0" u="none" strike="noStrike" kern="1200" baseline="0" dirty="0">
                          <a:solidFill>
                            <a:schemeClr val="dk1"/>
                          </a:solidFill>
                          <a:latin typeface="Arial Narrow" panose="020B0606020202030204" pitchFamily="34" charset="0"/>
                          <a:ea typeface="+mn-ea"/>
                          <a:cs typeface="+mn-cs"/>
                        </a:rPr>
                        <a:t>Coautorías 	</a:t>
                      </a:r>
                    </a:p>
                  </a:txBody>
                  <a:tcPr anchor="ctr"/>
                </a:tc>
                <a:tc rowSpan="2" hMerge="1">
                  <a:txBody>
                    <a:bodyPr/>
                    <a:lstStyle/>
                    <a:p>
                      <a:endParaRPr lang="es-CO"/>
                    </a:p>
                  </a:txBody>
                  <a:tcPr/>
                </a:tc>
                <a:extLst>
                  <a:ext uri="{0D108BD9-81ED-4DB2-BD59-A6C34878D82A}">
                    <a16:rowId xmlns="" xmlns:a16="http://schemas.microsoft.com/office/drawing/2014/main" val="2287865030"/>
                  </a:ext>
                </a:extLst>
              </a:tr>
              <a:tr h="4085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600" b="0" i="0" u="none" strike="noStrike" kern="1200" baseline="0" dirty="0">
                          <a:solidFill>
                            <a:schemeClr val="dk1"/>
                          </a:solidFill>
                          <a:latin typeface="Arial Narrow" panose="020B0606020202030204" pitchFamily="34" charset="0"/>
                          <a:ea typeface="+mn-ea"/>
                          <a:cs typeface="+mn-cs"/>
                        </a:rPr>
                        <a:t>SCOPUS 	</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600" b="0" i="0" u="none" strike="noStrike" kern="1200" baseline="0" dirty="0">
                          <a:solidFill>
                            <a:schemeClr val="dk1"/>
                          </a:solidFill>
                          <a:latin typeface="Arial Narrow" panose="020B0606020202030204" pitchFamily="34" charset="0"/>
                          <a:ea typeface="+mn-ea"/>
                          <a:cs typeface="+mn-cs"/>
                        </a:rPr>
                        <a:t>SCOPUS 	</a:t>
                      </a:r>
                    </a:p>
                  </a:txBody>
                  <a:tcPr anchor="ctr"/>
                </a:tc>
                <a:tc gridSpan="2" vMerge="1">
                  <a:txBody>
                    <a:bodyPr/>
                    <a:lstStyle/>
                    <a:p>
                      <a:endParaRPr lang="es-CO" sz="1400" b="0" i="0" u="none" strike="noStrike" kern="1200" baseline="0" dirty="0">
                        <a:solidFill>
                          <a:schemeClr val="dk1"/>
                        </a:solidFill>
                        <a:latin typeface="Arial Narrow" panose="020B0606020202030204" pitchFamily="34" charset="0"/>
                        <a:ea typeface="+mn-ea"/>
                        <a:cs typeface="+mn-cs"/>
                      </a:endParaRPr>
                    </a:p>
                  </a:txBody>
                  <a:tcPr anchor="ctr"/>
                </a:tc>
                <a:tc hMerge="1" vMerge="1">
                  <a:txBody>
                    <a:bodyPr/>
                    <a:lstStyle/>
                    <a:p>
                      <a:endParaRPr lang="es-CO"/>
                    </a:p>
                  </a:txBody>
                  <a:tcPr/>
                </a:tc>
                <a:extLst>
                  <a:ext uri="{0D108BD9-81ED-4DB2-BD59-A6C34878D82A}">
                    <a16:rowId xmlns="" xmlns:a16="http://schemas.microsoft.com/office/drawing/2014/main" val="4158806587"/>
                  </a:ext>
                </a:extLst>
              </a:tr>
            </a:tbl>
          </a:graphicData>
        </a:graphic>
      </p:graphicFrame>
    </p:spTree>
    <p:extLst>
      <p:ext uri="{BB962C8B-B14F-4D97-AF65-F5344CB8AC3E}">
        <p14:creationId xmlns:p14="http://schemas.microsoft.com/office/powerpoint/2010/main" val="2690447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A87BF403-CB50-4D74-B7DF-6169AAA390C8}"/>
              </a:ext>
            </a:extLst>
          </p:cNvPr>
          <p:cNvSpPr>
            <a:spLocks noGrp="1"/>
          </p:cNvSpPr>
          <p:nvPr>
            <p:ph type="title"/>
          </p:nvPr>
        </p:nvSpPr>
        <p:spPr>
          <a:xfrm>
            <a:off x="2451652" y="138411"/>
            <a:ext cx="9740348" cy="539720"/>
          </a:xfrm>
          <a:solidFill>
            <a:srgbClr val="002060"/>
          </a:solidFill>
        </p:spPr>
        <p:txBody>
          <a:bodyPr>
            <a:normAutofit/>
          </a:bodyPr>
          <a:lstStyle/>
          <a:p>
            <a:pPr algn="r"/>
            <a:r>
              <a:rPr lang="es-CO" sz="2800" b="1" dirty="0">
                <a:solidFill>
                  <a:schemeClr val="bg1"/>
                </a:solidFill>
              </a:rPr>
              <a:t>Enfoques y categorías de IES que usa el MIDE U</a:t>
            </a:r>
          </a:p>
        </p:txBody>
      </p:sp>
      <p:sp>
        <p:nvSpPr>
          <p:cNvPr id="4" name="Rectángulo 3">
            <a:extLst>
              <a:ext uri="{FF2B5EF4-FFF2-40B4-BE49-F238E27FC236}">
                <a16:creationId xmlns="" xmlns:a16="http://schemas.microsoft.com/office/drawing/2014/main" id="{522DC8EB-6046-4BE4-9168-CA462AC23A29}"/>
              </a:ext>
            </a:extLst>
          </p:cNvPr>
          <p:cNvSpPr/>
          <p:nvPr/>
        </p:nvSpPr>
        <p:spPr>
          <a:xfrm>
            <a:off x="1067819" y="726170"/>
            <a:ext cx="10427423" cy="369332"/>
          </a:xfrm>
          <a:prstGeom prst="rect">
            <a:avLst/>
          </a:prstGeom>
        </p:spPr>
        <p:txBody>
          <a:bodyPr wrap="square">
            <a:spAutoFit/>
          </a:bodyPr>
          <a:lstStyle/>
          <a:p>
            <a:r>
              <a:rPr lang="es-CO" dirty="0">
                <a:solidFill>
                  <a:srgbClr val="5B5B5F"/>
                </a:solidFill>
                <a:latin typeface="Arial" panose="020B0604020202020204" pitchFamily="34" charset="0"/>
                <a:cs typeface="Arial" panose="020B0604020202020204" pitchFamily="34" charset="0"/>
              </a:rPr>
              <a:t>Las IES que se encuentran dentro del MIDE U, se clasifican dentro de los siguientes enfoques:</a:t>
            </a:r>
            <a:endParaRPr lang="es-CO" dirty="0">
              <a:latin typeface="Arial" panose="020B0604020202020204" pitchFamily="34" charset="0"/>
              <a:cs typeface="Arial" panose="020B0604020202020204" pitchFamily="34" charset="0"/>
            </a:endParaRPr>
          </a:p>
        </p:txBody>
      </p:sp>
      <p:pic>
        <p:nvPicPr>
          <p:cNvPr id="3" name="Imagen 2">
            <a:extLst>
              <a:ext uri="{FF2B5EF4-FFF2-40B4-BE49-F238E27FC236}">
                <a16:creationId xmlns="" xmlns:a16="http://schemas.microsoft.com/office/drawing/2014/main" id="{F854B665-85EA-4BB6-A95A-916737E83B37}"/>
              </a:ext>
            </a:extLst>
          </p:cNvPr>
          <p:cNvPicPr>
            <a:picLocks noChangeAspect="1"/>
          </p:cNvPicPr>
          <p:nvPr/>
        </p:nvPicPr>
        <p:blipFill rotWithShape="1">
          <a:blip r:embed="rId2"/>
          <a:srcRect l="20869" t="32648" r="21413" b="18260"/>
          <a:stretch/>
        </p:blipFill>
        <p:spPr>
          <a:xfrm>
            <a:off x="99828" y="1258957"/>
            <a:ext cx="11244336" cy="5377167"/>
          </a:xfrm>
          <a:prstGeom prst="rect">
            <a:avLst/>
          </a:prstGeom>
          <a:ln>
            <a:solidFill>
              <a:schemeClr val="tx1"/>
            </a:solidFill>
          </a:ln>
        </p:spPr>
      </p:pic>
      <p:grpSp>
        <p:nvGrpSpPr>
          <p:cNvPr id="7" name="Grupo 6">
            <a:extLst>
              <a:ext uri="{FF2B5EF4-FFF2-40B4-BE49-F238E27FC236}">
                <a16:creationId xmlns="" xmlns:a16="http://schemas.microsoft.com/office/drawing/2014/main" id="{D76C9A8F-6BAB-446F-A7AF-04A0BE6F43E1}"/>
              </a:ext>
            </a:extLst>
          </p:cNvPr>
          <p:cNvGrpSpPr/>
          <p:nvPr/>
        </p:nvGrpSpPr>
        <p:grpSpPr>
          <a:xfrm>
            <a:off x="278294" y="2809461"/>
            <a:ext cx="11821825" cy="866361"/>
            <a:chOff x="185530" y="2809461"/>
            <a:chExt cx="11821825" cy="866361"/>
          </a:xfrm>
        </p:grpSpPr>
        <p:sp>
          <p:nvSpPr>
            <p:cNvPr id="6" name="Rectángulo 5">
              <a:extLst>
                <a:ext uri="{FF2B5EF4-FFF2-40B4-BE49-F238E27FC236}">
                  <a16:creationId xmlns="" xmlns:a16="http://schemas.microsoft.com/office/drawing/2014/main" id="{F142D297-ADA2-4B48-9C04-C73DD3AF090C}"/>
                </a:ext>
              </a:extLst>
            </p:cNvPr>
            <p:cNvSpPr/>
            <p:nvPr/>
          </p:nvSpPr>
          <p:spPr>
            <a:xfrm>
              <a:off x="185530" y="2809461"/>
              <a:ext cx="11821825" cy="86636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8" name="Picture 2" descr="Resultado de imagen para universidad de NariÃ±o">
              <a:extLst>
                <a:ext uri="{FF2B5EF4-FFF2-40B4-BE49-F238E27FC236}">
                  <a16:creationId xmlns="" xmlns:a16="http://schemas.microsoft.com/office/drawing/2014/main" id="{86090A89-876E-44E1-B428-9A162EA0E05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06356" y="2919619"/>
              <a:ext cx="646043" cy="64604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64862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a:extLst>
              <a:ext uri="{FF2B5EF4-FFF2-40B4-BE49-F238E27FC236}">
                <a16:creationId xmlns="" xmlns:a16="http://schemas.microsoft.com/office/drawing/2014/main" id="{0BD03E56-8013-4EFD-A457-E2A4FBA33F26}"/>
              </a:ext>
            </a:extLst>
          </p:cNvPr>
          <p:cNvGrpSpPr/>
          <p:nvPr/>
        </p:nvGrpSpPr>
        <p:grpSpPr>
          <a:xfrm>
            <a:off x="1035881" y="482387"/>
            <a:ext cx="10120237" cy="5919729"/>
            <a:chOff x="1035881" y="482387"/>
            <a:chExt cx="10120237" cy="5919729"/>
          </a:xfrm>
        </p:grpSpPr>
        <p:pic>
          <p:nvPicPr>
            <p:cNvPr id="13" name="Imagen 12">
              <a:extLst>
                <a:ext uri="{FF2B5EF4-FFF2-40B4-BE49-F238E27FC236}">
                  <a16:creationId xmlns="" xmlns:a16="http://schemas.microsoft.com/office/drawing/2014/main" id="{8E7B057E-40F4-4B27-92F9-7DC42DC4D988}"/>
                </a:ext>
              </a:extLst>
            </p:cNvPr>
            <p:cNvPicPr>
              <a:picLocks noChangeAspect="1"/>
            </p:cNvPicPr>
            <p:nvPr/>
          </p:nvPicPr>
          <p:blipFill>
            <a:blip r:embed="rId2"/>
            <a:stretch>
              <a:fillRect/>
            </a:stretch>
          </p:blipFill>
          <p:spPr>
            <a:xfrm>
              <a:off x="1035881" y="482387"/>
              <a:ext cx="10120237" cy="5919729"/>
            </a:xfrm>
            <a:prstGeom prst="rect">
              <a:avLst/>
            </a:prstGeom>
          </p:spPr>
        </p:pic>
        <p:sp>
          <p:nvSpPr>
            <p:cNvPr id="2" name="CuadroTexto 1">
              <a:extLst>
                <a:ext uri="{FF2B5EF4-FFF2-40B4-BE49-F238E27FC236}">
                  <a16:creationId xmlns="" xmlns:a16="http://schemas.microsoft.com/office/drawing/2014/main" id="{534279EC-3AC4-4086-8B05-B8444A0DE0AB}"/>
                </a:ext>
              </a:extLst>
            </p:cNvPr>
            <p:cNvSpPr txBox="1"/>
            <p:nvPr/>
          </p:nvSpPr>
          <p:spPr>
            <a:xfrm>
              <a:off x="8960211" y="940904"/>
              <a:ext cx="1624163" cy="1015663"/>
            </a:xfrm>
            <a:prstGeom prst="rect">
              <a:avLst/>
            </a:prstGeom>
            <a:solidFill>
              <a:schemeClr val="bg1"/>
            </a:solidFill>
          </p:spPr>
          <p:txBody>
            <a:bodyPr wrap="none" rtlCol="0">
              <a:spAutoFit/>
            </a:bodyPr>
            <a:lstStyle/>
            <a:p>
              <a:pPr algn="ctr"/>
              <a:r>
                <a:rPr lang="es-CO" sz="2000" dirty="0">
                  <a:latin typeface="Arial" panose="020B0604020202020204" pitchFamily="34" charset="0"/>
                  <a:cs typeface="Arial" panose="020B0604020202020204" pitchFamily="34" charset="0"/>
                </a:rPr>
                <a:t>¿Cuál es mi </a:t>
              </a:r>
            </a:p>
            <a:p>
              <a:pPr algn="ctr"/>
              <a:r>
                <a:rPr lang="es-CO" sz="2000" dirty="0">
                  <a:latin typeface="Arial" panose="020B0604020202020204" pitchFamily="34" charset="0"/>
                  <a:cs typeface="Arial" panose="020B0604020202020204" pitchFamily="34" charset="0"/>
                </a:rPr>
                <a:t>grupo de </a:t>
              </a:r>
            </a:p>
            <a:p>
              <a:pPr algn="ctr"/>
              <a:r>
                <a:rPr lang="es-CO" sz="2000" dirty="0">
                  <a:latin typeface="Arial" panose="020B0604020202020204" pitchFamily="34" charset="0"/>
                  <a:cs typeface="Arial" panose="020B0604020202020204" pitchFamily="34" charset="0"/>
                </a:rPr>
                <a:t>enfoque?</a:t>
              </a:r>
            </a:p>
          </p:txBody>
        </p:sp>
      </p:grpSp>
    </p:spTree>
    <p:extLst>
      <p:ext uri="{BB962C8B-B14F-4D97-AF65-F5344CB8AC3E}">
        <p14:creationId xmlns:p14="http://schemas.microsoft.com/office/powerpoint/2010/main" val="359511263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EA3AC066-B340-4F62-BDFE-DDEA17A9F6DB}"/>
              </a:ext>
            </a:extLst>
          </p:cNvPr>
          <p:cNvSpPr>
            <a:spLocks noGrp="1"/>
          </p:cNvSpPr>
          <p:nvPr>
            <p:ph type="title"/>
          </p:nvPr>
        </p:nvSpPr>
        <p:spPr>
          <a:xfrm>
            <a:off x="0" y="85371"/>
            <a:ext cx="12192000" cy="736264"/>
          </a:xfrm>
          <a:solidFill>
            <a:srgbClr val="002060"/>
          </a:solidFill>
          <a:ln>
            <a:solidFill>
              <a:srgbClr val="002060"/>
            </a:solidFill>
          </a:ln>
        </p:spPr>
        <p:txBody>
          <a:bodyPr>
            <a:normAutofit/>
          </a:bodyPr>
          <a:lstStyle/>
          <a:p>
            <a:pPr algn="ctr"/>
            <a:r>
              <a:rPr lang="es-CO" sz="3600" dirty="0">
                <a:solidFill>
                  <a:schemeClr val="bg1"/>
                </a:solidFill>
              </a:rPr>
              <a:t>Grupo de Enfoque: Maestría (32 IES)</a:t>
            </a:r>
          </a:p>
        </p:txBody>
      </p:sp>
      <p:sp>
        <p:nvSpPr>
          <p:cNvPr id="6" name="Rectángulo 5">
            <a:extLst>
              <a:ext uri="{FF2B5EF4-FFF2-40B4-BE49-F238E27FC236}">
                <a16:creationId xmlns="" xmlns:a16="http://schemas.microsoft.com/office/drawing/2014/main" id="{3FB2BED3-5B51-4FA3-9919-E6612A0BD5A6}"/>
              </a:ext>
            </a:extLst>
          </p:cNvPr>
          <p:cNvSpPr/>
          <p:nvPr/>
        </p:nvSpPr>
        <p:spPr>
          <a:xfrm>
            <a:off x="6095999" y="1166843"/>
            <a:ext cx="5586663" cy="5355312"/>
          </a:xfrm>
          <a:prstGeom prst="rect">
            <a:avLst/>
          </a:prstGeom>
          <a:ln>
            <a:solidFill>
              <a:schemeClr val="accent1"/>
            </a:solidFill>
          </a:ln>
        </p:spPr>
        <p:txBody>
          <a:bodyPr wrap="square">
            <a:spAutoFit/>
          </a:bodyPr>
          <a:lstStyle/>
          <a:p>
            <a:r>
              <a:rPr lang="es-CO" dirty="0">
                <a:latin typeface="Arial Narrow" panose="020B0606020202030204" pitchFamily="34" charset="0"/>
              </a:rPr>
              <a:t>17. UNIVERSIDAD DE LA SALLE</a:t>
            </a:r>
          </a:p>
          <a:p>
            <a:r>
              <a:rPr lang="es-CO" dirty="0">
                <a:latin typeface="Arial Narrow" panose="020B0606020202030204" pitchFamily="34" charset="0"/>
              </a:rPr>
              <a:t>18. UNIVERSIDAD AUTONOMA DEL CARIBE- UNIAUTONOMA</a:t>
            </a:r>
          </a:p>
          <a:p>
            <a:r>
              <a:rPr lang="es-CO" dirty="0">
                <a:latin typeface="Arial Narrow" panose="020B0606020202030204" pitchFamily="34" charset="0"/>
              </a:rPr>
              <a:t>19. UNIVERSIDAD LIBRE</a:t>
            </a:r>
          </a:p>
          <a:p>
            <a:r>
              <a:rPr lang="es-CO" dirty="0">
                <a:latin typeface="Arial Narrow" panose="020B0606020202030204" pitchFamily="34" charset="0"/>
              </a:rPr>
              <a:t>20. UNIVERSIDAD DE MEDELLIN</a:t>
            </a:r>
          </a:p>
          <a:p>
            <a:r>
              <a:rPr lang="es-CO" dirty="0">
                <a:latin typeface="Arial Narrow" panose="020B0606020202030204" pitchFamily="34" charset="0"/>
              </a:rPr>
              <a:t>21. UNIVERSIDAD COOPERATIVA DE COLOMBIA</a:t>
            </a:r>
          </a:p>
          <a:p>
            <a:r>
              <a:rPr lang="es-CO" dirty="0">
                <a:latin typeface="Arial Narrow" panose="020B0606020202030204" pitchFamily="34" charset="0"/>
              </a:rPr>
              <a:t>22. UNIVERSIDAD AUTONOMA DE BUCARAMANGA-UNAB-</a:t>
            </a:r>
          </a:p>
          <a:p>
            <a:r>
              <a:rPr lang="es-CO" dirty="0">
                <a:latin typeface="Arial Narrow" panose="020B0606020202030204" pitchFamily="34" charset="0"/>
              </a:rPr>
              <a:t>23. UNIVERSIDAD AUTONOMA DE MANIZALES</a:t>
            </a:r>
          </a:p>
          <a:p>
            <a:r>
              <a:rPr lang="es-CO" dirty="0">
                <a:latin typeface="Arial Narrow" panose="020B0606020202030204" pitchFamily="34" charset="0"/>
              </a:rPr>
              <a:t>24. UNIVERSIDAD ICESI</a:t>
            </a:r>
          </a:p>
          <a:p>
            <a:r>
              <a:rPr lang="es-CO" dirty="0">
                <a:latin typeface="Arial Narrow" panose="020B0606020202030204" pitchFamily="34" charset="0"/>
              </a:rPr>
              <a:t>25. UNIVERSIDAD NACIONAL ABIERTA Y A DISTANCIA UNAD</a:t>
            </a:r>
          </a:p>
          <a:p>
            <a:r>
              <a:rPr lang="es-CO" dirty="0">
                <a:latin typeface="Arial Narrow" panose="020B0606020202030204" pitchFamily="34" charset="0"/>
              </a:rPr>
              <a:t>26. FUNDACION UNIVERSITARIA DE CIENCIAS DE LA SALUD</a:t>
            </a:r>
          </a:p>
          <a:p>
            <a:r>
              <a:rPr lang="es-CO" dirty="0">
                <a:latin typeface="Arial Narrow" panose="020B0606020202030204" pitchFamily="34" charset="0"/>
              </a:rPr>
              <a:t>27. UNIVERSIDAD CES</a:t>
            </a:r>
          </a:p>
          <a:p>
            <a:r>
              <a:rPr lang="es-CO" dirty="0">
                <a:latin typeface="Arial Narrow" panose="020B0606020202030204" pitchFamily="34" charset="0"/>
              </a:rPr>
              <a:t>28. UNIVERSIDAD CATOLICA DE PEREIRA</a:t>
            </a:r>
          </a:p>
          <a:p>
            <a:r>
              <a:rPr lang="es-CO" dirty="0">
                <a:latin typeface="Arial Narrow" panose="020B0606020202030204" pitchFamily="34" charset="0"/>
              </a:rPr>
              <a:t>29. UNIVERSIDAD SIMON BOLIVAR</a:t>
            </a:r>
          </a:p>
          <a:p>
            <a:r>
              <a:rPr lang="es-CO" dirty="0">
                <a:latin typeface="Arial Narrow" panose="020B0606020202030204" pitchFamily="34" charset="0"/>
              </a:rPr>
              <a:t>30. UNIVERSIDAD EAN</a:t>
            </a:r>
          </a:p>
          <a:p>
            <a:r>
              <a:rPr lang="es-CO" dirty="0">
                <a:latin typeface="Arial Narrow" panose="020B0606020202030204" pitchFamily="34" charset="0"/>
              </a:rPr>
              <a:t>31. CORPORACION UNIVERSITARIA MINUTO DE DIOS -UNIMINUTO-</a:t>
            </a:r>
          </a:p>
          <a:p>
            <a:r>
              <a:rPr lang="es-CO" dirty="0">
                <a:latin typeface="Arial Narrow" panose="020B0606020202030204" pitchFamily="34" charset="0"/>
              </a:rPr>
              <a:t>32. UNIVERSIDAD DE SANTANDER – UDES</a:t>
            </a:r>
          </a:p>
          <a:p>
            <a:pPr marL="342900" indent="-342900">
              <a:buFont typeface="+mj-lt"/>
              <a:buAutoNum type="arabicPeriod"/>
            </a:pPr>
            <a:endParaRPr lang="es-CO" dirty="0">
              <a:latin typeface="Arial Narrow" panose="020B0606020202030204" pitchFamily="34" charset="0"/>
            </a:endParaRPr>
          </a:p>
        </p:txBody>
      </p:sp>
      <p:sp>
        <p:nvSpPr>
          <p:cNvPr id="11" name="Rectángulo 10">
            <a:extLst>
              <a:ext uri="{FF2B5EF4-FFF2-40B4-BE49-F238E27FC236}">
                <a16:creationId xmlns="" xmlns:a16="http://schemas.microsoft.com/office/drawing/2014/main" id="{6B949537-73C2-4D85-A07F-DE51EC0C867A}"/>
              </a:ext>
            </a:extLst>
          </p:cNvPr>
          <p:cNvSpPr/>
          <p:nvPr/>
        </p:nvSpPr>
        <p:spPr>
          <a:xfrm>
            <a:off x="805542" y="1147762"/>
            <a:ext cx="5029202" cy="5355312"/>
          </a:xfrm>
          <a:prstGeom prst="rect">
            <a:avLst/>
          </a:prstGeom>
          <a:ln>
            <a:solidFill>
              <a:schemeClr val="accent1"/>
            </a:solidFill>
          </a:ln>
        </p:spPr>
        <p:txBody>
          <a:bodyPr wrap="square">
            <a:spAutoFit/>
          </a:bodyPr>
          <a:lstStyle/>
          <a:p>
            <a:pPr marL="342900" indent="-342900">
              <a:buFont typeface="+mj-lt"/>
              <a:buAutoNum type="arabicPeriod"/>
            </a:pPr>
            <a:r>
              <a:rPr lang="es-CO" dirty="0">
                <a:latin typeface="Arial Narrow" panose="020B0606020202030204" pitchFamily="34" charset="0"/>
              </a:rPr>
              <a:t>UNIVERSIDAD SURCOLOMBIANA</a:t>
            </a:r>
          </a:p>
          <a:p>
            <a:pPr marL="342900" indent="-342900">
              <a:buFont typeface="+mj-lt"/>
              <a:buAutoNum type="arabicPeriod"/>
            </a:pPr>
            <a:r>
              <a:rPr lang="es-CO" dirty="0">
                <a:latin typeface="Arial Narrow" panose="020B0606020202030204" pitchFamily="34" charset="0"/>
              </a:rPr>
              <a:t>UNIVERSIDAD MILITAR-NUEVA GRANADA</a:t>
            </a:r>
          </a:p>
          <a:p>
            <a:pPr marL="342900" indent="-342900">
              <a:buFont typeface="+mj-lt"/>
              <a:buAutoNum type="arabicPeriod"/>
            </a:pPr>
            <a:r>
              <a:rPr lang="es-CO" b="1" dirty="0">
                <a:latin typeface="Arial Narrow" panose="020B0606020202030204" pitchFamily="34" charset="0"/>
              </a:rPr>
              <a:t>UNIVERSIDAD DE NARIÑO</a:t>
            </a:r>
          </a:p>
          <a:p>
            <a:pPr marL="342900" indent="-342900">
              <a:buFont typeface="+mj-lt"/>
              <a:buAutoNum type="arabicPeriod"/>
            </a:pPr>
            <a:r>
              <a:rPr lang="es-CO" dirty="0">
                <a:latin typeface="Arial Narrow" panose="020B0606020202030204" pitchFamily="34" charset="0"/>
              </a:rPr>
              <a:t>UNIVERSIDAD DEL TOLIMA</a:t>
            </a:r>
          </a:p>
          <a:p>
            <a:pPr marL="342900" indent="-342900">
              <a:buFont typeface="+mj-lt"/>
              <a:buAutoNum type="arabicPeriod"/>
            </a:pPr>
            <a:r>
              <a:rPr lang="es-CO" dirty="0">
                <a:latin typeface="Arial Narrow" panose="020B0606020202030204" pitchFamily="34" charset="0"/>
              </a:rPr>
              <a:t>UNIVERSIDAD DISTRITAL-FRANCISCO JOSE DE CALDAS</a:t>
            </a:r>
          </a:p>
          <a:p>
            <a:pPr marL="342900" indent="-342900">
              <a:buFont typeface="+mj-lt"/>
              <a:buAutoNum type="arabicPeriod"/>
            </a:pPr>
            <a:r>
              <a:rPr lang="es-CO" dirty="0">
                <a:latin typeface="Arial Narrow" panose="020B0606020202030204" pitchFamily="34" charset="0"/>
              </a:rPr>
              <a:t>UNIVERSIDAD EXTERNADO DE COLOMBIA</a:t>
            </a:r>
          </a:p>
          <a:p>
            <a:pPr marL="342900" indent="-342900">
              <a:buFont typeface="+mj-lt"/>
              <a:buAutoNum type="arabicPeriod"/>
            </a:pPr>
            <a:r>
              <a:rPr lang="es-CO" dirty="0">
                <a:latin typeface="Arial Narrow" panose="020B0606020202030204" pitchFamily="34" charset="0"/>
              </a:rPr>
              <a:t>FUNDACION UNIVERSIDAD DE BOGOTA - JORGE TADEO LOZANO</a:t>
            </a:r>
          </a:p>
          <a:p>
            <a:pPr marL="342900" indent="-342900">
              <a:buFont typeface="+mj-lt"/>
              <a:buAutoNum type="arabicPeriod"/>
            </a:pPr>
            <a:r>
              <a:rPr lang="es-CO" dirty="0">
                <a:latin typeface="Arial Narrow" panose="020B0606020202030204" pitchFamily="34" charset="0"/>
              </a:rPr>
              <a:t>UNIVERSIDAD CENTRAL</a:t>
            </a:r>
          </a:p>
          <a:p>
            <a:pPr marL="342900" indent="-342900">
              <a:buFont typeface="+mj-lt"/>
              <a:buAutoNum type="arabicPeriod"/>
            </a:pPr>
            <a:r>
              <a:rPr lang="es-CO" dirty="0">
                <a:latin typeface="Arial Narrow" panose="020B0606020202030204" pitchFamily="34" charset="0"/>
              </a:rPr>
              <a:t>UNIVERSIDAD DE LA SABANA</a:t>
            </a:r>
          </a:p>
          <a:p>
            <a:pPr marL="342900" indent="-342900">
              <a:buFont typeface="+mj-lt"/>
              <a:buAutoNum type="arabicPeriod"/>
            </a:pPr>
            <a:r>
              <a:rPr lang="es-CO" dirty="0">
                <a:latin typeface="Arial Narrow" panose="020B0606020202030204" pitchFamily="34" charset="0"/>
              </a:rPr>
              <a:t>UNIVERSIDAD EAFIT-</a:t>
            </a:r>
          </a:p>
          <a:p>
            <a:pPr marL="342900" indent="-342900">
              <a:buFont typeface="+mj-lt"/>
              <a:buAutoNum type="arabicPeriod"/>
            </a:pPr>
            <a:r>
              <a:rPr lang="es-CO" dirty="0">
                <a:latin typeface="Arial Narrow" panose="020B0606020202030204" pitchFamily="34" charset="0"/>
              </a:rPr>
              <a:t>COLEGIO MAYOR DE NUESTRA SEÑORA DEL ROSARIO</a:t>
            </a:r>
          </a:p>
          <a:p>
            <a:pPr marL="342900" indent="-342900">
              <a:buFont typeface="+mj-lt"/>
              <a:buAutoNum type="arabicPeriod"/>
            </a:pPr>
            <a:r>
              <a:rPr lang="es-CO" dirty="0">
                <a:latin typeface="Arial Narrow" panose="020B0606020202030204" pitchFamily="34" charset="0"/>
              </a:rPr>
              <a:t>UNIVERSIDAD DE SAN BUENAVENTURA</a:t>
            </a:r>
          </a:p>
          <a:p>
            <a:pPr marL="342900" indent="-342900">
              <a:buFont typeface="+mj-lt"/>
              <a:buAutoNum type="arabicPeriod"/>
            </a:pPr>
            <a:r>
              <a:rPr lang="es-CO" dirty="0">
                <a:latin typeface="Arial Narrow" panose="020B0606020202030204" pitchFamily="34" charset="0"/>
              </a:rPr>
              <a:t>UNIVERSIDAD MARIANA</a:t>
            </a:r>
          </a:p>
          <a:p>
            <a:pPr marL="342900" indent="-342900">
              <a:buFont typeface="+mj-lt"/>
              <a:buAutoNum type="arabicPeriod"/>
            </a:pPr>
            <a:r>
              <a:rPr lang="es-CO" dirty="0">
                <a:latin typeface="Arial Narrow" panose="020B0606020202030204" pitchFamily="34" charset="0"/>
              </a:rPr>
              <a:t>UNIVERSIDAD DE MANIZALES</a:t>
            </a:r>
          </a:p>
          <a:p>
            <a:pPr marL="342900" indent="-342900">
              <a:buFont typeface="+mj-lt"/>
              <a:buAutoNum type="arabicPeriod"/>
            </a:pPr>
            <a:r>
              <a:rPr lang="es-CO" dirty="0">
                <a:latin typeface="Arial Narrow" panose="020B0606020202030204" pitchFamily="34" charset="0"/>
              </a:rPr>
              <a:t>UNIVERSIDAD SERGIO ARBOLEDA</a:t>
            </a:r>
          </a:p>
          <a:p>
            <a:pPr marL="342900" indent="-342900">
              <a:buFont typeface="+mj-lt"/>
              <a:buAutoNum type="arabicPeriod"/>
            </a:pPr>
            <a:r>
              <a:rPr lang="es-CO" dirty="0">
                <a:latin typeface="Arial Narrow" panose="020B0606020202030204" pitchFamily="34" charset="0"/>
              </a:rPr>
              <a:t>UNIVERSIDAD EL BOSQUE</a:t>
            </a:r>
          </a:p>
        </p:txBody>
      </p:sp>
    </p:spTree>
    <p:extLst>
      <p:ext uri="{BB962C8B-B14F-4D97-AF65-F5344CB8AC3E}">
        <p14:creationId xmlns:p14="http://schemas.microsoft.com/office/powerpoint/2010/main" val="26265273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ángulo 52">
            <a:extLst>
              <a:ext uri="{FF2B5EF4-FFF2-40B4-BE49-F238E27FC236}">
                <a16:creationId xmlns="" xmlns:a16="http://schemas.microsoft.com/office/drawing/2014/main" id="{4A904FEF-6975-43F8-AC0A-0568CF306F0D}"/>
              </a:ext>
            </a:extLst>
          </p:cNvPr>
          <p:cNvSpPr/>
          <p:nvPr/>
        </p:nvSpPr>
        <p:spPr>
          <a:xfrm>
            <a:off x="6352238" y="1547387"/>
            <a:ext cx="1153692" cy="99108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4" name="Imagen 3">
            <a:extLst>
              <a:ext uri="{FF2B5EF4-FFF2-40B4-BE49-F238E27FC236}">
                <a16:creationId xmlns="" xmlns:a16="http://schemas.microsoft.com/office/drawing/2014/main" id="{28E30779-14F3-480B-BECD-5371E1846151}"/>
              </a:ext>
            </a:extLst>
          </p:cNvPr>
          <p:cNvPicPr>
            <a:picLocks noChangeAspect="1"/>
          </p:cNvPicPr>
          <p:nvPr/>
        </p:nvPicPr>
        <p:blipFill>
          <a:blip r:embed="rId2"/>
          <a:stretch>
            <a:fillRect/>
          </a:stretch>
        </p:blipFill>
        <p:spPr>
          <a:xfrm>
            <a:off x="3450943" y="454873"/>
            <a:ext cx="5525262" cy="6494331"/>
          </a:xfrm>
          <a:prstGeom prst="rect">
            <a:avLst/>
          </a:prstGeom>
        </p:spPr>
      </p:pic>
      <p:sp>
        <p:nvSpPr>
          <p:cNvPr id="2" name="Título 1">
            <a:extLst>
              <a:ext uri="{FF2B5EF4-FFF2-40B4-BE49-F238E27FC236}">
                <a16:creationId xmlns="" xmlns:a16="http://schemas.microsoft.com/office/drawing/2014/main" id="{EA3AC066-B340-4F62-BDFE-DDEA17A9F6DB}"/>
              </a:ext>
            </a:extLst>
          </p:cNvPr>
          <p:cNvSpPr>
            <a:spLocks noGrp="1"/>
          </p:cNvSpPr>
          <p:nvPr>
            <p:ph type="title"/>
          </p:nvPr>
        </p:nvSpPr>
        <p:spPr>
          <a:xfrm>
            <a:off x="7425676" y="314626"/>
            <a:ext cx="4035218" cy="1079935"/>
          </a:xfrm>
          <a:solidFill>
            <a:schemeClr val="accent1">
              <a:lumMod val="40000"/>
              <a:lumOff val="60000"/>
            </a:schemeClr>
          </a:solidFill>
        </p:spPr>
        <p:txBody>
          <a:bodyPr>
            <a:normAutofit/>
          </a:bodyPr>
          <a:lstStyle/>
          <a:p>
            <a:pPr algn="ctr"/>
            <a:r>
              <a:rPr lang="es-CO" sz="3200" dirty="0"/>
              <a:t>Enfoque: Maestría </a:t>
            </a:r>
            <a:br>
              <a:rPr lang="es-CO" sz="3200" dirty="0"/>
            </a:br>
            <a:r>
              <a:rPr lang="es-CO" sz="3200" dirty="0"/>
              <a:t>(32 IES)</a:t>
            </a:r>
          </a:p>
        </p:txBody>
      </p:sp>
      <p:pic>
        <p:nvPicPr>
          <p:cNvPr id="5" name="Imagen 4">
            <a:extLst>
              <a:ext uri="{FF2B5EF4-FFF2-40B4-BE49-F238E27FC236}">
                <a16:creationId xmlns="" xmlns:a16="http://schemas.microsoft.com/office/drawing/2014/main" id="{4800AEF2-5B85-4B79-B3B0-60703719DB7C}"/>
              </a:ext>
            </a:extLst>
          </p:cNvPr>
          <p:cNvPicPr>
            <a:picLocks noChangeAspect="1"/>
          </p:cNvPicPr>
          <p:nvPr/>
        </p:nvPicPr>
        <p:blipFill>
          <a:blip r:embed="rId3"/>
          <a:stretch>
            <a:fillRect/>
          </a:stretch>
        </p:blipFill>
        <p:spPr>
          <a:xfrm>
            <a:off x="3130301" y="3795152"/>
            <a:ext cx="887325" cy="279700"/>
          </a:xfrm>
          <a:prstGeom prst="rect">
            <a:avLst/>
          </a:prstGeom>
        </p:spPr>
      </p:pic>
      <p:pic>
        <p:nvPicPr>
          <p:cNvPr id="11" name="Picture 2" descr="Imagen relacionada">
            <a:extLst>
              <a:ext uri="{FF2B5EF4-FFF2-40B4-BE49-F238E27FC236}">
                <a16:creationId xmlns="" xmlns:a16="http://schemas.microsoft.com/office/drawing/2014/main" id="{EA6AB712-0273-48EA-959D-8DC56D18CF4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084" t="20075" r="-1128" b="14962"/>
          <a:stretch/>
        </p:blipFill>
        <p:spPr bwMode="auto">
          <a:xfrm>
            <a:off x="5443637" y="209654"/>
            <a:ext cx="710922" cy="471041"/>
          </a:xfrm>
          <a:prstGeom prst="rect">
            <a:avLst/>
          </a:prstGeom>
          <a:noFill/>
          <a:extLst>
            <a:ext uri="{909E8E84-426E-40DD-AFC4-6F175D3DCCD1}">
              <a14:hiddenFill xmlns:a14="http://schemas.microsoft.com/office/drawing/2010/main">
                <a:solidFill>
                  <a:srgbClr val="FFFFFF"/>
                </a:solidFill>
              </a14:hiddenFill>
            </a:ext>
          </a:extLst>
        </p:spPr>
      </p:pic>
      <p:pic>
        <p:nvPicPr>
          <p:cNvPr id="19" name="Imagen 18">
            <a:extLst>
              <a:ext uri="{FF2B5EF4-FFF2-40B4-BE49-F238E27FC236}">
                <a16:creationId xmlns="" xmlns:a16="http://schemas.microsoft.com/office/drawing/2014/main" id="{F06A62E0-5BEE-458A-B6B6-7662A635CA38}"/>
              </a:ext>
            </a:extLst>
          </p:cNvPr>
          <p:cNvPicPr>
            <a:picLocks noChangeAspect="1"/>
          </p:cNvPicPr>
          <p:nvPr/>
        </p:nvPicPr>
        <p:blipFill>
          <a:blip r:embed="rId5"/>
          <a:stretch>
            <a:fillRect/>
          </a:stretch>
        </p:blipFill>
        <p:spPr>
          <a:xfrm>
            <a:off x="2416445" y="248770"/>
            <a:ext cx="926223" cy="373670"/>
          </a:xfrm>
          <a:prstGeom prst="rect">
            <a:avLst/>
          </a:prstGeom>
        </p:spPr>
      </p:pic>
      <p:pic>
        <p:nvPicPr>
          <p:cNvPr id="1026" name="Picture 2" descr="https://www.uac.edu.co/images/logoUac.png">
            <a:extLst>
              <a:ext uri="{FF2B5EF4-FFF2-40B4-BE49-F238E27FC236}">
                <a16:creationId xmlns="" xmlns:a16="http://schemas.microsoft.com/office/drawing/2014/main" id="{310D951F-8002-4815-A8EA-C19967E708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4507" y="609990"/>
            <a:ext cx="1153692" cy="446369"/>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a:extLst>
              <a:ext uri="{FF2B5EF4-FFF2-40B4-BE49-F238E27FC236}">
                <a16:creationId xmlns="" xmlns:a16="http://schemas.microsoft.com/office/drawing/2014/main" id="{CFA64826-999A-4A42-ADD7-BAF76CE967A9}"/>
              </a:ext>
            </a:extLst>
          </p:cNvPr>
          <p:cNvPicPr>
            <a:picLocks noChangeAspect="1"/>
          </p:cNvPicPr>
          <p:nvPr/>
        </p:nvPicPr>
        <p:blipFill>
          <a:blip r:embed="rId7"/>
          <a:stretch>
            <a:fillRect/>
          </a:stretch>
        </p:blipFill>
        <p:spPr>
          <a:xfrm>
            <a:off x="6508629" y="1659222"/>
            <a:ext cx="791956" cy="270165"/>
          </a:xfrm>
          <a:prstGeom prst="rect">
            <a:avLst/>
          </a:prstGeom>
        </p:spPr>
      </p:pic>
      <p:pic>
        <p:nvPicPr>
          <p:cNvPr id="13" name="Imagen 12">
            <a:extLst>
              <a:ext uri="{FF2B5EF4-FFF2-40B4-BE49-F238E27FC236}">
                <a16:creationId xmlns="" xmlns:a16="http://schemas.microsoft.com/office/drawing/2014/main" id="{472E4DC3-F1F1-41E3-B4C4-95E398095D55}"/>
              </a:ext>
            </a:extLst>
          </p:cNvPr>
          <p:cNvPicPr>
            <a:picLocks noChangeAspect="1"/>
          </p:cNvPicPr>
          <p:nvPr/>
        </p:nvPicPr>
        <p:blipFill>
          <a:blip r:embed="rId8"/>
          <a:stretch>
            <a:fillRect/>
          </a:stretch>
        </p:blipFill>
        <p:spPr>
          <a:xfrm>
            <a:off x="6571374" y="2061560"/>
            <a:ext cx="663457" cy="386191"/>
          </a:xfrm>
          <a:prstGeom prst="rect">
            <a:avLst/>
          </a:prstGeom>
        </p:spPr>
      </p:pic>
      <p:grpSp>
        <p:nvGrpSpPr>
          <p:cNvPr id="35" name="Grupo 34">
            <a:extLst>
              <a:ext uri="{FF2B5EF4-FFF2-40B4-BE49-F238E27FC236}">
                <a16:creationId xmlns="" xmlns:a16="http://schemas.microsoft.com/office/drawing/2014/main" id="{FE5E1456-3BDF-4336-87A8-D8B4DA0CD052}"/>
              </a:ext>
            </a:extLst>
          </p:cNvPr>
          <p:cNvGrpSpPr/>
          <p:nvPr/>
        </p:nvGrpSpPr>
        <p:grpSpPr>
          <a:xfrm>
            <a:off x="3390908" y="162230"/>
            <a:ext cx="703075" cy="1919266"/>
            <a:chOff x="9686441" y="562950"/>
            <a:chExt cx="703075" cy="1919266"/>
          </a:xfrm>
        </p:grpSpPr>
        <p:pic>
          <p:nvPicPr>
            <p:cNvPr id="12" name="Imagen 11">
              <a:extLst>
                <a:ext uri="{FF2B5EF4-FFF2-40B4-BE49-F238E27FC236}">
                  <a16:creationId xmlns="" xmlns:a16="http://schemas.microsoft.com/office/drawing/2014/main" id="{A1549FEC-9576-4370-904A-BAC256CB890A}"/>
                </a:ext>
              </a:extLst>
            </p:cNvPr>
            <p:cNvPicPr>
              <a:picLocks noChangeAspect="1"/>
            </p:cNvPicPr>
            <p:nvPr/>
          </p:nvPicPr>
          <p:blipFill>
            <a:blip r:embed="rId9"/>
            <a:stretch>
              <a:fillRect/>
            </a:stretch>
          </p:blipFill>
          <p:spPr>
            <a:xfrm>
              <a:off x="9686441" y="1869860"/>
              <a:ext cx="703075" cy="612356"/>
            </a:xfrm>
            <a:prstGeom prst="rect">
              <a:avLst/>
            </a:prstGeom>
          </p:spPr>
        </p:pic>
        <p:pic>
          <p:nvPicPr>
            <p:cNvPr id="26" name="Imagen 25">
              <a:extLst>
                <a:ext uri="{FF2B5EF4-FFF2-40B4-BE49-F238E27FC236}">
                  <a16:creationId xmlns="" xmlns:a16="http://schemas.microsoft.com/office/drawing/2014/main" id="{77B3A6B2-2417-480C-B33E-301A11F0D17B}"/>
                </a:ext>
              </a:extLst>
            </p:cNvPr>
            <p:cNvPicPr>
              <a:picLocks noChangeAspect="1"/>
            </p:cNvPicPr>
            <p:nvPr/>
          </p:nvPicPr>
          <p:blipFill>
            <a:blip r:embed="rId10"/>
            <a:stretch>
              <a:fillRect/>
            </a:stretch>
          </p:blipFill>
          <p:spPr>
            <a:xfrm>
              <a:off x="9732905" y="1167521"/>
              <a:ext cx="656611" cy="659335"/>
            </a:xfrm>
            <a:prstGeom prst="rect">
              <a:avLst/>
            </a:prstGeom>
          </p:spPr>
        </p:pic>
        <p:pic>
          <p:nvPicPr>
            <p:cNvPr id="37" name="Imagen 36">
              <a:extLst>
                <a:ext uri="{FF2B5EF4-FFF2-40B4-BE49-F238E27FC236}">
                  <a16:creationId xmlns="" xmlns:a16="http://schemas.microsoft.com/office/drawing/2014/main" id="{E7D761A6-7093-4235-AEAC-830C4D07676F}"/>
                </a:ext>
              </a:extLst>
            </p:cNvPr>
            <p:cNvPicPr>
              <a:picLocks noChangeAspect="1"/>
            </p:cNvPicPr>
            <p:nvPr/>
          </p:nvPicPr>
          <p:blipFill>
            <a:blip r:embed="rId11"/>
            <a:stretch>
              <a:fillRect/>
            </a:stretch>
          </p:blipFill>
          <p:spPr>
            <a:xfrm>
              <a:off x="9732905" y="562950"/>
              <a:ext cx="580254" cy="583879"/>
            </a:xfrm>
            <a:prstGeom prst="rect">
              <a:avLst/>
            </a:prstGeom>
          </p:spPr>
        </p:pic>
      </p:grpSp>
      <p:grpSp>
        <p:nvGrpSpPr>
          <p:cNvPr id="41" name="Grupo 40">
            <a:extLst>
              <a:ext uri="{FF2B5EF4-FFF2-40B4-BE49-F238E27FC236}">
                <a16:creationId xmlns="" xmlns:a16="http://schemas.microsoft.com/office/drawing/2014/main" id="{F640167D-C358-4BBA-A46C-7BB004DB91A1}"/>
              </a:ext>
            </a:extLst>
          </p:cNvPr>
          <p:cNvGrpSpPr/>
          <p:nvPr/>
        </p:nvGrpSpPr>
        <p:grpSpPr>
          <a:xfrm>
            <a:off x="8303092" y="2459174"/>
            <a:ext cx="1326087" cy="1238831"/>
            <a:chOff x="9629178" y="4663392"/>
            <a:chExt cx="1326087" cy="1238831"/>
          </a:xfrm>
        </p:grpSpPr>
        <p:sp>
          <p:nvSpPr>
            <p:cNvPr id="39" name="Rectángulo 38">
              <a:extLst>
                <a:ext uri="{FF2B5EF4-FFF2-40B4-BE49-F238E27FC236}">
                  <a16:creationId xmlns="" xmlns:a16="http://schemas.microsoft.com/office/drawing/2014/main" id="{9B7DAE18-1BFE-4CDB-BB3B-CAC6B738A25F}"/>
                </a:ext>
              </a:extLst>
            </p:cNvPr>
            <p:cNvSpPr/>
            <p:nvPr/>
          </p:nvSpPr>
          <p:spPr>
            <a:xfrm>
              <a:off x="9629178" y="4663392"/>
              <a:ext cx="1326087" cy="1235618"/>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8" name="Imagen 7">
              <a:extLst>
                <a:ext uri="{FF2B5EF4-FFF2-40B4-BE49-F238E27FC236}">
                  <a16:creationId xmlns="" xmlns:a16="http://schemas.microsoft.com/office/drawing/2014/main" id="{8D0DBD13-8D9E-4F16-8116-ADCA6C8B6E10}"/>
                </a:ext>
              </a:extLst>
            </p:cNvPr>
            <p:cNvPicPr>
              <a:picLocks noChangeAspect="1"/>
            </p:cNvPicPr>
            <p:nvPr/>
          </p:nvPicPr>
          <p:blipFill>
            <a:blip r:embed="rId12"/>
            <a:stretch>
              <a:fillRect/>
            </a:stretch>
          </p:blipFill>
          <p:spPr>
            <a:xfrm>
              <a:off x="9992050" y="4742694"/>
              <a:ext cx="663571" cy="548024"/>
            </a:xfrm>
            <a:prstGeom prst="rect">
              <a:avLst/>
            </a:prstGeom>
          </p:spPr>
        </p:pic>
        <p:pic>
          <p:nvPicPr>
            <p:cNvPr id="28" name="Imagen 27">
              <a:extLst>
                <a:ext uri="{FF2B5EF4-FFF2-40B4-BE49-F238E27FC236}">
                  <a16:creationId xmlns="" xmlns:a16="http://schemas.microsoft.com/office/drawing/2014/main" id="{249B57CE-EFAC-47FE-A849-6ED82012BC64}"/>
                </a:ext>
              </a:extLst>
            </p:cNvPr>
            <p:cNvPicPr>
              <a:picLocks noChangeAspect="1"/>
            </p:cNvPicPr>
            <p:nvPr/>
          </p:nvPicPr>
          <p:blipFill>
            <a:blip r:embed="rId13"/>
            <a:stretch>
              <a:fillRect/>
            </a:stretch>
          </p:blipFill>
          <p:spPr>
            <a:xfrm>
              <a:off x="10398906" y="5342651"/>
              <a:ext cx="556359" cy="556359"/>
            </a:xfrm>
            <a:prstGeom prst="rect">
              <a:avLst/>
            </a:prstGeom>
          </p:spPr>
        </p:pic>
        <p:pic>
          <p:nvPicPr>
            <p:cNvPr id="38" name="Imagen 37">
              <a:extLst>
                <a:ext uri="{FF2B5EF4-FFF2-40B4-BE49-F238E27FC236}">
                  <a16:creationId xmlns="" xmlns:a16="http://schemas.microsoft.com/office/drawing/2014/main" id="{3FF59FDD-6965-4873-A397-C050C3EB89CF}"/>
                </a:ext>
              </a:extLst>
            </p:cNvPr>
            <p:cNvPicPr>
              <a:picLocks noChangeAspect="1"/>
            </p:cNvPicPr>
            <p:nvPr/>
          </p:nvPicPr>
          <p:blipFill>
            <a:blip r:embed="rId14"/>
            <a:stretch>
              <a:fillRect/>
            </a:stretch>
          </p:blipFill>
          <p:spPr>
            <a:xfrm>
              <a:off x="9761752" y="5354199"/>
              <a:ext cx="556359" cy="548024"/>
            </a:xfrm>
            <a:prstGeom prst="rect">
              <a:avLst/>
            </a:prstGeom>
          </p:spPr>
        </p:pic>
      </p:grpSp>
      <p:grpSp>
        <p:nvGrpSpPr>
          <p:cNvPr id="49" name="Grupo 48">
            <a:extLst>
              <a:ext uri="{FF2B5EF4-FFF2-40B4-BE49-F238E27FC236}">
                <a16:creationId xmlns="" xmlns:a16="http://schemas.microsoft.com/office/drawing/2014/main" id="{F9BDC6F8-65A7-453F-BE00-D6011DF6E0AD}"/>
              </a:ext>
            </a:extLst>
          </p:cNvPr>
          <p:cNvGrpSpPr/>
          <p:nvPr/>
        </p:nvGrpSpPr>
        <p:grpSpPr>
          <a:xfrm>
            <a:off x="79512" y="1249248"/>
            <a:ext cx="2797969" cy="4371583"/>
            <a:chOff x="0" y="1249248"/>
            <a:chExt cx="2797969" cy="4371583"/>
          </a:xfrm>
        </p:grpSpPr>
        <p:pic>
          <p:nvPicPr>
            <p:cNvPr id="1030" name="Picture 6" descr="Resultado de imagen para universidad libre">
              <a:extLst>
                <a:ext uri="{FF2B5EF4-FFF2-40B4-BE49-F238E27FC236}">
                  <a16:creationId xmlns="" xmlns:a16="http://schemas.microsoft.com/office/drawing/2014/main" id="{944F82FE-01DD-4066-95F3-1F72443D8DC8}"/>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867644" y="3519614"/>
              <a:ext cx="636723" cy="63672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n relacionada">
              <a:extLst>
                <a:ext uri="{FF2B5EF4-FFF2-40B4-BE49-F238E27FC236}">
                  <a16:creationId xmlns="" xmlns:a16="http://schemas.microsoft.com/office/drawing/2014/main" id="{E22DDB58-BDA6-47FB-A4CA-7602746BFE4E}"/>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9709" y="4761020"/>
              <a:ext cx="857224" cy="859811"/>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a:extLst>
                <a:ext uri="{FF2B5EF4-FFF2-40B4-BE49-F238E27FC236}">
                  <a16:creationId xmlns="" xmlns:a16="http://schemas.microsoft.com/office/drawing/2014/main" id="{BD245C16-20A5-4F2A-AD90-418390EBBAAB}"/>
                </a:ext>
              </a:extLst>
            </p:cNvPr>
            <p:cNvPicPr>
              <a:picLocks noChangeAspect="1"/>
            </p:cNvPicPr>
            <p:nvPr/>
          </p:nvPicPr>
          <p:blipFill>
            <a:blip r:embed="rId17"/>
            <a:stretch>
              <a:fillRect/>
            </a:stretch>
          </p:blipFill>
          <p:spPr>
            <a:xfrm>
              <a:off x="1972736" y="4848048"/>
              <a:ext cx="588697" cy="714623"/>
            </a:xfrm>
            <a:prstGeom prst="rect">
              <a:avLst/>
            </a:prstGeom>
          </p:spPr>
        </p:pic>
        <p:pic>
          <p:nvPicPr>
            <p:cNvPr id="16" name="Picture 2" descr="Imagen relacionada">
              <a:extLst>
                <a:ext uri="{FF2B5EF4-FFF2-40B4-BE49-F238E27FC236}">
                  <a16:creationId xmlns="" xmlns:a16="http://schemas.microsoft.com/office/drawing/2014/main" id="{27B23670-5DD5-4DCC-B24B-F562E3898719}"/>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10739" t="18823" r="10334" b="25456"/>
            <a:stretch/>
          </p:blipFill>
          <p:spPr bwMode="auto">
            <a:xfrm>
              <a:off x="1569370" y="1384339"/>
              <a:ext cx="970448" cy="470294"/>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 xmlns:a16="http://schemas.microsoft.com/office/drawing/2014/main" id="{F4A69A8A-014B-4E31-BA22-BDB129A9DC4E}"/>
                </a:ext>
              </a:extLst>
            </p:cNvPr>
            <p:cNvPicPr>
              <a:picLocks noChangeAspect="1"/>
            </p:cNvPicPr>
            <p:nvPr/>
          </p:nvPicPr>
          <p:blipFill>
            <a:blip r:embed="rId19"/>
            <a:stretch>
              <a:fillRect/>
            </a:stretch>
          </p:blipFill>
          <p:spPr>
            <a:xfrm>
              <a:off x="1972736" y="1869860"/>
              <a:ext cx="619201" cy="733339"/>
            </a:xfrm>
            <a:prstGeom prst="rect">
              <a:avLst/>
            </a:prstGeom>
          </p:spPr>
        </p:pic>
        <p:pic>
          <p:nvPicPr>
            <p:cNvPr id="6" name="Imagen 5">
              <a:extLst>
                <a:ext uri="{FF2B5EF4-FFF2-40B4-BE49-F238E27FC236}">
                  <a16:creationId xmlns="" xmlns:a16="http://schemas.microsoft.com/office/drawing/2014/main" id="{1BEEC664-AD97-46FD-B40C-26A9C7DF4ADC}"/>
                </a:ext>
              </a:extLst>
            </p:cNvPr>
            <p:cNvPicPr>
              <a:picLocks noChangeAspect="1"/>
            </p:cNvPicPr>
            <p:nvPr/>
          </p:nvPicPr>
          <p:blipFill>
            <a:blip r:embed="rId20"/>
            <a:stretch>
              <a:fillRect/>
            </a:stretch>
          </p:blipFill>
          <p:spPr>
            <a:xfrm>
              <a:off x="1050609" y="4899053"/>
              <a:ext cx="719101" cy="574608"/>
            </a:xfrm>
            <a:prstGeom prst="rect">
              <a:avLst/>
            </a:prstGeom>
          </p:spPr>
        </p:pic>
        <p:pic>
          <p:nvPicPr>
            <p:cNvPr id="17" name="Imagen 16">
              <a:extLst>
                <a:ext uri="{FF2B5EF4-FFF2-40B4-BE49-F238E27FC236}">
                  <a16:creationId xmlns="" xmlns:a16="http://schemas.microsoft.com/office/drawing/2014/main" id="{33A19241-BE24-4BEA-971A-1FEA6DB46B1C}"/>
                </a:ext>
              </a:extLst>
            </p:cNvPr>
            <p:cNvPicPr>
              <a:picLocks noChangeAspect="1"/>
            </p:cNvPicPr>
            <p:nvPr/>
          </p:nvPicPr>
          <p:blipFill>
            <a:blip r:embed="rId21"/>
            <a:stretch>
              <a:fillRect/>
            </a:stretch>
          </p:blipFill>
          <p:spPr>
            <a:xfrm>
              <a:off x="1046934" y="3584681"/>
              <a:ext cx="636723" cy="636723"/>
            </a:xfrm>
            <a:prstGeom prst="rect">
              <a:avLst/>
            </a:prstGeom>
          </p:spPr>
        </p:pic>
        <p:pic>
          <p:nvPicPr>
            <p:cNvPr id="21" name="Imagen 20">
              <a:extLst>
                <a:ext uri="{FF2B5EF4-FFF2-40B4-BE49-F238E27FC236}">
                  <a16:creationId xmlns="" xmlns:a16="http://schemas.microsoft.com/office/drawing/2014/main" id="{4534D703-A46D-4E8B-A28D-3605FCBD35CE}"/>
                </a:ext>
              </a:extLst>
            </p:cNvPr>
            <p:cNvPicPr>
              <a:picLocks noChangeAspect="1"/>
            </p:cNvPicPr>
            <p:nvPr/>
          </p:nvPicPr>
          <p:blipFill>
            <a:blip r:embed="rId22"/>
            <a:stretch>
              <a:fillRect/>
            </a:stretch>
          </p:blipFill>
          <p:spPr>
            <a:xfrm>
              <a:off x="190403" y="1436927"/>
              <a:ext cx="1140455" cy="357378"/>
            </a:xfrm>
            <a:prstGeom prst="rect">
              <a:avLst/>
            </a:prstGeom>
          </p:spPr>
        </p:pic>
        <p:pic>
          <p:nvPicPr>
            <p:cNvPr id="22" name="Imagen 21">
              <a:extLst>
                <a:ext uri="{FF2B5EF4-FFF2-40B4-BE49-F238E27FC236}">
                  <a16:creationId xmlns="" xmlns:a16="http://schemas.microsoft.com/office/drawing/2014/main" id="{1FD0707E-ABA5-48A6-9138-393641D8BCB7}"/>
                </a:ext>
              </a:extLst>
            </p:cNvPr>
            <p:cNvPicPr>
              <a:picLocks noChangeAspect="1"/>
            </p:cNvPicPr>
            <p:nvPr/>
          </p:nvPicPr>
          <p:blipFill>
            <a:blip r:embed="rId23"/>
            <a:stretch>
              <a:fillRect/>
            </a:stretch>
          </p:blipFill>
          <p:spPr>
            <a:xfrm>
              <a:off x="875595" y="2691431"/>
              <a:ext cx="953473" cy="595381"/>
            </a:xfrm>
            <a:prstGeom prst="rect">
              <a:avLst/>
            </a:prstGeom>
          </p:spPr>
        </p:pic>
        <p:pic>
          <p:nvPicPr>
            <p:cNvPr id="15" name="Imagen 14">
              <a:extLst>
                <a:ext uri="{FF2B5EF4-FFF2-40B4-BE49-F238E27FC236}">
                  <a16:creationId xmlns="" xmlns:a16="http://schemas.microsoft.com/office/drawing/2014/main" id="{9BE15085-AA9B-440F-B10D-A4E245CA8DD5}"/>
                </a:ext>
              </a:extLst>
            </p:cNvPr>
            <p:cNvPicPr>
              <a:picLocks noChangeAspect="1"/>
            </p:cNvPicPr>
            <p:nvPr/>
          </p:nvPicPr>
          <p:blipFill>
            <a:blip r:embed="rId24"/>
            <a:stretch>
              <a:fillRect/>
            </a:stretch>
          </p:blipFill>
          <p:spPr>
            <a:xfrm>
              <a:off x="1806132" y="2723194"/>
              <a:ext cx="902809" cy="531853"/>
            </a:xfrm>
            <a:prstGeom prst="rect">
              <a:avLst/>
            </a:prstGeom>
          </p:spPr>
        </p:pic>
        <p:pic>
          <p:nvPicPr>
            <p:cNvPr id="18" name="Imagen 17">
              <a:extLst>
                <a:ext uri="{FF2B5EF4-FFF2-40B4-BE49-F238E27FC236}">
                  <a16:creationId xmlns="" xmlns:a16="http://schemas.microsoft.com/office/drawing/2014/main" id="{195333C7-2676-44F2-82AE-BC5923C47AF4}"/>
                </a:ext>
              </a:extLst>
            </p:cNvPr>
            <p:cNvPicPr>
              <a:picLocks noChangeAspect="1"/>
            </p:cNvPicPr>
            <p:nvPr/>
          </p:nvPicPr>
          <p:blipFill>
            <a:blip r:embed="rId25"/>
            <a:stretch>
              <a:fillRect/>
            </a:stretch>
          </p:blipFill>
          <p:spPr>
            <a:xfrm>
              <a:off x="102758" y="2023976"/>
              <a:ext cx="864792" cy="474581"/>
            </a:xfrm>
            <a:prstGeom prst="rect">
              <a:avLst/>
            </a:prstGeom>
          </p:spPr>
        </p:pic>
        <p:pic>
          <p:nvPicPr>
            <p:cNvPr id="29" name="Imagen 28">
              <a:extLst>
                <a:ext uri="{FF2B5EF4-FFF2-40B4-BE49-F238E27FC236}">
                  <a16:creationId xmlns="" xmlns:a16="http://schemas.microsoft.com/office/drawing/2014/main" id="{0979DC85-CC51-4315-9A3D-8F6592A500D4}"/>
                </a:ext>
              </a:extLst>
            </p:cNvPr>
            <p:cNvPicPr>
              <a:picLocks noChangeAspect="1"/>
            </p:cNvPicPr>
            <p:nvPr/>
          </p:nvPicPr>
          <p:blipFill>
            <a:blip r:embed="rId26"/>
            <a:stretch>
              <a:fillRect/>
            </a:stretch>
          </p:blipFill>
          <p:spPr>
            <a:xfrm>
              <a:off x="138727" y="2665091"/>
              <a:ext cx="675648" cy="675648"/>
            </a:xfrm>
            <a:prstGeom prst="rect">
              <a:avLst/>
            </a:prstGeom>
          </p:spPr>
        </p:pic>
        <p:pic>
          <p:nvPicPr>
            <p:cNvPr id="30" name="Imagen 29">
              <a:extLst>
                <a:ext uri="{FF2B5EF4-FFF2-40B4-BE49-F238E27FC236}">
                  <a16:creationId xmlns="" xmlns:a16="http://schemas.microsoft.com/office/drawing/2014/main" id="{7044E0CB-6006-47B4-A7D5-B9AADE0C500C}"/>
                </a:ext>
              </a:extLst>
            </p:cNvPr>
            <p:cNvPicPr>
              <a:picLocks noChangeAspect="1"/>
            </p:cNvPicPr>
            <p:nvPr/>
          </p:nvPicPr>
          <p:blipFill>
            <a:blip r:embed="rId27"/>
            <a:stretch>
              <a:fillRect/>
            </a:stretch>
          </p:blipFill>
          <p:spPr>
            <a:xfrm>
              <a:off x="94431" y="3494766"/>
              <a:ext cx="754036" cy="754036"/>
            </a:xfrm>
            <a:prstGeom prst="rect">
              <a:avLst/>
            </a:prstGeom>
          </p:spPr>
        </p:pic>
        <p:pic>
          <p:nvPicPr>
            <p:cNvPr id="31" name="Imagen 30">
              <a:extLst>
                <a:ext uri="{FF2B5EF4-FFF2-40B4-BE49-F238E27FC236}">
                  <a16:creationId xmlns="" xmlns:a16="http://schemas.microsoft.com/office/drawing/2014/main" id="{9810F42E-5FA1-4FD4-B0B5-1C6BC15ADA45}"/>
                </a:ext>
              </a:extLst>
            </p:cNvPr>
            <p:cNvPicPr>
              <a:picLocks noChangeAspect="1"/>
            </p:cNvPicPr>
            <p:nvPr/>
          </p:nvPicPr>
          <p:blipFill>
            <a:blip r:embed="rId28"/>
            <a:stretch>
              <a:fillRect/>
            </a:stretch>
          </p:blipFill>
          <p:spPr>
            <a:xfrm>
              <a:off x="1038923" y="1882451"/>
              <a:ext cx="730787" cy="725604"/>
            </a:xfrm>
            <a:prstGeom prst="rect">
              <a:avLst/>
            </a:prstGeom>
          </p:spPr>
        </p:pic>
        <p:sp>
          <p:nvSpPr>
            <p:cNvPr id="14" name="Rectángulo 13">
              <a:extLst>
                <a:ext uri="{FF2B5EF4-FFF2-40B4-BE49-F238E27FC236}">
                  <a16:creationId xmlns="" xmlns:a16="http://schemas.microsoft.com/office/drawing/2014/main" id="{7AC887FF-804C-44AB-86B0-A7BAE1E4340B}"/>
                </a:ext>
              </a:extLst>
            </p:cNvPr>
            <p:cNvSpPr/>
            <p:nvPr/>
          </p:nvSpPr>
          <p:spPr>
            <a:xfrm>
              <a:off x="0" y="1249248"/>
              <a:ext cx="2797969" cy="4371583"/>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5" name="Imagen 24">
              <a:extLst>
                <a:ext uri="{FF2B5EF4-FFF2-40B4-BE49-F238E27FC236}">
                  <a16:creationId xmlns="" xmlns:a16="http://schemas.microsoft.com/office/drawing/2014/main" id="{C4AAC118-2889-4C9C-9687-F01F13453233}"/>
                </a:ext>
              </a:extLst>
            </p:cNvPr>
            <p:cNvPicPr>
              <a:picLocks noChangeAspect="1"/>
            </p:cNvPicPr>
            <p:nvPr/>
          </p:nvPicPr>
          <p:blipFill>
            <a:blip r:embed="rId29"/>
            <a:stretch>
              <a:fillRect/>
            </a:stretch>
          </p:blipFill>
          <p:spPr>
            <a:xfrm flipV="1">
              <a:off x="455583" y="4447154"/>
              <a:ext cx="823100" cy="216238"/>
            </a:xfrm>
            <a:prstGeom prst="rect">
              <a:avLst/>
            </a:prstGeom>
          </p:spPr>
        </p:pic>
        <p:pic>
          <p:nvPicPr>
            <p:cNvPr id="36" name="Imagen 35">
              <a:extLst>
                <a:ext uri="{FF2B5EF4-FFF2-40B4-BE49-F238E27FC236}">
                  <a16:creationId xmlns="" xmlns:a16="http://schemas.microsoft.com/office/drawing/2014/main" id="{2DE6FF11-7098-497E-A11F-41BFA5955A55}"/>
                </a:ext>
              </a:extLst>
            </p:cNvPr>
            <p:cNvPicPr>
              <a:picLocks noChangeAspect="1"/>
            </p:cNvPicPr>
            <p:nvPr/>
          </p:nvPicPr>
          <p:blipFill>
            <a:blip r:embed="rId30"/>
            <a:stretch>
              <a:fillRect/>
            </a:stretch>
          </p:blipFill>
          <p:spPr>
            <a:xfrm>
              <a:off x="1607876" y="4339711"/>
              <a:ext cx="649660" cy="361167"/>
            </a:xfrm>
            <a:prstGeom prst="rect">
              <a:avLst/>
            </a:prstGeom>
          </p:spPr>
        </p:pic>
        <p:cxnSp>
          <p:nvCxnSpPr>
            <p:cNvPr id="32" name="Conector recto 31">
              <a:extLst>
                <a:ext uri="{FF2B5EF4-FFF2-40B4-BE49-F238E27FC236}">
                  <a16:creationId xmlns="" xmlns:a16="http://schemas.microsoft.com/office/drawing/2014/main" id="{BF5B18F5-B43F-46CD-8B72-CC1529390C50}"/>
                </a:ext>
              </a:extLst>
            </p:cNvPr>
            <p:cNvCxnSpPr/>
            <p:nvPr/>
          </p:nvCxnSpPr>
          <p:spPr>
            <a:xfrm>
              <a:off x="0" y="4782001"/>
              <a:ext cx="2797969"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1" name="Grupo 50">
            <a:extLst>
              <a:ext uri="{FF2B5EF4-FFF2-40B4-BE49-F238E27FC236}">
                <a16:creationId xmlns="" xmlns:a16="http://schemas.microsoft.com/office/drawing/2014/main" id="{DF2B0F28-E518-45C0-9004-218BAAC74AFF}"/>
              </a:ext>
            </a:extLst>
          </p:cNvPr>
          <p:cNvGrpSpPr/>
          <p:nvPr/>
        </p:nvGrpSpPr>
        <p:grpSpPr>
          <a:xfrm>
            <a:off x="3200186" y="5388860"/>
            <a:ext cx="1634879" cy="754036"/>
            <a:chOff x="2450580" y="5874711"/>
            <a:chExt cx="1634879" cy="754036"/>
          </a:xfrm>
        </p:grpSpPr>
        <p:pic>
          <p:nvPicPr>
            <p:cNvPr id="23" name="Picture 2" descr="Resultado de imagen para universidad mariana">
              <a:extLst>
                <a:ext uri="{FF2B5EF4-FFF2-40B4-BE49-F238E27FC236}">
                  <a16:creationId xmlns="" xmlns:a16="http://schemas.microsoft.com/office/drawing/2014/main" id="{898B6671-4781-4AA6-9DFD-12DA31A97C2F}"/>
                </a:ext>
              </a:extLst>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2450580" y="5874711"/>
              <a:ext cx="754036" cy="75403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Resultado de imagen para universidad de NariÃ±o">
              <a:extLst>
                <a:ext uri="{FF2B5EF4-FFF2-40B4-BE49-F238E27FC236}">
                  <a16:creationId xmlns="" xmlns:a16="http://schemas.microsoft.com/office/drawing/2014/main" id="{E7C6E9D2-E1D0-40E9-9FC2-1957F14F4D1C}"/>
                </a:ext>
              </a:extLst>
            </p:cNvPr>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3331423" y="5874711"/>
              <a:ext cx="754036" cy="754036"/>
            </a:xfrm>
            <a:prstGeom prst="rect">
              <a:avLst/>
            </a:prstGeom>
            <a:noFill/>
            <a:extLst>
              <a:ext uri="{909E8E84-426E-40DD-AFC4-6F175D3DCCD1}">
                <a14:hiddenFill xmlns:a14="http://schemas.microsoft.com/office/drawing/2010/main">
                  <a:solidFill>
                    <a:srgbClr val="FFFFFF"/>
                  </a:solidFill>
                </a14:hiddenFill>
              </a:ext>
            </a:extLst>
          </p:spPr>
        </p:pic>
        <p:sp>
          <p:nvSpPr>
            <p:cNvPr id="33" name="Rectángulo 32">
              <a:extLst>
                <a:ext uri="{FF2B5EF4-FFF2-40B4-BE49-F238E27FC236}">
                  <a16:creationId xmlns="" xmlns:a16="http://schemas.microsoft.com/office/drawing/2014/main" id="{B0C67D52-E766-4B50-9B3E-AC544B312752}"/>
                </a:ext>
              </a:extLst>
            </p:cNvPr>
            <p:cNvSpPr/>
            <p:nvPr/>
          </p:nvSpPr>
          <p:spPr>
            <a:xfrm>
              <a:off x="3317160" y="5874711"/>
              <a:ext cx="760441" cy="75403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grpSp>
        <p:nvGrpSpPr>
          <p:cNvPr id="34" name="Grupo 33">
            <a:extLst>
              <a:ext uri="{FF2B5EF4-FFF2-40B4-BE49-F238E27FC236}">
                <a16:creationId xmlns="" xmlns:a16="http://schemas.microsoft.com/office/drawing/2014/main" id="{BC434F3F-305E-4FA3-B41C-92C94A614785}"/>
              </a:ext>
            </a:extLst>
          </p:cNvPr>
          <p:cNvGrpSpPr/>
          <p:nvPr/>
        </p:nvGrpSpPr>
        <p:grpSpPr>
          <a:xfrm>
            <a:off x="7619782" y="4920402"/>
            <a:ext cx="1765186" cy="806405"/>
            <a:chOff x="8226953" y="2988747"/>
            <a:chExt cx="1765186" cy="806405"/>
          </a:xfrm>
        </p:grpSpPr>
        <p:sp>
          <p:nvSpPr>
            <p:cNvPr id="40" name="Rectángulo 39">
              <a:extLst>
                <a:ext uri="{FF2B5EF4-FFF2-40B4-BE49-F238E27FC236}">
                  <a16:creationId xmlns="" xmlns:a16="http://schemas.microsoft.com/office/drawing/2014/main" id="{EC939183-D7EF-4C5C-A56D-82E58BC5265A}"/>
                </a:ext>
              </a:extLst>
            </p:cNvPr>
            <p:cNvSpPr/>
            <p:nvPr/>
          </p:nvSpPr>
          <p:spPr>
            <a:xfrm>
              <a:off x="8226953" y="2988747"/>
              <a:ext cx="1765186" cy="80640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7" name="Imagen 6">
              <a:extLst>
                <a:ext uri="{FF2B5EF4-FFF2-40B4-BE49-F238E27FC236}">
                  <a16:creationId xmlns="" xmlns:a16="http://schemas.microsoft.com/office/drawing/2014/main" id="{D7EFD608-944C-44FA-A495-461D4FCD5698}"/>
                </a:ext>
              </a:extLst>
            </p:cNvPr>
            <p:cNvPicPr>
              <a:picLocks noChangeAspect="1"/>
            </p:cNvPicPr>
            <p:nvPr/>
          </p:nvPicPr>
          <p:blipFill>
            <a:blip r:embed="rId33"/>
            <a:stretch>
              <a:fillRect/>
            </a:stretch>
          </p:blipFill>
          <p:spPr>
            <a:xfrm>
              <a:off x="9359062" y="3082059"/>
              <a:ext cx="440802" cy="551002"/>
            </a:xfrm>
            <a:prstGeom prst="rect">
              <a:avLst/>
            </a:prstGeom>
          </p:spPr>
        </p:pic>
        <p:pic>
          <p:nvPicPr>
            <p:cNvPr id="24" name="Imagen 23">
              <a:extLst>
                <a:ext uri="{FF2B5EF4-FFF2-40B4-BE49-F238E27FC236}">
                  <a16:creationId xmlns="" xmlns:a16="http://schemas.microsoft.com/office/drawing/2014/main" id="{827BEBF6-B934-441F-A42B-9A28BAE832A8}"/>
                </a:ext>
              </a:extLst>
            </p:cNvPr>
            <p:cNvPicPr>
              <a:picLocks noChangeAspect="1"/>
            </p:cNvPicPr>
            <p:nvPr/>
          </p:nvPicPr>
          <p:blipFill>
            <a:blip r:embed="rId34"/>
            <a:stretch>
              <a:fillRect/>
            </a:stretch>
          </p:blipFill>
          <p:spPr>
            <a:xfrm>
              <a:off x="8254277" y="3070796"/>
              <a:ext cx="883517" cy="561992"/>
            </a:xfrm>
            <a:prstGeom prst="rect">
              <a:avLst/>
            </a:prstGeom>
          </p:spPr>
        </p:pic>
      </p:grpSp>
      <p:cxnSp>
        <p:nvCxnSpPr>
          <p:cNvPr id="43" name="Conector recto de flecha 42">
            <a:extLst>
              <a:ext uri="{FF2B5EF4-FFF2-40B4-BE49-F238E27FC236}">
                <a16:creationId xmlns="" xmlns:a16="http://schemas.microsoft.com/office/drawing/2014/main" id="{7A6E6461-92B5-4906-82FF-579CB3A2A8DA}"/>
              </a:ext>
            </a:extLst>
          </p:cNvPr>
          <p:cNvCxnSpPr/>
          <p:nvPr/>
        </p:nvCxnSpPr>
        <p:spPr>
          <a:xfrm flipH="1">
            <a:off x="4998377" y="2723194"/>
            <a:ext cx="3323988" cy="563618"/>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Conector recto de flecha 46">
            <a:extLst>
              <a:ext uri="{FF2B5EF4-FFF2-40B4-BE49-F238E27FC236}">
                <a16:creationId xmlns="" xmlns:a16="http://schemas.microsoft.com/office/drawing/2014/main" id="{0CFEEAFD-92D5-4A8C-A948-D23C19AB5E05}"/>
              </a:ext>
            </a:extLst>
          </p:cNvPr>
          <p:cNvCxnSpPr>
            <a:cxnSpLocks/>
          </p:cNvCxnSpPr>
          <p:nvPr/>
        </p:nvCxnSpPr>
        <p:spPr>
          <a:xfrm flipH="1" flipV="1">
            <a:off x="5017306" y="3871784"/>
            <a:ext cx="2615483" cy="1081864"/>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Conector recto de flecha 49">
            <a:extLst>
              <a:ext uri="{FF2B5EF4-FFF2-40B4-BE49-F238E27FC236}">
                <a16:creationId xmlns="" xmlns:a16="http://schemas.microsoft.com/office/drawing/2014/main" id="{20658534-F597-4384-8FFF-1CC0C9EAF563}"/>
              </a:ext>
            </a:extLst>
          </p:cNvPr>
          <p:cNvCxnSpPr>
            <a:cxnSpLocks/>
          </p:cNvCxnSpPr>
          <p:nvPr/>
        </p:nvCxnSpPr>
        <p:spPr>
          <a:xfrm flipH="1">
            <a:off x="5799098" y="2278751"/>
            <a:ext cx="525949" cy="41268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52" name="Imagen 51">
            <a:extLst>
              <a:ext uri="{FF2B5EF4-FFF2-40B4-BE49-F238E27FC236}">
                <a16:creationId xmlns="" xmlns:a16="http://schemas.microsoft.com/office/drawing/2014/main" id="{CCDC9D5C-2AA3-4ED8-B730-A2617F6F9A11}"/>
              </a:ext>
            </a:extLst>
          </p:cNvPr>
          <p:cNvPicPr>
            <a:picLocks noChangeAspect="1"/>
          </p:cNvPicPr>
          <p:nvPr/>
        </p:nvPicPr>
        <p:blipFill>
          <a:blip r:embed="rId17"/>
          <a:stretch>
            <a:fillRect/>
          </a:stretch>
        </p:blipFill>
        <p:spPr>
          <a:xfrm>
            <a:off x="11216491" y="5111013"/>
            <a:ext cx="588697" cy="714623"/>
          </a:xfrm>
          <a:prstGeom prst="rect">
            <a:avLst/>
          </a:prstGeom>
        </p:spPr>
      </p:pic>
      <p:pic>
        <p:nvPicPr>
          <p:cNvPr id="54" name="Picture 2" descr="Imagen relacionada">
            <a:extLst>
              <a:ext uri="{FF2B5EF4-FFF2-40B4-BE49-F238E27FC236}">
                <a16:creationId xmlns="" xmlns:a16="http://schemas.microsoft.com/office/drawing/2014/main" id="{56652DB0-1982-4ABB-A23F-CBC38A5B1E61}"/>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10739" t="18823" r="10334" b="25456"/>
          <a:stretch/>
        </p:blipFill>
        <p:spPr bwMode="auto">
          <a:xfrm>
            <a:off x="10813125" y="1647304"/>
            <a:ext cx="970448" cy="470294"/>
          </a:xfrm>
          <a:prstGeom prst="rect">
            <a:avLst/>
          </a:prstGeom>
          <a:noFill/>
          <a:extLst>
            <a:ext uri="{909E8E84-426E-40DD-AFC4-6F175D3DCCD1}">
              <a14:hiddenFill xmlns:a14="http://schemas.microsoft.com/office/drawing/2010/main">
                <a:solidFill>
                  <a:srgbClr val="FFFFFF"/>
                </a:solidFill>
              </a14:hiddenFill>
            </a:ext>
          </a:extLst>
        </p:spPr>
      </p:pic>
      <p:pic>
        <p:nvPicPr>
          <p:cNvPr id="56" name="Imagen 55">
            <a:extLst>
              <a:ext uri="{FF2B5EF4-FFF2-40B4-BE49-F238E27FC236}">
                <a16:creationId xmlns="" xmlns:a16="http://schemas.microsoft.com/office/drawing/2014/main" id="{9775CD3A-6013-4131-96FB-5EE748A83E5E}"/>
              </a:ext>
            </a:extLst>
          </p:cNvPr>
          <p:cNvPicPr>
            <a:picLocks noChangeAspect="1"/>
          </p:cNvPicPr>
          <p:nvPr/>
        </p:nvPicPr>
        <p:blipFill>
          <a:blip r:embed="rId17"/>
          <a:stretch>
            <a:fillRect/>
          </a:stretch>
        </p:blipFill>
        <p:spPr>
          <a:xfrm>
            <a:off x="2204648" y="5000448"/>
            <a:ext cx="588697" cy="714623"/>
          </a:xfrm>
          <a:prstGeom prst="rect">
            <a:avLst/>
          </a:prstGeom>
        </p:spPr>
      </p:pic>
      <p:pic>
        <p:nvPicPr>
          <p:cNvPr id="57" name="Picture 2" descr="Imagen relacionada">
            <a:extLst>
              <a:ext uri="{FF2B5EF4-FFF2-40B4-BE49-F238E27FC236}">
                <a16:creationId xmlns="" xmlns:a16="http://schemas.microsoft.com/office/drawing/2014/main" id="{4E3E39DE-3408-48BC-A449-2DA20A8E11C5}"/>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10739" t="18823" r="10334" b="25456"/>
          <a:stretch/>
        </p:blipFill>
        <p:spPr bwMode="auto">
          <a:xfrm>
            <a:off x="1801282" y="1536739"/>
            <a:ext cx="970448" cy="470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05164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2">
            <a:extLst>
              <a:ext uri="{FF2B5EF4-FFF2-40B4-BE49-F238E27FC236}">
                <a16:creationId xmlns="" xmlns:a16="http://schemas.microsoft.com/office/drawing/2014/main" id="{9C366C91-1BF0-4022-BF62-7AC99258C84E}"/>
              </a:ext>
            </a:extLst>
          </p:cNvPr>
          <p:cNvSpPr>
            <a:spLocks noChangeArrowheads="1"/>
          </p:cNvSpPr>
          <p:nvPr/>
        </p:nvSpPr>
        <p:spPr bwMode="auto">
          <a:xfrm>
            <a:off x="3281081" y="161218"/>
            <a:ext cx="8910920" cy="632625"/>
          </a:xfrm>
          <a:prstGeom prst="rect">
            <a:avLst/>
          </a:prstGeom>
          <a:solidFill>
            <a:srgbClr val="002060"/>
          </a:solidFill>
          <a:ln>
            <a:noFill/>
          </a:ln>
          <a:extLst/>
        </p:spPr>
        <p:txBody>
          <a:bodyPr rot="0" vert="horz" wrap="square" lIns="91440" tIns="45720" rIns="91440" bIns="45720" anchor="t" anchorCtr="0" upright="1">
            <a:noAutofit/>
          </a:bodyPr>
          <a:lstStyle/>
          <a:p>
            <a:pPr marR="1014730" algn="r">
              <a:spcAft>
                <a:spcPts val="0"/>
              </a:spcAft>
            </a:pPr>
            <a:endParaRPr lang="es-CO" sz="1000" dirty="0">
              <a:effectLst/>
              <a:latin typeface="Elephant" panose="02020904090505020303" pitchFamily="18" charset="0"/>
              <a:ea typeface="Soho Gothic Pro"/>
              <a:cs typeface="Times New Roman" panose="02020603050405020304" pitchFamily="18" charset="0"/>
            </a:endParaRPr>
          </a:p>
        </p:txBody>
      </p:sp>
      <p:sp>
        <p:nvSpPr>
          <p:cNvPr id="14" name="Rectangle 13">
            <a:extLst>
              <a:ext uri="{FF2B5EF4-FFF2-40B4-BE49-F238E27FC236}">
                <a16:creationId xmlns="" xmlns:a16="http://schemas.microsoft.com/office/drawing/2014/main" id="{720E4619-AEB0-4FCD-B8D3-2E66BA98ECE1}"/>
              </a:ext>
            </a:extLst>
          </p:cNvPr>
          <p:cNvSpPr/>
          <p:nvPr/>
        </p:nvSpPr>
        <p:spPr>
          <a:xfrm>
            <a:off x="3281081" y="215006"/>
            <a:ext cx="8910919" cy="4965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b="1" dirty="0">
                <a:solidFill>
                  <a:schemeClr val="bg1"/>
                </a:solidFill>
                <a:latin typeface="Helvetica" panose="020B0604020202020204" pitchFamily="34" charset="0"/>
                <a:ea typeface="Kozuka Gothic Pro M" panose="020B0700000000000000" pitchFamily="34" charset="-128"/>
                <a:cs typeface="Helvetica" panose="020B0604020202020204" pitchFamily="34" charset="0"/>
              </a:rPr>
              <a:t>Agenda de la jornada</a:t>
            </a:r>
          </a:p>
        </p:txBody>
      </p:sp>
      <p:sp>
        <p:nvSpPr>
          <p:cNvPr id="6" name="Rectángulo 5">
            <a:extLst>
              <a:ext uri="{FF2B5EF4-FFF2-40B4-BE49-F238E27FC236}">
                <a16:creationId xmlns="" xmlns:a16="http://schemas.microsoft.com/office/drawing/2014/main" id="{5771FADE-43C7-4554-8903-2EDD15F3735A}"/>
              </a:ext>
            </a:extLst>
          </p:cNvPr>
          <p:cNvSpPr/>
          <p:nvPr/>
        </p:nvSpPr>
        <p:spPr>
          <a:xfrm>
            <a:off x="2616590" y="1559858"/>
            <a:ext cx="9242474" cy="830997"/>
          </a:xfrm>
          <a:prstGeom prst="rect">
            <a:avLst/>
          </a:prstGeom>
        </p:spPr>
        <p:txBody>
          <a:bodyPr wrap="square">
            <a:spAutoFit/>
          </a:bodyPr>
          <a:lstStyle/>
          <a:p>
            <a:r>
              <a:rPr lang="es-CO" sz="2400" b="1" dirty="0">
                <a:latin typeface="Arial" panose="020B0604020202020204" pitchFamily="34" charset="0"/>
                <a:cs typeface="Arial" panose="020B0604020202020204" pitchFamily="34" charset="0"/>
              </a:rPr>
              <a:t>Parte 1. </a:t>
            </a:r>
            <a:r>
              <a:rPr lang="es-CO" sz="2400" dirty="0">
                <a:latin typeface="Arial" panose="020B0604020202020204" pitchFamily="34" charset="0"/>
                <a:cs typeface="Arial" panose="020B0604020202020204" pitchFamily="34" charset="0"/>
              </a:rPr>
              <a:t>Calidad Educativa y Marco general de la formación por competencias para la educación superior en Colombia (2h)</a:t>
            </a:r>
          </a:p>
        </p:txBody>
      </p:sp>
      <p:sp>
        <p:nvSpPr>
          <p:cNvPr id="2" name="Rectángulo 1">
            <a:extLst>
              <a:ext uri="{FF2B5EF4-FFF2-40B4-BE49-F238E27FC236}">
                <a16:creationId xmlns="" xmlns:a16="http://schemas.microsoft.com/office/drawing/2014/main" id="{DF175A37-B55B-4519-9F98-D04A612FE753}"/>
              </a:ext>
            </a:extLst>
          </p:cNvPr>
          <p:cNvSpPr/>
          <p:nvPr/>
        </p:nvSpPr>
        <p:spPr>
          <a:xfrm>
            <a:off x="1451195" y="1620601"/>
            <a:ext cx="689317" cy="709512"/>
          </a:xfrm>
          <a:prstGeom prst="rect">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 name="Rectángulo 6">
            <a:extLst>
              <a:ext uri="{FF2B5EF4-FFF2-40B4-BE49-F238E27FC236}">
                <a16:creationId xmlns="" xmlns:a16="http://schemas.microsoft.com/office/drawing/2014/main" id="{7344CB89-5318-4D19-BA25-5B705FDB78FF}"/>
              </a:ext>
            </a:extLst>
          </p:cNvPr>
          <p:cNvSpPr/>
          <p:nvPr/>
        </p:nvSpPr>
        <p:spPr>
          <a:xfrm>
            <a:off x="1451195" y="2939759"/>
            <a:ext cx="689317" cy="709512"/>
          </a:xfrm>
          <a:prstGeom prst="rect">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Rectángulo 7">
            <a:extLst>
              <a:ext uri="{FF2B5EF4-FFF2-40B4-BE49-F238E27FC236}">
                <a16:creationId xmlns="" xmlns:a16="http://schemas.microsoft.com/office/drawing/2014/main" id="{FE9DD8A8-B21D-473A-B8CC-F265C6F77766}"/>
              </a:ext>
            </a:extLst>
          </p:cNvPr>
          <p:cNvSpPr/>
          <p:nvPr/>
        </p:nvSpPr>
        <p:spPr>
          <a:xfrm>
            <a:off x="1431866" y="4289148"/>
            <a:ext cx="689317" cy="709512"/>
          </a:xfrm>
          <a:prstGeom prst="rect">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Rectángulo 8">
            <a:extLst>
              <a:ext uri="{FF2B5EF4-FFF2-40B4-BE49-F238E27FC236}">
                <a16:creationId xmlns="" xmlns:a16="http://schemas.microsoft.com/office/drawing/2014/main" id="{131C322D-D9A5-44EF-A98E-8E7989B62C78}"/>
              </a:ext>
            </a:extLst>
          </p:cNvPr>
          <p:cNvSpPr/>
          <p:nvPr/>
        </p:nvSpPr>
        <p:spPr>
          <a:xfrm>
            <a:off x="1431865" y="5638537"/>
            <a:ext cx="689317" cy="709512"/>
          </a:xfrm>
          <a:prstGeom prst="rect">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 name="Rectángulo 2">
            <a:extLst>
              <a:ext uri="{FF2B5EF4-FFF2-40B4-BE49-F238E27FC236}">
                <a16:creationId xmlns="" xmlns:a16="http://schemas.microsoft.com/office/drawing/2014/main" id="{B8AA0017-AF8D-4DC6-B6D9-E93D97922890}"/>
              </a:ext>
            </a:extLst>
          </p:cNvPr>
          <p:cNvSpPr/>
          <p:nvPr/>
        </p:nvSpPr>
        <p:spPr>
          <a:xfrm>
            <a:off x="2616587" y="3063682"/>
            <a:ext cx="8932985" cy="461665"/>
          </a:xfrm>
          <a:prstGeom prst="rect">
            <a:avLst/>
          </a:prstGeom>
        </p:spPr>
        <p:txBody>
          <a:bodyPr wrap="square">
            <a:spAutoFit/>
          </a:bodyPr>
          <a:lstStyle/>
          <a:p>
            <a:r>
              <a:rPr lang="es-CO" sz="2400" b="1" dirty="0">
                <a:latin typeface="Arial" panose="020B0604020202020204" pitchFamily="34" charset="0"/>
                <a:cs typeface="Arial" panose="020B0604020202020204" pitchFamily="34" charset="0"/>
              </a:rPr>
              <a:t>Parte 2. </a:t>
            </a:r>
            <a:r>
              <a:rPr lang="es-CO" sz="2400" dirty="0">
                <a:latin typeface="Arial" panose="020B0604020202020204" pitchFamily="34" charset="0"/>
                <a:cs typeface="Arial" panose="020B0604020202020204" pitchFamily="34" charset="0"/>
              </a:rPr>
              <a:t>Competencia de Razonamiento Cuantitativo. (2h)</a:t>
            </a:r>
          </a:p>
        </p:txBody>
      </p:sp>
      <p:sp>
        <p:nvSpPr>
          <p:cNvPr id="4" name="Rectángulo 3">
            <a:extLst>
              <a:ext uri="{FF2B5EF4-FFF2-40B4-BE49-F238E27FC236}">
                <a16:creationId xmlns="" xmlns:a16="http://schemas.microsoft.com/office/drawing/2014/main" id="{D3116737-09B9-4505-8CFB-DD7282294EAA}"/>
              </a:ext>
            </a:extLst>
          </p:cNvPr>
          <p:cNvSpPr/>
          <p:nvPr/>
        </p:nvSpPr>
        <p:spPr>
          <a:xfrm>
            <a:off x="2616588" y="4200341"/>
            <a:ext cx="8932985" cy="830997"/>
          </a:xfrm>
          <a:prstGeom prst="rect">
            <a:avLst/>
          </a:prstGeom>
        </p:spPr>
        <p:txBody>
          <a:bodyPr wrap="square">
            <a:spAutoFit/>
          </a:bodyPr>
          <a:lstStyle/>
          <a:p>
            <a:r>
              <a:rPr lang="es-CO" sz="2400" b="1" dirty="0">
                <a:latin typeface="Arial" panose="020B0604020202020204" pitchFamily="34" charset="0"/>
                <a:cs typeface="Arial" panose="020B0604020202020204" pitchFamily="34" charset="0"/>
              </a:rPr>
              <a:t>Parte 3. </a:t>
            </a:r>
            <a:r>
              <a:rPr lang="es-CO" sz="2400" dirty="0">
                <a:latin typeface="Arial" panose="020B0604020202020204" pitchFamily="34" charset="0"/>
                <a:cs typeface="Arial" panose="020B0604020202020204" pitchFamily="34" charset="0"/>
              </a:rPr>
              <a:t>Derrotero de una política para formación en razonamiento cuantitativo. (2h)</a:t>
            </a:r>
          </a:p>
        </p:txBody>
      </p:sp>
      <p:sp>
        <p:nvSpPr>
          <p:cNvPr id="5" name="Rectángulo 4">
            <a:extLst>
              <a:ext uri="{FF2B5EF4-FFF2-40B4-BE49-F238E27FC236}">
                <a16:creationId xmlns="" xmlns:a16="http://schemas.microsoft.com/office/drawing/2014/main" id="{A94A9707-B445-4BF9-8BD6-A087B4D5860F}"/>
              </a:ext>
            </a:extLst>
          </p:cNvPr>
          <p:cNvSpPr/>
          <p:nvPr/>
        </p:nvSpPr>
        <p:spPr>
          <a:xfrm>
            <a:off x="2567351" y="5559256"/>
            <a:ext cx="9340952" cy="830997"/>
          </a:xfrm>
          <a:prstGeom prst="rect">
            <a:avLst/>
          </a:prstGeom>
        </p:spPr>
        <p:txBody>
          <a:bodyPr wrap="square">
            <a:spAutoFit/>
          </a:bodyPr>
          <a:lstStyle/>
          <a:p>
            <a:r>
              <a:rPr lang="es-CO" sz="2400" b="1" dirty="0">
                <a:latin typeface="Arial" panose="020B0604020202020204" pitchFamily="34" charset="0"/>
                <a:cs typeface="Arial" panose="020B0604020202020204" pitchFamily="34" charset="0"/>
              </a:rPr>
              <a:t>Parte 4. </a:t>
            </a:r>
            <a:r>
              <a:rPr lang="es-CO" sz="2400" dirty="0">
                <a:latin typeface="Arial" panose="020B0604020202020204" pitchFamily="34" charset="0"/>
                <a:cs typeface="Arial" panose="020B0604020202020204" pitchFamily="34" charset="0"/>
              </a:rPr>
              <a:t>Taller: construcción de una política para los programas de licenciatura sobre la formación en razonamiento cuantitativo (2h)</a:t>
            </a:r>
          </a:p>
        </p:txBody>
      </p:sp>
      <p:sp>
        <p:nvSpPr>
          <p:cNvPr id="10" name="CuadroTexto 9">
            <a:extLst>
              <a:ext uri="{FF2B5EF4-FFF2-40B4-BE49-F238E27FC236}">
                <a16:creationId xmlns="" xmlns:a16="http://schemas.microsoft.com/office/drawing/2014/main" id="{2B4C3344-91F2-41F3-AEE3-57A039EDDF91}"/>
              </a:ext>
            </a:extLst>
          </p:cNvPr>
          <p:cNvSpPr txBox="1"/>
          <p:nvPr/>
        </p:nvSpPr>
        <p:spPr>
          <a:xfrm>
            <a:off x="3233532" y="6533323"/>
            <a:ext cx="6993133" cy="369332"/>
          </a:xfrm>
          <a:prstGeom prst="rect">
            <a:avLst/>
          </a:prstGeom>
          <a:noFill/>
        </p:spPr>
        <p:txBody>
          <a:bodyPr wrap="none" rtlCol="0">
            <a:spAutoFit/>
          </a:bodyPr>
          <a:lstStyle/>
          <a:p>
            <a:r>
              <a:rPr lang="es-CO" b="1" dirty="0"/>
              <a:t>Anexo: 1- Lectura crítica  /   anexo 2 – evolución de las pruebas del Icfes</a:t>
            </a:r>
          </a:p>
        </p:txBody>
      </p:sp>
    </p:spTree>
    <p:custDataLst>
      <p:tags r:id="rId1"/>
    </p:custDataLst>
    <p:extLst>
      <p:ext uri="{BB962C8B-B14F-4D97-AF65-F5344CB8AC3E}">
        <p14:creationId xmlns:p14="http://schemas.microsoft.com/office/powerpoint/2010/main" val="1186824497"/>
      </p:ext>
    </p:extLst>
  </p:cSld>
  <p:clrMapOvr>
    <a:masterClrMapping/>
  </p:clrMapOvr>
  <mc:AlternateContent xmlns:mc="http://schemas.openxmlformats.org/markup-compatibility/2006" xmlns:p14="http://schemas.microsoft.com/office/powerpoint/2010/main">
    <mc:Choice Requires="p14">
      <p:transition p14:dur="0" advTm="34770"/>
    </mc:Choice>
    <mc:Fallback xmlns="">
      <p:transition advTm="3477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EA3AC066-B340-4F62-BDFE-DDEA17A9F6DB}"/>
              </a:ext>
            </a:extLst>
          </p:cNvPr>
          <p:cNvSpPr>
            <a:spLocks noGrp="1"/>
          </p:cNvSpPr>
          <p:nvPr>
            <p:ph type="title"/>
          </p:nvPr>
        </p:nvSpPr>
        <p:spPr>
          <a:xfrm>
            <a:off x="1990171" y="-3994"/>
            <a:ext cx="8040915" cy="631223"/>
          </a:xfrm>
        </p:spPr>
        <p:txBody>
          <a:bodyPr>
            <a:normAutofit/>
          </a:bodyPr>
          <a:lstStyle/>
          <a:p>
            <a:pPr algn="ctr"/>
            <a:r>
              <a:rPr lang="es-CO" sz="2800" b="1" dirty="0"/>
              <a:t>Dimensión – X.X. Indicador</a:t>
            </a:r>
          </a:p>
        </p:txBody>
      </p:sp>
      <p:graphicFrame>
        <p:nvGraphicFramePr>
          <p:cNvPr id="3" name="Tabla 2">
            <a:extLst>
              <a:ext uri="{FF2B5EF4-FFF2-40B4-BE49-F238E27FC236}">
                <a16:creationId xmlns="" xmlns:a16="http://schemas.microsoft.com/office/drawing/2014/main" id="{D4CB46D7-70B7-48F8-BAA1-7FB67D45D352}"/>
              </a:ext>
            </a:extLst>
          </p:cNvPr>
          <p:cNvGraphicFramePr>
            <a:graphicFrameLocks noGrp="1"/>
          </p:cNvGraphicFramePr>
          <p:nvPr>
            <p:extLst>
              <p:ext uri="{D42A27DB-BD31-4B8C-83A1-F6EECF244321}">
                <p14:modId xmlns:p14="http://schemas.microsoft.com/office/powerpoint/2010/main" val="332875498"/>
              </p:ext>
            </p:extLst>
          </p:nvPr>
        </p:nvGraphicFramePr>
        <p:xfrm>
          <a:off x="3468855" y="544039"/>
          <a:ext cx="5254287" cy="6227364"/>
        </p:xfrm>
        <a:graphic>
          <a:graphicData uri="http://schemas.openxmlformats.org/drawingml/2006/table">
            <a:tbl>
              <a:tblPr>
                <a:tableStyleId>{616DA210-FB5B-4158-B5E0-FEB733F419BA}</a:tableStyleId>
              </a:tblPr>
              <a:tblGrid>
                <a:gridCol w="470444">
                  <a:extLst>
                    <a:ext uri="{9D8B030D-6E8A-4147-A177-3AD203B41FA5}">
                      <a16:colId xmlns="" xmlns:a16="http://schemas.microsoft.com/office/drawing/2014/main" val="2903002553"/>
                    </a:ext>
                  </a:extLst>
                </a:gridCol>
                <a:gridCol w="3999075">
                  <a:extLst>
                    <a:ext uri="{9D8B030D-6E8A-4147-A177-3AD203B41FA5}">
                      <a16:colId xmlns="" xmlns:a16="http://schemas.microsoft.com/office/drawing/2014/main" val="1108417919"/>
                    </a:ext>
                  </a:extLst>
                </a:gridCol>
                <a:gridCol w="784768">
                  <a:extLst>
                    <a:ext uri="{9D8B030D-6E8A-4147-A177-3AD203B41FA5}">
                      <a16:colId xmlns="" xmlns:a16="http://schemas.microsoft.com/office/drawing/2014/main" val="1336866849"/>
                    </a:ext>
                  </a:extLst>
                </a:gridCol>
              </a:tblGrid>
              <a:tr h="109420">
                <a:tc>
                  <a:txBody>
                    <a:bodyPr/>
                    <a:lstStyle/>
                    <a:p>
                      <a:pPr algn="ctr" fontAlgn="b"/>
                      <a:r>
                        <a:rPr lang="es-CO" sz="1200" u="none" strike="noStrike" dirty="0">
                          <a:solidFill>
                            <a:schemeClr val="bg1"/>
                          </a:solidFill>
                          <a:effectLst/>
                          <a:latin typeface="Arial Narrow" panose="020B0606020202030204" pitchFamily="34" charset="0"/>
                        </a:rPr>
                        <a:t>Ranking</a:t>
                      </a:r>
                      <a:endParaRPr lang="es-CO" sz="1200" b="0" i="0" u="none" strike="noStrike" dirty="0">
                        <a:solidFill>
                          <a:schemeClr val="bg1"/>
                        </a:solidFill>
                        <a:effectLst/>
                        <a:latin typeface="Arial Narrow" panose="020B0606020202030204" pitchFamily="34" charset="0"/>
                      </a:endParaRPr>
                    </a:p>
                  </a:txBody>
                  <a:tcPr marL="5828" marR="5828" marT="5828" marB="0" anchor="b">
                    <a:solidFill>
                      <a:srgbClr val="002060"/>
                    </a:solidFill>
                  </a:tcPr>
                </a:tc>
                <a:tc>
                  <a:txBody>
                    <a:bodyPr/>
                    <a:lstStyle/>
                    <a:p>
                      <a:pPr algn="ctr" fontAlgn="b"/>
                      <a:r>
                        <a:rPr lang="es-CO" sz="1200" u="none" strike="noStrike" dirty="0">
                          <a:solidFill>
                            <a:schemeClr val="bg1"/>
                          </a:solidFill>
                          <a:effectLst/>
                          <a:latin typeface="Arial Narrow" panose="020B0606020202030204" pitchFamily="34" charset="0"/>
                        </a:rPr>
                        <a:t>Nombre</a:t>
                      </a:r>
                      <a:endParaRPr lang="es-CO" sz="1200" b="0" i="0" u="none" strike="noStrike" dirty="0">
                        <a:solidFill>
                          <a:schemeClr val="bg1"/>
                        </a:solidFill>
                        <a:effectLst/>
                        <a:latin typeface="Arial Narrow" panose="020B0606020202030204" pitchFamily="34" charset="0"/>
                      </a:endParaRPr>
                    </a:p>
                  </a:txBody>
                  <a:tcPr marL="5828" marR="5828" marT="5828" marB="0" anchor="b">
                    <a:solidFill>
                      <a:srgbClr val="002060"/>
                    </a:solidFill>
                  </a:tcPr>
                </a:tc>
                <a:tc>
                  <a:txBody>
                    <a:bodyPr/>
                    <a:lstStyle/>
                    <a:p>
                      <a:pPr algn="ctr" fontAlgn="b"/>
                      <a:r>
                        <a:rPr lang="es-CO" sz="1200" u="none" strike="noStrike" dirty="0">
                          <a:solidFill>
                            <a:schemeClr val="bg1"/>
                          </a:solidFill>
                          <a:effectLst/>
                          <a:latin typeface="Arial Narrow" panose="020B0606020202030204" pitchFamily="34" charset="0"/>
                        </a:rPr>
                        <a:t>Indicador</a:t>
                      </a:r>
                      <a:endParaRPr lang="es-CO" sz="1200" b="0" i="0" u="none" strike="noStrike" dirty="0">
                        <a:solidFill>
                          <a:schemeClr val="bg1"/>
                        </a:solidFill>
                        <a:effectLst/>
                        <a:latin typeface="Arial Narrow" panose="020B0606020202030204" pitchFamily="34" charset="0"/>
                      </a:endParaRPr>
                    </a:p>
                  </a:txBody>
                  <a:tcPr marL="5828" marR="5828" marT="5828" marB="0" anchor="b">
                    <a:solidFill>
                      <a:srgbClr val="002060"/>
                    </a:solidFill>
                  </a:tcPr>
                </a:tc>
                <a:extLst>
                  <a:ext uri="{0D108BD9-81ED-4DB2-BD59-A6C34878D82A}">
                    <a16:rowId xmlns="" xmlns:a16="http://schemas.microsoft.com/office/drawing/2014/main" val="784223100"/>
                  </a:ext>
                </a:extLst>
              </a:tr>
              <a:tr h="109420">
                <a:tc>
                  <a:txBody>
                    <a:bodyPr/>
                    <a:lstStyle/>
                    <a:p>
                      <a:pPr algn="ctr" fontAlgn="b"/>
                      <a:r>
                        <a:rPr lang="es-CO" sz="1200" u="none" strike="noStrike" dirty="0">
                          <a:effectLst/>
                          <a:latin typeface="Arial Narrow" panose="020B0606020202030204" pitchFamily="34" charset="0"/>
                        </a:rPr>
                        <a:t>1</a:t>
                      </a:r>
                      <a:endParaRPr lang="es-CO" sz="1200" b="0" i="0" u="none" strike="noStrike" dirty="0">
                        <a:solidFill>
                          <a:srgbClr val="000000"/>
                        </a:solidFill>
                        <a:effectLst/>
                        <a:latin typeface="Arial Narrow" panose="020B0606020202030204" pitchFamily="34" charset="0"/>
                      </a:endParaRPr>
                    </a:p>
                  </a:txBody>
                  <a:tcPr marL="5828" marR="5828" marT="5828" marB="0" anchor="b"/>
                </a:tc>
                <a:tc>
                  <a:txBody>
                    <a:bodyPr/>
                    <a:lstStyle/>
                    <a:p>
                      <a:pPr algn="l" fontAlgn="b"/>
                      <a:endParaRPr lang="es-CO" sz="1200" b="0" i="0" u="none" strike="noStrike" dirty="0">
                        <a:solidFill>
                          <a:srgbClr val="000000"/>
                        </a:solidFill>
                        <a:effectLst/>
                        <a:latin typeface="Arial Narrow" panose="020B0606020202030204" pitchFamily="34" charset="0"/>
                      </a:endParaRPr>
                    </a:p>
                  </a:txBody>
                  <a:tcPr marL="5828" marR="5828" marT="5828" marB="0" anchor="b"/>
                </a:tc>
                <a:tc>
                  <a:txBody>
                    <a:bodyPr/>
                    <a:lstStyle/>
                    <a:p>
                      <a:pPr algn="r" fontAlgn="b"/>
                      <a:endParaRPr lang="es-CO" sz="1200" b="0" i="0" u="none" strike="noStrike" dirty="0">
                        <a:solidFill>
                          <a:srgbClr val="000000"/>
                        </a:solidFill>
                        <a:effectLst/>
                        <a:latin typeface="Arial Narrow" panose="020B0606020202030204" pitchFamily="34" charset="0"/>
                      </a:endParaRPr>
                    </a:p>
                  </a:txBody>
                  <a:tcPr marL="5828" marR="5828" marT="5828" marB="0" anchor="b"/>
                </a:tc>
                <a:extLst>
                  <a:ext uri="{0D108BD9-81ED-4DB2-BD59-A6C34878D82A}">
                    <a16:rowId xmlns="" xmlns:a16="http://schemas.microsoft.com/office/drawing/2014/main" val="3017362136"/>
                  </a:ext>
                </a:extLst>
              </a:tr>
              <a:tr h="109420">
                <a:tc>
                  <a:txBody>
                    <a:bodyPr/>
                    <a:lstStyle/>
                    <a:p>
                      <a:pPr algn="ctr" fontAlgn="b"/>
                      <a:r>
                        <a:rPr lang="es-CO" sz="1200" u="none" strike="noStrike" dirty="0">
                          <a:effectLst/>
                          <a:latin typeface="Arial Narrow" panose="020B0606020202030204" pitchFamily="34" charset="0"/>
                        </a:rPr>
                        <a:t>2</a:t>
                      </a:r>
                      <a:endParaRPr lang="es-CO" sz="1200" b="0" i="0" u="none" strike="noStrike" dirty="0">
                        <a:solidFill>
                          <a:srgbClr val="000000"/>
                        </a:solidFill>
                        <a:effectLst/>
                        <a:latin typeface="Arial Narrow" panose="020B0606020202030204" pitchFamily="34" charset="0"/>
                      </a:endParaRPr>
                    </a:p>
                  </a:txBody>
                  <a:tcPr marL="5828" marR="5828" marT="5828" marB="0" anchor="b"/>
                </a:tc>
                <a:tc>
                  <a:txBody>
                    <a:bodyPr/>
                    <a:lstStyle/>
                    <a:p>
                      <a:pPr algn="l" fontAlgn="b"/>
                      <a:endParaRPr lang="es-CO" sz="1200" b="0" i="0" u="none" strike="noStrike" dirty="0">
                        <a:solidFill>
                          <a:srgbClr val="000000"/>
                        </a:solidFill>
                        <a:effectLst/>
                        <a:latin typeface="Arial Narrow" panose="020B0606020202030204" pitchFamily="34" charset="0"/>
                      </a:endParaRPr>
                    </a:p>
                  </a:txBody>
                  <a:tcPr marL="5828" marR="5828" marT="5828" marB="0" anchor="b"/>
                </a:tc>
                <a:tc>
                  <a:txBody>
                    <a:bodyPr/>
                    <a:lstStyle/>
                    <a:p>
                      <a:pPr algn="r" fontAlgn="b"/>
                      <a:endParaRPr lang="es-CO" sz="1200" b="0" i="0" u="none" strike="noStrike">
                        <a:solidFill>
                          <a:srgbClr val="000000"/>
                        </a:solidFill>
                        <a:effectLst/>
                        <a:latin typeface="Arial Narrow" panose="020B0606020202030204" pitchFamily="34" charset="0"/>
                      </a:endParaRPr>
                    </a:p>
                  </a:txBody>
                  <a:tcPr marL="5828" marR="5828" marT="5828" marB="0" anchor="b"/>
                </a:tc>
                <a:extLst>
                  <a:ext uri="{0D108BD9-81ED-4DB2-BD59-A6C34878D82A}">
                    <a16:rowId xmlns="" xmlns:a16="http://schemas.microsoft.com/office/drawing/2014/main" val="4205132018"/>
                  </a:ext>
                </a:extLst>
              </a:tr>
              <a:tr h="109420">
                <a:tc>
                  <a:txBody>
                    <a:bodyPr/>
                    <a:lstStyle/>
                    <a:p>
                      <a:pPr algn="ctr" fontAlgn="b"/>
                      <a:r>
                        <a:rPr lang="es-CO" sz="1200" u="none" strike="noStrike">
                          <a:effectLst/>
                          <a:latin typeface="Arial Narrow" panose="020B0606020202030204" pitchFamily="34" charset="0"/>
                        </a:rPr>
                        <a:t>3</a:t>
                      </a:r>
                      <a:endParaRPr lang="es-CO" sz="1200" b="0" i="0" u="none" strike="noStrike">
                        <a:solidFill>
                          <a:srgbClr val="000000"/>
                        </a:solidFill>
                        <a:effectLst/>
                        <a:latin typeface="Arial Narrow" panose="020B0606020202030204" pitchFamily="34" charset="0"/>
                      </a:endParaRPr>
                    </a:p>
                  </a:txBody>
                  <a:tcPr marL="5828" marR="5828" marT="5828" marB="0" anchor="b"/>
                </a:tc>
                <a:tc>
                  <a:txBody>
                    <a:bodyPr/>
                    <a:lstStyle/>
                    <a:p>
                      <a:pPr algn="l" fontAlgn="b"/>
                      <a:endParaRPr lang="es-CO" sz="1200" b="0" i="0" u="none" strike="noStrike">
                        <a:solidFill>
                          <a:srgbClr val="000000"/>
                        </a:solidFill>
                        <a:effectLst/>
                        <a:latin typeface="Arial Narrow" panose="020B0606020202030204" pitchFamily="34" charset="0"/>
                      </a:endParaRPr>
                    </a:p>
                  </a:txBody>
                  <a:tcPr marL="5828" marR="5828" marT="5828" marB="0" anchor="b"/>
                </a:tc>
                <a:tc>
                  <a:txBody>
                    <a:bodyPr/>
                    <a:lstStyle/>
                    <a:p>
                      <a:pPr algn="r" fontAlgn="b"/>
                      <a:endParaRPr lang="es-CO" sz="1200" b="0" i="0" u="none" strike="noStrike">
                        <a:solidFill>
                          <a:srgbClr val="000000"/>
                        </a:solidFill>
                        <a:effectLst/>
                        <a:latin typeface="Arial Narrow" panose="020B0606020202030204" pitchFamily="34" charset="0"/>
                      </a:endParaRPr>
                    </a:p>
                  </a:txBody>
                  <a:tcPr marL="5828" marR="5828" marT="5828" marB="0" anchor="b"/>
                </a:tc>
                <a:extLst>
                  <a:ext uri="{0D108BD9-81ED-4DB2-BD59-A6C34878D82A}">
                    <a16:rowId xmlns="" xmlns:a16="http://schemas.microsoft.com/office/drawing/2014/main" val="3454230621"/>
                  </a:ext>
                </a:extLst>
              </a:tr>
              <a:tr h="109420">
                <a:tc>
                  <a:txBody>
                    <a:bodyPr/>
                    <a:lstStyle/>
                    <a:p>
                      <a:pPr algn="ctr" fontAlgn="b"/>
                      <a:r>
                        <a:rPr lang="es-CO" sz="1200" u="none" strike="noStrike">
                          <a:effectLst/>
                          <a:latin typeface="Arial Narrow" panose="020B0606020202030204" pitchFamily="34" charset="0"/>
                        </a:rPr>
                        <a:t>4</a:t>
                      </a:r>
                      <a:endParaRPr lang="es-CO" sz="1200" b="0" i="0" u="none" strike="noStrike">
                        <a:solidFill>
                          <a:srgbClr val="000000"/>
                        </a:solidFill>
                        <a:effectLst/>
                        <a:latin typeface="Arial Narrow" panose="020B0606020202030204" pitchFamily="34" charset="0"/>
                      </a:endParaRPr>
                    </a:p>
                  </a:txBody>
                  <a:tcPr marL="5828" marR="5828" marT="5828" marB="0" anchor="b"/>
                </a:tc>
                <a:tc>
                  <a:txBody>
                    <a:bodyPr/>
                    <a:lstStyle/>
                    <a:p>
                      <a:pPr algn="l" fontAlgn="b"/>
                      <a:endParaRPr lang="es-CO" sz="1200" b="0" i="0" u="none" strike="noStrike" dirty="0">
                        <a:solidFill>
                          <a:srgbClr val="000000"/>
                        </a:solidFill>
                        <a:effectLst/>
                        <a:latin typeface="Arial Narrow" panose="020B0606020202030204" pitchFamily="34" charset="0"/>
                      </a:endParaRPr>
                    </a:p>
                  </a:txBody>
                  <a:tcPr marL="5828" marR="5828" marT="5828" marB="0" anchor="b"/>
                </a:tc>
                <a:tc>
                  <a:txBody>
                    <a:bodyPr/>
                    <a:lstStyle/>
                    <a:p>
                      <a:pPr algn="r" fontAlgn="b"/>
                      <a:endParaRPr lang="es-CO" sz="1200" b="0" i="0" u="none" strike="noStrike">
                        <a:solidFill>
                          <a:srgbClr val="000000"/>
                        </a:solidFill>
                        <a:effectLst/>
                        <a:latin typeface="Arial Narrow" panose="020B0606020202030204" pitchFamily="34" charset="0"/>
                      </a:endParaRPr>
                    </a:p>
                  </a:txBody>
                  <a:tcPr marL="5828" marR="5828" marT="5828" marB="0" anchor="b"/>
                </a:tc>
                <a:extLst>
                  <a:ext uri="{0D108BD9-81ED-4DB2-BD59-A6C34878D82A}">
                    <a16:rowId xmlns="" xmlns:a16="http://schemas.microsoft.com/office/drawing/2014/main" val="3885865710"/>
                  </a:ext>
                </a:extLst>
              </a:tr>
              <a:tr h="109420">
                <a:tc>
                  <a:txBody>
                    <a:bodyPr/>
                    <a:lstStyle/>
                    <a:p>
                      <a:pPr algn="ctr" fontAlgn="b"/>
                      <a:r>
                        <a:rPr lang="es-CO" sz="1200" u="none" strike="noStrike">
                          <a:effectLst/>
                          <a:latin typeface="Arial Narrow" panose="020B0606020202030204" pitchFamily="34" charset="0"/>
                        </a:rPr>
                        <a:t>5</a:t>
                      </a:r>
                      <a:endParaRPr lang="es-CO" sz="1200" b="0" i="0" u="none" strike="noStrike">
                        <a:solidFill>
                          <a:srgbClr val="000000"/>
                        </a:solidFill>
                        <a:effectLst/>
                        <a:latin typeface="Arial Narrow" panose="020B0606020202030204" pitchFamily="34" charset="0"/>
                      </a:endParaRPr>
                    </a:p>
                  </a:txBody>
                  <a:tcPr marL="5828" marR="5828" marT="5828" marB="0" anchor="b"/>
                </a:tc>
                <a:tc>
                  <a:txBody>
                    <a:bodyPr/>
                    <a:lstStyle/>
                    <a:p>
                      <a:pPr algn="l" fontAlgn="b"/>
                      <a:endParaRPr lang="es-CO" sz="1200" b="0" i="0" u="none" strike="noStrike">
                        <a:solidFill>
                          <a:srgbClr val="000000"/>
                        </a:solidFill>
                        <a:effectLst/>
                        <a:latin typeface="Arial Narrow" panose="020B0606020202030204" pitchFamily="34" charset="0"/>
                      </a:endParaRPr>
                    </a:p>
                  </a:txBody>
                  <a:tcPr marL="5828" marR="5828" marT="5828" marB="0" anchor="b"/>
                </a:tc>
                <a:tc>
                  <a:txBody>
                    <a:bodyPr/>
                    <a:lstStyle/>
                    <a:p>
                      <a:pPr algn="r" fontAlgn="b"/>
                      <a:endParaRPr lang="es-CO" sz="1200" b="0" i="0" u="none" strike="noStrike">
                        <a:solidFill>
                          <a:srgbClr val="000000"/>
                        </a:solidFill>
                        <a:effectLst/>
                        <a:latin typeface="Arial Narrow" panose="020B0606020202030204" pitchFamily="34" charset="0"/>
                      </a:endParaRPr>
                    </a:p>
                  </a:txBody>
                  <a:tcPr marL="5828" marR="5828" marT="5828" marB="0" anchor="b"/>
                </a:tc>
                <a:extLst>
                  <a:ext uri="{0D108BD9-81ED-4DB2-BD59-A6C34878D82A}">
                    <a16:rowId xmlns="" xmlns:a16="http://schemas.microsoft.com/office/drawing/2014/main" val="532470920"/>
                  </a:ext>
                </a:extLst>
              </a:tr>
              <a:tr h="109420">
                <a:tc>
                  <a:txBody>
                    <a:bodyPr/>
                    <a:lstStyle/>
                    <a:p>
                      <a:pPr algn="ctr" fontAlgn="b"/>
                      <a:r>
                        <a:rPr lang="es-CO" sz="1200" u="none" strike="noStrike">
                          <a:effectLst/>
                          <a:latin typeface="Arial Narrow" panose="020B0606020202030204" pitchFamily="34" charset="0"/>
                        </a:rPr>
                        <a:t>6</a:t>
                      </a:r>
                      <a:endParaRPr lang="es-CO" sz="1200" b="0" i="0" u="none" strike="noStrike">
                        <a:solidFill>
                          <a:srgbClr val="000000"/>
                        </a:solidFill>
                        <a:effectLst/>
                        <a:latin typeface="Arial Narrow" panose="020B0606020202030204" pitchFamily="34" charset="0"/>
                      </a:endParaRPr>
                    </a:p>
                  </a:txBody>
                  <a:tcPr marL="5828" marR="5828" marT="5828" marB="0" anchor="b"/>
                </a:tc>
                <a:tc>
                  <a:txBody>
                    <a:bodyPr/>
                    <a:lstStyle/>
                    <a:p>
                      <a:pPr algn="l" fontAlgn="b"/>
                      <a:endParaRPr lang="es-CO" sz="1200" b="0" i="0" u="none" strike="noStrike">
                        <a:solidFill>
                          <a:srgbClr val="000000"/>
                        </a:solidFill>
                        <a:effectLst/>
                        <a:latin typeface="Arial Narrow" panose="020B0606020202030204" pitchFamily="34" charset="0"/>
                      </a:endParaRPr>
                    </a:p>
                  </a:txBody>
                  <a:tcPr marL="5828" marR="5828" marT="5828" marB="0" anchor="b"/>
                </a:tc>
                <a:tc>
                  <a:txBody>
                    <a:bodyPr/>
                    <a:lstStyle/>
                    <a:p>
                      <a:pPr algn="r" fontAlgn="b"/>
                      <a:endParaRPr lang="es-CO" sz="1200" b="0" i="0" u="none" strike="noStrike">
                        <a:solidFill>
                          <a:srgbClr val="000000"/>
                        </a:solidFill>
                        <a:effectLst/>
                        <a:latin typeface="Arial Narrow" panose="020B0606020202030204" pitchFamily="34" charset="0"/>
                      </a:endParaRPr>
                    </a:p>
                  </a:txBody>
                  <a:tcPr marL="5828" marR="5828" marT="5828" marB="0" anchor="b"/>
                </a:tc>
                <a:extLst>
                  <a:ext uri="{0D108BD9-81ED-4DB2-BD59-A6C34878D82A}">
                    <a16:rowId xmlns="" xmlns:a16="http://schemas.microsoft.com/office/drawing/2014/main" val="1773042514"/>
                  </a:ext>
                </a:extLst>
              </a:tr>
              <a:tr h="109420">
                <a:tc>
                  <a:txBody>
                    <a:bodyPr/>
                    <a:lstStyle/>
                    <a:p>
                      <a:pPr algn="ctr" fontAlgn="b"/>
                      <a:r>
                        <a:rPr lang="es-CO" sz="1200" u="none" strike="noStrike">
                          <a:effectLst/>
                          <a:latin typeface="Arial Narrow" panose="020B0606020202030204" pitchFamily="34" charset="0"/>
                        </a:rPr>
                        <a:t>7</a:t>
                      </a:r>
                      <a:endParaRPr lang="es-CO" sz="1200" b="0" i="0" u="none" strike="noStrike">
                        <a:solidFill>
                          <a:srgbClr val="000000"/>
                        </a:solidFill>
                        <a:effectLst/>
                        <a:latin typeface="Arial Narrow" panose="020B0606020202030204" pitchFamily="34" charset="0"/>
                      </a:endParaRPr>
                    </a:p>
                  </a:txBody>
                  <a:tcPr marL="5828" marR="5828" marT="5828" marB="0" anchor="b"/>
                </a:tc>
                <a:tc>
                  <a:txBody>
                    <a:bodyPr/>
                    <a:lstStyle/>
                    <a:p>
                      <a:pPr algn="l" fontAlgn="b"/>
                      <a:endParaRPr lang="es-CO" sz="1200" b="0" i="0" u="none" strike="noStrike" dirty="0">
                        <a:solidFill>
                          <a:srgbClr val="000000"/>
                        </a:solidFill>
                        <a:effectLst/>
                        <a:latin typeface="Arial Narrow" panose="020B0606020202030204" pitchFamily="34" charset="0"/>
                      </a:endParaRPr>
                    </a:p>
                  </a:txBody>
                  <a:tcPr marL="5828" marR="5828" marT="5828" marB="0" anchor="b"/>
                </a:tc>
                <a:tc>
                  <a:txBody>
                    <a:bodyPr/>
                    <a:lstStyle/>
                    <a:p>
                      <a:pPr algn="r" fontAlgn="b"/>
                      <a:endParaRPr lang="es-CO" sz="1200" b="0" i="0" u="none" strike="noStrike">
                        <a:solidFill>
                          <a:srgbClr val="000000"/>
                        </a:solidFill>
                        <a:effectLst/>
                        <a:latin typeface="Arial Narrow" panose="020B0606020202030204" pitchFamily="34" charset="0"/>
                      </a:endParaRPr>
                    </a:p>
                  </a:txBody>
                  <a:tcPr marL="5828" marR="5828" marT="5828" marB="0" anchor="b"/>
                </a:tc>
                <a:extLst>
                  <a:ext uri="{0D108BD9-81ED-4DB2-BD59-A6C34878D82A}">
                    <a16:rowId xmlns="" xmlns:a16="http://schemas.microsoft.com/office/drawing/2014/main" val="59484682"/>
                  </a:ext>
                </a:extLst>
              </a:tr>
              <a:tr h="109420">
                <a:tc>
                  <a:txBody>
                    <a:bodyPr/>
                    <a:lstStyle/>
                    <a:p>
                      <a:pPr algn="ctr" fontAlgn="b"/>
                      <a:r>
                        <a:rPr lang="es-CO" sz="1200" u="none" strike="noStrike">
                          <a:effectLst/>
                          <a:latin typeface="Arial Narrow" panose="020B0606020202030204" pitchFamily="34" charset="0"/>
                        </a:rPr>
                        <a:t>8</a:t>
                      </a:r>
                      <a:endParaRPr lang="es-CO" sz="1200" b="0" i="0" u="none" strike="noStrike">
                        <a:solidFill>
                          <a:srgbClr val="000000"/>
                        </a:solidFill>
                        <a:effectLst/>
                        <a:latin typeface="Arial Narrow" panose="020B0606020202030204" pitchFamily="34" charset="0"/>
                      </a:endParaRPr>
                    </a:p>
                  </a:txBody>
                  <a:tcPr marL="5828" marR="5828" marT="5828" marB="0" anchor="b"/>
                </a:tc>
                <a:tc>
                  <a:txBody>
                    <a:bodyPr/>
                    <a:lstStyle/>
                    <a:p>
                      <a:pPr algn="l" fontAlgn="b"/>
                      <a:endParaRPr lang="es-CO" sz="1200" b="0" i="0" u="none" strike="noStrike">
                        <a:solidFill>
                          <a:srgbClr val="000000"/>
                        </a:solidFill>
                        <a:effectLst/>
                        <a:latin typeface="Arial Narrow" panose="020B0606020202030204" pitchFamily="34" charset="0"/>
                      </a:endParaRPr>
                    </a:p>
                  </a:txBody>
                  <a:tcPr marL="5828" marR="5828" marT="5828" marB="0" anchor="b"/>
                </a:tc>
                <a:tc>
                  <a:txBody>
                    <a:bodyPr/>
                    <a:lstStyle/>
                    <a:p>
                      <a:pPr algn="r" fontAlgn="b"/>
                      <a:endParaRPr lang="es-CO" sz="1200" b="0" i="0" u="none" strike="noStrike">
                        <a:solidFill>
                          <a:srgbClr val="000000"/>
                        </a:solidFill>
                        <a:effectLst/>
                        <a:latin typeface="Arial Narrow" panose="020B0606020202030204" pitchFamily="34" charset="0"/>
                      </a:endParaRPr>
                    </a:p>
                  </a:txBody>
                  <a:tcPr marL="5828" marR="5828" marT="5828" marB="0" anchor="b"/>
                </a:tc>
                <a:extLst>
                  <a:ext uri="{0D108BD9-81ED-4DB2-BD59-A6C34878D82A}">
                    <a16:rowId xmlns="" xmlns:a16="http://schemas.microsoft.com/office/drawing/2014/main" val="97599480"/>
                  </a:ext>
                </a:extLst>
              </a:tr>
              <a:tr h="109420">
                <a:tc>
                  <a:txBody>
                    <a:bodyPr/>
                    <a:lstStyle/>
                    <a:p>
                      <a:pPr algn="ctr" fontAlgn="b"/>
                      <a:r>
                        <a:rPr lang="es-CO" sz="1200" u="none" strike="noStrike">
                          <a:effectLst/>
                          <a:latin typeface="Arial Narrow" panose="020B0606020202030204" pitchFamily="34" charset="0"/>
                        </a:rPr>
                        <a:t>9</a:t>
                      </a:r>
                      <a:endParaRPr lang="es-CO" sz="1200" b="0" i="0" u="none" strike="noStrike">
                        <a:solidFill>
                          <a:srgbClr val="000000"/>
                        </a:solidFill>
                        <a:effectLst/>
                        <a:latin typeface="Arial Narrow" panose="020B0606020202030204" pitchFamily="34" charset="0"/>
                      </a:endParaRPr>
                    </a:p>
                  </a:txBody>
                  <a:tcPr marL="5828" marR="5828" marT="5828" marB="0" anchor="b"/>
                </a:tc>
                <a:tc>
                  <a:txBody>
                    <a:bodyPr/>
                    <a:lstStyle/>
                    <a:p>
                      <a:pPr algn="l" fontAlgn="b"/>
                      <a:endParaRPr lang="es-CO" sz="1200" b="0" i="0" u="none" strike="noStrike" dirty="0">
                        <a:solidFill>
                          <a:srgbClr val="000000"/>
                        </a:solidFill>
                        <a:effectLst/>
                        <a:latin typeface="Arial Narrow" panose="020B0606020202030204" pitchFamily="34" charset="0"/>
                      </a:endParaRPr>
                    </a:p>
                  </a:txBody>
                  <a:tcPr marL="5828" marR="5828" marT="5828" marB="0" anchor="b"/>
                </a:tc>
                <a:tc>
                  <a:txBody>
                    <a:bodyPr/>
                    <a:lstStyle/>
                    <a:p>
                      <a:pPr algn="r" fontAlgn="b"/>
                      <a:endParaRPr lang="es-CO" sz="1200" b="0" i="0" u="none" strike="noStrike">
                        <a:solidFill>
                          <a:srgbClr val="000000"/>
                        </a:solidFill>
                        <a:effectLst/>
                        <a:latin typeface="Arial Narrow" panose="020B0606020202030204" pitchFamily="34" charset="0"/>
                      </a:endParaRPr>
                    </a:p>
                  </a:txBody>
                  <a:tcPr marL="5828" marR="5828" marT="5828" marB="0" anchor="b"/>
                </a:tc>
                <a:extLst>
                  <a:ext uri="{0D108BD9-81ED-4DB2-BD59-A6C34878D82A}">
                    <a16:rowId xmlns="" xmlns:a16="http://schemas.microsoft.com/office/drawing/2014/main" val="2533251225"/>
                  </a:ext>
                </a:extLst>
              </a:tr>
              <a:tr h="109420">
                <a:tc>
                  <a:txBody>
                    <a:bodyPr/>
                    <a:lstStyle/>
                    <a:p>
                      <a:pPr algn="ctr" fontAlgn="b"/>
                      <a:r>
                        <a:rPr lang="es-CO" sz="1200" u="none" strike="noStrike">
                          <a:effectLst/>
                          <a:latin typeface="Arial Narrow" panose="020B0606020202030204" pitchFamily="34" charset="0"/>
                        </a:rPr>
                        <a:t>10</a:t>
                      </a:r>
                      <a:endParaRPr lang="es-CO" sz="1200" b="0" i="0" u="none" strike="noStrike">
                        <a:solidFill>
                          <a:srgbClr val="000000"/>
                        </a:solidFill>
                        <a:effectLst/>
                        <a:latin typeface="Arial Narrow" panose="020B0606020202030204" pitchFamily="34" charset="0"/>
                      </a:endParaRPr>
                    </a:p>
                  </a:txBody>
                  <a:tcPr marL="5828" marR="5828" marT="5828" marB="0" anchor="b"/>
                </a:tc>
                <a:tc>
                  <a:txBody>
                    <a:bodyPr/>
                    <a:lstStyle/>
                    <a:p>
                      <a:pPr algn="l" fontAlgn="b"/>
                      <a:endParaRPr lang="es-CO" sz="1200" b="0" i="0" u="none" strike="noStrike" dirty="0">
                        <a:solidFill>
                          <a:srgbClr val="000000"/>
                        </a:solidFill>
                        <a:effectLst/>
                        <a:latin typeface="Arial Narrow" panose="020B0606020202030204" pitchFamily="34" charset="0"/>
                      </a:endParaRPr>
                    </a:p>
                  </a:txBody>
                  <a:tcPr marL="5828" marR="5828" marT="5828" marB="0" anchor="b"/>
                </a:tc>
                <a:tc>
                  <a:txBody>
                    <a:bodyPr/>
                    <a:lstStyle/>
                    <a:p>
                      <a:pPr algn="r" fontAlgn="b"/>
                      <a:endParaRPr lang="es-CO" sz="1200" b="0" i="0" u="none" strike="noStrike">
                        <a:solidFill>
                          <a:srgbClr val="000000"/>
                        </a:solidFill>
                        <a:effectLst/>
                        <a:latin typeface="Arial Narrow" panose="020B0606020202030204" pitchFamily="34" charset="0"/>
                      </a:endParaRPr>
                    </a:p>
                  </a:txBody>
                  <a:tcPr marL="5828" marR="5828" marT="5828" marB="0" anchor="b"/>
                </a:tc>
                <a:extLst>
                  <a:ext uri="{0D108BD9-81ED-4DB2-BD59-A6C34878D82A}">
                    <a16:rowId xmlns="" xmlns:a16="http://schemas.microsoft.com/office/drawing/2014/main" val="1624022623"/>
                  </a:ext>
                </a:extLst>
              </a:tr>
              <a:tr h="109420">
                <a:tc>
                  <a:txBody>
                    <a:bodyPr/>
                    <a:lstStyle/>
                    <a:p>
                      <a:pPr algn="ctr" fontAlgn="b"/>
                      <a:r>
                        <a:rPr lang="es-CO" sz="1200" u="none" strike="noStrike">
                          <a:effectLst/>
                          <a:latin typeface="Arial Narrow" panose="020B0606020202030204" pitchFamily="34" charset="0"/>
                        </a:rPr>
                        <a:t>11</a:t>
                      </a:r>
                      <a:endParaRPr lang="es-CO" sz="1200" b="0" i="0" u="none" strike="noStrike">
                        <a:solidFill>
                          <a:srgbClr val="000000"/>
                        </a:solidFill>
                        <a:effectLst/>
                        <a:latin typeface="Arial Narrow" panose="020B0606020202030204" pitchFamily="34" charset="0"/>
                      </a:endParaRPr>
                    </a:p>
                  </a:txBody>
                  <a:tcPr marL="5828" marR="5828" marT="5828" marB="0" anchor="b"/>
                </a:tc>
                <a:tc>
                  <a:txBody>
                    <a:bodyPr/>
                    <a:lstStyle/>
                    <a:p>
                      <a:pPr algn="l" fontAlgn="b"/>
                      <a:endParaRPr lang="es-CO" sz="1200" b="0" i="0" u="none" strike="noStrike">
                        <a:solidFill>
                          <a:srgbClr val="000000"/>
                        </a:solidFill>
                        <a:effectLst/>
                        <a:latin typeface="Arial Narrow" panose="020B0606020202030204" pitchFamily="34" charset="0"/>
                      </a:endParaRPr>
                    </a:p>
                  </a:txBody>
                  <a:tcPr marL="5828" marR="5828" marT="5828" marB="0" anchor="b"/>
                </a:tc>
                <a:tc>
                  <a:txBody>
                    <a:bodyPr/>
                    <a:lstStyle/>
                    <a:p>
                      <a:pPr algn="r" fontAlgn="b"/>
                      <a:endParaRPr lang="es-CO" sz="1200" b="0" i="0" u="none" strike="noStrike">
                        <a:solidFill>
                          <a:srgbClr val="000000"/>
                        </a:solidFill>
                        <a:effectLst/>
                        <a:latin typeface="Arial Narrow" panose="020B0606020202030204" pitchFamily="34" charset="0"/>
                      </a:endParaRPr>
                    </a:p>
                  </a:txBody>
                  <a:tcPr marL="5828" marR="5828" marT="5828" marB="0" anchor="b"/>
                </a:tc>
                <a:extLst>
                  <a:ext uri="{0D108BD9-81ED-4DB2-BD59-A6C34878D82A}">
                    <a16:rowId xmlns="" xmlns:a16="http://schemas.microsoft.com/office/drawing/2014/main" val="292359806"/>
                  </a:ext>
                </a:extLst>
              </a:tr>
              <a:tr h="109420">
                <a:tc>
                  <a:txBody>
                    <a:bodyPr/>
                    <a:lstStyle/>
                    <a:p>
                      <a:pPr algn="ctr" fontAlgn="b"/>
                      <a:r>
                        <a:rPr lang="es-CO" sz="1200" u="none" strike="noStrike">
                          <a:effectLst/>
                          <a:latin typeface="Arial Narrow" panose="020B0606020202030204" pitchFamily="34" charset="0"/>
                        </a:rPr>
                        <a:t>12</a:t>
                      </a:r>
                      <a:endParaRPr lang="es-CO" sz="1200" b="0" i="0" u="none" strike="noStrike">
                        <a:solidFill>
                          <a:srgbClr val="000000"/>
                        </a:solidFill>
                        <a:effectLst/>
                        <a:latin typeface="Arial Narrow" panose="020B0606020202030204" pitchFamily="34" charset="0"/>
                      </a:endParaRPr>
                    </a:p>
                  </a:txBody>
                  <a:tcPr marL="5828" marR="5828" marT="5828" marB="0" anchor="b"/>
                </a:tc>
                <a:tc>
                  <a:txBody>
                    <a:bodyPr/>
                    <a:lstStyle/>
                    <a:p>
                      <a:pPr algn="l" fontAlgn="b"/>
                      <a:endParaRPr lang="es-CO" sz="1200" b="0" i="0" u="none" strike="noStrike">
                        <a:solidFill>
                          <a:srgbClr val="000000"/>
                        </a:solidFill>
                        <a:effectLst/>
                        <a:latin typeface="Arial Narrow" panose="020B0606020202030204" pitchFamily="34" charset="0"/>
                      </a:endParaRPr>
                    </a:p>
                  </a:txBody>
                  <a:tcPr marL="5828" marR="5828" marT="5828" marB="0" anchor="b"/>
                </a:tc>
                <a:tc>
                  <a:txBody>
                    <a:bodyPr/>
                    <a:lstStyle/>
                    <a:p>
                      <a:pPr algn="r" fontAlgn="b"/>
                      <a:endParaRPr lang="es-CO" sz="1200" b="0" i="0" u="none" strike="noStrike">
                        <a:solidFill>
                          <a:srgbClr val="000000"/>
                        </a:solidFill>
                        <a:effectLst/>
                        <a:latin typeface="Arial Narrow" panose="020B0606020202030204" pitchFamily="34" charset="0"/>
                      </a:endParaRPr>
                    </a:p>
                  </a:txBody>
                  <a:tcPr marL="5828" marR="5828" marT="5828" marB="0" anchor="b"/>
                </a:tc>
                <a:extLst>
                  <a:ext uri="{0D108BD9-81ED-4DB2-BD59-A6C34878D82A}">
                    <a16:rowId xmlns="" xmlns:a16="http://schemas.microsoft.com/office/drawing/2014/main" val="2809978352"/>
                  </a:ext>
                </a:extLst>
              </a:tr>
              <a:tr h="109420">
                <a:tc>
                  <a:txBody>
                    <a:bodyPr/>
                    <a:lstStyle/>
                    <a:p>
                      <a:pPr algn="ctr" fontAlgn="b"/>
                      <a:r>
                        <a:rPr lang="es-CO" sz="1200" u="none" strike="noStrike">
                          <a:effectLst/>
                          <a:latin typeface="Arial Narrow" panose="020B0606020202030204" pitchFamily="34" charset="0"/>
                        </a:rPr>
                        <a:t>13</a:t>
                      </a:r>
                      <a:endParaRPr lang="es-CO" sz="1200" b="0" i="0" u="none" strike="noStrike">
                        <a:solidFill>
                          <a:srgbClr val="000000"/>
                        </a:solidFill>
                        <a:effectLst/>
                        <a:latin typeface="Arial Narrow" panose="020B0606020202030204" pitchFamily="34" charset="0"/>
                      </a:endParaRPr>
                    </a:p>
                  </a:txBody>
                  <a:tcPr marL="5828" marR="5828" marT="5828" marB="0" anchor="b"/>
                </a:tc>
                <a:tc>
                  <a:txBody>
                    <a:bodyPr/>
                    <a:lstStyle/>
                    <a:p>
                      <a:pPr algn="l" fontAlgn="b"/>
                      <a:endParaRPr lang="es-CO" sz="1200" b="0" i="0" u="none" strike="noStrike">
                        <a:solidFill>
                          <a:srgbClr val="000000"/>
                        </a:solidFill>
                        <a:effectLst/>
                        <a:latin typeface="Arial Narrow" panose="020B0606020202030204" pitchFamily="34" charset="0"/>
                      </a:endParaRPr>
                    </a:p>
                  </a:txBody>
                  <a:tcPr marL="5828" marR="5828" marT="5828" marB="0" anchor="b"/>
                </a:tc>
                <a:tc>
                  <a:txBody>
                    <a:bodyPr/>
                    <a:lstStyle/>
                    <a:p>
                      <a:pPr algn="r" fontAlgn="b"/>
                      <a:endParaRPr lang="es-CO" sz="1200" b="0" i="0" u="none" strike="noStrike">
                        <a:solidFill>
                          <a:srgbClr val="000000"/>
                        </a:solidFill>
                        <a:effectLst/>
                        <a:latin typeface="Arial Narrow" panose="020B0606020202030204" pitchFamily="34" charset="0"/>
                      </a:endParaRPr>
                    </a:p>
                  </a:txBody>
                  <a:tcPr marL="5828" marR="5828" marT="5828" marB="0" anchor="b"/>
                </a:tc>
                <a:extLst>
                  <a:ext uri="{0D108BD9-81ED-4DB2-BD59-A6C34878D82A}">
                    <a16:rowId xmlns="" xmlns:a16="http://schemas.microsoft.com/office/drawing/2014/main" val="2596225650"/>
                  </a:ext>
                </a:extLst>
              </a:tr>
              <a:tr h="109420">
                <a:tc>
                  <a:txBody>
                    <a:bodyPr/>
                    <a:lstStyle/>
                    <a:p>
                      <a:pPr algn="ctr" fontAlgn="b"/>
                      <a:r>
                        <a:rPr lang="es-CO" sz="1200" u="none" strike="noStrike">
                          <a:effectLst/>
                          <a:latin typeface="Arial Narrow" panose="020B0606020202030204" pitchFamily="34" charset="0"/>
                        </a:rPr>
                        <a:t>14</a:t>
                      </a:r>
                      <a:endParaRPr lang="es-CO" sz="1200" b="0" i="0" u="none" strike="noStrike">
                        <a:solidFill>
                          <a:srgbClr val="000000"/>
                        </a:solidFill>
                        <a:effectLst/>
                        <a:latin typeface="Arial Narrow" panose="020B0606020202030204" pitchFamily="34" charset="0"/>
                      </a:endParaRPr>
                    </a:p>
                  </a:txBody>
                  <a:tcPr marL="5828" marR="5828" marT="5828" marB="0" anchor="b"/>
                </a:tc>
                <a:tc>
                  <a:txBody>
                    <a:bodyPr/>
                    <a:lstStyle/>
                    <a:p>
                      <a:pPr algn="l" fontAlgn="b"/>
                      <a:endParaRPr lang="es-CO" sz="1200" b="0" i="0" u="none" strike="noStrike" dirty="0">
                        <a:solidFill>
                          <a:srgbClr val="000000"/>
                        </a:solidFill>
                        <a:effectLst/>
                        <a:latin typeface="Arial Narrow" panose="020B0606020202030204" pitchFamily="34" charset="0"/>
                      </a:endParaRPr>
                    </a:p>
                  </a:txBody>
                  <a:tcPr marL="5828" marR="5828" marT="5828" marB="0" anchor="b"/>
                </a:tc>
                <a:tc>
                  <a:txBody>
                    <a:bodyPr/>
                    <a:lstStyle/>
                    <a:p>
                      <a:pPr algn="r" fontAlgn="b"/>
                      <a:endParaRPr lang="es-CO" sz="1200" b="0" i="0" u="none" strike="noStrike">
                        <a:solidFill>
                          <a:srgbClr val="000000"/>
                        </a:solidFill>
                        <a:effectLst/>
                        <a:latin typeface="Arial Narrow" panose="020B0606020202030204" pitchFamily="34" charset="0"/>
                      </a:endParaRPr>
                    </a:p>
                  </a:txBody>
                  <a:tcPr marL="5828" marR="5828" marT="5828" marB="0" anchor="b"/>
                </a:tc>
                <a:extLst>
                  <a:ext uri="{0D108BD9-81ED-4DB2-BD59-A6C34878D82A}">
                    <a16:rowId xmlns="" xmlns:a16="http://schemas.microsoft.com/office/drawing/2014/main" val="2397544597"/>
                  </a:ext>
                </a:extLst>
              </a:tr>
              <a:tr h="109420">
                <a:tc>
                  <a:txBody>
                    <a:bodyPr/>
                    <a:lstStyle/>
                    <a:p>
                      <a:pPr algn="ctr" fontAlgn="b"/>
                      <a:r>
                        <a:rPr lang="es-CO" sz="1200" u="none" strike="noStrike">
                          <a:effectLst/>
                          <a:latin typeface="Arial Narrow" panose="020B0606020202030204" pitchFamily="34" charset="0"/>
                        </a:rPr>
                        <a:t>15</a:t>
                      </a:r>
                      <a:endParaRPr lang="es-CO" sz="1200" b="0" i="0" u="none" strike="noStrike">
                        <a:solidFill>
                          <a:srgbClr val="000000"/>
                        </a:solidFill>
                        <a:effectLst/>
                        <a:latin typeface="Arial Narrow" panose="020B0606020202030204" pitchFamily="34" charset="0"/>
                      </a:endParaRPr>
                    </a:p>
                  </a:txBody>
                  <a:tcPr marL="5828" marR="5828" marT="5828" marB="0" anchor="b"/>
                </a:tc>
                <a:tc>
                  <a:txBody>
                    <a:bodyPr/>
                    <a:lstStyle/>
                    <a:p>
                      <a:pPr algn="l" fontAlgn="b"/>
                      <a:endParaRPr lang="es-CO" sz="1200" b="0" i="0" u="none" strike="noStrike">
                        <a:solidFill>
                          <a:srgbClr val="000000"/>
                        </a:solidFill>
                        <a:effectLst/>
                        <a:latin typeface="Arial Narrow" panose="020B0606020202030204" pitchFamily="34" charset="0"/>
                      </a:endParaRPr>
                    </a:p>
                  </a:txBody>
                  <a:tcPr marL="5828" marR="5828" marT="5828" marB="0" anchor="b"/>
                </a:tc>
                <a:tc>
                  <a:txBody>
                    <a:bodyPr/>
                    <a:lstStyle/>
                    <a:p>
                      <a:pPr algn="r" fontAlgn="b"/>
                      <a:endParaRPr lang="es-CO" sz="1200" b="0" i="0" u="none" strike="noStrike">
                        <a:solidFill>
                          <a:srgbClr val="000000"/>
                        </a:solidFill>
                        <a:effectLst/>
                        <a:latin typeface="Arial Narrow" panose="020B0606020202030204" pitchFamily="34" charset="0"/>
                      </a:endParaRPr>
                    </a:p>
                  </a:txBody>
                  <a:tcPr marL="5828" marR="5828" marT="5828" marB="0" anchor="b"/>
                </a:tc>
                <a:extLst>
                  <a:ext uri="{0D108BD9-81ED-4DB2-BD59-A6C34878D82A}">
                    <a16:rowId xmlns="" xmlns:a16="http://schemas.microsoft.com/office/drawing/2014/main" val="1239533458"/>
                  </a:ext>
                </a:extLst>
              </a:tr>
              <a:tr h="109420">
                <a:tc>
                  <a:txBody>
                    <a:bodyPr/>
                    <a:lstStyle/>
                    <a:p>
                      <a:pPr algn="ctr" fontAlgn="b"/>
                      <a:r>
                        <a:rPr lang="es-CO" sz="1200" b="1" u="none" strike="noStrike" dirty="0">
                          <a:effectLst/>
                          <a:latin typeface="Arial Narrow" panose="020B0606020202030204" pitchFamily="34" charset="0"/>
                        </a:rPr>
                        <a:t>16</a:t>
                      </a:r>
                      <a:endParaRPr lang="es-CO" sz="1200" b="1" i="0" u="none" strike="noStrike" dirty="0">
                        <a:solidFill>
                          <a:srgbClr val="000000"/>
                        </a:solidFill>
                        <a:effectLst/>
                        <a:latin typeface="Arial Narrow" panose="020B0606020202030204" pitchFamily="34" charset="0"/>
                      </a:endParaRPr>
                    </a:p>
                  </a:txBody>
                  <a:tcPr marL="5828" marR="5828" marT="5828" marB="0" anchor="b">
                    <a:solidFill>
                      <a:srgbClr val="FFC000"/>
                    </a:solidFill>
                  </a:tcPr>
                </a:tc>
                <a:tc>
                  <a:txBody>
                    <a:bodyPr/>
                    <a:lstStyle/>
                    <a:p>
                      <a:pPr algn="l" fontAlgn="b"/>
                      <a:endParaRPr lang="es-CO" sz="1200" b="1" i="0" u="none" strike="noStrike" dirty="0">
                        <a:solidFill>
                          <a:srgbClr val="000000"/>
                        </a:solidFill>
                        <a:effectLst/>
                        <a:latin typeface="Arial Narrow" panose="020B0606020202030204" pitchFamily="34" charset="0"/>
                      </a:endParaRPr>
                    </a:p>
                  </a:txBody>
                  <a:tcPr marL="5828" marR="5828" marT="5828" marB="0" anchor="b">
                    <a:solidFill>
                      <a:srgbClr val="FFC000"/>
                    </a:solidFill>
                  </a:tcPr>
                </a:tc>
                <a:tc>
                  <a:txBody>
                    <a:bodyPr/>
                    <a:lstStyle/>
                    <a:p>
                      <a:pPr algn="r" fontAlgn="b"/>
                      <a:endParaRPr lang="es-CO" sz="1200" b="1" i="0" u="none" strike="noStrike" dirty="0">
                        <a:solidFill>
                          <a:srgbClr val="000000"/>
                        </a:solidFill>
                        <a:effectLst/>
                        <a:latin typeface="Arial Narrow" panose="020B0606020202030204" pitchFamily="34" charset="0"/>
                      </a:endParaRPr>
                    </a:p>
                  </a:txBody>
                  <a:tcPr marL="5828" marR="5828" marT="5828" marB="0" anchor="b">
                    <a:solidFill>
                      <a:srgbClr val="FFC000"/>
                    </a:solidFill>
                  </a:tcPr>
                </a:tc>
                <a:extLst>
                  <a:ext uri="{0D108BD9-81ED-4DB2-BD59-A6C34878D82A}">
                    <a16:rowId xmlns="" xmlns:a16="http://schemas.microsoft.com/office/drawing/2014/main" val="2768313598"/>
                  </a:ext>
                </a:extLst>
              </a:tr>
              <a:tr h="109420">
                <a:tc>
                  <a:txBody>
                    <a:bodyPr/>
                    <a:lstStyle/>
                    <a:p>
                      <a:pPr algn="ctr" fontAlgn="b"/>
                      <a:r>
                        <a:rPr lang="es-CO" sz="1200" u="none" strike="noStrike">
                          <a:effectLst/>
                          <a:latin typeface="Arial Narrow" panose="020B0606020202030204" pitchFamily="34" charset="0"/>
                        </a:rPr>
                        <a:t>17</a:t>
                      </a:r>
                      <a:endParaRPr lang="es-CO" sz="1200" b="0" i="0" u="none" strike="noStrike">
                        <a:solidFill>
                          <a:srgbClr val="000000"/>
                        </a:solidFill>
                        <a:effectLst/>
                        <a:latin typeface="Arial Narrow" panose="020B0606020202030204" pitchFamily="34" charset="0"/>
                      </a:endParaRPr>
                    </a:p>
                  </a:txBody>
                  <a:tcPr marL="5828" marR="5828" marT="5828" marB="0" anchor="b"/>
                </a:tc>
                <a:tc>
                  <a:txBody>
                    <a:bodyPr/>
                    <a:lstStyle/>
                    <a:p>
                      <a:pPr algn="l" fontAlgn="b"/>
                      <a:endParaRPr lang="es-CO" sz="1200" b="0" i="0" u="none" strike="noStrike" dirty="0">
                        <a:solidFill>
                          <a:srgbClr val="000000"/>
                        </a:solidFill>
                        <a:effectLst/>
                        <a:latin typeface="Arial Narrow" panose="020B0606020202030204" pitchFamily="34" charset="0"/>
                      </a:endParaRPr>
                    </a:p>
                  </a:txBody>
                  <a:tcPr marL="5828" marR="5828" marT="5828" marB="0" anchor="b"/>
                </a:tc>
                <a:tc>
                  <a:txBody>
                    <a:bodyPr/>
                    <a:lstStyle/>
                    <a:p>
                      <a:pPr algn="r" fontAlgn="b"/>
                      <a:endParaRPr lang="es-CO" sz="1200" b="0" i="0" u="none" strike="noStrike">
                        <a:solidFill>
                          <a:srgbClr val="000000"/>
                        </a:solidFill>
                        <a:effectLst/>
                        <a:latin typeface="Arial Narrow" panose="020B0606020202030204" pitchFamily="34" charset="0"/>
                      </a:endParaRPr>
                    </a:p>
                  </a:txBody>
                  <a:tcPr marL="5828" marR="5828" marT="5828" marB="0" anchor="b"/>
                </a:tc>
                <a:extLst>
                  <a:ext uri="{0D108BD9-81ED-4DB2-BD59-A6C34878D82A}">
                    <a16:rowId xmlns="" xmlns:a16="http://schemas.microsoft.com/office/drawing/2014/main" val="3232850799"/>
                  </a:ext>
                </a:extLst>
              </a:tr>
              <a:tr h="35094">
                <a:tc>
                  <a:txBody>
                    <a:bodyPr/>
                    <a:lstStyle/>
                    <a:p>
                      <a:pPr algn="ctr" fontAlgn="b"/>
                      <a:r>
                        <a:rPr lang="es-CO" sz="1200" u="none" strike="noStrike">
                          <a:effectLst/>
                          <a:latin typeface="Arial Narrow" panose="020B0606020202030204" pitchFamily="34" charset="0"/>
                        </a:rPr>
                        <a:t>18</a:t>
                      </a:r>
                      <a:endParaRPr lang="es-CO" sz="1200" b="0" i="0" u="none" strike="noStrike">
                        <a:solidFill>
                          <a:srgbClr val="000000"/>
                        </a:solidFill>
                        <a:effectLst/>
                        <a:latin typeface="Arial Narrow" panose="020B0606020202030204" pitchFamily="34" charset="0"/>
                      </a:endParaRPr>
                    </a:p>
                  </a:txBody>
                  <a:tcPr marL="5828" marR="5828" marT="5828" marB="0" anchor="b"/>
                </a:tc>
                <a:tc>
                  <a:txBody>
                    <a:bodyPr/>
                    <a:lstStyle/>
                    <a:p>
                      <a:pPr algn="l" fontAlgn="b"/>
                      <a:endParaRPr lang="es-CO" sz="1200" b="0" i="0" u="none" strike="noStrike" dirty="0">
                        <a:solidFill>
                          <a:srgbClr val="000000"/>
                        </a:solidFill>
                        <a:effectLst/>
                        <a:latin typeface="Arial Narrow" panose="020B0606020202030204" pitchFamily="34" charset="0"/>
                      </a:endParaRPr>
                    </a:p>
                  </a:txBody>
                  <a:tcPr marL="5828" marR="5828" marT="5828" marB="0" anchor="b"/>
                </a:tc>
                <a:tc>
                  <a:txBody>
                    <a:bodyPr/>
                    <a:lstStyle/>
                    <a:p>
                      <a:pPr algn="r" fontAlgn="b"/>
                      <a:endParaRPr lang="es-CO" sz="1200" b="0" i="0" u="none" strike="noStrike">
                        <a:solidFill>
                          <a:srgbClr val="000000"/>
                        </a:solidFill>
                        <a:effectLst/>
                        <a:latin typeface="Arial Narrow" panose="020B0606020202030204" pitchFamily="34" charset="0"/>
                      </a:endParaRPr>
                    </a:p>
                  </a:txBody>
                  <a:tcPr marL="5828" marR="5828" marT="5828" marB="0" anchor="b"/>
                </a:tc>
                <a:extLst>
                  <a:ext uri="{0D108BD9-81ED-4DB2-BD59-A6C34878D82A}">
                    <a16:rowId xmlns="" xmlns:a16="http://schemas.microsoft.com/office/drawing/2014/main" val="3736741263"/>
                  </a:ext>
                </a:extLst>
              </a:tr>
              <a:tr h="109420">
                <a:tc>
                  <a:txBody>
                    <a:bodyPr/>
                    <a:lstStyle/>
                    <a:p>
                      <a:pPr algn="ctr" fontAlgn="b"/>
                      <a:r>
                        <a:rPr lang="es-CO" sz="1200" u="none" strike="noStrike">
                          <a:effectLst/>
                          <a:latin typeface="Arial Narrow" panose="020B0606020202030204" pitchFamily="34" charset="0"/>
                        </a:rPr>
                        <a:t>19</a:t>
                      </a:r>
                      <a:endParaRPr lang="es-CO" sz="1200" b="0" i="0" u="none" strike="noStrike">
                        <a:solidFill>
                          <a:srgbClr val="000000"/>
                        </a:solidFill>
                        <a:effectLst/>
                        <a:latin typeface="Arial Narrow" panose="020B0606020202030204" pitchFamily="34" charset="0"/>
                      </a:endParaRPr>
                    </a:p>
                  </a:txBody>
                  <a:tcPr marL="5828" marR="5828" marT="5828" marB="0" anchor="b"/>
                </a:tc>
                <a:tc>
                  <a:txBody>
                    <a:bodyPr/>
                    <a:lstStyle/>
                    <a:p>
                      <a:pPr algn="l" fontAlgn="b"/>
                      <a:endParaRPr lang="es-CO" sz="1200" b="0" i="0" u="none" strike="noStrike">
                        <a:solidFill>
                          <a:srgbClr val="000000"/>
                        </a:solidFill>
                        <a:effectLst/>
                        <a:latin typeface="Arial Narrow" panose="020B0606020202030204" pitchFamily="34" charset="0"/>
                      </a:endParaRPr>
                    </a:p>
                  </a:txBody>
                  <a:tcPr marL="5828" marR="5828" marT="5828" marB="0" anchor="b"/>
                </a:tc>
                <a:tc>
                  <a:txBody>
                    <a:bodyPr/>
                    <a:lstStyle/>
                    <a:p>
                      <a:pPr algn="r" fontAlgn="b"/>
                      <a:endParaRPr lang="es-CO" sz="1200" b="0" i="0" u="none" strike="noStrike">
                        <a:solidFill>
                          <a:srgbClr val="000000"/>
                        </a:solidFill>
                        <a:effectLst/>
                        <a:latin typeface="Arial Narrow" panose="020B0606020202030204" pitchFamily="34" charset="0"/>
                      </a:endParaRPr>
                    </a:p>
                  </a:txBody>
                  <a:tcPr marL="5828" marR="5828" marT="5828" marB="0" anchor="b"/>
                </a:tc>
                <a:extLst>
                  <a:ext uri="{0D108BD9-81ED-4DB2-BD59-A6C34878D82A}">
                    <a16:rowId xmlns="" xmlns:a16="http://schemas.microsoft.com/office/drawing/2014/main" val="116231525"/>
                  </a:ext>
                </a:extLst>
              </a:tr>
              <a:tr h="109420">
                <a:tc>
                  <a:txBody>
                    <a:bodyPr/>
                    <a:lstStyle/>
                    <a:p>
                      <a:pPr algn="ctr" fontAlgn="b"/>
                      <a:r>
                        <a:rPr lang="es-CO" sz="1200" u="none" strike="noStrike">
                          <a:effectLst/>
                          <a:latin typeface="Arial Narrow" panose="020B0606020202030204" pitchFamily="34" charset="0"/>
                        </a:rPr>
                        <a:t>20</a:t>
                      </a:r>
                      <a:endParaRPr lang="es-CO" sz="1200" b="0" i="0" u="none" strike="noStrike">
                        <a:solidFill>
                          <a:srgbClr val="000000"/>
                        </a:solidFill>
                        <a:effectLst/>
                        <a:latin typeface="Arial Narrow" panose="020B0606020202030204" pitchFamily="34" charset="0"/>
                      </a:endParaRPr>
                    </a:p>
                  </a:txBody>
                  <a:tcPr marL="5828" marR="5828" marT="5828" marB="0" anchor="b"/>
                </a:tc>
                <a:tc>
                  <a:txBody>
                    <a:bodyPr/>
                    <a:lstStyle/>
                    <a:p>
                      <a:pPr algn="l" fontAlgn="b"/>
                      <a:endParaRPr lang="es-CO" sz="1200" b="0" i="0" u="none" strike="noStrike" dirty="0">
                        <a:solidFill>
                          <a:srgbClr val="000000"/>
                        </a:solidFill>
                        <a:effectLst/>
                        <a:latin typeface="Arial Narrow" panose="020B0606020202030204" pitchFamily="34" charset="0"/>
                      </a:endParaRPr>
                    </a:p>
                  </a:txBody>
                  <a:tcPr marL="5828" marR="5828" marT="5828" marB="0" anchor="b"/>
                </a:tc>
                <a:tc>
                  <a:txBody>
                    <a:bodyPr/>
                    <a:lstStyle/>
                    <a:p>
                      <a:pPr algn="r" fontAlgn="b"/>
                      <a:endParaRPr lang="es-CO" sz="1200" b="0" i="0" u="none" strike="noStrike">
                        <a:solidFill>
                          <a:srgbClr val="000000"/>
                        </a:solidFill>
                        <a:effectLst/>
                        <a:latin typeface="Arial Narrow" panose="020B0606020202030204" pitchFamily="34" charset="0"/>
                      </a:endParaRPr>
                    </a:p>
                  </a:txBody>
                  <a:tcPr marL="5828" marR="5828" marT="5828" marB="0" anchor="b"/>
                </a:tc>
                <a:extLst>
                  <a:ext uri="{0D108BD9-81ED-4DB2-BD59-A6C34878D82A}">
                    <a16:rowId xmlns="" xmlns:a16="http://schemas.microsoft.com/office/drawing/2014/main" val="4226527145"/>
                  </a:ext>
                </a:extLst>
              </a:tr>
              <a:tr h="109420">
                <a:tc>
                  <a:txBody>
                    <a:bodyPr/>
                    <a:lstStyle/>
                    <a:p>
                      <a:pPr algn="ctr" fontAlgn="b"/>
                      <a:r>
                        <a:rPr lang="es-CO" sz="1200" u="none" strike="noStrike">
                          <a:effectLst/>
                          <a:latin typeface="Arial Narrow" panose="020B0606020202030204" pitchFamily="34" charset="0"/>
                        </a:rPr>
                        <a:t>21</a:t>
                      </a:r>
                      <a:endParaRPr lang="es-CO" sz="1200" b="0" i="0" u="none" strike="noStrike">
                        <a:solidFill>
                          <a:srgbClr val="000000"/>
                        </a:solidFill>
                        <a:effectLst/>
                        <a:latin typeface="Arial Narrow" panose="020B0606020202030204" pitchFamily="34" charset="0"/>
                      </a:endParaRPr>
                    </a:p>
                  </a:txBody>
                  <a:tcPr marL="5828" marR="5828" marT="5828" marB="0" anchor="b"/>
                </a:tc>
                <a:tc>
                  <a:txBody>
                    <a:bodyPr/>
                    <a:lstStyle/>
                    <a:p>
                      <a:pPr algn="l" fontAlgn="b"/>
                      <a:endParaRPr lang="es-CO" sz="1200" b="0" i="0" u="none" strike="noStrike">
                        <a:solidFill>
                          <a:srgbClr val="000000"/>
                        </a:solidFill>
                        <a:effectLst/>
                        <a:latin typeface="Arial Narrow" panose="020B0606020202030204" pitchFamily="34" charset="0"/>
                      </a:endParaRPr>
                    </a:p>
                  </a:txBody>
                  <a:tcPr marL="5828" marR="5828" marT="5828" marB="0" anchor="b"/>
                </a:tc>
                <a:tc>
                  <a:txBody>
                    <a:bodyPr/>
                    <a:lstStyle/>
                    <a:p>
                      <a:pPr algn="r" fontAlgn="b"/>
                      <a:endParaRPr lang="es-CO" sz="1200" b="0" i="0" u="none" strike="noStrike">
                        <a:solidFill>
                          <a:srgbClr val="000000"/>
                        </a:solidFill>
                        <a:effectLst/>
                        <a:latin typeface="Arial Narrow" panose="020B0606020202030204" pitchFamily="34" charset="0"/>
                      </a:endParaRPr>
                    </a:p>
                  </a:txBody>
                  <a:tcPr marL="5828" marR="5828" marT="5828" marB="0" anchor="b"/>
                </a:tc>
                <a:extLst>
                  <a:ext uri="{0D108BD9-81ED-4DB2-BD59-A6C34878D82A}">
                    <a16:rowId xmlns="" xmlns:a16="http://schemas.microsoft.com/office/drawing/2014/main" val="803510805"/>
                  </a:ext>
                </a:extLst>
              </a:tr>
              <a:tr h="109420">
                <a:tc>
                  <a:txBody>
                    <a:bodyPr/>
                    <a:lstStyle/>
                    <a:p>
                      <a:pPr algn="ctr" fontAlgn="b"/>
                      <a:r>
                        <a:rPr lang="es-CO" sz="1200" u="none" strike="noStrike">
                          <a:effectLst/>
                          <a:latin typeface="Arial Narrow" panose="020B0606020202030204" pitchFamily="34" charset="0"/>
                        </a:rPr>
                        <a:t>22</a:t>
                      </a:r>
                      <a:endParaRPr lang="es-CO" sz="1200" b="0" i="0" u="none" strike="noStrike">
                        <a:solidFill>
                          <a:srgbClr val="000000"/>
                        </a:solidFill>
                        <a:effectLst/>
                        <a:latin typeface="Arial Narrow" panose="020B0606020202030204" pitchFamily="34" charset="0"/>
                      </a:endParaRPr>
                    </a:p>
                  </a:txBody>
                  <a:tcPr marL="5828" marR="5828" marT="5828" marB="0" anchor="b"/>
                </a:tc>
                <a:tc>
                  <a:txBody>
                    <a:bodyPr/>
                    <a:lstStyle/>
                    <a:p>
                      <a:pPr algn="l" fontAlgn="b"/>
                      <a:endParaRPr lang="es-CO" sz="1200" b="0" i="0" u="none" strike="noStrike" dirty="0">
                        <a:solidFill>
                          <a:srgbClr val="000000"/>
                        </a:solidFill>
                        <a:effectLst/>
                        <a:latin typeface="Arial Narrow" panose="020B0606020202030204" pitchFamily="34" charset="0"/>
                      </a:endParaRPr>
                    </a:p>
                  </a:txBody>
                  <a:tcPr marL="5828" marR="5828" marT="5828" marB="0" anchor="b"/>
                </a:tc>
                <a:tc>
                  <a:txBody>
                    <a:bodyPr/>
                    <a:lstStyle/>
                    <a:p>
                      <a:pPr algn="r" fontAlgn="b"/>
                      <a:endParaRPr lang="es-CO" sz="1200" b="0" i="0" u="none" strike="noStrike">
                        <a:solidFill>
                          <a:srgbClr val="000000"/>
                        </a:solidFill>
                        <a:effectLst/>
                        <a:latin typeface="Arial Narrow" panose="020B0606020202030204" pitchFamily="34" charset="0"/>
                      </a:endParaRPr>
                    </a:p>
                  </a:txBody>
                  <a:tcPr marL="5828" marR="5828" marT="5828" marB="0" anchor="b"/>
                </a:tc>
                <a:extLst>
                  <a:ext uri="{0D108BD9-81ED-4DB2-BD59-A6C34878D82A}">
                    <a16:rowId xmlns="" xmlns:a16="http://schemas.microsoft.com/office/drawing/2014/main" val="3472264943"/>
                  </a:ext>
                </a:extLst>
              </a:tr>
              <a:tr h="109420">
                <a:tc>
                  <a:txBody>
                    <a:bodyPr/>
                    <a:lstStyle/>
                    <a:p>
                      <a:pPr algn="ctr" fontAlgn="b"/>
                      <a:r>
                        <a:rPr lang="es-CO" sz="1200" u="none" strike="noStrike">
                          <a:effectLst/>
                          <a:latin typeface="Arial Narrow" panose="020B0606020202030204" pitchFamily="34" charset="0"/>
                        </a:rPr>
                        <a:t>23</a:t>
                      </a:r>
                      <a:endParaRPr lang="es-CO" sz="1200" b="0" i="0" u="none" strike="noStrike">
                        <a:solidFill>
                          <a:srgbClr val="000000"/>
                        </a:solidFill>
                        <a:effectLst/>
                        <a:latin typeface="Arial Narrow" panose="020B0606020202030204" pitchFamily="34" charset="0"/>
                      </a:endParaRPr>
                    </a:p>
                  </a:txBody>
                  <a:tcPr marL="5828" marR="5828" marT="5828" marB="0" anchor="b"/>
                </a:tc>
                <a:tc>
                  <a:txBody>
                    <a:bodyPr/>
                    <a:lstStyle/>
                    <a:p>
                      <a:pPr algn="l" fontAlgn="b"/>
                      <a:endParaRPr lang="es-CO" sz="1200" b="0" i="0" u="none" strike="noStrike" dirty="0">
                        <a:solidFill>
                          <a:srgbClr val="000000"/>
                        </a:solidFill>
                        <a:effectLst/>
                        <a:latin typeface="Arial Narrow" panose="020B0606020202030204" pitchFamily="34" charset="0"/>
                      </a:endParaRPr>
                    </a:p>
                  </a:txBody>
                  <a:tcPr marL="5828" marR="5828" marT="5828" marB="0" anchor="b"/>
                </a:tc>
                <a:tc>
                  <a:txBody>
                    <a:bodyPr/>
                    <a:lstStyle/>
                    <a:p>
                      <a:pPr algn="r" fontAlgn="b"/>
                      <a:endParaRPr lang="es-CO" sz="1200" b="0" i="0" u="none" strike="noStrike">
                        <a:solidFill>
                          <a:srgbClr val="000000"/>
                        </a:solidFill>
                        <a:effectLst/>
                        <a:latin typeface="Arial Narrow" panose="020B0606020202030204" pitchFamily="34" charset="0"/>
                      </a:endParaRPr>
                    </a:p>
                  </a:txBody>
                  <a:tcPr marL="5828" marR="5828" marT="5828" marB="0" anchor="b"/>
                </a:tc>
                <a:extLst>
                  <a:ext uri="{0D108BD9-81ED-4DB2-BD59-A6C34878D82A}">
                    <a16:rowId xmlns="" xmlns:a16="http://schemas.microsoft.com/office/drawing/2014/main" val="2322827960"/>
                  </a:ext>
                </a:extLst>
              </a:tr>
              <a:tr h="109420">
                <a:tc>
                  <a:txBody>
                    <a:bodyPr/>
                    <a:lstStyle/>
                    <a:p>
                      <a:pPr algn="ctr" fontAlgn="b"/>
                      <a:r>
                        <a:rPr lang="es-CO" sz="1200" u="none" strike="noStrike">
                          <a:effectLst/>
                          <a:latin typeface="Arial Narrow" panose="020B0606020202030204" pitchFamily="34" charset="0"/>
                        </a:rPr>
                        <a:t>24</a:t>
                      </a:r>
                      <a:endParaRPr lang="es-CO" sz="1200" b="0" i="0" u="none" strike="noStrike">
                        <a:solidFill>
                          <a:srgbClr val="000000"/>
                        </a:solidFill>
                        <a:effectLst/>
                        <a:latin typeface="Arial Narrow" panose="020B0606020202030204" pitchFamily="34" charset="0"/>
                      </a:endParaRPr>
                    </a:p>
                  </a:txBody>
                  <a:tcPr marL="5828" marR="5828" marT="5828" marB="0" anchor="b"/>
                </a:tc>
                <a:tc>
                  <a:txBody>
                    <a:bodyPr/>
                    <a:lstStyle/>
                    <a:p>
                      <a:pPr algn="l" fontAlgn="b"/>
                      <a:endParaRPr lang="es-CO" sz="1200" b="0" i="0" u="none" strike="noStrike" dirty="0">
                        <a:solidFill>
                          <a:srgbClr val="000000"/>
                        </a:solidFill>
                        <a:effectLst/>
                        <a:latin typeface="Arial Narrow" panose="020B0606020202030204" pitchFamily="34" charset="0"/>
                      </a:endParaRPr>
                    </a:p>
                  </a:txBody>
                  <a:tcPr marL="5828" marR="5828" marT="5828" marB="0" anchor="b"/>
                </a:tc>
                <a:tc>
                  <a:txBody>
                    <a:bodyPr/>
                    <a:lstStyle/>
                    <a:p>
                      <a:pPr algn="r" fontAlgn="b"/>
                      <a:endParaRPr lang="es-CO" sz="1200" b="0" i="0" u="none" strike="noStrike">
                        <a:solidFill>
                          <a:srgbClr val="000000"/>
                        </a:solidFill>
                        <a:effectLst/>
                        <a:latin typeface="Arial Narrow" panose="020B0606020202030204" pitchFamily="34" charset="0"/>
                      </a:endParaRPr>
                    </a:p>
                  </a:txBody>
                  <a:tcPr marL="5828" marR="5828" marT="5828" marB="0" anchor="b"/>
                </a:tc>
                <a:extLst>
                  <a:ext uri="{0D108BD9-81ED-4DB2-BD59-A6C34878D82A}">
                    <a16:rowId xmlns="" xmlns:a16="http://schemas.microsoft.com/office/drawing/2014/main" val="123861237"/>
                  </a:ext>
                </a:extLst>
              </a:tr>
              <a:tr h="109420">
                <a:tc>
                  <a:txBody>
                    <a:bodyPr/>
                    <a:lstStyle/>
                    <a:p>
                      <a:pPr algn="ctr" fontAlgn="b"/>
                      <a:r>
                        <a:rPr lang="es-CO" sz="1200" u="none" strike="noStrike">
                          <a:effectLst/>
                          <a:latin typeface="Arial Narrow" panose="020B0606020202030204" pitchFamily="34" charset="0"/>
                        </a:rPr>
                        <a:t>25</a:t>
                      </a:r>
                      <a:endParaRPr lang="es-CO" sz="1200" b="0" i="0" u="none" strike="noStrike">
                        <a:solidFill>
                          <a:srgbClr val="000000"/>
                        </a:solidFill>
                        <a:effectLst/>
                        <a:latin typeface="Arial Narrow" panose="020B0606020202030204" pitchFamily="34" charset="0"/>
                      </a:endParaRPr>
                    </a:p>
                  </a:txBody>
                  <a:tcPr marL="5828" marR="5828" marT="5828" marB="0" anchor="b"/>
                </a:tc>
                <a:tc>
                  <a:txBody>
                    <a:bodyPr/>
                    <a:lstStyle/>
                    <a:p>
                      <a:pPr algn="l" fontAlgn="b"/>
                      <a:endParaRPr lang="es-CO" sz="1200" b="0" i="0" u="none" strike="noStrike" dirty="0">
                        <a:solidFill>
                          <a:srgbClr val="000000"/>
                        </a:solidFill>
                        <a:effectLst/>
                        <a:latin typeface="Arial Narrow" panose="020B0606020202030204" pitchFamily="34" charset="0"/>
                      </a:endParaRPr>
                    </a:p>
                  </a:txBody>
                  <a:tcPr marL="5828" marR="5828" marT="5828" marB="0" anchor="b"/>
                </a:tc>
                <a:tc>
                  <a:txBody>
                    <a:bodyPr/>
                    <a:lstStyle/>
                    <a:p>
                      <a:pPr algn="r" fontAlgn="b"/>
                      <a:endParaRPr lang="es-CO" sz="1200" b="0" i="0" u="none" strike="noStrike">
                        <a:solidFill>
                          <a:srgbClr val="000000"/>
                        </a:solidFill>
                        <a:effectLst/>
                        <a:latin typeface="Arial Narrow" panose="020B0606020202030204" pitchFamily="34" charset="0"/>
                      </a:endParaRPr>
                    </a:p>
                  </a:txBody>
                  <a:tcPr marL="5828" marR="5828" marT="5828" marB="0" anchor="b"/>
                </a:tc>
                <a:extLst>
                  <a:ext uri="{0D108BD9-81ED-4DB2-BD59-A6C34878D82A}">
                    <a16:rowId xmlns="" xmlns:a16="http://schemas.microsoft.com/office/drawing/2014/main" val="44717393"/>
                  </a:ext>
                </a:extLst>
              </a:tr>
              <a:tr h="109420">
                <a:tc>
                  <a:txBody>
                    <a:bodyPr/>
                    <a:lstStyle/>
                    <a:p>
                      <a:pPr algn="ctr" fontAlgn="b"/>
                      <a:r>
                        <a:rPr lang="es-CO" sz="1200" u="none" strike="noStrike">
                          <a:effectLst/>
                          <a:latin typeface="Arial Narrow" panose="020B0606020202030204" pitchFamily="34" charset="0"/>
                        </a:rPr>
                        <a:t>26</a:t>
                      </a:r>
                      <a:endParaRPr lang="es-CO" sz="1200" b="0" i="0" u="none" strike="noStrike">
                        <a:solidFill>
                          <a:srgbClr val="000000"/>
                        </a:solidFill>
                        <a:effectLst/>
                        <a:latin typeface="Arial Narrow" panose="020B0606020202030204" pitchFamily="34" charset="0"/>
                      </a:endParaRPr>
                    </a:p>
                  </a:txBody>
                  <a:tcPr marL="5828" marR="5828" marT="5828" marB="0" anchor="b"/>
                </a:tc>
                <a:tc>
                  <a:txBody>
                    <a:bodyPr/>
                    <a:lstStyle/>
                    <a:p>
                      <a:pPr algn="l" fontAlgn="b"/>
                      <a:endParaRPr lang="es-CO" sz="1200" b="0" i="0" u="none" strike="noStrike" dirty="0">
                        <a:solidFill>
                          <a:srgbClr val="000000"/>
                        </a:solidFill>
                        <a:effectLst/>
                        <a:latin typeface="Arial Narrow" panose="020B0606020202030204" pitchFamily="34" charset="0"/>
                      </a:endParaRPr>
                    </a:p>
                  </a:txBody>
                  <a:tcPr marL="5828" marR="5828" marT="5828" marB="0" anchor="b"/>
                </a:tc>
                <a:tc>
                  <a:txBody>
                    <a:bodyPr/>
                    <a:lstStyle/>
                    <a:p>
                      <a:pPr algn="r" fontAlgn="b"/>
                      <a:endParaRPr lang="es-CO" sz="1200" b="0" i="0" u="none" strike="noStrike">
                        <a:solidFill>
                          <a:srgbClr val="000000"/>
                        </a:solidFill>
                        <a:effectLst/>
                        <a:latin typeface="Arial Narrow" panose="020B0606020202030204" pitchFamily="34" charset="0"/>
                      </a:endParaRPr>
                    </a:p>
                  </a:txBody>
                  <a:tcPr marL="5828" marR="5828" marT="5828" marB="0" anchor="b"/>
                </a:tc>
                <a:extLst>
                  <a:ext uri="{0D108BD9-81ED-4DB2-BD59-A6C34878D82A}">
                    <a16:rowId xmlns="" xmlns:a16="http://schemas.microsoft.com/office/drawing/2014/main" val="1933047463"/>
                  </a:ext>
                </a:extLst>
              </a:tr>
              <a:tr h="109420">
                <a:tc>
                  <a:txBody>
                    <a:bodyPr/>
                    <a:lstStyle/>
                    <a:p>
                      <a:pPr algn="ctr" fontAlgn="b"/>
                      <a:r>
                        <a:rPr lang="es-CO" sz="1200" u="none" strike="noStrike">
                          <a:effectLst/>
                          <a:latin typeface="Arial Narrow" panose="020B0606020202030204" pitchFamily="34" charset="0"/>
                        </a:rPr>
                        <a:t>27</a:t>
                      </a:r>
                      <a:endParaRPr lang="es-CO" sz="1200" b="0" i="0" u="none" strike="noStrike">
                        <a:solidFill>
                          <a:srgbClr val="000000"/>
                        </a:solidFill>
                        <a:effectLst/>
                        <a:latin typeface="Arial Narrow" panose="020B0606020202030204" pitchFamily="34" charset="0"/>
                      </a:endParaRPr>
                    </a:p>
                  </a:txBody>
                  <a:tcPr marL="5828" marR="5828" marT="5828" marB="0" anchor="b"/>
                </a:tc>
                <a:tc>
                  <a:txBody>
                    <a:bodyPr/>
                    <a:lstStyle/>
                    <a:p>
                      <a:pPr algn="l" fontAlgn="b"/>
                      <a:endParaRPr lang="es-CO" sz="1200" b="0" i="0" u="none" strike="noStrike" dirty="0">
                        <a:solidFill>
                          <a:srgbClr val="000000"/>
                        </a:solidFill>
                        <a:effectLst/>
                        <a:latin typeface="Arial Narrow" panose="020B0606020202030204" pitchFamily="34" charset="0"/>
                      </a:endParaRPr>
                    </a:p>
                  </a:txBody>
                  <a:tcPr marL="5828" marR="5828" marT="5828" marB="0" anchor="b"/>
                </a:tc>
                <a:tc>
                  <a:txBody>
                    <a:bodyPr/>
                    <a:lstStyle/>
                    <a:p>
                      <a:pPr algn="r" fontAlgn="b"/>
                      <a:endParaRPr lang="es-CO" sz="1200" b="0" i="0" u="none" strike="noStrike">
                        <a:solidFill>
                          <a:srgbClr val="000000"/>
                        </a:solidFill>
                        <a:effectLst/>
                        <a:latin typeface="Arial Narrow" panose="020B0606020202030204" pitchFamily="34" charset="0"/>
                      </a:endParaRPr>
                    </a:p>
                  </a:txBody>
                  <a:tcPr marL="5828" marR="5828" marT="5828" marB="0" anchor="b"/>
                </a:tc>
                <a:extLst>
                  <a:ext uri="{0D108BD9-81ED-4DB2-BD59-A6C34878D82A}">
                    <a16:rowId xmlns="" xmlns:a16="http://schemas.microsoft.com/office/drawing/2014/main" val="1433134759"/>
                  </a:ext>
                </a:extLst>
              </a:tr>
              <a:tr h="109420">
                <a:tc>
                  <a:txBody>
                    <a:bodyPr/>
                    <a:lstStyle/>
                    <a:p>
                      <a:pPr algn="ctr" fontAlgn="b"/>
                      <a:r>
                        <a:rPr lang="es-CO" sz="1200" u="none" strike="noStrike">
                          <a:effectLst/>
                          <a:latin typeface="Arial Narrow" panose="020B0606020202030204" pitchFamily="34" charset="0"/>
                        </a:rPr>
                        <a:t>28</a:t>
                      </a:r>
                      <a:endParaRPr lang="es-CO" sz="1200" b="0" i="0" u="none" strike="noStrike">
                        <a:solidFill>
                          <a:srgbClr val="000000"/>
                        </a:solidFill>
                        <a:effectLst/>
                        <a:latin typeface="Arial Narrow" panose="020B0606020202030204" pitchFamily="34" charset="0"/>
                      </a:endParaRPr>
                    </a:p>
                  </a:txBody>
                  <a:tcPr marL="5828" marR="5828" marT="5828" marB="0" anchor="b"/>
                </a:tc>
                <a:tc>
                  <a:txBody>
                    <a:bodyPr/>
                    <a:lstStyle/>
                    <a:p>
                      <a:pPr algn="l" fontAlgn="b"/>
                      <a:endParaRPr lang="es-CO" sz="1200" b="0" i="0" u="none" strike="noStrike" dirty="0">
                        <a:solidFill>
                          <a:srgbClr val="000000"/>
                        </a:solidFill>
                        <a:effectLst/>
                        <a:latin typeface="Arial Narrow" panose="020B0606020202030204" pitchFamily="34" charset="0"/>
                      </a:endParaRPr>
                    </a:p>
                  </a:txBody>
                  <a:tcPr marL="5828" marR="5828" marT="5828" marB="0" anchor="b"/>
                </a:tc>
                <a:tc>
                  <a:txBody>
                    <a:bodyPr/>
                    <a:lstStyle/>
                    <a:p>
                      <a:pPr algn="r" fontAlgn="b"/>
                      <a:endParaRPr lang="es-CO" sz="1200" b="0" i="0" u="none" strike="noStrike">
                        <a:solidFill>
                          <a:srgbClr val="000000"/>
                        </a:solidFill>
                        <a:effectLst/>
                        <a:latin typeface="Arial Narrow" panose="020B0606020202030204" pitchFamily="34" charset="0"/>
                      </a:endParaRPr>
                    </a:p>
                  </a:txBody>
                  <a:tcPr marL="5828" marR="5828" marT="5828" marB="0" anchor="b"/>
                </a:tc>
                <a:extLst>
                  <a:ext uri="{0D108BD9-81ED-4DB2-BD59-A6C34878D82A}">
                    <a16:rowId xmlns="" xmlns:a16="http://schemas.microsoft.com/office/drawing/2014/main" val="2321961942"/>
                  </a:ext>
                </a:extLst>
              </a:tr>
              <a:tr h="109420">
                <a:tc>
                  <a:txBody>
                    <a:bodyPr/>
                    <a:lstStyle/>
                    <a:p>
                      <a:pPr algn="ctr" fontAlgn="b"/>
                      <a:r>
                        <a:rPr lang="es-CO" sz="1200" u="none" strike="noStrike">
                          <a:effectLst/>
                          <a:latin typeface="Arial Narrow" panose="020B0606020202030204" pitchFamily="34" charset="0"/>
                        </a:rPr>
                        <a:t>29</a:t>
                      </a:r>
                      <a:endParaRPr lang="es-CO" sz="1200" b="0" i="0" u="none" strike="noStrike">
                        <a:solidFill>
                          <a:srgbClr val="000000"/>
                        </a:solidFill>
                        <a:effectLst/>
                        <a:latin typeface="Arial Narrow" panose="020B0606020202030204" pitchFamily="34" charset="0"/>
                      </a:endParaRPr>
                    </a:p>
                  </a:txBody>
                  <a:tcPr marL="5828" marR="5828" marT="5828" marB="0" anchor="b"/>
                </a:tc>
                <a:tc>
                  <a:txBody>
                    <a:bodyPr/>
                    <a:lstStyle/>
                    <a:p>
                      <a:pPr algn="l" fontAlgn="b"/>
                      <a:endParaRPr lang="es-CO" sz="1200" b="0" i="0" u="none" strike="noStrike" dirty="0">
                        <a:solidFill>
                          <a:srgbClr val="000000"/>
                        </a:solidFill>
                        <a:effectLst/>
                        <a:latin typeface="Arial Narrow" panose="020B0606020202030204" pitchFamily="34" charset="0"/>
                      </a:endParaRPr>
                    </a:p>
                  </a:txBody>
                  <a:tcPr marL="5828" marR="5828" marT="5828" marB="0" anchor="b"/>
                </a:tc>
                <a:tc>
                  <a:txBody>
                    <a:bodyPr/>
                    <a:lstStyle/>
                    <a:p>
                      <a:pPr algn="r" fontAlgn="b"/>
                      <a:endParaRPr lang="es-CO" sz="1200" b="0" i="0" u="none" strike="noStrike" dirty="0">
                        <a:solidFill>
                          <a:srgbClr val="000000"/>
                        </a:solidFill>
                        <a:effectLst/>
                        <a:latin typeface="Arial Narrow" panose="020B0606020202030204" pitchFamily="34" charset="0"/>
                      </a:endParaRPr>
                    </a:p>
                  </a:txBody>
                  <a:tcPr marL="5828" marR="5828" marT="5828" marB="0" anchor="b"/>
                </a:tc>
                <a:extLst>
                  <a:ext uri="{0D108BD9-81ED-4DB2-BD59-A6C34878D82A}">
                    <a16:rowId xmlns="" xmlns:a16="http://schemas.microsoft.com/office/drawing/2014/main" val="3228932771"/>
                  </a:ext>
                </a:extLst>
              </a:tr>
              <a:tr h="109420">
                <a:tc>
                  <a:txBody>
                    <a:bodyPr/>
                    <a:lstStyle/>
                    <a:p>
                      <a:pPr algn="ctr" fontAlgn="b"/>
                      <a:r>
                        <a:rPr lang="es-CO" sz="1200" u="none" strike="noStrike">
                          <a:effectLst/>
                          <a:latin typeface="Arial Narrow" panose="020B0606020202030204" pitchFamily="34" charset="0"/>
                        </a:rPr>
                        <a:t>30</a:t>
                      </a:r>
                      <a:endParaRPr lang="es-CO" sz="1200" b="0" i="0" u="none" strike="noStrike">
                        <a:solidFill>
                          <a:srgbClr val="000000"/>
                        </a:solidFill>
                        <a:effectLst/>
                        <a:latin typeface="Arial Narrow" panose="020B0606020202030204" pitchFamily="34" charset="0"/>
                      </a:endParaRPr>
                    </a:p>
                  </a:txBody>
                  <a:tcPr marL="5828" marR="5828" marT="5828" marB="0" anchor="b"/>
                </a:tc>
                <a:tc>
                  <a:txBody>
                    <a:bodyPr/>
                    <a:lstStyle/>
                    <a:p>
                      <a:pPr algn="l" fontAlgn="b"/>
                      <a:endParaRPr lang="es-CO" sz="1200" b="0" i="0" u="none" strike="noStrike" dirty="0">
                        <a:solidFill>
                          <a:srgbClr val="000000"/>
                        </a:solidFill>
                        <a:effectLst/>
                        <a:latin typeface="Arial Narrow" panose="020B0606020202030204" pitchFamily="34" charset="0"/>
                      </a:endParaRPr>
                    </a:p>
                  </a:txBody>
                  <a:tcPr marL="5828" marR="5828" marT="5828" marB="0" anchor="b"/>
                </a:tc>
                <a:tc>
                  <a:txBody>
                    <a:bodyPr/>
                    <a:lstStyle/>
                    <a:p>
                      <a:pPr algn="r" fontAlgn="b"/>
                      <a:endParaRPr lang="es-CO" sz="1200" b="0" i="0" u="none" strike="noStrike" dirty="0">
                        <a:solidFill>
                          <a:srgbClr val="000000"/>
                        </a:solidFill>
                        <a:effectLst/>
                        <a:latin typeface="Arial Narrow" panose="020B0606020202030204" pitchFamily="34" charset="0"/>
                      </a:endParaRPr>
                    </a:p>
                  </a:txBody>
                  <a:tcPr marL="5828" marR="5828" marT="5828" marB="0" anchor="b"/>
                </a:tc>
                <a:extLst>
                  <a:ext uri="{0D108BD9-81ED-4DB2-BD59-A6C34878D82A}">
                    <a16:rowId xmlns="" xmlns:a16="http://schemas.microsoft.com/office/drawing/2014/main" val="1694268461"/>
                  </a:ext>
                </a:extLst>
              </a:tr>
              <a:tr h="109420">
                <a:tc>
                  <a:txBody>
                    <a:bodyPr/>
                    <a:lstStyle/>
                    <a:p>
                      <a:pPr algn="ctr" fontAlgn="b"/>
                      <a:r>
                        <a:rPr lang="es-CO" sz="1200" u="none" strike="noStrike">
                          <a:effectLst/>
                          <a:latin typeface="Arial Narrow" panose="020B0606020202030204" pitchFamily="34" charset="0"/>
                        </a:rPr>
                        <a:t>31</a:t>
                      </a:r>
                      <a:endParaRPr lang="es-CO" sz="1200" b="0" i="0" u="none" strike="noStrike">
                        <a:solidFill>
                          <a:srgbClr val="000000"/>
                        </a:solidFill>
                        <a:effectLst/>
                        <a:latin typeface="Arial Narrow" panose="020B0606020202030204" pitchFamily="34" charset="0"/>
                      </a:endParaRPr>
                    </a:p>
                  </a:txBody>
                  <a:tcPr marL="5828" marR="5828" marT="5828" marB="0" anchor="b"/>
                </a:tc>
                <a:tc>
                  <a:txBody>
                    <a:bodyPr/>
                    <a:lstStyle/>
                    <a:p>
                      <a:pPr algn="l" fontAlgn="b"/>
                      <a:endParaRPr lang="es-CO" sz="1200" b="0" i="0" u="none" strike="noStrike" dirty="0">
                        <a:solidFill>
                          <a:srgbClr val="000000"/>
                        </a:solidFill>
                        <a:effectLst/>
                        <a:latin typeface="Arial Narrow" panose="020B0606020202030204" pitchFamily="34" charset="0"/>
                      </a:endParaRPr>
                    </a:p>
                  </a:txBody>
                  <a:tcPr marL="5828" marR="5828" marT="5828" marB="0" anchor="b"/>
                </a:tc>
                <a:tc>
                  <a:txBody>
                    <a:bodyPr/>
                    <a:lstStyle/>
                    <a:p>
                      <a:pPr algn="r" fontAlgn="b"/>
                      <a:endParaRPr lang="es-CO" sz="1200" b="0" i="0" u="none" strike="noStrike" dirty="0">
                        <a:solidFill>
                          <a:srgbClr val="000000"/>
                        </a:solidFill>
                        <a:effectLst/>
                        <a:latin typeface="Arial Narrow" panose="020B0606020202030204" pitchFamily="34" charset="0"/>
                      </a:endParaRPr>
                    </a:p>
                  </a:txBody>
                  <a:tcPr marL="5828" marR="5828" marT="5828" marB="0" anchor="b"/>
                </a:tc>
                <a:extLst>
                  <a:ext uri="{0D108BD9-81ED-4DB2-BD59-A6C34878D82A}">
                    <a16:rowId xmlns="" xmlns:a16="http://schemas.microsoft.com/office/drawing/2014/main" val="4135361884"/>
                  </a:ext>
                </a:extLst>
              </a:tr>
              <a:tr h="109420">
                <a:tc>
                  <a:txBody>
                    <a:bodyPr/>
                    <a:lstStyle/>
                    <a:p>
                      <a:pPr algn="ctr" fontAlgn="b"/>
                      <a:r>
                        <a:rPr lang="es-CO" sz="1200" u="none" strike="noStrike" dirty="0">
                          <a:effectLst/>
                          <a:latin typeface="Arial Narrow" panose="020B0606020202030204" pitchFamily="34" charset="0"/>
                        </a:rPr>
                        <a:t>32</a:t>
                      </a:r>
                      <a:endParaRPr lang="es-CO" sz="1200" b="0" i="0" u="none" strike="noStrike" dirty="0">
                        <a:solidFill>
                          <a:srgbClr val="000000"/>
                        </a:solidFill>
                        <a:effectLst/>
                        <a:latin typeface="Arial Narrow" panose="020B0606020202030204" pitchFamily="34" charset="0"/>
                      </a:endParaRPr>
                    </a:p>
                  </a:txBody>
                  <a:tcPr marL="5828" marR="5828" marT="5828" marB="0" anchor="b"/>
                </a:tc>
                <a:tc>
                  <a:txBody>
                    <a:bodyPr/>
                    <a:lstStyle/>
                    <a:p>
                      <a:pPr algn="l" fontAlgn="b"/>
                      <a:endParaRPr lang="es-CO" sz="1200" b="0" i="0" u="none" strike="noStrike" dirty="0">
                        <a:solidFill>
                          <a:srgbClr val="000000"/>
                        </a:solidFill>
                        <a:effectLst/>
                        <a:latin typeface="Arial Narrow" panose="020B0606020202030204" pitchFamily="34" charset="0"/>
                      </a:endParaRPr>
                    </a:p>
                  </a:txBody>
                  <a:tcPr marL="5828" marR="5828" marT="5828" marB="0" anchor="b"/>
                </a:tc>
                <a:tc>
                  <a:txBody>
                    <a:bodyPr/>
                    <a:lstStyle/>
                    <a:p>
                      <a:pPr algn="r" fontAlgn="b"/>
                      <a:endParaRPr lang="es-CO" sz="1200" b="0" i="0" u="none" strike="noStrike" dirty="0">
                        <a:solidFill>
                          <a:srgbClr val="000000"/>
                        </a:solidFill>
                        <a:effectLst/>
                        <a:latin typeface="Arial Narrow" panose="020B0606020202030204" pitchFamily="34" charset="0"/>
                      </a:endParaRPr>
                    </a:p>
                  </a:txBody>
                  <a:tcPr marL="5828" marR="5828" marT="5828" marB="0" anchor="b"/>
                </a:tc>
                <a:extLst>
                  <a:ext uri="{0D108BD9-81ED-4DB2-BD59-A6C34878D82A}">
                    <a16:rowId xmlns="" xmlns:a16="http://schemas.microsoft.com/office/drawing/2014/main" val="1683657057"/>
                  </a:ext>
                </a:extLst>
              </a:tr>
            </a:tbl>
          </a:graphicData>
        </a:graphic>
      </p:graphicFrame>
      <p:pic>
        <p:nvPicPr>
          <p:cNvPr id="7" name="Picture 8" descr="Imagen relacionada">
            <a:extLst>
              <a:ext uri="{FF2B5EF4-FFF2-40B4-BE49-F238E27FC236}">
                <a16:creationId xmlns="" xmlns:a16="http://schemas.microsoft.com/office/drawing/2014/main" id="{29C5B38E-D521-4CFA-9E5B-1C2AF6B3CC3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22581" y="91290"/>
            <a:ext cx="902773" cy="905498"/>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a:extLst>
              <a:ext uri="{FF2B5EF4-FFF2-40B4-BE49-F238E27FC236}">
                <a16:creationId xmlns="" xmlns:a16="http://schemas.microsoft.com/office/drawing/2014/main" id="{95A65529-E39F-4670-9210-C48C1FC2AAA6}"/>
              </a:ext>
            </a:extLst>
          </p:cNvPr>
          <p:cNvPicPr>
            <a:picLocks noChangeAspect="1"/>
          </p:cNvPicPr>
          <p:nvPr/>
        </p:nvPicPr>
        <p:blipFill>
          <a:blip r:embed="rId3"/>
          <a:stretch>
            <a:fillRect/>
          </a:stretch>
        </p:blipFill>
        <p:spPr>
          <a:xfrm>
            <a:off x="10172040" y="452748"/>
            <a:ext cx="632803" cy="768162"/>
          </a:xfrm>
          <a:prstGeom prst="rect">
            <a:avLst/>
          </a:prstGeom>
        </p:spPr>
      </p:pic>
      <p:pic>
        <p:nvPicPr>
          <p:cNvPr id="9" name="Imagen 8">
            <a:extLst>
              <a:ext uri="{FF2B5EF4-FFF2-40B4-BE49-F238E27FC236}">
                <a16:creationId xmlns="" xmlns:a16="http://schemas.microsoft.com/office/drawing/2014/main" id="{0A1C9E06-7F16-4B3C-B5D0-6F5F1BA7905A}"/>
              </a:ext>
            </a:extLst>
          </p:cNvPr>
          <p:cNvPicPr>
            <a:picLocks noChangeAspect="1"/>
          </p:cNvPicPr>
          <p:nvPr/>
        </p:nvPicPr>
        <p:blipFill>
          <a:blip r:embed="rId4"/>
          <a:stretch>
            <a:fillRect/>
          </a:stretch>
        </p:blipFill>
        <p:spPr>
          <a:xfrm>
            <a:off x="8824780" y="1047495"/>
            <a:ext cx="1100290" cy="346831"/>
          </a:xfrm>
          <a:prstGeom prst="rect">
            <a:avLst/>
          </a:prstGeom>
        </p:spPr>
      </p:pic>
      <p:pic>
        <p:nvPicPr>
          <p:cNvPr id="10" name="Picture 2" descr="Imagen relacionada">
            <a:extLst>
              <a:ext uri="{FF2B5EF4-FFF2-40B4-BE49-F238E27FC236}">
                <a16:creationId xmlns="" xmlns:a16="http://schemas.microsoft.com/office/drawing/2014/main" id="{5613C9ED-CA1C-4CBE-8155-1165AAD1096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084" t="20075" r="-1128" b="14962"/>
          <a:stretch/>
        </p:blipFill>
        <p:spPr bwMode="auto">
          <a:xfrm>
            <a:off x="2389541" y="6264322"/>
            <a:ext cx="765315" cy="50708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Resultado de imagen para universidad de NariÃ±o">
            <a:extLst>
              <a:ext uri="{FF2B5EF4-FFF2-40B4-BE49-F238E27FC236}">
                <a16:creationId xmlns="" xmlns:a16="http://schemas.microsoft.com/office/drawing/2014/main" id="{A0CD7352-0CB2-42F4-BF16-4E5E41F0982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45776" y="3274681"/>
            <a:ext cx="766080" cy="76608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12">
            <a:extLst>
              <a:ext uri="{FF2B5EF4-FFF2-40B4-BE49-F238E27FC236}">
                <a16:creationId xmlns="" xmlns:a16="http://schemas.microsoft.com/office/drawing/2014/main" id="{9412193D-BDB1-4FD7-B8BD-1B4808DEDACC}"/>
              </a:ext>
            </a:extLst>
          </p:cNvPr>
          <p:cNvPicPr>
            <a:picLocks noChangeAspect="1"/>
          </p:cNvPicPr>
          <p:nvPr/>
        </p:nvPicPr>
        <p:blipFill>
          <a:blip r:embed="rId7"/>
          <a:stretch>
            <a:fillRect/>
          </a:stretch>
        </p:blipFill>
        <p:spPr>
          <a:xfrm>
            <a:off x="1776153" y="5799480"/>
            <a:ext cx="537991" cy="672489"/>
          </a:xfrm>
          <a:prstGeom prst="rect">
            <a:avLst/>
          </a:prstGeom>
        </p:spPr>
      </p:pic>
      <p:pic>
        <p:nvPicPr>
          <p:cNvPr id="14" name="Imagen 13">
            <a:extLst>
              <a:ext uri="{FF2B5EF4-FFF2-40B4-BE49-F238E27FC236}">
                <a16:creationId xmlns="" xmlns:a16="http://schemas.microsoft.com/office/drawing/2014/main" id="{58799591-A84D-496C-BF86-BFEAD93B756B}"/>
              </a:ext>
            </a:extLst>
          </p:cNvPr>
          <p:cNvPicPr>
            <a:picLocks noChangeAspect="1"/>
          </p:cNvPicPr>
          <p:nvPr/>
        </p:nvPicPr>
        <p:blipFill>
          <a:blip r:embed="rId8"/>
          <a:stretch>
            <a:fillRect/>
          </a:stretch>
        </p:blipFill>
        <p:spPr>
          <a:xfrm>
            <a:off x="831755" y="5126990"/>
            <a:ext cx="814278" cy="672489"/>
          </a:xfrm>
          <a:prstGeom prst="rect">
            <a:avLst/>
          </a:prstGeom>
        </p:spPr>
      </p:pic>
      <p:pic>
        <p:nvPicPr>
          <p:cNvPr id="6" name="Imagen 5">
            <a:extLst>
              <a:ext uri="{FF2B5EF4-FFF2-40B4-BE49-F238E27FC236}">
                <a16:creationId xmlns="" xmlns:a16="http://schemas.microsoft.com/office/drawing/2014/main" id="{E08436F4-CC45-45CF-9022-86DCF9FB891C}"/>
              </a:ext>
            </a:extLst>
          </p:cNvPr>
          <p:cNvPicPr>
            <a:picLocks noChangeAspect="1"/>
          </p:cNvPicPr>
          <p:nvPr/>
        </p:nvPicPr>
        <p:blipFill rotWithShape="1">
          <a:blip r:embed="rId9"/>
          <a:srcRect l="14567" t="36322" r="18594" b="35065"/>
          <a:stretch/>
        </p:blipFill>
        <p:spPr>
          <a:xfrm>
            <a:off x="3945933" y="3775389"/>
            <a:ext cx="7068426" cy="1701263"/>
          </a:xfrm>
          <a:prstGeom prst="rect">
            <a:avLst/>
          </a:prstGeom>
        </p:spPr>
      </p:pic>
      <p:pic>
        <p:nvPicPr>
          <p:cNvPr id="4098" name="Picture 2" descr="Resultado de imagen para REPORTEADOR">
            <a:extLst>
              <a:ext uri="{FF2B5EF4-FFF2-40B4-BE49-F238E27FC236}">
                <a16:creationId xmlns="" xmlns:a16="http://schemas.microsoft.com/office/drawing/2014/main" id="{EE5DDAC3-FA55-4626-9911-0429137E5391}"/>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 r="28832" b="-11631"/>
          <a:stretch/>
        </p:blipFill>
        <p:spPr bwMode="auto">
          <a:xfrm>
            <a:off x="144041" y="836829"/>
            <a:ext cx="3077844" cy="117749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Resultado de imagen para mide logo men">
            <a:extLst>
              <a:ext uri="{FF2B5EF4-FFF2-40B4-BE49-F238E27FC236}">
                <a16:creationId xmlns="" xmlns:a16="http://schemas.microsoft.com/office/drawing/2014/main" id="{5513350B-573E-4829-9FBD-10919047ED56}"/>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981" t="28212" r="145" b="29855"/>
          <a:stretch/>
        </p:blipFill>
        <p:spPr bwMode="auto">
          <a:xfrm>
            <a:off x="426899" y="1607325"/>
            <a:ext cx="2698508" cy="1111151"/>
          </a:xfrm>
          <a:prstGeom prst="rect">
            <a:avLst/>
          </a:prstGeom>
          <a:noFill/>
          <a:extLst>
            <a:ext uri="{909E8E84-426E-40DD-AFC4-6F175D3DCCD1}">
              <a14:hiddenFill xmlns:a14="http://schemas.microsoft.com/office/drawing/2010/main">
                <a:solidFill>
                  <a:srgbClr val="FFFFFF"/>
                </a:solidFill>
              </a14:hiddenFill>
            </a:ext>
          </a:extLst>
        </p:spPr>
      </p:pic>
      <p:sp>
        <p:nvSpPr>
          <p:cNvPr id="11" name="CuadroTexto 10">
            <a:extLst>
              <a:ext uri="{FF2B5EF4-FFF2-40B4-BE49-F238E27FC236}">
                <a16:creationId xmlns="" xmlns:a16="http://schemas.microsoft.com/office/drawing/2014/main" id="{67D25D6D-AA73-466A-AE98-4DC626410E14}"/>
              </a:ext>
            </a:extLst>
          </p:cNvPr>
          <p:cNvSpPr txBox="1"/>
          <p:nvPr/>
        </p:nvSpPr>
        <p:spPr>
          <a:xfrm>
            <a:off x="9407401" y="1607325"/>
            <a:ext cx="2255874" cy="646331"/>
          </a:xfrm>
          <a:prstGeom prst="rect">
            <a:avLst/>
          </a:prstGeom>
          <a:noFill/>
        </p:spPr>
        <p:txBody>
          <a:bodyPr wrap="none" rtlCol="0">
            <a:spAutoFit/>
          </a:bodyPr>
          <a:lstStyle/>
          <a:p>
            <a:pPr algn="ctr"/>
            <a:r>
              <a:rPr lang="es-CO" b="1" dirty="0">
                <a:solidFill>
                  <a:srgbClr val="C00000"/>
                </a:solidFill>
              </a:rPr>
              <a:t>Mejores Posicionadas</a:t>
            </a:r>
          </a:p>
          <a:p>
            <a:pPr algn="ctr"/>
            <a:r>
              <a:rPr lang="es-CO" b="1" dirty="0">
                <a:solidFill>
                  <a:srgbClr val="C00000"/>
                </a:solidFill>
              </a:rPr>
              <a:t>(Grupo de Enfoque)</a:t>
            </a:r>
          </a:p>
        </p:txBody>
      </p:sp>
      <p:sp>
        <p:nvSpPr>
          <p:cNvPr id="19" name="CuadroTexto 18">
            <a:extLst>
              <a:ext uri="{FF2B5EF4-FFF2-40B4-BE49-F238E27FC236}">
                <a16:creationId xmlns="" xmlns:a16="http://schemas.microsoft.com/office/drawing/2014/main" id="{492600E0-739D-454A-A161-74A21B5E6B79}"/>
              </a:ext>
            </a:extLst>
          </p:cNvPr>
          <p:cNvSpPr txBox="1"/>
          <p:nvPr/>
        </p:nvSpPr>
        <p:spPr>
          <a:xfrm>
            <a:off x="719004" y="4302854"/>
            <a:ext cx="2114297" cy="646331"/>
          </a:xfrm>
          <a:prstGeom prst="rect">
            <a:avLst/>
          </a:prstGeom>
          <a:noFill/>
        </p:spPr>
        <p:txBody>
          <a:bodyPr wrap="none" rtlCol="0">
            <a:spAutoFit/>
          </a:bodyPr>
          <a:lstStyle/>
          <a:p>
            <a:pPr algn="ctr"/>
            <a:r>
              <a:rPr lang="es-CO" b="1" dirty="0">
                <a:solidFill>
                  <a:srgbClr val="C00000"/>
                </a:solidFill>
              </a:rPr>
              <a:t>Peores Posicionadas</a:t>
            </a:r>
          </a:p>
          <a:p>
            <a:pPr algn="ctr"/>
            <a:r>
              <a:rPr lang="es-CO" b="1" dirty="0">
                <a:solidFill>
                  <a:srgbClr val="C00000"/>
                </a:solidFill>
              </a:rPr>
              <a:t>(Grupo de Enfoque)</a:t>
            </a:r>
          </a:p>
        </p:txBody>
      </p:sp>
      <p:sp>
        <p:nvSpPr>
          <p:cNvPr id="18" name="Elipse 17">
            <a:extLst>
              <a:ext uri="{FF2B5EF4-FFF2-40B4-BE49-F238E27FC236}">
                <a16:creationId xmlns="" xmlns:a16="http://schemas.microsoft.com/office/drawing/2014/main" id="{4A4869C7-EACE-401F-9BDE-7F5F79F34E1C}"/>
              </a:ext>
            </a:extLst>
          </p:cNvPr>
          <p:cNvSpPr/>
          <p:nvPr/>
        </p:nvSpPr>
        <p:spPr>
          <a:xfrm>
            <a:off x="3221885" y="5671930"/>
            <a:ext cx="915081" cy="1186070"/>
          </a:xfrm>
          <a:prstGeom prst="ellipse">
            <a:avLst/>
          </a:prstGeom>
          <a:noFill/>
          <a:ln>
            <a:solidFill>
              <a:srgbClr val="AF0D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1" name="Elipse 20">
            <a:extLst>
              <a:ext uri="{FF2B5EF4-FFF2-40B4-BE49-F238E27FC236}">
                <a16:creationId xmlns="" xmlns:a16="http://schemas.microsoft.com/office/drawing/2014/main" id="{3BFBE9DD-6C26-4747-AAC4-9380A9CCA822}"/>
              </a:ext>
            </a:extLst>
          </p:cNvPr>
          <p:cNvSpPr/>
          <p:nvPr/>
        </p:nvSpPr>
        <p:spPr>
          <a:xfrm>
            <a:off x="7858880" y="316301"/>
            <a:ext cx="915081" cy="1186070"/>
          </a:xfrm>
          <a:prstGeom prst="ellipse">
            <a:avLst/>
          </a:prstGeom>
          <a:noFill/>
          <a:ln>
            <a:solidFill>
              <a:srgbClr val="AF0D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253927381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EA3AC066-B340-4F62-BDFE-DDEA17A9F6DB}"/>
              </a:ext>
            </a:extLst>
          </p:cNvPr>
          <p:cNvSpPr>
            <a:spLocks noGrp="1"/>
          </p:cNvSpPr>
          <p:nvPr>
            <p:ph type="title"/>
          </p:nvPr>
        </p:nvSpPr>
        <p:spPr>
          <a:xfrm>
            <a:off x="1884155" y="9258"/>
            <a:ext cx="8040915" cy="631223"/>
          </a:xfrm>
        </p:spPr>
        <p:txBody>
          <a:bodyPr>
            <a:normAutofit fontScale="90000"/>
          </a:bodyPr>
          <a:lstStyle/>
          <a:p>
            <a:pPr algn="ctr"/>
            <a:r>
              <a:rPr lang="es-CO" sz="2800" b="1" dirty="0"/>
              <a:t>Valor Agregado – 1.1. Razonamiento cuantitativo</a:t>
            </a:r>
          </a:p>
        </p:txBody>
      </p:sp>
      <p:graphicFrame>
        <p:nvGraphicFramePr>
          <p:cNvPr id="3" name="Tabla 2">
            <a:extLst>
              <a:ext uri="{FF2B5EF4-FFF2-40B4-BE49-F238E27FC236}">
                <a16:creationId xmlns="" xmlns:a16="http://schemas.microsoft.com/office/drawing/2014/main" id="{D4CB46D7-70B7-48F8-BAA1-7FB67D45D352}"/>
              </a:ext>
            </a:extLst>
          </p:cNvPr>
          <p:cNvGraphicFramePr>
            <a:graphicFrameLocks noGrp="1"/>
          </p:cNvGraphicFramePr>
          <p:nvPr>
            <p:extLst>
              <p:ext uri="{D42A27DB-BD31-4B8C-83A1-F6EECF244321}">
                <p14:modId xmlns:p14="http://schemas.microsoft.com/office/powerpoint/2010/main" val="633505902"/>
              </p:ext>
            </p:extLst>
          </p:nvPr>
        </p:nvGraphicFramePr>
        <p:xfrm>
          <a:off x="3468855" y="544039"/>
          <a:ext cx="5254287" cy="6227364"/>
        </p:xfrm>
        <a:graphic>
          <a:graphicData uri="http://schemas.openxmlformats.org/drawingml/2006/table">
            <a:tbl>
              <a:tblPr>
                <a:tableStyleId>{616DA210-FB5B-4158-B5E0-FEB733F419BA}</a:tableStyleId>
              </a:tblPr>
              <a:tblGrid>
                <a:gridCol w="470444">
                  <a:extLst>
                    <a:ext uri="{9D8B030D-6E8A-4147-A177-3AD203B41FA5}">
                      <a16:colId xmlns="" xmlns:a16="http://schemas.microsoft.com/office/drawing/2014/main" val="2903002553"/>
                    </a:ext>
                  </a:extLst>
                </a:gridCol>
                <a:gridCol w="3999075">
                  <a:extLst>
                    <a:ext uri="{9D8B030D-6E8A-4147-A177-3AD203B41FA5}">
                      <a16:colId xmlns="" xmlns:a16="http://schemas.microsoft.com/office/drawing/2014/main" val="1108417919"/>
                    </a:ext>
                  </a:extLst>
                </a:gridCol>
                <a:gridCol w="784768">
                  <a:extLst>
                    <a:ext uri="{9D8B030D-6E8A-4147-A177-3AD203B41FA5}">
                      <a16:colId xmlns="" xmlns:a16="http://schemas.microsoft.com/office/drawing/2014/main" val="1336866849"/>
                    </a:ext>
                  </a:extLst>
                </a:gridCol>
              </a:tblGrid>
              <a:tr h="109420">
                <a:tc>
                  <a:txBody>
                    <a:bodyPr/>
                    <a:lstStyle/>
                    <a:p>
                      <a:pPr algn="ctr" fontAlgn="b"/>
                      <a:r>
                        <a:rPr lang="es-CO" sz="1200" u="none" strike="noStrike" dirty="0">
                          <a:solidFill>
                            <a:schemeClr val="bg1"/>
                          </a:solidFill>
                          <a:effectLst/>
                          <a:latin typeface="Arial Narrow" panose="020B0606020202030204" pitchFamily="34" charset="0"/>
                        </a:rPr>
                        <a:t>Ranking</a:t>
                      </a:r>
                      <a:endParaRPr lang="es-CO" sz="1200" b="0" i="0" u="none" strike="noStrike" dirty="0">
                        <a:solidFill>
                          <a:schemeClr val="bg1"/>
                        </a:solidFill>
                        <a:effectLst/>
                        <a:latin typeface="Arial Narrow" panose="020B0606020202030204" pitchFamily="34" charset="0"/>
                      </a:endParaRPr>
                    </a:p>
                  </a:txBody>
                  <a:tcPr marL="5828" marR="5828" marT="5828" marB="0" anchor="b">
                    <a:solidFill>
                      <a:srgbClr val="002060"/>
                    </a:solidFill>
                  </a:tcPr>
                </a:tc>
                <a:tc>
                  <a:txBody>
                    <a:bodyPr/>
                    <a:lstStyle/>
                    <a:p>
                      <a:pPr algn="ctr" fontAlgn="b"/>
                      <a:r>
                        <a:rPr lang="es-CO" sz="1200" u="none" strike="noStrike" dirty="0">
                          <a:solidFill>
                            <a:schemeClr val="bg1"/>
                          </a:solidFill>
                          <a:effectLst/>
                          <a:latin typeface="Arial Narrow" panose="020B0606020202030204" pitchFamily="34" charset="0"/>
                        </a:rPr>
                        <a:t>Nombre</a:t>
                      </a:r>
                      <a:endParaRPr lang="es-CO" sz="1200" b="0" i="0" u="none" strike="noStrike" dirty="0">
                        <a:solidFill>
                          <a:schemeClr val="bg1"/>
                        </a:solidFill>
                        <a:effectLst/>
                        <a:latin typeface="Arial Narrow" panose="020B0606020202030204" pitchFamily="34" charset="0"/>
                      </a:endParaRPr>
                    </a:p>
                  </a:txBody>
                  <a:tcPr marL="5828" marR="5828" marT="5828" marB="0" anchor="b">
                    <a:solidFill>
                      <a:srgbClr val="002060"/>
                    </a:solidFill>
                  </a:tcPr>
                </a:tc>
                <a:tc>
                  <a:txBody>
                    <a:bodyPr/>
                    <a:lstStyle/>
                    <a:p>
                      <a:pPr algn="ctr" fontAlgn="b"/>
                      <a:r>
                        <a:rPr lang="es-CO" sz="1200" u="none" strike="noStrike" dirty="0">
                          <a:solidFill>
                            <a:schemeClr val="bg1"/>
                          </a:solidFill>
                          <a:effectLst/>
                          <a:latin typeface="Arial Narrow" panose="020B0606020202030204" pitchFamily="34" charset="0"/>
                        </a:rPr>
                        <a:t>Indicador</a:t>
                      </a:r>
                      <a:endParaRPr lang="es-CO" sz="1200" b="0" i="0" u="none" strike="noStrike" dirty="0">
                        <a:solidFill>
                          <a:schemeClr val="bg1"/>
                        </a:solidFill>
                        <a:effectLst/>
                        <a:latin typeface="Arial Narrow" panose="020B0606020202030204" pitchFamily="34" charset="0"/>
                      </a:endParaRPr>
                    </a:p>
                  </a:txBody>
                  <a:tcPr marL="5828" marR="5828" marT="5828" marB="0" anchor="b">
                    <a:solidFill>
                      <a:srgbClr val="002060"/>
                    </a:solidFill>
                  </a:tcPr>
                </a:tc>
                <a:extLst>
                  <a:ext uri="{0D108BD9-81ED-4DB2-BD59-A6C34878D82A}">
                    <a16:rowId xmlns="" xmlns:a16="http://schemas.microsoft.com/office/drawing/2014/main" val="784223100"/>
                  </a:ext>
                </a:extLst>
              </a:tr>
              <a:tr h="109420">
                <a:tc>
                  <a:txBody>
                    <a:bodyPr/>
                    <a:lstStyle/>
                    <a:p>
                      <a:pPr algn="ctr" fontAlgn="b"/>
                      <a:r>
                        <a:rPr lang="es-CO" sz="1200" u="none" strike="noStrike">
                          <a:effectLst/>
                          <a:latin typeface="Arial Narrow" panose="020B0606020202030204" pitchFamily="34" charset="0"/>
                        </a:rPr>
                        <a:t>1</a:t>
                      </a:r>
                      <a:endParaRPr lang="es-CO" sz="1200" b="0" i="0" u="none" strike="noStrike">
                        <a:solidFill>
                          <a:srgbClr val="000000"/>
                        </a:solidFill>
                        <a:effectLst/>
                        <a:latin typeface="Arial Narrow" panose="020B0606020202030204" pitchFamily="34" charset="0"/>
                      </a:endParaRPr>
                    </a:p>
                  </a:txBody>
                  <a:tcPr marL="5828" marR="5828" marT="5828" marB="0" anchor="b"/>
                </a:tc>
                <a:tc>
                  <a:txBody>
                    <a:bodyPr/>
                    <a:lstStyle/>
                    <a:p>
                      <a:pPr algn="l" fontAlgn="b"/>
                      <a:r>
                        <a:rPr lang="es-CO" sz="1200" u="none" strike="noStrike" dirty="0">
                          <a:effectLst/>
                          <a:latin typeface="Arial Narrow" panose="020B0606020202030204" pitchFamily="34" charset="0"/>
                        </a:rPr>
                        <a:t>UNIVERSIDAD DISTRITAL-FRANCISCO JOSE DE CALDAS</a:t>
                      </a:r>
                      <a:endParaRPr lang="es-CO" sz="1200" b="0" i="0" u="none" strike="noStrike" dirty="0">
                        <a:solidFill>
                          <a:srgbClr val="000000"/>
                        </a:solidFill>
                        <a:effectLst/>
                        <a:latin typeface="Arial Narrow" panose="020B0606020202030204" pitchFamily="34" charset="0"/>
                      </a:endParaRPr>
                    </a:p>
                  </a:txBody>
                  <a:tcPr marL="5828" marR="5828" marT="5828" marB="0" anchor="b"/>
                </a:tc>
                <a:tc>
                  <a:txBody>
                    <a:bodyPr/>
                    <a:lstStyle/>
                    <a:p>
                      <a:pPr algn="r" fontAlgn="b"/>
                      <a:r>
                        <a:rPr lang="es-CO" sz="1200" u="none" strike="noStrike" dirty="0">
                          <a:effectLst/>
                          <a:latin typeface="Arial Narrow" panose="020B0606020202030204" pitchFamily="34" charset="0"/>
                        </a:rPr>
                        <a:t>52,1480934</a:t>
                      </a:r>
                      <a:endParaRPr lang="es-CO" sz="1200" b="0" i="0" u="none" strike="noStrike" dirty="0">
                        <a:solidFill>
                          <a:srgbClr val="000000"/>
                        </a:solidFill>
                        <a:effectLst/>
                        <a:latin typeface="Arial Narrow" panose="020B0606020202030204" pitchFamily="34" charset="0"/>
                      </a:endParaRPr>
                    </a:p>
                  </a:txBody>
                  <a:tcPr marL="5828" marR="5828" marT="5828" marB="0" anchor="b"/>
                </a:tc>
                <a:extLst>
                  <a:ext uri="{0D108BD9-81ED-4DB2-BD59-A6C34878D82A}">
                    <a16:rowId xmlns="" xmlns:a16="http://schemas.microsoft.com/office/drawing/2014/main" val="3017362136"/>
                  </a:ext>
                </a:extLst>
              </a:tr>
              <a:tr h="109420">
                <a:tc>
                  <a:txBody>
                    <a:bodyPr/>
                    <a:lstStyle/>
                    <a:p>
                      <a:pPr algn="ctr" fontAlgn="b"/>
                      <a:r>
                        <a:rPr lang="es-CO" sz="1200" u="none" strike="noStrike" dirty="0">
                          <a:effectLst/>
                          <a:latin typeface="Arial Narrow" panose="020B0606020202030204" pitchFamily="34" charset="0"/>
                        </a:rPr>
                        <a:t>2</a:t>
                      </a:r>
                      <a:endParaRPr lang="es-CO" sz="1200" b="0" i="0" u="none" strike="noStrike" dirty="0">
                        <a:solidFill>
                          <a:srgbClr val="000000"/>
                        </a:solidFill>
                        <a:effectLst/>
                        <a:latin typeface="Arial Narrow" panose="020B0606020202030204" pitchFamily="34" charset="0"/>
                      </a:endParaRPr>
                    </a:p>
                  </a:txBody>
                  <a:tcPr marL="5828" marR="5828" marT="5828" marB="0" anchor="b"/>
                </a:tc>
                <a:tc>
                  <a:txBody>
                    <a:bodyPr/>
                    <a:lstStyle/>
                    <a:p>
                      <a:pPr algn="l" fontAlgn="b"/>
                      <a:r>
                        <a:rPr lang="es-CO" sz="1200" u="none" strike="noStrike" dirty="0">
                          <a:effectLst/>
                          <a:latin typeface="Arial Narrow" panose="020B0606020202030204" pitchFamily="34" charset="0"/>
                        </a:rPr>
                        <a:t>UNIVERSIDAD MILITAR-NUEVA GRANADA</a:t>
                      </a:r>
                      <a:endParaRPr lang="es-CO" sz="1200" b="0" i="0" u="none" strike="noStrike" dirty="0">
                        <a:solidFill>
                          <a:srgbClr val="000000"/>
                        </a:solidFill>
                        <a:effectLst/>
                        <a:latin typeface="Arial Narrow" panose="020B0606020202030204" pitchFamily="34" charset="0"/>
                      </a:endParaRPr>
                    </a:p>
                  </a:txBody>
                  <a:tcPr marL="5828" marR="5828" marT="5828" marB="0" anchor="b"/>
                </a:tc>
                <a:tc>
                  <a:txBody>
                    <a:bodyPr/>
                    <a:lstStyle/>
                    <a:p>
                      <a:pPr algn="r" fontAlgn="b"/>
                      <a:r>
                        <a:rPr lang="es-CO" sz="1200" u="none" strike="noStrike">
                          <a:effectLst/>
                          <a:latin typeface="Arial Narrow" panose="020B0606020202030204" pitchFamily="34" charset="0"/>
                        </a:rPr>
                        <a:t>49,2811957</a:t>
                      </a:r>
                      <a:endParaRPr lang="es-CO" sz="1200" b="0" i="0" u="none" strike="noStrike">
                        <a:solidFill>
                          <a:srgbClr val="000000"/>
                        </a:solidFill>
                        <a:effectLst/>
                        <a:latin typeface="Arial Narrow" panose="020B0606020202030204" pitchFamily="34" charset="0"/>
                      </a:endParaRPr>
                    </a:p>
                  </a:txBody>
                  <a:tcPr marL="5828" marR="5828" marT="5828" marB="0" anchor="b"/>
                </a:tc>
                <a:extLst>
                  <a:ext uri="{0D108BD9-81ED-4DB2-BD59-A6C34878D82A}">
                    <a16:rowId xmlns="" xmlns:a16="http://schemas.microsoft.com/office/drawing/2014/main" val="4205132018"/>
                  </a:ext>
                </a:extLst>
              </a:tr>
              <a:tr h="109420">
                <a:tc>
                  <a:txBody>
                    <a:bodyPr/>
                    <a:lstStyle/>
                    <a:p>
                      <a:pPr algn="ctr" fontAlgn="b"/>
                      <a:r>
                        <a:rPr lang="es-CO" sz="1200" u="none" strike="noStrike">
                          <a:effectLst/>
                          <a:latin typeface="Arial Narrow" panose="020B0606020202030204" pitchFamily="34" charset="0"/>
                        </a:rPr>
                        <a:t>3</a:t>
                      </a:r>
                      <a:endParaRPr lang="es-CO" sz="1200" b="0" i="0" u="none" strike="noStrike">
                        <a:solidFill>
                          <a:srgbClr val="000000"/>
                        </a:solidFill>
                        <a:effectLst/>
                        <a:latin typeface="Arial Narrow" panose="020B0606020202030204" pitchFamily="34" charset="0"/>
                      </a:endParaRPr>
                    </a:p>
                  </a:txBody>
                  <a:tcPr marL="5828" marR="5828" marT="5828" marB="0" anchor="b"/>
                </a:tc>
                <a:tc>
                  <a:txBody>
                    <a:bodyPr/>
                    <a:lstStyle/>
                    <a:p>
                      <a:pPr algn="l" fontAlgn="b"/>
                      <a:r>
                        <a:rPr lang="es-CO" sz="1200" u="none" strike="noStrike">
                          <a:effectLst/>
                          <a:latin typeface="Arial Narrow" panose="020B0606020202030204" pitchFamily="34" charset="0"/>
                        </a:rPr>
                        <a:t>UNIVERSIDAD ICESI</a:t>
                      </a:r>
                      <a:endParaRPr lang="es-CO" sz="1200" b="0" i="0" u="none" strike="noStrike">
                        <a:solidFill>
                          <a:srgbClr val="000000"/>
                        </a:solidFill>
                        <a:effectLst/>
                        <a:latin typeface="Arial Narrow" panose="020B0606020202030204" pitchFamily="34" charset="0"/>
                      </a:endParaRPr>
                    </a:p>
                  </a:txBody>
                  <a:tcPr marL="5828" marR="5828" marT="5828" marB="0" anchor="b"/>
                </a:tc>
                <a:tc>
                  <a:txBody>
                    <a:bodyPr/>
                    <a:lstStyle/>
                    <a:p>
                      <a:pPr algn="r" fontAlgn="b"/>
                      <a:r>
                        <a:rPr lang="es-CO" sz="1200" u="none" strike="noStrike">
                          <a:effectLst/>
                          <a:latin typeface="Arial Narrow" panose="020B0606020202030204" pitchFamily="34" charset="0"/>
                        </a:rPr>
                        <a:t>48,0965193</a:t>
                      </a:r>
                      <a:endParaRPr lang="es-CO" sz="1200" b="0" i="0" u="none" strike="noStrike">
                        <a:solidFill>
                          <a:srgbClr val="000000"/>
                        </a:solidFill>
                        <a:effectLst/>
                        <a:latin typeface="Arial Narrow" panose="020B0606020202030204" pitchFamily="34" charset="0"/>
                      </a:endParaRPr>
                    </a:p>
                  </a:txBody>
                  <a:tcPr marL="5828" marR="5828" marT="5828" marB="0" anchor="b"/>
                </a:tc>
                <a:extLst>
                  <a:ext uri="{0D108BD9-81ED-4DB2-BD59-A6C34878D82A}">
                    <a16:rowId xmlns="" xmlns:a16="http://schemas.microsoft.com/office/drawing/2014/main" val="3454230621"/>
                  </a:ext>
                </a:extLst>
              </a:tr>
              <a:tr h="109420">
                <a:tc>
                  <a:txBody>
                    <a:bodyPr/>
                    <a:lstStyle/>
                    <a:p>
                      <a:pPr algn="ctr" fontAlgn="b"/>
                      <a:r>
                        <a:rPr lang="es-CO" sz="1200" u="none" strike="noStrike">
                          <a:effectLst/>
                          <a:latin typeface="Arial Narrow" panose="020B0606020202030204" pitchFamily="34" charset="0"/>
                        </a:rPr>
                        <a:t>4</a:t>
                      </a:r>
                      <a:endParaRPr lang="es-CO" sz="1200" b="0" i="0" u="none" strike="noStrike">
                        <a:solidFill>
                          <a:srgbClr val="000000"/>
                        </a:solidFill>
                        <a:effectLst/>
                        <a:latin typeface="Arial Narrow" panose="020B0606020202030204" pitchFamily="34" charset="0"/>
                      </a:endParaRPr>
                    </a:p>
                  </a:txBody>
                  <a:tcPr marL="5828" marR="5828" marT="5828" marB="0" anchor="b"/>
                </a:tc>
                <a:tc>
                  <a:txBody>
                    <a:bodyPr/>
                    <a:lstStyle/>
                    <a:p>
                      <a:pPr algn="l" fontAlgn="b"/>
                      <a:r>
                        <a:rPr lang="es-CO" sz="1200" u="none" strike="noStrike" dirty="0">
                          <a:effectLst/>
                          <a:latin typeface="Arial Narrow" panose="020B0606020202030204" pitchFamily="34" charset="0"/>
                        </a:rPr>
                        <a:t>UNIVERSIDAD DE LA SALLE</a:t>
                      </a:r>
                      <a:endParaRPr lang="es-CO" sz="1200" b="0" i="0" u="none" strike="noStrike" dirty="0">
                        <a:solidFill>
                          <a:srgbClr val="000000"/>
                        </a:solidFill>
                        <a:effectLst/>
                        <a:latin typeface="Arial Narrow" panose="020B0606020202030204" pitchFamily="34" charset="0"/>
                      </a:endParaRPr>
                    </a:p>
                  </a:txBody>
                  <a:tcPr marL="5828" marR="5828" marT="5828" marB="0" anchor="b"/>
                </a:tc>
                <a:tc>
                  <a:txBody>
                    <a:bodyPr/>
                    <a:lstStyle/>
                    <a:p>
                      <a:pPr algn="r" fontAlgn="b"/>
                      <a:r>
                        <a:rPr lang="es-CO" sz="1200" u="none" strike="noStrike">
                          <a:effectLst/>
                          <a:latin typeface="Arial Narrow" panose="020B0606020202030204" pitchFamily="34" charset="0"/>
                        </a:rPr>
                        <a:t>48,0788206</a:t>
                      </a:r>
                      <a:endParaRPr lang="es-CO" sz="1200" b="0" i="0" u="none" strike="noStrike">
                        <a:solidFill>
                          <a:srgbClr val="000000"/>
                        </a:solidFill>
                        <a:effectLst/>
                        <a:latin typeface="Arial Narrow" panose="020B0606020202030204" pitchFamily="34" charset="0"/>
                      </a:endParaRPr>
                    </a:p>
                  </a:txBody>
                  <a:tcPr marL="5828" marR="5828" marT="5828" marB="0" anchor="b"/>
                </a:tc>
                <a:extLst>
                  <a:ext uri="{0D108BD9-81ED-4DB2-BD59-A6C34878D82A}">
                    <a16:rowId xmlns="" xmlns:a16="http://schemas.microsoft.com/office/drawing/2014/main" val="3885865710"/>
                  </a:ext>
                </a:extLst>
              </a:tr>
              <a:tr h="109420">
                <a:tc>
                  <a:txBody>
                    <a:bodyPr/>
                    <a:lstStyle/>
                    <a:p>
                      <a:pPr algn="ctr" fontAlgn="b"/>
                      <a:r>
                        <a:rPr lang="es-CO" sz="1200" u="none" strike="noStrike">
                          <a:effectLst/>
                          <a:latin typeface="Arial Narrow" panose="020B0606020202030204" pitchFamily="34" charset="0"/>
                        </a:rPr>
                        <a:t>5</a:t>
                      </a:r>
                      <a:endParaRPr lang="es-CO" sz="1200" b="0" i="0" u="none" strike="noStrike">
                        <a:solidFill>
                          <a:srgbClr val="000000"/>
                        </a:solidFill>
                        <a:effectLst/>
                        <a:latin typeface="Arial Narrow" panose="020B0606020202030204" pitchFamily="34" charset="0"/>
                      </a:endParaRPr>
                    </a:p>
                  </a:txBody>
                  <a:tcPr marL="5828" marR="5828" marT="5828" marB="0" anchor="b"/>
                </a:tc>
                <a:tc>
                  <a:txBody>
                    <a:bodyPr/>
                    <a:lstStyle/>
                    <a:p>
                      <a:pPr algn="l" fontAlgn="b"/>
                      <a:r>
                        <a:rPr lang="es-CO" sz="1200" u="none" strike="noStrike">
                          <a:effectLst/>
                          <a:latin typeface="Arial Narrow" panose="020B0606020202030204" pitchFamily="34" charset="0"/>
                        </a:rPr>
                        <a:t>UNIVERSIDAD EAFIT-</a:t>
                      </a:r>
                      <a:endParaRPr lang="es-CO" sz="1200" b="0" i="0" u="none" strike="noStrike">
                        <a:solidFill>
                          <a:srgbClr val="000000"/>
                        </a:solidFill>
                        <a:effectLst/>
                        <a:latin typeface="Arial Narrow" panose="020B0606020202030204" pitchFamily="34" charset="0"/>
                      </a:endParaRPr>
                    </a:p>
                  </a:txBody>
                  <a:tcPr marL="5828" marR="5828" marT="5828" marB="0" anchor="b"/>
                </a:tc>
                <a:tc>
                  <a:txBody>
                    <a:bodyPr/>
                    <a:lstStyle/>
                    <a:p>
                      <a:pPr algn="r" fontAlgn="b"/>
                      <a:r>
                        <a:rPr lang="es-CO" sz="1200" u="none" strike="noStrike">
                          <a:effectLst/>
                          <a:latin typeface="Arial Narrow" panose="020B0606020202030204" pitchFamily="34" charset="0"/>
                        </a:rPr>
                        <a:t>46,8581173</a:t>
                      </a:r>
                      <a:endParaRPr lang="es-CO" sz="1200" b="0" i="0" u="none" strike="noStrike">
                        <a:solidFill>
                          <a:srgbClr val="000000"/>
                        </a:solidFill>
                        <a:effectLst/>
                        <a:latin typeface="Arial Narrow" panose="020B0606020202030204" pitchFamily="34" charset="0"/>
                      </a:endParaRPr>
                    </a:p>
                  </a:txBody>
                  <a:tcPr marL="5828" marR="5828" marT="5828" marB="0" anchor="b"/>
                </a:tc>
                <a:extLst>
                  <a:ext uri="{0D108BD9-81ED-4DB2-BD59-A6C34878D82A}">
                    <a16:rowId xmlns="" xmlns:a16="http://schemas.microsoft.com/office/drawing/2014/main" val="532470920"/>
                  </a:ext>
                </a:extLst>
              </a:tr>
              <a:tr h="109420">
                <a:tc>
                  <a:txBody>
                    <a:bodyPr/>
                    <a:lstStyle/>
                    <a:p>
                      <a:pPr algn="ctr" fontAlgn="b"/>
                      <a:r>
                        <a:rPr lang="es-CO" sz="1200" u="none" strike="noStrike">
                          <a:effectLst/>
                          <a:latin typeface="Arial Narrow" panose="020B0606020202030204" pitchFamily="34" charset="0"/>
                        </a:rPr>
                        <a:t>6</a:t>
                      </a:r>
                      <a:endParaRPr lang="es-CO" sz="1200" b="0" i="0" u="none" strike="noStrike">
                        <a:solidFill>
                          <a:srgbClr val="000000"/>
                        </a:solidFill>
                        <a:effectLst/>
                        <a:latin typeface="Arial Narrow" panose="020B0606020202030204" pitchFamily="34" charset="0"/>
                      </a:endParaRPr>
                    </a:p>
                  </a:txBody>
                  <a:tcPr marL="5828" marR="5828" marT="5828" marB="0" anchor="b"/>
                </a:tc>
                <a:tc>
                  <a:txBody>
                    <a:bodyPr/>
                    <a:lstStyle/>
                    <a:p>
                      <a:pPr algn="l" fontAlgn="b"/>
                      <a:r>
                        <a:rPr lang="es-CO" sz="1200" u="none" strike="noStrike">
                          <a:effectLst/>
                          <a:latin typeface="Arial Narrow" panose="020B0606020202030204" pitchFamily="34" charset="0"/>
                        </a:rPr>
                        <a:t>UNIVERSIDAD CENTRAL</a:t>
                      </a:r>
                      <a:endParaRPr lang="es-CO" sz="1200" b="0" i="0" u="none" strike="noStrike">
                        <a:solidFill>
                          <a:srgbClr val="000000"/>
                        </a:solidFill>
                        <a:effectLst/>
                        <a:latin typeface="Arial Narrow" panose="020B0606020202030204" pitchFamily="34" charset="0"/>
                      </a:endParaRPr>
                    </a:p>
                  </a:txBody>
                  <a:tcPr marL="5828" marR="5828" marT="5828" marB="0" anchor="b"/>
                </a:tc>
                <a:tc>
                  <a:txBody>
                    <a:bodyPr/>
                    <a:lstStyle/>
                    <a:p>
                      <a:pPr algn="r" fontAlgn="b"/>
                      <a:r>
                        <a:rPr lang="es-CO" sz="1200" u="none" strike="noStrike">
                          <a:effectLst/>
                          <a:latin typeface="Arial Narrow" panose="020B0606020202030204" pitchFamily="34" charset="0"/>
                        </a:rPr>
                        <a:t>45,7437941</a:t>
                      </a:r>
                      <a:endParaRPr lang="es-CO" sz="1200" b="0" i="0" u="none" strike="noStrike">
                        <a:solidFill>
                          <a:srgbClr val="000000"/>
                        </a:solidFill>
                        <a:effectLst/>
                        <a:latin typeface="Arial Narrow" panose="020B0606020202030204" pitchFamily="34" charset="0"/>
                      </a:endParaRPr>
                    </a:p>
                  </a:txBody>
                  <a:tcPr marL="5828" marR="5828" marT="5828" marB="0" anchor="b"/>
                </a:tc>
                <a:extLst>
                  <a:ext uri="{0D108BD9-81ED-4DB2-BD59-A6C34878D82A}">
                    <a16:rowId xmlns="" xmlns:a16="http://schemas.microsoft.com/office/drawing/2014/main" val="1773042514"/>
                  </a:ext>
                </a:extLst>
              </a:tr>
              <a:tr h="109420">
                <a:tc>
                  <a:txBody>
                    <a:bodyPr/>
                    <a:lstStyle/>
                    <a:p>
                      <a:pPr algn="ctr" fontAlgn="b"/>
                      <a:r>
                        <a:rPr lang="es-CO" sz="1200" u="none" strike="noStrike">
                          <a:effectLst/>
                          <a:latin typeface="Arial Narrow" panose="020B0606020202030204" pitchFamily="34" charset="0"/>
                        </a:rPr>
                        <a:t>7</a:t>
                      </a:r>
                      <a:endParaRPr lang="es-CO" sz="1200" b="0" i="0" u="none" strike="noStrike">
                        <a:solidFill>
                          <a:srgbClr val="000000"/>
                        </a:solidFill>
                        <a:effectLst/>
                        <a:latin typeface="Arial Narrow" panose="020B0606020202030204" pitchFamily="34" charset="0"/>
                      </a:endParaRPr>
                    </a:p>
                  </a:txBody>
                  <a:tcPr marL="5828" marR="5828" marT="5828" marB="0" anchor="b"/>
                </a:tc>
                <a:tc>
                  <a:txBody>
                    <a:bodyPr/>
                    <a:lstStyle/>
                    <a:p>
                      <a:pPr algn="l" fontAlgn="b"/>
                      <a:r>
                        <a:rPr lang="es-CO" sz="1200" u="none" strike="noStrike">
                          <a:effectLst/>
                          <a:latin typeface="Arial Narrow" panose="020B0606020202030204" pitchFamily="34" charset="0"/>
                        </a:rPr>
                        <a:t>FUNDACION UNIVERSITARIA DE CIENCIAS DE LA SALUD</a:t>
                      </a:r>
                      <a:endParaRPr lang="es-CO" sz="1200" b="0" i="0" u="none" strike="noStrike">
                        <a:solidFill>
                          <a:srgbClr val="000000"/>
                        </a:solidFill>
                        <a:effectLst/>
                        <a:latin typeface="Arial Narrow" panose="020B0606020202030204" pitchFamily="34" charset="0"/>
                      </a:endParaRPr>
                    </a:p>
                  </a:txBody>
                  <a:tcPr marL="5828" marR="5828" marT="5828" marB="0" anchor="b"/>
                </a:tc>
                <a:tc>
                  <a:txBody>
                    <a:bodyPr/>
                    <a:lstStyle/>
                    <a:p>
                      <a:pPr algn="r" fontAlgn="b"/>
                      <a:r>
                        <a:rPr lang="es-CO" sz="1200" u="none" strike="noStrike">
                          <a:effectLst/>
                          <a:latin typeface="Arial Narrow" panose="020B0606020202030204" pitchFamily="34" charset="0"/>
                        </a:rPr>
                        <a:t>45,170781</a:t>
                      </a:r>
                      <a:endParaRPr lang="es-CO" sz="1200" b="0" i="0" u="none" strike="noStrike">
                        <a:solidFill>
                          <a:srgbClr val="000000"/>
                        </a:solidFill>
                        <a:effectLst/>
                        <a:latin typeface="Arial Narrow" panose="020B0606020202030204" pitchFamily="34" charset="0"/>
                      </a:endParaRPr>
                    </a:p>
                  </a:txBody>
                  <a:tcPr marL="5828" marR="5828" marT="5828" marB="0" anchor="b"/>
                </a:tc>
                <a:extLst>
                  <a:ext uri="{0D108BD9-81ED-4DB2-BD59-A6C34878D82A}">
                    <a16:rowId xmlns="" xmlns:a16="http://schemas.microsoft.com/office/drawing/2014/main" val="59484682"/>
                  </a:ext>
                </a:extLst>
              </a:tr>
              <a:tr h="109420">
                <a:tc>
                  <a:txBody>
                    <a:bodyPr/>
                    <a:lstStyle/>
                    <a:p>
                      <a:pPr algn="ctr" fontAlgn="b"/>
                      <a:r>
                        <a:rPr lang="es-CO" sz="1200" u="none" strike="noStrike">
                          <a:effectLst/>
                          <a:latin typeface="Arial Narrow" panose="020B0606020202030204" pitchFamily="34" charset="0"/>
                        </a:rPr>
                        <a:t>8</a:t>
                      </a:r>
                      <a:endParaRPr lang="es-CO" sz="1200" b="0" i="0" u="none" strike="noStrike">
                        <a:solidFill>
                          <a:srgbClr val="000000"/>
                        </a:solidFill>
                        <a:effectLst/>
                        <a:latin typeface="Arial Narrow" panose="020B0606020202030204" pitchFamily="34" charset="0"/>
                      </a:endParaRPr>
                    </a:p>
                  </a:txBody>
                  <a:tcPr marL="5828" marR="5828" marT="5828" marB="0" anchor="b"/>
                </a:tc>
                <a:tc>
                  <a:txBody>
                    <a:bodyPr/>
                    <a:lstStyle/>
                    <a:p>
                      <a:pPr algn="l" fontAlgn="b"/>
                      <a:r>
                        <a:rPr lang="es-CO" sz="1200" u="none" strike="noStrike">
                          <a:effectLst/>
                          <a:latin typeface="Arial Narrow" panose="020B0606020202030204" pitchFamily="34" charset="0"/>
                        </a:rPr>
                        <a:t>UNIVERSIDAD DE LA SABANA</a:t>
                      </a:r>
                      <a:endParaRPr lang="es-CO" sz="1200" b="0" i="0" u="none" strike="noStrike">
                        <a:solidFill>
                          <a:srgbClr val="000000"/>
                        </a:solidFill>
                        <a:effectLst/>
                        <a:latin typeface="Arial Narrow" panose="020B0606020202030204" pitchFamily="34" charset="0"/>
                      </a:endParaRPr>
                    </a:p>
                  </a:txBody>
                  <a:tcPr marL="5828" marR="5828" marT="5828" marB="0" anchor="b"/>
                </a:tc>
                <a:tc>
                  <a:txBody>
                    <a:bodyPr/>
                    <a:lstStyle/>
                    <a:p>
                      <a:pPr algn="r" fontAlgn="b"/>
                      <a:r>
                        <a:rPr lang="es-CO" sz="1200" u="none" strike="noStrike">
                          <a:effectLst/>
                          <a:latin typeface="Arial Narrow" panose="020B0606020202030204" pitchFamily="34" charset="0"/>
                        </a:rPr>
                        <a:t>44,4147416</a:t>
                      </a:r>
                      <a:endParaRPr lang="es-CO" sz="1200" b="0" i="0" u="none" strike="noStrike">
                        <a:solidFill>
                          <a:srgbClr val="000000"/>
                        </a:solidFill>
                        <a:effectLst/>
                        <a:latin typeface="Arial Narrow" panose="020B0606020202030204" pitchFamily="34" charset="0"/>
                      </a:endParaRPr>
                    </a:p>
                  </a:txBody>
                  <a:tcPr marL="5828" marR="5828" marT="5828" marB="0" anchor="b"/>
                </a:tc>
                <a:extLst>
                  <a:ext uri="{0D108BD9-81ED-4DB2-BD59-A6C34878D82A}">
                    <a16:rowId xmlns="" xmlns:a16="http://schemas.microsoft.com/office/drawing/2014/main" val="97599480"/>
                  </a:ext>
                </a:extLst>
              </a:tr>
              <a:tr h="109420">
                <a:tc>
                  <a:txBody>
                    <a:bodyPr/>
                    <a:lstStyle/>
                    <a:p>
                      <a:pPr algn="ctr" fontAlgn="b"/>
                      <a:r>
                        <a:rPr lang="es-CO" sz="1200" u="none" strike="noStrike">
                          <a:effectLst/>
                          <a:latin typeface="Arial Narrow" panose="020B0606020202030204" pitchFamily="34" charset="0"/>
                        </a:rPr>
                        <a:t>9</a:t>
                      </a:r>
                      <a:endParaRPr lang="es-CO" sz="1200" b="0" i="0" u="none" strike="noStrike">
                        <a:solidFill>
                          <a:srgbClr val="000000"/>
                        </a:solidFill>
                        <a:effectLst/>
                        <a:latin typeface="Arial Narrow" panose="020B0606020202030204" pitchFamily="34" charset="0"/>
                      </a:endParaRPr>
                    </a:p>
                  </a:txBody>
                  <a:tcPr marL="5828" marR="5828" marT="5828" marB="0" anchor="b"/>
                </a:tc>
                <a:tc>
                  <a:txBody>
                    <a:bodyPr/>
                    <a:lstStyle/>
                    <a:p>
                      <a:pPr algn="l" fontAlgn="b"/>
                      <a:r>
                        <a:rPr lang="es-CO" sz="1200" u="none" strike="noStrike">
                          <a:effectLst/>
                          <a:latin typeface="Arial Narrow" panose="020B0606020202030204" pitchFamily="34" charset="0"/>
                        </a:rPr>
                        <a:t>UNIVERSIDAD EXTERNADO DE COLOMBIA</a:t>
                      </a:r>
                      <a:endParaRPr lang="es-CO" sz="1200" b="0" i="0" u="none" strike="noStrike">
                        <a:solidFill>
                          <a:srgbClr val="000000"/>
                        </a:solidFill>
                        <a:effectLst/>
                        <a:latin typeface="Arial Narrow" panose="020B0606020202030204" pitchFamily="34" charset="0"/>
                      </a:endParaRPr>
                    </a:p>
                  </a:txBody>
                  <a:tcPr marL="5828" marR="5828" marT="5828" marB="0" anchor="b"/>
                </a:tc>
                <a:tc>
                  <a:txBody>
                    <a:bodyPr/>
                    <a:lstStyle/>
                    <a:p>
                      <a:pPr algn="r" fontAlgn="b"/>
                      <a:r>
                        <a:rPr lang="es-CO" sz="1200" u="none" strike="noStrike">
                          <a:effectLst/>
                          <a:latin typeface="Arial Narrow" panose="020B0606020202030204" pitchFamily="34" charset="0"/>
                        </a:rPr>
                        <a:t>44,2357051</a:t>
                      </a:r>
                      <a:endParaRPr lang="es-CO" sz="1200" b="0" i="0" u="none" strike="noStrike">
                        <a:solidFill>
                          <a:srgbClr val="000000"/>
                        </a:solidFill>
                        <a:effectLst/>
                        <a:latin typeface="Arial Narrow" panose="020B0606020202030204" pitchFamily="34" charset="0"/>
                      </a:endParaRPr>
                    </a:p>
                  </a:txBody>
                  <a:tcPr marL="5828" marR="5828" marT="5828" marB="0" anchor="b"/>
                </a:tc>
                <a:extLst>
                  <a:ext uri="{0D108BD9-81ED-4DB2-BD59-A6C34878D82A}">
                    <a16:rowId xmlns="" xmlns:a16="http://schemas.microsoft.com/office/drawing/2014/main" val="2533251225"/>
                  </a:ext>
                </a:extLst>
              </a:tr>
              <a:tr h="109420">
                <a:tc>
                  <a:txBody>
                    <a:bodyPr/>
                    <a:lstStyle/>
                    <a:p>
                      <a:pPr algn="ctr" fontAlgn="b"/>
                      <a:r>
                        <a:rPr lang="es-CO" sz="1200" u="none" strike="noStrike">
                          <a:effectLst/>
                          <a:latin typeface="Arial Narrow" panose="020B0606020202030204" pitchFamily="34" charset="0"/>
                        </a:rPr>
                        <a:t>10</a:t>
                      </a:r>
                      <a:endParaRPr lang="es-CO" sz="1200" b="0" i="0" u="none" strike="noStrike">
                        <a:solidFill>
                          <a:srgbClr val="000000"/>
                        </a:solidFill>
                        <a:effectLst/>
                        <a:latin typeface="Arial Narrow" panose="020B0606020202030204" pitchFamily="34" charset="0"/>
                      </a:endParaRPr>
                    </a:p>
                  </a:txBody>
                  <a:tcPr marL="5828" marR="5828" marT="5828" marB="0" anchor="b"/>
                </a:tc>
                <a:tc>
                  <a:txBody>
                    <a:bodyPr/>
                    <a:lstStyle/>
                    <a:p>
                      <a:pPr algn="l" fontAlgn="b"/>
                      <a:r>
                        <a:rPr lang="es-CO" sz="1200" u="none" strike="noStrike">
                          <a:effectLst/>
                          <a:latin typeface="Arial Narrow" panose="020B0606020202030204" pitchFamily="34" charset="0"/>
                        </a:rPr>
                        <a:t>UNIVERSIDAD LIBRE</a:t>
                      </a:r>
                      <a:endParaRPr lang="es-CO" sz="1200" b="0" i="0" u="none" strike="noStrike">
                        <a:solidFill>
                          <a:srgbClr val="000000"/>
                        </a:solidFill>
                        <a:effectLst/>
                        <a:latin typeface="Arial Narrow" panose="020B0606020202030204" pitchFamily="34" charset="0"/>
                      </a:endParaRPr>
                    </a:p>
                  </a:txBody>
                  <a:tcPr marL="5828" marR="5828" marT="5828" marB="0" anchor="b"/>
                </a:tc>
                <a:tc>
                  <a:txBody>
                    <a:bodyPr/>
                    <a:lstStyle/>
                    <a:p>
                      <a:pPr algn="r" fontAlgn="b"/>
                      <a:r>
                        <a:rPr lang="es-CO" sz="1200" u="none" strike="noStrike">
                          <a:effectLst/>
                          <a:latin typeface="Arial Narrow" panose="020B0606020202030204" pitchFamily="34" charset="0"/>
                        </a:rPr>
                        <a:t>43,3054143</a:t>
                      </a:r>
                      <a:endParaRPr lang="es-CO" sz="1200" b="0" i="0" u="none" strike="noStrike">
                        <a:solidFill>
                          <a:srgbClr val="000000"/>
                        </a:solidFill>
                        <a:effectLst/>
                        <a:latin typeface="Arial Narrow" panose="020B0606020202030204" pitchFamily="34" charset="0"/>
                      </a:endParaRPr>
                    </a:p>
                  </a:txBody>
                  <a:tcPr marL="5828" marR="5828" marT="5828" marB="0" anchor="b"/>
                </a:tc>
                <a:extLst>
                  <a:ext uri="{0D108BD9-81ED-4DB2-BD59-A6C34878D82A}">
                    <a16:rowId xmlns="" xmlns:a16="http://schemas.microsoft.com/office/drawing/2014/main" val="1624022623"/>
                  </a:ext>
                </a:extLst>
              </a:tr>
              <a:tr h="109420">
                <a:tc>
                  <a:txBody>
                    <a:bodyPr/>
                    <a:lstStyle/>
                    <a:p>
                      <a:pPr algn="ctr" fontAlgn="b"/>
                      <a:r>
                        <a:rPr lang="es-CO" sz="1200" u="none" strike="noStrike">
                          <a:effectLst/>
                          <a:latin typeface="Arial Narrow" panose="020B0606020202030204" pitchFamily="34" charset="0"/>
                        </a:rPr>
                        <a:t>11</a:t>
                      </a:r>
                      <a:endParaRPr lang="es-CO" sz="1200" b="0" i="0" u="none" strike="noStrike">
                        <a:solidFill>
                          <a:srgbClr val="000000"/>
                        </a:solidFill>
                        <a:effectLst/>
                        <a:latin typeface="Arial Narrow" panose="020B0606020202030204" pitchFamily="34" charset="0"/>
                      </a:endParaRPr>
                    </a:p>
                  </a:txBody>
                  <a:tcPr marL="5828" marR="5828" marT="5828" marB="0" anchor="b"/>
                </a:tc>
                <a:tc>
                  <a:txBody>
                    <a:bodyPr/>
                    <a:lstStyle/>
                    <a:p>
                      <a:pPr algn="l" fontAlgn="b"/>
                      <a:r>
                        <a:rPr lang="es-CO" sz="1200" u="none" strike="noStrike">
                          <a:effectLst/>
                          <a:latin typeface="Arial Narrow" panose="020B0606020202030204" pitchFamily="34" charset="0"/>
                        </a:rPr>
                        <a:t>FUNDACION UNIVERSIDAD DE BOGOTA - JORGE TADEO LOZANO</a:t>
                      </a:r>
                      <a:endParaRPr lang="es-CO" sz="1200" b="0" i="0" u="none" strike="noStrike">
                        <a:solidFill>
                          <a:srgbClr val="000000"/>
                        </a:solidFill>
                        <a:effectLst/>
                        <a:latin typeface="Arial Narrow" panose="020B0606020202030204" pitchFamily="34" charset="0"/>
                      </a:endParaRPr>
                    </a:p>
                  </a:txBody>
                  <a:tcPr marL="5828" marR="5828" marT="5828" marB="0" anchor="b"/>
                </a:tc>
                <a:tc>
                  <a:txBody>
                    <a:bodyPr/>
                    <a:lstStyle/>
                    <a:p>
                      <a:pPr algn="r" fontAlgn="b"/>
                      <a:r>
                        <a:rPr lang="es-CO" sz="1200" u="none" strike="noStrike">
                          <a:effectLst/>
                          <a:latin typeface="Arial Narrow" panose="020B0606020202030204" pitchFamily="34" charset="0"/>
                        </a:rPr>
                        <a:t>43,2787208</a:t>
                      </a:r>
                      <a:endParaRPr lang="es-CO" sz="1200" b="0" i="0" u="none" strike="noStrike">
                        <a:solidFill>
                          <a:srgbClr val="000000"/>
                        </a:solidFill>
                        <a:effectLst/>
                        <a:latin typeface="Arial Narrow" panose="020B0606020202030204" pitchFamily="34" charset="0"/>
                      </a:endParaRPr>
                    </a:p>
                  </a:txBody>
                  <a:tcPr marL="5828" marR="5828" marT="5828" marB="0" anchor="b"/>
                </a:tc>
                <a:extLst>
                  <a:ext uri="{0D108BD9-81ED-4DB2-BD59-A6C34878D82A}">
                    <a16:rowId xmlns="" xmlns:a16="http://schemas.microsoft.com/office/drawing/2014/main" val="292359806"/>
                  </a:ext>
                </a:extLst>
              </a:tr>
              <a:tr h="109420">
                <a:tc>
                  <a:txBody>
                    <a:bodyPr/>
                    <a:lstStyle/>
                    <a:p>
                      <a:pPr algn="ctr" fontAlgn="b"/>
                      <a:r>
                        <a:rPr lang="es-CO" sz="1200" u="none" strike="noStrike">
                          <a:effectLst/>
                          <a:latin typeface="Arial Narrow" panose="020B0606020202030204" pitchFamily="34" charset="0"/>
                        </a:rPr>
                        <a:t>12</a:t>
                      </a:r>
                      <a:endParaRPr lang="es-CO" sz="1200" b="0" i="0" u="none" strike="noStrike">
                        <a:solidFill>
                          <a:srgbClr val="000000"/>
                        </a:solidFill>
                        <a:effectLst/>
                        <a:latin typeface="Arial Narrow" panose="020B0606020202030204" pitchFamily="34" charset="0"/>
                      </a:endParaRPr>
                    </a:p>
                  </a:txBody>
                  <a:tcPr marL="5828" marR="5828" marT="5828" marB="0" anchor="b"/>
                </a:tc>
                <a:tc>
                  <a:txBody>
                    <a:bodyPr/>
                    <a:lstStyle/>
                    <a:p>
                      <a:pPr algn="l" fontAlgn="b"/>
                      <a:r>
                        <a:rPr lang="es-CO" sz="1200" u="none" strike="noStrike">
                          <a:effectLst/>
                          <a:latin typeface="Arial Narrow" panose="020B0606020202030204" pitchFamily="34" charset="0"/>
                        </a:rPr>
                        <a:t>UNIVERSIDAD CES</a:t>
                      </a:r>
                      <a:endParaRPr lang="es-CO" sz="1200" b="0" i="0" u="none" strike="noStrike">
                        <a:solidFill>
                          <a:srgbClr val="000000"/>
                        </a:solidFill>
                        <a:effectLst/>
                        <a:latin typeface="Arial Narrow" panose="020B0606020202030204" pitchFamily="34" charset="0"/>
                      </a:endParaRPr>
                    </a:p>
                  </a:txBody>
                  <a:tcPr marL="5828" marR="5828" marT="5828" marB="0" anchor="b"/>
                </a:tc>
                <a:tc>
                  <a:txBody>
                    <a:bodyPr/>
                    <a:lstStyle/>
                    <a:p>
                      <a:pPr algn="r" fontAlgn="b"/>
                      <a:r>
                        <a:rPr lang="es-CO" sz="1200" u="none" strike="noStrike">
                          <a:effectLst/>
                          <a:latin typeface="Arial Narrow" panose="020B0606020202030204" pitchFamily="34" charset="0"/>
                        </a:rPr>
                        <a:t>43,1435828</a:t>
                      </a:r>
                      <a:endParaRPr lang="es-CO" sz="1200" b="0" i="0" u="none" strike="noStrike">
                        <a:solidFill>
                          <a:srgbClr val="000000"/>
                        </a:solidFill>
                        <a:effectLst/>
                        <a:latin typeface="Arial Narrow" panose="020B0606020202030204" pitchFamily="34" charset="0"/>
                      </a:endParaRPr>
                    </a:p>
                  </a:txBody>
                  <a:tcPr marL="5828" marR="5828" marT="5828" marB="0" anchor="b"/>
                </a:tc>
                <a:extLst>
                  <a:ext uri="{0D108BD9-81ED-4DB2-BD59-A6C34878D82A}">
                    <a16:rowId xmlns="" xmlns:a16="http://schemas.microsoft.com/office/drawing/2014/main" val="2809978352"/>
                  </a:ext>
                </a:extLst>
              </a:tr>
              <a:tr h="109420">
                <a:tc>
                  <a:txBody>
                    <a:bodyPr/>
                    <a:lstStyle/>
                    <a:p>
                      <a:pPr algn="ctr" fontAlgn="b"/>
                      <a:r>
                        <a:rPr lang="es-CO" sz="1200" u="none" strike="noStrike">
                          <a:effectLst/>
                          <a:latin typeface="Arial Narrow" panose="020B0606020202030204" pitchFamily="34" charset="0"/>
                        </a:rPr>
                        <a:t>13</a:t>
                      </a:r>
                      <a:endParaRPr lang="es-CO" sz="1200" b="0" i="0" u="none" strike="noStrike">
                        <a:solidFill>
                          <a:srgbClr val="000000"/>
                        </a:solidFill>
                        <a:effectLst/>
                        <a:latin typeface="Arial Narrow" panose="020B0606020202030204" pitchFamily="34" charset="0"/>
                      </a:endParaRPr>
                    </a:p>
                  </a:txBody>
                  <a:tcPr marL="5828" marR="5828" marT="5828" marB="0" anchor="b"/>
                </a:tc>
                <a:tc>
                  <a:txBody>
                    <a:bodyPr/>
                    <a:lstStyle/>
                    <a:p>
                      <a:pPr algn="l" fontAlgn="b"/>
                      <a:r>
                        <a:rPr lang="es-CO" sz="1200" u="none" strike="noStrike">
                          <a:effectLst/>
                          <a:latin typeface="Arial Narrow" panose="020B0606020202030204" pitchFamily="34" charset="0"/>
                        </a:rPr>
                        <a:t>UNIVERSIDAD AUTONOMA DE MANIZALES</a:t>
                      </a:r>
                      <a:endParaRPr lang="es-CO" sz="1200" b="0" i="0" u="none" strike="noStrike">
                        <a:solidFill>
                          <a:srgbClr val="000000"/>
                        </a:solidFill>
                        <a:effectLst/>
                        <a:latin typeface="Arial Narrow" panose="020B0606020202030204" pitchFamily="34" charset="0"/>
                      </a:endParaRPr>
                    </a:p>
                  </a:txBody>
                  <a:tcPr marL="5828" marR="5828" marT="5828" marB="0" anchor="b"/>
                </a:tc>
                <a:tc>
                  <a:txBody>
                    <a:bodyPr/>
                    <a:lstStyle/>
                    <a:p>
                      <a:pPr algn="r" fontAlgn="b"/>
                      <a:r>
                        <a:rPr lang="es-CO" sz="1200" u="none" strike="noStrike">
                          <a:effectLst/>
                          <a:latin typeface="Arial Narrow" panose="020B0606020202030204" pitchFamily="34" charset="0"/>
                        </a:rPr>
                        <a:t>43,0135364</a:t>
                      </a:r>
                      <a:endParaRPr lang="es-CO" sz="1200" b="0" i="0" u="none" strike="noStrike">
                        <a:solidFill>
                          <a:srgbClr val="000000"/>
                        </a:solidFill>
                        <a:effectLst/>
                        <a:latin typeface="Arial Narrow" panose="020B0606020202030204" pitchFamily="34" charset="0"/>
                      </a:endParaRPr>
                    </a:p>
                  </a:txBody>
                  <a:tcPr marL="5828" marR="5828" marT="5828" marB="0" anchor="b"/>
                </a:tc>
                <a:extLst>
                  <a:ext uri="{0D108BD9-81ED-4DB2-BD59-A6C34878D82A}">
                    <a16:rowId xmlns="" xmlns:a16="http://schemas.microsoft.com/office/drawing/2014/main" val="2596225650"/>
                  </a:ext>
                </a:extLst>
              </a:tr>
              <a:tr h="109420">
                <a:tc>
                  <a:txBody>
                    <a:bodyPr/>
                    <a:lstStyle/>
                    <a:p>
                      <a:pPr algn="ctr" fontAlgn="b"/>
                      <a:r>
                        <a:rPr lang="es-CO" sz="1200" u="none" strike="noStrike">
                          <a:effectLst/>
                          <a:latin typeface="Arial Narrow" panose="020B0606020202030204" pitchFamily="34" charset="0"/>
                        </a:rPr>
                        <a:t>14</a:t>
                      </a:r>
                      <a:endParaRPr lang="es-CO" sz="1200" b="0" i="0" u="none" strike="noStrike">
                        <a:solidFill>
                          <a:srgbClr val="000000"/>
                        </a:solidFill>
                        <a:effectLst/>
                        <a:latin typeface="Arial Narrow" panose="020B0606020202030204" pitchFamily="34" charset="0"/>
                      </a:endParaRPr>
                    </a:p>
                  </a:txBody>
                  <a:tcPr marL="5828" marR="5828" marT="5828" marB="0" anchor="b"/>
                </a:tc>
                <a:tc>
                  <a:txBody>
                    <a:bodyPr/>
                    <a:lstStyle/>
                    <a:p>
                      <a:pPr algn="l" fontAlgn="b"/>
                      <a:r>
                        <a:rPr lang="es-CO" sz="1200" u="none" strike="noStrike">
                          <a:effectLst/>
                          <a:latin typeface="Arial Narrow" panose="020B0606020202030204" pitchFamily="34" charset="0"/>
                        </a:rPr>
                        <a:t>UNIVERSIDAD CATOLICA DE PEREIRA</a:t>
                      </a:r>
                      <a:endParaRPr lang="es-CO" sz="1200" b="0" i="0" u="none" strike="noStrike">
                        <a:solidFill>
                          <a:srgbClr val="000000"/>
                        </a:solidFill>
                        <a:effectLst/>
                        <a:latin typeface="Arial Narrow" panose="020B0606020202030204" pitchFamily="34" charset="0"/>
                      </a:endParaRPr>
                    </a:p>
                  </a:txBody>
                  <a:tcPr marL="5828" marR="5828" marT="5828" marB="0" anchor="b"/>
                </a:tc>
                <a:tc>
                  <a:txBody>
                    <a:bodyPr/>
                    <a:lstStyle/>
                    <a:p>
                      <a:pPr algn="r" fontAlgn="b"/>
                      <a:r>
                        <a:rPr lang="es-CO" sz="1200" u="none" strike="noStrike">
                          <a:effectLst/>
                          <a:latin typeface="Arial Narrow" panose="020B0606020202030204" pitchFamily="34" charset="0"/>
                        </a:rPr>
                        <a:t>42,9854824</a:t>
                      </a:r>
                      <a:endParaRPr lang="es-CO" sz="1200" b="0" i="0" u="none" strike="noStrike">
                        <a:solidFill>
                          <a:srgbClr val="000000"/>
                        </a:solidFill>
                        <a:effectLst/>
                        <a:latin typeface="Arial Narrow" panose="020B0606020202030204" pitchFamily="34" charset="0"/>
                      </a:endParaRPr>
                    </a:p>
                  </a:txBody>
                  <a:tcPr marL="5828" marR="5828" marT="5828" marB="0" anchor="b"/>
                </a:tc>
                <a:extLst>
                  <a:ext uri="{0D108BD9-81ED-4DB2-BD59-A6C34878D82A}">
                    <a16:rowId xmlns="" xmlns:a16="http://schemas.microsoft.com/office/drawing/2014/main" val="2397544597"/>
                  </a:ext>
                </a:extLst>
              </a:tr>
              <a:tr h="109420">
                <a:tc>
                  <a:txBody>
                    <a:bodyPr/>
                    <a:lstStyle/>
                    <a:p>
                      <a:pPr algn="ctr" fontAlgn="b"/>
                      <a:r>
                        <a:rPr lang="es-CO" sz="1200" u="none" strike="noStrike">
                          <a:effectLst/>
                          <a:latin typeface="Arial Narrow" panose="020B0606020202030204" pitchFamily="34" charset="0"/>
                        </a:rPr>
                        <a:t>15</a:t>
                      </a:r>
                      <a:endParaRPr lang="es-CO" sz="1200" b="0" i="0" u="none" strike="noStrike">
                        <a:solidFill>
                          <a:srgbClr val="000000"/>
                        </a:solidFill>
                        <a:effectLst/>
                        <a:latin typeface="Arial Narrow" panose="020B0606020202030204" pitchFamily="34" charset="0"/>
                      </a:endParaRPr>
                    </a:p>
                  </a:txBody>
                  <a:tcPr marL="5828" marR="5828" marT="5828" marB="0" anchor="b"/>
                </a:tc>
                <a:tc>
                  <a:txBody>
                    <a:bodyPr/>
                    <a:lstStyle/>
                    <a:p>
                      <a:pPr algn="l" fontAlgn="b"/>
                      <a:r>
                        <a:rPr lang="es-CO" sz="1200" u="none" strike="noStrike">
                          <a:effectLst/>
                          <a:latin typeface="Arial Narrow" panose="020B0606020202030204" pitchFamily="34" charset="0"/>
                        </a:rPr>
                        <a:t>COLEGIO MAYOR DE NUESTRA SEÑORA DEL ROSARIO</a:t>
                      </a:r>
                      <a:endParaRPr lang="es-CO" sz="1200" b="0" i="0" u="none" strike="noStrike">
                        <a:solidFill>
                          <a:srgbClr val="000000"/>
                        </a:solidFill>
                        <a:effectLst/>
                        <a:latin typeface="Arial Narrow" panose="020B0606020202030204" pitchFamily="34" charset="0"/>
                      </a:endParaRPr>
                    </a:p>
                  </a:txBody>
                  <a:tcPr marL="5828" marR="5828" marT="5828" marB="0" anchor="b"/>
                </a:tc>
                <a:tc>
                  <a:txBody>
                    <a:bodyPr/>
                    <a:lstStyle/>
                    <a:p>
                      <a:pPr algn="r" fontAlgn="b"/>
                      <a:r>
                        <a:rPr lang="es-CO" sz="1200" u="none" strike="noStrike">
                          <a:effectLst/>
                          <a:latin typeface="Arial Narrow" panose="020B0606020202030204" pitchFamily="34" charset="0"/>
                        </a:rPr>
                        <a:t>42,8421911</a:t>
                      </a:r>
                      <a:endParaRPr lang="es-CO" sz="1200" b="0" i="0" u="none" strike="noStrike">
                        <a:solidFill>
                          <a:srgbClr val="000000"/>
                        </a:solidFill>
                        <a:effectLst/>
                        <a:latin typeface="Arial Narrow" panose="020B0606020202030204" pitchFamily="34" charset="0"/>
                      </a:endParaRPr>
                    </a:p>
                  </a:txBody>
                  <a:tcPr marL="5828" marR="5828" marT="5828" marB="0" anchor="b"/>
                </a:tc>
                <a:extLst>
                  <a:ext uri="{0D108BD9-81ED-4DB2-BD59-A6C34878D82A}">
                    <a16:rowId xmlns="" xmlns:a16="http://schemas.microsoft.com/office/drawing/2014/main" val="1239533458"/>
                  </a:ext>
                </a:extLst>
              </a:tr>
              <a:tr h="109420">
                <a:tc>
                  <a:txBody>
                    <a:bodyPr/>
                    <a:lstStyle/>
                    <a:p>
                      <a:pPr algn="ctr" fontAlgn="b"/>
                      <a:r>
                        <a:rPr lang="es-CO" sz="1200" b="1" u="none" strike="noStrike" dirty="0">
                          <a:effectLst/>
                          <a:latin typeface="Arial Narrow" panose="020B0606020202030204" pitchFamily="34" charset="0"/>
                        </a:rPr>
                        <a:t>16</a:t>
                      </a:r>
                      <a:endParaRPr lang="es-CO" sz="1200" b="1" i="0" u="none" strike="noStrike" dirty="0">
                        <a:solidFill>
                          <a:srgbClr val="000000"/>
                        </a:solidFill>
                        <a:effectLst/>
                        <a:latin typeface="Arial Narrow" panose="020B0606020202030204" pitchFamily="34" charset="0"/>
                      </a:endParaRPr>
                    </a:p>
                  </a:txBody>
                  <a:tcPr marL="5828" marR="5828" marT="5828" marB="0" anchor="b">
                    <a:solidFill>
                      <a:srgbClr val="FFC000"/>
                    </a:solidFill>
                  </a:tcPr>
                </a:tc>
                <a:tc>
                  <a:txBody>
                    <a:bodyPr/>
                    <a:lstStyle/>
                    <a:p>
                      <a:pPr algn="l" fontAlgn="b"/>
                      <a:r>
                        <a:rPr lang="es-CO" sz="1200" b="1" u="none" strike="noStrike" dirty="0">
                          <a:effectLst/>
                          <a:latin typeface="Arial Narrow" panose="020B0606020202030204" pitchFamily="34" charset="0"/>
                        </a:rPr>
                        <a:t>UNIVERSIDAD DE NARIÑO</a:t>
                      </a:r>
                      <a:endParaRPr lang="es-CO" sz="1200" b="1" i="0" u="none" strike="noStrike" dirty="0">
                        <a:solidFill>
                          <a:srgbClr val="000000"/>
                        </a:solidFill>
                        <a:effectLst/>
                        <a:latin typeface="Arial Narrow" panose="020B0606020202030204" pitchFamily="34" charset="0"/>
                      </a:endParaRPr>
                    </a:p>
                  </a:txBody>
                  <a:tcPr marL="5828" marR="5828" marT="5828" marB="0" anchor="b">
                    <a:solidFill>
                      <a:srgbClr val="FFC000"/>
                    </a:solidFill>
                  </a:tcPr>
                </a:tc>
                <a:tc>
                  <a:txBody>
                    <a:bodyPr/>
                    <a:lstStyle/>
                    <a:p>
                      <a:pPr algn="r" fontAlgn="b"/>
                      <a:r>
                        <a:rPr lang="es-CO" sz="1200" b="1" u="none" strike="noStrike" dirty="0">
                          <a:effectLst/>
                          <a:latin typeface="Arial Narrow" panose="020B0606020202030204" pitchFamily="34" charset="0"/>
                        </a:rPr>
                        <a:t>42,823443</a:t>
                      </a:r>
                      <a:endParaRPr lang="es-CO" sz="1200" b="1" i="0" u="none" strike="noStrike" dirty="0">
                        <a:solidFill>
                          <a:srgbClr val="000000"/>
                        </a:solidFill>
                        <a:effectLst/>
                        <a:latin typeface="Arial Narrow" panose="020B0606020202030204" pitchFamily="34" charset="0"/>
                      </a:endParaRPr>
                    </a:p>
                  </a:txBody>
                  <a:tcPr marL="5828" marR="5828" marT="5828" marB="0" anchor="b">
                    <a:solidFill>
                      <a:srgbClr val="FFC000"/>
                    </a:solidFill>
                  </a:tcPr>
                </a:tc>
                <a:extLst>
                  <a:ext uri="{0D108BD9-81ED-4DB2-BD59-A6C34878D82A}">
                    <a16:rowId xmlns="" xmlns:a16="http://schemas.microsoft.com/office/drawing/2014/main" val="2768313598"/>
                  </a:ext>
                </a:extLst>
              </a:tr>
              <a:tr h="109420">
                <a:tc>
                  <a:txBody>
                    <a:bodyPr/>
                    <a:lstStyle/>
                    <a:p>
                      <a:pPr algn="ctr" fontAlgn="b"/>
                      <a:r>
                        <a:rPr lang="es-CO" sz="1200" u="none" strike="noStrike">
                          <a:effectLst/>
                          <a:latin typeface="Arial Narrow" panose="020B0606020202030204" pitchFamily="34" charset="0"/>
                        </a:rPr>
                        <a:t>17</a:t>
                      </a:r>
                      <a:endParaRPr lang="es-CO" sz="1200" b="0" i="0" u="none" strike="noStrike">
                        <a:solidFill>
                          <a:srgbClr val="000000"/>
                        </a:solidFill>
                        <a:effectLst/>
                        <a:latin typeface="Arial Narrow" panose="020B0606020202030204" pitchFamily="34" charset="0"/>
                      </a:endParaRPr>
                    </a:p>
                  </a:txBody>
                  <a:tcPr marL="5828" marR="5828" marT="5828" marB="0" anchor="b"/>
                </a:tc>
                <a:tc>
                  <a:txBody>
                    <a:bodyPr/>
                    <a:lstStyle/>
                    <a:p>
                      <a:pPr algn="l" fontAlgn="b"/>
                      <a:r>
                        <a:rPr lang="es-CO" sz="1200" u="none" strike="noStrike" dirty="0">
                          <a:effectLst/>
                          <a:latin typeface="Arial Narrow" panose="020B0606020202030204" pitchFamily="34" charset="0"/>
                        </a:rPr>
                        <a:t>UNIVERSIDAD SERGIO ARBOLEDA</a:t>
                      </a:r>
                      <a:endParaRPr lang="es-CO" sz="1200" b="0" i="0" u="none" strike="noStrike" dirty="0">
                        <a:solidFill>
                          <a:srgbClr val="000000"/>
                        </a:solidFill>
                        <a:effectLst/>
                        <a:latin typeface="Arial Narrow" panose="020B0606020202030204" pitchFamily="34" charset="0"/>
                      </a:endParaRPr>
                    </a:p>
                  </a:txBody>
                  <a:tcPr marL="5828" marR="5828" marT="5828" marB="0" anchor="b"/>
                </a:tc>
                <a:tc>
                  <a:txBody>
                    <a:bodyPr/>
                    <a:lstStyle/>
                    <a:p>
                      <a:pPr algn="r" fontAlgn="b"/>
                      <a:r>
                        <a:rPr lang="es-CO" sz="1200" u="none" strike="noStrike">
                          <a:effectLst/>
                          <a:latin typeface="Arial Narrow" panose="020B0606020202030204" pitchFamily="34" charset="0"/>
                        </a:rPr>
                        <a:t>42,6832282</a:t>
                      </a:r>
                      <a:endParaRPr lang="es-CO" sz="1200" b="0" i="0" u="none" strike="noStrike">
                        <a:solidFill>
                          <a:srgbClr val="000000"/>
                        </a:solidFill>
                        <a:effectLst/>
                        <a:latin typeface="Arial Narrow" panose="020B0606020202030204" pitchFamily="34" charset="0"/>
                      </a:endParaRPr>
                    </a:p>
                  </a:txBody>
                  <a:tcPr marL="5828" marR="5828" marT="5828" marB="0" anchor="b"/>
                </a:tc>
                <a:extLst>
                  <a:ext uri="{0D108BD9-81ED-4DB2-BD59-A6C34878D82A}">
                    <a16:rowId xmlns="" xmlns:a16="http://schemas.microsoft.com/office/drawing/2014/main" val="3232850799"/>
                  </a:ext>
                </a:extLst>
              </a:tr>
              <a:tr h="109420">
                <a:tc>
                  <a:txBody>
                    <a:bodyPr/>
                    <a:lstStyle/>
                    <a:p>
                      <a:pPr algn="ctr" fontAlgn="b"/>
                      <a:r>
                        <a:rPr lang="es-CO" sz="1200" u="none" strike="noStrike">
                          <a:effectLst/>
                          <a:latin typeface="Arial Narrow" panose="020B0606020202030204" pitchFamily="34" charset="0"/>
                        </a:rPr>
                        <a:t>18</a:t>
                      </a:r>
                      <a:endParaRPr lang="es-CO" sz="1200" b="0" i="0" u="none" strike="noStrike">
                        <a:solidFill>
                          <a:srgbClr val="000000"/>
                        </a:solidFill>
                        <a:effectLst/>
                        <a:latin typeface="Arial Narrow" panose="020B0606020202030204" pitchFamily="34" charset="0"/>
                      </a:endParaRPr>
                    </a:p>
                  </a:txBody>
                  <a:tcPr marL="5828" marR="5828" marT="5828" marB="0" anchor="b"/>
                </a:tc>
                <a:tc>
                  <a:txBody>
                    <a:bodyPr/>
                    <a:lstStyle/>
                    <a:p>
                      <a:pPr algn="l" fontAlgn="b"/>
                      <a:r>
                        <a:rPr lang="es-CO" sz="1200" u="none" strike="noStrike">
                          <a:effectLst/>
                          <a:latin typeface="Arial Narrow" panose="020B0606020202030204" pitchFamily="34" charset="0"/>
                        </a:rPr>
                        <a:t>UNIVERSIDAD EAN</a:t>
                      </a:r>
                      <a:endParaRPr lang="es-CO" sz="1200" b="0" i="0" u="none" strike="noStrike">
                        <a:solidFill>
                          <a:srgbClr val="000000"/>
                        </a:solidFill>
                        <a:effectLst/>
                        <a:latin typeface="Arial Narrow" panose="020B0606020202030204" pitchFamily="34" charset="0"/>
                      </a:endParaRPr>
                    </a:p>
                  </a:txBody>
                  <a:tcPr marL="5828" marR="5828" marT="5828" marB="0" anchor="b"/>
                </a:tc>
                <a:tc>
                  <a:txBody>
                    <a:bodyPr/>
                    <a:lstStyle/>
                    <a:p>
                      <a:pPr algn="r" fontAlgn="b"/>
                      <a:r>
                        <a:rPr lang="es-CO" sz="1200" u="none" strike="noStrike">
                          <a:effectLst/>
                          <a:latin typeface="Arial Narrow" panose="020B0606020202030204" pitchFamily="34" charset="0"/>
                        </a:rPr>
                        <a:t>42,4611461</a:t>
                      </a:r>
                      <a:endParaRPr lang="es-CO" sz="1200" b="0" i="0" u="none" strike="noStrike">
                        <a:solidFill>
                          <a:srgbClr val="000000"/>
                        </a:solidFill>
                        <a:effectLst/>
                        <a:latin typeface="Arial Narrow" panose="020B0606020202030204" pitchFamily="34" charset="0"/>
                      </a:endParaRPr>
                    </a:p>
                  </a:txBody>
                  <a:tcPr marL="5828" marR="5828" marT="5828" marB="0" anchor="b"/>
                </a:tc>
                <a:extLst>
                  <a:ext uri="{0D108BD9-81ED-4DB2-BD59-A6C34878D82A}">
                    <a16:rowId xmlns="" xmlns:a16="http://schemas.microsoft.com/office/drawing/2014/main" val="3736741263"/>
                  </a:ext>
                </a:extLst>
              </a:tr>
              <a:tr h="109420">
                <a:tc>
                  <a:txBody>
                    <a:bodyPr/>
                    <a:lstStyle/>
                    <a:p>
                      <a:pPr algn="ctr" fontAlgn="b"/>
                      <a:r>
                        <a:rPr lang="es-CO" sz="1200" u="none" strike="noStrike">
                          <a:effectLst/>
                          <a:latin typeface="Arial Narrow" panose="020B0606020202030204" pitchFamily="34" charset="0"/>
                        </a:rPr>
                        <a:t>19</a:t>
                      </a:r>
                      <a:endParaRPr lang="es-CO" sz="1200" b="0" i="0" u="none" strike="noStrike">
                        <a:solidFill>
                          <a:srgbClr val="000000"/>
                        </a:solidFill>
                        <a:effectLst/>
                        <a:latin typeface="Arial Narrow" panose="020B0606020202030204" pitchFamily="34" charset="0"/>
                      </a:endParaRPr>
                    </a:p>
                  </a:txBody>
                  <a:tcPr marL="5828" marR="5828" marT="5828" marB="0" anchor="b"/>
                </a:tc>
                <a:tc>
                  <a:txBody>
                    <a:bodyPr/>
                    <a:lstStyle/>
                    <a:p>
                      <a:pPr algn="l" fontAlgn="b"/>
                      <a:r>
                        <a:rPr lang="es-CO" sz="1200" u="none" strike="noStrike">
                          <a:effectLst/>
                          <a:latin typeface="Arial Narrow" panose="020B0606020202030204" pitchFamily="34" charset="0"/>
                        </a:rPr>
                        <a:t>UNIVERSIDAD EL BOSQUE</a:t>
                      </a:r>
                      <a:endParaRPr lang="es-CO" sz="1200" b="0" i="0" u="none" strike="noStrike">
                        <a:solidFill>
                          <a:srgbClr val="000000"/>
                        </a:solidFill>
                        <a:effectLst/>
                        <a:latin typeface="Arial Narrow" panose="020B0606020202030204" pitchFamily="34" charset="0"/>
                      </a:endParaRPr>
                    </a:p>
                  </a:txBody>
                  <a:tcPr marL="5828" marR="5828" marT="5828" marB="0" anchor="b"/>
                </a:tc>
                <a:tc>
                  <a:txBody>
                    <a:bodyPr/>
                    <a:lstStyle/>
                    <a:p>
                      <a:pPr algn="r" fontAlgn="b"/>
                      <a:r>
                        <a:rPr lang="es-CO" sz="1200" u="none" strike="noStrike">
                          <a:effectLst/>
                          <a:latin typeface="Arial Narrow" panose="020B0606020202030204" pitchFamily="34" charset="0"/>
                        </a:rPr>
                        <a:t>42,1990629</a:t>
                      </a:r>
                      <a:endParaRPr lang="es-CO" sz="1200" b="0" i="0" u="none" strike="noStrike">
                        <a:solidFill>
                          <a:srgbClr val="000000"/>
                        </a:solidFill>
                        <a:effectLst/>
                        <a:latin typeface="Arial Narrow" panose="020B0606020202030204" pitchFamily="34" charset="0"/>
                      </a:endParaRPr>
                    </a:p>
                  </a:txBody>
                  <a:tcPr marL="5828" marR="5828" marT="5828" marB="0" anchor="b"/>
                </a:tc>
                <a:extLst>
                  <a:ext uri="{0D108BD9-81ED-4DB2-BD59-A6C34878D82A}">
                    <a16:rowId xmlns="" xmlns:a16="http://schemas.microsoft.com/office/drawing/2014/main" val="116231525"/>
                  </a:ext>
                </a:extLst>
              </a:tr>
              <a:tr h="109420">
                <a:tc>
                  <a:txBody>
                    <a:bodyPr/>
                    <a:lstStyle/>
                    <a:p>
                      <a:pPr algn="ctr" fontAlgn="b"/>
                      <a:r>
                        <a:rPr lang="es-CO" sz="1200" u="none" strike="noStrike">
                          <a:effectLst/>
                          <a:latin typeface="Arial Narrow" panose="020B0606020202030204" pitchFamily="34" charset="0"/>
                        </a:rPr>
                        <a:t>20</a:t>
                      </a:r>
                      <a:endParaRPr lang="es-CO" sz="1200" b="0" i="0" u="none" strike="noStrike">
                        <a:solidFill>
                          <a:srgbClr val="000000"/>
                        </a:solidFill>
                        <a:effectLst/>
                        <a:latin typeface="Arial Narrow" panose="020B0606020202030204" pitchFamily="34" charset="0"/>
                      </a:endParaRPr>
                    </a:p>
                  </a:txBody>
                  <a:tcPr marL="5828" marR="5828" marT="5828" marB="0" anchor="b"/>
                </a:tc>
                <a:tc>
                  <a:txBody>
                    <a:bodyPr/>
                    <a:lstStyle/>
                    <a:p>
                      <a:pPr algn="l" fontAlgn="b"/>
                      <a:r>
                        <a:rPr lang="es-CO" sz="1200" u="none" strike="noStrike">
                          <a:effectLst/>
                          <a:latin typeface="Arial Narrow" panose="020B0606020202030204" pitchFamily="34" charset="0"/>
                        </a:rPr>
                        <a:t>UNIVERSIDAD MARIANA</a:t>
                      </a:r>
                      <a:endParaRPr lang="es-CO" sz="1200" b="0" i="0" u="none" strike="noStrike">
                        <a:solidFill>
                          <a:srgbClr val="000000"/>
                        </a:solidFill>
                        <a:effectLst/>
                        <a:latin typeface="Arial Narrow" panose="020B0606020202030204" pitchFamily="34" charset="0"/>
                      </a:endParaRPr>
                    </a:p>
                  </a:txBody>
                  <a:tcPr marL="5828" marR="5828" marT="5828" marB="0" anchor="b"/>
                </a:tc>
                <a:tc>
                  <a:txBody>
                    <a:bodyPr/>
                    <a:lstStyle/>
                    <a:p>
                      <a:pPr algn="r" fontAlgn="b"/>
                      <a:r>
                        <a:rPr lang="es-CO" sz="1200" u="none" strike="noStrike">
                          <a:effectLst/>
                          <a:latin typeface="Arial Narrow" panose="020B0606020202030204" pitchFamily="34" charset="0"/>
                        </a:rPr>
                        <a:t>42,0619705</a:t>
                      </a:r>
                      <a:endParaRPr lang="es-CO" sz="1200" b="0" i="0" u="none" strike="noStrike">
                        <a:solidFill>
                          <a:srgbClr val="000000"/>
                        </a:solidFill>
                        <a:effectLst/>
                        <a:latin typeface="Arial Narrow" panose="020B0606020202030204" pitchFamily="34" charset="0"/>
                      </a:endParaRPr>
                    </a:p>
                  </a:txBody>
                  <a:tcPr marL="5828" marR="5828" marT="5828" marB="0" anchor="b"/>
                </a:tc>
                <a:extLst>
                  <a:ext uri="{0D108BD9-81ED-4DB2-BD59-A6C34878D82A}">
                    <a16:rowId xmlns="" xmlns:a16="http://schemas.microsoft.com/office/drawing/2014/main" val="4226527145"/>
                  </a:ext>
                </a:extLst>
              </a:tr>
              <a:tr h="109420">
                <a:tc>
                  <a:txBody>
                    <a:bodyPr/>
                    <a:lstStyle/>
                    <a:p>
                      <a:pPr algn="ctr" fontAlgn="b"/>
                      <a:r>
                        <a:rPr lang="es-CO" sz="1200" u="none" strike="noStrike">
                          <a:effectLst/>
                          <a:latin typeface="Arial Narrow" panose="020B0606020202030204" pitchFamily="34" charset="0"/>
                        </a:rPr>
                        <a:t>21</a:t>
                      </a:r>
                      <a:endParaRPr lang="es-CO" sz="1200" b="0" i="0" u="none" strike="noStrike">
                        <a:solidFill>
                          <a:srgbClr val="000000"/>
                        </a:solidFill>
                        <a:effectLst/>
                        <a:latin typeface="Arial Narrow" panose="020B0606020202030204" pitchFamily="34" charset="0"/>
                      </a:endParaRPr>
                    </a:p>
                  </a:txBody>
                  <a:tcPr marL="5828" marR="5828" marT="5828" marB="0" anchor="b"/>
                </a:tc>
                <a:tc>
                  <a:txBody>
                    <a:bodyPr/>
                    <a:lstStyle/>
                    <a:p>
                      <a:pPr algn="l" fontAlgn="b"/>
                      <a:r>
                        <a:rPr lang="es-CO" sz="1200" u="none" strike="noStrike">
                          <a:effectLst/>
                          <a:latin typeface="Arial Narrow" panose="020B0606020202030204" pitchFamily="34" charset="0"/>
                        </a:rPr>
                        <a:t>UNIVERSIDAD SURCOLOMBIANA</a:t>
                      </a:r>
                      <a:endParaRPr lang="es-CO" sz="1200" b="0" i="0" u="none" strike="noStrike">
                        <a:solidFill>
                          <a:srgbClr val="000000"/>
                        </a:solidFill>
                        <a:effectLst/>
                        <a:latin typeface="Arial Narrow" panose="020B0606020202030204" pitchFamily="34" charset="0"/>
                      </a:endParaRPr>
                    </a:p>
                  </a:txBody>
                  <a:tcPr marL="5828" marR="5828" marT="5828" marB="0" anchor="b"/>
                </a:tc>
                <a:tc>
                  <a:txBody>
                    <a:bodyPr/>
                    <a:lstStyle/>
                    <a:p>
                      <a:pPr algn="r" fontAlgn="b"/>
                      <a:r>
                        <a:rPr lang="es-CO" sz="1200" u="none" strike="noStrike">
                          <a:effectLst/>
                          <a:latin typeface="Arial Narrow" panose="020B0606020202030204" pitchFamily="34" charset="0"/>
                        </a:rPr>
                        <a:t>42,0595042</a:t>
                      </a:r>
                      <a:endParaRPr lang="es-CO" sz="1200" b="0" i="0" u="none" strike="noStrike">
                        <a:solidFill>
                          <a:srgbClr val="000000"/>
                        </a:solidFill>
                        <a:effectLst/>
                        <a:latin typeface="Arial Narrow" panose="020B0606020202030204" pitchFamily="34" charset="0"/>
                      </a:endParaRPr>
                    </a:p>
                  </a:txBody>
                  <a:tcPr marL="5828" marR="5828" marT="5828" marB="0" anchor="b"/>
                </a:tc>
                <a:extLst>
                  <a:ext uri="{0D108BD9-81ED-4DB2-BD59-A6C34878D82A}">
                    <a16:rowId xmlns="" xmlns:a16="http://schemas.microsoft.com/office/drawing/2014/main" val="803510805"/>
                  </a:ext>
                </a:extLst>
              </a:tr>
              <a:tr h="109420">
                <a:tc>
                  <a:txBody>
                    <a:bodyPr/>
                    <a:lstStyle/>
                    <a:p>
                      <a:pPr algn="ctr" fontAlgn="b"/>
                      <a:r>
                        <a:rPr lang="es-CO" sz="1200" u="none" strike="noStrike">
                          <a:effectLst/>
                          <a:latin typeface="Arial Narrow" panose="020B0606020202030204" pitchFamily="34" charset="0"/>
                        </a:rPr>
                        <a:t>22</a:t>
                      </a:r>
                      <a:endParaRPr lang="es-CO" sz="1200" b="0" i="0" u="none" strike="noStrike">
                        <a:solidFill>
                          <a:srgbClr val="000000"/>
                        </a:solidFill>
                        <a:effectLst/>
                        <a:latin typeface="Arial Narrow" panose="020B0606020202030204" pitchFamily="34" charset="0"/>
                      </a:endParaRPr>
                    </a:p>
                  </a:txBody>
                  <a:tcPr marL="5828" marR="5828" marT="5828" marB="0" anchor="b"/>
                </a:tc>
                <a:tc>
                  <a:txBody>
                    <a:bodyPr/>
                    <a:lstStyle/>
                    <a:p>
                      <a:pPr algn="l" fontAlgn="b"/>
                      <a:r>
                        <a:rPr lang="es-CO" sz="1200" u="none" strike="noStrike">
                          <a:effectLst/>
                          <a:latin typeface="Arial Narrow" panose="020B0606020202030204" pitchFamily="34" charset="0"/>
                        </a:rPr>
                        <a:t>UNIVERSIDAD AUTONOMA DE BUCARAMANGA-UNAB-</a:t>
                      </a:r>
                      <a:endParaRPr lang="es-CO" sz="1200" b="0" i="0" u="none" strike="noStrike">
                        <a:solidFill>
                          <a:srgbClr val="000000"/>
                        </a:solidFill>
                        <a:effectLst/>
                        <a:latin typeface="Arial Narrow" panose="020B0606020202030204" pitchFamily="34" charset="0"/>
                      </a:endParaRPr>
                    </a:p>
                  </a:txBody>
                  <a:tcPr marL="5828" marR="5828" marT="5828" marB="0" anchor="b"/>
                </a:tc>
                <a:tc>
                  <a:txBody>
                    <a:bodyPr/>
                    <a:lstStyle/>
                    <a:p>
                      <a:pPr algn="r" fontAlgn="b"/>
                      <a:r>
                        <a:rPr lang="es-CO" sz="1200" u="none" strike="noStrike">
                          <a:effectLst/>
                          <a:latin typeface="Arial Narrow" panose="020B0606020202030204" pitchFamily="34" charset="0"/>
                        </a:rPr>
                        <a:t>41,0091403</a:t>
                      </a:r>
                      <a:endParaRPr lang="es-CO" sz="1200" b="0" i="0" u="none" strike="noStrike">
                        <a:solidFill>
                          <a:srgbClr val="000000"/>
                        </a:solidFill>
                        <a:effectLst/>
                        <a:latin typeface="Arial Narrow" panose="020B0606020202030204" pitchFamily="34" charset="0"/>
                      </a:endParaRPr>
                    </a:p>
                  </a:txBody>
                  <a:tcPr marL="5828" marR="5828" marT="5828" marB="0" anchor="b"/>
                </a:tc>
                <a:extLst>
                  <a:ext uri="{0D108BD9-81ED-4DB2-BD59-A6C34878D82A}">
                    <a16:rowId xmlns="" xmlns:a16="http://schemas.microsoft.com/office/drawing/2014/main" val="3472264943"/>
                  </a:ext>
                </a:extLst>
              </a:tr>
              <a:tr h="109420">
                <a:tc>
                  <a:txBody>
                    <a:bodyPr/>
                    <a:lstStyle/>
                    <a:p>
                      <a:pPr algn="ctr" fontAlgn="b"/>
                      <a:r>
                        <a:rPr lang="es-CO" sz="1200" u="none" strike="noStrike">
                          <a:effectLst/>
                          <a:latin typeface="Arial Narrow" panose="020B0606020202030204" pitchFamily="34" charset="0"/>
                        </a:rPr>
                        <a:t>23</a:t>
                      </a:r>
                      <a:endParaRPr lang="es-CO" sz="1200" b="0" i="0" u="none" strike="noStrike">
                        <a:solidFill>
                          <a:srgbClr val="000000"/>
                        </a:solidFill>
                        <a:effectLst/>
                        <a:latin typeface="Arial Narrow" panose="020B0606020202030204" pitchFamily="34" charset="0"/>
                      </a:endParaRPr>
                    </a:p>
                  </a:txBody>
                  <a:tcPr marL="5828" marR="5828" marT="5828" marB="0" anchor="b"/>
                </a:tc>
                <a:tc>
                  <a:txBody>
                    <a:bodyPr/>
                    <a:lstStyle/>
                    <a:p>
                      <a:pPr algn="l" fontAlgn="b"/>
                      <a:r>
                        <a:rPr lang="es-CO" sz="1200" u="none" strike="noStrike">
                          <a:effectLst/>
                          <a:latin typeface="Arial Narrow" panose="020B0606020202030204" pitchFamily="34" charset="0"/>
                        </a:rPr>
                        <a:t>UNIVERSIDAD DE MEDELLIN</a:t>
                      </a:r>
                      <a:endParaRPr lang="es-CO" sz="1200" b="0" i="0" u="none" strike="noStrike">
                        <a:solidFill>
                          <a:srgbClr val="000000"/>
                        </a:solidFill>
                        <a:effectLst/>
                        <a:latin typeface="Arial Narrow" panose="020B0606020202030204" pitchFamily="34" charset="0"/>
                      </a:endParaRPr>
                    </a:p>
                  </a:txBody>
                  <a:tcPr marL="5828" marR="5828" marT="5828" marB="0" anchor="b"/>
                </a:tc>
                <a:tc>
                  <a:txBody>
                    <a:bodyPr/>
                    <a:lstStyle/>
                    <a:p>
                      <a:pPr algn="r" fontAlgn="b"/>
                      <a:r>
                        <a:rPr lang="es-CO" sz="1200" u="none" strike="noStrike">
                          <a:effectLst/>
                          <a:latin typeface="Arial Narrow" panose="020B0606020202030204" pitchFamily="34" charset="0"/>
                        </a:rPr>
                        <a:t>40,8779194</a:t>
                      </a:r>
                      <a:endParaRPr lang="es-CO" sz="1200" b="0" i="0" u="none" strike="noStrike">
                        <a:solidFill>
                          <a:srgbClr val="000000"/>
                        </a:solidFill>
                        <a:effectLst/>
                        <a:latin typeface="Arial Narrow" panose="020B0606020202030204" pitchFamily="34" charset="0"/>
                      </a:endParaRPr>
                    </a:p>
                  </a:txBody>
                  <a:tcPr marL="5828" marR="5828" marT="5828" marB="0" anchor="b"/>
                </a:tc>
                <a:extLst>
                  <a:ext uri="{0D108BD9-81ED-4DB2-BD59-A6C34878D82A}">
                    <a16:rowId xmlns="" xmlns:a16="http://schemas.microsoft.com/office/drawing/2014/main" val="2322827960"/>
                  </a:ext>
                </a:extLst>
              </a:tr>
              <a:tr h="109420">
                <a:tc>
                  <a:txBody>
                    <a:bodyPr/>
                    <a:lstStyle/>
                    <a:p>
                      <a:pPr algn="ctr" fontAlgn="b"/>
                      <a:r>
                        <a:rPr lang="es-CO" sz="1200" u="none" strike="noStrike">
                          <a:effectLst/>
                          <a:latin typeface="Arial Narrow" panose="020B0606020202030204" pitchFamily="34" charset="0"/>
                        </a:rPr>
                        <a:t>24</a:t>
                      </a:r>
                      <a:endParaRPr lang="es-CO" sz="1200" b="0" i="0" u="none" strike="noStrike">
                        <a:solidFill>
                          <a:srgbClr val="000000"/>
                        </a:solidFill>
                        <a:effectLst/>
                        <a:latin typeface="Arial Narrow" panose="020B0606020202030204" pitchFamily="34" charset="0"/>
                      </a:endParaRPr>
                    </a:p>
                  </a:txBody>
                  <a:tcPr marL="5828" marR="5828" marT="5828" marB="0" anchor="b"/>
                </a:tc>
                <a:tc>
                  <a:txBody>
                    <a:bodyPr/>
                    <a:lstStyle/>
                    <a:p>
                      <a:pPr algn="l" fontAlgn="b"/>
                      <a:r>
                        <a:rPr lang="es-CO" sz="1200" u="none" strike="noStrike">
                          <a:effectLst/>
                          <a:latin typeface="Arial Narrow" panose="020B0606020202030204" pitchFamily="34" charset="0"/>
                        </a:rPr>
                        <a:t>UNIVERSIDAD COOPERATIVA DE COLOMBIA</a:t>
                      </a:r>
                      <a:endParaRPr lang="es-CO" sz="1200" b="0" i="0" u="none" strike="noStrike">
                        <a:solidFill>
                          <a:srgbClr val="000000"/>
                        </a:solidFill>
                        <a:effectLst/>
                        <a:latin typeface="Arial Narrow" panose="020B0606020202030204" pitchFamily="34" charset="0"/>
                      </a:endParaRPr>
                    </a:p>
                  </a:txBody>
                  <a:tcPr marL="5828" marR="5828" marT="5828" marB="0" anchor="b"/>
                </a:tc>
                <a:tc>
                  <a:txBody>
                    <a:bodyPr/>
                    <a:lstStyle/>
                    <a:p>
                      <a:pPr algn="r" fontAlgn="b"/>
                      <a:r>
                        <a:rPr lang="es-CO" sz="1200" u="none" strike="noStrike">
                          <a:effectLst/>
                          <a:latin typeface="Arial Narrow" panose="020B0606020202030204" pitchFamily="34" charset="0"/>
                        </a:rPr>
                        <a:t>40,7727283</a:t>
                      </a:r>
                      <a:endParaRPr lang="es-CO" sz="1200" b="0" i="0" u="none" strike="noStrike">
                        <a:solidFill>
                          <a:srgbClr val="000000"/>
                        </a:solidFill>
                        <a:effectLst/>
                        <a:latin typeface="Arial Narrow" panose="020B0606020202030204" pitchFamily="34" charset="0"/>
                      </a:endParaRPr>
                    </a:p>
                  </a:txBody>
                  <a:tcPr marL="5828" marR="5828" marT="5828" marB="0" anchor="b"/>
                </a:tc>
                <a:extLst>
                  <a:ext uri="{0D108BD9-81ED-4DB2-BD59-A6C34878D82A}">
                    <a16:rowId xmlns="" xmlns:a16="http://schemas.microsoft.com/office/drawing/2014/main" val="123861237"/>
                  </a:ext>
                </a:extLst>
              </a:tr>
              <a:tr h="109420">
                <a:tc>
                  <a:txBody>
                    <a:bodyPr/>
                    <a:lstStyle/>
                    <a:p>
                      <a:pPr algn="ctr" fontAlgn="b"/>
                      <a:r>
                        <a:rPr lang="es-CO" sz="1200" u="none" strike="noStrike">
                          <a:effectLst/>
                          <a:latin typeface="Arial Narrow" panose="020B0606020202030204" pitchFamily="34" charset="0"/>
                        </a:rPr>
                        <a:t>25</a:t>
                      </a:r>
                      <a:endParaRPr lang="es-CO" sz="1200" b="0" i="0" u="none" strike="noStrike">
                        <a:solidFill>
                          <a:srgbClr val="000000"/>
                        </a:solidFill>
                        <a:effectLst/>
                        <a:latin typeface="Arial Narrow" panose="020B0606020202030204" pitchFamily="34" charset="0"/>
                      </a:endParaRPr>
                    </a:p>
                  </a:txBody>
                  <a:tcPr marL="5828" marR="5828" marT="5828" marB="0" anchor="b"/>
                </a:tc>
                <a:tc>
                  <a:txBody>
                    <a:bodyPr/>
                    <a:lstStyle/>
                    <a:p>
                      <a:pPr algn="l" fontAlgn="b"/>
                      <a:r>
                        <a:rPr lang="es-CO" sz="1200" u="none" strike="noStrike">
                          <a:effectLst/>
                          <a:latin typeface="Arial Narrow" panose="020B0606020202030204" pitchFamily="34" charset="0"/>
                        </a:rPr>
                        <a:t>UNIVERSIDAD DE SAN BUENAVENTURA</a:t>
                      </a:r>
                      <a:endParaRPr lang="es-CO" sz="1200" b="0" i="0" u="none" strike="noStrike">
                        <a:solidFill>
                          <a:srgbClr val="000000"/>
                        </a:solidFill>
                        <a:effectLst/>
                        <a:latin typeface="Arial Narrow" panose="020B0606020202030204" pitchFamily="34" charset="0"/>
                      </a:endParaRPr>
                    </a:p>
                  </a:txBody>
                  <a:tcPr marL="5828" marR="5828" marT="5828" marB="0" anchor="b"/>
                </a:tc>
                <a:tc>
                  <a:txBody>
                    <a:bodyPr/>
                    <a:lstStyle/>
                    <a:p>
                      <a:pPr algn="r" fontAlgn="b"/>
                      <a:r>
                        <a:rPr lang="es-CO" sz="1200" u="none" strike="noStrike">
                          <a:effectLst/>
                          <a:latin typeface="Arial Narrow" panose="020B0606020202030204" pitchFamily="34" charset="0"/>
                        </a:rPr>
                        <a:t>40,6870915</a:t>
                      </a:r>
                      <a:endParaRPr lang="es-CO" sz="1200" b="0" i="0" u="none" strike="noStrike">
                        <a:solidFill>
                          <a:srgbClr val="000000"/>
                        </a:solidFill>
                        <a:effectLst/>
                        <a:latin typeface="Arial Narrow" panose="020B0606020202030204" pitchFamily="34" charset="0"/>
                      </a:endParaRPr>
                    </a:p>
                  </a:txBody>
                  <a:tcPr marL="5828" marR="5828" marT="5828" marB="0" anchor="b"/>
                </a:tc>
                <a:extLst>
                  <a:ext uri="{0D108BD9-81ED-4DB2-BD59-A6C34878D82A}">
                    <a16:rowId xmlns="" xmlns:a16="http://schemas.microsoft.com/office/drawing/2014/main" val="44717393"/>
                  </a:ext>
                </a:extLst>
              </a:tr>
              <a:tr h="109420">
                <a:tc>
                  <a:txBody>
                    <a:bodyPr/>
                    <a:lstStyle/>
                    <a:p>
                      <a:pPr algn="ctr" fontAlgn="b"/>
                      <a:r>
                        <a:rPr lang="es-CO" sz="1200" u="none" strike="noStrike">
                          <a:effectLst/>
                          <a:latin typeface="Arial Narrow" panose="020B0606020202030204" pitchFamily="34" charset="0"/>
                        </a:rPr>
                        <a:t>26</a:t>
                      </a:r>
                      <a:endParaRPr lang="es-CO" sz="1200" b="0" i="0" u="none" strike="noStrike">
                        <a:solidFill>
                          <a:srgbClr val="000000"/>
                        </a:solidFill>
                        <a:effectLst/>
                        <a:latin typeface="Arial Narrow" panose="020B0606020202030204" pitchFamily="34" charset="0"/>
                      </a:endParaRPr>
                    </a:p>
                  </a:txBody>
                  <a:tcPr marL="5828" marR="5828" marT="5828" marB="0" anchor="b"/>
                </a:tc>
                <a:tc>
                  <a:txBody>
                    <a:bodyPr/>
                    <a:lstStyle/>
                    <a:p>
                      <a:pPr algn="l" fontAlgn="b"/>
                      <a:r>
                        <a:rPr lang="es-CO" sz="1200" u="none" strike="noStrike">
                          <a:effectLst/>
                          <a:latin typeface="Arial Narrow" panose="020B0606020202030204" pitchFamily="34" charset="0"/>
                        </a:rPr>
                        <a:t>UNIVERSIDAD DE SANTANDER - UDES</a:t>
                      </a:r>
                      <a:endParaRPr lang="es-CO" sz="1200" b="0" i="0" u="none" strike="noStrike">
                        <a:solidFill>
                          <a:srgbClr val="000000"/>
                        </a:solidFill>
                        <a:effectLst/>
                        <a:latin typeface="Arial Narrow" panose="020B0606020202030204" pitchFamily="34" charset="0"/>
                      </a:endParaRPr>
                    </a:p>
                  </a:txBody>
                  <a:tcPr marL="5828" marR="5828" marT="5828" marB="0" anchor="b"/>
                </a:tc>
                <a:tc>
                  <a:txBody>
                    <a:bodyPr/>
                    <a:lstStyle/>
                    <a:p>
                      <a:pPr algn="r" fontAlgn="b"/>
                      <a:r>
                        <a:rPr lang="es-CO" sz="1200" u="none" strike="noStrike">
                          <a:effectLst/>
                          <a:latin typeface="Arial Narrow" panose="020B0606020202030204" pitchFamily="34" charset="0"/>
                        </a:rPr>
                        <a:t>40,4767463</a:t>
                      </a:r>
                      <a:endParaRPr lang="es-CO" sz="1200" b="0" i="0" u="none" strike="noStrike">
                        <a:solidFill>
                          <a:srgbClr val="000000"/>
                        </a:solidFill>
                        <a:effectLst/>
                        <a:latin typeface="Arial Narrow" panose="020B0606020202030204" pitchFamily="34" charset="0"/>
                      </a:endParaRPr>
                    </a:p>
                  </a:txBody>
                  <a:tcPr marL="5828" marR="5828" marT="5828" marB="0" anchor="b"/>
                </a:tc>
                <a:extLst>
                  <a:ext uri="{0D108BD9-81ED-4DB2-BD59-A6C34878D82A}">
                    <a16:rowId xmlns="" xmlns:a16="http://schemas.microsoft.com/office/drawing/2014/main" val="1933047463"/>
                  </a:ext>
                </a:extLst>
              </a:tr>
              <a:tr h="109420">
                <a:tc>
                  <a:txBody>
                    <a:bodyPr/>
                    <a:lstStyle/>
                    <a:p>
                      <a:pPr algn="ctr" fontAlgn="b"/>
                      <a:r>
                        <a:rPr lang="es-CO" sz="1200" u="none" strike="noStrike">
                          <a:effectLst/>
                          <a:latin typeface="Arial Narrow" panose="020B0606020202030204" pitchFamily="34" charset="0"/>
                        </a:rPr>
                        <a:t>27</a:t>
                      </a:r>
                      <a:endParaRPr lang="es-CO" sz="1200" b="0" i="0" u="none" strike="noStrike">
                        <a:solidFill>
                          <a:srgbClr val="000000"/>
                        </a:solidFill>
                        <a:effectLst/>
                        <a:latin typeface="Arial Narrow" panose="020B0606020202030204" pitchFamily="34" charset="0"/>
                      </a:endParaRPr>
                    </a:p>
                  </a:txBody>
                  <a:tcPr marL="5828" marR="5828" marT="5828" marB="0" anchor="b"/>
                </a:tc>
                <a:tc>
                  <a:txBody>
                    <a:bodyPr/>
                    <a:lstStyle/>
                    <a:p>
                      <a:pPr algn="l" fontAlgn="b"/>
                      <a:r>
                        <a:rPr lang="es-CO" sz="1200" u="none" strike="noStrike">
                          <a:effectLst/>
                          <a:latin typeface="Arial Narrow" panose="020B0606020202030204" pitchFamily="34" charset="0"/>
                        </a:rPr>
                        <a:t>UNIVERSIDAD NACIONAL ABIERTA Y A DISTANCIA UNAD</a:t>
                      </a:r>
                      <a:endParaRPr lang="es-CO" sz="1200" b="0" i="0" u="none" strike="noStrike">
                        <a:solidFill>
                          <a:srgbClr val="000000"/>
                        </a:solidFill>
                        <a:effectLst/>
                        <a:latin typeface="Arial Narrow" panose="020B0606020202030204" pitchFamily="34" charset="0"/>
                      </a:endParaRPr>
                    </a:p>
                  </a:txBody>
                  <a:tcPr marL="5828" marR="5828" marT="5828" marB="0" anchor="b"/>
                </a:tc>
                <a:tc>
                  <a:txBody>
                    <a:bodyPr/>
                    <a:lstStyle/>
                    <a:p>
                      <a:pPr algn="r" fontAlgn="b"/>
                      <a:r>
                        <a:rPr lang="es-CO" sz="1200" u="none" strike="noStrike">
                          <a:effectLst/>
                          <a:latin typeface="Arial Narrow" panose="020B0606020202030204" pitchFamily="34" charset="0"/>
                        </a:rPr>
                        <a:t>40,3439675</a:t>
                      </a:r>
                      <a:endParaRPr lang="es-CO" sz="1200" b="0" i="0" u="none" strike="noStrike">
                        <a:solidFill>
                          <a:srgbClr val="000000"/>
                        </a:solidFill>
                        <a:effectLst/>
                        <a:latin typeface="Arial Narrow" panose="020B0606020202030204" pitchFamily="34" charset="0"/>
                      </a:endParaRPr>
                    </a:p>
                  </a:txBody>
                  <a:tcPr marL="5828" marR="5828" marT="5828" marB="0" anchor="b"/>
                </a:tc>
                <a:extLst>
                  <a:ext uri="{0D108BD9-81ED-4DB2-BD59-A6C34878D82A}">
                    <a16:rowId xmlns="" xmlns:a16="http://schemas.microsoft.com/office/drawing/2014/main" val="1433134759"/>
                  </a:ext>
                </a:extLst>
              </a:tr>
              <a:tr h="109420">
                <a:tc>
                  <a:txBody>
                    <a:bodyPr/>
                    <a:lstStyle/>
                    <a:p>
                      <a:pPr algn="ctr" fontAlgn="b"/>
                      <a:r>
                        <a:rPr lang="es-CO" sz="1200" u="none" strike="noStrike">
                          <a:effectLst/>
                          <a:latin typeface="Arial Narrow" panose="020B0606020202030204" pitchFamily="34" charset="0"/>
                        </a:rPr>
                        <a:t>28</a:t>
                      </a:r>
                      <a:endParaRPr lang="es-CO" sz="1200" b="0" i="0" u="none" strike="noStrike">
                        <a:solidFill>
                          <a:srgbClr val="000000"/>
                        </a:solidFill>
                        <a:effectLst/>
                        <a:latin typeface="Arial Narrow" panose="020B0606020202030204" pitchFamily="34" charset="0"/>
                      </a:endParaRPr>
                    </a:p>
                  </a:txBody>
                  <a:tcPr marL="5828" marR="5828" marT="5828" marB="0" anchor="b"/>
                </a:tc>
                <a:tc>
                  <a:txBody>
                    <a:bodyPr/>
                    <a:lstStyle/>
                    <a:p>
                      <a:pPr algn="l" fontAlgn="b"/>
                      <a:r>
                        <a:rPr lang="es-CO" sz="1200" u="none" strike="noStrike">
                          <a:effectLst/>
                          <a:latin typeface="Arial Narrow" panose="020B0606020202030204" pitchFamily="34" charset="0"/>
                        </a:rPr>
                        <a:t>UNIVERSIDAD AUTONOMA DEL CARIBE- UNIAUTONOMA</a:t>
                      </a:r>
                      <a:endParaRPr lang="es-CO" sz="1200" b="0" i="0" u="none" strike="noStrike">
                        <a:solidFill>
                          <a:srgbClr val="000000"/>
                        </a:solidFill>
                        <a:effectLst/>
                        <a:latin typeface="Arial Narrow" panose="020B0606020202030204" pitchFamily="34" charset="0"/>
                      </a:endParaRPr>
                    </a:p>
                  </a:txBody>
                  <a:tcPr marL="5828" marR="5828" marT="5828" marB="0" anchor="b"/>
                </a:tc>
                <a:tc>
                  <a:txBody>
                    <a:bodyPr/>
                    <a:lstStyle/>
                    <a:p>
                      <a:pPr algn="r" fontAlgn="b"/>
                      <a:r>
                        <a:rPr lang="es-CO" sz="1200" u="none" strike="noStrike">
                          <a:effectLst/>
                          <a:latin typeface="Arial Narrow" panose="020B0606020202030204" pitchFamily="34" charset="0"/>
                        </a:rPr>
                        <a:t>39,7929213</a:t>
                      </a:r>
                      <a:endParaRPr lang="es-CO" sz="1200" b="0" i="0" u="none" strike="noStrike">
                        <a:solidFill>
                          <a:srgbClr val="000000"/>
                        </a:solidFill>
                        <a:effectLst/>
                        <a:latin typeface="Arial Narrow" panose="020B0606020202030204" pitchFamily="34" charset="0"/>
                      </a:endParaRPr>
                    </a:p>
                  </a:txBody>
                  <a:tcPr marL="5828" marR="5828" marT="5828" marB="0" anchor="b"/>
                </a:tc>
                <a:extLst>
                  <a:ext uri="{0D108BD9-81ED-4DB2-BD59-A6C34878D82A}">
                    <a16:rowId xmlns="" xmlns:a16="http://schemas.microsoft.com/office/drawing/2014/main" val="2321961942"/>
                  </a:ext>
                </a:extLst>
              </a:tr>
              <a:tr h="109420">
                <a:tc>
                  <a:txBody>
                    <a:bodyPr/>
                    <a:lstStyle/>
                    <a:p>
                      <a:pPr algn="ctr" fontAlgn="b"/>
                      <a:r>
                        <a:rPr lang="es-CO" sz="1200" u="none" strike="noStrike">
                          <a:effectLst/>
                          <a:latin typeface="Arial Narrow" panose="020B0606020202030204" pitchFamily="34" charset="0"/>
                        </a:rPr>
                        <a:t>29</a:t>
                      </a:r>
                      <a:endParaRPr lang="es-CO" sz="1200" b="0" i="0" u="none" strike="noStrike">
                        <a:solidFill>
                          <a:srgbClr val="000000"/>
                        </a:solidFill>
                        <a:effectLst/>
                        <a:latin typeface="Arial Narrow" panose="020B0606020202030204" pitchFamily="34" charset="0"/>
                      </a:endParaRPr>
                    </a:p>
                  </a:txBody>
                  <a:tcPr marL="5828" marR="5828" marT="5828" marB="0" anchor="b"/>
                </a:tc>
                <a:tc>
                  <a:txBody>
                    <a:bodyPr/>
                    <a:lstStyle/>
                    <a:p>
                      <a:pPr algn="l" fontAlgn="b"/>
                      <a:r>
                        <a:rPr lang="es-CO" sz="1200" u="none" strike="noStrike">
                          <a:effectLst/>
                          <a:latin typeface="Arial Narrow" panose="020B0606020202030204" pitchFamily="34" charset="0"/>
                        </a:rPr>
                        <a:t>CORPORACION UNIVERSITARIA MINUTO DE DIOS -UNIMINUTO-</a:t>
                      </a:r>
                      <a:endParaRPr lang="es-CO" sz="1200" b="0" i="0" u="none" strike="noStrike">
                        <a:solidFill>
                          <a:srgbClr val="000000"/>
                        </a:solidFill>
                        <a:effectLst/>
                        <a:latin typeface="Arial Narrow" panose="020B0606020202030204" pitchFamily="34" charset="0"/>
                      </a:endParaRPr>
                    </a:p>
                  </a:txBody>
                  <a:tcPr marL="5828" marR="5828" marT="5828" marB="0" anchor="b"/>
                </a:tc>
                <a:tc>
                  <a:txBody>
                    <a:bodyPr/>
                    <a:lstStyle/>
                    <a:p>
                      <a:pPr algn="r" fontAlgn="b"/>
                      <a:r>
                        <a:rPr lang="es-CO" sz="1200" u="none" strike="noStrike">
                          <a:effectLst/>
                          <a:latin typeface="Arial Narrow" panose="020B0606020202030204" pitchFamily="34" charset="0"/>
                        </a:rPr>
                        <a:t>38,7185865</a:t>
                      </a:r>
                      <a:endParaRPr lang="es-CO" sz="1200" b="0" i="0" u="none" strike="noStrike">
                        <a:solidFill>
                          <a:srgbClr val="000000"/>
                        </a:solidFill>
                        <a:effectLst/>
                        <a:latin typeface="Arial Narrow" panose="020B0606020202030204" pitchFamily="34" charset="0"/>
                      </a:endParaRPr>
                    </a:p>
                  </a:txBody>
                  <a:tcPr marL="5828" marR="5828" marT="5828" marB="0" anchor="b"/>
                </a:tc>
                <a:extLst>
                  <a:ext uri="{0D108BD9-81ED-4DB2-BD59-A6C34878D82A}">
                    <a16:rowId xmlns="" xmlns:a16="http://schemas.microsoft.com/office/drawing/2014/main" val="3228932771"/>
                  </a:ext>
                </a:extLst>
              </a:tr>
              <a:tr h="109420">
                <a:tc>
                  <a:txBody>
                    <a:bodyPr/>
                    <a:lstStyle/>
                    <a:p>
                      <a:pPr algn="ctr" fontAlgn="b"/>
                      <a:r>
                        <a:rPr lang="es-CO" sz="1200" u="none" strike="noStrike">
                          <a:effectLst/>
                          <a:latin typeface="Arial Narrow" panose="020B0606020202030204" pitchFamily="34" charset="0"/>
                        </a:rPr>
                        <a:t>30</a:t>
                      </a:r>
                      <a:endParaRPr lang="es-CO" sz="1200" b="0" i="0" u="none" strike="noStrike">
                        <a:solidFill>
                          <a:srgbClr val="000000"/>
                        </a:solidFill>
                        <a:effectLst/>
                        <a:latin typeface="Arial Narrow" panose="020B0606020202030204" pitchFamily="34" charset="0"/>
                      </a:endParaRPr>
                    </a:p>
                  </a:txBody>
                  <a:tcPr marL="5828" marR="5828" marT="5828" marB="0" anchor="b"/>
                </a:tc>
                <a:tc>
                  <a:txBody>
                    <a:bodyPr/>
                    <a:lstStyle/>
                    <a:p>
                      <a:pPr algn="l" fontAlgn="b"/>
                      <a:r>
                        <a:rPr lang="es-CO" sz="1200" u="none" strike="noStrike">
                          <a:effectLst/>
                          <a:latin typeface="Arial Narrow" panose="020B0606020202030204" pitchFamily="34" charset="0"/>
                        </a:rPr>
                        <a:t>UNIVERSIDAD DE MANIZALES</a:t>
                      </a:r>
                      <a:endParaRPr lang="es-CO" sz="1200" b="0" i="0" u="none" strike="noStrike">
                        <a:solidFill>
                          <a:srgbClr val="000000"/>
                        </a:solidFill>
                        <a:effectLst/>
                        <a:latin typeface="Arial Narrow" panose="020B0606020202030204" pitchFamily="34" charset="0"/>
                      </a:endParaRPr>
                    </a:p>
                  </a:txBody>
                  <a:tcPr marL="5828" marR="5828" marT="5828" marB="0" anchor="b"/>
                </a:tc>
                <a:tc>
                  <a:txBody>
                    <a:bodyPr/>
                    <a:lstStyle/>
                    <a:p>
                      <a:pPr algn="r" fontAlgn="b"/>
                      <a:r>
                        <a:rPr lang="es-CO" sz="1200" u="none" strike="noStrike">
                          <a:effectLst/>
                          <a:latin typeface="Arial Narrow" panose="020B0606020202030204" pitchFamily="34" charset="0"/>
                        </a:rPr>
                        <a:t>38,7156841</a:t>
                      </a:r>
                      <a:endParaRPr lang="es-CO" sz="1200" b="0" i="0" u="none" strike="noStrike">
                        <a:solidFill>
                          <a:srgbClr val="000000"/>
                        </a:solidFill>
                        <a:effectLst/>
                        <a:latin typeface="Arial Narrow" panose="020B0606020202030204" pitchFamily="34" charset="0"/>
                      </a:endParaRPr>
                    </a:p>
                  </a:txBody>
                  <a:tcPr marL="5828" marR="5828" marT="5828" marB="0" anchor="b"/>
                </a:tc>
                <a:extLst>
                  <a:ext uri="{0D108BD9-81ED-4DB2-BD59-A6C34878D82A}">
                    <a16:rowId xmlns="" xmlns:a16="http://schemas.microsoft.com/office/drawing/2014/main" val="1694268461"/>
                  </a:ext>
                </a:extLst>
              </a:tr>
              <a:tr h="109420">
                <a:tc>
                  <a:txBody>
                    <a:bodyPr/>
                    <a:lstStyle/>
                    <a:p>
                      <a:pPr algn="ctr" fontAlgn="b"/>
                      <a:r>
                        <a:rPr lang="es-CO" sz="1200" u="none" strike="noStrike">
                          <a:effectLst/>
                          <a:latin typeface="Arial Narrow" panose="020B0606020202030204" pitchFamily="34" charset="0"/>
                        </a:rPr>
                        <a:t>31</a:t>
                      </a:r>
                      <a:endParaRPr lang="es-CO" sz="1200" b="0" i="0" u="none" strike="noStrike">
                        <a:solidFill>
                          <a:srgbClr val="000000"/>
                        </a:solidFill>
                        <a:effectLst/>
                        <a:latin typeface="Arial Narrow" panose="020B0606020202030204" pitchFamily="34" charset="0"/>
                      </a:endParaRPr>
                    </a:p>
                  </a:txBody>
                  <a:tcPr marL="5828" marR="5828" marT="5828" marB="0" anchor="b"/>
                </a:tc>
                <a:tc>
                  <a:txBody>
                    <a:bodyPr/>
                    <a:lstStyle/>
                    <a:p>
                      <a:pPr algn="l" fontAlgn="b"/>
                      <a:r>
                        <a:rPr lang="es-CO" sz="1200" u="none" strike="noStrike">
                          <a:effectLst/>
                          <a:latin typeface="Arial Narrow" panose="020B0606020202030204" pitchFamily="34" charset="0"/>
                        </a:rPr>
                        <a:t>UNIVERSIDAD DEL TOLIMA</a:t>
                      </a:r>
                      <a:endParaRPr lang="es-CO" sz="1200" b="0" i="0" u="none" strike="noStrike">
                        <a:solidFill>
                          <a:srgbClr val="000000"/>
                        </a:solidFill>
                        <a:effectLst/>
                        <a:latin typeface="Arial Narrow" panose="020B0606020202030204" pitchFamily="34" charset="0"/>
                      </a:endParaRPr>
                    </a:p>
                  </a:txBody>
                  <a:tcPr marL="5828" marR="5828" marT="5828" marB="0" anchor="b"/>
                </a:tc>
                <a:tc>
                  <a:txBody>
                    <a:bodyPr/>
                    <a:lstStyle/>
                    <a:p>
                      <a:pPr algn="r" fontAlgn="b"/>
                      <a:r>
                        <a:rPr lang="es-CO" sz="1200" u="none" strike="noStrike">
                          <a:effectLst/>
                          <a:latin typeface="Arial Narrow" panose="020B0606020202030204" pitchFamily="34" charset="0"/>
                        </a:rPr>
                        <a:t>38,6939419</a:t>
                      </a:r>
                      <a:endParaRPr lang="es-CO" sz="1200" b="0" i="0" u="none" strike="noStrike">
                        <a:solidFill>
                          <a:srgbClr val="000000"/>
                        </a:solidFill>
                        <a:effectLst/>
                        <a:latin typeface="Arial Narrow" panose="020B0606020202030204" pitchFamily="34" charset="0"/>
                      </a:endParaRPr>
                    </a:p>
                  </a:txBody>
                  <a:tcPr marL="5828" marR="5828" marT="5828" marB="0" anchor="b"/>
                </a:tc>
                <a:extLst>
                  <a:ext uri="{0D108BD9-81ED-4DB2-BD59-A6C34878D82A}">
                    <a16:rowId xmlns="" xmlns:a16="http://schemas.microsoft.com/office/drawing/2014/main" val="4135361884"/>
                  </a:ext>
                </a:extLst>
              </a:tr>
              <a:tr h="109420">
                <a:tc>
                  <a:txBody>
                    <a:bodyPr/>
                    <a:lstStyle/>
                    <a:p>
                      <a:pPr algn="ctr" fontAlgn="b"/>
                      <a:r>
                        <a:rPr lang="es-CO" sz="1200" u="none" strike="noStrike" dirty="0">
                          <a:effectLst/>
                          <a:latin typeface="Arial Narrow" panose="020B0606020202030204" pitchFamily="34" charset="0"/>
                        </a:rPr>
                        <a:t>32</a:t>
                      </a:r>
                      <a:endParaRPr lang="es-CO" sz="1200" b="0" i="0" u="none" strike="noStrike" dirty="0">
                        <a:solidFill>
                          <a:srgbClr val="000000"/>
                        </a:solidFill>
                        <a:effectLst/>
                        <a:latin typeface="Arial Narrow" panose="020B0606020202030204" pitchFamily="34" charset="0"/>
                      </a:endParaRPr>
                    </a:p>
                  </a:txBody>
                  <a:tcPr marL="5828" marR="5828" marT="5828" marB="0" anchor="b"/>
                </a:tc>
                <a:tc>
                  <a:txBody>
                    <a:bodyPr/>
                    <a:lstStyle/>
                    <a:p>
                      <a:pPr algn="l" fontAlgn="b"/>
                      <a:r>
                        <a:rPr lang="es-CO" sz="1200" u="none" strike="noStrike">
                          <a:effectLst/>
                          <a:latin typeface="Arial Narrow" panose="020B0606020202030204" pitchFamily="34" charset="0"/>
                        </a:rPr>
                        <a:t>UNIVERSIDAD SIMON BOLIVAR</a:t>
                      </a:r>
                      <a:endParaRPr lang="es-CO" sz="1200" b="0" i="0" u="none" strike="noStrike">
                        <a:solidFill>
                          <a:srgbClr val="000000"/>
                        </a:solidFill>
                        <a:effectLst/>
                        <a:latin typeface="Arial Narrow" panose="020B0606020202030204" pitchFamily="34" charset="0"/>
                      </a:endParaRPr>
                    </a:p>
                  </a:txBody>
                  <a:tcPr marL="5828" marR="5828" marT="5828" marB="0" anchor="b"/>
                </a:tc>
                <a:tc>
                  <a:txBody>
                    <a:bodyPr/>
                    <a:lstStyle/>
                    <a:p>
                      <a:pPr algn="r" fontAlgn="b"/>
                      <a:r>
                        <a:rPr lang="es-CO" sz="1200" u="none" strike="noStrike" dirty="0">
                          <a:effectLst/>
                          <a:latin typeface="Arial Narrow" panose="020B0606020202030204" pitchFamily="34" charset="0"/>
                        </a:rPr>
                        <a:t>36,0835817</a:t>
                      </a:r>
                      <a:endParaRPr lang="es-CO" sz="1200" b="0" i="0" u="none" strike="noStrike" dirty="0">
                        <a:solidFill>
                          <a:srgbClr val="000000"/>
                        </a:solidFill>
                        <a:effectLst/>
                        <a:latin typeface="Arial Narrow" panose="020B0606020202030204" pitchFamily="34" charset="0"/>
                      </a:endParaRPr>
                    </a:p>
                  </a:txBody>
                  <a:tcPr marL="5828" marR="5828" marT="5828" marB="0" anchor="b"/>
                </a:tc>
                <a:extLst>
                  <a:ext uri="{0D108BD9-81ED-4DB2-BD59-A6C34878D82A}">
                    <a16:rowId xmlns="" xmlns:a16="http://schemas.microsoft.com/office/drawing/2014/main" val="1683657057"/>
                  </a:ext>
                </a:extLst>
              </a:tr>
            </a:tbl>
          </a:graphicData>
        </a:graphic>
      </p:graphicFrame>
      <p:pic>
        <p:nvPicPr>
          <p:cNvPr id="7" name="Picture 8" descr="Imagen relacionada">
            <a:extLst>
              <a:ext uri="{FF2B5EF4-FFF2-40B4-BE49-F238E27FC236}">
                <a16:creationId xmlns="" xmlns:a16="http://schemas.microsoft.com/office/drawing/2014/main" id="{29C5B38E-D521-4CFA-9E5B-1C2AF6B3CC3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22581" y="91290"/>
            <a:ext cx="902773" cy="905498"/>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a:extLst>
              <a:ext uri="{FF2B5EF4-FFF2-40B4-BE49-F238E27FC236}">
                <a16:creationId xmlns="" xmlns:a16="http://schemas.microsoft.com/office/drawing/2014/main" id="{95A65529-E39F-4670-9210-C48C1FC2AAA6}"/>
              </a:ext>
            </a:extLst>
          </p:cNvPr>
          <p:cNvPicPr>
            <a:picLocks noChangeAspect="1"/>
          </p:cNvPicPr>
          <p:nvPr/>
        </p:nvPicPr>
        <p:blipFill>
          <a:blip r:embed="rId3"/>
          <a:stretch>
            <a:fillRect/>
          </a:stretch>
        </p:blipFill>
        <p:spPr>
          <a:xfrm>
            <a:off x="10172040" y="452748"/>
            <a:ext cx="632803" cy="768162"/>
          </a:xfrm>
          <a:prstGeom prst="rect">
            <a:avLst/>
          </a:prstGeom>
        </p:spPr>
      </p:pic>
      <p:pic>
        <p:nvPicPr>
          <p:cNvPr id="9" name="Imagen 8">
            <a:extLst>
              <a:ext uri="{FF2B5EF4-FFF2-40B4-BE49-F238E27FC236}">
                <a16:creationId xmlns="" xmlns:a16="http://schemas.microsoft.com/office/drawing/2014/main" id="{0A1C9E06-7F16-4B3C-B5D0-6F5F1BA7905A}"/>
              </a:ext>
            </a:extLst>
          </p:cNvPr>
          <p:cNvPicPr>
            <a:picLocks noChangeAspect="1"/>
          </p:cNvPicPr>
          <p:nvPr/>
        </p:nvPicPr>
        <p:blipFill>
          <a:blip r:embed="rId4"/>
          <a:stretch>
            <a:fillRect/>
          </a:stretch>
        </p:blipFill>
        <p:spPr>
          <a:xfrm>
            <a:off x="8824780" y="1047495"/>
            <a:ext cx="1100290" cy="346831"/>
          </a:xfrm>
          <a:prstGeom prst="rect">
            <a:avLst/>
          </a:prstGeom>
        </p:spPr>
      </p:pic>
      <p:pic>
        <p:nvPicPr>
          <p:cNvPr id="10" name="Picture 2" descr="Imagen relacionada">
            <a:extLst>
              <a:ext uri="{FF2B5EF4-FFF2-40B4-BE49-F238E27FC236}">
                <a16:creationId xmlns="" xmlns:a16="http://schemas.microsoft.com/office/drawing/2014/main" id="{5613C9ED-CA1C-4CBE-8155-1165AAD1096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084" t="20075" r="-1128" b="14962"/>
          <a:stretch/>
        </p:blipFill>
        <p:spPr bwMode="auto">
          <a:xfrm>
            <a:off x="2389541" y="6264322"/>
            <a:ext cx="765315" cy="50708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Resultado de imagen para universidad de NariÃ±o">
            <a:extLst>
              <a:ext uri="{FF2B5EF4-FFF2-40B4-BE49-F238E27FC236}">
                <a16:creationId xmlns="" xmlns:a16="http://schemas.microsoft.com/office/drawing/2014/main" id="{A0CD7352-0CB2-42F4-BF16-4E5E41F0982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45776" y="3274681"/>
            <a:ext cx="766080" cy="76608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12">
            <a:extLst>
              <a:ext uri="{FF2B5EF4-FFF2-40B4-BE49-F238E27FC236}">
                <a16:creationId xmlns="" xmlns:a16="http://schemas.microsoft.com/office/drawing/2014/main" id="{9412193D-BDB1-4FD7-B8BD-1B4808DEDACC}"/>
              </a:ext>
            </a:extLst>
          </p:cNvPr>
          <p:cNvPicPr>
            <a:picLocks noChangeAspect="1"/>
          </p:cNvPicPr>
          <p:nvPr/>
        </p:nvPicPr>
        <p:blipFill>
          <a:blip r:embed="rId7"/>
          <a:stretch>
            <a:fillRect/>
          </a:stretch>
        </p:blipFill>
        <p:spPr>
          <a:xfrm>
            <a:off x="1776153" y="5799480"/>
            <a:ext cx="537991" cy="672489"/>
          </a:xfrm>
          <a:prstGeom prst="rect">
            <a:avLst/>
          </a:prstGeom>
        </p:spPr>
      </p:pic>
      <p:pic>
        <p:nvPicPr>
          <p:cNvPr id="14" name="Imagen 13">
            <a:extLst>
              <a:ext uri="{FF2B5EF4-FFF2-40B4-BE49-F238E27FC236}">
                <a16:creationId xmlns="" xmlns:a16="http://schemas.microsoft.com/office/drawing/2014/main" id="{58799591-A84D-496C-BF86-BFEAD93B756B}"/>
              </a:ext>
            </a:extLst>
          </p:cNvPr>
          <p:cNvPicPr>
            <a:picLocks noChangeAspect="1"/>
          </p:cNvPicPr>
          <p:nvPr/>
        </p:nvPicPr>
        <p:blipFill>
          <a:blip r:embed="rId8"/>
          <a:stretch>
            <a:fillRect/>
          </a:stretch>
        </p:blipFill>
        <p:spPr>
          <a:xfrm>
            <a:off x="831755" y="5126990"/>
            <a:ext cx="814278" cy="672489"/>
          </a:xfrm>
          <a:prstGeom prst="rect">
            <a:avLst/>
          </a:prstGeom>
        </p:spPr>
      </p:pic>
      <p:sp>
        <p:nvSpPr>
          <p:cNvPr id="4" name="Rectángulo 3">
            <a:extLst>
              <a:ext uri="{FF2B5EF4-FFF2-40B4-BE49-F238E27FC236}">
                <a16:creationId xmlns="" xmlns:a16="http://schemas.microsoft.com/office/drawing/2014/main" id="{81FE44A9-2D04-4B04-82B5-FD340973CDD7}"/>
              </a:ext>
            </a:extLst>
          </p:cNvPr>
          <p:cNvSpPr/>
          <p:nvPr/>
        </p:nvSpPr>
        <p:spPr>
          <a:xfrm>
            <a:off x="238719" y="905498"/>
            <a:ext cx="2745726" cy="1477328"/>
          </a:xfrm>
          <a:prstGeom prst="rect">
            <a:avLst/>
          </a:prstGeom>
        </p:spPr>
        <p:txBody>
          <a:bodyPr wrap="square">
            <a:spAutoFit/>
          </a:bodyPr>
          <a:lstStyle/>
          <a:p>
            <a:pPr algn="ctr"/>
            <a:r>
              <a:rPr lang="es-CO" dirty="0">
                <a:solidFill>
                  <a:srgbClr val="000000"/>
                </a:solidFill>
                <a:latin typeface="Arial Narrow" panose="020B0606020202030204" pitchFamily="34" charset="0"/>
              </a:rPr>
              <a:t>Cruce entre el resultado obtenido por los estudiantes en la prueba Saber Pro en el periodo 2017-2 y Saber 11 de los últimos 7 años</a:t>
            </a:r>
            <a:endParaRPr lang="es-CO" dirty="0">
              <a:latin typeface="Arial Narrow" panose="020B0606020202030204" pitchFamily="34" charset="0"/>
            </a:endParaRPr>
          </a:p>
        </p:txBody>
      </p:sp>
      <p:grpSp>
        <p:nvGrpSpPr>
          <p:cNvPr id="5" name="Grupo 4">
            <a:extLst>
              <a:ext uri="{FF2B5EF4-FFF2-40B4-BE49-F238E27FC236}">
                <a16:creationId xmlns="" xmlns:a16="http://schemas.microsoft.com/office/drawing/2014/main" id="{3AFBF287-8E8C-448F-8B1F-16AC26082B9E}"/>
              </a:ext>
            </a:extLst>
          </p:cNvPr>
          <p:cNvGrpSpPr/>
          <p:nvPr/>
        </p:nvGrpSpPr>
        <p:grpSpPr>
          <a:xfrm>
            <a:off x="3455603" y="3762137"/>
            <a:ext cx="6946992" cy="2522552"/>
            <a:chOff x="3455603" y="3762137"/>
            <a:chExt cx="6946992" cy="2522552"/>
          </a:xfrm>
        </p:grpSpPr>
        <p:pic>
          <p:nvPicPr>
            <p:cNvPr id="15" name="Imagen 14">
              <a:extLst>
                <a:ext uri="{FF2B5EF4-FFF2-40B4-BE49-F238E27FC236}">
                  <a16:creationId xmlns="" xmlns:a16="http://schemas.microsoft.com/office/drawing/2014/main" id="{1E455BEA-946E-4484-AAC3-E63EF17867BE}"/>
                </a:ext>
              </a:extLst>
            </p:cNvPr>
            <p:cNvPicPr>
              <a:picLocks noChangeAspect="1"/>
            </p:cNvPicPr>
            <p:nvPr/>
          </p:nvPicPr>
          <p:blipFill rotWithShape="1">
            <a:blip r:embed="rId9"/>
            <a:srcRect l="15761" t="18918" r="22676" b="45895"/>
            <a:stretch/>
          </p:blipFill>
          <p:spPr>
            <a:xfrm>
              <a:off x="3455603" y="3762137"/>
              <a:ext cx="6946992" cy="2232355"/>
            </a:xfrm>
            <a:prstGeom prst="rect">
              <a:avLst/>
            </a:prstGeom>
          </p:spPr>
        </p:pic>
        <p:pic>
          <p:nvPicPr>
            <p:cNvPr id="16" name="Imagen 15">
              <a:extLst>
                <a:ext uri="{FF2B5EF4-FFF2-40B4-BE49-F238E27FC236}">
                  <a16:creationId xmlns="" xmlns:a16="http://schemas.microsoft.com/office/drawing/2014/main" id="{023DC01A-C18F-462D-9942-1A21AAC492A2}"/>
                </a:ext>
              </a:extLst>
            </p:cNvPr>
            <p:cNvPicPr>
              <a:picLocks noChangeAspect="1"/>
            </p:cNvPicPr>
            <p:nvPr/>
          </p:nvPicPr>
          <p:blipFill rotWithShape="1">
            <a:blip r:embed="rId10"/>
            <a:srcRect t="85032" r="-124"/>
            <a:stretch/>
          </p:blipFill>
          <p:spPr>
            <a:xfrm>
              <a:off x="3468855" y="5957984"/>
              <a:ext cx="6933740" cy="326705"/>
            </a:xfrm>
            <a:prstGeom prst="rect">
              <a:avLst/>
            </a:prstGeom>
          </p:spPr>
        </p:pic>
      </p:grpSp>
    </p:spTree>
    <p:extLst>
      <p:ext uri="{BB962C8B-B14F-4D97-AF65-F5344CB8AC3E}">
        <p14:creationId xmlns:p14="http://schemas.microsoft.com/office/powerpoint/2010/main" val="2900095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EA3AC066-B340-4F62-BDFE-DDEA17A9F6DB}"/>
              </a:ext>
            </a:extLst>
          </p:cNvPr>
          <p:cNvSpPr>
            <a:spLocks noGrp="1"/>
          </p:cNvSpPr>
          <p:nvPr>
            <p:ph type="title"/>
          </p:nvPr>
        </p:nvSpPr>
        <p:spPr>
          <a:xfrm>
            <a:off x="1745029" y="-53801"/>
            <a:ext cx="8040915" cy="631223"/>
          </a:xfrm>
        </p:spPr>
        <p:txBody>
          <a:bodyPr>
            <a:normAutofit/>
          </a:bodyPr>
          <a:lstStyle/>
          <a:p>
            <a:pPr algn="ctr"/>
            <a:r>
              <a:rPr lang="es-CO" sz="2400" b="1" dirty="0"/>
              <a:t>Valor Agregado – 1.2. Lectura Crítica</a:t>
            </a:r>
          </a:p>
        </p:txBody>
      </p:sp>
      <p:pic>
        <p:nvPicPr>
          <p:cNvPr id="9" name="Imagen 8">
            <a:extLst>
              <a:ext uri="{FF2B5EF4-FFF2-40B4-BE49-F238E27FC236}">
                <a16:creationId xmlns="" xmlns:a16="http://schemas.microsoft.com/office/drawing/2014/main" id="{0A1C9E06-7F16-4B3C-B5D0-6F5F1BA7905A}"/>
              </a:ext>
            </a:extLst>
          </p:cNvPr>
          <p:cNvPicPr>
            <a:picLocks noChangeAspect="1"/>
          </p:cNvPicPr>
          <p:nvPr/>
        </p:nvPicPr>
        <p:blipFill>
          <a:blip r:embed="rId2"/>
          <a:stretch>
            <a:fillRect/>
          </a:stretch>
        </p:blipFill>
        <p:spPr>
          <a:xfrm>
            <a:off x="10427011" y="105314"/>
            <a:ext cx="1334292" cy="420592"/>
          </a:xfrm>
          <a:prstGeom prst="rect">
            <a:avLst/>
          </a:prstGeom>
        </p:spPr>
      </p:pic>
      <p:pic>
        <p:nvPicPr>
          <p:cNvPr id="12" name="Picture 2" descr="Resultado de imagen para universidad de NariÃ±o">
            <a:extLst>
              <a:ext uri="{FF2B5EF4-FFF2-40B4-BE49-F238E27FC236}">
                <a16:creationId xmlns="" xmlns:a16="http://schemas.microsoft.com/office/drawing/2014/main" id="{A0CD7352-0CB2-42F4-BF16-4E5E41F098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6359" y="4126030"/>
            <a:ext cx="766080" cy="76608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a 3">
            <a:extLst>
              <a:ext uri="{FF2B5EF4-FFF2-40B4-BE49-F238E27FC236}">
                <a16:creationId xmlns="" xmlns:a16="http://schemas.microsoft.com/office/drawing/2014/main" id="{5E3FF427-FCDD-49B9-8F02-986F6AD22A42}"/>
              </a:ext>
            </a:extLst>
          </p:cNvPr>
          <p:cNvGraphicFramePr>
            <a:graphicFrameLocks noGrp="1"/>
          </p:cNvGraphicFramePr>
          <p:nvPr>
            <p:extLst>
              <p:ext uri="{D42A27DB-BD31-4B8C-83A1-F6EECF244321}">
                <p14:modId xmlns:p14="http://schemas.microsoft.com/office/powerpoint/2010/main" val="3629177248"/>
              </p:ext>
            </p:extLst>
          </p:nvPr>
        </p:nvGraphicFramePr>
        <p:xfrm>
          <a:off x="3057099" y="464421"/>
          <a:ext cx="5450133" cy="6236901"/>
        </p:xfrm>
        <a:graphic>
          <a:graphicData uri="http://schemas.openxmlformats.org/drawingml/2006/table">
            <a:tbl>
              <a:tblPr>
                <a:tableStyleId>{5940675A-B579-460E-94D1-54222C63F5DA}</a:tableStyleId>
              </a:tblPr>
              <a:tblGrid>
                <a:gridCol w="505946">
                  <a:extLst>
                    <a:ext uri="{9D8B030D-6E8A-4147-A177-3AD203B41FA5}">
                      <a16:colId xmlns="" xmlns:a16="http://schemas.microsoft.com/office/drawing/2014/main" val="1235207980"/>
                    </a:ext>
                  </a:extLst>
                </a:gridCol>
                <a:gridCol w="3994954">
                  <a:extLst>
                    <a:ext uri="{9D8B030D-6E8A-4147-A177-3AD203B41FA5}">
                      <a16:colId xmlns="" xmlns:a16="http://schemas.microsoft.com/office/drawing/2014/main" val="3403498569"/>
                    </a:ext>
                  </a:extLst>
                </a:gridCol>
                <a:gridCol w="949233">
                  <a:extLst>
                    <a:ext uri="{9D8B030D-6E8A-4147-A177-3AD203B41FA5}">
                      <a16:colId xmlns="" xmlns:a16="http://schemas.microsoft.com/office/drawing/2014/main" val="3937601964"/>
                    </a:ext>
                  </a:extLst>
                </a:gridCol>
              </a:tblGrid>
              <a:tr h="0">
                <a:tc>
                  <a:txBody>
                    <a:bodyPr/>
                    <a:lstStyle/>
                    <a:p>
                      <a:pPr algn="ctr" fontAlgn="b"/>
                      <a:r>
                        <a:rPr lang="es-CO" sz="1200" u="none" strike="noStrike" dirty="0">
                          <a:solidFill>
                            <a:schemeClr val="bg1"/>
                          </a:solidFill>
                          <a:effectLst/>
                          <a:latin typeface="Arial Narrow" panose="020B0606020202030204" pitchFamily="34" charset="0"/>
                        </a:rPr>
                        <a:t>Ranking</a:t>
                      </a:r>
                      <a:endParaRPr lang="es-CO" sz="1200" b="0" i="0" u="none" strike="noStrike" dirty="0">
                        <a:solidFill>
                          <a:schemeClr val="bg1"/>
                        </a:solidFill>
                        <a:effectLst/>
                        <a:latin typeface="Arial Narrow" panose="020B0606020202030204" pitchFamily="34" charset="0"/>
                      </a:endParaRPr>
                    </a:p>
                  </a:txBody>
                  <a:tcPr marL="6117" marR="6117" marT="6117" marB="0" anchor="b">
                    <a:solidFill>
                      <a:srgbClr val="002060"/>
                    </a:solidFill>
                  </a:tcPr>
                </a:tc>
                <a:tc>
                  <a:txBody>
                    <a:bodyPr/>
                    <a:lstStyle/>
                    <a:p>
                      <a:pPr algn="ctr" fontAlgn="b"/>
                      <a:r>
                        <a:rPr lang="es-CO" sz="1200" b="1" u="none" strike="noStrike" dirty="0">
                          <a:solidFill>
                            <a:schemeClr val="bg1"/>
                          </a:solidFill>
                          <a:effectLst/>
                          <a:latin typeface="Arial Narrow" panose="020B0606020202030204" pitchFamily="34" charset="0"/>
                        </a:rPr>
                        <a:t>Nombre</a:t>
                      </a:r>
                      <a:endParaRPr lang="es-CO" sz="1200" b="1" i="0" u="none" strike="noStrike" dirty="0">
                        <a:solidFill>
                          <a:schemeClr val="bg1"/>
                        </a:solidFill>
                        <a:effectLst/>
                        <a:latin typeface="Arial Narrow" panose="020B0606020202030204" pitchFamily="34" charset="0"/>
                      </a:endParaRPr>
                    </a:p>
                  </a:txBody>
                  <a:tcPr marL="6117" marR="6117" marT="6117" marB="0" anchor="b">
                    <a:solidFill>
                      <a:srgbClr val="002060"/>
                    </a:solidFill>
                  </a:tcPr>
                </a:tc>
                <a:tc>
                  <a:txBody>
                    <a:bodyPr/>
                    <a:lstStyle/>
                    <a:p>
                      <a:pPr algn="ctr" fontAlgn="b"/>
                      <a:r>
                        <a:rPr lang="es-CO" sz="1200" u="none" strike="noStrike" dirty="0">
                          <a:solidFill>
                            <a:schemeClr val="bg1"/>
                          </a:solidFill>
                          <a:effectLst/>
                          <a:latin typeface="Arial Narrow" panose="020B0606020202030204" pitchFamily="34" charset="0"/>
                        </a:rPr>
                        <a:t>Indicador</a:t>
                      </a:r>
                      <a:endParaRPr lang="es-CO" sz="1200" b="0" i="0" u="none" strike="noStrike" dirty="0">
                        <a:solidFill>
                          <a:schemeClr val="bg1"/>
                        </a:solidFill>
                        <a:effectLst/>
                        <a:latin typeface="Arial Narrow" panose="020B0606020202030204" pitchFamily="34" charset="0"/>
                      </a:endParaRPr>
                    </a:p>
                  </a:txBody>
                  <a:tcPr marL="6117" marR="6117" marT="6117" marB="0" anchor="b">
                    <a:solidFill>
                      <a:srgbClr val="002060"/>
                    </a:solidFill>
                  </a:tcPr>
                </a:tc>
                <a:extLst>
                  <a:ext uri="{0D108BD9-81ED-4DB2-BD59-A6C34878D82A}">
                    <a16:rowId xmlns="" xmlns:a16="http://schemas.microsoft.com/office/drawing/2014/main" val="2229129331"/>
                  </a:ext>
                </a:extLst>
              </a:tr>
              <a:tr h="152180">
                <a:tc>
                  <a:txBody>
                    <a:bodyPr/>
                    <a:lstStyle/>
                    <a:p>
                      <a:pPr algn="ctr" fontAlgn="b"/>
                      <a:r>
                        <a:rPr lang="es-CO" sz="1200" u="none" strike="noStrike" dirty="0">
                          <a:effectLst/>
                          <a:latin typeface="Arial Narrow" panose="020B0606020202030204" pitchFamily="34" charset="0"/>
                        </a:rPr>
                        <a:t>1</a:t>
                      </a:r>
                      <a:endParaRPr lang="es-CO" sz="1200" b="0" i="0" u="none" strike="noStrike" dirty="0">
                        <a:solidFill>
                          <a:srgbClr val="000000"/>
                        </a:solidFill>
                        <a:effectLst/>
                        <a:latin typeface="Arial Narrow" panose="020B0606020202030204" pitchFamily="34" charset="0"/>
                      </a:endParaRPr>
                    </a:p>
                  </a:txBody>
                  <a:tcPr marL="6117" marR="6117" marT="6117" marB="0" anchor="b"/>
                </a:tc>
                <a:tc>
                  <a:txBody>
                    <a:bodyPr/>
                    <a:lstStyle/>
                    <a:p>
                      <a:pPr algn="l" fontAlgn="b"/>
                      <a:r>
                        <a:rPr lang="es-CO" sz="1200" u="none" strike="noStrike">
                          <a:effectLst/>
                          <a:latin typeface="Arial Narrow" panose="020B0606020202030204" pitchFamily="34" charset="0"/>
                        </a:rPr>
                        <a:t>UNIVERSIDAD ICESI</a:t>
                      </a:r>
                      <a:endParaRPr lang="es-CO" sz="1200" b="0" i="0" u="none" strike="noStrike">
                        <a:solidFill>
                          <a:srgbClr val="000000"/>
                        </a:solidFill>
                        <a:effectLst/>
                        <a:latin typeface="Arial Narrow" panose="020B0606020202030204" pitchFamily="34" charset="0"/>
                      </a:endParaRPr>
                    </a:p>
                  </a:txBody>
                  <a:tcPr marL="6117" marR="6117" marT="6117" marB="0" anchor="b"/>
                </a:tc>
                <a:tc>
                  <a:txBody>
                    <a:bodyPr/>
                    <a:lstStyle/>
                    <a:p>
                      <a:pPr algn="r" fontAlgn="b"/>
                      <a:r>
                        <a:rPr lang="es-CO" sz="1200" u="none" strike="noStrike">
                          <a:effectLst/>
                          <a:latin typeface="Arial Narrow" panose="020B0606020202030204" pitchFamily="34" charset="0"/>
                        </a:rPr>
                        <a:t>40,64054</a:t>
                      </a:r>
                      <a:endParaRPr lang="es-CO" sz="1200" b="0" i="0" u="none" strike="noStrike">
                        <a:solidFill>
                          <a:srgbClr val="000000"/>
                        </a:solidFill>
                        <a:effectLst/>
                        <a:latin typeface="Arial Narrow" panose="020B0606020202030204" pitchFamily="34" charset="0"/>
                      </a:endParaRPr>
                    </a:p>
                  </a:txBody>
                  <a:tcPr marL="6117" marR="6117" marT="6117" marB="0" anchor="b"/>
                </a:tc>
                <a:extLst>
                  <a:ext uri="{0D108BD9-81ED-4DB2-BD59-A6C34878D82A}">
                    <a16:rowId xmlns="" xmlns:a16="http://schemas.microsoft.com/office/drawing/2014/main" val="3444113061"/>
                  </a:ext>
                </a:extLst>
              </a:tr>
              <a:tr h="152180">
                <a:tc>
                  <a:txBody>
                    <a:bodyPr/>
                    <a:lstStyle/>
                    <a:p>
                      <a:pPr algn="ctr" fontAlgn="b"/>
                      <a:r>
                        <a:rPr lang="es-CO" sz="1200" u="none" strike="noStrike">
                          <a:effectLst/>
                          <a:latin typeface="Arial Narrow" panose="020B0606020202030204" pitchFamily="34" charset="0"/>
                        </a:rPr>
                        <a:t>2</a:t>
                      </a:r>
                      <a:endParaRPr lang="es-CO" sz="1200" b="0" i="0" u="none" strike="noStrike">
                        <a:solidFill>
                          <a:srgbClr val="000000"/>
                        </a:solidFill>
                        <a:effectLst/>
                        <a:latin typeface="Arial Narrow" panose="020B0606020202030204" pitchFamily="34" charset="0"/>
                      </a:endParaRPr>
                    </a:p>
                  </a:txBody>
                  <a:tcPr marL="6117" marR="6117" marT="6117" marB="0" anchor="b"/>
                </a:tc>
                <a:tc>
                  <a:txBody>
                    <a:bodyPr/>
                    <a:lstStyle/>
                    <a:p>
                      <a:pPr algn="l" fontAlgn="b"/>
                      <a:r>
                        <a:rPr lang="es-CO" sz="1200" u="none" strike="noStrike">
                          <a:effectLst/>
                          <a:latin typeface="Arial Narrow" panose="020B0606020202030204" pitchFamily="34" charset="0"/>
                        </a:rPr>
                        <a:t>UNIVERSIDAD EXTERNADO DE COLOMBIA</a:t>
                      </a:r>
                      <a:endParaRPr lang="es-CO" sz="1200" b="0" i="0" u="none" strike="noStrike">
                        <a:solidFill>
                          <a:srgbClr val="000000"/>
                        </a:solidFill>
                        <a:effectLst/>
                        <a:latin typeface="Arial Narrow" panose="020B0606020202030204" pitchFamily="34" charset="0"/>
                      </a:endParaRPr>
                    </a:p>
                  </a:txBody>
                  <a:tcPr marL="6117" marR="6117" marT="6117" marB="0" anchor="b"/>
                </a:tc>
                <a:tc>
                  <a:txBody>
                    <a:bodyPr/>
                    <a:lstStyle/>
                    <a:p>
                      <a:pPr algn="r" fontAlgn="b"/>
                      <a:r>
                        <a:rPr lang="es-CO" sz="1200" u="none" strike="noStrike">
                          <a:effectLst/>
                          <a:latin typeface="Arial Narrow" panose="020B0606020202030204" pitchFamily="34" charset="0"/>
                        </a:rPr>
                        <a:t>39,3453833</a:t>
                      </a:r>
                      <a:endParaRPr lang="es-CO" sz="1200" b="0" i="0" u="none" strike="noStrike">
                        <a:solidFill>
                          <a:srgbClr val="000000"/>
                        </a:solidFill>
                        <a:effectLst/>
                        <a:latin typeface="Arial Narrow" panose="020B0606020202030204" pitchFamily="34" charset="0"/>
                      </a:endParaRPr>
                    </a:p>
                  </a:txBody>
                  <a:tcPr marL="6117" marR="6117" marT="6117" marB="0" anchor="b"/>
                </a:tc>
                <a:extLst>
                  <a:ext uri="{0D108BD9-81ED-4DB2-BD59-A6C34878D82A}">
                    <a16:rowId xmlns="" xmlns:a16="http://schemas.microsoft.com/office/drawing/2014/main" val="2591803170"/>
                  </a:ext>
                </a:extLst>
              </a:tr>
              <a:tr h="152180">
                <a:tc>
                  <a:txBody>
                    <a:bodyPr/>
                    <a:lstStyle/>
                    <a:p>
                      <a:pPr algn="ctr" fontAlgn="b"/>
                      <a:r>
                        <a:rPr lang="es-CO" sz="1200" u="none" strike="noStrike">
                          <a:effectLst/>
                          <a:latin typeface="Arial Narrow" panose="020B0606020202030204" pitchFamily="34" charset="0"/>
                        </a:rPr>
                        <a:t>3</a:t>
                      </a:r>
                      <a:endParaRPr lang="es-CO" sz="1200" b="0" i="0" u="none" strike="noStrike">
                        <a:solidFill>
                          <a:srgbClr val="000000"/>
                        </a:solidFill>
                        <a:effectLst/>
                        <a:latin typeface="Arial Narrow" panose="020B0606020202030204" pitchFamily="34" charset="0"/>
                      </a:endParaRPr>
                    </a:p>
                  </a:txBody>
                  <a:tcPr marL="6117" marR="6117" marT="6117" marB="0" anchor="b"/>
                </a:tc>
                <a:tc>
                  <a:txBody>
                    <a:bodyPr/>
                    <a:lstStyle/>
                    <a:p>
                      <a:pPr algn="l" fontAlgn="b"/>
                      <a:r>
                        <a:rPr lang="es-CO" sz="1200" u="none" strike="noStrike" dirty="0">
                          <a:effectLst/>
                          <a:latin typeface="Arial Narrow" panose="020B0606020202030204" pitchFamily="34" charset="0"/>
                        </a:rPr>
                        <a:t>COLEGIO MAYOR DE NUESTRA SEÑORA DEL ROSARIO</a:t>
                      </a:r>
                      <a:endParaRPr lang="es-CO" sz="1200" b="0" i="0" u="none" strike="noStrike" dirty="0">
                        <a:solidFill>
                          <a:srgbClr val="000000"/>
                        </a:solidFill>
                        <a:effectLst/>
                        <a:latin typeface="Arial Narrow" panose="020B0606020202030204" pitchFamily="34" charset="0"/>
                      </a:endParaRPr>
                    </a:p>
                  </a:txBody>
                  <a:tcPr marL="6117" marR="6117" marT="6117" marB="0" anchor="b"/>
                </a:tc>
                <a:tc>
                  <a:txBody>
                    <a:bodyPr/>
                    <a:lstStyle/>
                    <a:p>
                      <a:pPr algn="r" fontAlgn="b"/>
                      <a:r>
                        <a:rPr lang="es-CO" sz="1200" u="none" strike="noStrike" dirty="0">
                          <a:effectLst/>
                          <a:latin typeface="Arial Narrow" panose="020B0606020202030204" pitchFamily="34" charset="0"/>
                        </a:rPr>
                        <a:t>38,8119995</a:t>
                      </a:r>
                      <a:endParaRPr lang="es-CO" sz="1200" b="0" i="0" u="none" strike="noStrike" dirty="0">
                        <a:solidFill>
                          <a:srgbClr val="000000"/>
                        </a:solidFill>
                        <a:effectLst/>
                        <a:latin typeface="Arial Narrow" panose="020B0606020202030204" pitchFamily="34" charset="0"/>
                      </a:endParaRPr>
                    </a:p>
                  </a:txBody>
                  <a:tcPr marL="6117" marR="6117" marT="6117" marB="0" anchor="b"/>
                </a:tc>
                <a:extLst>
                  <a:ext uri="{0D108BD9-81ED-4DB2-BD59-A6C34878D82A}">
                    <a16:rowId xmlns="" xmlns:a16="http://schemas.microsoft.com/office/drawing/2014/main" val="3424559241"/>
                  </a:ext>
                </a:extLst>
              </a:tr>
              <a:tr h="152180">
                <a:tc>
                  <a:txBody>
                    <a:bodyPr/>
                    <a:lstStyle/>
                    <a:p>
                      <a:pPr algn="ctr" fontAlgn="b"/>
                      <a:r>
                        <a:rPr lang="es-CO" sz="1200" u="none" strike="noStrike" dirty="0">
                          <a:effectLst/>
                          <a:latin typeface="Arial Narrow" panose="020B0606020202030204" pitchFamily="34" charset="0"/>
                        </a:rPr>
                        <a:t>4</a:t>
                      </a:r>
                      <a:endParaRPr lang="es-CO" sz="1200" b="0" i="0" u="none" strike="noStrike" dirty="0">
                        <a:solidFill>
                          <a:srgbClr val="000000"/>
                        </a:solidFill>
                        <a:effectLst/>
                        <a:latin typeface="Arial Narrow" panose="020B0606020202030204" pitchFamily="34" charset="0"/>
                      </a:endParaRPr>
                    </a:p>
                  </a:txBody>
                  <a:tcPr marL="6117" marR="6117" marT="6117" marB="0" anchor="b"/>
                </a:tc>
                <a:tc>
                  <a:txBody>
                    <a:bodyPr/>
                    <a:lstStyle/>
                    <a:p>
                      <a:pPr algn="l" fontAlgn="b"/>
                      <a:r>
                        <a:rPr lang="es-CO" sz="1200" u="none" strike="noStrike">
                          <a:effectLst/>
                          <a:latin typeface="Arial Narrow" panose="020B0606020202030204" pitchFamily="34" charset="0"/>
                        </a:rPr>
                        <a:t>UNIVERSIDAD DE LA SABANA</a:t>
                      </a:r>
                      <a:endParaRPr lang="es-CO" sz="1200" b="0" i="0" u="none" strike="noStrike">
                        <a:solidFill>
                          <a:srgbClr val="000000"/>
                        </a:solidFill>
                        <a:effectLst/>
                        <a:latin typeface="Arial Narrow" panose="020B0606020202030204" pitchFamily="34" charset="0"/>
                      </a:endParaRPr>
                    </a:p>
                  </a:txBody>
                  <a:tcPr marL="6117" marR="6117" marT="6117" marB="0" anchor="b"/>
                </a:tc>
                <a:tc>
                  <a:txBody>
                    <a:bodyPr/>
                    <a:lstStyle/>
                    <a:p>
                      <a:pPr algn="r" fontAlgn="b"/>
                      <a:r>
                        <a:rPr lang="es-CO" sz="1200" u="none" strike="noStrike">
                          <a:effectLst/>
                          <a:latin typeface="Arial Narrow" panose="020B0606020202030204" pitchFamily="34" charset="0"/>
                        </a:rPr>
                        <a:t>37,6621993</a:t>
                      </a:r>
                      <a:endParaRPr lang="es-CO" sz="1200" b="0" i="0" u="none" strike="noStrike">
                        <a:solidFill>
                          <a:srgbClr val="000000"/>
                        </a:solidFill>
                        <a:effectLst/>
                        <a:latin typeface="Arial Narrow" panose="020B0606020202030204" pitchFamily="34" charset="0"/>
                      </a:endParaRPr>
                    </a:p>
                  </a:txBody>
                  <a:tcPr marL="6117" marR="6117" marT="6117" marB="0" anchor="b"/>
                </a:tc>
                <a:extLst>
                  <a:ext uri="{0D108BD9-81ED-4DB2-BD59-A6C34878D82A}">
                    <a16:rowId xmlns="" xmlns:a16="http://schemas.microsoft.com/office/drawing/2014/main" val="2152252859"/>
                  </a:ext>
                </a:extLst>
              </a:tr>
              <a:tr h="152180">
                <a:tc>
                  <a:txBody>
                    <a:bodyPr/>
                    <a:lstStyle/>
                    <a:p>
                      <a:pPr algn="ctr" fontAlgn="b"/>
                      <a:r>
                        <a:rPr lang="es-CO" sz="1200" u="none" strike="noStrike">
                          <a:effectLst/>
                          <a:latin typeface="Arial Narrow" panose="020B0606020202030204" pitchFamily="34" charset="0"/>
                        </a:rPr>
                        <a:t>5</a:t>
                      </a:r>
                      <a:endParaRPr lang="es-CO" sz="1200" b="0" i="0" u="none" strike="noStrike">
                        <a:solidFill>
                          <a:srgbClr val="000000"/>
                        </a:solidFill>
                        <a:effectLst/>
                        <a:latin typeface="Arial Narrow" panose="020B0606020202030204" pitchFamily="34" charset="0"/>
                      </a:endParaRPr>
                    </a:p>
                  </a:txBody>
                  <a:tcPr marL="6117" marR="6117" marT="6117" marB="0" anchor="b"/>
                </a:tc>
                <a:tc>
                  <a:txBody>
                    <a:bodyPr/>
                    <a:lstStyle/>
                    <a:p>
                      <a:pPr algn="l" fontAlgn="b"/>
                      <a:r>
                        <a:rPr lang="es-CO" sz="1200" u="none" strike="noStrike">
                          <a:effectLst/>
                          <a:latin typeface="Arial Narrow" panose="020B0606020202030204" pitchFamily="34" charset="0"/>
                        </a:rPr>
                        <a:t>UNIVERSIDAD DISTRITAL-FRANCISCO JOSE DE CALDAS</a:t>
                      </a:r>
                      <a:endParaRPr lang="es-CO" sz="1200" b="0" i="0" u="none" strike="noStrike">
                        <a:solidFill>
                          <a:srgbClr val="000000"/>
                        </a:solidFill>
                        <a:effectLst/>
                        <a:latin typeface="Arial Narrow" panose="020B0606020202030204" pitchFamily="34" charset="0"/>
                      </a:endParaRPr>
                    </a:p>
                  </a:txBody>
                  <a:tcPr marL="6117" marR="6117" marT="6117" marB="0" anchor="b"/>
                </a:tc>
                <a:tc>
                  <a:txBody>
                    <a:bodyPr/>
                    <a:lstStyle/>
                    <a:p>
                      <a:pPr algn="r" fontAlgn="b"/>
                      <a:r>
                        <a:rPr lang="es-CO" sz="1200" u="none" strike="noStrike">
                          <a:effectLst/>
                          <a:latin typeface="Arial Narrow" panose="020B0606020202030204" pitchFamily="34" charset="0"/>
                        </a:rPr>
                        <a:t>37,0568185</a:t>
                      </a:r>
                      <a:endParaRPr lang="es-CO" sz="1200" b="0" i="0" u="none" strike="noStrike">
                        <a:solidFill>
                          <a:srgbClr val="000000"/>
                        </a:solidFill>
                        <a:effectLst/>
                        <a:latin typeface="Arial Narrow" panose="020B0606020202030204" pitchFamily="34" charset="0"/>
                      </a:endParaRPr>
                    </a:p>
                  </a:txBody>
                  <a:tcPr marL="6117" marR="6117" marT="6117" marB="0" anchor="b"/>
                </a:tc>
                <a:extLst>
                  <a:ext uri="{0D108BD9-81ED-4DB2-BD59-A6C34878D82A}">
                    <a16:rowId xmlns="" xmlns:a16="http://schemas.microsoft.com/office/drawing/2014/main" val="3687501447"/>
                  </a:ext>
                </a:extLst>
              </a:tr>
              <a:tr h="152180">
                <a:tc>
                  <a:txBody>
                    <a:bodyPr/>
                    <a:lstStyle/>
                    <a:p>
                      <a:pPr algn="ctr" fontAlgn="b"/>
                      <a:r>
                        <a:rPr lang="es-CO" sz="1200" u="none" strike="noStrike">
                          <a:effectLst/>
                          <a:latin typeface="Arial Narrow" panose="020B0606020202030204" pitchFamily="34" charset="0"/>
                        </a:rPr>
                        <a:t>6</a:t>
                      </a:r>
                      <a:endParaRPr lang="es-CO" sz="1200" b="0" i="0" u="none" strike="noStrike">
                        <a:solidFill>
                          <a:srgbClr val="000000"/>
                        </a:solidFill>
                        <a:effectLst/>
                        <a:latin typeface="Arial Narrow" panose="020B0606020202030204" pitchFamily="34" charset="0"/>
                      </a:endParaRPr>
                    </a:p>
                  </a:txBody>
                  <a:tcPr marL="6117" marR="6117" marT="6117" marB="0" anchor="b"/>
                </a:tc>
                <a:tc>
                  <a:txBody>
                    <a:bodyPr/>
                    <a:lstStyle/>
                    <a:p>
                      <a:pPr algn="l" fontAlgn="b"/>
                      <a:r>
                        <a:rPr lang="es-CO" sz="1200" u="none" strike="noStrike">
                          <a:effectLst/>
                          <a:latin typeface="Arial Narrow" panose="020B0606020202030204" pitchFamily="34" charset="0"/>
                        </a:rPr>
                        <a:t>UNIVERSIDAD DE MEDELLIN</a:t>
                      </a:r>
                      <a:endParaRPr lang="es-CO" sz="1200" b="0" i="0" u="none" strike="noStrike">
                        <a:solidFill>
                          <a:srgbClr val="000000"/>
                        </a:solidFill>
                        <a:effectLst/>
                        <a:latin typeface="Arial Narrow" panose="020B0606020202030204" pitchFamily="34" charset="0"/>
                      </a:endParaRPr>
                    </a:p>
                  </a:txBody>
                  <a:tcPr marL="6117" marR="6117" marT="6117" marB="0" anchor="b"/>
                </a:tc>
                <a:tc>
                  <a:txBody>
                    <a:bodyPr/>
                    <a:lstStyle/>
                    <a:p>
                      <a:pPr algn="r" fontAlgn="b"/>
                      <a:r>
                        <a:rPr lang="es-CO" sz="1200" u="none" strike="noStrike">
                          <a:effectLst/>
                          <a:latin typeface="Arial Narrow" panose="020B0606020202030204" pitchFamily="34" charset="0"/>
                        </a:rPr>
                        <a:t>35,8777534</a:t>
                      </a:r>
                      <a:endParaRPr lang="es-CO" sz="1200" b="0" i="0" u="none" strike="noStrike">
                        <a:solidFill>
                          <a:srgbClr val="000000"/>
                        </a:solidFill>
                        <a:effectLst/>
                        <a:latin typeface="Arial Narrow" panose="020B0606020202030204" pitchFamily="34" charset="0"/>
                      </a:endParaRPr>
                    </a:p>
                  </a:txBody>
                  <a:tcPr marL="6117" marR="6117" marT="6117" marB="0" anchor="b"/>
                </a:tc>
                <a:extLst>
                  <a:ext uri="{0D108BD9-81ED-4DB2-BD59-A6C34878D82A}">
                    <a16:rowId xmlns="" xmlns:a16="http://schemas.microsoft.com/office/drawing/2014/main" val="4063857433"/>
                  </a:ext>
                </a:extLst>
              </a:tr>
              <a:tr h="152180">
                <a:tc>
                  <a:txBody>
                    <a:bodyPr/>
                    <a:lstStyle/>
                    <a:p>
                      <a:pPr algn="ctr" fontAlgn="b"/>
                      <a:r>
                        <a:rPr lang="es-CO" sz="1200" u="none" strike="noStrike" dirty="0">
                          <a:effectLst/>
                          <a:latin typeface="Arial Narrow" panose="020B0606020202030204" pitchFamily="34" charset="0"/>
                        </a:rPr>
                        <a:t>7</a:t>
                      </a:r>
                      <a:endParaRPr lang="es-CO" sz="1200" b="0" i="0" u="none" strike="noStrike" dirty="0">
                        <a:solidFill>
                          <a:srgbClr val="000000"/>
                        </a:solidFill>
                        <a:effectLst/>
                        <a:latin typeface="Arial Narrow" panose="020B0606020202030204" pitchFamily="34" charset="0"/>
                      </a:endParaRPr>
                    </a:p>
                  </a:txBody>
                  <a:tcPr marL="6117" marR="6117" marT="6117" marB="0" anchor="b"/>
                </a:tc>
                <a:tc>
                  <a:txBody>
                    <a:bodyPr/>
                    <a:lstStyle/>
                    <a:p>
                      <a:pPr algn="l" fontAlgn="b"/>
                      <a:r>
                        <a:rPr lang="es-CO" sz="1200" u="none" strike="noStrike">
                          <a:effectLst/>
                          <a:latin typeface="Arial Narrow" panose="020B0606020202030204" pitchFamily="34" charset="0"/>
                        </a:rPr>
                        <a:t>UNIVERSIDAD CES</a:t>
                      </a:r>
                      <a:endParaRPr lang="es-CO" sz="1200" b="0" i="0" u="none" strike="noStrike">
                        <a:solidFill>
                          <a:srgbClr val="000000"/>
                        </a:solidFill>
                        <a:effectLst/>
                        <a:latin typeface="Arial Narrow" panose="020B0606020202030204" pitchFamily="34" charset="0"/>
                      </a:endParaRPr>
                    </a:p>
                  </a:txBody>
                  <a:tcPr marL="6117" marR="6117" marT="6117" marB="0" anchor="b"/>
                </a:tc>
                <a:tc>
                  <a:txBody>
                    <a:bodyPr/>
                    <a:lstStyle/>
                    <a:p>
                      <a:pPr algn="r" fontAlgn="b"/>
                      <a:r>
                        <a:rPr lang="es-CO" sz="1200" u="none" strike="noStrike">
                          <a:effectLst/>
                          <a:latin typeface="Arial Narrow" panose="020B0606020202030204" pitchFamily="34" charset="0"/>
                        </a:rPr>
                        <a:t>35,5273048</a:t>
                      </a:r>
                      <a:endParaRPr lang="es-CO" sz="1200" b="0" i="0" u="none" strike="noStrike">
                        <a:solidFill>
                          <a:srgbClr val="000000"/>
                        </a:solidFill>
                        <a:effectLst/>
                        <a:latin typeface="Arial Narrow" panose="020B0606020202030204" pitchFamily="34" charset="0"/>
                      </a:endParaRPr>
                    </a:p>
                  </a:txBody>
                  <a:tcPr marL="6117" marR="6117" marT="6117" marB="0" anchor="b"/>
                </a:tc>
                <a:extLst>
                  <a:ext uri="{0D108BD9-81ED-4DB2-BD59-A6C34878D82A}">
                    <a16:rowId xmlns="" xmlns:a16="http://schemas.microsoft.com/office/drawing/2014/main" val="723500201"/>
                  </a:ext>
                </a:extLst>
              </a:tr>
              <a:tr h="152180">
                <a:tc>
                  <a:txBody>
                    <a:bodyPr/>
                    <a:lstStyle/>
                    <a:p>
                      <a:pPr algn="ctr" fontAlgn="b"/>
                      <a:r>
                        <a:rPr lang="es-CO" sz="1200" u="none" strike="noStrike">
                          <a:effectLst/>
                          <a:latin typeface="Arial Narrow" panose="020B0606020202030204" pitchFamily="34" charset="0"/>
                        </a:rPr>
                        <a:t>8</a:t>
                      </a:r>
                      <a:endParaRPr lang="es-CO" sz="1200" b="0" i="0" u="none" strike="noStrike">
                        <a:solidFill>
                          <a:srgbClr val="000000"/>
                        </a:solidFill>
                        <a:effectLst/>
                        <a:latin typeface="Arial Narrow" panose="020B0606020202030204" pitchFamily="34" charset="0"/>
                      </a:endParaRPr>
                    </a:p>
                  </a:txBody>
                  <a:tcPr marL="6117" marR="6117" marT="6117" marB="0" anchor="b"/>
                </a:tc>
                <a:tc>
                  <a:txBody>
                    <a:bodyPr/>
                    <a:lstStyle/>
                    <a:p>
                      <a:pPr algn="l" fontAlgn="b"/>
                      <a:r>
                        <a:rPr lang="es-CO" sz="1200" u="none" strike="noStrike" dirty="0">
                          <a:effectLst/>
                          <a:latin typeface="Arial Narrow" panose="020B0606020202030204" pitchFamily="34" charset="0"/>
                        </a:rPr>
                        <a:t>FUNDACION UNIVERSIDAD DE BOGOTA - JORGE TADEO LOZANO</a:t>
                      </a:r>
                      <a:endParaRPr lang="es-CO" sz="1200" b="0" i="0" u="none" strike="noStrike" dirty="0">
                        <a:solidFill>
                          <a:srgbClr val="000000"/>
                        </a:solidFill>
                        <a:effectLst/>
                        <a:latin typeface="Arial Narrow" panose="020B0606020202030204" pitchFamily="34" charset="0"/>
                      </a:endParaRPr>
                    </a:p>
                  </a:txBody>
                  <a:tcPr marL="6117" marR="6117" marT="6117" marB="0" anchor="b"/>
                </a:tc>
                <a:tc>
                  <a:txBody>
                    <a:bodyPr/>
                    <a:lstStyle/>
                    <a:p>
                      <a:pPr algn="r" fontAlgn="b"/>
                      <a:r>
                        <a:rPr lang="es-CO" sz="1200" u="none" strike="noStrike">
                          <a:effectLst/>
                          <a:latin typeface="Arial Narrow" panose="020B0606020202030204" pitchFamily="34" charset="0"/>
                        </a:rPr>
                        <a:t>34,9976881</a:t>
                      </a:r>
                      <a:endParaRPr lang="es-CO" sz="1200" b="0" i="0" u="none" strike="noStrike">
                        <a:solidFill>
                          <a:srgbClr val="000000"/>
                        </a:solidFill>
                        <a:effectLst/>
                        <a:latin typeface="Arial Narrow" panose="020B0606020202030204" pitchFamily="34" charset="0"/>
                      </a:endParaRPr>
                    </a:p>
                  </a:txBody>
                  <a:tcPr marL="6117" marR="6117" marT="6117" marB="0" anchor="b"/>
                </a:tc>
                <a:extLst>
                  <a:ext uri="{0D108BD9-81ED-4DB2-BD59-A6C34878D82A}">
                    <a16:rowId xmlns="" xmlns:a16="http://schemas.microsoft.com/office/drawing/2014/main" val="1721841938"/>
                  </a:ext>
                </a:extLst>
              </a:tr>
              <a:tr h="152180">
                <a:tc>
                  <a:txBody>
                    <a:bodyPr/>
                    <a:lstStyle/>
                    <a:p>
                      <a:pPr algn="ctr" fontAlgn="b"/>
                      <a:r>
                        <a:rPr lang="es-CO" sz="1200" u="none" strike="noStrike">
                          <a:effectLst/>
                          <a:latin typeface="Arial Narrow" panose="020B0606020202030204" pitchFamily="34" charset="0"/>
                        </a:rPr>
                        <a:t>9</a:t>
                      </a:r>
                      <a:endParaRPr lang="es-CO" sz="1200" b="0" i="0" u="none" strike="noStrike">
                        <a:solidFill>
                          <a:srgbClr val="000000"/>
                        </a:solidFill>
                        <a:effectLst/>
                        <a:latin typeface="Arial Narrow" panose="020B0606020202030204" pitchFamily="34" charset="0"/>
                      </a:endParaRPr>
                    </a:p>
                  </a:txBody>
                  <a:tcPr marL="6117" marR="6117" marT="6117" marB="0" anchor="b"/>
                </a:tc>
                <a:tc>
                  <a:txBody>
                    <a:bodyPr/>
                    <a:lstStyle/>
                    <a:p>
                      <a:pPr algn="l" fontAlgn="b"/>
                      <a:r>
                        <a:rPr lang="es-CO" sz="1200" u="none" strike="noStrike">
                          <a:effectLst/>
                          <a:latin typeface="Arial Narrow" panose="020B0606020202030204" pitchFamily="34" charset="0"/>
                        </a:rPr>
                        <a:t>UNIVERSIDAD SERGIO ARBOLEDA</a:t>
                      </a:r>
                      <a:endParaRPr lang="es-CO" sz="1200" b="0" i="0" u="none" strike="noStrike">
                        <a:solidFill>
                          <a:srgbClr val="000000"/>
                        </a:solidFill>
                        <a:effectLst/>
                        <a:latin typeface="Arial Narrow" panose="020B0606020202030204" pitchFamily="34" charset="0"/>
                      </a:endParaRPr>
                    </a:p>
                  </a:txBody>
                  <a:tcPr marL="6117" marR="6117" marT="6117" marB="0" anchor="b"/>
                </a:tc>
                <a:tc>
                  <a:txBody>
                    <a:bodyPr/>
                    <a:lstStyle/>
                    <a:p>
                      <a:pPr algn="r" fontAlgn="b"/>
                      <a:r>
                        <a:rPr lang="es-CO" sz="1200" u="none" strike="noStrike">
                          <a:effectLst/>
                          <a:latin typeface="Arial Narrow" panose="020B0606020202030204" pitchFamily="34" charset="0"/>
                        </a:rPr>
                        <a:t>34,4887093</a:t>
                      </a:r>
                      <a:endParaRPr lang="es-CO" sz="1200" b="0" i="0" u="none" strike="noStrike">
                        <a:solidFill>
                          <a:srgbClr val="000000"/>
                        </a:solidFill>
                        <a:effectLst/>
                        <a:latin typeface="Arial Narrow" panose="020B0606020202030204" pitchFamily="34" charset="0"/>
                      </a:endParaRPr>
                    </a:p>
                  </a:txBody>
                  <a:tcPr marL="6117" marR="6117" marT="6117" marB="0" anchor="b"/>
                </a:tc>
                <a:extLst>
                  <a:ext uri="{0D108BD9-81ED-4DB2-BD59-A6C34878D82A}">
                    <a16:rowId xmlns="" xmlns:a16="http://schemas.microsoft.com/office/drawing/2014/main" val="766263884"/>
                  </a:ext>
                </a:extLst>
              </a:tr>
              <a:tr h="152180">
                <a:tc>
                  <a:txBody>
                    <a:bodyPr/>
                    <a:lstStyle/>
                    <a:p>
                      <a:pPr algn="ctr" fontAlgn="b"/>
                      <a:r>
                        <a:rPr lang="es-CO" sz="1200" u="none" strike="noStrike">
                          <a:effectLst/>
                          <a:latin typeface="Arial Narrow" panose="020B0606020202030204" pitchFamily="34" charset="0"/>
                        </a:rPr>
                        <a:t>10</a:t>
                      </a:r>
                      <a:endParaRPr lang="es-CO" sz="1200" b="0" i="0" u="none" strike="noStrike">
                        <a:solidFill>
                          <a:srgbClr val="000000"/>
                        </a:solidFill>
                        <a:effectLst/>
                        <a:latin typeface="Arial Narrow" panose="020B0606020202030204" pitchFamily="34" charset="0"/>
                      </a:endParaRPr>
                    </a:p>
                  </a:txBody>
                  <a:tcPr marL="6117" marR="6117" marT="6117" marB="0" anchor="b"/>
                </a:tc>
                <a:tc>
                  <a:txBody>
                    <a:bodyPr/>
                    <a:lstStyle/>
                    <a:p>
                      <a:pPr algn="l" fontAlgn="b"/>
                      <a:r>
                        <a:rPr lang="es-CO" sz="1200" u="none" strike="noStrike">
                          <a:effectLst/>
                          <a:latin typeface="Arial Narrow" panose="020B0606020202030204" pitchFamily="34" charset="0"/>
                        </a:rPr>
                        <a:t>FUNDACION UNIVERSITARIA DE CIENCIAS DE LA SALUD</a:t>
                      </a:r>
                      <a:endParaRPr lang="es-CO" sz="1200" b="0" i="0" u="none" strike="noStrike">
                        <a:solidFill>
                          <a:srgbClr val="000000"/>
                        </a:solidFill>
                        <a:effectLst/>
                        <a:latin typeface="Arial Narrow" panose="020B0606020202030204" pitchFamily="34" charset="0"/>
                      </a:endParaRPr>
                    </a:p>
                  </a:txBody>
                  <a:tcPr marL="6117" marR="6117" marT="6117" marB="0" anchor="b"/>
                </a:tc>
                <a:tc>
                  <a:txBody>
                    <a:bodyPr/>
                    <a:lstStyle/>
                    <a:p>
                      <a:pPr algn="r" fontAlgn="b"/>
                      <a:r>
                        <a:rPr lang="es-CO" sz="1200" u="none" strike="noStrike">
                          <a:effectLst/>
                          <a:latin typeface="Arial Narrow" panose="020B0606020202030204" pitchFamily="34" charset="0"/>
                        </a:rPr>
                        <a:t>34,0580252</a:t>
                      </a:r>
                      <a:endParaRPr lang="es-CO" sz="1200" b="0" i="0" u="none" strike="noStrike">
                        <a:solidFill>
                          <a:srgbClr val="000000"/>
                        </a:solidFill>
                        <a:effectLst/>
                        <a:latin typeface="Arial Narrow" panose="020B0606020202030204" pitchFamily="34" charset="0"/>
                      </a:endParaRPr>
                    </a:p>
                  </a:txBody>
                  <a:tcPr marL="6117" marR="6117" marT="6117" marB="0" anchor="b"/>
                </a:tc>
                <a:extLst>
                  <a:ext uri="{0D108BD9-81ED-4DB2-BD59-A6C34878D82A}">
                    <a16:rowId xmlns="" xmlns:a16="http://schemas.microsoft.com/office/drawing/2014/main" val="1848844351"/>
                  </a:ext>
                </a:extLst>
              </a:tr>
              <a:tr h="152180">
                <a:tc>
                  <a:txBody>
                    <a:bodyPr/>
                    <a:lstStyle/>
                    <a:p>
                      <a:pPr algn="ctr" fontAlgn="b"/>
                      <a:r>
                        <a:rPr lang="es-CO" sz="1200" u="none" strike="noStrike">
                          <a:effectLst/>
                          <a:latin typeface="Arial Narrow" panose="020B0606020202030204" pitchFamily="34" charset="0"/>
                        </a:rPr>
                        <a:t>11</a:t>
                      </a:r>
                      <a:endParaRPr lang="es-CO" sz="1200" b="0" i="0" u="none" strike="noStrike">
                        <a:solidFill>
                          <a:srgbClr val="000000"/>
                        </a:solidFill>
                        <a:effectLst/>
                        <a:latin typeface="Arial Narrow" panose="020B0606020202030204" pitchFamily="34" charset="0"/>
                      </a:endParaRPr>
                    </a:p>
                  </a:txBody>
                  <a:tcPr marL="6117" marR="6117" marT="6117" marB="0" anchor="b"/>
                </a:tc>
                <a:tc>
                  <a:txBody>
                    <a:bodyPr/>
                    <a:lstStyle/>
                    <a:p>
                      <a:pPr algn="l" fontAlgn="b"/>
                      <a:r>
                        <a:rPr lang="es-CO" sz="1200" u="none" strike="noStrike">
                          <a:effectLst/>
                          <a:latin typeface="Arial Narrow" panose="020B0606020202030204" pitchFamily="34" charset="0"/>
                        </a:rPr>
                        <a:t>UNIVERSIDAD DE SAN BUENAVENTURA</a:t>
                      </a:r>
                      <a:endParaRPr lang="es-CO" sz="1200" b="0" i="0" u="none" strike="noStrike">
                        <a:solidFill>
                          <a:srgbClr val="000000"/>
                        </a:solidFill>
                        <a:effectLst/>
                        <a:latin typeface="Arial Narrow" panose="020B0606020202030204" pitchFamily="34" charset="0"/>
                      </a:endParaRPr>
                    </a:p>
                  </a:txBody>
                  <a:tcPr marL="6117" marR="6117" marT="6117" marB="0" anchor="b"/>
                </a:tc>
                <a:tc>
                  <a:txBody>
                    <a:bodyPr/>
                    <a:lstStyle/>
                    <a:p>
                      <a:pPr algn="r" fontAlgn="b"/>
                      <a:r>
                        <a:rPr lang="es-CO" sz="1200" u="none" strike="noStrike">
                          <a:effectLst/>
                          <a:latin typeface="Arial Narrow" panose="020B0606020202030204" pitchFamily="34" charset="0"/>
                        </a:rPr>
                        <a:t>33,7726827</a:t>
                      </a:r>
                      <a:endParaRPr lang="es-CO" sz="1200" b="0" i="0" u="none" strike="noStrike">
                        <a:solidFill>
                          <a:srgbClr val="000000"/>
                        </a:solidFill>
                        <a:effectLst/>
                        <a:latin typeface="Arial Narrow" panose="020B0606020202030204" pitchFamily="34" charset="0"/>
                      </a:endParaRPr>
                    </a:p>
                  </a:txBody>
                  <a:tcPr marL="6117" marR="6117" marT="6117" marB="0" anchor="b"/>
                </a:tc>
                <a:extLst>
                  <a:ext uri="{0D108BD9-81ED-4DB2-BD59-A6C34878D82A}">
                    <a16:rowId xmlns="" xmlns:a16="http://schemas.microsoft.com/office/drawing/2014/main" val="182148292"/>
                  </a:ext>
                </a:extLst>
              </a:tr>
              <a:tr h="152180">
                <a:tc>
                  <a:txBody>
                    <a:bodyPr/>
                    <a:lstStyle/>
                    <a:p>
                      <a:pPr algn="ctr" fontAlgn="b"/>
                      <a:r>
                        <a:rPr lang="es-CO" sz="1200" u="none" strike="noStrike" dirty="0">
                          <a:effectLst/>
                          <a:latin typeface="Arial Narrow" panose="020B0606020202030204" pitchFamily="34" charset="0"/>
                        </a:rPr>
                        <a:t>12</a:t>
                      </a:r>
                      <a:endParaRPr lang="es-CO" sz="1200" b="0" i="0" u="none" strike="noStrike" dirty="0">
                        <a:solidFill>
                          <a:srgbClr val="000000"/>
                        </a:solidFill>
                        <a:effectLst/>
                        <a:latin typeface="Arial Narrow" panose="020B0606020202030204" pitchFamily="34" charset="0"/>
                      </a:endParaRPr>
                    </a:p>
                  </a:txBody>
                  <a:tcPr marL="6117" marR="6117" marT="6117" marB="0" anchor="b"/>
                </a:tc>
                <a:tc>
                  <a:txBody>
                    <a:bodyPr/>
                    <a:lstStyle/>
                    <a:p>
                      <a:pPr algn="l" fontAlgn="b"/>
                      <a:r>
                        <a:rPr lang="es-CO" sz="1200" u="none" strike="noStrike">
                          <a:effectLst/>
                          <a:latin typeface="Arial Narrow" panose="020B0606020202030204" pitchFamily="34" charset="0"/>
                        </a:rPr>
                        <a:t>UNIVERSIDAD EAN</a:t>
                      </a:r>
                      <a:endParaRPr lang="es-CO" sz="1200" b="0" i="0" u="none" strike="noStrike">
                        <a:solidFill>
                          <a:srgbClr val="000000"/>
                        </a:solidFill>
                        <a:effectLst/>
                        <a:latin typeface="Arial Narrow" panose="020B0606020202030204" pitchFamily="34" charset="0"/>
                      </a:endParaRPr>
                    </a:p>
                  </a:txBody>
                  <a:tcPr marL="6117" marR="6117" marT="6117" marB="0" anchor="b"/>
                </a:tc>
                <a:tc>
                  <a:txBody>
                    <a:bodyPr/>
                    <a:lstStyle/>
                    <a:p>
                      <a:pPr algn="r" fontAlgn="b"/>
                      <a:r>
                        <a:rPr lang="es-CO" sz="1200" u="none" strike="noStrike">
                          <a:effectLst/>
                          <a:latin typeface="Arial Narrow" panose="020B0606020202030204" pitchFamily="34" charset="0"/>
                        </a:rPr>
                        <a:t>33,6184336</a:t>
                      </a:r>
                      <a:endParaRPr lang="es-CO" sz="1200" b="0" i="0" u="none" strike="noStrike">
                        <a:solidFill>
                          <a:srgbClr val="000000"/>
                        </a:solidFill>
                        <a:effectLst/>
                        <a:latin typeface="Arial Narrow" panose="020B0606020202030204" pitchFamily="34" charset="0"/>
                      </a:endParaRPr>
                    </a:p>
                  </a:txBody>
                  <a:tcPr marL="6117" marR="6117" marT="6117" marB="0" anchor="b"/>
                </a:tc>
                <a:extLst>
                  <a:ext uri="{0D108BD9-81ED-4DB2-BD59-A6C34878D82A}">
                    <a16:rowId xmlns="" xmlns:a16="http://schemas.microsoft.com/office/drawing/2014/main" val="1996569592"/>
                  </a:ext>
                </a:extLst>
              </a:tr>
              <a:tr h="152180">
                <a:tc>
                  <a:txBody>
                    <a:bodyPr/>
                    <a:lstStyle/>
                    <a:p>
                      <a:pPr algn="ctr" fontAlgn="b"/>
                      <a:r>
                        <a:rPr lang="es-CO" sz="1200" u="none" strike="noStrike" dirty="0">
                          <a:effectLst/>
                          <a:latin typeface="Arial Narrow" panose="020B0606020202030204" pitchFamily="34" charset="0"/>
                        </a:rPr>
                        <a:t>13</a:t>
                      </a:r>
                      <a:endParaRPr lang="es-CO" sz="1200" b="0" i="0" u="none" strike="noStrike" dirty="0">
                        <a:solidFill>
                          <a:srgbClr val="000000"/>
                        </a:solidFill>
                        <a:effectLst/>
                        <a:latin typeface="Arial Narrow" panose="020B0606020202030204" pitchFamily="34" charset="0"/>
                      </a:endParaRPr>
                    </a:p>
                  </a:txBody>
                  <a:tcPr marL="6117" marR="6117" marT="6117" marB="0" anchor="b"/>
                </a:tc>
                <a:tc>
                  <a:txBody>
                    <a:bodyPr/>
                    <a:lstStyle/>
                    <a:p>
                      <a:pPr algn="l" fontAlgn="b"/>
                      <a:r>
                        <a:rPr lang="es-CO" sz="1200" u="none" strike="noStrike">
                          <a:effectLst/>
                          <a:latin typeface="Arial Narrow" panose="020B0606020202030204" pitchFamily="34" charset="0"/>
                        </a:rPr>
                        <a:t>UNIVERSIDAD AUTONOMA DE BUCARAMANGA-UNAB-</a:t>
                      </a:r>
                      <a:endParaRPr lang="es-CO" sz="1200" b="0" i="0" u="none" strike="noStrike">
                        <a:solidFill>
                          <a:srgbClr val="000000"/>
                        </a:solidFill>
                        <a:effectLst/>
                        <a:latin typeface="Arial Narrow" panose="020B0606020202030204" pitchFamily="34" charset="0"/>
                      </a:endParaRPr>
                    </a:p>
                  </a:txBody>
                  <a:tcPr marL="6117" marR="6117" marT="6117" marB="0" anchor="b"/>
                </a:tc>
                <a:tc>
                  <a:txBody>
                    <a:bodyPr/>
                    <a:lstStyle/>
                    <a:p>
                      <a:pPr algn="r" fontAlgn="b"/>
                      <a:r>
                        <a:rPr lang="es-CO" sz="1200" u="none" strike="noStrike">
                          <a:effectLst/>
                          <a:latin typeface="Arial Narrow" panose="020B0606020202030204" pitchFamily="34" charset="0"/>
                        </a:rPr>
                        <a:t>33,340146</a:t>
                      </a:r>
                      <a:endParaRPr lang="es-CO" sz="1200" b="0" i="0" u="none" strike="noStrike">
                        <a:solidFill>
                          <a:srgbClr val="000000"/>
                        </a:solidFill>
                        <a:effectLst/>
                        <a:latin typeface="Arial Narrow" panose="020B0606020202030204" pitchFamily="34" charset="0"/>
                      </a:endParaRPr>
                    </a:p>
                  </a:txBody>
                  <a:tcPr marL="6117" marR="6117" marT="6117" marB="0" anchor="b"/>
                </a:tc>
                <a:extLst>
                  <a:ext uri="{0D108BD9-81ED-4DB2-BD59-A6C34878D82A}">
                    <a16:rowId xmlns="" xmlns:a16="http://schemas.microsoft.com/office/drawing/2014/main" val="2556761908"/>
                  </a:ext>
                </a:extLst>
              </a:tr>
              <a:tr h="152180">
                <a:tc>
                  <a:txBody>
                    <a:bodyPr/>
                    <a:lstStyle/>
                    <a:p>
                      <a:pPr algn="ctr" fontAlgn="b"/>
                      <a:r>
                        <a:rPr lang="es-CO" sz="1200" u="none" strike="noStrike">
                          <a:effectLst/>
                          <a:latin typeface="Arial Narrow" panose="020B0606020202030204" pitchFamily="34" charset="0"/>
                        </a:rPr>
                        <a:t>14</a:t>
                      </a:r>
                      <a:endParaRPr lang="es-CO" sz="1200" b="0" i="0" u="none" strike="noStrike">
                        <a:solidFill>
                          <a:srgbClr val="000000"/>
                        </a:solidFill>
                        <a:effectLst/>
                        <a:latin typeface="Arial Narrow" panose="020B0606020202030204" pitchFamily="34" charset="0"/>
                      </a:endParaRPr>
                    </a:p>
                  </a:txBody>
                  <a:tcPr marL="6117" marR="6117" marT="6117" marB="0" anchor="b"/>
                </a:tc>
                <a:tc>
                  <a:txBody>
                    <a:bodyPr/>
                    <a:lstStyle/>
                    <a:p>
                      <a:pPr algn="l" fontAlgn="b"/>
                      <a:r>
                        <a:rPr lang="es-CO" sz="1200" u="none" strike="noStrike">
                          <a:effectLst/>
                          <a:latin typeface="Arial Narrow" panose="020B0606020202030204" pitchFamily="34" charset="0"/>
                        </a:rPr>
                        <a:t>UNIVERSIDAD EL BOSQUE</a:t>
                      </a:r>
                      <a:endParaRPr lang="es-CO" sz="1200" b="0" i="0" u="none" strike="noStrike">
                        <a:solidFill>
                          <a:srgbClr val="000000"/>
                        </a:solidFill>
                        <a:effectLst/>
                        <a:latin typeface="Arial Narrow" panose="020B0606020202030204" pitchFamily="34" charset="0"/>
                      </a:endParaRPr>
                    </a:p>
                  </a:txBody>
                  <a:tcPr marL="6117" marR="6117" marT="6117" marB="0" anchor="b"/>
                </a:tc>
                <a:tc>
                  <a:txBody>
                    <a:bodyPr/>
                    <a:lstStyle/>
                    <a:p>
                      <a:pPr algn="r" fontAlgn="b"/>
                      <a:r>
                        <a:rPr lang="es-CO" sz="1200" u="none" strike="noStrike">
                          <a:effectLst/>
                          <a:latin typeface="Arial Narrow" panose="020B0606020202030204" pitchFamily="34" charset="0"/>
                        </a:rPr>
                        <a:t>32,7685814</a:t>
                      </a:r>
                      <a:endParaRPr lang="es-CO" sz="1200" b="0" i="0" u="none" strike="noStrike">
                        <a:solidFill>
                          <a:srgbClr val="000000"/>
                        </a:solidFill>
                        <a:effectLst/>
                        <a:latin typeface="Arial Narrow" panose="020B0606020202030204" pitchFamily="34" charset="0"/>
                      </a:endParaRPr>
                    </a:p>
                  </a:txBody>
                  <a:tcPr marL="6117" marR="6117" marT="6117" marB="0" anchor="b"/>
                </a:tc>
                <a:extLst>
                  <a:ext uri="{0D108BD9-81ED-4DB2-BD59-A6C34878D82A}">
                    <a16:rowId xmlns="" xmlns:a16="http://schemas.microsoft.com/office/drawing/2014/main" val="1073980191"/>
                  </a:ext>
                </a:extLst>
              </a:tr>
              <a:tr h="152180">
                <a:tc>
                  <a:txBody>
                    <a:bodyPr/>
                    <a:lstStyle/>
                    <a:p>
                      <a:pPr algn="ctr" fontAlgn="b"/>
                      <a:r>
                        <a:rPr lang="es-CO" sz="1200" u="none" strike="noStrike">
                          <a:effectLst/>
                          <a:latin typeface="Arial Narrow" panose="020B0606020202030204" pitchFamily="34" charset="0"/>
                        </a:rPr>
                        <a:t>15</a:t>
                      </a:r>
                      <a:endParaRPr lang="es-CO" sz="1200" b="0" i="0" u="none" strike="noStrike">
                        <a:solidFill>
                          <a:srgbClr val="000000"/>
                        </a:solidFill>
                        <a:effectLst/>
                        <a:latin typeface="Arial Narrow" panose="020B0606020202030204" pitchFamily="34" charset="0"/>
                      </a:endParaRPr>
                    </a:p>
                  </a:txBody>
                  <a:tcPr marL="6117" marR="6117" marT="6117" marB="0" anchor="b"/>
                </a:tc>
                <a:tc>
                  <a:txBody>
                    <a:bodyPr/>
                    <a:lstStyle/>
                    <a:p>
                      <a:pPr algn="l" fontAlgn="b"/>
                      <a:r>
                        <a:rPr lang="es-CO" sz="1200" u="none" strike="noStrike">
                          <a:effectLst/>
                          <a:latin typeface="Arial Narrow" panose="020B0606020202030204" pitchFamily="34" charset="0"/>
                        </a:rPr>
                        <a:t>UNIVERSIDAD EAFIT-</a:t>
                      </a:r>
                      <a:endParaRPr lang="es-CO" sz="1200" b="0" i="0" u="none" strike="noStrike">
                        <a:solidFill>
                          <a:srgbClr val="000000"/>
                        </a:solidFill>
                        <a:effectLst/>
                        <a:latin typeface="Arial Narrow" panose="020B0606020202030204" pitchFamily="34" charset="0"/>
                      </a:endParaRPr>
                    </a:p>
                  </a:txBody>
                  <a:tcPr marL="6117" marR="6117" marT="6117" marB="0" anchor="b"/>
                </a:tc>
                <a:tc>
                  <a:txBody>
                    <a:bodyPr/>
                    <a:lstStyle/>
                    <a:p>
                      <a:pPr algn="r" fontAlgn="b"/>
                      <a:r>
                        <a:rPr lang="es-CO" sz="1200" u="none" strike="noStrike">
                          <a:effectLst/>
                          <a:latin typeface="Arial Narrow" panose="020B0606020202030204" pitchFamily="34" charset="0"/>
                        </a:rPr>
                        <a:t>32,7193005</a:t>
                      </a:r>
                      <a:endParaRPr lang="es-CO" sz="1200" b="0" i="0" u="none" strike="noStrike">
                        <a:solidFill>
                          <a:srgbClr val="000000"/>
                        </a:solidFill>
                        <a:effectLst/>
                        <a:latin typeface="Arial Narrow" panose="020B0606020202030204" pitchFamily="34" charset="0"/>
                      </a:endParaRPr>
                    </a:p>
                  </a:txBody>
                  <a:tcPr marL="6117" marR="6117" marT="6117" marB="0" anchor="b"/>
                </a:tc>
                <a:extLst>
                  <a:ext uri="{0D108BD9-81ED-4DB2-BD59-A6C34878D82A}">
                    <a16:rowId xmlns="" xmlns:a16="http://schemas.microsoft.com/office/drawing/2014/main" val="3960627367"/>
                  </a:ext>
                </a:extLst>
              </a:tr>
              <a:tr h="152180">
                <a:tc>
                  <a:txBody>
                    <a:bodyPr/>
                    <a:lstStyle/>
                    <a:p>
                      <a:pPr algn="ctr" fontAlgn="b"/>
                      <a:r>
                        <a:rPr lang="es-CO" sz="1200" u="none" strike="noStrike" dirty="0">
                          <a:effectLst/>
                          <a:latin typeface="Arial Narrow" panose="020B0606020202030204" pitchFamily="34" charset="0"/>
                        </a:rPr>
                        <a:t>16</a:t>
                      </a:r>
                      <a:endParaRPr lang="es-CO" sz="1200" b="0" i="0" u="none" strike="noStrike" dirty="0">
                        <a:solidFill>
                          <a:srgbClr val="000000"/>
                        </a:solidFill>
                        <a:effectLst/>
                        <a:latin typeface="Arial Narrow" panose="020B0606020202030204" pitchFamily="34" charset="0"/>
                      </a:endParaRPr>
                    </a:p>
                  </a:txBody>
                  <a:tcPr marL="6117" marR="6117" marT="6117" marB="0" anchor="b"/>
                </a:tc>
                <a:tc>
                  <a:txBody>
                    <a:bodyPr/>
                    <a:lstStyle/>
                    <a:p>
                      <a:pPr algn="l" fontAlgn="b"/>
                      <a:r>
                        <a:rPr lang="es-CO" sz="1200" u="none" strike="noStrike">
                          <a:effectLst/>
                          <a:latin typeface="Arial Narrow" panose="020B0606020202030204" pitchFamily="34" charset="0"/>
                        </a:rPr>
                        <a:t>UNIVERSIDAD LIBRE</a:t>
                      </a:r>
                      <a:endParaRPr lang="es-CO" sz="1200" b="0" i="0" u="none" strike="noStrike">
                        <a:solidFill>
                          <a:srgbClr val="000000"/>
                        </a:solidFill>
                        <a:effectLst/>
                        <a:latin typeface="Arial Narrow" panose="020B0606020202030204" pitchFamily="34" charset="0"/>
                      </a:endParaRPr>
                    </a:p>
                  </a:txBody>
                  <a:tcPr marL="6117" marR="6117" marT="6117" marB="0" anchor="b"/>
                </a:tc>
                <a:tc>
                  <a:txBody>
                    <a:bodyPr/>
                    <a:lstStyle/>
                    <a:p>
                      <a:pPr algn="r" fontAlgn="b"/>
                      <a:r>
                        <a:rPr lang="es-CO" sz="1200" u="none" strike="noStrike">
                          <a:effectLst/>
                          <a:latin typeface="Arial Narrow" panose="020B0606020202030204" pitchFamily="34" charset="0"/>
                        </a:rPr>
                        <a:t>32,6015825</a:t>
                      </a:r>
                      <a:endParaRPr lang="es-CO" sz="1200" b="0" i="0" u="none" strike="noStrike">
                        <a:solidFill>
                          <a:srgbClr val="000000"/>
                        </a:solidFill>
                        <a:effectLst/>
                        <a:latin typeface="Arial Narrow" panose="020B0606020202030204" pitchFamily="34" charset="0"/>
                      </a:endParaRPr>
                    </a:p>
                  </a:txBody>
                  <a:tcPr marL="6117" marR="6117" marT="6117" marB="0" anchor="b"/>
                </a:tc>
                <a:extLst>
                  <a:ext uri="{0D108BD9-81ED-4DB2-BD59-A6C34878D82A}">
                    <a16:rowId xmlns="" xmlns:a16="http://schemas.microsoft.com/office/drawing/2014/main" val="782069812"/>
                  </a:ext>
                </a:extLst>
              </a:tr>
              <a:tr h="152180">
                <a:tc>
                  <a:txBody>
                    <a:bodyPr/>
                    <a:lstStyle/>
                    <a:p>
                      <a:pPr algn="ctr" fontAlgn="b"/>
                      <a:r>
                        <a:rPr lang="es-CO" sz="1200" u="none" strike="noStrike">
                          <a:effectLst/>
                          <a:latin typeface="Arial Narrow" panose="020B0606020202030204" pitchFamily="34" charset="0"/>
                        </a:rPr>
                        <a:t>17</a:t>
                      </a:r>
                      <a:endParaRPr lang="es-CO" sz="1200" b="0" i="0" u="none" strike="noStrike">
                        <a:solidFill>
                          <a:srgbClr val="000000"/>
                        </a:solidFill>
                        <a:effectLst/>
                        <a:latin typeface="Arial Narrow" panose="020B0606020202030204" pitchFamily="34" charset="0"/>
                      </a:endParaRPr>
                    </a:p>
                  </a:txBody>
                  <a:tcPr marL="6117" marR="6117" marT="6117" marB="0" anchor="b"/>
                </a:tc>
                <a:tc>
                  <a:txBody>
                    <a:bodyPr/>
                    <a:lstStyle/>
                    <a:p>
                      <a:pPr algn="l" fontAlgn="b"/>
                      <a:r>
                        <a:rPr lang="es-CO" sz="1200" u="none" strike="noStrike">
                          <a:effectLst/>
                          <a:latin typeface="Arial Narrow" panose="020B0606020202030204" pitchFamily="34" charset="0"/>
                        </a:rPr>
                        <a:t>UNIVERSIDAD CATOLICA DE PEREIRA</a:t>
                      </a:r>
                      <a:endParaRPr lang="es-CO" sz="1200" b="0" i="0" u="none" strike="noStrike">
                        <a:solidFill>
                          <a:srgbClr val="000000"/>
                        </a:solidFill>
                        <a:effectLst/>
                        <a:latin typeface="Arial Narrow" panose="020B0606020202030204" pitchFamily="34" charset="0"/>
                      </a:endParaRPr>
                    </a:p>
                  </a:txBody>
                  <a:tcPr marL="6117" marR="6117" marT="6117" marB="0" anchor="b"/>
                </a:tc>
                <a:tc>
                  <a:txBody>
                    <a:bodyPr/>
                    <a:lstStyle/>
                    <a:p>
                      <a:pPr algn="r" fontAlgn="b"/>
                      <a:r>
                        <a:rPr lang="es-CO" sz="1200" u="none" strike="noStrike">
                          <a:effectLst/>
                          <a:latin typeface="Arial Narrow" panose="020B0606020202030204" pitchFamily="34" charset="0"/>
                        </a:rPr>
                        <a:t>32,5101973</a:t>
                      </a:r>
                      <a:endParaRPr lang="es-CO" sz="1200" b="0" i="0" u="none" strike="noStrike">
                        <a:solidFill>
                          <a:srgbClr val="000000"/>
                        </a:solidFill>
                        <a:effectLst/>
                        <a:latin typeface="Arial Narrow" panose="020B0606020202030204" pitchFamily="34" charset="0"/>
                      </a:endParaRPr>
                    </a:p>
                  </a:txBody>
                  <a:tcPr marL="6117" marR="6117" marT="6117" marB="0" anchor="b"/>
                </a:tc>
                <a:extLst>
                  <a:ext uri="{0D108BD9-81ED-4DB2-BD59-A6C34878D82A}">
                    <a16:rowId xmlns="" xmlns:a16="http://schemas.microsoft.com/office/drawing/2014/main" val="1764845064"/>
                  </a:ext>
                </a:extLst>
              </a:tr>
              <a:tr h="152180">
                <a:tc>
                  <a:txBody>
                    <a:bodyPr/>
                    <a:lstStyle/>
                    <a:p>
                      <a:pPr algn="ctr" fontAlgn="b"/>
                      <a:r>
                        <a:rPr lang="es-CO" sz="1200" u="none" strike="noStrike">
                          <a:effectLst/>
                          <a:latin typeface="Arial Narrow" panose="020B0606020202030204" pitchFamily="34" charset="0"/>
                        </a:rPr>
                        <a:t>18</a:t>
                      </a:r>
                      <a:endParaRPr lang="es-CO" sz="1200" b="0" i="0" u="none" strike="noStrike">
                        <a:solidFill>
                          <a:srgbClr val="000000"/>
                        </a:solidFill>
                        <a:effectLst/>
                        <a:latin typeface="Arial Narrow" panose="020B0606020202030204" pitchFamily="34" charset="0"/>
                      </a:endParaRPr>
                    </a:p>
                  </a:txBody>
                  <a:tcPr marL="6117" marR="6117" marT="6117" marB="0" anchor="b"/>
                </a:tc>
                <a:tc>
                  <a:txBody>
                    <a:bodyPr/>
                    <a:lstStyle/>
                    <a:p>
                      <a:pPr algn="l" fontAlgn="b"/>
                      <a:r>
                        <a:rPr lang="es-CO" sz="1200" u="none" strike="noStrike">
                          <a:effectLst/>
                          <a:latin typeface="Arial Narrow" panose="020B0606020202030204" pitchFamily="34" charset="0"/>
                        </a:rPr>
                        <a:t>UNIVERSIDAD CENTRAL</a:t>
                      </a:r>
                      <a:endParaRPr lang="es-CO" sz="1200" b="0" i="0" u="none" strike="noStrike">
                        <a:solidFill>
                          <a:srgbClr val="000000"/>
                        </a:solidFill>
                        <a:effectLst/>
                        <a:latin typeface="Arial Narrow" panose="020B0606020202030204" pitchFamily="34" charset="0"/>
                      </a:endParaRPr>
                    </a:p>
                  </a:txBody>
                  <a:tcPr marL="6117" marR="6117" marT="6117" marB="0" anchor="b"/>
                </a:tc>
                <a:tc>
                  <a:txBody>
                    <a:bodyPr/>
                    <a:lstStyle/>
                    <a:p>
                      <a:pPr algn="r" fontAlgn="b"/>
                      <a:r>
                        <a:rPr lang="es-CO" sz="1200" u="none" strike="noStrike">
                          <a:effectLst/>
                          <a:latin typeface="Arial Narrow" panose="020B0606020202030204" pitchFamily="34" charset="0"/>
                        </a:rPr>
                        <a:t>32,4758079</a:t>
                      </a:r>
                      <a:endParaRPr lang="es-CO" sz="1200" b="0" i="0" u="none" strike="noStrike">
                        <a:solidFill>
                          <a:srgbClr val="000000"/>
                        </a:solidFill>
                        <a:effectLst/>
                        <a:latin typeface="Arial Narrow" panose="020B0606020202030204" pitchFamily="34" charset="0"/>
                      </a:endParaRPr>
                    </a:p>
                  </a:txBody>
                  <a:tcPr marL="6117" marR="6117" marT="6117" marB="0" anchor="b"/>
                </a:tc>
                <a:extLst>
                  <a:ext uri="{0D108BD9-81ED-4DB2-BD59-A6C34878D82A}">
                    <a16:rowId xmlns="" xmlns:a16="http://schemas.microsoft.com/office/drawing/2014/main" val="3214140900"/>
                  </a:ext>
                </a:extLst>
              </a:tr>
              <a:tr h="152180">
                <a:tc>
                  <a:txBody>
                    <a:bodyPr/>
                    <a:lstStyle/>
                    <a:p>
                      <a:pPr algn="ctr" fontAlgn="b"/>
                      <a:r>
                        <a:rPr lang="es-CO" sz="1200" u="none" strike="noStrike" dirty="0">
                          <a:effectLst/>
                          <a:latin typeface="Arial Narrow" panose="020B0606020202030204" pitchFamily="34" charset="0"/>
                        </a:rPr>
                        <a:t>19</a:t>
                      </a:r>
                      <a:endParaRPr lang="es-CO" sz="1200" b="0" i="0" u="none" strike="noStrike" dirty="0">
                        <a:solidFill>
                          <a:srgbClr val="000000"/>
                        </a:solidFill>
                        <a:effectLst/>
                        <a:latin typeface="Arial Narrow" panose="020B0606020202030204" pitchFamily="34" charset="0"/>
                      </a:endParaRPr>
                    </a:p>
                  </a:txBody>
                  <a:tcPr marL="6117" marR="6117" marT="6117" marB="0" anchor="b"/>
                </a:tc>
                <a:tc>
                  <a:txBody>
                    <a:bodyPr/>
                    <a:lstStyle/>
                    <a:p>
                      <a:pPr algn="l" fontAlgn="b"/>
                      <a:r>
                        <a:rPr lang="es-CO" sz="1200" u="none" strike="noStrike">
                          <a:effectLst/>
                          <a:latin typeface="Arial Narrow" panose="020B0606020202030204" pitchFamily="34" charset="0"/>
                        </a:rPr>
                        <a:t>UNIVERSIDAD DE MANIZALES</a:t>
                      </a:r>
                      <a:endParaRPr lang="es-CO" sz="1200" b="0" i="0" u="none" strike="noStrike">
                        <a:solidFill>
                          <a:srgbClr val="000000"/>
                        </a:solidFill>
                        <a:effectLst/>
                        <a:latin typeface="Arial Narrow" panose="020B0606020202030204" pitchFamily="34" charset="0"/>
                      </a:endParaRPr>
                    </a:p>
                  </a:txBody>
                  <a:tcPr marL="6117" marR="6117" marT="6117" marB="0" anchor="b"/>
                </a:tc>
                <a:tc>
                  <a:txBody>
                    <a:bodyPr/>
                    <a:lstStyle/>
                    <a:p>
                      <a:pPr algn="r" fontAlgn="b"/>
                      <a:r>
                        <a:rPr lang="es-CO" sz="1200" u="none" strike="noStrike">
                          <a:effectLst/>
                          <a:latin typeface="Arial Narrow" panose="020B0606020202030204" pitchFamily="34" charset="0"/>
                        </a:rPr>
                        <a:t>32,2416166</a:t>
                      </a:r>
                      <a:endParaRPr lang="es-CO" sz="1200" b="0" i="0" u="none" strike="noStrike">
                        <a:solidFill>
                          <a:srgbClr val="000000"/>
                        </a:solidFill>
                        <a:effectLst/>
                        <a:latin typeface="Arial Narrow" panose="020B0606020202030204" pitchFamily="34" charset="0"/>
                      </a:endParaRPr>
                    </a:p>
                  </a:txBody>
                  <a:tcPr marL="6117" marR="6117" marT="6117" marB="0" anchor="b"/>
                </a:tc>
                <a:extLst>
                  <a:ext uri="{0D108BD9-81ED-4DB2-BD59-A6C34878D82A}">
                    <a16:rowId xmlns="" xmlns:a16="http://schemas.microsoft.com/office/drawing/2014/main" val="2664505951"/>
                  </a:ext>
                </a:extLst>
              </a:tr>
              <a:tr h="152180">
                <a:tc>
                  <a:txBody>
                    <a:bodyPr/>
                    <a:lstStyle/>
                    <a:p>
                      <a:pPr algn="ctr" fontAlgn="b"/>
                      <a:r>
                        <a:rPr lang="es-CO" sz="1200" u="none" strike="noStrike">
                          <a:effectLst/>
                          <a:latin typeface="Arial Narrow" panose="020B0606020202030204" pitchFamily="34" charset="0"/>
                        </a:rPr>
                        <a:t>20</a:t>
                      </a:r>
                      <a:endParaRPr lang="es-CO" sz="1200" b="0" i="0" u="none" strike="noStrike">
                        <a:solidFill>
                          <a:srgbClr val="000000"/>
                        </a:solidFill>
                        <a:effectLst/>
                        <a:latin typeface="Arial Narrow" panose="020B0606020202030204" pitchFamily="34" charset="0"/>
                      </a:endParaRPr>
                    </a:p>
                  </a:txBody>
                  <a:tcPr marL="6117" marR="6117" marT="6117" marB="0" anchor="b"/>
                </a:tc>
                <a:tc>
                  <a:txBody>
                    <a:bodyPr/>
                    <a:lstStyle/>
                    <a:p>
                      <a:pPr algn="l" fontAlgn="b"/>
                      <a:r>
                        <a:rPr lang="es-CO" sz="1200" u="none" strike="noStrike">
                          <a:effectLst/>
                          <a:latin typeface="Arial Narrow" panose="020B0606020202030204" pitchFamily="34" charset="0"/>
                        </a:rPr>
                        <a:t>UNIVERSIDAD DE LA SALLE</a:t>
                      </a:r>
                      <a:endParaRPr lang="es-CO" sz="1200" b="0" i="0" u="none" strike="noStrike">
                        <a:solidFill>
                          <a:srgbClr val="000000"/>
                        </a:solidFill>
                        <a:effectLst/>
                        <a:latin typeface="Arial Narrow" panose="020B0606020202030204" pitchFamily="34" charset="0"/>
                      </a:endParaRPr>
                    </a:p>
                  </a:txBody>
                  <a:tcPr marL="6117" marR="6117" marT="6117" marB="0" anchor="b"/>
                </a:tc>
                <a:tc>
                  <a:txBody>
                    <a:bodyPr/>
                    <a:lstStyle/>
                    <a:p>
                      <a:pPr algn="r" fontAlgn="b"/>
                      <a:r>
                        <a:rPr lang="es-CO" sz="1200" u="none" strike="noStrike">
                          <a:effectLst/>
                          <a:latin typeface="Arial Narrow" panose="020B0606020202030204" pitchFamily="34" charset="0"/>
                        </a:rPr>
                        <a:t>31,6915957</a:t>
                      </a:r>
                      <a:endParaRPr lang="es-CO" sz="1200" b="0" i="0" u="none" strike="noStrike">
                        <a:solidFill>
                          <a:srgbClr val="000000"/>
                        </a:solidFill>
                        <a:effectLst/>
                        <a:latin typeface="Arial Narrow" panose="020B0606020202030204" pitchFamily="34" charset="0"/>
                      </a:endParaRPr>
                    </a:p>
                  </a:txBody>
                  <a:tcPr marL="6117" marR="6117" marT="6117" marB="0" anchor="b"/>
                </a:tc>
                <a:extLst>
                  <a:ext uri="{0D108BD9-81ED-4DB2-BD59-A6C34878D82A}">
                    <a16:rowId xmlns="" xmlns:a16="http://schemas.microsoft.com/office/drawing/2014/main" val="3252970578"/>
                  </a:ext>
                </a:extLst>
              </a:tr>
              <a:tr h="152180">
                <a:tc>
                  <a:txBody>
                    <a:bodyPr/>
                    <a:lstStyle/>
                    <a:p>
                      <a:pPr algn="ctr" fontAlgn="b"/>
                      <a:r>
                        <a:rPr lang="es-CO" sz="1200" u="none" strike="noStrike">
                          <a:effectLst/>
                          <a:latin typeface="Arial Narrow" panose="020B0606020202030204" pitchFamily="34" charset="0"/>
                        </a:rPr>
                        <a:t>21</a:t>
                      </a:r>
                      <a:endParaRPr lang="es-CO" sz="1200" b="0" i="0" u="none" strike="noStrike">
                        <a:solidFill>
                          <a:srgbClr val="000000"/>
                        </a:solidFill>
                        <a:effectLst/>
                        <a:latin typeface="Arial Narrow" panose="020B0606020202030204" pitchFamily="34" charset="0"/>
                      </a:endParaRPr>
                    </a:p>
                  </a:txBody>
                  <a:tcPr marL="6117" marR="6117" marT="6117" marB="0" anchor="b"/>
                </a:tc>
                <a:tc>
                  <a:txBody>
                    <a:bodyPr/>
                    <a:lstStyle/>
                    <a:p>
                      <a:pPr algn="l" fontAlgn="b"/>
                      <a:r>
                        <a:rPr lang="es-CO" sz="1200" u="none" strike="noStrike">
                          <a:effectLst/>
                          <a:latin typeface="Arial Narrow" panose="020B0606020202030204" pitchFamily="34" charset="0"/>
                        </a:rPr>
                        <a:t>UNIVERSIDAD MARIANA</a:t>
                      </a:r>
                      <a:endParaRPr lang="es-CO" sz="1200" b="0" i="0" u="none" strike="noStrike">
                        <a:solidFill>
                          <a:srgbClr val="000000"/>
                        </a:solidFill>
                        <a:effectLst/>
                        <a:latin typeface="Arial Narrow" panose="020B0606020202030204" pitchFamily="34" charset="0"/>
                      </a:endParaRPr>
                    </a:p>
                  </a:txBody>
                  <a:tcPr marL="6117" marR="6117" marT="6117" marB="0" anchor="b"/>
                </a:tc>
                <a:tc>
                  <a:txBody>
                    <a:bodyPr/>
                    <a:lstStyle/>
                    <a:p>
                      <a:pPr algn="r" fontAlgn="b"/>
                      <a:r>
                        <a:rPr lang="es-CO" sz="1200" u="none" strike="noStrike">
                          <a:effectLst/>
                          <a:latin typeface="Arial Narrow" panose="020B0606020202030204" pitchFamily="34" charset="0"/>
                        </a:rPr>
                        <a:t>31,6692471</a:t>
                      </a:r>
                      <a:endParaRPr lang="es-CO" sz="1200" b="0" i="0" u="none" strike="noStrike">
                        <a:solidFill>
                          <a:srgbClr val="000000"/>
                        </a:solidFill>
                        <a:effectLst/>
                        <a:latin typeface="Arial Narrow" panose="020B0606020202030204" pitchFamily="34" charset="0"/>
                      </a:endParaRPr>
                    </a:p>
                  </a:txBody>
                  <a:tcPr marL="6117" marR="6117" marT="6117" marB="0" anchor="b"/>
                </a:tc>
                <a:extLst>
                  <a:ext uri="{0D108BD9-81ED-4DB2-BD59-A6C34878D82A}">
                    <a16:rowId xmlns="" xmlns:a16="http://schemas.microsoft.com/office/drawing/2014/main" val="867056054"/>
                  </a:ext>
                </a:extLst>
              </a:tr>
              <a:tr h="152180">
                <a:tc>
                  <a:txBody>
                    <a:bodyPr/>
                    <a:lstStyle/>
                    <a:p>
                      <a:pPr algn="ctr" fontAlgn="b"/>
                      <a:r>
                        <a:rPr lang="es-CO" sz="1200" u="none" strike="noStrike">
                          <a:effectLst/>
                          <a:latin typeface="Arial Narrow" panose="020B0606020202030204" pitchFamily="34" charset="0"/>
                        </a:rPr>
                        <a:t>22</a:t>
                      </a:r>
                      <a:endParaRPr lang="es-CO" sz="1200" b="0" i="0" u="none" strike="noStrike">
                        <a:solidFill>
                          <a:srgbClr val="000000"/>
                        </a:solidFill>
                        <a:effectLst/>
                        <a:latin typeface="Arial Narrow" panose="020B0606020202030204" pitchFamily="34" charset="0"/>
                      </a:endParaRPr>
                    </a:p>
                  </a:txBody>
                  <a:tcPr marL="6117" marR="6117" marT="6117" marB="0" anchor="b"/>
                </a:tc>
                <a:tc>
                  <a:txBody>
                    <a:bodyPr/>
                    <a:lstStyle/>
                    <a:p>
                      <a:pPr algn="l" fontAlgn="b"/>
                      <a:r>
                        <a:rPr lang="es-CO" sz="1200" u="none" strike="noStrike" dirty="0">
                          <a:effectLst/>
                          <a:latin typeface="Arial Narrow" panose="020B0606020202030204" pitchFamily="34" charset="0"/>
                        </a:rPr>
                        <a:t>UNIVERSIDAD MILITAR-NUEVA GRANADA</a:t>
                      </a:r>
                      <a:endParaRPr lang="es-CO" sz="1200" b="0" i="0" u="none" strike="noStrike" dirty="0">
                        <a:solidFill>
                          <a:srgbClr val="000000"/>
                        </a:solidFill>
                        <a:effectLst/>
                        <a:latin typeface="Arial Narrow" panose="020B0606020202030204" pitchFamily="34" charset="0"/>
                      </a:endParaRPr>
                    </a:p>
                  </a:txBody>
                  <a:tcPr marL="6117" marR="6117" marT="6117" marB="0" anchor="b"/>
                </a:tc>
                <a:tc>
                  <a:txBody>
                    <a:bodyPr/>
                    <a:lstStyle/>
                    <a:p>
                      <a:pPr algn="r" fontAlgn="b"/>
                      <a:r>
                        <a:rPr lang="es-CO" sz="1200" u="none" strike="noStrike">
                          <a:effectLst/>
                          <a:latin typeface="Arial Narrow" panose="020B0606020202030204" pitchFamily="34" charset="0"/>
                        </a:rPr>
                        <a:t>31,0202798</a:t>
                      </a:r>
                      <a:endParaRPr lang="es-CO" sz="1200" b="0" i="0" u="none" strike="noStrike">
                        <a:solidFill>
                          <a:srgbClr val="000000"/>
                        </a:solidFill>
                        <a:effectLst/>
                        <a:latin typeface="Arial Narrow" panose="020B0606020202030204" pitchFamily="34" charset="0"/>
                      </a:endParaRPr>
                    </a:p>
                  </a:txBody>
                  <a:tcPr marL="6117" marR="6117" marT="6117" marB="0" anchor="b"/>
                </a:tc>
                <a:extLst>
                  <a:ext uri="{0D108BD9-81ED-4DB2-BD59-A6C34878D82A}">
                    <a16:rowId xmlns="" xmlns:a16="http://schemas.microsoft.com/office/drawing/2014/main" val="1557048828"/>
                  </a:ext>
                </a:extLst>
              </a:tr>
              <a:tr h="152180">
                <a:tc>
                  <a:txBody>
                    <a:bodyPr/>
                    <a:lstStyle/>
                    <a:p>
                      <a:pPr algn="ctr" fontAlgn="b"/>
                      <a:r>
                        <a:rPr lang="es-CO" sz="1200" u="none" strike="noStrike" dirty="0">
                          <a:effectLst/>
                          <a:latin typeface="Arial Narrow" panose="020B0606020202030204" pitchFamily="34" charset="0"/>
                        </a:rPr>
                        <a:t>23</a:t>
                      </a:r>
                      <a:endParaRPr lang="es-CO" sz="1200" b="0" i="0" u="none" strike="noStrike" dirty="0">
                        <a:solidFill>
                          <a:srgbClr val="000000"/>
                        </a:solidFill>
                        <a:effectLst/>
                        <a:latin typeface="Arial Narrow" panose="020B0606020202030204" pitchFamily="34" charset="0"/>
                      </a:endParaRPr>
                    </a:p>
                  </a:txBody>
                  <a:tcPr marL="6117" marR="6117" marT="6117" marB="0" anchor="b">
                    <a:solidFill>
                      <a:srgbClr val="FFC000"/>
                    </a:solidFill>
                  </a:tcPr>
                </a:tc>
                <a:tc>
                  <a:txBody>
                    <a:bodyPr/>
                    <a:lstStyle/>
                    <a:p>
                      <a:pPr algn="l" fontAlgn="b"/>
                      <a:r>
                        <a:rPr lang="es-CO" sz="1200" u="none" strike="noStrike" dirty="0">
                          <a:effectLst/>
                          <a:latin typeface="Arial Narrow" panose="020B0606020202030204" pitchFamily="34" charset="0"/>
                        </a:rPr>
                        <a:t>UNIVERSIDAD DE NARIÑO</a:t>
                      </a:r>
                      <a:endParaRPr lang="es-CO" sz="1200" b="0" i="0" u="none" strike="noStrike" dirty="0">
                        <a:solidFill>
                          <a:srgbClr val="000000"/>
                        </a:solidFill>
                        <a:effectLst/>
                        <a:latin typeface="Arial Narrow" panose="020B0606020202030204" pitchFamily="34" charset="0"/>
                      </a:endParaRPr>
                    </a:p>
                  </a:txBody>
                  <a:tcPr marL="6117" marR="6117" marT="6117" marB="0" anchor="b">
                    <a:solidFill>
                      <a:srgbClr val="FFC000"/>
                    </a:solidFill>
                  </a:tcPr>
                </a:tc>
                <a:tc>
                  <a:txBody>
                    <a:bodyPr/>
                    <a:lstStyle/>
                    <a:p>
                      <a:pPr algn="r" fontAlgn="b"/>
                      <a:r>
                        <a:rPr lang="es-CO" sz="1200" u="none" strike="noStrike" dirty="0">
                          <a:effectLst/>
                          <a:latin typeface="Arial Narrow" panose="020B0606020202030204" pitchFamily="34" charset="0"/>
                        </a:rPr>
                        <a:t>30,9514948</a:t>
                      </a:r>
                      <a:endParaRPr lang="es-CO" sz="1200" b="0" i="0" u="none" strike="noStrike" dirty="0">
                        <a:solidFill>
                          <a:srgbClr val="000000"/>
                        </a:solidFill>
                        <a:effectLst/>
                        <a:latin typeface="Arial Narrow" panose="020B0606020202030204" pitchFamily="34" charset="0"/>
                      </a:endParaRPr>
                    </a:p>
                  </a:txBody>
                  <a:tcPr marL="6117" marR="6117" marT="6117" marB="0" anchor="b">
                    <a:solidFill>
                      <a:srgbClr val="FFC000"/>
                    </a:solidFill>
                  </a:tcPr>
                </a:tc>
                <a:extLst>
                  <a:ext uri="{0D108BD9-81ED-4DB2-BD59-A6C34878D82A}">
                    <a16:rowId xmlns="" xmlns:a16="http://schemas.microsoft.com/office/drawing/2014/main" val="2773710893"/>
                  </a:ext>
                </a:extLst>
              </a:tr>
              <a:tr h="152180">
                <a:tc>
                  <a:txBody>
                    <a:bodyPr/>
                    <a:lstStyle/>
                    <a:p>
                      <a:pPr algn="ctr" fontAlgn="b"/>
                      <a:r>
                        <a:rPr lang="es-CO" sz="1200" u="none" strike="noStrike">
                          <a:effectLst/>
                          <a:latin typeface="Arial Narrow" panose="020B0606020202030204" pitchFamily="34" charset="0"/>
                        </a:rPr>
                        <a:t>24</a:t>
                      </a:r>
                      <a:endParaRPr lang="es-CO" sz="1200" b="0" i="0" u="none" strike="noStrike">
                        <a:solidFill>
                          <a:srgbClr val="000000"/>
                        </a:solidFill>
                        <a:effectLst/>
                        <a:latin typeface="Arial Narrow" panose="020B0606020202030204" pitchFamily="34" charset="0"/>
                      </a:endParaRPr>
                    </a:p>
                  </a:txBody>
                  <a:tcPr marL="6117" marR="6117" marT="6117" marB="0" anchor="b"/>
                </a:tc>
                <a:tc>
                  <a:txBody>
                    <a:bodyPr/>
                    <a:lstStyle/>
                    <a:p>
                      <a:pPr algn="l" fontAlgn="b"/>
                      <a:r>
                        <a:rPr lang="es-CO" sz="1200" u="none" strike="noStrike" dirty="0">
                          <a:effectLst/>
                          <a:latin typeface="Arial Narrow" panose="020B0606020202030204" pitchFamily="34" charset="0"/>
                        </a:rPr>
                        <a:t>UNIVERSIDAD SURCOLOMBIANA</a:t>
                      </a:r>
                      <a:endParaRPr lang="es-CO" sz="1200" b="0" i="0" u="none" strike="noStrike" dirty="0">
                        <a:solidFill>
                          <a:srgbClr val="000000"/>
                        </a:solidFill>
                        <a:effectLst/>
                        <a:latin typeface="Arial Narrow" panose="020B0606020202030204" pitchFamily="34" charset="0"/>
                      </a:endParaRPr>
                    </a:p>
                  </a:txBody>
                  <a:tcPr marL="6117" marR="6117" marT="6117" marB="0" anchor="b"/>
                </a:tc>
                <a:tc>
                  <a:txBody>
                    <a:bodyPr/>
                    <a:lstStyle/>
                    <a:p>
                      <a:pPr algn="r" fontAlgn="b"/>
                      <a:r>
                        <a:rPr lang="es-CO" sz="1200" u="none" strike="noStrike">
                          <a:effectLst/>
                          <a:latin typeface="Arial Narrow" panose="020B0606020202030204" pitchFamily="34" charset="0"/>
                        </a:rPr>
                        <a:t>29,9102074</a:t>
                      </a:r>
                      <a:endParaRPr lang="es-CO" sz="1200" b="0" i="0" u="none" strike="noStrike">
                        <a:solidFill>
                          <a:srgbClr val="000000"/>
                        </a:solidFill>
                        <a:effectLst/>
                        <a:latin typeface="Arial Narrow" panose="020B0606020202030204" pitchFamily="34" charset="0"/>
                      </a:endParaRPr>
                    </a:p>
                  </a:txBody>
                  <a:tcPr marL="6117" marR="6117" marT="6117" marB="0" anchor="b"/>
                </a:tc>
                <a:extLst>
                  <a:ext uri="{0D108BD9-81ED-4DB2-BD59-A6C34878D82A}">
                    <a16:rowId xmlns="" xmlns:a16="http://schemas.microsoft.com/office/drawing/2014/main" val="2611206403"/>
                  </a:ext>
                </a:extLst>
              </a:tr>
              <a:tr h="152180">
                <a:tc>
                  <a:txBody>
                    <a:bodyPr/>
                    <a:lstStyle/>
                    <a:p>
                      <a:pPr algn="ctr" fontAlgn="b"/>
                      <a:r>
                        <a:rPr lang="es-CO" sz="1200" u="none" strike="noStrike">
                          <a:effectLst/>
                          <a:latin typeface="Arial Narrow" panose="020B0606020202030204" pitchFamily="34" charset="0"/>
                        </a:rPr>
                        <a:t>25</a:t>
                      </a:r>
                      <a:endParaRPr lang="es-CO" sz="1200" b="0" i="0" u="none" strike="noStrike">
                        <a:solidFill>
                          <a:srgbClr val="000000"/>
                        </a:solidFill>
                        <a:effectLst/>
                        <a:latin typeface="Arial Narrow" panose="020B0606020202030204" pitchFamily="34" charset="0"/>
                      </a:endParaRPr>
                    </a:p>
                  </a:txBody>
                  <a:tcPr marL="6117" marR="6117" marT="6117" marB="0" anchor="b"/>
                </a:tc>
                <a:tc>
                  <a:txBody>
                    <a:bodyPr/>
                    <a:lstStyle/>
                    <a:p>
                      <a:pPr algn="l" fontAlgn="b"/>
                      <a:r>
                        <a:rPr lang="es-CO" sz="1200" u="none" strike="noStrike">
                          <a:effectLst/>
                          <a:latin typeface="Arial Narrow" panose="020B0606020202030204" pitchFamily="34" charset="0"/>
                        </a:rPr>
                        <a:t>UNIVERSIDAD SIMON BOLIVAR</a:t>
                      </a:r>
                      <a:endParaRPr lang="es-CO" sz="1200" b="0" i="0" u="none" strike="noStrike">
                        <a:solidFill>
                          <a:srgbClr val="000000"/>
                        </a:solidFill>
                        <a:effectLst/>
                        <a:latin typeface="Arial Narrow" panose="020B0606020202030204" pitchFamily="34" charset="0"/>
                      </a:endParaRPr>
                    </a:p>
                  </a:txBody>
                  <a:tcPr marL="6117" marR="6117" marT="6117" marB="0" anchor="b"/>
                </a:tc>
                <a:tc>
                  <a:txBody>
                    <a:bodyPr/>
                    <a:lstStyle/>
                    <a:p>
                      <a:pPr algn="r" fontAlgn="b"/>
                      <a:r>
                        <a:rPr lang="es-CO" sz="1200" u="none" strike="noStrike">
                          <a:effectLst/>
                          <a:latin typeface="Arial Narrow" panose="020B0606020202030204" pitchFamily="34" charset="0"/>
                        </a:rPr>
                        <a:t>29,4975217</a:t>
                      </a:r>
                      <a:endParaRPr lang="es-CO" sz="1200" b="0" i="0" u="none" strike="noStrike">
                        <a:solidFill>
                          <a:srgbClr val="000000"/>
                        </a:solidFill>
                        <a:effectLst/>
                        <a:latin typeface="Arial Narrow" panose="020B0606020202030204" pitchFamily="34" charset="0"/>
                      </a:endParaRPr>
                    </a:p>
                  </a:txBody>
                  <a:tcPr marL="6117" marR="6117" marT="6117" marB="0" anchor="b"/>
                </a:tc>
                <a:extLst>
                  <a:ext uri="{0D108BD9-81ED-4DB2-BD59-A6C34878D82A}">
                    <a16:rowId xmlns="" xmlns:a16="http://schemas.microsoft.com/office/drawing/2014/main" val="1535810431"/>
                  </a:ext>
                </a:extLst>
              </a:tr>
              <a:tr h="152180">
                <a:tc>
                  <a:txBody>
                    <a:bodyPr/>
                    <a:lstStyle/>
                    <a:p>
                      <a:pPr algn="ctr" fontAlgn="b"/>
                      <a:r>
                        <a:rPr lang="es-CO" sz="1200" u="none" strike="noStrike">
                          <a:effectLst/>
                          <a:latin typeface="Arial Narrow" panose="020B0606020202030204" pitchFamily="34" charset="0"/>
                        </a:rPr>
                        <a:t>26</a:t>
                      </a:r>
                      <a:endParaRPr lang="es-CO" sz="1200" b="0" i="0" u="none" strike="noStrike">
                        <a:solidFill>
                          <a:srgbClr val="000000"/>
                        </a:solidFill>
                        <a:effectLst/>
                        <a:latin typeface="Arial Narrow" panose="020B0606020202030204" pitchFamily="34" charset="0"/>
                      </a:endParaRPr>
                    </a:p>
                  </a:txBody>
                  <a:tcPr marL="6117" marR="6117" marT="6117" marB="0" anchor="b"/>
                </a:tc>
                <a:tc>
                  <a:txBody>
                    <a:bodyPr/>
                    <a:lstStyle/>
                    <a:p>
                      <a:pPr algn="l" fontAlgn="b"/>
                      <a:r>
                        <a:rPr lang="es-CO" sz="1200" u="none" strike="noStrike" dirty="0">
                          <a:effectLst/>
                          <a:latin typeface="Arial Narrow" panose="020B0606020202030204" pitchFamily="34" charset="0"/>
                        </a:rPr>
                        <a:t>UNIVERSIDAD AUTONOMA DE MANIZALES</a:t>
                      </a:r>
                      <a:endParaRPr lang="es-CO" sz="1200" b="0" i="0" u="none" strike="noStrike" dirty="0">
                        <a:solidFill>
                          <a:srgbClr val="000000"/>
                        </a:solidFill>
                        <a:effectLst/>
                        <a:latin typeface="Arial Narrow" panose="020B0606020202030204" pitchFamily="34" charset="0"/>
                      </a:endParaRPr>
                    </a:p>
                  </a:txBody>
                  <a:tcPr marL="6117" marR="6117" marT="6117" marB="0" anchor="b"/>
                </a:tc>
                <a:tc>
                  <a:txBody>
                    <a:bodyPr/>
                    <a:lstStyle/>
                    <a:p>
                      <a:pPr algn="r" fontAlgn="b"/>
                      <a:r>
                        <a:rPr lang="es-CO" sz="1200" u="none" strike="noStrike">
                          <a:effectLst/>
                          <a:latin typeface="Arial Narrow" panose="020B0606020202030204" pitchFamily="34" charset="0"/>
                        </a:rPr>
                        <a:t>28,6818936</a:t>
                      </a:r>
                      <a:endParaRPr lang="es-CO" sz="1200" b="0" i="0" u="none" strike="noStrike">
                        <a:solidFill>
                          <a:srgbClr val="000000"/>
                        </a:solidFill>
                        <a:effectLst/>
                        <a:latin typeface="Arial Narrow" panose="020B0606020202030204" pitchFamily="34" charset="0"/>
                      </a:endParaRPr>
                    </a:p>
                  </a:txBody>
                  <a:tcPr marL="6117" marR="6117" marT="6117" marB="0" anchor="b"/>
                </a:tc>
                <a:extLst>
                  <a:ext uri="{0D108BD9-81ED-4DB2-BD59-A6C34878D82A}">
                    <a16:rowId xmlns="" xmlns:a16="http://schemas.microsoft.com/office/drawing/2014/main" val="1576499877"/>
                  </a:ext>
                </a:extLst>
              </a:tr>
              <a:tr h="152180">
                <a:tc>
                  <a:txBody>
                    <a:bodyPr/>
                    <a:lstStyle/>
                    <a:p>
                      <a:pPr algn="ctr" fontAlgn="b"/>
                      <a:r>
                        <a:rPr lang="es-CO" sz="1200" u="none" strike="noStrike">
                          <a:effectLst/>
                          <a:latin typeface="Arial Narrow" panose="020B0606020202030204" pitchFamily="34" charset="0"/>
                        </a:rPr>
                        <a:t>27</a:t>
                      </a:r>
                      <a:endParaRPr lang="es-CO" sz="1200" b="0" i="0" u="none" strike="noStrike">
                        <a:solidFill>
                          <a:srgbClr val="000000"/>
                        </a:solidFill>
                        <a:effectLst/>
                        <a:latin typeface="Arial Narrow" panose="020B0606020202030204" pitchFamily="34" charset="0"/>
                      </a:endParaRPr>
                    </a:p>
                  </a:txBody>
                  <a:tcPr marL="6117" marR="6117" marT="6117" marB="0" anchor="b"/>
                </a:tc>
                <a:tc>
                  <a:txBody>
                    <a:bodyPr/>
                    <a:lstStyle/>
                    <a:p>
                      <a:pPr algn="l" fontAlgn="b"/>
                      <a:r>
                        <a:rPr lang="es-CO" sz="1200" u="none" strike="noStrike">
                          <a:effectLst/>
                          <a:latin typeface="Arial Narrow" panose="020B0606020202030204" pitchFamily="34" charset="0"/>
                        </a:rPr>
                        <a:t>UNIVERSIDAD AUTONOMA DEL CARIBE- UNIAUTONOMA</a:t>
                      </a:r>
                      <a:endParaRPr lang="es-CO" sz="1200" b="0" i="0" u="none" strike="noStrike">
                        <a:solidFill>
                          <a:srgbClr val="000000"/>
                        </a:solidFill>
                        <a:effectLst/>
                        <a:latin typeface="Arial Narrow" panose="020B0606020202030204" pitchFamily="34" charset="0"/>
                      </a:endParaRPr>
                    </a:p>
                  </a:txBody>
                  <a:tcPr marL="6117" marR="6117" marT="6117" marB="0" anchor="b"/>
                </a:tc>
                <a:tc>
                  <a:txBody>
                    <a:bodyPr/>
                    <a:lstStyle/>
                    <a:p>
                      <a:pPr algn="r" fontAlgn="b"/>
                      <a:r>
                        <a:rPr lang="es-CO" sz="1200" u="none" strike="noStrike">
                          <a:effectLst/>
                          <a:latin typeface="Arial Narrow" panose="020B0606020202030204" pitchFamily="34" charset="0"/>
                        </a:rPr>
                        <a:t>28,4230541</a:t>
                      </a:r>
                      <a:endParaRPr lang="es-CO" sz="1200" b="0" i="0" u="none" strike="noStrike">
                        <a:solidFill>
                          <a:srgbClr val="000000"/>
                        </a:solidFill>
                        <a:effectLst/>
                        <a:latin typeface="Arial Narrow" panose="020B0606020202030204" pitchFamily="34" charset="0"/>
                      </a:endParaRPr>
                    </a:p>
                  </a:txBody>
                  <a:tcPr marL="6117" marR="6117" marT="6117" marB="0" anchor="b"/>
                </a:tc>
                <a:extLst>
                  <a:ext uri="{0D108BD9-81ED-4DB2-BD59-A6C34878D82A}">
                    <a16:rowId xmlns="" xmlns:a16="http://schemas.microsoft.com/office/drawing/2014/main" val="2797778846"/>
                  </a:ext>
                </a:extLst>
              </a:tr>
              <a:tr h="152180">
                <a:tc>
                  <a:txBody>
                    <a:bodyPr/>
                    <a:lstStyle/>
                    <a:p>
                      <a:pPr algn="ctr" fontAlgn="b"/>
                      <a:r>
                        <a:rPr lang="es-CO" sz="1200" u="none" strike="noStrike">
                          <a:effectLst/>
                          <a:latin typeface="Arial Narrow" panose="020B0606020202030204" pitchFamily="34" charset="0"/>
                        </a:rPr>
                        <a:t>28</a:t>
                      </a:r>
                      <a:endParaRPr lang="es-CO" sz="1200" b="0" i="0" u="none" strike="noStrike">
                        <a:solidFill>
                          <a:srgbClr val="000000"/>
                        </a:solidFill>
                        <a:effectLst/>
                        <a:latin typeface="Arial Narrow" panose="020B0606020202030204" pitchFamily="34" charset="0"/>
                      </a:endParaRPr>
                    </a:p>
                  </a:txBody>
                  <a:tcPr marL="6117" marR="6117" marT="6117" marB="0" anchor="b"/>
                </a:tc>
                <a:tc>
                  <a:txBody>
                    <a:bodyPr/>
                    <a:lstStyle/>
                    <a:p>
                      <a:pPr algn="l" fontAlgn="b"/>
                      <a:r>
                        <a:rPr lang="es-CO" sz="1200" u="none" strike="noStrike" dirty="0">
                          <a:effectLst/>
                          <a:latin typeface="Arial Narrow" panose="020B0606020202030204" pitchFamily="34" charset="0"/>
                        </a:rPr>
                        <a:t>UNIVERSIDAD DEL TOLIMA</a:t>
                      </a:r>
                      <a:endParaRPr lang="es-CO" sz="1200" b="0" i="0" u="none" strike="noStrike" dirty="0">
                        <a:solidFill>
                          <a:srgbClr val="000000"/>
                        </a:solidFill>
                        <a:effectLst/>
                        <a:latin typeface="Arial Narrow" panose="020B0606020202030204" pitchFamily="34" charset="0"/>
                      </a:endParaRPr>
                    </a:p>
                  </a:txBody>
                  <a:tcPr marL="6117" marR="6117" marT="6117" marB="0" anchor="b"/>
                </a:tc>
                <a:tc>
                  <a:txBody>
                    <a:bodyPr/>
                    <a:lstStyle/>
                    <a:p>
                      <a:pPr algn="r" fontAlgn="b"/>
                      <a:r>
                        <a:rPr lang="es-CO" sz="1200" u="none" strike="noStrike">
                          <a:effectLst/>
                          <a:latin typeface="Arial Narrow" panose="020B0606020202030204" pitchFamily="34" charset="0"/>
                        </a:rPr>
                        <a:t>27,9123575</a:t>
                      </a:r>
                      <a:endParaRPr lang="es-CO" sz="1200" b="0" i="0" u="none" strike="noStrike">
                        <a:solidFill>
                          <a:srgbClr val="000000"/>
                        </a:solidFill>
                        <a:effectLst/>
                        <a:latin typeface="Arial Narrow" panose="020B0606020202030204" pitchFamily="34" charset="0"/>
                      </a:endParaRPr>
                    </a:p>
                  </a:txBody>
                  <a:tcPr marL="6117" marR="6117" marT="6117" marB="0" anchor="b"/>
                </a:tc>
                <a:extLst>
                  <a:ext uri="{0D108BD9-81ED-4DB2-BD59-A6C34878D82A}">
                    <a16:rowId xmlns="" xmlns:a16="http://schemas.microsoft.com/office/drawing/2014/main" val="3764071781"/>
                  </a:ext>
                </a:extLst>
              </a:tr>
              <a:tr h="152180">
                <a:tc>
                  <a:txBody>
                    <a:bodyPr/>
                    <a:lstStyle/>
                    <a:p>
                      <a:pPr algn="ctr" fontAlgn="b"/>
                      <a:r>
                        <a:rPr lang="es-CO" sz="1200" u="none" strike="noStrike">
                          <a:effectLst/>
                          <a:latin typeface="Arial Narrow" panose="020B0606020202030204" pitchFamily="34" charset="0"/>
                        </a:rPr>
                        <a:t>29</a:t>
                      </a:r>
                      <a:endParaRPr lang="es-CO" sz="1200" b="0" i="0" u="none" strike="noStrike">
                        <a:solidFill>
                          <a:srgbClr val="000000"/>
                        </a:solidFill>
                        <a:effectLst/>
                        <a:latin typeface="Arial Narrow" panose="020B0606020202030204" pitchFamily="34" charset="0"/>
                      </a:endParaRPr>
                    </a:p>
                  </a:txBody>
                  <a:tcPr marL="6117" marR="6117" marT="6117" marB="0" anchor="b"/>
                </a:tc>
                <a:tc>
                  <a:txBody>
                    <a:bodyPr/>
                    <a:lstStyle/>
                    <a:p>
                      <a:pPr algn="l" fontAlgn="b"/>
                      <a:r>
                        <a:rPr lang="es-CO" sz="1200" u="none" strike="noStrike">
                          <a:effectLst/>
                          <a:latin typeface="Arial Narrow" panose="020B0606020202030204" pitchFamily="34" charset="0"/>
                        </a:rPr>
                        <a:t>UNIVERSIDAD DE SANTANDER - UDES</a:t>
                      </a:r>
                      <a:endParaRPr lang="es-CO" sz="1200" b="0" i="0" u="none" strike="noStrike">
                        <a:solidFill>
                          <a:srgbClr val="000000"/>
                        </a:solidFill>
                        <a:effectLst/>
                        <a:latin typeface="Arial Narrow" panose="020B0606020202030204" pitchFamily="34" charset="0"/>
                      </a:endParaRPr>
                    </a:p>
                  </a:txBody>
                  <a:tcPr marL="6117" marR="6117" marT="6117" marB="0" anchor="b"/>
                </a:tc>
                <a:tc>
                  <a:txBody>
                    <a:bodyPr/>
                    <a:lstStyle/>
                    <a:p>
                      <a:pPr algn="r" fontAlgn="b"/>
                      <a:r>
                        <a:rPr lang="es-CO" sz="1200" u="none" strike="noStrike">
                          <a:effectLst/>
                          <a:latin typeface="Arial Narrow" panose="020B0606020202030204" pitchFamily="34" charset="0"/>
                        </a:rPr>
                        <a:t>27,8842672</a:t>
                      </a:r>
                      <a:endParaRPr lang="es-CO" sz="1200" b="0" i="0" u="none" strike="noStrike">
                        <a:solidFill>
                          <a:srgbClr val="000000"/>
                        </a:solidFill>
                        <a:effectLst/>
                        <a:latin typeface="Arial Narrow" panose="020B0606020202030204" pitchFamily="34" charset="0"/>
                      </a:endParaRPr>
                    </a:p>
                  </a:txBody>
                  <a:tcPr marL="6117" marR="6117" marT="6117" marB="0" anchor="b"/>
                </a:tc>
                <a:extLst>
                  <a:ext uri="{0D108BD9-81ED-4DB2-BD59-A6C34878D82A}">
                    <a16:rowId xmlns="" xmlns:a16="http://schemas.microsoft.com/office/drawing/2014/main" val="272151990"/>
                  </a:ext>
                </a:extLst>
              </a:tr>
              <a:tr h="152180">
                <a:tc>
                  <a:txBody>
                    <a:bodyPr/>
                    <a:lstStyle/>
                    <a:p>
                      <a:pPr algn="ctr" fontAlgn="b"/>
                      <a:r>
                        <a:rPr lang="es-CO" sz="1200" u="none" strike="noStrike">
                          <a:effectLst/>
                          <a:latin typeface="Arial Narrow" panose="020B0606020202030204" pitchFamily="34" charset="0"/>
                        </a:rPr>
                        <a:t>30</a:t>
                      </a:r>
                      <a:endParaRPr lang="es-CO" sz="1200" b="0" i="0" u="none" strike="noStrike">
                        <a:solidFill>
                          <a:srgbClr val="000000"/>
                        </a:solidFill>
                        <a:effectLst/>
                        <a:latin typeface="Arial Narrow" panose="020B0606020202030204" pitchFamily="34" charset="0"/>
                      </a:endParaRPr>
                    </a:p>
                  </a:txBody>
                  <a:tcPr marL="6117" marR="6117" marT="6117" marB="0" anchor="b"/>
                </a:tc>
                <a:tc>
                  <a:txBody>
                    <a:bodyPr/>
                    <a:lstStyle/>
                    <a:p>
                      <a:pPr algn="l" fontAlgn="b"/>
                      <a:r>
                        <a:rPr lang="es-CO" sz="1200" u="none" strike="noStrike" dirty="0">
                          <a:effectLst/>
                          <a:latin typeface="Arial Narrow" panose="020B0606020202030204" pitchFamily="34" charset="0"/>
                        </a:rPr>
                        <a:t>UNIVERSIDAD COOPERATIVA DE COLOMBIA</a:t>
                      </a:r>
                      <a:endParaRPr lang="es-CO" sz="1200" b="0" i="0" u="none" strike="noStrike" dirty="0">
                        <a:solidFill>
                          <a:srgbClr val="000000"/>
                        </a:solidFill>
                        <a:effectLst/>
                        <a:latin typeface="Arial Narrow" panose="020B0606020202030204" pitchFamily="34" charset="0"/>
                      </a:endParaRPr>
                    </a:p>
                  </a:txBody>
                  <a:tcPr marL="6117" marR="6117" marT="6117" marB="0" anchor="b"/>
                </a:tc>
                <a:tc>
                  <a:txBody>
                    <a:bodyPr/>
                    <a:lstStyle/>
                    <a:p>
                      <a:pPr algn="r" fontAlgn="b"/>
                      <a:r>
                        <a:rPr lang="es-CO" sz="1200" u="none" strike="noStrike">
                          <a:effectLst/>
                          <a:latin typeface="Arial Narrow" panose="020B0606020202030204" pitchFamily="34" charset="0"/>
                        </a:rPr>
                        <a:t>27,5624551</a:t>
                      </a:r>
                      <a:endParaRPr lang="es-CO" sz="1200" b="0" i="0" u="none" strike="noStrike">
                        <a:solidFill>
                          <a:srgbClr val="000000"/>
                        </a:solidFill>
                        <a:effectLst/>
                        <a:latin typeface="Arial Narrow" panose="020B0606020202030204" pitchFamily="34" charset="0"/>
                      </a:endParaRPr>
                    </a:p>
                  </a:txBody>
                  <a:tcPr marL="6117" marR="6117" marT="6117" marB="0" anchor="b"/>
                </a:tc>
                <a:extLst>
                  <a:ext uri="{0D108BD9-81ED-4DB2-BD59-A6C34878D82A}">
                    <a16:rowId xmlns="" xmlns:a16="http://schemas.microsoft.com/office/drawing/2014/main" val="2660952860"/>
                  </a:ext>
                </a:extLst>
              </a:tr>
              <a:tr h="152180">
                <a:tc>
                  <a:txBody>
                    <a:bodyPr/>
                    <a:lstStyle/>
                    <a:p>
                      <a:pPr algn="ctr" fontAlgn="b"/>
                      <a:r>
                        <a:rPr lang="es-CO" sz="1200" u="none" strike="noStrike">
                          <a:effectLst/>
                          <a:latin typeface="Arial Narrow" panose="020B0606020202030204" pitchFamily="34" charset="0"/>
                        </a:rPr>
                        <a:t>31</a:t>
                      </a:r>
                      <a:endParaRPr lang="es-CO" sz="1200" b="0" i="0" u="none" strike="noStrike">
                        <a:solidFill>
                          <a:srgbClr val="000000"/>
                        </a:solidFill>
                        <a:effectLst/>
                        <a:latin typeface="Arial Narrow" panose="020B0606020202030204" pitchFamily="34" charset="0"/>
                      </a:endParaRPr>
                    </a:p>
                  </a:txBody>
                  <a:tcPr marL="6117" marR="6117" marT="6117" marB="0" anchor="b"/>
                </a:tc>
                <a:tc>
                  <a:txBody>
                    <a:bodyPr/>
                    <a:lstStyle/>
                    <a:p>
                      <a:pPr algn="l" fontAlgn="b"/>
                      <a:r>
                        <a:rPr lang="es-CO" sz="1200" u="none" strike="noStrike" dirty="0">
                          <a:effectLst/>
                          <a:latin typeface="Arial Narrow" panose="020B0606020202030204" pitchFamily="34" charset="0"/>
                        </a:rPr>
                        <a:t>CORPORACION UNIVERSITARIA MINUTO DE DIOS -UNIMINUTO-</a:t>
                      </a:r>
                      <a:endParaRPr lang="es-CO" sz="1200" b="0" i="0" u="none" strike="noStrike" dirty="0">
                        <a:solidFill>
                          <a:srgbClr val="000000"/>
                        </a:solidFill>
                        <a:effectLst/>
                        <a:latin typeface="Arial Narrow" panose="020B0606020202030204" pitchFamily="34" charset="0"/>
                      </a:endParaRPr>
                    </a:p>
                  </a:txBody>
                  <a:tcPr marL="6117" marR="6117" marT="6117" marB="0" anchor="b"/>
                </a:tc>
                <a:tc>
                  <a:txBody>
                    <a:bodyPr/>
                    <a:lstStyle/>
                    <a:p>
                      <a:pPr algn="r" fontAlgn="b"/>
                      <a:r>
                        <a:rPr lang="es-CO" sz="1200" u="none" strike="noStrike">
                          <a:effectLst/>
                          <a:latin typeface="Arial Narrow" panose="020B0606020202030204" pitchFamily="34" charset="0"/>
                        </a:rPr>
                        <a:t>27,2521041</a:t>
                      </a:r>
                      <a:endParaRPr lang="es-CO" sz="1200" b="0" i="0" u="none" strike="noStrike">
                        <a:solidFill>
                          <a:srgbClr val="000000"/>
                        </a:solidFill>
                        <a:effectLst/>
                        <a:latin typeface="Arial Narrow" panose="020B0606020202030204" pitchFamily="34" charset="0"/>
                      </a:endParaRPr>
                    </a:p>
                  </a:txBody>
                  <a:tcPr marL="6117" marR="6117" marT="6117" marB="0" anchor="b"/>
                </a:tc>
                <a:extLst>
                  <a:ext uri="{0D108BD9-81ED-4DB2-BD59-A6C34878D82A}">
                    <a16:rowId xmlns="" xmlns:a16="http://schemas.microsoft.com/office/drawing/2014/main" val="2194114045"/>
                  </a:ext>
                </a:extLst>
              </a:tr>
              <a:tr h="152180">
                <a:tc>
                  <a:txBody>
                    <a:bodyPr/>
                    <a:lstStyle/>
                    <a:p>
                      <a:pPr algn="ctr" fontAlgn="b"/>
                      <a:r>
                        <a:rPr lang="es-CO" sz="1200" u="none" strike="noStrike" dirty="0">
                          <a:effectLst/>
                          <a:latin typeface="Arial Narrow" panose="020B0606020202030204" pitchFamily="34" charset="0"/>
                        </a:rPr>
                        <a:t>32</a:t>
                      </a:r>
                      <a:endParaRPr lang="es-CO" sz="1200" b="0" i="0" u="none" strike="noStrike" dirty="0">
                        <a:solidFill>
                          <a:srgbClr val="000000"/>
                        </a:solidFill>
                        <a:effectLst/>
                        <a:latin typeface="Arial Narrow" panose="020B0606020202030204" pitchFamily="34" charset="0"/>
                      </a:endParaRPr>
                    </a:p>
                  </a:txBody>
                  <a:tcPr marL="6117" marR="6117" marT="6117" marB="0" anchor="b"/>
                </a:tc>
                <a:tc>
                  <a:txBody>
                    <a:bodyPr/>
                    <a:lstStyle/>
                    <a:p>
                      <a:pPr algn="l" fontAlgn="b"/>
                      <a:r>
                        <a:rPr lang="es-CO" sz="1200" u="none" strike="noStrike" dirty="0">
                          <a:effectLst/>
                          <a:latin typeface="Arial Narrow" panose="020B0606020202030204" pitchFamily="34" charset="0"/>
                        </a:rPr>
                        <a:t>UNIVERSIDAD NACIONAL ABIERTA Y A DISTANCIA UNAD</a:t>
                      </a:r>
                      <a:endParaRPr lang="es-CO" sz="1200" b="0" i="0" u="none" strike="noStrike" dirty="0">
                        <a:solidFill>
                          <a:srgbClr val="000000"/>
                        </a:solidFill>
                        <a:effectLst/>
                        <a:latin typeface="Arial Narrow" panose="020B0606020202030204" pitchFamily="34" charset="0"/>
                      </a:endParaRPr>
                    </a:p>
                  </a:txBody>
                  <a:tcPr marL="6117" marR="6117" marT="6117" marB="0" anchor="b"/>
                </a:tc>
                <a:tc>
                  <a:txBody>
                    <a:bodyPr/>
                    <a:lstStyle/>
                    <a:p>
                      <a:pPr algn="r" fontAlgn="b"/>
                      <a:r>
                        <a:rPr lang="es-CO" sz="1200" u="none" strike="noStrike" dirty="0">
                          <a:effectLst/>
                          <a:latin typeface="Arial Narrow" panose="020B0606020202030204" pitchFamily="34" charset="0"/>
                        </a:rPr>
                        <a:t>25,5068294</a:t>
                      </a:r>
                      <a:endParaRPr lang="es-CO" sz="1200" b="0" i="0" u="none" strike="noStrike" dirty="0">
                        <a:solidFill>
                          <a:srgbClr val="000000"/>
                        </a:solidFill>
                        <a:effectLst/>
                        <a:latin typeface="Arial Narrow" panose="020B0606020202030204" pitchFamily="34" charset="0"/>
                      </a:endParaRPr>
                    </a:p>
                  </a:txBody>
                  <a:tcPr marL="6117" marR="6117" marT="6117" marB="0" anchor="b"/>
                </a:tc>
                <a:extLst>
                  <a:ext uri="{0D108BD9-81ED-4DB2-BD59-A6C34878D82A}">
                    <a16:rowId xmlns="" xmlns:a16="http://schemas.microsoft.com/office/drawing/2014/main" val="1390082610"/>
                  </a:ext>
                </a:extLst>
              </a:tr>
            </a:tbl>
          </a:graphicData>
        </a:graphic>
      </p:graphicFrame>
      <p:pic>
        <p:nvPicPr>
          <p:cNvPr id="6" name="Picture 2" descr="Imagen relacionada">
            <a:extLst>
              <a:ext uri="{FF2B5EF4-FFF2-40B4-BE49-F238E27FC236}">
                <a16:creationId xmlns="" xmlns:a16="http://schemas.microsoft.com/office/drawing/2014/main" id="{B3A26AFC-B0EB-4FDF-8D81-EEE56B73987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739" t="18823" r="10334" b="25456"/>
          <a:stretch/>
        </p:blipFill>
        <p:spPr bwMode="auto">
          <a:xfrm>
            <a:off x="9423889" y="558289"/>
            <a:ext cx="1080185" cy="523475"/>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 xmlns:a16="http://schemas.microsoft.com/office/drawing/2014/main" id="{F189E969-E7DA-42D6-A4E3-80802CC09C21}"/>
              </a:ext>
            </a:extLst>
          </p:cNvPr>
          <p:cNvPicPr>
            <a:picLocks noChangeAspect="1"/>
          </p:cNvPicPr>
          <p:nvPr/>
        </p:nvPicPr>
        <p:blipFill>
          <a:blip r:embed="rId5"/>
          <a:stretch>
            <a:fillRect/>
          </a:stretch>
        </p:blipFill>
        <p:spPr>
          <a:xfrm>
            <a:off x="8585726" y="820027"/>
            <a:ext cx="695865" cy="824135"/>
          </a:xfrm>
          <a:prstGeom prst="rect">
            <a:avLst/>
          </a:prstGeom>
        </p:spPr>
      </p:pic>
      <p:pic>
        <p:nvPicPr>
          <p:cNvPr id="10" name="Imagen 9">
            <a:extLst>
              <a:ext uri="{FF2B5EF4-FFF2-40B4-BE49-F238E27FC236}">
                <a16:creationId xmlns="" xmlns:a16="http://schemas.microsoft.com/office/drawing/2014/main" id="{5C0A22BE-4E50-4CE5-A68B-6EC9DFD3C9FF}"/>
              </a:ext>
            </a:extLst>
          </p:cNvPr>
          <p:cNvPicPr>
            <a:picLocks noChangeAspect="1"/>
          </p:cNvPicPr>
          <p:nvPr/>
        </p:nvPicPr>
        <p:blipFill>
          <a:blip r:embed="rId6"/>
          <a:stretch>
            <a:fillRect/>
          </a:stretch>
        </p:blipFill>
        <p:spPr>
          <a:xfrm>
            <a:off x="2213388" y="6150541"/>
            <a:ext cx="705866" cy="564033"/>
          </a:xfrm>
          <a:prstGeom prst="rect">
            <a:avLst/>
          </a:prstGeom>
        </p:spPr>
      </p:pic>
      <p:pic>
        <p:nvPicPr>
          <p:cNvPr id="3" name="Imagen 2">
            <a:extLst>
              <a:ext uri="{FF2B5EF4-FFF2-40B4-BE49-F238E27FC236}">
                <a16:creationId xmlns="" xmlns:a16="http://schemas.microsoft.com/office/drawing/2014/main" id="{B5F4249F-08D5-4C1F-B7C1-B6116351045A}"/>
              </a:ext>
            </a:extLst>
          </p:cNvPr>
          <p:cNvPicPr>
            <a:picLocks noChangeAspect="1"/>
          </p:cNvPicPr>
          <p:nvPr/>
        </p:nvPicPr>
        <p:blipFill>
          <a:blip r:embed="rId7"/>
          <a:stretch>
            <a:fillRect/>
          </a:stretch>
        </p:blipFill>
        <p:spPr>
          <a:xfrm>
            <a:off x="1238078" y="5473244"/>
            <a:ext cx="841321" cy="841321"/>
          </a:xfrm>
          <a:prstGeom prst="rect">
            <a:avLst/>
          </a:prstGeom>
        </p:spPr>
      </p:pic>
      <p:pic>
        <p:nvPicPr>
          <p:cNvPr id="13" name="Imagen 12">
            <a:extLst>
              <a:ext uri="{FF2B5EF4-FFF2-40B4-BE49-F238E27FC236}">
                <a16:creationId xmlns="" xmlns:a16="http://schemas.microsoft.com/office/drawing/2014/main" id="{456099D2-ADE7-40DC-B602-43707A2BFCA8}"/>
              </a:ext>
            </a:extLst>
          </p:cNvPr>
          <p:cNvPicPr>
            <a:picLocks noChangeAspect="1"/>
          </p:cNvPicPr>
          <p:nvPr/>
        </p:nvPicPr>
        <p:blipFill>
          <a:blip r:embed="rId8"/>
          <a:stretch>
            <a:fillRect/>
          </a:stretch>
        </p:blipFill>
        <p:spPr>
          <a:xfrm>
            <a:off x="272117" y="4892110"/>
            <a:ext cx="965961" cy="841321"/>
          </a:xfrm>
          <a:prstGeom prst="rect">
            <a:avLst/>
          </a:prstGeom>
        </p:spPr>
      </p:pic>
      <p:cxnSp>
        <p:nvCxnSpPr>
          <p:cNvPr id="8" name="Conector recto de flecha 7">
            <a:extLst>
              <a:ext uri="{FF2B5EF4-FFF2-40B4-BE49-F238E27FC236}">
                <a16:creationId xmlns="" xmlns:a16="http://schemas.microsoft.com/office/drawing/2014/main" id="{2C01A3E5-2271-4B47-BF48-7408DE69968C}"/>
              </a:ext>
            </a:extLst>
          </p:cNvPr>
          <p:cNvCxnSpPr>
            <a:cxnSpLocks/>
            <a:stCxn id="12" idx="3"/>
          </p:cNvCxnSpPr>
          <p:nvPr/>
        </p:nvCxnSpPr>
        <p:spPr>
          <a:xfrm>
            <a:off x="2462439" y="4509070"/>
            <a:ext cx="594660" cy="38304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4" name="Rectángulo 13">
            <a:extLst>
              <a:ext uri="{FF2B5EF4-FFF2-40B4-BE49-F238E27FC236}">
                <a16:creationId xmlns="" xmlns:a16="http://schemas.microsoft.com/office/drawing/2014/main" id="{CE3401D0-A0F7-4C7C-98E2-14765783A63F}"/>
              </a:ext>
            </a:extLst>
          </p:cNvPr>
          <p:cNvSpPr/>
          <p:nvPr/>
        </p:nvSpPr>
        <p:spPr>
          <a:xfrm>
            <a:off x="238719" y="905498"/>
            <a:ext cx="2745726" cy="1477328"/>
          </a:xfrm>
          <a:prstGeom prst="rect">
            <a:avLst/>
          </a:prstGeom>
        </p:spPr>
        <p:txBody>
          <a:bodyPr wrap="square">
            <a:spAutoFit/>
          </a:bodyPr>
          <a:lstStyle/>
          <a:p>
            <a:pPr algn="ctr"/>
            <a:r>
              <a:rPr lang="es-CO" dirty="0">
                <a:solidFill>
                  <a:srgbClr val="000000"/>
                </a:solidFill>
                <a:latin typeface="Arial Narrow" panose="020B0606020202030204" pitchFamily="34" charset="0"/>
              </a:rPr>
              <a:t>Cruce entre el resultado obtenido por los estudiantes en la prueba Saber Pro en el periodo 2017-2 y Saber 11 de los últimos 7 años</a:t>
            </a:r>
            <a:endParaRPr lang="es-CO" dirty="0">
              <a:latin typeface="Arial Narrow" panose="020B0606020202030204" pitchFamily="34" charset="0"/>
            </a:endParaRPr>
          </a:p>
        </p:txBody>
      </p:sp>
      <p:pic>
        <p:nvPicPr>
          <p:cNvPr id="15" name="Imagen 14">
            <a:extLst>
              <a:ext uri="{FF2B5EF4-FFF2-40B4-BE49-F238E27FC236}">
                <a16:creationId xmlns="" xmlns:a16="http://schemas.microsoft.com/office/drawing/2014/main" id="{7F82B439-6D2B-451E-A832-E333344470F2}"/>
              </a:ext>
            </a:extLst>
          </p:cNvPr>
          <p:cNvPicPr>
            <a:picLocks noChangeAspect="1"/>
          </p:cNvPicPr>
          <p:nvPr/>
        </p:nvPicPr>
        <p:blipFill>
          <a:blip r:embed="rId9"/>
          <a:stretch>
            <a:fillRect/>
          </a:stretch>
        </p:blipFill>
        <p:spPr>
          <a:xfrm>
            <a:off x="3568612" y="3678114"/>
            <a:ext cx="6520862" cy="2055317"/>
          </a:xfrm>
          <a:prstGeom prst="rect">
            <a:avLst/>
          </a:prstGeom>
        </p:spPr>
      </p:pic>
    </p:spTree>
    <p:extLst>
      <p:ext uri="{BB962C8B-B14F-4D97-AF65-F5344CB8AC3E}">
        <p14:creationId xmlns:p14="http://schemas.microsoft.com/office/powerpoint/2010/main" val="1939966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EA3AC066-B340-4F62-BDFE-DDEA17A9F6DB}"/>
              </a:ext>
            </a:extLst>
          </p:cNvPr>
          <p:cNvSpPr>
            <a:spLocks noGrp="1"/>
          </p:cNvSpPr>
          <p:nvPr>
            <p:ph type="title"/>
          </p:nvPr>
        </p:nvSpPr>
        <p:spPr>
          <a:xfrm>
            <a:off x="1974669" y="-94745"/>
            <a:ext cx="8040915" cy="631223"/>
          </a:xfrm>
        </p:spPr>
        <p:txBody>
          <a:bodyPr>
            <a:normAutofit/>
          </a:bodyPr>
          <a:lstStyle/>
          <a:p>
            <a:pPr algn="ctr"/>
            <a:r>
              <a:rPr lang="es-CO" sz="2400" b="1" dirty="0"/>
              <a:t>Logro – 2.1.Razonamiento Cuantitativo</a:t>
            </a:r>
          </a:p>
        </p:txBody>
      </p:sp>
      <p:pic>
        <p:nvPicPr>
          <p:cNvPr id="12" name="Picture 2" descr="Resultado de imagen para universidad de NariÃ±o">
            <a:extLst>
              <a:ext uri="{FF2B5EF4-FFF2-40B4-BE49-F238E27FC236}">
                <a16:creationId xmlns="" xmlns:a16="http://schemas.microsoft.com/office/drawing/2014/main" id="{A0CD7352-0CB2-42F4-BF16-4E5E41F0982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84361" y="2168820"/>
            <a:ext cx="631223" cy="63122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Tabla 10">
            <a:extLst>
              <a:ext uri="{FF2B5EF4-FFF2-40B4-BE49-F238E27FC236}">
                <a16:creationId xmlns="" xmlns:a16="http://schemas.microsoft.com/office/drawing/2014/main" id="{C2AF2DF8-9E02-402C-B50A-72D06A93E870}"/>
              </a:ext>
            </a:extLst>
          </p:cNvPr>
          <p:cNvGraphicFramePr>
            <a:graphicFrameLocks noGrp="1"/>
          </p:cNvGraphicFramePr>
          <p:nvPr>
            <p:extLst>
              <p:ext uri="{D42A27DB-BD31-4B8C-83A1-F6EECF244321}">
                <p14:modId xmlns:p14="http://schemas.microsoft.com/office/powerpoint/2010/main" val="1583349007"/>
              </p:ext>
            </p:extLst>
          </p:nvPr>
        </p:nvGraphicFramePr>
        <p:xfrm>
          <a:off x="3455207" y="407559"/>
          <a:ext cx="5254287" cy="6345668"/>
        </p:xfrm>
        <a:graphic>
          <a:graphicData uri="http://schemas.openxmlformats.org/drawingml/2006/table">
            <a:tbl>
              <a:tblPr>
                <a:tableStyleId>{616DA210-FB5B-4158-B5E0-FEB733F419BA}</a:tableStyleId>
              </a:tblPr>
              <a:tblGrid>
                <a:gridCol w="470444">
                  <a:extLst>
                    <a:ext uri="{9D8B030D-6E8A-4147-A177-3AD203B41FA5}">
                      <a16:colId xmlns="" xmlns:a16="http://schemas.microsoft.com/office/drawing/2014/main" val="2903002553"/>
                    </a:ext>
                  </a:extLst>
                </a:gridCol>
                <a:gridCol w="3999075">
                  <a:extLst>
                    <a:ext uri="{9D8B030D-6E8A-4147-A177-3AD203B41FA5}">
                      <a16:colId xmlns="" xmlns:a16="http://schemas.microsoft.com/office/drawing/2014/main" val="1108417919"/>
                    </a:ext>
                  </a:extLst>
                </a:gridCol>
                <a:gridCol w="784768">
                  <a:extLst>
                    <a:ext uri="{9D8B030D-6E8A-4147-A177-3AD203B41FA5}">
                      <a16:colId xmlns="" xmlns:a16="http://schemas.microsoft.com/office/drawing/2014/main" val="1336866849"/>
                    </a:ext>
                  </a:extLst>
                </a:gridCol>
              </a:tblGrid>
              <a:tr h="167269">
                <a:tc>
                  <a:txBody>
                    <a:bodyPr/>
                    <a:lstStyle/>
                    <a:p>
                      <a:pPr algn="ctr" fontAlgn="b"/>
                      <a:r>
                        <a:rPr lang="es-CO" sz="1200" u="none" strike="noStrike" dirty="0">
                          <a:solidFill>
                            <a:schemeClr val="bg1"/>
                          </a:solidFill>
                          <a:effectLst/>
                          <a:latin typeface="Arial Narrow" panose="020B0606020202030204" pitchFamily="34" charset="0"/>
                        </a:rPr>
                        <a:t>Ranking</a:t>
                      </a:r>
                      <a:endParaRPr lang="es-CO" sz="1200" b="0" i="0" u="none" strike="noStrike" dirty="0">
                        <a:solidFill>
                          <a:schemeClr val="bg1"/>
                        </a:solidFill>
                        <a:effectLst/>
                        <a:latin typeface="Arial Narrow" panose="020B0606020202030204" pitchFamily="34" charset="0"/>
                      </a:endParaRPr>
                    </a:p>
                  </a:txBody>
                  <a:tcPr marL="5828" marR="5828" marT="5828" marB="0" anchor="b">
                    <a:solidFill>
                      <a:srgbClr val="002060"/>
                    </a:solidFill>
                  </a:tcPr>
                </a:tc>
                <a:tc>
                  <a:txBody>
                    <a:bodyPr/>
                    <a:lstStyle/>
                    <a:p>
                      <a:pPr algn="ctr" fontAlgn="b"/>
                      <a:r>
                        <a:rPr lang="es-CO" sz="1200" u="none" strike="noStrike" dirty="0">
                          <a:solidFill>
                            <a:schemeClr val="bg1"/>
                          </a:solidFill>
                          <a:effectLst/>
                          <a:latin typeface="Arial Narrow" panose="020B0606020202030204" pitchFamily="34" charset="0"/>
                        </a:rPr>
                        <a:t>Nombre</a:t>
                      </a:r>
                      <a:endParaRPr lang="es-CO" sz="1200" b="0" i="0" u="none" strike="noStrike" dirty="0">
                        <a:solidFill>
                          <a:schemeClr val="bg1"/>
                        </a:solidFill>
                        <a:effectLst/>
                        <a:latin typeface="Arial Narrow" panose="020B0606020202030204" pitchFamily="34" charset="0"/>
                      </a:endParaRPr>
                    </a:p>
                  </a:txBody>
                  <a:tcPr marL="5828" marR="5828" marT="5828" marB="0" anchor="b">
                    <a:solidFill>
                      <a:srgbClr val="00206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CO" sz="1200" u="none" strike="noStrike" dirty="0">
                          <a:solidFill>
                            <a:schemeClr val="bg1"/>
                          </a:solidFill>
                          <a:effectLst/>
                          <a:latin typeface="Arial Narrow" panose="020B0606020202030204" pitchFamily="34" charset="0"/>
                        </a:rPr>
                        <a:t>Indicador</a:t>
                      </a:r>
                      <a:endParaRPr lang="es-CO" sz="1200" b="0" i="0" u="none" strike="noStrike" dirty="0">
                        <a:solidFill>
                          <a:schemeClr val="bg1"/>
                        </a:solidFill>
                        <a:effectLst/>
                        <a:latin typeface="Arial Narrow" panose="020B0606020202030204" pitchFamily="34" charset="0"/>
                      </a:endParaRPr>
                    </a:p>
                  </a:txBody>
                  <a:tcPr marL="5828" marR="5828" marT="5828" marB="0" anchor="b">
                    <a:solidFill>
                      <a:srgbClr val="002060"/>
                    </a:solidFill>
                  </a:tcPr>
                </a:tc>
                <a:extLst>
                  <a:ext uri="{0D108BD9-81ED-4DB2-BD59-A6C34878D82A}">
                    <a16:rowId xmlns="" xmlns:a16="http://schemas.microsoft.com/office/drawing/2014/main" val="784223100"/>
                  </a:ext>
                </a:extLst>
              </a:tr>
              <a:tr h="170546">
                <a:tc>
                  <a:txBody>
                    <a:bodyPr/>
                    <a:lstStyle/>
                    <a:p>
                      <a:pPr algn="ctr" fontAlgn="b"/>
                      <a:r>
                        <a:rPr lang="es-CO" sz="1200" b="0" i="0" u="none" strike="noStrike">
                          <a:solidFill>
                            <a:srgbClr val="000000"/>
                          </a:solidFill>
                          <a:effectLst/>
                          <a:latin typeface="Arial Narrow" panose="020B0606020202030204" pitchFamily="34" charset="0"/>
                        </a:rPr>
                        <a:t>1</a:t>
                      </a:r>
                    </a:p>
                  </a:txBody>
                  <a:tcPr marL="9525" marR="9525" marT="9525" marB="0" anchor="b"/>
                </a:tc>
                <a:tc>
                  <a:txBody>
                    <a:bodyPr/>
                    <a:lstStyle/>
                    <a:p>
                      <a:pPr algn="l" fontAlgn="b"/>
                      <a:r>
                        <a:rPr lang="es-CO" sz="1200" b="0" i="0" u="none" strike="noStrike">
                          <a:solidFill>
                            <a:srgbClr val="000000"/>
                          </a:solidFill>
                          <a:effectLst/>
                          <a:latin typeface="Arial Narrow" panose="020B0606020202030204" pitchFamily="34" charset="0"/>
                        </a:rPr>
                        <a:t>UNIVERSIDAD ICESI</a:t>
                      </a:r>
                    </a:p>
                  </a:txBody>
                  <a:tcPr marL="9525" marR="9525" marT="9525" marB="0" anchor="b"/>
                </a:tc>
                <a:tc>
                  <a:txBody>
                    <a:bodyPr/>
                    <a:lstStyle/>
                    <a:p>
                      <a:pPr algn="r" fontAlgn="b"/>
                      <a:r>
                        <a:rPr lang="es-CO" sz="1200" b="0" i="0" u="none" strike="noStrike" dirty="0">
                          <a:solidFill>
                            <a:srgbClr val="000000"/>
                          </a:solidFill>
                          <a:effectLst/>
                          <a:latin typeface="Arial Narrow" panose="020B0606020202030204" pitchFamily="34" charset="0"/>
                        </a:rPr>
                        <a:t>176,1</a:t>
                      </a:r>
                    </a:p>
                  </a:txBody>
                  <a:tcPr marL="9525" marR="9525" marT="9525" marB="0" anchor="b"/>
                </a:tc>
                <a:extLst>
                  <a:ext uri="{0D108BD9-81ED-4DB2-BD59-A6C34878D82A}">
                    <a16:rowId xmlns="" xmlns:a16="http://schemas.microsoft.com/office/drawing/2014/main" val="3017362136"/>
                  </a:ext>
                </a:extLst>
              </a:tr>
              <a:tr h="170546">
                <a:tc>
                  <a:txBody>
                    <a:bodyPr/>
                    <a:lstStyle/>
                    <a:p>
                      <a:pPr algn="ctr" fontAlgn="b"/>
                      <a:r>
                        <a:rPr lang="es-CO" sz="1200" b="0" i="0" u="none" strike="noStrike">
                          <a:solidFill>
                            <a:srgbClr val="000000"/>
                          </a:solidFill>
                          <a:effectLst/>
                          <a:latin typeface="Arial Narrow" panose="020B0606020202030204" pitchFamily="34" charset="0"/>
                        </a:rPr>
                        <a:t>2</a:t>
                      </a:r>
                    </a:p>
                  </a:txBody>
                  <a:tcPr marL="9525" marR="9525" marT="9525" marB="0" anchor="b"/>
                </a:tc>
                <a:tc>
                  <a:txBody>
                    <a:bodyPr/>
                    <a:lstStyle/>
                    <a:p>
                      <a:pPr algn="l" fontAlgn="b"/>
                      <a:r>
                        <a:rPr lang="es-CO" sz="1200" b="0" i="0" u="none" strike="noStrike">
                          <a:solidFill>
                            <a:srgbClr val="000000"/>
                          </a:solidFill>
                          <a:effectLst/>
                          <a:latin typeface="Arial Narrow" panose="020B0606020202030204" pitchFamily="34" charset="0"/>
                        </a:rPr>
                        <a:t>UNIVERSIDAD DISTRITAL-FRANCISCO JOSE DE CALDAS</a:t>
                      </a:r>
                    </a:p>
                  </a:txBody>
                  <a:tcPr marL="9525" marR="9525" marT="9525" marB="0" anchor="b"/>
                </a:tc>
                <a:tc>
                  <a:txBody>
                    <a:bodyPr/>
                    <a:lstStyle/>
                    <a:p>
                      <a:pPr algn="r" fontAlgn="b"/>
                      <a:r>
                        <a:rPr lang="es-CO" sz="1200" b="0" i="0" u="none" strike="noStrike">
                          <a:solidFill>
                            <a:srgbClr val="000000"/>
                          </a:solidFill>
                          <a:effectLst/>
                          <a:latin typeface="Arial Narrow" panose="020B0606020202030204" pitchFamily="34" charset="0"/>
                        </a:rPr>
                        <a:t>174,9</a:t>
                      </a:r>
                    </a:p>
                  </a:txBody>
                  <a:tcPr marL="9525" marR="9525" marT="9525" marB="0" anchor="b"/>
                </a:tc>
                <a:extLst>
                  <a:ext uri="{0D108BD9-81ED-4DB2-BD59-A6C34878D82A}">
                    <a16:rowId xmlns="" xmlns:a16="http://schemas.microsoft.com/office/drawing/2014/main" val="4205132018"/>
                  </a:ext>
                </a:extLst>
              </a:tr>
              <a:tr h="170546">
                <a:tc>
                  <a:txBody>
                    <a:bodyPr/>
                    <a:lstStyle/>
                    <a:p>
                      <a:pPr algn="ctr" fontAlgn="b"/>
                      <a:r>
                        <a:rPr lang="es-CO" sz="1200" b="0" i="0" u="none" strike="noStrike" dirty="0">
                          <a:solidFill>
                            <a:srgbClr val="000000"/>
                          </a:solidFill>
                          <a:effectLst/>
                          <a:latin typeface="Arial Narrow" panose="020B0606020202030204" pitchFamily="34" charset="0"/>
                        </a:rPr>
                        <a:t>3</a:t>
                      </a:r>
                    </a:p>
                  </a:txBody>
                  <a:tcPr marL="9525" marR="9525" marT="9525" marB="0" anchor="b"/>
                </a:tc>
                <a:tc>
                  <a:txBody>
                    <a:bodyPr/>
                    <a:lstStyle/>
                    <a:p>
                      <a:pPr algn="l" fontAlgn="b"/>
                      <a:r>
                        <a:rPr lang="es-CO" sz="1200" b="0" i="0" u="none" strike="noStrike">
                          <a:solidFill>
                            <a:srgbClr val="000000"/>
                          </a:solidFill>
                          <a:effectLst/>
                          <a:latin typeface="Arial Narrow" panose="020B0606020202030204" pitchFamily="34" charset="0"/>
                        </a:rPr>
                        <a:t>UNIVERSIDAD EAFIT-</a:t>
                      </a:r>
                    </a:p>
                  </a:txBody>
                  <a:tcPr marL="9525" marR="9525" marT="9525" marB="0" anchor="b"/>
                </a:tc>
                <a:tc>
                  <a:txBody>
                    <a:bodyPr/>
                    <a:lstStyle/>
                    <a:p>
                      <a:pPr algn="r" fontAlgn="b"/>
                      <a:r>
                        <a:rPr lang="es-CO" sz="1200" b="0" i="0" u="none" strike="noStrike">
                          <a:solidFill>
                            <a:srgbClr val="000000"/>
                          </a:solidFill>
                          <a:effectLst/>
                          <a:latin typeface="Arial Narrow" panose="020B0606020202030204" pitchFamily="34" charset="0"/>
                        </a:rPr>
                        <a:t>170,5</a:t>
                      </a:r>
                    </a:p>
                  </a:txBody>
                  <a:tcPr marL="9525" marR="9525" marT="9525" marB="0" anchor="b"/>
                </a:tc>
                <a:extLst>
                  <a:ext uri="{0D108BD9-81ED-4DB2-BD59-A6C34878D82A}">
                    <a16:rowId xmlns="" xmlns:a16="http://schemas.microsoft.com/office/drawing/2014/main" val="3454230621"/>
                  </a:ext>
                </a:extLst>
              </a:tr>
              <a:tr h="170546">
                <a:tc>
                  <a:txBody>
                    <a:bodyPr/>
                    <a:lstStyle/>
                    <a:p>
                      <a:pPr algn="ctr" fontAlgn="b"/>
                      <a:r>
                        <a:rPr lang="es-CO" sz="1200" b="0" i="0" u="none" strike="noStrike">
                          <a:solidFill>
                            <a:srgbClr val="000000"/>
                          </a:solidFill>
                          <a:effectLst/>
                          <a:latin typeface="Arial Narrow" panose="020B0606020202030204" pitchFamily="34" charset="0"/>
                        </a:rPr>
                        <a:t>4</a:t>
                      </a:r>
                    </a:p>
                  </a:txBody>
                  <a:tcPr marL="9525" marR="9525" marT="9525" marB="0" anchor="b"/>
                </a:tc>
                <a:tc>
                  <a:txBody>
                    <a:bodyPr/>
                    <a:lstStyle/>
                    <a:p>
                      <a:pPr algn="l" fontAlgn="b"/>
                      <a:r>
                        <a:rPr lang="es-CO" sz="1200" b="0" i="0" u="none" strike="noStrike">
                          <a:solidFill>
                            <a:srgbClr val="000000"/>
                          </a:solidFill>
                          <a:effectLst/>
                          <a:latin typeface="Arial Narrow" panose="020B0606020202030204" pitchFamily="34" charset="0"/>
                        </a:rPr>
                        <a:t>UNIVERSIDAD DE LA SABANA</a:t>
                      </a:r>
                    </a:p>
                  </a:txBody>
                  <a:tcPr marL="9525" marR="9525" marT="9525" marB="0" anchor="b"/>
                </a:tc>
                <a:tc>
                  <a:txBody>
                    <a:bodyPr/>
                    <a:lstStyle/>
                    <a:p>
                      <a:pPr algn="r" fontAlgn="b"/>
                      <a:r>
                        <a:rPr lang="es-CO" sz="1200" b="0" i="0" u="none" strike="noStrike">
                          <a:solidFill>
                            <a:srgbClr val="000000"/>
                          </a:solidFill>
                          <a:effectLst/>
                          <a:latin typeface="Arial Narrow" panose="020B0606020202030204" pitchFamily="34" charset="0"/>
                        </a:rPr>
                        <a:t>168,3</a:t>
                      </a:r>
                    </a:p>
                  </a:txBody>
                  <a:tcPr marL="9525" marR="9525" marT="9525" marB="0" anchor="b"/>
                </a:tc>
                <a:extLst>
                  <a:ext uri="{0D108BD9-81ED-4DB2-BD59-A6C34878D82A}">
                    <a16:rowId xmlns="" xmlns:a16="http://schemas.microsoft.com/office/drawing/2014/main" val="3885865710"/>
                  </a:ext>
                </a:extLst>
              </a:tr>
              <a:tr h="170546">
                <a:tc>
                  <a:txBody>
                    <a:bodyPr/>
                    <a:lstStyle/>
                    <a:p>
                      <a:pPr algn="ctr" fontAlgn="b"/>
                      <a:r>
                        <a:rPr lang="es-CO" sz="1200" b="0" i="0" u="none" strike="noStrike">
                          <a:solidFill>
                            <a:srgbClr val="000000"/>
                          </a:solidFill>
                          <a:effectLst/>
                          <a:latin typeface="Arial Narrow" panose="020B0606020202030204" pitchFamily="34" charset="0"/>
                        </a:rPr>
                        <a:t>5</a:t>
                      </a:r>
                    </a:p>
                  </a:txBody>
                  <a:tcPr marL="9525" marR="9525" marT="9525" marB="0" anchor="b"/>
                </a:tc>
                <a:tc>
                  <a:txBody>
                    <a:bodyPr/>
                    <a:lstStyle/>
                    <a:p>
                      <a:pPr algn="l" fontAlgn="b"/>
                      <a:r>
                        <a:rPr lang="es-CO" sz="1200" b="0" i="0" u="none" strike="noStrike">
                          <a:solidFill>
                            <a:srgbClr val="000000"/>
                          </a:solidFill>
                          <a:effectLst/>
                          <a:latin typeface="Arial Narrow" panose="020B0606020202030204" pitchFamily="34" charset="0"/>
                        </a:rPr>
                        <a:t>COLEGIO MAYOR DE NUESTRA SEÑORA DEL ROSARIO</a:t>
                      </a:r>
                    </a:p>
                  </a:txBody>
                  <a:tcPr marL="9525" marR="9525" marT="9525" marB="0" anchor="b"/>
                </a:tc>
                <a:tc>
                  <a:txBody>
                    <a:bodyPr/>
                    <a:lstStyle/>
                    <a:p>
                      <a:pPr algn="r" fontAlgn="b"/>
                      <a:r>
                        <a:rPr lang="es-CO" sz="1200" b="0" i="0" u="none" strike="noStrike">
                          <a:solidFill>
                            <a:srgbClr val="000000"/>
                          </a:solidFill>
                          <a:effectLst/>
                          <a:latin typeface="Arial Narrow" panose="020B0606020202030204" pitchFamily="34" charset="0"/>
                        </a:rPr>
                        <a:t>167,9</a:t>
                      </a:r>
                    </a:p>
                  </a:txBody>
                  <a:tcPr marL="9525" marR="9525" marT="9525" marB="0" anchor="b"/>
                </a:tc>
                <a:extLst>
                  <a:ext uri="{0D108BD9-81ED-4DB2-BD59-A6C34878D82A}">
                    <a16:rowId xmlns="" xmlns:a16="http://schemas.microsoft.com/office/drawing/2014/main" val="532470920"/>
                  </a:ext>
                </a:extLst>
              </a:tr>
              <a:tr h="170546">
                <a:tc>
                  <a:txBody>
                    <a:bodyPr/>
                    <a:lstStyle/>
                    <a:p>
                      <a:pPr algn="ctr" fontAlgn="b"/>
                      <a:r>
                        <a:rPr lang="es-CO" sz="1200" b="0" i="0" u="none" strike="noStrike">
                          <a:solidFill>
                            <a:srgbClr val="000000"/>
                          </a:solidFill>
                          <a:effectLst/>
                          <a:latin typeface="Arial Narrow" panose="020B0606020202030204" pitchFamily="34" charset="0"/>
                        </a:rPr>
                        <a:t>6</a:t>
                      </a:r>
                    </a:p>
                  </a:txBody>
                  <a:tcPr marL="9525" marR="9525" marT="9525" marB="0" anchor="b"/>
                </a:tc>
                <a:tc>
                  <a:txBody>
                    <a:bodyPr/>
                    <a:lstStyle/>
                    <a:p>
                      <a:pPr algn="l" fontAlgn="b"/>
                      <a:r>
                        <a:rPr lang="es-CO" sz="1200" b="0" i="0" u="none" strike="noStrike">
                          <a:solidFill>
                            <a:srgbClr val="000000"/>
                          </a:solidFill>
                          <a:effectLst/>
                          <a:latin typeface="Arial Narrow" panose="020B0606020202030204" pitchFamily="34" charset="0"/>
                        </a:rPr>
                        <a:t>UNIVERSIDAD EXTERNADO DE COLOMBIA</a:t>
                      </a:r>
                    </a:p>
                  </a:txBody>
                  <a:tcPr marL="9525" marR="9525" marT="9525" marB="0" anchor="b"/>
                </a:tc>
                <a:tc>
                  <a:txBody>
                    <a:bodyPr/>
                    <a:lstStyle/>
                    <a:p>
                      <a:pPr algn="r" fontAlgn="b"/>
                      <a:r>
                        <a:rPr lang="es-CO" sz="1200" b="0" i="0" u="none" strike="noStrike">
                          <a:solidFill>
                            <a:srgbClr val="000000"/>
                          </a:solidFill>
                          <a:effectLst/>
                          <a:latin typeface="Arial Narrow" panose="020B0606020202030204" pitchFamily="34" charset="0"/>
                        </a:rPr>
                        <a:t>164,9</a:t>
                      </a:r>
                    </a:p>
                  </a:txBody>
                  <a:tcPr marL="9525" marR="9525" marT="9525" marB="0" anchor="b"/>
                </a:tc>
                <a:extLst>
                  <a:ext uri="{0D108BD9-81ED-4DB2-BD59-A6C34878D82A}">
                    <a16:rowId xmlns="" xmlns:a16="http://schemas.microsoft.com/office/drawing/2014/main" val="1773042514"/>
                  </a:ext>
                </a:extLst>
              </a:tr>
              <a:tr h="170546">
                <a:tc>
                  <a:txBody>
                    <a:bodyPr/>
                    <a:lstStyle/>
                    <a:p>
                      <a:pPr algn="ctr" fontAlgn="b"/>
                      <a:r>
                        <a:rPr lang="es-CO" sz="1200" b="0" i="0" u="none" strike="noStrike">
                          <a:solidFill>
                            <a:srgbClr val="000000"/>
                          </a:solidFill>
                          <a:effectLst/>
                          <a:latin typeface="Arial Narrow" panose="020B0606020202030204" pitchFamily="34" charset="0"/>
                        </a:rPr>
                        <a:t>7</a:t>
                      </a:r>
                    </a:p>
                  </a:txBody>
                  <a:tcPr marL="9525" marR="9525" marT="9525" marB="0" anchor="b"/>
                </a:tc>
                <a:tc>
                  <a:txBody>
                    <a:bodyPr/>
                    <a:lstStyle/>
                    <a:p>
                      <a:pPr algn="l" fontAlgn="b"/>
                      <a:r>
                        <a:rPr lang="es-CO" sz="1200" b="0" i="0" u="none" strike="noStrike">
                          <a:solidFill>
                            <a:srgbClr val="000000"/>
                          </a:solidFill>
                          <a:effectLst/>
                          <a:latin typeface="Arial Narrow" panose="020B0606020202030204" pitchFamily="34" charset="0"/>
                        </a:rPr>
                        <a:t>UNIVERSIDAD CES</a:t>
                      </a:r>
                    </a:p>
                  </a:txBody>
                  <a:tcPr marL="9525" marR="9525" marT="9525" marB="0" anchor="b"/>
                </a:tc>
                <a:tc>
                  <a:txBody>
                    <a:bodyPr/>
                    <a:lstStyle/>
                    <a:p>
                      <a:pPr algn="r" fontAlgn="b"/>
                      <a:r>
                        <a:rPr lang="es-CO" sz="1200" b="0" i="0" u="none" strike="noStrike">
                          <a:solidFill>
                            <a:srgbClr val="000000"/>
                          </a:solidFill>
                          <a:effectLst/>
                          <a:latin typeface="Arial Narrow" panose="020B0606020202030204" pitchFamily="34" charset="0"/>
                        </a:rPr>
                        <a:t>164,5</a:t>
                      </a:r>
                    </a:p>
                  </a:txBody>
                  <a:tcPr marL="9525" marR="9525" marT="9525" marB="0" anchor="b"/>
                </a:tc>
                <a:extLst>
                  <a:ext uri="{0D108BD9-81ED-4DB2-BD59-A6C34878D82A}">
                    <a16:rowId xmlns="" xmlns:a16="http://schemas.microsoft.com/office/drawing/2014/main" val="59484682"/>
                  </a:ext>
                </a:extLst>
              </a:tr>
              <a:tr h="170546">
                <a:tc>
                  <a:txBody>
                    <a:bodyPr/>
                    <a:lstStyle/>
                    <a:p>
                      <a:pPr algn="ctr" fontAlgn="b"/>
                      <a:r>
                        <a:rPr lang="es-CO" sz="1200" b="0" i="0" u="none" strike="noStrike" dirty="0">
                          <a:solidFill>
                            <a:srgbClr val="000000"/>
                          </a:solidFill>
                          <a:effectLst/>
                          <a:latin typeface="Arial Narrow" panose="020B0606020202030204" pitchFamily="34" charset="0"/>
                        </a:rPr>
                        <a:t>8</a:t>
                      </a:r>
                    </a:p>
                  </a:txBody>
                  <a:tcPr marL="9525" marR="9525" marT="9525" marB="0" anchor="b">
                    <a:solidFill>
                      <a:srgbClr val="FFC000"/>
                    </a:solidFill>
                  </a:tcPr>
                </a:tc>
                <a:tc>
                  <a:txBody>
                    <a:bodyPr/>
                    <a:lstStyle/>
                    <a:p>
                      <a:pPr algn="l" fontAlgn="b"/>
                      <a:r>
                        <a:rPr lang="es-CO" sz="1200" b="0" i="0" u="none" strike="noStrike" dirty="0">
                          <a:solidFill>
                            <a:srgbClr val="000000"/>
                          </a:solidFill>
                          <a:effectLst/>
                          <a:latin typeface="Arial Narrow" panose="020B0606020202030204" pitchFamily="34" charset="0"/>
                        </a:rPr>
                        <a:t>UNIVERSIDAD DE NARIÑO</a:t>
                      </a:r>
                    </a:p>
                  </a:txBody>
                  <a:tcPr marL="9525" marR="9525" marT="9525" marB="0" anchor="b">
                    <a:solidFill>
                      <a:srgbClr val="FFC000"/>
                    </a:solidFill>
                  </a:tcPr>
                </a:tc>
                <a:tc>
                  <a:txBody>
                    <a:bodyPr/>
                    <a:lstStyle/>
                    <a:p>
                      <a:pPr algn="r" fontAlgn="b"/>
                      <a:r>
                        <a:rPr lang="es-CO" sz="1200" b="0" i="0" u="none" strike="noStrike" dirty="0">
                          <a:solidFill>
                            <a:srgbClr val="000000"/>
                          </a:solidFill>
                          <a:effectLst/>
                          <a:latin typeface="Arial Narrow" panose="020B0606020202030204" pitchFamily="34" charset="0"/>
                        </a:rPr>
                        <a:t>161,5</a:t>
                      </a:r>
                    </a:p>
                  </a:txBody>
                  <a:tcPr marL="9525" marR="9525" marT="9525" marB="0" anchor="b">
                    <a:solidFill>
                      <a:srgbClr val="FFC000"/>
                    </a:solidFill>
                  </a:tcPr>
                </a:tc>
                <a:extLst>
                  <a:ext uri="{0D108BD9-81ED-4DB2-BD59-A6C34878D82A}">
                    <a16:rowId xmlns="" xmlns:a16="http://schemas.microsoft.com/office/drawing/2014/main" val="97599480"/>
                  </a:ext>
                </a:extLst>
              </a:tr>
              <a:tr h="170546">
                <a:tc>
                  <a:txBody>
                    <a:bodyPr/>
                    <a:lstStyle/>
                    <a:p>
                      <a:pPr algn="ctr" fontAlgn="b"/>
                      <a:r>
                        <a:rPr lang="es-CO" sz="1200" b="0" i="0" u="none" strike="noStrike">
                          <a:solidFill>
                            <a:srgbClr val="000000"/>
                          </a:solidFill>
                          <a:effectLst/>
                          <a:latin typeface="Arial Narrow" panose="020B0606020202030204" pitchFamily="34" charset="0"/>
                        </a:rPr>
                        <a:t>9</a:t>
                      </a:r>
                    </a:p>
                  </a:txBody>
                  <a:tcPr marL="9525" marR="9525" marT="9525" marB="0" anchor="b"/>
                </a:tc>
                <a:tc>
                  <a:txBody>
                    <a:bodyPr/>
                    <a:lstStyle/>
                    <a:p>
                      <a:pPr algn="l" fontAlgn="b"/>
                      <a:r>
                        <a:rPr lang="es-CO" sz="1200" b="0" i="0" u="none" strike="noStrike" dirty="0">
                          <a:solidFill>
                            <a:srgbClr val="000000"/>
                          </a:solidFill>
                          <a:effectLst/>
                          <a:latin typeface="Arial Narrow" panose="020B0606020202030204" pitchFamily="34" charset="0"/>
                        </a:rPr>
                        <a:t>UNIVERSIDAD MILITAR-NUEVA GRANADA</a:t>
                      </a:r>
                    </a:p>
                  </a:txBody>
                  <a:tcPr marL="9525" marR="9525" marT="9525" marB="0" anchor="b"/>
                </a:tc>
                <a:tc>
                  <a:txBody>
                    <a:bodyPr/>
                    <a:lstStyle/>
                    <a:p>
                      <a:pPr algn="r" fontAlgn="b"/>
                      <a:r>
                        <a:rPr lang="es-CO" sz="1200" b="0" i="0" u="none" strike="noStrike">
                          <a:solidFill>
                            <a:srgbClr val="000000"/>
                          </a:solidFill>
                          <a:effectLst/>
                          <a:latin typeface="Arial Narrow" panose="020B0606020202030204" pitchFamily="34" charset="0"/>
                        </a:rPr>
                        <a:t>160,6</a:t>
                      </a:r>
                    </a:p>
                  </a:txBody>
                  <a:tcPr marL="9525" marR="9525" marT="9525" marB="0" anchor="b"/>
                </a:tc>
                <a:extLst>
                  <a:ext uri="{0D108BD9-81ED-4DB2-BD59-A6C34878D82A}">
                    <a16:rowId xmlns="" xmlns:a16="http://schemas.microsoft.com/office/drawing/2014/main" val="2533251225"/>
                  </a:ext>
                </a:extLst>
              </a:tr>
              <a:tr h="170546">
                <a:tc>
                  <a:txBody>
                    <a:bodyPr/>
                    <a:lstStyle/>
                    <a:p>
                      <a:pPr algn="ctr" fontAlgn="b"/>
                      <a:r>
                        <a:rPr lang="es-CO" sz="1200" b="0" i="0" u="none" strike="noStrike">
                          <a:solidFill>
                            <a:srgbClr val="000000"/>
                          </a:solidFill>
                          <a:effectLst/>
                          <a:latin typeface="Arial Narrow" panose="020B0606020202030204" pitchFamily="34" charset="0"/>
                        </a:rPr>
                        <a:t>10</a:t>
                      </a:r>
                    </a:p>
                  </a:txBody>
                  <a:tcPr marL="9525" marR="9525" marT="9525" marB="0" anchor="b"/>
                </a:tc>
                <a:tc>
                  <a:txBody>
                    <a:bodyPr/>
                    <a:lstStyle/>
                    <a:p>
                      <a:pPr algn="l" fontAlgn="b"/>
                      <a:r>
                        <a:rPr lang="es-CO" sz="1200" b="0" i="0" u="none" strike="noStrike">
                          <a:solidFill>
                            <a:srgbClr val="000000"/>
                          </a:solidFill>
                          <a:effectLst/>
                          <a:latin typeface="Arial Narrow" panose="020B0606020202030204" pitchFamily="34" charset="0"/>
                        </a:rPr>
                        <a:t>UNIVERSIDAD DE LA SALLE</a:t>
                      </a:r>
                    </a:p>
                  </a:txBody>
                  <a:tcPr marL="9525" marR="9525" marT="9525" marB="0" anchor="b"/>
                </a:tc>
                <a:tc>
                  <a:txBody>
                    <a:bodyPr/>
                    <a:lstStyle/>
                    <a:p>
                      <a:pPr algn="r" fontAlgn="b"/>
                      <a:r>
                        <a:rPr lang="es-CO" sz="1200" b="0" i="0" u="none" strike="noStrike">
                          <a:solidFill>
                            <a:srgbClr val="000000"/>
                          </a:solidFill>
                          <a:effectLst/>
                          <a:latin typeface="Arial Narrow" panose="020B0606020202030204" pitchFamily="34" charset="0"/>
                        </a:rPr>
                        <a:t>158,8</a:t>
                      </a:r>
                    </a:p>
                  </a:txBody>
                  <a:tcPr marL="9525" marR="9525" marT="9525" marB="0" anchor="b"/>
                </a:tc>
                <a:extLst>
                  <a:ext uri="{0D108BD9-81ED-4DB2-BD59-A6C34878D82A}">
                    <a16:rowId xmlns="" xmlns:a16="http://schemas.microsoft.com/office/drawing/2014/main" val="1624022623"/>
                  </a:ext>
                </a:extLst>
              </a:tr>
              <a:tr h="170546">
                <a:tc>
                  <a:txBody>
                    <a:bodyPr/>
                    <a:lstStyle/>
                    <a:p>
                      <a:pPr algn="ctr" fontAlgn="b"/>
                      <a:r>
                        <a:rPr lang="es-CO" sz="1200" b="0" i="0" u="none" strike="noStrike">
                          <a:solidFill>
                            <a:srgbClr val="000000"/>
                          </a:solidFill>
                          <a:effectLst/>
                          <a:latin typeface="Arial Narrow" panose="020B0606020202030204" pitchFamily="34" charset="0"/>
                        </a:rPr>
                        <a:t>11</a:t>
                      </a:r>
                    </a:p>
                  </a:txBody>
                  <a:tcPr marL="9525" marR="9525" marT="9525" marB="0" anchor="b"/>
                </a:tc>
                <a:tc>
                  <a:txBody>
                    <a:bodyPr/>
                    <a:lstStyle/>
                    <a:p>
                      <a:pPr algn="l" fontAlgn="b"/>
                      <a:r>
                        <a:rPr lang="es-CO" sz="1200" b="0" i="0" u="none" strike="noStrike">
                          <a:solidFill>
                            <a:srgbClr val="000000"/>
                          </a:solidFill>
                          <a:effectLst/>
                          <a:latin typeface="Arial Narrow" panose="020B0606020202030204" pitchFamily="34" charset="0"/>
                        </a:rPr>
                        <a:t>FUNDACION UNIVERSIDAD DE BOGOTA - JORGE TADEO LOZANO</a:t>
                      </a:r>
                    </a:p>
                  </a:txBody>
                  <a:tcPr marL="9525" marR="9525" marT="9525" marB="0" anchor="b"/>
                </a:tc>
                <a:tc>
                  <a:txBody>
                    <a:bodyPr/>
                    <a:lstStyle/>
                    <a:p>
                      <a:pPr algn="r" fontAlgn="b"/>
                      <a:r>
                        <a:rPr lang="es-CO" sz="1200" b="0" i="0" u="none" strike="noStrike">
                          <a:solidFill>
                            <a:srgbClr val="000000"/>
                          </a:solidFill>
                          <a:effectLst/>
                          <a:latin typeface="Arial Narrow" panose="020B0606020202030204" pitchFamily="34" charset="0"/>
                        </a:rPr>
                        <a:t>156,6</a:t>
                      </a:r>
                    </a:p>
                  </a:txBody>
                  <a:tcPr marL="9525" marR="9525" marT="9525" marB="0" anchor="b"/>
                </a:tc>
                <a:extLst>
                  <a:ext uri="{0D108BD9-81ED-4DB2-BD59-A6C34878D82A}">
                    <a16:rowId xmlns="" xmlns:a16="http://schemas.microsoft.com/office/drawing/2014/main" val="292359806"/>
                  </a:ext>
                </a:extLst>
              </a:tr>
              <a:tr h="170546">
                <a:tc>
                  <a:txBody>
                    <a:bodyPr/>
                    <a:lstStyle/>
                    <a:p>
                      <a:pPr algn="ctr" fontAlgn="b"/>
                      <a:r>
                        <a:rPr lang="es-CO" sz="1200" b="0" i="0" u="none" strike="noStrike">
                          <a:solidFill>
                            <a:srgbClr val="000000"/>
                          </a:solidFill>
                          <a:effectLst/>
                          <a:latin typeface="Arial Narrow" panose="020B0606020202030204" pitchFamily="34" charset="0"/>
                        </a:rPr>
                        <a:t>12</a:t>
                      </a:r>
                    </a:p>
                  </a:txBody>
                  <a:tcPr marL="9525" marR="9525" marT="9525" marB="0" anchor="b"/>
                </a:tc>
                <a:tc>
                  <a:txBody>
                    <a:bodyPr/>
                    <a:lstStyle/>
                    <a:p>
                      <a:pPr algn="l" fontAlgn="b"/>
                      <a:r>
                        <a:rPr lang="es-CO" sz="1200" b="0" i="0" u="none" strike="noStrike">
                          <a:solidFill>
                            <a:srgbClr val="000000"/>
                          </a:solidFill>
                          <a:effectLst/>
                          <a:latin typeface="Arial Narrow" panose="020B0606020202030204" pitchFamily="34" charset="0"/>
                        </a:rPr>
                        <a:t>FUNDACION UNIVERSITARIA DE CIENCIAS DE LA SALUD</a:t>
                      </a:r>
                    </a:p>
                  </a:txBody>
                  <a:tcPr marL="9525" marR="9525" marT="9525" marB="0" anchor="b"/>
                </a:tc>
                <a:tc>
                  <a:txBody>
                    <a:bodyPr/>
                    <a:lstStyle/>
                    <a:p>
                      <a:pPr algn="r" fontAlgn="b"/>
                      <a:r>
                        <a:rPr lang="es-CO" sz="1200" b="0" i="0" u="none" strike="noStrike">
                          <a:solidFill>
                            <a:srgbClr val="000000"/>
                          </a:solidFill>
                          <a:effectLst/>
                          <a:latin typeface="Arial Narrow" panose="020B0606020202030204" pitchFamily="34" charset="0"/>
                        </a:rPr>
                        <a:t>156,2</a:t>
                      </a:r>
                    </a:p>
                  </a:txBody>
                  <a:tcPr marL="9525" marR="9525" marT="9525" marB="0" anchor="b"/>
                </a:tc>
                <a:extLst>
                  <a:ext uri="{0D108BD9-81ED-4DB2-BD59-A6C34878D82A}">
                    <a16:rowId xmlns="" xmlns:a16="http://schemas.microsoft.com/office/drawing/2014/main" val="2809978352"/>
                  </a:ext>
                </a:extLst>
              </a:tr>
              <a:tr h="170546">
                <a:tc>
                  <a:txBody>
                    <a:bodyPr/>
                    <a:lstStyle/>
                    <a:p>
                      <a:pPr algn="ctr" fontAlgn="b"/>
                      <a:r>
                        <a:rPr lang="es-CO" sz="1200" b="0" i="0" u="none" strike="noStrike">
                          <a:solidFill>
                            <a:srgbClr val="000000"/>
                          </a:solidFill>
                          <a:effectLst/>
                          <a:latin typeface="Arial Narrow" panose="020B0606020202030204" pitchFamily="34" charset="0"/>
                        </a:rPr>
                        <a:t>13</a:t>
                      </a:r>
                    </a:p>
                  </a:txBody>
                  <a:tcPr marL="9525" marR="9525" marT="9525" marB="0" anchor="b"/>
                </a:tc>
                <a:tc>
                  <a:txBody>
                    <a:bodyPr/>
                    <a:lstStyle/>
                    <a:p>
                      <a:pPr algn="l" fontAlgn="b"/>
                      <a:r>
                        <a:rPr lang="es-CO" sz="1200" b="0" i="0" u="none" strike="noStrike">
                          <a:solidFill>
                            <a:srgbClr val="000000"/>
                          </a:solidFill>
                          <a:effectLst/>
                          <a:latin typeface="Arial Narrow" panose="020B0606020202030204" pitchFamily="34" charset="0"/>
                        </a:rPr>
                        <a:t>UNIVERSIDAD AUTONOMA DE BUCARAMANGA-UNAB-</a:t>
                      </a:r>
                    </a:p>
                  </a:txBody>
                  <a:tcPr marL="9525" marR="9525" marT="9525" marB="0" anchor="b"/>
                </a:tc>
                <a:tc>
                  <a:txBody>
                    <a:bodyPr/>
                    <a:lstStyle/>
                    <a:p>
                      <a:pPr algn="r" fontAlgn="b"/>
                      <a:r>
                        <a:rPr lang="es-CO" sz="1200" b="0" i="0" u="none" strike="noStrike">
                          <a:solidFill>
                            <a:srgbClr val="000000"/>
                          </a:solidFill>
                          <a:effectLst/>
                          <a:latin typeface="Arial Narrow" panose="020B0606020202030204" pitchFamily="34" charset="0"/>
                        </a:rPr>
                        <a:t>155,6</a:t>
                      </a:r>
                    </a:p>
                  </a:txBody>
                  <a:tcPr marL="9525" marR="9525" marT="9525" marB="0" anchor="b"/>
                </a:tc>
                <a:extLst>
                  <a:ext uri="{0D108BD9-81ED-4DB2-BD59-A6C34878D82A}">
                    <a16:rowId xmlns="" xmlns:a16="http://schemas.microsoft.com/office/drawing/2014/main" val="2596225650"/>
                  </a:ext>
                </a:extLst>
              </a:tr>
              <a:tr h="170546">
                <a:tc>
                  <a:txBody>
                    <a:bodyPr/>
                    <a:lstStyle/>
                    <a:p>
                      <a:pPr algn="ctr" fontAlgn="b"/>
                      <a:r>
                        <a:rPr lang="es-CO" sz="1200" b="0" i="0" u="none" strike="noStrike" dirty="0">
                          <a:solidFill>
                            <a:srgbClr val="000000"/>
                          </a:solidFill>
                          <a:effectLst/>
                          <a:latin typeface="Arial Narrow" panose="020B0606020202030204" pitchFamily="34" charset="0"/>
                        </a:rPr>
                        <a:t>14</a:t>
                      </a:r>
                    </a:p>
                  </a:txBody>
                  <a:tcPr marL="9525" marR="9525" marT="9525" marB="0" anchor="b">
                    <a:solidFill>
                      <a:schemeClr val="bg1"/>
                    </a:solidFill>
                  </a:tcPr>
                </a:tc>
                <a:tc>
                  <a:txBody>
                    <a:bodyPr/>
                    <a:lstStyle/>
                    <a:p>
                      <a:pPr algn="l" fontAlgn="b"/>
                      <a:r>
                        <a:rPr lang="es-CO" sz="1200" b="0" i="0" u="none" strike="noStrike" dirty="0">
                          <a:solidFill>
                            <a:srgbClr val="000000"/>
                          </a:solidFill>
                          <a:effectLst/>
                          <a:latin typeface="Arial Narrow" panose="020B0606020202030204" pitchFamily="34" charset="0"/>
                        </a:rPr>
                        <a:t>UNIVERSIDAD SERGIO ARBOLEDA</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154,8</a:t>
                      </a:r>
                    </a:p>
                  </a:txBody>
                  <a:tcPr marL="9525" marR="9525" marT="9525" marB="0" anchor="b">
                    <a:solidFill>
                      <a:schemeClr val="bg1"/>
                    </a:solidFill>
                  </a:tcPr>
                </a:tc>
                <a:extLst>
                  <a:ext uri="{0D108BD9-81ED-4DB2-BD59-A6C34878D82A}">
                    <a16:rowId xmlns="" xmlns:a16="http://schemas.microsoft.com/office/drawing/2014/main" val="2397544597"/>
                  </a:ext>
                </a:extLst>
              </a:tr>
              <a:tr h="170546">
                <a:tc>
                  <a:txBody>
                    <a:bodyPr/>
                    <a:lstStyle/>
                    <a:p>
                      <a:pPr algn="ctr" fontAlgn="b"/>
                      <a:r>
                        <a:rPr lang="es-CO" sz="1200" b="0" i="0" u="none" strike="noStrike">
                          <a:solidFill>
                            <a:srgbClr val="000000"/>
                          </a:solidFill>
                          <a:effectLst/>
                          <a:latin typeface="Arial Narrow" panose="020B0606020202030204" pitchFamily="34" charset="0"/>
                        </a:rPr>
                        <a:t>15</a:t>
                      </a:r>
                    </a:p>
                  </a:txBody>
                  <a:tcPr marL="9525" marR="9525" marT="9525" marB="0" anchor="b">
                    <a:solidFill>
                      <a:schemeClr val="bg1"/>
                    </a:solidFill>
                  </a:tcPr>
                </a:tc>
                <a:tc>
                  <a:txBody>
                    <a:bodyPr/>
                    <a:lstStyle/>
                    <a:p>
                      <a:pPr algn="l" fontAlgn="b"/>
                      <a:r>
                        <a:rPr lang="es-CO" sz="1200" b="0" i="0" u="none" strike="noStrike" dirty="0">
                          <a:solidFill>
                            <a:srgbClr val="000000"/>
                          </a:solidFill>
                          <a:effectLst/>
                          <a:latin typeface="Arial Narrow" panose="020B0606020202030204" pitchFamily="34" charset="0"/>
                        </a:rPr>
                        <a:t>UNIVERSIDAD CENTRAL</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154,8</a:t>
                      </a:r>
                    </a:p>
                  </a:txBody>
                  <a:tcPr marL="9525" marR="9525" marT="9525" marB="0" anchor="b">
                    <a:solidFill>
                      <a:schemeClr val="bg1"/>
                    </a:solidFill>
                  </a:tcPr>
                </a:tc>
                <a:extLst>
                  <a:ext uri="{0D108BD9-81ED-4DB2-BD59-A6C34878D82A}">
                    <a16:rowId xmlns="" xmlns:a16="http://schemas.microsoft.com/office/drawing/2014/main" val="1239533458"/>
                  </a:ext>
                </a:extLst>
              </a:tr>
              <a:tr h="170546">
                <a:tc>
                  <a:txBody>
                    <a:bodyPr/>
                    <a:lstStyle/>
                    <a:p>
                      <a:pPr algn="ctr" fontAlgn="b"/>
                      <a:r>
                        <a:rPr lang="es-CO" sz="1200" b="0" i="0" u="none" strike="noStrike">
                          <a:solidFill>
                            <a:srgbClr val="000000"/>
                          </a:solidFill>
                          <a:effectLst/>
                          <a:latin typeface="Arial Narrow" panose="020B0606020202030204" pitchFamily="34" charset="0"/>
                        </a:rPr>
                        <a:t>16</a:t>
                      </a:r>
                    </a:p>
                  </a:txBody>
                  <a:tcPr marL="9525" marR="9525" marT="9525" marB="0" anchor="b">
                    <a:solidFill>
                      <a:schemeClr val="bg1"/>
                    </a:solidFill>
                  </a:tcPr>
                </a:tc>
                <a:tc>
                  <a:txBody>
                    <a:bodyPr/>
                    <a:lstStyle/>
                    <a:p>
                      <a:pPr algn="l" fontAlgn="b"/>
                      <a:r>
                        <a:rPr lang="es-CO" sz="1200" b="0" i="0" u="none" strike="noStrike" dirty="0">
                          <a:solidFill>
                            <a:srgbClr val="000000"/>
                          </a:solidFill>
                          <a:effectLst/>
                          <a:latin typeface="Arial Narrow" panose="020B0606020202030204" pitchFamily="34" charset="0"/>
                        </a:rPr>
                        <a:t>UNIVERSIDAD EL BOSQUE</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154,4</a:t>
                      </a:r>
                    </a:p>
                  </a:txBody>
                  <a:tcPr marL="9525" marR="9525" marT="9525" marB="0" anchor="b">
                    <a:solidFill>
                      <a:schemeClr val="bg1"/>
                    </a:solidFill>
                  </a:tcPr>
                </a:tc>
                <a:extLst>
                  <a:ext uri="{0D108BD9-81ED-4DB2-BD59-A6C34878D82A}">
                    <a16:rowId xmlns="" xmlns:a16="http://schemas.microsoft.com/office/drawing/2014/main" val="2768313598"/>
                  </a:ext>
                </a:extLst>
              </a:tr>
              <a:tr h="170546">
                <a:tc>
                  <a:txBody>
                    <a:bodyPr/>
                    <a:lstStyle/>
                    <a:p>
                      <a:pPr algn="ctr" fontAlgn="b"/>
                      <a:r>
                        <a:rPr lang="es-CO" sz="1200" b="0" i="0" u="none" strike="noStrike">
                          <a:solidFill>
                            <a:srgbClr val="000000"/>
                          </a:solidFill>
                          <a:effectLst/>
                          <a:latin typeface="Arial Narrow" panose="020B0606020202030204" pitchFamily="34" charset="0"/>
                        </a:rPr>
                        <a:t>17</a:t>
                      </a:r>
                    </a:p>
                  </a:txBody>
                  <a:tcPr marL="9525" marR="9525" marT="9525" marB="0" anchor="b">
                    <a:solidFill>
                      <a:schemeClr val="bg1"/>
                    </a:solidFill>
                  </a:tcPr>
                </a:tc>
                <a:tc>
                  <a:txBody>
                    <a:bodyPr/>
                    <a:lstStyle/>
                    <a:p>
                      <a:pPr algn="l" fontAlgn="b"/>
                      <a:r>
                        <a:rPr lang="es-CO" sz="1200" b="0" i="0" u="none" strike="noStrike" dirty="0">
                          <a:solidFill>
                            <a:srgbClr val="000000"/>
                          </a:solidFill>
                          <a:effectLst/>
                          <a:latin typeface="Arial Narrow" panose="020B0606020202030204" pitchFamily="34" charset="0"/>
                        </a:rPr>
                        <a:t>UNIVERSIDAD SURCOLOMBIANA</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154,2</a:t>
                      </a:r>
                    </a:p>
                  </a:txBody>
                  <a:tcPr marL="9525" marR="9525" marT="9525" marB="0" anchor="b">
                    <a:solidFill>
                      <a:schemeClr val="bg1"/>
                    </a:solidFill>
                  </a:tcPr>
                </a:tc>
                <a:extLst>
                  <a:ext uri="{0D108BD9-81ED-4DB2-BD59-A6C34878D82A}">
                    <a16:rowId xmlns="" xmlns:a16="http://schemas.microsoft.com/office/drawing/2014/main" val="3232850799"/>
                  </a:ext>
                </a:extLst>
              </a:tr>
              <a:tr h="170546">
                <a:tc>
                  <a:txBody>
                    <a:bodyPr/>
                    <a:lstStyle/>
                    <a:p>
                      <a:pPr algn="ctr" fontAlgn="b"/>
                      <a:r>
                        <a:rPr lang="es-CO" sz="1200" b="0" i="0" u="none" strike="noStrike">
                          <a:solidFill>
                            <a:srgbClr val="000000"/>
                          </a:solidFill>
                          <a:effectLst/>
                          <a:latin typeface="Arial Narrow" panose="020B0606020202030204" pitchFamily="34" charset="0"/>
                        </a:rPr>
                        <a:t>18</a:t>
                      </a:r>
                    </a:p>
                  </a:txBody>
                  <a:tcPr marL="9525" marR="9525" marT="9525" marB="0" anchor="b">
                    <a:solidFill>
                      <a:schemeClr val="bg1"/>
                    </a:solidFill>
                  </a:tcPr>
                </a:tc>
                <a:tc>
                  <a:txBody>
                    <a:bodyPr/>
                    <a:lstStyle/>
                    <a:p>
                      <a:pPr algn="l" fontAlgn="b"/>
                      <a:r>
                        <a:rPr lang="es-CO" sz="1200" b="0" i="0" u="none" strike="noStrike" dirty="0">
                          <a:solidFill>
                            <a:srgbClr val="000000"/>
                          </a:solidFill>
                          <a:effectLst/>
                          <a:latin typeface="Arial Narrow" panose="020B0606020202030204" pitchFamily="34" charset="0"/>
                        </a:rPr>
                        <a:t>UNIVERSIDAD EAN</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154,0</a:t>
                      </a:r>
                    </a:p>
                  </a:txBody>
                  <a:tcPr marL="9525" marR="9525" marT="9525" marB="0" anchor="b">
                    <a:solidFill>
                      <a:schemeClr val="bg1"/>
                    </a:solidFill>
                  </a:tcPr>
                </a:tc>
                <a:extLst>
                  <a:ext uri="{0D108BD9-81ED-4DB2-BD59-A6C34878D82A}">
                    <a16:rowId xmlns="" xmlns:a16="http://schemas.microsoft.com/office/drawing/2014/main" val="3736741263"/>
                  </a:ext>
                </a:extLst>
              </a:tr>
              <a:tr h="170546">
                <a:tc>
                  <a:txBody>
                    <a:bodyPr/>
                    <a:lstStyle/>
                    <a:p>
                      <a:pPr algn="ctr" fontAlgn="b"/>
                      <a:r>
                        <a:rPr lang="es-CO" sz="1200" b="0" i="0" u="none" strike="noStrike">
                          <a:solidFill>
                            <a:srgbClr val="000000"/>
                          </a:solidFill>
                          <a:effectLst/>
                          <a:latin typeface="Arial Narrow" panose="020B0606020202030204" pitchFamily="34" charset="0"/>
                        </a:rPr>
                        <a:t>19</a:t>
                      </a:r>
                    </a:p>
                  </a:txBody>
                  <a:tcPr marL="9525" marR="9525" marT="9525" marB="0" anchor="b">
                    <a:solidFill>
                      <a:schemeClr val="bg1"/>
                    </a:solidFill>
                  </a:tcPr>
                </a:tc>
                <a:tc>
                  <a:txBody>
                    <a:bodyPr/>
                    <a:lstStyle/>
                    <a:p>
                      <a:pPr algn="l" fontAlgn="b"/>
                      <a:r>
                        <a:rPr lang="es-CO" sz="1200" b="0" i="0" u="none" strike="noStrike" dirty="0">
                          <a:solidFill>
                            <a:srgbClr val="000000"/>
                          </a:solidFill>
                          <a:effectLst/>
                          <a:latin typeface="Arial Narrow" panose="020B0606020202030204" pitchFamily="34" charset="0"/>
                        </a:rPr>
                        <a:t>UNIVERSIDAD DE MEDELLIN</a:t>
                      </a:r>
                    </a:p>
                  </a:txBody>
                  <a:tcPr marL="9525" marR="9525" marT="9525" marB="0" anchor="b">
                    <a:solidFill>
                      <a:schemeClr val="bg1"/>
                    </a:solidFill>
                  </a:tcPr>
                </a:tc>
                <a:tc>
                  <a:txBody>
                    <a:bodyPr/>
                    <a:lstStyle/>
                    <a:p>
                      <a:pPr algn="r" fontAlgn="b"/>
                      <a:r>
                        <a:rPr lang="es-CO" sz="1200" b="0" i="0" u="none" strike="noStrike" dirty="0">
                          <a:solidFill>
                            <a:srgbClr val="000000"/>
                          </a:solidFill>
                          <a:effectLst/>
                          <a:latin typeface="Arial Narrow" panose="020B0606020202030204" pitchFamily="34" charset="0"/>
                        </a:rPr>
                        <a:t>151,3</a:t>
                      </a:r>
                    </a:p>
                  </a:txBody>
                  <a:tcPr marL="9525" marR="9525" marT="9525" marB="0" anchor="b">
                    <a:solidFill>
                      <a:schemeClr val="bg1"/>
                    </a:solidFill>
                  </a:tcPr>
                </a:tc>
                <a:extLst>
                  <a:ext uri="{0D108BD9-81ED-4DB2-BD59-A6C34878D82A}">
                    <a16:rowId xmlns="" xmlns:a16="http://schemas.microsoft.com/office/drawing/2014/main" val="116231525"/>
                  </a:ext>
                </a:extLst>
              </a:tr>
              <a:tr h="170546">
                <a:tc>
                  <a:txBody>
                    <a:bodyPr/>
                    <a:lstStyle/>
                    <a:p>
                      <a:pPr algn="ctr" fontAlgn="b"/>
                      <a:r>
                        <a:rPr lang="es-CO" sz="1200" b="0" i="0" u="none" strike="noStrike">
                          <a:solidFill>
                            <a:srgbClr val="000000"/>
                          </a:solidFill>
                          <a:effectLst/>
                          <a:latin typeface="Arial Narrow" panose="020B0606020202030204" pitchFamily="34" charset="0"/>
                        </a:rPr>
                        <a:t>20</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LIBRE</a:t>
                      </a:r>
                    </a:p>
                  </a:txBody>
                  <a:tcPr marL="9525" marR="9525" marT="9525" marB="0" anchor="b">
                    <a:solidFill>
                      <a:schemeClr val="bg1"/>
                    </a:solidFill>
                  </a:tcPr>
                </a:tc>
                <a:tc>
                  <a:txBody>
                    <a:bodyPr/>
                    <a:lstStyle/>
                    <a:p>
                      <a:pPr algn="r" fontAlgn="b"/>
                      <a:r>
                        <a:rPr lang="es-CO" sz="1200" b="0" i="0" u="none" strike="noStrike" dirty="0">
                          <a:solidFill>
                            <a:srgbClr val="000000"/>
                          </a:solidFill>
                          <a:effectLst/>
                          <a:latin typeface="Arial Narrow" panose="020B0606020202030204" pitchFamily="34" charset="0"/>
                        </a:rPr>
                        <a:t>150,0</a:t>
                      </a:r>
                    </a:p>
                  </a:txBody>
                  <a:tcPr marL="9525" marR="9525" marT="9525" marB="0" anchor="b">
                    <a:solidFill>
                      <a:schemeClr val="bg1"/>
                    </a:solidFill>
                  </a:tcPr>
                </a:tc>
                <a:extLst>
                  <a:ext uri="{0D108BD9-81ED-4DB2-BD59-A6C34878D82A}">
                    <a16:rowId xmlns="" xmlns:a16="http://schemas.microsoft.com/office/drawing/2014/main" val="4226527145"/>
                  </a:ext>
                </a:extLst>
              </a:tr>
              <a:tr h="170546">
                <a:tc>
                  <a:txBody>
                    <a:bodyPr/>
                    <a:lstStyle/>
                    <a:p>
                      <a:pPr algn="ctr" fontAlgn="b"/>
                      <a:r>
                        <a:rPr lang="es-CO" sz="1200" b="0" i="0" u="none" strike="noStrike">
                          <a:solidFill>
                            <a:srgbClr val="000000"/>
                          </a:solidFill>
                          <a:effectLst/>
                          <a:latin typeface="Arial Narrow" panose="020B0606020202030204" pitchFamily="34" charset="0"/>
                        </a:rPr>
                        <a:t>21</a:t>
                      </a:r>
                    </a:p>
                  </a:txBody>
                  <a:tcPr marL="9525" marR="9525" marT="9525" marB="0" anchor="b"/>
                </a:tc>
                <a:tc>
                  <a:txBody>
                    <a:bodyPr/>
                    <a:lstStyle/>
                    <a:p>
                      <a:pPr algn="l" fontAlgn="b"/>
                      <a:r>
                        <a:rPr lang="es-CO" sz="1200" b="0" i="0" u="none" strike="noStrike">
                          <a:solidFill>
                            <a:srgbClr val="000000"/>
                          </a:solidFill>
                          <a:effectLst/>
                          <a:latin typeface="Arial Narrow" panose="020B0606020202030204" pitchFamily="34" charset="0"/>
                        </a:rPr>
                        <a:t>UNIVERSIDAD CATOLICA DE PEREIRA</a:t>
                      </a:r>
                    </a:p>
                  </a:txBody>
                  <a:tcPr marL="9525" marR="9525" marT="9525" marB="0" anchor="b"/>
                </a:tc>
                <a:tc>
                  <a:txBody>
                    <a:bodyPr/>
                    <a:lstStyle/>
                    <a:p>
                      <a:pPr algn="r" fontAlgn="b"/>
                      <a:r>
                        <a:rPr lang="es-CO" sz="1200" b="0" i="0" u="none" strike="noStrike">
                          <a:solidFill>
                            <a:srgbClr val="000000"/>
                          </a:solidFill>
                          <a:effectLst/>
                          <a:latin typeface="Arial Narrow" panose="020B0606020202030204" pitchFamily="34" charset="0"/>
                        </a:rPr>
                        <a:t>148,4</a:t>
                      </a:r>
                    </a:p>
                  </a:txBody>
                  <a:tcPr marL="9525" marR="9525" marT="9525" marB="0" anchor="b"/>
                </a:tc>
                <a:extLst>
                  <a:ext uri="{0D108BD9-81ED-4DB2-BD59-A6C34878D82A}">
                    <a16:rowId xmlns="" xmlns:a16="http://schemas.microsoft.com/office/drawing/2014/main" val="803510805"/>
                  </a:ext>
                </a:extLst>
              </a:tr>
              <a:tr h="170546">
                <a:tc>
                  <a:txBody>
                    <a:bodyPr/>
                    <a:lstStyle/>
                    <a:p>
                      <a:pPr algn="ctr" fontAlgn="b"/>
                      <a:r>
                        <a:rPr lang="es-CO" sz="1200" b="0" i="0" u="none" strike="noStrike">
                          <a:solidFill>
                            <a:srgbClr val="000000"/>
                          </a:solidFill>
                          <a:effectLst/>
                          <a:latin typeface="Arial Narrow" panose="020B0606020202030204" pitchFamily="34" charset="0"/>
                        </a:rPr>
                        <a:t>22</a:t>
                      </a:r>
                    </a:p>
                  </a:txBody>
                  <a:tcPr marL="9525" marR="9525" marT="9525" marB="0" anchor="b"/>
                </a:tc>
                <a:tc>
                  <a:txBody>
                    <a:bodyPr/>
                    <a:lstStyle/>
                    <a:p>
                      <a:pPr algn="l" fontAlgn="b"/>
                      <a:r>
                        <a:rPr lang="es-CO" sz="1200" b="0" i="0" u="none" strike="noStrike">
                          <a:solidFill>
                            <a:srgbClr val="000000"/>
                          </a:solidFill>
                          <a:effectLst/>
                          <a:latin typeface="Arial Narrow" panose="020B0606020202030204" pitchFamily="34" charset="0"/>
                        </a:rPr>
                        <a:t>UNIVERSIDAD AUTONOMA DE MANIZALES</a:t>
                      </a:r>
                    </a:p>
                  </a:txBody>
                  <a:tcPr marL="9525" marR="9525" marT="9525" marB="0" anchor="b"/>
                </a:tc>
                <a:tc>
                  <a:txBody>
                    <a:bodyPr/>
                    <a:lstStyle/>
                    <a:p>
                      <a:pPr algn="r" fontAlgn="b"/>
                      <a:r>
                        <a:rPr lang="es-CO" sz="1200" b="0" i="0" u="none" strike="noStrike">
                          <a:solidFill>
                            <a:srgbClr val="000000"/>
                          </a:solidFill>
                          <a:effectLst/>
                          <a:latin typeface="Arial Narrow" panose="020B0606020202030204" pitchFamily="34" charset="0"/>
                        </a:rPr>
                        <a:t>148,1</a:t>
                      </a:r>
                    </a:p>
                  </a:txBody>
                  <a:tcPr marL="9525" marR="9525" marT="9525" marB="0" anchor="b"/>
                </a:tc>
                <a:extLst>
                  <a:ext uri="{0D108BD9-81ED-4DB2-BD59-A6C34878D82A}">
                    <a16:rowId xmlns="" xmlns:a16="http://schemas.microsoft.com/office/drawing/2014/main" val="3472264943"/>
                  </a:ext>
                </a:extLst>
              </a:tr>
              <a:tr h="170546">
                <a:tc>
                  <a:txBody>
                    <a:bodyPr/>
                    <a:lstStyle/>
                    <a:p>
                      <a:pPr algn="ctr" fontAlgn="b"/>
                      <a:r>
                        <a:rPr lang="es-CO" sz="1200" b="0" i="0" u="none" strike="noStrike">
                          <a:solidFill>
                            <a:srgbClr val="000000"/>
                          </a:solidFill>
                          <a:effectLst/>
                          <a:latin typeface="Arial Narrow" panose="020B0606020202030204" pitchFamily="34" charset="0"/>
                        </a:rPr>
                        <a:t>23</a:t>
                      </a:r>
                    </a:p>
                  </a:txBody>
                  <a:tcPr marL="9525" marR="9525" marT="9525" marB="0" anchor="b"/>
                </a:tc>
                <a:tc>
                  <a:txBody>
                    <a:bodyPr/>
                    <a:lstStyle/>
                    <a:p>
                      <a:pPr algn="l" fontAlgn="b"/>
                      <a:r>
                        <a:rPr lang="es-CO" sz="1200" b="0" i="0" u="none" strike="noStrike" dirty="0">
                          <a:solidFill>
                            <a:srgbClr val="000000"/>
                          </a:solidFill>
                          <a:effectLst/>
                          <a:latin typeface="Arial Narrow" panose="020B0606020202030204" pitchFamily="34" charset="0"/>
                        </a:rPr>
                        <a:t>UNIVERSIDAD DE SAN BUENAVENTURA</a:t>
                      </a:r>
                    </a:p>
                  </a:txBody>
                  <a:tcPr marL="9525" marR="9525" marT="9525" marB="0" anchor="b"/>
                </a:tc>
                <a:tc>
                  <a:txBody>
                    <a:bodyPr/>
                    <a:lstStyle/>
                    <a:p>
                      <a:pPr algn="r" fontAlgn="b"/>
                      <a:r>
                        <a:rPr lang="es-CO" sz="1200" b="0" i="0" u="none" strike="noStrike">
                          <a:solidFill>
                            <a:srgbClr val="000000"/>
                          </a:solidFill>
                          <a:effectLst/>
                          <a:latin typeface="Arial Narrow" panose="020B0606020202030204" pitchFamily="34" charset="0"/>
                        </a:rPr>
                        <a:t>146,6</a:t>
                      </a:r>
                    </a:p>
                  </a:txBody>
                  <a:tcPr marL="9525" marR="9525" marT="9525" marB="0" anchor="b"/>
                </a:tc>
                <a:extLst>
                  <a:ext uri="{0D108BD9-81ED-4DB2-BD59-A6C34878D82A}">
                    <a16:rowId xmlns="" xmlns:a16="http://schemas.microsoft.com/office/drawing/2014/main" val="2322827960"/>
                  </a:ext>
                </a:extLst>
              </a:tr>
              <a:tr h="170546">
                <a:tc>
                  <a:txBody>
                    <a:bodyPr/>
                    <a:lstStyle/>
                    <a:p>
                      <a:pPr algn="ctr" fontAlgn="b"/>
                      <a:r>
                        <a:rPr lang="es-CO" sz="1200" b="0" i="0" u="none" strike="noStrike">
                          <a:solidFill>
                            <a:srgbClr val="000000"/>
                          </a:solidFill>
                          <a:effectLst/>
                          <a:latin typeface="Arial Narrow" panose="020B0606020202030204" pitchFamily="34" charset="0"/>
                        </a:rPr>
                        <a:t>24</a:t>
                      </a:r>
                    </a:p>
                  </a:txBody>
                  <a:tcPr marL="9525" marR="9525" marT="9525" marB="0" anchor="b"/>
                </a:tc>
                <a:tc>
                  <a:txBody>
                    <a:bodyPr/>
                    <a:lstStyle/>
                    <a:p>
                      <a:pPr algn="l" fontAlgn="b"/>
                      <a:r>
                        <a:rPr lang="es-CO" sz="1200" b="0" i="0" u="none" strike="noStrike">
                          <a:solidFill>
                            <a:srgbClr val="000000"/>
                          </a:solidFill>
                          <a:effectLst/>
                          <a:latin typeface="Arial Narrow" panose="020B0606020202030204" pitchFamily="34" charset="0"/>
                        </a:rPr>
                        <a:t>UNIVERSIDAD DE MANIZALES</a:t>
                      </a:r>
                    </a:p>
                  </a:txBody>
                  <a:tcPr marL="9525" marR="9525" marT="9525" marB="0" anchor="b"/>
                </a:tc>
                <a:tc>
                  <a:txBody>
                    <a:bodyPr/>
                    <a:lstStyle/>
                    <a:p>
                      <a:pPr algn="r" fontAlgn="b"/>
                      <a:r>
                        <a:rPr lang="es-CO" sz="1200" b="0" i="0" u="none" strike="noStrike">
                          <a:solidFill>
                            <a:srgbClr val="000000"/>
                          </a:solidFill>
                          <a:effectLst/>
                          <a:latin typeface="Arial Narrow" panose="020B0606020202030204" pitchFamily="34" charset="0"/>
                        </a:rPr>
                        <a:t>145,6</a:t>
                      </a:r>
                    </a:p>
                  </a:txBody>
                  <a:tcPr marL="9525" marR="9525" marT="9525" marB="0" anchor="b"/>
                </a:tc>
                <a:extLst>
                  <a:ext uri="{0D108BD9-81ED-4DB2-BD59-A6C34878D82A}">
                    <a16:rowId xmlns="" xmlns:a16="http://schemas.microsoft.com/office/drawing/2014/main" val="123861237"/>
                  </a:ext>
                </a:extLst>
              </a:tr>
              <a:tr h="170546">
                <a:tc>
                  <a:txBody>
                    <a:bodyPr/>
                    <a:lstStyle/>
                    <a:p>
                      <a:pPr algn="ctr" fontAlgn="b"/>
                      <a:r>
                        <a:rPr lang="es-CO" sz="1200" b="0" i="0" u="none" strike="noStrike">
                          <a:solidFill>
                            <a:srgbClr val="000000"/>
                          </a:solidFill>
                          <a:effectLst/>
                          <a:latin typeface="Arial Narrow" panose="020B0606020202030204" pitchFamily="34" charset="0"/>
                        </a:rPr>
                        <a:t>25</a:t>
                      </a:r>
                    </a:p>
                  </a:txBody>
                  <a:tcPr marL="9525" marR="9525" marT="9525" marB="0" anchor="b"/>
                </a:tc>
                <a:tc>
                  <a:txBody>
                    <a:bodyPr/>
                    <a:lstStyle/>
                    <a:p>
                      <a:pPr algn="l" fontAlgn="b"/>
                      <a:r>
                        <a:rPr lang="es-CO" sz="1200" b="0" i="0" u="none" strike="noStrike">
                          <a:solidFill>
                            <a:srgbClr val="000000"/>
                          </a:solidFill>
                          <a:effectLst/>
                          <a:latin typeface="Arial Narrow" panose="020B0606020202030204" pitchFamily="34" charset="0"/>
                        </a:rPr>
                        <a:t>UNIVERSIDAD MARIANA</a:t>
                      </a:r>
                    </a:p>
                  </a:txBody>
                  <a:tcPr marL="9525" marR="9525" marT="9525" marB="0" anchor="b"/>
                </a:tc>
                <a:tc>
                  <a:txBody>
                    <a:bodyPr/>
                    <a:lstStyle/>
                    <a:p>
                      <a:pPr algn="r" fontAlgn="b"/>
                      <a:r>
                        <a:rPr lang="es-CO" sz="1200" b="0" i="0" u="none" strike="noStrike">
                          <a:solidFill>
                            <a:srgbClr val="000000"/>
                          </a:solidFill>
                          <a:effectLst/>
                          <a:latin typeface="Arial Narrow" panose="020B0606020202030204" pitchFamily="34" charset="0"/>
                        </a:rPr>
                        <a:t>145,6</a:t>
                      </a:r>
                    </a:p>
                  </a:txBody>
                  <a:tcPr marL="9525" marR="9525" marT="9525" marB="0" anchor="b"/>
                </a:tc>
                <a:extLst>
                  <a:ext uri="{0D108BD9-81ED-4DB2-BD59-A6C34878D82A}">
                    <a16:rowId xmlns="" xmlns:a16="http://schemas.microsoft.com/office/drawing/2014/main" val="44717393"/>
                  </a:ext>
                </a:extLst>
              </a:tr>
              <a:tr h="170546">
                <a:tc>
                  <a:txBody>
                    <a:bodyPr/>
                    <a:lstStyle/>
                    <a:p>
                      <a:pPr algn="ctr" fontAlgn="b"/>
                      <a:r>
                        <a:rPr lang="es-CO" sz="1200" b="0" i="0" u="none" strike="noStrike">
                          <a:solidFill>
                            <a:srgbClr val="000000"/>
                          </a:solidFill>
                          <a:effectLst/>
                          <a:latin typeface="Arial Narrow" panose="020B0606020202030204" pitchFamily="34" charset="0"/>
                        </a:rPr>
                        <a:t>26</a:t>
                      </a:r>
                    </a:p>
                  </a:txBody>
                  <a:tcPr marL="9525" marR="9525" marT="9525" marB="0" anchor="b"/>
                </a:tc>
                <a:tc>
                  <a:txBody>
                    <a:bodyPr/>
                    <a:lstStyle/>
                    <a:p>
                      <a:pPr algn="l" fontAlgn="b"/>
                      <a:r>
                        <a:rPr lang="es-CO" sz="1200" b="0" i="0" u="none" strike="noStrike">
                          <a:solidFill>
                            <a:srgbClr val="000000"/>
                          </a:solidFill>
                          <a:effectLst/>
                          <a:latin typeface="Arial Narrow" panose="020B0606020202030204" pitchFamily="34" charset="0"/>
                        </a:rPr>
                        <a:t>UNIVERSIDAD AUTONOMA DEL CARIBE- UNIAUTONOMA</a:t>
                      </a:r>
                    </a:p>
                  </a:txBody>
                  <a:tcPr marL="9525" marR="9525" marT="9525" marB="0" anchor="b"/>
                </a:tc>
                <a:tc>
                  <a:txBody>
                    <a:bodyPr/>
                    <a:lstStyle/>
                    <a:p>
                      <a:pPr algn="r" fontAlgn="b"/>
                      <a:r>
                        <a:rPr lang="es-CO" sz="1200" b="0" i="0" u="none" strike="noStrike">
                          <a:solidFill>
                            <a:srgbClr val="000000"/>
                          </a:solidFill>
                          <a:effectLst/>
                          <a:latin typeface="Arial Narrow" panose="020B0606020202030204" pitchFamily="34" charset="0"/>
                        </a:rPr>
                        <a:t>145,3</a:t>
                      </a:r>
                    </a:p>
                  </a:txBody>
                  <a:tcPr marL="9525" marR="9525" marT="9525" marB="0" anchor="b"/>
                </a:tc>
                <a:extLst>
                  <a:ext uri="{0D108BD9-81ED-4DB2-BD59-A6C34878D82A}">
                    <a16:rowId xmlns="" xmlns:a16="http://schemas.microsoft.com/office/drawing/2014/main" val="1933047463"/>
                  </a:ext>
                </a:extLst>
              </a:tr>
              <a:tr h="170546">
                <a:tc>
                  <a:txBody>
                    <a:bodyPr/>
                    <a:lstStyle/>
                    <a:p>
                      <a:pPr algn="ctr" fontAlgn="b"/>
                      <a:r>
                        <a:rPr lang="es-CO" sz="1200" b="0" i="0" u="none" strike="noStrike">
                          <a:solidFill>
                            <a:srgbClr val="000000"/>
                          </a:solidFill>
                          <a:effectLst/>
                          <a:latin typeface="Arial Narrow" panose="020B0606020202030204" pitchFamily="34" charset="0"/>
                        </a:rPr>
                        <a:t>27</a:t>
                      </a:r>
                    </a:p>
                  </a:txBody>
                  <a:tcPr marL="9525" marR="9525" marT="9525" marB="0" anchor="b"/>
                </a:tc>
                <a:tc>
                  <a:txBody>
                    <a:bodyPr/>
                    <a:lstStyle/>
                    <a:p>
                      <a:pPr algn="l" fontAlgn="b"/>
                      <a:r>
                        <a:rPr lang="es-CO" sz="1200" b="0" i="0" u="none" strike="noStrike">
                          <a:solidFill>
                            <a:srgbClr val="000000"/>
                          </a:solidFill>
                          <a:effectLst/>
                          <a:latin typeface="Arial Narrow" panose="020B0606020202030204" pitchFamily="34" charset="0"/>
                        </a:rPr>
                        <a:t>UNIVERSIDAD DE SANTANDER - UDES</a:t>
                      </a:r>
                    </a:p>
                  </a:txBody>
                  <a:tcPr marL="9525" marR="9525" marT="9525" marB="0" anchor="b"/>
                </a:tc>
                <a:tc>
                  <a:txBody>
                    <a:bodyPr/>
                    <a:lstStyle/>
                    <a:p>
                      <a:pPr algn="r" fontAlgn="b"/>
                      <a:r>
                        <a:rPr lang="es-CO" sz="1200" b="0" i="0" u="none" strike="noStrike">
                          <a:solidFill>
                            <a:srgbClr val="000000"/>
                          </a:solidFill>
                          <a:effectLst/>
                          <a:latin typeface="Arial Narrow" panose="020B0606020202030204" pitchFamily="34" charset="0"/>
                        </a:rPr>
                        <a:t>142,4</a:t>
                      </a:r>
                    </a:p>
                  </a:txBody>
                  <a:tcPr marL="9525" marR="9525" marT="9525" marB="0" anchor="b"/>
                </a:tc>
                <a:extLst>
                  <a:ext uri="{0D108BD9-81ED-4DB2-BD59-A6C34878D82A}">
                    <a16:rowId xmlns="" xmlns:a16="http://schemas.microsoft.com/office/drawing/2014/main" val="1433134759"/>
                  </a:ext>
                </a:extLst>
              </a:tr>
              <a:tr h="170546">
                <a:tc>
                  <a:txBody>
                    <a:bodyPr/>
                    <a:lstStyle/>
                    <a:p>
                      <a:pPr algn="ctr" fontAlgn="b"/>
                      <a:r>
                        <a:rPr lang="es-CO" sz="1200" b="0" i="0" u="none" strike="noStrike">
                          <a:solidFill>
                            <a:srgbClr val="000000"/>
                          </a:solidFill>
                          <a:effectLst/>
                          <a:latin typeface="Arial Narrow" panose="020B0606020202030204" pitchFamily="34" charset="0"/>
                        </a:rPr>
                        <a:t>28</a:t>
                      </a:r>
                    </a:p>
                  </a:txBody>
                  <a:tcPr marL="9525" marR="9525" marT="9525" marB="0" anchor="b"/>
                </a:tc>
                <a:tc>
                  <a:txBody>
                    <a:bodyPr/>
                    <a:lstStyle/>
                    <a:p>
                      <a:pPr algn="l" fontAlgn="b"/>
                      <a:r>
                        <a:rPr lang="es-CO" sz="1200" b="0" i="0" u="none" strike="noStrike" dirty="0">
                          <a:solidFill>
                            <a:srgbClr val="000000"/>
                          </a:solidFill>
                          <a:effectLst/>
                          <a:latin typeface="Arial Narrow" panose="020B0606020202030204" pitchFamily="34" charset="0"/>
                        </a:rPr>
                        <a:t>UNIVERSIDAD COOPERATIVA DE COLOMBIA</a:t>
                      </a:r>
                    </a:p>
                  </a:txBody>
                  <a:tcPr marL="9525" marR="9525" marT="9525" marB="0" anchor="b"/>
                </a:tc>
                <a:tc>
                  <a:txBody>
                    <a:bodyPr/>
                    <a:lstStyle/>
                    <a:p>
                      <a:pPr algn="r" fontAlgn="b"/>
                      <a:r>
                        <a:rPr lang="es-CO" sz="1200" b="0" i="0" u="none" strike="noStrike">
                          <a:solidFill>
                            <a:srgbClr val="000000"/>
                          </a:solidFill>
                          <a:effectLst/>
                          <a:latin typeface="Arial Narrow" panose="020B0606020202030204" pitchFamily="34" charset="0"/>
                        </a:rPr>
                        <a:t>142,1</a:t>
                      </a:r>
                    </a:p>
                  </a:txBody>
                  <a:tcPr marL="9525" marR="9525" marT="9525" marB="0" anchor="b"/>
                </a:tc>
                <a:extLst>
                  <a:ext uri="{0D108BD9-81ED-4DB2-BD59-A6C34878D82A}">
                    <a16:rowId xmlns="" xmlns:a16="http://schemas.microsoft.com/office/drawing/2014/main" val="2321961942"/>
                  </a:ext>
                </a:extLst>
              </a:tr>
              <a:tr h="170546">
                <a:tc>
                  <a:txBody>
                    <a:bodyPr/>
                    <a:lstStyle/>
                    <a:p>
                      <a:pPr algn="ctr" fontAlgn="b"/>
                      <a:r>
                        <a:rPr lang="es-CO" sz="1200" b="0" i="0" u="none" strike="noStrike" dirty="0">
                          <a:solidFill>
                            <a:srgbClr val="000000"/>
                          </a:solidFill>
                          <a:effectLst/>
                          <a:latin typeface="Arial Narrow" panose="020B0606020202030204" pitchFamily="34" charset="0"/>
                        </a:rPr>
                        <a:t>29</a:t>
                      </a:r>
                    </a:p>
                  </a:txBody>
                  <a:tcPr marL="9525" marR="9525" marT="9525" marB="0" anchor="b"/>
                </a:tc>
                <a:tc>
                  <a:txBody>
                    <a:bodyPr/>
                    <a:lstStyle/>
                    <a:p>
                      <a:pPr algn="l" fontAlgn="b"/>
                      <a:r>
                        <a:rPr lang="es-CO" sz="1200" b="0" i="0" u="none" strike="noStrike">
                          <a:solidFill>
                            <a:srgbClr val="000000"/>
                          </a:solidFill>
                          <a:effectLst/>
                          <a:latin typeface="Arial Narrow" panose="020B0606020202030204" pitchFamily="34" charset="0"/>
                        </a:rPr>
                        <a:t>UNIVERSIDAD NACIONAL ABIERTA Y A DISTANCIA UNAD</a:t>
                      </a:r>
                    </a:p>
                  </a:txBody>
                  <a:tcPr marL="9525" marR="9525" marT="9525" marB="0" anchor="b"/>
                </a:tc>
                <a:tc>
                  <a:txBody>
                    <a:bodyPr/>
                    <a:lstStyle/>
                    <a:p>
                      <a:pPr algn="r" fontAlgn="b"/>
                      <a:r>
                        <a:rPr lang="es-CO" sz="1200" b="0" i="0" u="none" strike="noStrike">
                          <a:solidFill>
                            <a:srgbClr val="000000"/>
                          </a:solidFill>
                          <a:effectLst/>
                          <a:latin typeface="Arial Narrow" panose="020B0606020202030204" pitchFamily="34" charset="0"/>
                        </a:rPr>
                        <a:t>140,6</a:t>
                      </a:r>
                    </a:p>
                  </a:txBody>
                  <a:tcPr marL="9525" marR="9525" marT="9525" marB="0" anchor="b"/>
                </a:tc>
                <a:extLst>
                  <a:ext uri="{0D108BD9-81ED-4DB2-BD59-A6C34878D82A}">
                    <a16:rowId xmlns="" xmlns:a16="http://schemas.microsoft.com/office/drawing/2014/main" val="3228932771"/>
                  </a:ext>
                </a:extLst>
              </a:tr>
              <a:tr h="170546">
                <a:tc>
                  <a:txBody>
                    <a:bodyPr/>
                    <a:lstStyle/>
                    <a:p>
                      <a:pPr algn="ctr" fontAlgn="b"/>
                      <a:r>
                        <a:rPr lang="es-CO" sz="1200" b="0" i="0" u="none" strike="noStrike" dirty="0">
                          <a:solidFill>
                            <a:srgbClr val="000000"/>
                          </a:solidFill>
                          <a:effectLst/>
                          <a:latin typeface="Arial Narrow" panose="020B0606020202030204" pitchFamily="34" charset="0"/>
                        </a:rPr>
                        <a:t>30</a:t>
                      </a:r>
                    </a:p>
                  </a:txBody>
                  <a:tcPr marL="9525" marR="9525" marT="9525" marB="0" anchor="b"/>
                </a:tc>
                <a:tc>
                  <a:txBody>
                    <a:bodyPr/>
                    <a:lstStyle/>
                    <a:p>
                      <a:pPr algn="l" fontAlgn="b"/>
                      <a:r>
                        <a:rPr lang="es-CO" sz="1200" b="0" i="0" u="none" strike="noStrike" dirty="0">
                          <a:solidFill>
                            <a:srgbClr val="000000"/>
                          </a:solidFill>
                          <a:effectLst/>
                          <a:latin typeface="Arial Narrow" panose="020B0606020202030204" pitchFamily="34" charset="0"/>
                        </a:rPr>
                        <a:t>CORPORACION UNIVERSITARIA MINUTO DE DIOS -UNIMINUTO-</a:t>
                      </a:r>
                    </a:p>
                  </a:txBody>
                  <a:tcPr marL="9525" marR="9525" marT="9525" marB="0" anchor="b"/>
                </a:tc>
                <a:tc>
                  <a:txBody>
                    <a:bodyPr/>
                    <a:lstStyle/>
                    <a:p>
                      <a:pPr algn="r" fontAlgn="b"/>
                      <a:r>
                        <a:rPr lang="es-CO" sz="1200" b="0" i="0" u="none" strike="noStrike" dirty="0">
                          <a:solidFill>
                            <a:srgbClr val="000000"/>
                          </a:solidFill>
                          <a:effectLst/>
                          <a:latin typeface="Arial Narrow" panose="020B0606020202030204" pitchFamily="34" charset="0"/>
                        </a:rPr>
                        <a:t>136,4</a:t>
                      </a:r>
                    </a:p>
                  </a:txBody>
                  <a:tcPr marL="9525" marR="9525" marT="9525" marB="0" anchor="b"/>
                </a:tc>
                <a:extLst>
                  <a:ext uri="{0D108BD9-81ED-4DB2-BD59-A6C34878D82A}">
                    <a16:rowId xmlns="" xmlns:a16="http://schemas.microsoft.com/office/drawing/2014/main" val="1694268461"/>
                  </a:ext>
                </a:extLst>
              </a:tr>
              <a:tr h="170546">
                <a:tc>
                  <a:txBody>
                    <a:bodyPr/>
                    <a:lstStyle/>
                    <a:p>
                      <a:pPr algn="ctr" fontAlgn="b"/>
                      <a:r>
                        <a:rPr lang="es-CO" sz="1200" b="0" i="0" u="none" strike="noStrike" dirty="0">
                          <a:solidFill>
                            <a:srgbClr val="000000"/>
                          </a:solidFill>
                          <a:effectLst/>
                          <a:latin typeface="Arial Narrow" panose="020B0606020202030204" pitchFamily="34" charset="0"/>
                        </a:rPr>
                        <a:t>31</a:t>
                      </a:r>
                    </a:p>
                  </a:txBody>
                  <a:tcPr marL="9525" marR="9525" marT="9525" marB="0" anchor="b"/>
                </a:tc>
                <a:tc>
                  <a:txBody>
                    <a:bodyPr/>
                    <a:lstStyle/>
                    <a:p>
                      <a:pPr algn="l" fontAlgn="b"/>
                      <a:r>
                        <a:rPr lang="es-CO" sz="1200" b="0" i="0" u="none" strike="noStrike" dirty="0">
                          <a:solidFill>
                            <a:srgbClr val="000000"/>
                          </a:solidFill>
                          <a:effectLst/>
                          <a:latin typeface="Arial Narrow" panose="020B0606020202030204" pitchFamily="34" charset="0"/>
                        </a:rPr>
                        <a:t>UNIVERSIDAD DEL TOLIMA</a:t>
                      </a:r>
                    </a:p>
                  </a:txBody>
                  <a:tcPr marL="9525" marR="9525" marT="9525" marB="0" anchor="b"/>
                </a:tc>
                <a:tc>
                  <a:txBody>
                    <a:bodyPr/>
                    <a:lstStyle/>
                    <a:p>
                      <a:pPr algn="r" fontAlgn="b"/>
                      <a:r>
                        <a:rPr lang="es-CO" sz="1200" b="0" i="0" u="none" strike="noStrike" dirty="0">
                          <a:solidFill>
                            <a:srgbClr val="000000"/>
                          </a:solidFill>
                          <a:effectLst/>
                          <a:latin typeface="Arial Narrow" panose="020B0606020202030204" pitchFamily="34" charset="0"/>
                        </a:rPr>
                        <a:t>135,6</a:t>
                      </a:r>
                    </a:p>
                  </a:txBody>
                  <a:tcPr marL="9525" marR="9525" marT="9525" marB="0" anchor="b"/>
                </a:tc>
                <a:extLst>
                  <a:ext uri="{0D108BD9-81ED-4DB2-BD59-A6C34878D82A}">
                    <a16:rowId xmlns="" xmlns:a16="http://schemas.microsoft.com/office/drawing/2014/main" val="4135361884"/>
                  </a:ext>
                </a:extLst>
              </a:tr>
              <a:tr h="170546">
                <a:tc>
                  <a:txBody>
                    <a:bodyPr/>
                    <a:lstStyle/>
                    <a:p>
                      <a:pPr algn="ctr" fontAlgn="b"/>
                      <a:r>
                        <a:rPr lang="es-CO" sz="1200" b="0" i="0" u="none" strike="noStrike" dirty="0">
                          <a:solidFill>
                            <a:srgbClr val="000000"/>
                          </a:solidFill>
                          <a:effectLst/>
                          <a:latin typeface="Arial Narrow" panose="020B0606020202030204" pitchFamily="34" charset="0"/>
                        </a:rPr>
                        <a:t>32</a:t>
                      </a:r>
                    </a:p>
                  </a:txBody>
                  <a:tcPr marL="9525" marR="9525" marT="9525" marB="0" anchor="b"/>
                </a:tc>
                <a:tc>
                  <a:txBody>
                    <a:bodyPr/>
                    <a:lstStyle/>
                    <a:p>
                      <a:pPr algn="l" fontAlgn="b"/>
                      <a:r>
                        <a:rPr lang="es-CO" sz="1200" b="0" i="0" u="none" strike="noStrike" dirty="0">
                          <a:solidFill>
                            <a:srgbClr val="000000"/>
                          </a:solidFill>
                          <a:effectLst/>
                          <a:latin typeface="Arial Narrow" panose="020B0606020202030204" pitchFamily="34" charset="0"/>
                        </a:rPr>
                        <a:t>UNIVERSIDAD SIMON BOLIVAR</a:t>
                      </a:r>
                    </a:p>
                  </a:txBody>
                  <a:tcPr marL="9525" marR="9525" marT="9525" marB="0" anchor="b"/>
                </a:tc>
                <a:tc>
                  <a:txBody>
                    <a:bodyPr/>
                    <a:lstStyle/>
                    <a:p>
                      <a:pPr algn="r" fontAlgn="b"/>
                      <a:r>
                        <a:rPr lang="es-CO" sz="1200" b="0" i="0" u="none" strike="noStrike" dirty="0">
                          <a:solidFill>
                            <a:srgbClr val="000000"/>
                          </a:solidFill>
                          <a:effectLst/>
                          <a:latin typeface="Arial Narrow" panose="020B0606020202030204" pitchFamily="34" charset="0"/>
                        </a:rPr>
                        <a:t>133,6</a:t>
                      </a:r>
                    </a:p>
                  </a:txBody>
                  <a:tcPr marL="9525" marR="9525" marT="9525" marB="0" anchor="b"/>
                </a:tc>
                <a:extLst>
                  <a:ext uri="{0D108BD9-81ED-4DB2-BD59-A6C34878D82A}">
                    <a16:rowId xmlns="" xmlns:a16="http://schemas.microsoft.com/office/drawing/2014/main" val="1683657057"/>
                  </a:ext>
                </a:extLst>
              </a:tr>
            </a:tbl>
          </a:graphicData>
        </a:graphic>
      </p:graphicFrame>
      <p:pic>
        <p:nvPicPr>
          <p:cNvPr id="14" name="Imagen 13">
            <a:extLst>
              <a:ext uri="{FF2B5EF4-FFF2-40B4-BE49-F238E27FC236}">
                <a16:creationId xmlns="" xmlns:a16="http://schemas.microsoft.com/office/drawing/2014/main" id="{58C28BED-1600-44D1-A2EA-1A384CEBFE74}"/>
              </a:ext>
            </a:extLst>
          </p:cNvPr>
          <p:cNvPicPr>
            <a:picLocks noChangeAspect="1"/>
          </p:cNvPicPr>
          <p:nvPr/>
        </p:nvPicPr>
        <p:blipFill>
          <a:blip r:embed="rId3"/>
          <a:stretch>
            <a:fillRect/>
          </a:stretch>
        </p:blipFill>
        <p:spPr>
          <a:xfrm>
            <a:off x="10427011" y="105314"/>
            <a:ext cx="1334292" cy="420592"/>
          </a:xfrm>
          <a:prstGeom prst="rect">
            <a:avLst/>
          </a:prstGeom>
        </p:spPr>
      </p:pic>
      <p:pic>
        <p:nvPicPr>
          <p:cNvPr id="15" name="Picture 8" descr="Imagen relacionada">
            <a:extLst>
              <a:ext uri="{FF2B5EF4-FFF2-40B4-BE49-F238E27FC236}">
                <a16:creationId xmlns="" xmlns:a16="http://schemas.microsoft.com/office/drawing/2014/main" id="{098C8F5B-42D6-4F1E-B600-BC481A52E40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99972" y="220866"/>
            <a:ext cx="820031" cy="822506"/>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15">
            <a:extLst>
              <a:ext uri="{FF2B5EF4-FFF2-40B4-BE49-F238E27FC236}">
                <a16:creationId xmlns="" xmlns:a16="http://schemas.microsoft.com/office/drawing/2014/main" id="{F604DC09-92B8-4DFE-A2E7-94BA4E4D7CE3}"/>
              </a:ext>
            </a:extLst>
          </p:cNvPr>
          <p:cNvPicPr>
            <a:picLocks noChangeAspect="1"/>
          </p:cNvPicPr>
          <p:nvPr/>
        </p:nvPicPr>
        <p:blipFill>
          <a:blip r:embed="rId5"/>
          <a:stretch>
            <a:fillRect/>
          </a:stretch>
        </p:blipFill>
        <p:spPr>
          <a:xfrm>
            <a:off x="8853700" y="1043372"/>
            <a:ext cx="1021262" cy="412012"/>
          </a:xfrm>
          <a:prstGeom prst="rect">
            <a:avLst/>
          </a:prstGeom>
        </p:spPr>
      </p:pic>
      <p:pic>
        <p:nvPicPr>
          <p:cNvPr id="17" name="Picture 2" descr="Imagen relacionada">
            <a:extLst>
              <a:ext uri="{FF2B5EF4-FFF2-40B4-BE49-F238E27FC236}">
                <a16:creationId xmlns="" xmlns:a16="http://schemas.microsoft.com/office/drawing/2014/main" id="{52D37E29-11D8-4DA6-B3BF-778C8373642C}"/>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084" t="20075" r="-1128" b="14962"/>
          <a:stretch/>
        </p:blipFill>
        <p:spPr bwMode="auto">
          <a:xfrm>
            <a:off x="2485077" y="6264322"/>
            <a:ext cx="765315" cy="507081"/>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n 17">
            <a:extLst>
              <a:ext uri="{FF2B5EF4-FFF2-40B4-BE49-F238E27FC236}">
                <a16:creationId xmlns="" xmlns:a16="http://schemas.microsoft.com/office/drawing/2014/main" id="{41E7EA20-611B-4149-95F8-D74F9A2FC164}"/>
              </a:ext>
            </a:extLst>
          </p:cNvPr>
          <p:cNvPicPr>
            <a:picLocks noChangeAspect="1"/>
          </p:cNvPicPr>
          <p:nvPr/>
        </p:nvPicPr>
        <p:blipFill>
          <a:blip r:embed="rId7"/>
          <a:stretch>
            <a:fillRect/>
          </a:stretch>
        </p:blipFill>
        <p:spPr>
          <a:xfrm>
            <a:off x="1704913" y="5694831"/>
            <a:ext cx="658425" cy="823031"/>
          </a:xfrm>
          <a:prstGeom prst="rect">
            <a:avLst/>
          </a:prstGeom>
        </p:spPr>
      </p:pic>
      <p:pic>
        <p:nvPicPr>
          <p:cNvPr id="19" name="Imagen 18">
            <a:extLst>
              <a:ext uri="{FF2B5EF4-FFF2-40B4-BE49-F238E27FC236}">
                <a16:creationId xmlns="" xmlns:a16="http://schemas.microsoft.com/office/drawing/2014/main" id="{F2127FBE-88F4-4975-8B94-5AF631E1BC4C}"/>
              </a:ext>
            </a:extLst>
          </p:cNvPr>
          <p:cNvPicPr>
            <a:picLocks noChangeAspect="1"/>
          </p:cNvPicPr>
          <p:nvPr/>
        </p:nvPicPr>
        <p:blipFill>
          <a:blip r:embed="rId8"/>
          <a:stretch>
            <a:fillRect/>
          </a:stretch>
        </p:blipFill>
        <p:spPr>
          <a:xfrm>
            <a:off x="863592" y="5008181"/>
            <a:ext cx="841321" cy="841321"/>
          </a:xfrm>
          <a:prstGeom prst="rect">
            <a:avLst/>
          </a:prstGeom>
        </p:spPr>
      </p:pic>
      <p:cxnSp>
        <p:nvCxnSpPr>
          <p:cNvPr id="13" name="Conector recto de flecha 12">
            <a:extLst>
              <a:ext uri="{FF2B5EF4-FFF2-40B4-BE49-F238E27FC236}">
                <a16:creationId xmlns="" xmlns:a16="http://schemas.microsoft.com/office/drawing/2014/main" id="{225915BA-017C-4338-8ACB-30BBF6098F2B}"/>
              </a:ext>
            </a:extLst>
          </p:cNvPr>
          <p:cNvCxnSpPr>
            <a:cxnSpLocks/>
          </p:cNvCxnSpPr>
          <p:nvPr/>
        </p:nvCxnSpPr>
        <p:spPr>
          <a:xfrm flipH="1" flipV="1">
            <a:off x="8709494" y="2044118"/>
            <a:ext cx="659793" cy="275012"/>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 name="CuadroTexto 2">
            <a:extLst>
              <a:ext uri="{FF2B5EF4-FFF2-40B4-BE49-F238E27FC236}">
                <a16:creationId xmlns="" xmlns:a16="http://schemas.microsoft.com/office/drawing/2014/main" id="{9F8FDD89-FB9D-4175-A6FE-5773456811F8}"/>
              </a:ext>
            </a:extLst>
          </p:cNvPr>
          <p:cNvSpPr txBox="1"/>
          <p:nvPr/>
        </p:nvSpPr>
        <p:spPr>
          <a:xfrm>
            <a:off x="212038" y="516837"/>
            <a:ext cx="3106598" cy="4401205"/>
          </a:xfrm>
          <a:prstGeom prst="rect">
            <a:avLst/>
          </a:prstGeom>
          <a:noFill/>
        </p:spPr>
        <p:txBody>
          <a:bodyPr wrap="square" rtlCol="0">
            <a:spAutoFit/>
          </a:bodyPr>
          <a:lstStyle/>
          <a:p>
            <a:pPr algn="ctr"/>
            <a:r>
              <a:rPr lang="es-CO" sz="1400" dirty="0">
                <a:latin typeface="Arial Narrow" panose="020B0606020202030204" pitchFamily="34" charset="0"/>
              </a:rPr>
              <a:t>Promedio simple del puntaje de los estudiantes de los programas académicos de en el módulo de razonamiento cuantitativo. </a:t>
            </a:r>
          </a:p>
          <a:p>
            <a:pPr algn="ctr"/>
            <a:endParaRPr lang="es-CO" sz="1400" dirty="0">
              <a:latin typeface="Arial Narrow" panose="020B0606020202030204" pitchFamily="34" charset="0"/>
            </a:endParaRPr>
          </a:p>
          <a:p>
            <a:pPr algn="ctr"/>
            <a:r>
              <a:rPr lang="es-CO" sz="1400" dirty="0">
                <a:latin typeface="Arial Narrow" panose="020B0606020202030204" pitchFamily="34" charset="0"/>
              </a:rPr>
              <a:t>El objetivo de este indicador es medir las competencias de los estudiantes en términos de: Interpretación (comprender y transformar la información cuantitativa y esquemática presentada en distintos formatos), Formulación y Ejecución (plantear e implementar estrategias que lleven a soluciones adecuadas de problemas cuantitativos) y Argumentación (validar procedimientos y estrategias matemáticas utilizadas para dar solución a problemas (ICFES, 2017).</a:t>
            </a:r>
          </a:p>
          <a:p>
            <a:pPr algn="ctr"/>
            <a:endParaRPr lang="es-CO" sz="1400" dirty="0">
              <a:latin typeface="Arial Narrow" panose="020B0606020202030204" pitchFamily="34" charset="0"/>
            </a:endParaRPr>
          </a:p>
          <a:p>
            <a:pPr algn="ctr"/>
            <a:r>
              <a:rPr lang="es-CO" sz="1200" dirty="0">
                <a:latin typeface="Arial Narrow" panose="020B0606020202030204" pitchFamily="34" charset="0"/>
              </a:rPr>
              <a:t>Fuente de información: ICFES 2018; corte de los datos mayo de 2018.</a:t>
            </a:r>
          </a:p>
        </p:txBody>
      </p:sp>
      <p:grpSp>
        <p:nvGrpSpPr>
          <p:cNvPr id="9" name="Grupo 8">
            <a:extLst>
              <a:ext uri="{FF2B5EF4-FFF2-40B4-BE49-F238E27FC236}">
                <a16:creationId xmlns="" xmlns:a16="http://schemas.microsoft.com/office/drawing/2014/main" id="{86720F50-1B88-4A2D-883C-B36DAA387552}"/>
              </a:ext>
            </a:extLst>
          </p:cNvPr>
          <p:cNvGrpSpPr/>
          <p:nvPr/>
        </p:nvGrpSpPr>
        <p:grpSpPr>
          <a:xfrm>
            <a:off x="2544328" y="3672270"/>
            <a:ext cx="7076043" cy="2096952"/>
            <a:chOff x="2544328" y="3672270"/>
            <a:chExt cx="7076043" cy="2096952"/>
          </a:xfrm>
        </p:grpSpPr>
        <p:pic>
          <p:nvPicPr>
            <p:cNvPr id="4" name="Imagen 3">
              <a:extLst>
                <a:ext uri="{FF2B5EF4-FFF2-40B4-BE49-F238E27FC236}">
                  <a16:creationId xmlns="" xmlns:a16="http://schemas.microsoft.com/office/drawing/2014/main" id="{4F6008BE-4E63-47B4-944B-2B53FE7887E7}"/>
                </a:ext>
              </a:extLst>
            </p:cNvPr>
            <p:cNvPicPr>
              <a:picLocks noChangeAspect="1"/>
            </p:cNvPicPr>
            <p:nvPr/>
          </p:nvPicPr>
          <p:blipFill rotWithShape="1">
            <a:blip r:embed="rId9"/>
            <a:srcRect l="16099" t="31415" r="23399" b="36696"/>
            <a:stretch/>
          </p:blipFill>
          <p:spPr>
            <a:xfrm>
              <a:off x="2544328" y="3672270"/>
              <a:ext cx="7076043" cy="2096952"/>
            </a:xfrm>
            <a:prstGeom prst="rect">
              <a:avLst/>
            </a:prstGeom>
          </p:spPr>
        </p:pic>
        <p:pic>
          <p:nvPicPr>
            <p:cNvPr id="5" name="Imagen 4">
              <a:extLst>
                <a:ext uri="{FF2B5EF4-FFF2-40B4-BE49-F238E27FC236}">
                  <a16:creationId xmlns="" xmlns:a16="http://schemas.microsoft.com/office/drawing/2014/main" id="{C8D2D207-374B-44AE-BEA4-81E94FE4D384}"/>
                </a:ext>
              </a:extLst>
            </p:cNvPr>
            <p:cNvPicPr>
              <a:picLocks noChangeAspect="1"/>
            </p:cNvPicPr>
            <p:nvPr/>
          </p:nvPicPr>
          <p:blipFill>
            <a:blip r:embed="rId10"/>
            <a:stretch>
              <a:fillRect/>
            </a:stretch>
          </p:blipFill>
          <p:spPr>
            <a:xfrm>
              <a:off x="8050669" y="4524249"/>
              <a:ext cx="1112549" cy="714808"/>
            </a:xfrm>
            <a:prstGeom prst="rect">
              <a:avLst/>
            </a:prstGeom>
          </p:spPr>
        </p:pic>
        <p:cxnSp>
          <p:nvCxnSpPr>
            <p:cNvPr id="7" name="Conector recto de flecha 6">
              <a:extLst>
                <a:ext uri="{FF2B5EF4-FFF2-40B4-BE49-F238E27FC236}">
                  <a16:creationId xmlns="" xmlns:a16="http://schemas.microsoft.com/office/drawing/2014/main" id="{B3838D5A-00E3-4BD9-9DA6-BDC883C1638D}"/>
                </a:ext>
              </a:extLst>
            </p:cNvPr>
            <p:cNvCxnSpPr/>
            <p:nvPr/>
          </p:nvCxnSpPr>
          <p:spPr>
            <a:xfrm flipH="1">
              <a:off x="7818783" y="4918042"/>
              <a:ext cx="185530" cy="2105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 xmlns:a16="http://schemas.microsoft.com/office/drawing/2014/main" id="{B761680F-04E7-4468-A313-9E5A8875BF34}"/>
                </a:ext>
              </a:extLst>
            </p:cNvPr>
            <p:cNvSpPr txBox="1"/>
            <p:nvPr/>
          </p:nvSpPr>
          <p:spPr>
            <a:xfrm>
              <a:off x="8295860" y="5141843"/>
              <a:ext cx="463588" cy="338554"/>
            </a:xfrm>
            <a:prstGeom prst="rect">
              <a:avLst/>
            </a:prstGeom>
            <a:noFill/>
          </p:spPr>
          <p:txBody>
            <a:bodyPr wrap="none" rtlCol="0">
              <a:spAutoFit/>
            </a:bodyPr>
            <a:lstStyle/>
            <a:p>
              <a:r>
                <a:rPr lang="es-CO" sz="1600" b="1" dirty="0">
                  <a:latin typeface="Arial Narrow" panose="020B0606020202030204" pitchFamily="34" charset="0"/>
                </a:rPr>
                <a:t>192</a:t>
              </a:r>
            </a:p>
          </p:txBody>
        </p:sp>
      </p:grpSp>
    </p:spTree>
    <p:extLst>
      <p:ext uri="{BB962C8B-B14F-4D97-AF65-F5344CB8AC3E}">
        <p14:creationId xmlns:p14="http://schemas.microsoft.com/office/powerpoint/2010/main" val="3855888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n 19">
            <a:extLst>
              <a:ext uri="{FF2B5EF4-FFF2-40B4-BE49-F238E27FC236}">
                <a16:creationId xmlns="" xmlns:a16="http://schemas.microsoft.com/office/drawing/2014/main" id="{7968E7F3-864C-4D5E-B387-D28C099D02F6}"/>
              </a:ext>
            </a:extLst>
          </p:cNvPr>
          <p:cNvPicPr>
            <a:picLocks noChangeAspect="1"/>
          </p:cNvPicPr>
          <p:nvPr/>
        </p:nvPicPr>
        <p:blipFill>
          <a:blip r:embed="rId2"/>
          <a:stretch>
            <a:fillRect/>
          </a:stretch>
        </p:blipFill>
        <p:spPr>
          <a:xfrm>
            <a:off x="9981861" y="407272"/>
            <a:ext cx="611745" cy="724509"/>
          </a:xfrm>
          <a:prstGeom prst="rect">
            <a:avLst/>
          </a:prstGeom>
        </p:spPr>
      </p:pic>
      <p:sp>
        <p:nvSpPr>
          <p:cNvPr id="2" name="Título 1">
            <a:extLst>
              <a:ext uri="{FF2B5EF4-FFF2-40B4-BE49-F238E27FC236}">
                <a16:creationId xmlns="" xmlns:a16="http://schemas.microsoft.com/office/drawing/2014/main" id="{EA3AC066-B340-4F62-BDFE-DDEA17A9F6DB}"/>
              </a:ext>
            </a:extLst>
          </p:cNvPr>
          <p:cNvSpPr>
            <a:spLocks noGrp="1"/>
          </p:cNvSpPr>
          <p:nvPr>
            <p:ph type="title"/>
          </p:nvPr>
        </p:nvSpPr>
        <p:spPr>
          <a:xfrm>
            <a:off x="1974669" y="-94745"/>
            <a:ext cx="8040915" cy="631223"/>
          </a:xfrm>
        </p:spPr>
        <p:txBody>
          <a:bodyPr>
            <a:normAutofit/>
          </a:bodyPr>
          <a:lstStyle/>
          <a:p>
            <a:pPr algn="ctr"/>
            <a:r>
              <a:rPr lang="es-CO" sz="2400" b="1" dirty="0"/>
              <a:t>Logro – 2.2. Lectura Crítica</a:t>
            </a:r>
          </a:p>
        </p:txBody>
      </p:sp>
      <p:pic>
        <p:nvPicPr>
          <p:cNvPr id="12" name="Picture 2" descr="Resultado de imagen para universidad de NariÃ±o">
            <a:extLst>
              <a:ext uri="{FF2B5EF4-FFF2-40B4-BE49-F238E27FC236}">
                <a16:creationId xmlns="" xmlns:a16="http://schemas.microsoft.com/office/drawing/2014/main" id="{A0CD7352-0CB2-42F4-BF16-4E5E41F098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93733" y="2524729"/>
            <a:ext cx="631223" cy="63122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Tabla 10">
            <a:extLst>
              <a:ext uri="{FF2B5EF4-FFF2-40B4-BE49-F238E27FC236}">
                <a16:creationId xmlns="" xmlns:a16="http://schemas.microsoft.com/office/drawing/2014/main" id="{C2AF2DF8-9E02-402C-B50A-72D06A93E870}"/>
              </a:ext>
            </a:extLst>
          </p:cNvPr>
          <p:cNvGraphicFramePr>
            <a:graphicFrameLocks noGrp="1"/>
          </p:cNvGraphicFramePr>
          <p:nvPr>
            <p:extLst>
              <p:ext uri="{D42A27DB-BD31-4B8C-83A1-F6EECF244321}">
                <p14:modId xmlns:p14="http://schemas.microsoft.com/office/powerpoint/2010/main" val="70576573"/>
              </p:ext>
            </p:extLst>
          </p:nvPr>
        </p:nvGraphicFramePr>
        <p:xfrm>
          <a:off x="3455207" y="393911"/>
          <a:ext cx="5289211" cy="6345668"/>
        </p:xfrm>
        <a:graphic>
          <a:graphicData uri="http://schemas.openxmlformats.org/drawingml/2006/table">
            <a:tbl>
              <a:tblPr>
                <a:tableStyleId>{616DA210-FB5B-4158-B5E0-FEB733F419BA}</a:tableStyleId>
              </a:tblPr>
              <a:tblGrid>
                <a:gridCol w="505368">
                  <a:extLst>
                    <a:ext uri="{9D8B030D-6E8A-4147-A177-3AD203B41FA5}">
                      <a16:colId xmlns="" xmlns:a16="http://schemas.microsoft.com/office/drawing/2014/main" val="2903002553"/>
                    </a:ext>
                  </a:extLst>
                </a:gridCol>
                <a:gridCol w="3999075">
                  <a:extLst>
                    <a:ext uri="{9D8B030D-6E8A-4147-A177-3AD203B41FA5}">
                      <a16:colId xmlns="" xmlns:a16="http://schemas.microsoft.com/office/drawing/2014/main" val="1108417919"/>
                    </a:ext>
                  </a:extLst>
                </a:gridCol>
                <a:gridCol w="784768">
                  <a:extLst>
                    <a:ext uri="{9D8B030D-6E8A-4147-A177-3AD203B41FA5}">
                      <a16:colId xmlns="" xmlns:a16="http://schemas.microsoft.com/office/drawing/2014/main" val="1336866849"/>
                    </a:ext>
                  </a:extLst>
                </a:gridCol>
              </a:tblGrid>
              <a:tr h="167269">
                <a:tc>
                  <a:txBody>
                    <a:bodyPr/>
                    <a:lstStyle/>
                    <a:p>
                      <a:pPr algn="ctr" fontAlgn="b"/>
                      <a:r>
                        <a:rPr lang="es-CO" sz="1200" u="none" strike="noStrike" dirty="0">
                          <a:solidFill>
                            <a:schemeClr val="bg1"/>
                          </a:solidFill>
                          <a:effectLst/>
                          <a:latin typeface="Arial Narrow" panose="020B0606020202030204" pitchFamily="34" charset="0"/>
                        </a:rPr>
                        <a:t>Ranking</a:t>
                      </a:r>
                      <a:endParaRPr lang="es-CO" sz="1200" b="0" i="0" u="none" strike="noStrike" dirty="0">
                        <a:solidFill>
                          <a:schemeClr val="bg1"/>
                        </a:solidFill>
                        <a:effectLst/>
                        <a:latin typeface="Arial Narrow" panose="020B0606020202030204" pitchFamily="34" charset="0"/>
                      </a:endParaRPr>
                    </a:p>
                  </a:txBody>
                  <a:tcPr marL="5828" marR="5828" marT="5828" marB="0" anchor="b">
                    <a:solidFill>
                      <a:srgbClr val="002060"/>
                    </a:solidFill>
                  </a:tcPr>
                </a:tc>
                <a:tc>
                  <a:txBody>
                    <a:bodyPr/>
                    <a:lstStyle/>
                    <a:p>
                      <a:pPr algn="ctr" fontAlgn="b"/>
                      <a:r>
                        <a:rPr lang="es-CO" sz="1200" u="none" strike="noStrike" dirty="0">
                          <a:solidFill>
                            <a:schemeClr val="bg1"/>
                          </a:solidFill>
                          <a:effectLst/>
                          <a:latin typeface="Arial Narrow" panose="020B0606020202030204" pitchFamily="34" charset="0"/>
                        </a:rPr>
                        <a:t>Nombre</a:t>
                      </a:r>
                      <a:endParaRPr lang="es-CO" sz="1200" b="0" i="0" u="none" strike="noStrike" dirty="0">
                        <a:solidFill>
                          <a:schemeClr val="bg1"/>
                        </a:solidFill>
                        <a:effectLst/>
                        <a:latin typeface="Arial Narrow" panose="020B0606020202030204" pitchFamily="34" charset="0"/>
                      </a:endParaRPr>
                    </a:p>
                  </a:txBody>
                  <a:tcPr marL="5828" marR="5828" marT="5828" marB="0" anchor="b">
                    <a:solidFill>
                      <a:srgbClr val="002060"/>
                    </a:solidFill>
                  </a:tcPr>
                </a:tc>
                <a:tc>
                  <a:txBody>
                    <a:bodyPr/>
                    <a:lstStyle/>
                    <a:p>
                      <a:pPr algn="ctr" fontAlgn="b"/>
                      <a:r>
                        <a:rPr lang="es-CO" sz="1200" u="none" strike="noStrike" dirty="0">
                          <a:solidFill>
                            <a:schemeClr val="bg1"/>
                          </a:solidFill>
                          <a:effectLst/>
                          <a:latin typeface="Arial Narrow" panose="020B0606020202030204" pitchFamily="34" charset="0"/>
                        </a:rPr>
                        <a:t>Indicador</a:t>
                      </a:r>
                      <a:endParaRPr lang="es-CO" sz="1200" b="0" i="0" u="none" strike="noStrike" dirty="0">
                        <a:solidFill>
                          <a:schemeClr val="bg1"/>
                        </a:solidFill>
                        <a:effectLst/>
                        <a:latin typeface="Arial Narrow" panose="020B0606020202030204" pitchFamily="34" charset="0"/>
                      </a:endParaRPr>
                    </a:p>
                  </a:txBody>
                  <a:tcPr marL="5828" marR="5828" marT="5828" marB="0" anchor="b">
                    <a:solidFill>
                      <a:srgbClr val="002060"/>
                    </a:solidFill>
                  </a:tcPr>
                </a:tc>
                <a:extLst>
                  <a:ext uri="{0D108BD9-81ED-4DB2-BD59-A6C34878D82A}">
                    <a16:rowId xmlns="" xmlns:a16="http://schemas.microsoft.com/office/drawing/2014/main" val="784223100"/>
                  </a:ext>
                </a:extLst>
              </a:tr>
              <a:tr h="170546">
                <a:tc>
                  <a:txBody>
                    <a:bodyPr/>
                    <a:lstStyle/>
                    <a:p>
                      <a:pPr algn="ctr" fontAlgn="b"/>
                      <a:r>
                        <a:rPr lang="es-CO" sz="1200" b="0" i="0" u="none" strike="noStrike" dirty="0">
                          <a:solidFill>
                            <a:srgbClr val="000000"/>
                          </a:solidFill>
                          <a:effectLst/>
                          <a:latin typeface="Arial Narrow" panose="020B0606020202030204" pitchFamily="34" charset="0"/>
                        </a:rPr>
                        <a:t>1</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ICESI</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181,500759</a:t>
                      </a:r>
                    </a:p>
                  </a:txBody>
                  <a:tcPr marL="9525" marR="9525" marT="9525" marB="0" anchor="b">
                    <a:solidFill>
                      <a:schemeClr val="bg1"/>
                    </a:solidFill>
                  </a:tcPr>
                </a:tc>
                <a:extLst>
                  <a:ext uri="{0D108BD9-81ED-4DB2-BD59-A6C34878D82A}">
                    <a16:rowId xmlns="" xmlns:a16="http://schemas.microsoft.com/office/drawing/2014/main" val="3017362136"/>
                  </a:ext>
                </a:extLst>
              </a:tr>
              <a:tr h="170546">
                <a:tc>
                  <a:txBody>
                    <a:bodyPr/>
                    <a:lstStyle/>
                    <a:p>
                      <a:pPr algn="ctr" fontAlgn="b"/>
                      <a:r>
                        <a:rPr lang="es-CO" sz="1200" b="0" i="0" u="none" strike="noStrike" dirty="0">
                          <a:solidFill>
                            <a:srgbClr val="000000"/>
                          </a:solidFill>
                          <a:effectLst/>
                          <a:latin typeface="Arial Narrow" panose="020B0606020202030204" pitchFamily="34" charset="0"/>
                        </a:rPr>
                        <a:t>2</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COLEGIO MAYOR DE NUESTRA SEÑORA DEL ROSARIO</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178,879176</a:t>
                      </a:r>
                    </a:p>
                  </a:txBody>
                  <a:tcPr marL="9525" marR="9525" marT="9525" marB="0" anchor="b">
                    <a:solidFill>
                      <a:schemeClr val="bg1"/>
                    </a:solidFill>
                  </a:tcPr>
                </a:tc>
                <a:extLst>
                  <a:ext uri="{0D108BD9-81ED-4DB2-BD59-A6C34878D82A}">
                    <a16:rowId xmlns="" xmlns:a16="http://schemas.microsoft.com/office/drawing/2014/main" val="4205132018"/>
                  </a:ext>
                </a:extLst>
              </a:tr>
              <a:tr h="170546">
                <a:tc>
                  <a:txBody>
                    <a:bodyPr/>
                    <a:lstStyle/>
                    <a:p>
                      <a:pPr algn="ctr" fontAlgn="b"/>
                      <a:r>
                        <a:rPr lang="es-CO" sz="1200" b="0" i="0" u="none" strike="noStrike">
                          <a:solidFill>
                            <a:srgbClr val="000000"/>
                          </a:solidFill>
                          <a:effectLst/>
                          <a:latin typeface="Arial Narrow" panose="020B0606020202030204" pitchFamily="34" charset="0"/>
                        </a:rPr>
                        <a:t>3</a:t>
                      </a:r>
                    </a:p>
                  </a:txBody>
                  <a:tcPr marL="9525" marR="9525" marT="9525" marB="0" anchor="b">
                    <a:solidFill>
                      <a:schemeClr val="bg1"/>
                    </a:solidFill>
                  </a:tcPr>
                </a:tc>
                <a:tc>
                  <a:txBody>
                    <a:bodyPr/>
                    <a:lstStyle/>
                    <a:p>
                      <a:pPr algn="l" fontAlgn="b"/>
                      <a:r>
                        <a:rPr lang="es-CO" sz="1200" b="0" i="0" u="none" strike="noStrike" dirty="0">
                          <a:solidFill>
                            <a:srgbClr val="000000"/>
                          </a:solidFill>
                          <a:effectLst/>
                          <a:latin typeface="Arial Narrow" panose="020B0606020202030204" pitchFamily="34" charset="0"/>
                        </a:rPr>
                        <a:t>UNIVERSIDAD EXTERNADO DE COLOMBIA</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177,223356</a:t>
                      </a:r>
                    </a:p>
                  </a:txBody>
                  <a:tcPr marL="9525" marR="9525" marT="9525" marB="0" anchor="b">
                    <a:solidFill>
                      <a:schemeClr val="bg1"/>
                    </a:solidFill>
                  </a:tcPr>
                </a:tc>
                <a:extLst>
                  <a:ext uri="{0D108BD9-81ED-4DB2-BD59-A6C34878D82A}">
                    <a16:rowId xmlns="" xmlns:a16="http://schemas.microsoft.com/office/drawing/2014/main" val="3454230621"/>
                  </a:ext>
                </a:extLst>
              </a:tr>
              <a:tr h="170546">
                <a:tc>
                  <a:txBody>
                    <a:bodyPr/>
                    <a:lstStyle/>
                    <a:p>
                      <a:pPr algn="ctr" fontAlgn="b"/>
                      <a:r>
                        <a:rPr lang="es-CO" sz="1200" b="0" i="0" u="none" strike="noStrike">
                          <a:solidFill>
                            <a:srgbClr val="000000"/>
                          </a:solidFill>
                          <a:effectLst/>
                          <a:latin typeface="Arial Narrow" panose="020B0606020202030204" pitchFamily="34" charset="0"/>
                        </a:rPr>
                        <a:t>4</a:t>
                      </a:r>
                    </a:p>
                  </a:txBody>
                  <a:tcPr marL="9525" marR="9525" marT="9525" marB="0" anchor="b">
                    <a:solidFill>
                      <a:schemeClr val="bg1"/>
                    </a:solidFill>
                  </a:tcPr>
                </a:tc>
                <a:tc>
                  <a:txBody>
                    <a:bodyPr/>
                    <a:lstStyle/>
                    <a:p>
                      <a:pPr algn="l" fontAlgn="b"/>
                      <a:r>
                        <a:rPr lang="es-CO" sz="1200" b="0" i="0" u="none" strike="noStrike" dirty="0">
                          <a:solidFill>
                            <a:srgbClr val="000000"/>
                          </a:solidFill>
                          <a:effectLst/>
                          <a:latin typeface="Arial Narrow" panose="020B0606020202030204" pitchFamily="34" charset="0"/>
                        </a:rPr>
                        <a:t>UNIVERSIDAD DE LA SABANA</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176,344694</a:t>
                      </a:r>
                    </a:p>
                  </a:txBody>
                  <a:tcPr marL="9525" marR="9525" marT="9525" marB="0" anchor="b">
                    <a:solidFill>
                      <a:schemeClr val="bg1"/>
                    </a:solidFill>
                  </a:tcPr>
                </a:tc>
                <a:extLst>
                  <a:ext uri="{0D108BD9-81ED-4DB2-BD59-A6C34878D82A}">
                    <a16:rowId xmlns="" xmlns:a16="http://schemas.microsoft.com/office/drawing/2014/main" val="3885865710"/>
                  </a:ext>
                </a:extLst>
              </a:tr>
              <a:tr h="170546">
                <a:tc>
                  <a:txBody>
                    <a:bodyPr/>
                    <a:lstStyle/>
                    <a:p>
                      <a:pPr algn="ctr" fontAlgn="b"/>
                      <a:r>
                        <a:rPr lang="es-CO" sz="1200" b="0" i="0" u="none" strike="noStrike">
                          <a:solidFill>
                            <a:srgbClr val="000000"/>
                          </a:solidFill>
                          <a:effectLst/>
                          <a:latin typeface="Arial Narrow" panose="020B0606020202030204" pitchFamily="34" charset="0"/>
                        </a:rPr>
                        <a:t>5</a:t>
                      </a:r>
                    </a:p>
                  </a:txBody>
                  <a:tcPr marL="9525" marR="9525" marT="9525" marB="0" anchor="b">
                    <a:solidFill>
                      <a:schemeClr val="bg1"/>
                    </a:solidFill>
                  </a:tcPr>
                </a:tc>
                <a:tc>
                  <a:txBody>
                    <a:bodyPr/>
                    <a:lstStyle/>
                    <a:p>
                      <a:pPr algn="l" fontAlgn="b"/>
                      <a:r>
                        <a:rPr lang="es-CO" sz="1200" b="0" i="0" u="none" strike="noStrike" dirty="0">
                          <a:solidFill>
                            <a:srgbClr val="000000"/>
                          </a:solidFill>
                          <a:effectLst/>
                          <a:latin typeface="Arial Narrow" panose="020B0606020202030204" pitchFamily="34" charset="0"/>
                        </a:rPr>
                        <a:t>UNIVERSIDAD DISTRITAL-FRANCISCO JOSE DE CALDAS</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173,78032</a:t>
                      </a:r>
                    </a:p>
                  </a:txBody>
                  <a:tcPr marL="9525" marR="9525" marT="9525" marB="0" anchor="b">
                    <a:solidFill>
                      <a:schemeClr val="bg1"/>
                    </a:solidFill>
                  </a:tcPr>
                </a:tc>
                <a:extLst>
                  <a:ext uri="{0D108BD9-81ED-4DB2-BD59-A6C34878D82A}">
                    <a16:rowId xmlns="" xmlns:a16="http://schemas.microsoft.com/office/drawing/2014/main" val="532470920"/>
                  </a:ext>
                </a:extLst>
              </a:tr>
              <a:tr h="170546">
                <a:tc>
                  <a:txBody>
                    <a:bodyPr/>
                    <a:lstStyle/>
                    <a:p>
                      <a:pPr algn="ctr" fontAlgn="b"/>
                      <a:r>
                        <a:rPr lang="es-CO" sz="1200" b="0" i="0" u="none" strike="noStrike">
                          <a:solidFill>
                            <a:srgbClr val="000000"/>
                          </a:solidFill>
                          <a:effectLst/>
                          <a:latin typeface="Arial Narrow" panose="020B0606020202030204" pitchFamily="34" charset="0"/>
                        </a:rPr>
                        <a:t>6</a:t>
                      </a:r>
                    </a:p>
                  </a:txBody>
                  <a:tcPr marL="9525" marR="9525" marT="9525" marB="0" anchor="b">
                    <a:solidFill>
                      <a:schemeClr val="bg1"/>
                    </a:solidFill>
                  </a:tcPr>
                </a:tc>
                <a:tc>
                  <a:txBody>
                    <a:bodyPr/>
                    <a:lstStyle/>
                    <a:p>
                      <a:pPr algn="l" fontAlgn="b"/>
                      <a:r>
                        <a:rPr lang="es-CO" sz="1200" b="0" i="0" u="none" strike="noStrike" dirty="0">
                          <a:solidFill>
                            <a:srgbClr val="000000"/>
                          </a:solidFill>
                          <a:effectLst/>
                          <a:latin typeface="Arial Narrow" panose="020B0606020202030204" pitchFamily="34" charset="0"/>
                        </a:rPr>
                        <a:t>UNIVERSIDAD CES</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173,02046</a:t>
                      </a:r>
                    </a:p>
                  </a:txBody>
                  <a:tcPr marL="9525" marR="9525" marT="9525" marB="0" anchor="b">
                    <a:solidFill>
                      <a:schemeClr val="bg1"/>
                    </a:solidFill>
                  </a:tcPr>
                </a:tc>
                <a:extLst>
                  <a:ext uri="{0D108BD9-81ED-4DB2-BD59-A6C34878D82A}">
                    <a16:rowId xmlns="" xmlns:a16="http://schemas.microsoft.com/office/drawing/2014/main" val="1773042514"/>
                  </a:ext>
                </a:extLst>
              </a:tr>
              <a:tr h="170546">
                <a:tc>
                  <a:txBody>
                    <a:bodyPr/>
                    <a:lstStyle/>
                    <a:p>
                      <a:pPr algn="ctr" fontAlgn="b"/>
                      <a:r>
                        <a:rPr lang="es-CO" sz="1200" b="0" i="0" u="none" strike="noStrike">
                          <a:solidFill>
                            <a:srgbClr val="000000"/>
                          </a:solidFill>
                          <a:effectLst/>
                          <a:latin typeface="Arial Narrow" panose="020B0606020202030204" pitchFamily="34" charset="0"/>
                        </a:rPr>
                        <a:t>7</a:t>
                      </a:r>
                    </a:p>
                  </a:txBody>
                  <a:tcPr marL="9525" marR="9525" marT="9525" marB="0" anchor="b">
                    <a:solidFill>
                      <a:schemeClr val="bg1"/>
                    </a:solidFill>
                  </a:tcPr>
                </a:tc>
                <a:tc>
                  <a:txBody>
                    <a:bodyPr/>
                    <a:lstStyle/>
                    <a:p>
                      <a:pPr algn="l" fontAlgn="b"/>
                      <a:r>
                        <a:rPr lang="es-CO" sz="1200" b="0" i="0" u="none" strike="noStrike" dirty="0">
                          <a:solidFill>
                            <a:srgbClr val="000000"/>
                          </a:solidFill>
                          <a:effectLst/>
                          <a:latin typeface="Arial Narrow" panose="020B0606020202030204" pitchFamily="34" charset="0"/>
                        </a:rPr>
                        <a:t>UNIVERSIDAD EAFIT-</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170,28509</a:t>
                      </a:r>
                    </a:p>
                  </a:txBody>
                  <a:tcPr marL="9525" marR="9525" marT="9525" marB="0" anchor="b">
                    <a:solidFill>
                      <a:schemeClr val="bg1"/>
                    </a:solidFill>
                  </a:tcPr>
                </a:tc>
                <a:extLst>
                  <a:ext uri="{0D108BD9-81ED-4DB2-BD59-A6C34878D82A}">
                    <a16:rowId xmlns="" xmlns:a16="http://schemas.microsoft.com/office/drawing/2014/main" val="59484682"/>
                  </a:ext>
                </a:extLst>
              </a:tr>
              <a:tr h="170546">
                <a:tc>
                  <a:txBody>
                    <a:bodyPr/>
                    <a:lstStyle/>
                    <a:p>
                      <a:pPr algn="ctr" fontAlgn="b"/>
                      <a:r>
                        <a:rPr lang="es-CO" sz="1200" b="0" i="0" u="none" strike="noStrike">
                          <a:solidFill>
                            <a:srgbClr val="000000"/>
                          </a:solidFill>
                          <a:effectLst/>
                          <a:latin typeface="Arial Narrow" panose="020B0606020202030204" pitchFamily="34" charset="0"/>
                        </a:rPr>
                        <a:t>8</a:t>
                      </a:r>
                    </a:p>
                  </a:txBody>
                  <a:tcPr marL="9525" marR="9525" marT="9525" marB="0" anchor="b">
                    <a:solidFill>
                      <a:schemeClr val="bg1"/>
                    </a:solidFill>
                  </a:tcPr>
                </a:tc>
                <a:tc>
                  <a:txBody>
                    <a:bodyPr/>
                    <a:lstStyle/>
                    <a:p>
                      <a:pPr algn="l" fontAlgn="b"/>
                      <a:r>
                        <a:rPr lang="es-CO" sz="1200" b="0" i="0" u="none" strike="noStrike" dirty="0">
                          <a:solidFill>
                            <a:srgbClr val="000000"/>
                          </a:solidFill>
                          <a:effectLst/>
                          <a:latin typeface="Arial Narrow" panose="020B0606020202030204" pitchFamily="34" charset="0"/>
                        </a:rPr>
                        <a:t>FUNDACION UNIVERSIDAD DE BOGOTA - JORGE TADEO LOZANO</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163,281404</a:t>
                      </a:r>
                    </a:p>
                  </a:txBody>
                  <a:tcPr marL="9525" marR="9525" marT="9525" marB="0" anchor="b">
                    <a:solidFill>
                      <a:schemeClr val="bg1"/>
                    </a:solidFill>
                  </a:tcPr>
                </a:tc>
                <a:extLst>
                  <a:ext uri="{0D108BD9-81ED-4DB2-BD59-A6C34878D82A}">
                    <a16:rowId xmlns="" xmlns:a16="http://schemas.microsoft.com/office/drawing/2014/main" val="97599480"/>
                  </a:ext>
                </a:extLst>
              </a:tr>
              <a:tr h="170546">
                <a:tc>
                  <a:txBody>
                    <a:bodyPr/>
                    <a:lstStyle/>
                    <a:p>
                      <a:pPr algn="ctr" fontAlgn="b"/>
                      <a:r>
                        <a:rPr lang="es-CO" sz="1200" b="0" i="0" u="none" strike="noStrike" dirty="0">
                          <a:solidFill>
                            <a:srgbClr val="000000"/>
                          </a:solidFill>
                          <a:effectLst/>
                          <a:latin typeface="Arial Narrow" panose="020B0606020202030204" pitchFamily="34" charset="0"/>
                        </a:rPr>
                        <a:t>9</a:t>
                      </a:r>
                    </a:p>
                  </a:txBody>
                  <a:tcPr marL="9525" marR="9525" marT="9525" marB="0" anchor="b">
                    <a:solidFill>
                      <a:srgbClr val="FFC000"/>
                    </a:solidFill>
                  </a:tcPr>
                </a:tc>
                <a:tc>
                  <a:txBody>
                    <a:bodyPr/>
                    <a:lstStyle/>
                    <a:p>
                      <a:pPr algn="l" fontAlgn="b"/>
                      <a:r>
                        <a:rPr lang="es-CO" sz="1200" b="0" i="0" u="none" strike="noStrike" dirty="0">
                          <a:solidFill>
                            <a:srgbClr val="000000"/>
                          </a:solidFill>
                          <a:effectLst/>
                          <a:latin typeface="Arial Narrow" panose="020B0606020202030204" pitchFamily="34" charset="0"/>
                        </a:rPr>
                        <a:t>UNIVERSIDAD DE NARIÑO</a:t>
                      </a:r>
                    </a:p>
                  </a:txBody>
                  <a:tcPr marL="9525" marR="9525" marT="9525" marB="0" anchor="b">
                    <a:solidFill>
                      <a:srgbClr val="FFC000"/>
                    </a:solidFill>
                  </a:tcPr>
                </a:tc>
                <a:tc>
                  <a:txBody>
                    <a:bodyPr/>
                    <a:lstStyle/>
                    <a:p>
                      <a:pPr algn="r" fontAlgn="b"/>
                      <a:r>
                        <a:rPr lang="es-CO" sz="1200" b="0" i="0" u="none" strike="noStrike" dirty="0">
                          <a:solidFill>
                            <a:srgbClr val="000000"/>
                          </a:solidFill>
                          <a:effectLst/>
                          <a:latin typeface="Arial Narrow" panose="020B0606020202030204" pitchFamily="34" charset="0"/>
                        </a:rPr>
                        <a:t>162,844249</a:t>
                      </a:r>
                    </a:p>
                  </a:txBody>
                  <a:tcPr marL="9525" marR="9525" marT="9525" marB="0" anchor="b">
                    <a:solidFill>
                      <a:srgbClr val="FFC000"/>
                    </a:solidFill>
                  </a:tcPr>
                </a:tc>
                <a:extLst>
                  <a:ext uri="{0D108BD9-81ED-4DB2-BD59-A6C34878D82A}">
                    <a16:rowId xmlns="" xmlns:a16="http://schemas.microsoft.com/office/drawing/2014/main" val="2533251225"/>
                  </a:ext>
                </a:extLst>
              </a:tr>
              <a:tr h="170546">
                <a:tc>
                  <a:txBody>
                    <a:bodyPr/>
                    <a:lstStyle/>
                    <a:p>
                      <a:pPr algn="ctr" fontAlgn="b"/>
                      <a:r>
                        <a:rPr lang="es-CO" sz="1200" b="0" i="0" u="none" strike="noStrike">
                          <a:solidFill>
                            <a:srgbClr val="000000"/>
                          </a:solidFill>
                          <a:effectLst/>
                          <a:latin typeface="Arial Narrow" panose="020B0606020202030204" pitchFamily="34" charset="0"/>
                        </a:rPr>
                        <a:t>10</a:t>
                      </a:r>
                    </a:p>
                  </a:txBody>
                  <a:tcPr marL="9525" marR="9525" marT="9525" marB="0" anchor="b">
                    <a:solidFill>
                      <a:schemeClr val="bg1"/>
                    </a:solidFill>
                  </a:tcPr>
                </a:tc>
                <a:tc>
                  <a:txBody>
                    <a:bodyPr/>
                    <a:lstStyle/>
                    <a:p>
                      <a:pPr algn="l" fontAlgn="b"/>
                      <a:r>
                        <a:rPr lang="es-CO" sz="1200" b="0" i="0" u="none" strike="noStrike" dirty="0">
                          <a:solidFill>
                            <a:srgbClr val="000000"/>
                          </a:solidFill>
                          <a:effectLst/>
                          <a:latin typeface="Arial Narrow" panose="020B0606020202030204" pitchFamily="34" charset="0"/>
                        </a:rPr>
                        <a:t>UNIVERSIDAD DE MEDELLIN</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162,348495</a:t>
                      </a:r>
                    </a:p>
                  </a:txBody>
                  <a:tcPr marL="9525" marR="9525" marT="9525" marB="0" anchor="b">
                    <a:solidFill>
                      <a:schemeClr val="bg1"/>
                    </a:solidFill>
                  </a:tcPr>
                </a:tc>
                <a:extLst>
                  <a:ext uri="{0D108BD9-81ED-4DB2-BD59-A6C34878D82A}">
                    <a16:rowId xmlns="" xmlns:a16="http://schemas.microsoft.com/office/drawing/2014/main" val="1624022623"/>
                  </a:ext>
                </a:extLst>
              </a:tr>
              <a:tr h="170546">
                <a:tc>
                  <a:txBody>
                    <a:bodyPr/>
                    <a:lstStyle/>
                    <a:p>
                      <a:pPr algn="ctr" fontAlgn="b"/>
                      <a:r>
                        <a:rPr lang="es-CO" sz="1200" b="0" i="0" u="none" strike="noStrike">
                          <a:solidFill>
                            <a:srgbClr val="000000"/>
                          </a:solidFill>
                          <a:effectLst/>
                          <a:latin typeface="Arial Narrow" panose="020B0606020202030204" pitchFamily="34" charset="0"/>
                        </a:rPr>
                        <a:t>11</a:t>
                      </a:r>
                    </a:p>
                  </a:txBody>
                  <a:tcPr marL="9525" marR="9525" marT="9525" marB="0" anchor="b">
                    <a:solidFill>
                      <a:schemeClr val="bg1"/>
                    </a:solidFill>
                  </a:tcPr>
                </a:tc>
                <a:tc>
                  <a:txBody>
                    <a:bodyPr/>
                    <a:lstStyle/>
                    <a:p>
                      <a:pPr algn="l" fontAlgn="b"/>
                      <a:r>
                        <a:rPr lang="es-CO" sz="1200" b="0" i="0" u="none" strike="noStrike" dirty="0">
                          <a:solidFill>
                            <a:srgbClr val="000000"/>
                          </a:solidFill>
                          <a:effectLst/>
                          <a:latin typeface="Arial Narrow" panose="020B0606020202030204" pitchFamily="34" charset="0"/>
                        </a:rPr>
                        <a:t>UNIVERSIDAD AUTONOMA DE BUCARAMANGA-UNAB-</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160,791353</a:t>
                      </a:r>
                    </a:p>
                  </a:txBody>
                  <a:tcPr marL="9525" marR="9525" marT="9525" marB="0" anchor="b">
                    <a:solidFill>
                      <a:schemeClr val="bg1"/>
                    </a:solidFill>
                  </a:tcPr>
                </a:tc>
                <a:extLst>
                  <a:ext uri="{0D108BD9-81ED-4DB2-BD59-A6C34878D82A}">
                    <a16:rowId xmlns="" xmlns:a16="http://schemas.microsoft.com/office/drawing/2014/main" val="292359806"/>
                  </a:ext>
                </a:extLst>
              </a:tr>
              <a:tr h="170546">
                <a:tc>
                  <a:txBody>
                    <a:bodyPr/>
                    <a:lstStyle/>
                    <a:p>
                      <a:pPr algn="ctr" fontAlgn="b"/>
                      <a:r>
                        <a:rPr lang="es-CO" sz="1200" b="0" i="0" u="none" strike="noStrike">
                          <a:solidFill>
                            <a:srgbClr val="000000"/>
                          </a:solidFill>
                          <a:effectLst/>
                          <a:latin typeface="Arial Narrow" panose="020B0606020202030204" pitchFamily="34" charset="0"/>
                        </a:rPr>
                        <a:t>12</a:t>
                      </a:r>
                    </a:p>
                  </a:txBody>
                  <a:tcPr marL="9525" marR="9525" marT="9525" marB="0" anchor="b">
                    <a:solidFill>
                      <a:schemeClr val="bg1"/>
                    </a:solidFill>
                  </a:tcPr>
                </a:tc>
                <a:tc>
                  <a:txBody>
                    <a:bodyPr/>
                    <a:lstStyle/>
                    <a:p>
                      <a:pPr algn="l" fontAlgn="b"/>
                      <a:r>
                        <a:rPr lang="es-CO" sz="1200" b="0" i="0" u="none" strike="noStrike" dirty="0">
                          <a:solidFill>
                            <a:srgbClr val="000000"/>
                          </a:solidFill>
                          <a:effectLst/>
                          <a:latin typeface="Arial Narrow" panose="020B0606020202030204" pitchFamily="34" charset="0"/>
                        </a:rPr>
                        <a:t>UNIVERSIDAD SERGIO ARBOLEDA</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160,548558</a:t>
                      </a:r>
                    </a:p>
                  </a:txBody>
                  <a:tcPr marL="9525" marR="9525" marT="9525" marB="0" anchor="b">
                    <a:solidFill>
                      <a:schemeClr val="bg1"/>
                    </a:solidFill>
                  </a:tcPr>
                </a:tc>
                <a:extLst>
                  <a:ext uri="{0D108BD9-81ED-4DB2-BD59-A6C34878D82A}">
                    <a16:rowId xmlns="" xmlns:a16="http://schemas.microsoft.com/office/drawing/2014/main" val="2809978352"/>
                  </a:ext>
                </a:extLst>
              </a:tr>
              <a:tr h="170546">
                <a:tc>
                  <a:txBody>
                    <a:bodyPr/>
                    <a:lstStyle/>
                    <a:p>
                      <a:pPr algn="ctr" fontAlgn="b"/>
                      <a:r>
                        <a:rPr lang="es-CO" sz="1200" b="0" i="0" u="none" strike="noStrike">
                          <a:solidFill>
                            <a:srgbClr val="000000"/>
                          </a:solidFill>
                          <a:effectLst/>
                          <a:latin typeface="Arial Narrow" panose="020B0606020202030204" pitchFamily="34" charset="0"/>
                        </a:rPr>
                        <a:t>13</a:t>
                      </a:r>
                    </a:p>
                  </a:txBody>
                  <a:tcPr marL="9525" marR="9525" marT="9525" marB="0" anchor="b">
                    <a:solidFill>
                      <a:schemeClr val="bg1"/>
                    </a:solidFill>
                  </a:tcPr>
                </a:tc>
                <a:tc>
                  <a:txBody>
                    <a:bodyPr/>
                    <a:lstStyle/>
                    <a:p>
                      <a:pPr algn="l" fontAlgn="b"/>
                      <a:r>
                        <a:rPr lang="es-CO" sz="1200" b="0" i="0" u="none" strike="noStrike" dirty="0">
                          <a:solidFill>
                            <a:srgbClr val="000000"/>
                          </a:solidFill>
                          <a:effectLst/>
                          <a:latin typeface="Arial Narrow" panose="020B0606020202030204" pitchFamily="34" charset="0"/>
                        </a:rPr>
                        <a:t>UNIVERSIDAD EL BOSQUE</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159,532883</a:t>
                      </a:r>
                    </a:p>
                  </a:txBody>
                  <a:tcPr marL="9525" marR="9525" marT="9525" marB="0" anchor="b">
                    <a:solidFill>
                      <a:schemeClr val="bg1"/>
                    </a:solidFill>
                  </a:tcPr>
                </a:tc>
                <a:extLst>
                  <a:ext uri="{0D108BD9-81ED-4DB2-BD59-A6C34878D82A}">
                    <a16:rowId xmlns="" xmlns:a16="http://schemas.microsoft.com/office/drawing/2014/main" val="2596225650"/>
                  </a:ext>
                </a:extLst>
              </a:tr>
              <a:tr h="170546">
                <a:tc>
                  <a:txBody>
                    <a:bodyPr/>
                    <a:lstStyle/>
                    <a:p>
                      <a:pPr algn="ctr" fontAlgn="b"/>
                      <a:r>
                        <a:rPr lang="es-CO" sz="1200" b="0" i="0" u="none" strike="noStrike">
                          <a:solidFill>
                            <a:srgbClr val="000000"/>
                          </a:solidFill>
                          <a:effectLst/>
                          <a:latin typeface="Arial Narrow" panose="020B0606020202030204" pitchFamily="34" charset="0"/>
                        </a:rPr>
                        <a:t>14</a:t>
                      </a:r>
                    </a:p>
                  </a:txBody>
                  <a:tcPr marL="9525" marR="9525" marT="9525" marB="0" anchor="b">
                    <a:solidFill>
                      <a:schemeClr val="bg1"/>
                    </a:solidFill>
                  </a:tcPr>
                </a:tc>
                <a:tc>
                  <a:txBody>
                    <a:bodyPr/>
                    <a:lstStyle/>
                    <a:p>
                      <a:pPr algn="l" fontAlgn="b"/>
                      <a:r>
                        <a:rPr lang="es-CO" sz="1200" b="0" i="0" u="none" strike="noStrike" dirty="0">
                          <a:solidFill>
                            <a:srgbClr val="000000"/>
                          </a:solidFill>
                          <a:effectLst/>
                          <a:latin typeface="Arial Narrow" panose="020B0606020202030204" pitchFamily="34" charset="0"/>
                        </a:rPr>
                        <a:t>FUNDACION UNIVERSITARIA DE CIENCIAS DE LA SALUD</a:t>
                      </a:r>
                    </a:p>
                  </a:txBody>
                  <a:tcPr marL="9525" marR="9525" marT="9525" marB="0" anchor="b">
                    <a:solidFill>
                      <a:schemeClr val="bg1"/>
                    </a:solidFill>
                  </a:tcPr>
                </a:tc>
                <a:tc>
                  <a:txBody>
                    <a:bodyPr/>
                    <a:lstStyle/>
                    <a:p>
                      <a:pPr algn="r" fontAlgn="b"/>
                      <a:r>
                        <a:rPr lang="es-CO" sz="1200" b="0" i="0" u="none" strike="noStrike" dirty="0">
                          <a:solidFill>
                            <a:srgbClr val="000000"/>
                          </a:solidFill>
                          <a:effectLst/>
                          <a:latin typeface="Arial Narrow" panose="020B0606020202030204" pitchFamily="34" charset="0"/>
                        </a:rPr>
                        <a:t>159,481567</a:t>
                      </a:r>
                    </a:p>
                  </a:txBody>
                  <a:tcPr marL="9525" marR="9525" marT="9525" marB="0" anchor="b">
                    <a:solidFill>
                      <a:schemeClr val="bg1"/>
                    </a:solidFill>
                  </a:tcPr>
                </a:tc>
                <a:extLst>
                  <a:ext uri="{0D108BD9-81ED-4DB2-BD59-A6C34878D82A}">
                    <a16:rowId xmlns="" xmlns:a16="http://schemas.microsoft.com/office/drawing/2014/main" val="2397544597"/>
                  </a:ext>
                </a:extLst>
              </a:tr>
              <a:tr h="170546">
                <a:tc>
                  <a:txBody>
                    <a:bodyPr/>
                    <a:lstStyle/>
                    <a:p>
                      <a:pPr algn="ctr" fontAlgn="b"/>
                      <a:r>
                        <a:rPr lang="es-CO" sz="1200" b="0" i="0" u="none" strike="noStrike">
                          <a:solidFill>
                            <a:srgbClr val="000000"/>
                          </a:solidFill>
                          <a:effectLst/>
                          <a:latin typeface="Arial Narrow" panose="020B0606020202030204" pitchFamily="34" charset="0"/>
                        </a:rPr>
                        <a:t>15</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EAN</a:t>
                      </a:r>
                    </a:p>
                  </a:txBody>
                  <a:tcPr marL="9525" marR="9525" marT="9525" marB="0" anchor="b">
                    <a:solidFill>
                      <a:schemeClr val="bg1"/>
                    </a:solidFill>
                  </a:tcPr>
                </a:tc>
                <a:tc>
                  <a:txBody>
                    <a:bodyPr/>
                    <a:lstStyle/>
                    <a:p>
                      <a:pPr algn="r" fontAlgn="b"/>
                      <a:r>
                        <a:rPr lang="es-CO" sz="1200" b="0" i="0" u="none" strike="noStrike" dirty="0">
                          <a:solidFill>
                            <a:srgbClr val="000000"/>
                          </a:solidFill>
                          <a:effectLst/>
                          <a:latin typeface="Arial Narrow" panose="020B0606020202030204" pitchFamily="34" charset="0"/>
                        </a:rPr>
                        <a:t>159,358683</a:t>
                      </a:r>
                    </a:p>
                  </a:txBody>
                  <a:tcPr marL="9525" marR="9525" marT="9525" marB="0" anchor="b">
                    <a:solidFill>
                      <a:schemeClr val="bg1"/>
                    </a:solidFill>
                  </a:tcPr>
                </a:tc>
                <a:extLst>
                  <a:ext uri="{0D108BD9-81ED-4DB2-BD59-A6C34878D82A}">
                    <a16:rowId xmlns="" xmlns:a16="http://schemas.microsoft.com/office/drawing/2014/main" val="1239533458"/>
                  </a:ext>
                </a:extLst>
              </a:tr>
              <a:tr h="170546">
                <a:tc>
                  <a:txBody>
                    <a:bodyPr/>
                    <a:lstStyle/>
                    <a:p>
                      <a:pPr algn="ctr" fontAlgn="b"/>
                      <a:r>
                        <a:rPr lang="es-CO" sz="1200" b="0" i="0" u="none" strike="noStrike">
                          <a:solidFill>
                            <a:srgbClr val="000000"/>
                          </a:solidFill>
                          <a:effectLst/>
                          <a:latin typeface="Arial Narrow" panose="020B0606020202030204" pitchFamily="34" charset="0"/>
                        </a:rPr>
                        <a:t>16</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MILITAR-NUEVA GRANADA</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157,894609</a:t>
                      </a:r>
                    </a:p>
                  </a:txBody>
                  <a:tcPr marL="9525" marR="9525" marT="9525" marB="0" anchor="b">
                    <a:solidFill>
                      <a:schemeClr val="bg1"/>
                    </a:solidFill>
                  </a:tcPr>
                </a:tc>
                <a:extLst>
                  <a:ext uri="{0D108BD9-81ED-4DB2-BD59-A6C34878D82A}">
                    <a16:rowId xmlns="" xmlns:a16="http://schemas.microsoft.com/office/drawing/2014/main" val="2768313598"/>
                  </a:ext>
                </a:extLst>
              </a:tr>
              <a:tr h="170546">
                <a:tc>
                  <a:txBody>
                    <a:bodyPr/>
                    <a:lstStyle/>
                    <a:p>
                      <a:pPr algn="ctr" fontAlgn="b"/>
                      <a:r>
                        <a:rPr lang="es-CO" sz="1200" b="0" i="0" u="none" strike="noStrike">
                          <a:solidFill>
                            <a:srgbClr val="000000"/>
                          </a:solidFill>
                          <a:effectLst/>
                          <a:latin typeface="Arial Narrow" panose="020B0606020202030204" pitchFamily="34" charset="0"/>
                        </a:rPr>
                        <a:t>17</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DE LA SALLE</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156,786282</a:t>
                      </a:r>
                    </a:p>
                  </a:txBody>
                  <a:tcPr marL="9525" marR="9525" marT="9525" marB="0" anchor="b">
                    <a:solidFill>
                      <a:schemeClr val="bg1"/>
                    </a:solidFill>
                  </a:tcPr>
                </a:tc>
                <a:extLst>
                  <a:ext uri="{0D108BD9-81ED-4DB2-BD59-A6C34878D82A}">
                    <a16:rowId xmlns="" xmlns:a16="http://schemas.microsoft.com/office/drawing/2014/main" val="3232850799"/>
                  </a:ext>
                </a:extLst>
              </a:tr>
              <a:tr h="170546">
                <a:tc>
                  <a:txBody>
                    <a:bodyPr/>
                    <a:lstStyle/>
                    <a:p>
                      <a:pPr algn="ctr" fontAlgn="b"/>
                      <a:r>
                        <a:rPr lang="es-CO" sz="1200" b="0" i="0" u="none" strike="noStrike">
                          <a:solidFill>
                            <a:srgbClr val="000000"/>
                          </a:solidFill>
                          <a:effectLst/>
                          <a:latin typeface="Arial Narrow" panose="020B0606020202030204" pitchFamily="34" charset="0"/>
                        </a:rPr>
                        <a:t>18</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SURCOLOMBIANA</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155,553631</a:t>
                      </a:r>
                    </a:p>
                  </a:txBody>
                  <a:tcPr marL="9525" marR="9525" marT="9525" marB="0" anchor="b">
                    <a:solidFill>
                      <a:schemeClr val="bg1"/>
                    </a:solidFill>
                  </a:tcPr>
                </a:tc>
                <a:extLst>
                  <a:ext uri="{0D108BD9-81ED-4DB2-BD59-A6C34878D82A}">
                    <a16:rowId xmlns="" xmlns:a16="http://schemas.microsoft.com/office/drawing/2014/main" val="3736741263"/>
                  </a:ext>
                </a:extLst>
              </a:tr>
              <a:tr h="170546">
                <a:tc>
                  <a:txBody>
                    <a:bodyPr/>
                    <a:lstStyle/>
                    <a:p>
                      <a:pPr algn="ctr" fontAlgn="b"/>
                      <a:r>
                        <a:rPr lang="es-CO" sz="1200" b="0" i="0" u="none" strike="noStrike">
                          <a:solidFill>
                            <a:srgbClr val="000000"/>
                          </a:solidFill>
                          <a:effectLst/>
                          <a:latin typeface="Arial Narrow" panose="020B0606020202030204" pitchFamily="34" charset="0"/>
                        </a:rPr>
                        <a:t>19</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CENTRAL</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155,186944</a:t>
                      </a:r>
                    </a:p>
                  </a:txBody>
                  <a:tcPr marL="9525" marR="9525" marT="9525" marB="0" anchor="b">
                    <a:solidFill>
                      <a:schemeClr val="bg1"/>
                    </a:solidFill>
                  </a:tcPr>
                </a:tc>
                <a:extLst>
                  <a:ext uri="{0D108BD9-81ED-4DB2-BD59-A6C34878D82A}">
                    <a16:rowId xmlns="" xmlns:a16="http://schemas.microsoft.com/office/drawing/2014/main" val="116231525"/>
                  </a:ext>
                </a:extLst>
              </a:tr>
              <a:tr h="170546">
                <a:tc>
                  <a:txBody>
                    <a:bodyPr/>
                    <a:lstStyle/>
                    <a:p>
                      <a:pPr algn="ctr" fontAlgn="b"/>
                      <a:r>
                        <a:rPr lang="es-CO" sz="1200" b="0" i="0" u="none" strike="noStrike">
                          <a:solidFill>
                            <a:srgbClr val="000000"/>
                          </a:solidFill>
                          <a:effectLst/>
                          <a:latin typeface="Arial Narrow" panose="020B0606020202030204" pitchFamily="34" charset="0"/>
                        </a:rPr>
                        <a:t>20</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DE SAN BUENAVENTURA</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153,811162</a:t>
                      </a:r>
                    </a:p>
                  </a:txBody>
                  <a:tcPr marL="9525" marR="9525" marT="9525" marB="0" anchor="b">
                    <a:solidFill>
                      <a:schemeClr val="bg1"/>
                    </a:solidFill>
                  </a:tcPr>
                </a:tc>
                <a:extLst>
                  <a:ext uri="{0D108BD9-81ED-4DB2-BD59-A6C34878D82A}">
                    <a16:rowId xmlns="" xmlns:a16="http://schemas.microsoft.com/office/drawing/2014/main" val="4226527145"/>
                  </a:ext>
                </a:extLst>
              </a:tr>
              <a:tr h="170546">
                <a:tc>
                  <a:txBody>
                    <a:bodyPr/>
                    <a:lstStyle/>
                    <a:p>
                      <a:pPr algn="ctr" fontAlgn="b"/>
                      <a:r>
                        <a:rPr lang="es-CO" sz="1200" b="0" i="0" u="none" strike="noStrike">
                          <a:solidFill>
                            <a:srgbClr val="000000"/>
                          </a:solidFill>
                          <a:effectLst/>
                          <a:latin typeface="Arial Narrow" panose="020B0606020202030204" pitchFamily="34" charset="0"/>
                        </a:rPr>
                        <a:t>21</a:t>
                      </a:r>
                    </a:p>
                  </a:txBody>
                  <a:tcPr marL="9525" marR="9525" marT="9525" marB="0" anchor="b"/>
                </a:tc>
                <a:tc>
                  <a:txBody>
                    <a:bodyPr/>
                    <a:lstStyle/>
                    <a:p>
                      <a:pPr algn="l" fontAlgn="b"/>
                      <a:r>
                        <a:rPr lang="es-CO" sz="1200" b="0" i="0" u="none" strike="noStrike">
                          <a:solidFill>
                            <a:srgbClr val="000000"/>
                          </a:solidFill>
                          <a:effectLst/>
                          <a:latin typeface="Arial Narrow" panose="020B0606020202030204" pitchFamily="34" charset="0"/>
                        </a:rPr>
                        <a:t>UNIVERSIDAD LIBRE</a:t>
                      </a:r>
                    </a:p>
                  </a:txBody>
                  <a:tcPr marL="9525" marR="9525" marT="9525" marB="0" anchor="b"/>
                </a:tc>
                <a:tc>
                  <a:txBody>
                    <a:bodyPr/>
                    <a:lstStyle/>
                    <a:p>
                      <a:pPr algn="r" fontAlgn="b"/>
                      <a:r>
                        <a:rPr lang="es-CO" sz="1200" b="0" i="0" u="none" strike="noStrike">
                          <a:solidFill>
                            <a:srgbClr val="000000"/>
                          </a:solidFill>
                          <a:effectLst/>
                          <a:latin typeface="Arial Narrow" panose="020B0606020202030204" pitchFamily="34" charset="0"/>
                        </a:rPr>
                        <a:t>152,4418</a:t>
                      </a:r>
                    </a:p>
                  </a:txBody>
                  <a:tcPr marL="9525" marR="9525" marT="9525" marB="0" anchor="b"/>
                </a:tc>
                <a:extLst>
                  <a:ext uri="{0D108BD9-81ED-4DB2-BD59-A6C34878D82A}">
                    <a16:rowId xmlns="" xmlns:a16="http://schemas.microsoft.com/office/drawing/2014/main" val="803510805"/>
                  </a:ext>
                </a:extLst>
              </a:tr>
              <a:tr h="170546">
                <a:tc>
                  <a:txBody>
                    <a:bodyPr/>
                    <a:lstStyle/>
                    <a:p>
                      <a:pPr algn="ctr" fontAlgn="b"/>
                      <a:r>
                        <a:rPr lang="es-CO" sz="1200" b="0" i="0" u="none" strike="noStrike">
                          <a:solidFill>
                            <a:srgbClr val="000000"/>
                          </a:solidFill>
                          <a:effectLst/>
                          <a:latin typeface="Arial Narrow" panose="020B0606020202030204" pitchFamily="34" charset="0"/>
                        </a:rPr>
                        <a:t>22</a:t>
                      </a:r>
                    </a:p>
                  </a:txBody>
                  <a:tcPr marL="9525" marR="9525" marT="9525" marB="0" anchor="b"/>
                </a:tc>
                <a:tc>
                  <a:txBody>
                    <a:bodyPr/>
                    <a:lstStyle/>
                    <a:p>
                      <a:pPr algn="l" fontAlgn="b"/>
                      <a:r>
                        <a:rPr lang="es-CO" sz="1200" b="0" i="0" u="none" strike="noStrike">
                          <a:solidFill>
                            <a:srgbClr val="000000"/>
                          </a:solidFill>
                          <a:effectLst/>
                          <a:latin typeface="Arial Narrow" panose="020B0606020202030204" pitchFamily="34" charset="0"/>
                        </a:rPr>
                        <a:t>UNIVERSIDAD DE MANIZALES</a:t>
                      </a:r>
                    </a:p>
                  </a:txBody>
                  <a:tcPr marL="9525" marR="9525" marT="9525" marB="0" anchor="b"/>
                </a:tc>
                <a:tc>
                  <a:txBody>
                    <a:bodyPr/>
                    <a:lstStyle/>
                    <a:p>
                      <a:pPr algn="r" fontAlgn="b"/>
                      <a:r>
                        <a:rPr lang="es-CO" sz="1200" b="0" i="0" u="none" strike="noStrike">
                          <a:solidFill>
                            <a:srgbClr val="000000"/>
                          </a:solidFill>
                          <a:effectLst/>
                          <a:latin typeface="Arial Narrow" panose="020B0606020202030204" pitchFamily="34" charset="0"/>
                        </a:rPr>
                        <a:t>152,260518</a:t>
                      </a:r>
                    </a:p>
                  </a:txBody>
                  <a:tcPr marL="9525" marR="9525" marT="9525" marB="0" anchor="b"/>
                </a:tc>
                <a:extLst>
                  <a:ext uri="{0D108BD9-81ED-4DB2-BD59-A6C34878D82A}">
                    <a16:rowId xmlns="" xmlns:a16="http://schemas.microsoft.com/office/drawing/2014/main" val="3472264943"/>
                  </a:ext>
                </a:extLst>
              </a:tr>
              <a:tr h="170546">
                <a:tc>
                  <a:txBody>
                    <a:bodyPr/>
                    <a:lstStyle/>
                    <a:p>
                      <a:pPr algn="ctr" fontAlgn="b"/>
                      <a:r>
                        <a:rPr lang="es-CO" sz="1200" b="0" i="0" u="none" strike="noStrike">
                          <a:solidFill>
                            <a:srgbClr val="000000"/>
                          </a:solidFill>
                          <a:effectLst/>
                          <a:latin typeface="Arial Narrow" panose="020B0606020202030204" pitchFamily="34" charset="0"/>
                        </a:rPr>
                        <a:t>23</a:t>
                      </a:r>
                    </a:p>
                  </a:txBody>
                  <a:tcPr marL="9525" marR="9525" marT="9525" marB="0" anchor="b"/>
                </a:tc>
                <a:tc>
                  <a:txBody>
                    <a:bodyPr/>
                    <a:lstStyle/>
                    <a:p>
                      <a:pPr algn="l" fontAlgn="b"/>
                      <a:r>
                        <a:rPr lang="es-CO" sz="1200" b="0" i="0" u="none" strike="noStrike">
                          <a:solidFill>
                            <a:srgbClr val="000000"/>
                          </a:solidFill>
                          <a:effectLst/>
                          <a:latin typeface="Arial Narrow" panose="020B0606020202030204" pitchFamily="34" charset="0"/>
                        </a:rPr>
                        <a:t>UNIVERSIDAD CATOLICA DE PEREIRA</a:t>
                      </a:r>
                    </a:p>
                  </a:txBody>
                  <a:tcPr marL="9525" marR="9525" marT="9525" marB="0" anchor="b"/>
                </a:tc>
                <a:tc>
                  <a:txBody>
                    <a:bodyPr/>
                    <a:lstStyle/>
                    <a:p>
                      <a:pPr algn="r" fontAlgn="b"/>
                      <a:r>
                        <a:rPr lang="es-CO" sz="1200" b="0" i="0" u="none" strike="noStrike">
                          <a:solidFill>
                            <a:srgbClr val="000000"/>
                          </a:solidFill>
                          <a:effectLst/>
                          <a:latin typeface="Arial Narrow" panose="020B0606020202030204" pitchFamily="34" charset="0"/>
                        </a:rPr>
                        <a:t>151,116197</a:t>
                      </a:r>
                    </a:p>
                  </a:txBody>
                  <a:tcPr marL="9525" marR="9525" marT="9525" marB="0" anchor="b"/>
                </a:tc>
                <a:extLst>
                  <a:ext uri="{0D108BD9-81ED-4DB2-BD59-A6C34878D82A}">
                    <a16:rowId xmlns="" xmlns:a16="http://schemas.microsoft.com/office/drawing/2014/main" val="2322827960"/>
                  </a:ext>
                </a:extLst>
              </a:tr>
              <a:tr h="170546">
                <a:tc>
                  <a:txBody>
                    <a:bodyPr/>
                    <a:lstStyle/>
                    <a:p>
                      <a:pPr algn="ctr" fontAlgn="b"/>
                      <a:r>
                        <a:rPr lang="es-CO" sz="1200" b="0" i="0" u="none" strike="noStrike">
                          <a:solidFill>
                            <a:srgbClr val="000000"/>
                          </a:solidFill>
                          <a:effectLst/>
                          <a:latin typeface="Arial Narrow" panose="020B0606020202030204" pitchFamily="34" charset="0"/>
                        </a:rPr>
                        <a:t>24</a:t>
                      </a:r>
                    </a:p>
                  </a:txBody>
                  <a:tcPr marL="9525" marR="9525" marT="9525" marB="0" anchor="b"/>
                </a:tc>
                <a:tc>
                  <a:txBody>
                    <a:bodyPr/>
                    <a:lstStyle/>
                    <a:p>
                      <a:pPr algn="l" fontAlgn="b"/>
                      <a:r>
                        <a:rPr lang="es-CO" sz="1200" b="0" i="0" u="none" strike="noStrike">
                          <a:solidFill>
                            <a:srgbClr val="000000"/>
                          </a:solidFill>
                          <a:effectLst/>
                          <a:latin typeface="Arial Narrow" panose="020B0606020202030204" pitchFamily="34" charset="0"/>
                        </a:rPr>
                        <a:t>UNIVERSIDAD MARIANA</a:t>
                      </a:r>
                    </a:p>
                  </a:txBody>
                  <a:tcPr marL="9525" marR="9525" marT="9525" marB="0" anchor="b"/>
                </a:tc>
                <a:tc>
                  <a:txBody>
                    <a:bodyPr/>
                    <a:lstStyle/>
                    <a:p>
                      <a:pPr algn="r" fontAlgn="b"/>
                      <a:r>
                        <a:rPr lang="es-CO" sz="1200" b="0" i="0" u="none" strike="noStrike">
                          <a:solidFill>
                            <a:srgbClr val="000000"/>
                          </a:solidFill>
                          <a:effectLst/>
                          <a:latin typeface="Arial Narrow" panose="020B0606020202030204" pitchFamily="34" charset="0"/>
                        </a:rPr>
                        <a:t>148,56292</a:t>
                      </a:r>
                    </a:p>
                  </a:txBody>
                  <a:tcPr marL="9525" marR="9525" marT="9525" marB="0" anchor="b"/>
                </a:tc>
                <a:extLst>
                  <a:ext uri="{0D108BD9-81ED-4DB2-BD59-A6C34878D82A}">
                    <a16:rowId xmlns="" xmlns:a16="http://schemas.microsoft.com/office/drawing/2014/main" val="123861237"/>
                  </a:ext>
                </a:extLst>
              </a:tr>
              <a:tr h="170546">
                <a:tc>
                  <a:txBody>
                    <a:bodyPr/>
                    <a:lstStyle/>
                    <a:p>
                      <a:pPr algn="ctr" fontAlgn="b"/>
                      <a:r>
                        <a:rPr lang="es-CO" sz="1200" b="0" i="0" u="none" strike="noStrike">
                          <a:solidFill>
                            <a:srgbClr val="000000"/>
                          </a:solidFill>
                          <a:effectLst/>
                          <a:latin typeface="Arial Narrow" panose="020B0606020202030204" pitchFamily="34" charset="0"/>
                        </a:rPr>
                        <a:t>25</a:t>
                      </a:r>
                    </a:p>
                  </a:txBody>
                  <a:tcPr marL="9525" marR="9525" marT="9525" marB="0" anchor="b"/>
                </a:tc>
                <a:tc>
                  <a:txBody>
                    <a:bodyPr/>
                    <a:lstStyle/>
                    <a:p>
                      <a:pPr algn="l" fontAlgn="b"/>
                      <a:r>
                        <a:rPr lang="es-CO" sz="1200" b="0" i="0" u="none" strike="noStrike">
                          <a:solidFill>
                            <a:srgbClr val="000000"/>
                          </a:solidFill>
                          <a:effectLst/>
                          <a:latin typeface="Arial Narrow" panose="020B0606020202030204" pitchFamily="34" charset="0"/>
                        </a:rPr>
                        <a:t>UNIVERSIDAD AUTONOMA DE MANIZALES</a:t>
                      </a:r>
                    </a:p>
                  </a:txBody>
                  <a:tcPr marL="9525" marR="9525" marT="9525" marB="0" anchor="b"/>
                </a:tc>
                <a:tc>
                  <a:txBody>
                    <a:bodyPr/>
                    <a:lstStyle/>
                    <a:p>
                      <a:pPr algn="r" fontAlgn="b"/>
                      <a:r>
                        <a:rPr lang="es-CO" sz="1200" b="0" i="0" u="none" strike="noStrike">
                          <a:solidFill>
                            <a:srgbClr val="000000"/>
                          </a:solidFill>
                          <a:effectLst/>
                          <a:latin typeface="Arial Narrow" panose="020B0606020202030204" pitchFamily="34" charset="0"/>
                        </a:rPr>
                        <a:t>146,94186</a:t>
                      </a:r>
                    </a:p>
                  </a:txBody>
                  <a:tcPr marL="9525" marR="9525" marT="9525" marB="0" anchor="b"/>
                </a:tc>
                <a:extLst>
                  <a:ext uri="{0D108BD9-81ED-4DB2-BD59-A6C34878D82A}">
                    <a16:rowId xmlns="" xmlns:a16="http://schemas.microsoft.com/office/drawing/2014/main" val="44717393"/>
                  </a:ext>
                </a:extLst>
              </a:tr>
              <a:tr h="170546">
                <a:tc>
                  <a:txBody>
                    <a:bodyPr/>
                    <a:lstStyle/>
                    <a:p>
                      <a:pPr algn="ctr" fontAlgn="b"/>
                      <a:r>
                        <a:rPr lang="es-CO" sz="1200" b="0" i="0" u="none" strike="noStrike">
                          <a:solidFill>
                            <a:srgbClr val="000000"/>
                          </a:solidFill>
                          <a:effectLst/>
                          <a:latin typeface="Arial Narrow" panose="020B0606020202030204" pitchFamily="34" charset="0"/>
                        </a:rPr>
                        <a:t>26</a:t>
                      </a:r>
                    </a:p>
                  </a:txBody>
                  <a:tcPr marL="9525" marR="9525" marT="9525" marB="0" anchor="b"/>
                </a:tc>
                <a:tc>
                  <a:txBody>
                    <a:bodyPr/>
                    <a:lstStyle/>
                    <a:p>
                      <a:pPr algn="l" fontAlgn="b"/>
                      <a:r>
                        <a:rPr lang="es-CO" sz="1200" b="0" i="0" u="none" strike="noStrike">
                          <a:solidFill>
                            <a:srgbClr val="000000"/>
                          </a:solidFill>
                          <a:effectLst/>
                          <a:latin typeface="Arial Narrow" panose="020B0606020202030204" pitchFamily="34" charset="0"/>
                        </a:rPr>
                        <a:t>UNIVERSIDAD AUTONOMA DEL CARIBE- UNIAUTONOMA</a:t>
                      </a:r>
                    </a:p>
                  </a:txBody>
                  <a:tcPr marL="9525" marR="9525" marT="9525" marB="0" anchor="b"/>
                </a:tc>
                <a:tc>
                  <a:txBody>
                    <a:bodyPr/>
                    <a:lstStyle/>
                    <a:p>
                      <a:pPr algn="r" fontAlgn="b"/>
                      <a:r>
                        <a:rPr lang="es-CO" sz="1200" b="0" i="0" u="none" strike="noStrike">
                          <a:solidFill>
                            <a:srgbClr val="000000"/>
                          </a:solidFill>
                          <a:effectLst/>
                          <a:latin typeface="Arial Narrow" panose="020B0606020202030204" pitchFamily="34" charset="0"/>
                        </a:rPr>
                        <a:t>146,291139</a:t>
                      </a:r>
                    </a:p>
                  </a:txBody>
                  <a:tcPr marL="9525" marR="9525" marT="9525" marB="0" anchor="b"/>
                </a:tc>
                <a:extLst>
                  <a:ext uri="{0D108BD9-81ED-4DB2-BD59-A6C34878D82A}">
                    <a16:rowId xmlns="" xmlns:a16="http://schemas.microsoft.com/office/drawing/2014/main" val="1933047463"/>
                  </a:ext>
                </a:extLst>
              </a:tr>
              <a:tr h="170546">
                <a:tc>
                  <a:txBody>
                    <a:bodyPr/>
                    <a:lstStyle/>
                    <a:p>
                      <a:pPr algn="ctr" fontAlgn="b"/>
                      <a:r>
                        <a:rPr lang="es-CO" sz="1200" b="0" i="0" u="none" strike="noStrike">
                          <a:solidFill>
                            <a:srgbClr val="000000"/>
                          </a:solidFill>
                          <a:effectLst/>
                          <a:latin typeface="Arial Narrow" panose="020B0606020202030204" pitchFamily="34" charset="0"/>
                        </a:rPr>
                        <a:t>27</a:t>
                      </a:r>
                    </a:p>
                  </a:txBody>
                  <a:tcPr marL="9525" marR="9525" marT="9525" marB="0" anchor="b"/>
                </a:tc>
                <a:tc>
                  <a:txBody>
                    <a:bodyPr/>
                    <a:lstStyle/>
                    <a:p>
                      <a:pPr algn="l" fontAlgn="b"/>
                      <a:r>
                        <a:rPr lang="es-CO" sz="1200" b="0" i="0" u="none" strike="noStrike">
                          <a:solidFill>
                            <a:srgbClr val="000000"/>
                          </a:solidFill>
                          <a:effectLst/>
                          <a:latin typeface="Arial Narrow" panose="020B0606020202030204" pitchFamily="34" charset="0"/>
                        </a:rPr>
                        <a:t>UNIVERSIDAD DE SANTANDER - UDES</a:t>
                      </a:r>
                    </a:p>
                  </a:txBody>
                  <a:tcPr marL="9525" marR="9525" marT="9525" marB="0" anchor="b"/>
                </a:tc>
                <a:tc>
                  <a:txBody>
                    <a:bodyPr/>
                    <a:lstStyle/>
                    <a:p>
                      <a:pPr algn="r" fontAlgn="b"/>
                      <a:r>
                        <a:rPr lang="es-CO" sz="1200" b="0" i="0" u="none" strike="noStrike">
                          <a:solidFill>
                            <a:srgbClr val="000000"/>
                          </a:solidFill>
                          <a:effectLst/>
                          <a:latin typeface="Arial Narrow" panose="020B0606020202030204" pitchFamily="34" charset="0"/>
                        </a:rPr>
                        <a:t>143,608728</a:t>
                      </a:r>
                    </a:p>
                  </a:txBody>
                  <a:tcPr marL="9525" marR="9525" marT="9525" marB="0" anchor="b"/>
                </a:tc>
                <a:extLst>
                  <a:ext uri="{0D108BD9-81ED-4DB2-BD59-A6C34878D82A}">
                    <a16:rowId xmlns="" xmlns:a16="http://schemas.microsoft.com/office/drawing/2014/main" val="1433134759"/>
                  </a:ext>
                </a:extLst>
              </a:tr>
              <a:tr h="170546">
                <a:tc>
                  <a:txBody>
                    <a:bodyPr/>
                    <a:lstStyle/>
                    <a:p>
                      <a:pPr algn="ctr" fontAlgn="b"/>
                      <a:r>
                        <a:rPr lang="es-CO" sz="1200" b="0" i="0" u="none" strike="noStrike">
                          <a:solidFill>
                            <a:srgbClr val="000000"/>
                          </a:solidFill>
                          <a:effectLst/>
                          <a:latin typeface="Arial Narrow" panose="020B0606020202030204" pitchFamily="34" charset="0"/>
                        </a:rPr>
                        <a:t>28</a:t>
                      </a:r>
                    </a:p>
                  </a:txBody>
                  <a:tcPr marL="9525" marR="9525" marT="9525" marB="0" anchor="b"/>
                </a:tc>
                <a:tc>
                  <a:txBody>
                    <a:bodyPr/>
                    <a:lstStyle/>
                    <a:p>
                      <a:pPr algn="l" fontAlgn="b"/>
                      <a:r>
                        <a:rPr lang="es-CO" sz="1200" b="0" i="0" u="none" strike="noStrike">
                          <a:solidFill>
                            <a:srgbClr val="000000"/>
                          </a:solidFill>
                          <a:effectLst/>
                          <a:latin typeface="Arial Narrow" panose="020B0606020202030204" pitchFamily="34" charset="0"/>
                        </a:rPr>
                        <a:t>UNIVERSIDAD COOPERATIVA DE COLOMBIA</a:t>
                      </a:r>
                    </a:p>
                  </a:txBody>
                  <a:tcPr marL="9525" marR="9525" marT="9525" marB="0" anchor="b"/>
                </a:tc>
                <a:tc>
                  <a:txBody>
                    <a:bodyPr/>
                    <a:lstStyle/>
                    <a:p>
                      <a:pPr algn="r" fontAlgn="b"/>
                      <a:r>
                        <a:rPr lang="es-CO" sz="1200" b="0" i="0" u="none" strike="noStrike">
                          <a:solidFill>
                            <a:srgbClr val="000000"/>
                          </a:solidFill>
                          <a:effectLst/>
                          <a:latin typeface="Arial Narrow" panose="020B0606020202030204" pitchFamily="34" charset="0"/>
                        </a:rPr>
                        <a:t>142,528829</a:t>
                      </a:r>
                    </a:p>
                  </a:txBody>
                  <a:tcPr marL="9525" marR="9525" marT="9525" marB="0" anchor="b"/>
                </a:tc>
                <a:extLst>
                  <a:ext uri="{0D108BD9-81ED-4DB2-BD59-A6C34878D82A}">
                    <a16:rowId xmlns="" xmlns:a16="http://schemas.microsoft.com/office/drawing/2014/main" val="2321961942"/>
                  </a:ext>
                </a:extLst>
              </a:tr>
              <a:tr h="170546">
                <a:tc>
                  <a:txBody>
                    <a:bodyPr/>
                    <a:lstStyle/>
                    <a:p>
                      <a:pPr algn="ctr" fontAlgn="b"/>
                      <a:r>
                        <a:rPr lang="es-CO" sz="1200" b="0" i="0" u="none" strike="noStrike">
                          <a:solidFill>
                            <a:srgbClr val="000000"/>
                          </a:solidFill>
                          <a:effectLst/>
                          <a:latin typeface="Arial Narrow" panose="020B0606020202030204" pitchFamily="34" charset="0"/>
                        </a:rPr>
                        <a:t>29</a:t>
                      </a:r>
                    </a:p>
                  </a:txBody>
                  <a:tcPr marL="9525" marR="9525" marT="9525" marB="0" anchor="b"/>
                </a:tc>
                <a:tc>
                  <a:txBody>
                    <a:bodyPr/>
                    <a:lstStyle/>
                    <a:p>
                      <a:pPr algn="l" fontAlgn="b"/>
                      <a:r>
                        <a:rPr lang="es-CO" sz="1200" b="0" i="0" u="none" strike="noStrike">
                          <a:solidFill>
                            <a:srgbClr val="000000"/>
                          </a:solidFill>
                          <a:effectLst/>
                          <a:latin typeface="Arial Narrow" panose="020B0606020202030204" pitchFamily="34" charset="0"/>
                        </a:rPr>
                        <a:t>UNIVERSIDAD NACIONAL ABIERTA Y A DISTANCIA UNAD</a:t>
                      </a:r>
                    </a:p>
                  </a:txBody>
                  <a:tcPr marL="9525" marR="9525" marT="9525" marB="0" anchor="b"/>
                </a:tc>
                <a:tc>
                  <a:txBody>
                    <a:bodyPr/>
                    <a:lstStyle/>
                    <a:p>
                      <a:pPr algn="r" fontAlgn="b"/>
                      <a:r>
                        <a:rPr lang="es-CO" sz="1200" b="0" i="0" u="none" strike="noStrike">
                          <a:solidFill>
                            <a:srgbClr val="000000"/>
                          </a:solidFill>
                          <a:effectLst/>
                          <a:latin typeface="Arial Narrow" panose="020B0606020202030204" pitchFamily="34" charset="0"/>
                        </a:rPr>
                        <a:t>141,537004</a:t>
                      </a:r>
                    </a:p>
                  </a:txBody>
                  <a:tcPr marL="9525" marR="9525" marT="9525" marB="0" anchor="b"/>
                </a:tc>
                <a:extLst>
                  <a:ext uri="{0D108BD9-81ED-4DB2-BD59-A6C34878D82A}">
                    <a16:rowId xmlns="" xmlns:a16="http://schemas.microsoft.com/office/drawing/2014/main" val="3228932771"/>
                  </a:ext>
                </a:extLst>
              </a:tr>
              <a:tr h="170546">
                <a:tc>
                  <a:txBody>
                    <a:bodyPr/>
                    <a:lstStyle/>
                    <a:p>
                      <a:pPr algn="ctr" fontAlgn="b"/>
                      <a:r>
                        <a:rPr lang="es-CO" sz="1200" b="0" i="0" u="none" strike="noStrike">
                          <a:solidFill>
                            <a:srgbClr val="000000"/>
                          </a:solidFill>
                          <a:effectLst/>
                          <a:latin typeface="Arial Narrow" panose="020B0606020202030204" pitchFamily="34" charset="0"/>
                        </a:rPr>
                        <a:t>30</a:t>
                      </a:r>
                    </a:p>
                  </a:txBody>
                  <a:tcPr marL="9525" marR="9525" marT="9525" marB="0" anchor="b"/>
                </a:tc>
                <a:tc>
                  <a:txBody>
                    <a:bodyPr/>
                    <a:lstStyle/>
                    <a:p>
                      <a:pPr algn="l" fontAlgn="b"/>
                      <a:r>
                        <a:rPr lang="es-CO" sz="1200" b="0" i="0" u="none" strike="noStrike">
                          <a:solidFill>
                            <a:srgbClr val="000000"/>
                          </a:solidFill>
                          <a:effectLst/>
                          <a:latin typeface="Arial Narrow" panose="020B0606020202030204" pitchFamily="34" charset="0"/>
                        </a:rPr>
                        <a:t>UNIVERSIDAD SIMON BOLIVAR</a:t>
                      </a:r>
                    </a:p>
                  </a:txBody>
                  <a:tcPr marL="9525" marR="9525" marT="9525" marB="0" anchor="b"/>
                </a:tc>
                <a:tc>
                  <a:txBody>
                    <a:bodyPr/>
                    <a:lstStyle/>
                    <a:p>
                      <a:pPr algn="r" fontAlgn="b"/>
                      <a:r>
                        <a:rPr lang="es-CO" sz="1200" b="0" i="0" u="none" strike="noStrike">
                          <a:solidFill>
                            <a:srgbClr val="000000"/>
                          </a:solidFill>
                          <a:effectLst/>
                          <a:latin typeface="Arial Narrow" panose="020B0606020202030204" pitchFamily="34" charset="0"/>
                        </a:rPr>
                        <a:t>139,665955</a:t>
                      </a:r>
                    </a:p>
                  </a:txBody>
                  <a:tcPr marL="9525" marR="9525" marT="9525" marB="0" anchor="b"/>
                </a:tc>
                <a:extLst>
                  <a:ext uri="{0D108BD9-81ED-4DB2-BD59-A6C34878D82A}">
                    <a16:rowId xmlns="" xmlns:a16="http://schemas.microsoft.com/office/drawing/2014/main" val="1694268461"/>
                  </a:ext>
                </a:extLst>
              </a:tr>
              <a:tr h="170546">
                <a:tc>
                  <a:txBody>
                    <a:bodyPr/>
                    <a:lstStyle/>
                    <a:p>
                      <a:pPr algn="ctr" fontAlgn="b"/>
                      <a:r>
                        <a:rPr lang="es-CO" sz="1200" b="0" i="0" u="none" strike="noStrike">
                          <a:solidFill>
                            <a:srgbClr val="000000"/>
                          </a:solidFill>
                          <a:effectLst/>
                          <a:latin typeface="Arial Narrow" panose="020B0606020202030204" pitchFamily="34" charset="0"/>
                        </a:rPr>
                        <a:t>31</a:t>
                      </a:r>
                    </a:p>
                  </a:txBody>
                  <a:tcPr marL="9525" marR="9525" marT="9525" marB="0" anchor="b"/>
                </a:tc>
                <a:tc>
                  <a:txBody>
                    <a:bodyPr/>
                    <a:lstStyle/>
                    <a:p>
                      <a:pPr algn="l" fontAlgn="b"/>
                      <a:r>
                        <a:rPr lang="es-CO" sz="1200" b="0" i="0" u="none" strike="noStrike">
                          <a:solidFill>
                            <a:srgbClr val="000000"/>
                          </a:solidFill>
                          <a:effectLst/>
                          <a:latin typeface="Arial Narrow" panose="020B0606020202030204" pitchFamily="34" charset="0"/>
                        </a:rPr>
                        <a:t>UNIVERSIDAD DEL TOLIMA</a:t>
                      </a:r>
                    </a:p>
                  </a:txBody>
                  <a:tcPr marL="9525" marR="9525" marT="9525" marB="0" anchor="b"/>
                </a:tc>
                <a:tc>
                  <a:txBody>
                    <a:bodyPr/>
                    <a:lstStyle/>
                    <a:p>
                      <a:pPr algn="r" fontAlgn="b"/>
                      <a:r>
                        <a:rPr lang="es-CO" sz="1200" b="0" i="0" u="none" strike="noStrike">
                          <a:solidFill>
                            <a:srgbClr val="000000"/>
                          </a:solidFill>
                          <a:effectLst/>
                          <a:latin typeface="Arial Narrow" panose="020B0606020202030204" pitchFamily="34" charset="0"/>
                        </a:rPr>
                        <a:t>139,175767</a:t>
                      </a:r>
                    </a:p>
                  </a:txBody>
                  <a:tcPr marL="9525" marR="9525" marT="9525" marB="0" anchor="b"/>
                </a:tc>
                <a:extLst>
                  <a:ext uri="{0D108BD9-81ED-4DB2-BD59-A6C34878D82A}">
                    <a16:rowId xmlns="" xmlns:a16="http://schemas.microsoft.com/office/drawing/2014/main" val="4135361884"/>
                  </a:ext>
                </a:extLst>
              </a:tr>
              <a:tr h="170546">
                <a:tc>
                  <a:txBody>
                    <a:bodyPr/>
                    <a:lstStyle/>
                    <a:p>
                      <a:pPr algn="ctr" fontAlgn="b"/>
                      <a:r>
                        <a:rPr lang="es-CO" sz="1200" b="0" i="0" u="none" strike="noStrike">
                          <a:solidFill>
                            <a:srgbClr val="000000"/>
                          </a:solidFill>
                          <a:effectLst/>
                          <a:latin typeface="Arial Narrow" panose="020B0606020202030204" pitchFamily="34" charset="0"/>
                        </a:rPr>
                        <a:t>32</a:t>
                      </a:r>
                    </a:p>
                  </a:txBody>
                  <a:tcPr marL="9525" marR="9525" marT="9525" marB="0" anchor="b"/>
                </a:tc>
                <a:tc>
                  <a:txBody>
                    <a:bodyPr/>
                    <a:lstStyle/>
                    <a:p>
                      <a:pPr algn="l" fontAlgn="b"/>
                      <a:r>
                        <a:rPr lang="es-CO" sz="1200" b="0" i="0" u="none" strike="noStrike">
                          <a:solidFill>
                            <a:srgbClr val="000000"/>
                          </a:solidFill>
                          <a:effectLst/>
                          <a:latin typeface="Arial Narrow" panose="020B0606020202030204" pitchFamily="34" charset="0"/>
                        </a:rPr>
                        <a:t>CORPORACION UNIVERSITARIA MINUTO DE DIOS -UNIMINUTO-</a:t>
                      </a:r>
                    </a:p>
                  </a:txBody>
                  <a:tcPr marL="9525" marR="9525" marT="9525" marB="0" anchor="b"/>
                </a:tc>
                <a:tc>
                  <a:txBody>
                    <a:bodyPr/>
                    <a:lstStyle/>
                    <a:p>
                      <a:pPr algn="r" fontAlgn="b"/>
                      <a:r>
                        <a:rPr lang="es-CO" sz="1200" b="0" i="0" u="none" strike="noStrike" dirty="0">
                          <a:solidFill>
                            <a:srgbClr val="000000"/>
                          </a:solidFill>
                          <a:effectLst/>
                          <a:latin typeface="Arial Narrow" panose="020B0606020202030204" pitchFamily="34" charset="0"/>
                        </a:rPr>
                        <a:t>138,662917</a:t>
                      </a:r>
                    </a:p>
                  </a:txBody>
                  <a:tcPr marL="9525" marR="9525" marT="9525" marB="0" anchor="b"/>
                </a:tc>
                <a:extLst>
                  <a:ext uri="{0D108BD9-81ED-4DB2-BD59-A6C34878D82A}">
                    <a16:rowId xmlns="" xmlns:a16="http://schemas.microsoft.com/office/drawing/2014/main" val="1683657057"/>
                  </a:ext>
                </a:extLst>
              </a:tr>
            </a:tbl>
          </a:graphicData>
        </a:graphic>
      </p:graphicFrame>
      <p:pic>
        <p:nvPicPr>
          <p:cNvPr id="14" name="Imagen 13">
            <a:extLst>
              <a:ext uri="{FF2B5EF4-FFF2-40B4-BE49-F238E27FC236}">
                <a16:creationId xmlns="" xmlns:a16="http://schemas.microsoft.com/office/drawing/2014/main" id="{58C28BED-1600-44D1-A2EA-1A384CEBFE74}"/>
              </a:ext>
            </a:extLst>
          </p:cNvPr>
          <p:cNvPicPr>
            <a:picLocks noChangeAspect="1"/>
          </p:cNvPicPr>
          <p:nvPr/>
        </p:nvPicPr>
        <p:blipFill>
          <a:blip r:embed="rId4"/>
          <a:stretch>
            <a:fillRect/>
          </a:stretch>
        </p:blipFill>
        <p:spPr>
          <a:xfrm>
            <a:off x="10427011" y="105314"/>
            <a:ext cx="1334292" cy="420592"/>
          </a:xfrm>
          <a:prstGeom prst="rect">
            <a:avLst/>
          </a:prstGeom>
        </p:spPr>
      </p:pic>
      <p:pic>
        <p:nvPicPr>
          <p:cNvPr id="17" name="Picture 2" descr="Imagen relacionada">
            <a:extLst>
              <a:ext uri="{FF2B5EF4-FFF2-40B4-BE49-F238E27FC236}">
                <a16:creationId xmlns="" xmlns:a16="http://schemas.microsoft.com/office/drawing/2014/main" id="{52D37E29-11D8-4DA6-B3BF-778C8373642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084" t="20075" r="-1128" b="14962"/>
          <a:stretch/>
        </p:blipFill>
        <p:spPr bwMode="auto">
          <a:xfrm>
            <a:off x="813467" y="5074727"/>
            <a:ext cx="765315" cy="507081"/>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n 17">
            <a:extLst>
              <a:ext uri="{FF2B5EF4-FFF2-40B4-BE49-F238E27FC236}">
                <a16:creationId xmlns="" xmlns:a16="http://schemas.microsoft.com/office/drawing/2014/main" id="{41E7EA20-611B-4149-95F8-D74F9A2FC164}"/>
              </a:ext>
            </a:extLst>
          </p:cNvPr>
          <p:cNvPicPr>
            <a:picLocks noChangeAspect="1"/>
          </p:cNvPicPr>
          <p:nvPr/>
        </p:nvPicPr>
        <p:blipFill>
          <a:blip r:embed="rId6"/>
          <a:stretch>
            <a:fillRect/>
          </a:stretch>
        </p:blipFill>
        <p:spPr>
          <a:xfrm>
            <a:off x="1629122" y="5433445"/>
            <a:ext cx="658425" cy="823031"/>
          </a:xfrm>
          <a:prstGeom prst="rect">
            <a:avLst/>
          </a:prstGeom>
        </p:spPr>
      </p:pic>
      <p:pic>
        <p:nvPicPr>
          <p:cNvPr id="19" name="Imagen 18">
            <a:extLst>
              <a:ext uri="{FF2B5EF4-FFF2-40B4-BE49-F238E27FC236}">
                <a16:creationId xmlns="" xmlns:a16="http://schemas.microsoft.com/office/drawing/2014/main" id="{F2127FBE-88F4-4975-8B94-5AF631E1BC4C}"/>
              </a:ext>
            </a:extLst>
          </p:cNvPr>
          <p:cNvPicPr>
            <a:picLocks noChangeAspect="1"/>
          </p:cNvPicPr>
          <p:nvPr/>
        </p:nvPicPr>
        <p:blipFill>
          <a:blip r:embed="rId7"/>
          <a:stretch>
            <a:fillRect/>
          </a:stretch>
        </p:blipFill>
        <p:spPr>
          <a:xfrm>
            <a:off x="2474751" y="5775428"/>
            <a:ext cx="841321" cy="841321"/>
          </a:xfrm>
          <a:prstGeom prst="rect">
            <a:avLst/>
          </a:prstGeom>
        </p:spPr>
      </p:pic>
      <p:pic>
        <p:nvPicPr>
          <p:cNvPr id="13" name="Picture 2" descr="Imagen relacionada">
            <a:extLst>
              <a:ext uri="{FF2B5EF4-FFF2-40B4-BE49-F238E27FC236}">
                <a16:creationId xmlns="" xmlns:a16="http://schemas.microsoft.com/office/drawing/2014/main" id="{2BB2834F-9D26-42BF-BEF3-83EB85E3766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0739" t="18823" r="10334" b="25456"/>
          <a:stretch/>
        </p:blipFill>
        <p:spPr bwMode="auto">
          <a:xfrm>
            <a:off x="8840689" y="1002574"/>
            <a:ext cx="1141172" cy="553030"/>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Conector recto de flecha 14">
            <a:extLst>
              <a:ext uri="{FF2B5EF4-FFF2-40B4-BE49-F238E27FC236}">
                <a16:creationId xmlns="" xmlns:a16="http://schemas.microsoft.com/office/drawing/2014/main" id="{64EE72E1-6D0E-466D-9E05-42861F9ABE2F}"/>
              </a:ext>
            </a:extLst>
          </p:cNvPr>
          <p:cNvCxnSpPr>
            <a:cxnSpLocks/>
          </p:cNvCxnSpPr>
          <p:nvPr/>
        </p:nvCxnSpPr>
        <p:spPr>
          <a:xfrm flipH="1" flipV="1">
            <a:off x="8857451" y="2318900"/>
            <a:ext cx="736282" cy="358039"/>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6" name="CuadroTexto 15">
            <a:extLst>
              <a:ext uri="{FF2B5EF4-FFF2-40B4-BE49-F238E27FC236}">
                <a16:creationId xmlns="" xmlns:a16="http://schemas.microsoft.com/office/drawing/2014/main" id="{59B5DEB8-EB1A-4BAF-8516-7024F5600A19}"/>
              </a:ext>
            </a:extLst>
          </p:cNvPr>
          <p:cNvSpPr txBox="1"/>
          <p:nvPr/>
        </p:nvSpPr>
        <p:spPr>
          <a:xfrm>
            <a:off x="212038" y="516837"/>
            <a:ext cx="3106598" cy="3908762"/>
          </a:xfrm>
          <a:prstGeom prst="rect">
            <a:avLst/>
          </a:prstGeom>
          <a:noFill/>
        </p:spPr>
        <p:txBody>
          <a:bodyPr wrap="square" rtlCol="0">
            <a:spAutoFit/>
          </a:bodyPr>
          <a:lstStyle/>
          <a:p>
            <a:pPr algn="ctr"/>
            <a:r>
              <a:rPr lang="es-CO" sz="1400" dirty="0">
                <a:latin typeface="Arial Narrow" panose="020B0606020202030204" pitchFamily="34" charset="0"/>
              </a:rPr>
              <a:t>Promedio simple del puntaje de los estudiantes de los programas académicos de en el módulo de Lectura crítica</a:t>
            </a:r>
          </a:p>
          <a:p>
            <a:pPr algn="ctr"/>
            <a:endParaRPr lang="es-CO" sz="1400" dirty="0">
              <a:latin typeface="Arial Narrow" panose="020B0606020202030204" pitchFamily="34" charset="0"/>
            </a:endParaRPr>
          </a:p>
          <a:p>
            <a:pPr algn="ctr"/>
            <a:r>
              <a:rPr lang="es-CO" sz="1400" dirty="0">
                <a:latin typeface="Arial Narrow" panose="020B0606020202030204" pitchFamily="34" charset="0"/>
              </a:rPr>
              <a:t>El objetivo de este indicador es medir las competencias de los estudiantes para interpretar y evaluar textos que pueden encontrarse tanto en la vida cotidiana como en ámbitos académicos no especializados; la prueba busca determinar si el estudiante cuenta con una comprensión lectora que le permita interpretar, aprender y tomar posturas críticas frente a un texto, sin contar con conocimientos previos a los temas tratados (ICFES, 2017).</a:t>
            </a:r>
          </a:p>
          <a:p>
            <a:pPr algn="ctr"/>
            <a:endParaRPr lang="es-CO" sz="1400" dirty="0">
              <a:latin typeface="Arial Narrow" panose="020B0606020202030204" pitchFamily="34" charset="0"/>
            </a:endParaRPr>
          </a:p>
          <a:p>
            <a:pPr algn="ctr"/>
            <a:r>
              <a:rPr lang="es-CO" sz="1200" dirty="0">
                <a:latin typeface="Arial Narrow" panose="020B0606020202030204" pitchFamily="34" charset="0"/>
              </a:rPr>
              <a:t>Fuente de información: ICFES 2018; corte de los datos mayo de 2018.</a:t>
            </a:r>
          </a:p>
        </p:txBody>
      </p:sp>
      <p:grpSp>
        <p:nvGrpSpPr>
          <p:cNvPr id="8" name="Grupo 7">
            <a:extLst>
              <a:ext uri="{FF2B5EF4-FFF2-40B4-BE49-F238E27FC236}">
                <a16:creationId xmlns="" xmlns:a16="http://schemas.microsoft.com/office/drawing/2014/main" id="{E3FCA6FA-3FA8-4520-AD73-94D525A4040D}"/>
              </a:ext>
            </a:extLst>
          </p:cNvPr>
          <p:cNvGrpSpPr/>
          <p:nvPr/>
        </p:nvGrpSpPr>
        <p:grpSpPr>
          <a:xfrm>
            <a:off x="2458733" y="3644608"/>
            <a:ext cx="7274533" cy="1961012"/>
            <a:chOff x="2458733" y="3644608"/>
            <a:chExt cx="7274533" cy="1961012"/>
          </a:xfrm>
        </p:grpSpPr>
        <p:pic>
          <p:nvPicPr>
            <p:cNvPr id="4" name="Imagen 3">
              <a:extLst>
                <a:ext uri="{FF2B5EF4-FFF2-40B4-BE49-F238E27FC236}">
                  <a16:creationId xmlns="" xmlns:a16="http://schemas.microsoft.com/office/drawing/2014/main" id="{0C660C80-238E-4FB5-ABBA-19451234FD22}"/>
                </a:ext>
              </a:extLst>
            </p:cNvPr>
            <p:cNvPicPr>
              <a:picLocks noChangeAspect="1"/>
            </p:cNvPicPr>
            <p:nvPr/>
          </p:nvPicPr>
          <p:blipFill>
            <a:blip r:embed="rId9"/>
            <a:stretch>
              <a:fillRect/>
            </a:stretch>
          </p:blipFill>
          <p:spPr>
            <a:xfrm>
              <a:off x="2458733" y="3644608"/>
              <a:ext cx="7274533" cy="1961012"/>
            </a:xfrm>
            <a:prstGeom prst="rect">
              <a:avLst/>
            </a:prstGeom>
          </p:spPr>
        </p:pic>
        <p:cxnSp>
          <p:nvCxnSpPr>
            <p:cNvPr id="6" name="Conector recto de flecha 5">
              <a:extLst>
                <a:ext uri="{FF2B5EF4-FFF2-40B4-BE49-F238E27FC236}">
                  <a16:creationId xmlns="" xmlns:a16="http://schemas.microsoft.com/office/drawing/2014/main" id="{87FF0354-BB4C-4FC7-9893-05DB0D43A6FE}"/>
                </a:ext>
              </a:extLst>
            </p:cNvPr>
            <p:cNvCxnSpPr/>
            <p:nvPr/>
          </p:nvCxnSpPr>
          <p:spPr>
            <a:xfrm flipH="1">
              <a:off x="7712765" y="4625114"/>
              <a:ext cx="119270" cy="1854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7" name="Imagen 6">
              <a:extLst>
                <a:ext uri="{FF2B5EF4-FFF2-40B4-BE49-F238E27FC236}">
                  <a16:creationId xmlns="" xmlns:a16="http://schemas.microsoft.com/office/drawing/2014/main" id="{1D602598-5161-4A07-862A-A175E8155003}"/>
                </a:ext>
              </a:extLst>
            </p:cNvPr>
            <p:cNvPicPr>
              <a:picLocks noChangeAspect="1"/>
            </p:cNvPicPr>
            <p:nvPr/>
          </p:nvPicPr>
          <p:blipFill>
            <a:blip r:embed="rId10"/>
            <a:stretch>
              <a:fillRect/>
            </a:stretch>
          </p:blipFill>
          <p:spPr>
            <a:xfrm>
              <a:off x="8003221" y="4425599"/>
              <a:ext cx="837468" cy="264671"/>
            </a:xfrm>
            <a:prstGeom prst="rect">
              <a:avLst/>
            </a:prstGeom>
          </p:spPr>
        </p:pic>
        <p:sp>
          <p:nvSpPr>
            <p:cNvPr id="22" name="CuadroTexto 21">
              <a:extLst>
                <a:ext uri="{FF2B5EF4-FFF2-40B4-BE49-F238E27FC236}">
                  <a16:creationId xmlns="" xmlns:a16="http://schemas.microsoft.com/office/drawing/2014/main" id="{9605BE75-EF5D-47F8-9084-A52F8ACC002A}"/>
                </a:ext>
              </a:extLst>
            </p:cNvPr>
            <p:cNvSpPr txBox="1"/>
            <p:nvPr/>
          </p:nvSpPr>
          <p:spPr>
            <a:xfrm>
              <a:off x="8189844" y="4678021"/>
              <a:ext cx="603050" cy="338554"/>
            </a:xfrm>
            <a:prstGeom prst="rect">
              <a:avLst/>
            </a:prstGeom>
            <a:noFill/>
          </p:spPr>
          <p:txBody>
            <a:bodyPr wrap="none" rtlCol="0">
              <a:spAutoFit/>
            </a:bodyPr>
            <a:lstStyle/>
            <a:p>
              <a:r>
                <a:rPr lang="es-CO" sz="1600" b="1" dirty="0">
                  <a:latin typeface="Arial Narrow" panose="020B0606020202030204" pitchFamily="34" charset="0"/>
                </a:rPr>
                <a:t>188,5</a:t>
              </a:r>
            </a:p>
          </p:txBody>
        </p:sp>
      </p:grpSp>
    </p:spTree>
    <p:extLst>
      <p:ext uri="{BB962C8B-B14F-4D97-AF65-F5344CB8AC3E}">
        <p14:creationId xmlns:p14="http://schemas.microsoft.com/office/powerpoint/2010/main" val="40052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EA3AC066-B340-4F62-BDFE-DDEA17A9F6DB}"/>
              </a:ext>
            </a:extLst>
          </p:cNvPr>
          <p:cNvSpPr>
            <a:spLocks noGrp="1"/>
          </p:cNvSpPr>
          <p:nvPr>
            <p:ph type="title"/>
          </p:nvPr>
        </p:nvSpPr>
        <p:spPr>
          <a:xfrm>
            <a:off x="1572623" y="-94745"/>
            <a:ext cx="8845007" cy="631223"/>
          </a:xfrm>
        </p:spPr>
        <p:txBody>
          <a:bodyPr>
            <a:normAutofit/>
          </a:bodyPr>
          <a:lstStyle/>
          <a:p>
            <a:pPr algn="ctr"/>
            <a:r>
              <a:rPr lang="es-CO" sz="2400" b="1" dirty="0"/>
              <a:t>Logro – 2.3. Competencias Ciudadanas</a:t>
            </a:r>
          </a:p>
        </p:txBody>
      </p:sp>
      <p:pic>
        <p:nvPicPr>
          <p:cNvPr id="12" name="Picture 2" descr="Resultado de imagen para universidad de NariÃ±o">
            <a:extLst>
              <a:ext uri="{FF2B5EF4-FFF2-40B4-BE49-F238E27FC236}">
                <a16:creationId xmlns="" xmlns:a16="http://schemas.microsoft.com/office/drawing/2014/main" id="{A0CD7352-0CB2-42F4-BF16-4E5E41F0982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39049" y="2935522"/>
            <a:ext cx="631223" cy="63122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Tabla 10">
            <a:extLst>
              <a:ext uri="{FF2B5EF4-FFF2-40B4-BE49-F238E27FC236}">
                <a16:creationId xmlns="" xmlns:a16="http://schemas.microsoft.com/office/drawing/2014/main" id="{C2AF2DF8-9E02-402C-B50A-72D06A93E870}"/>
              </a:ext>
            </a:extLst>
          </p:cNvPr>
          <p:cNvGraphicFramePr>
            <a:graphicFrameLocks noGrp="1"/>
          </p:cNvGraphicFramePr>
          <p:nvPr>
            <p:extLst>
              <p:ext uri="{D42A27DB-BD31-4B8C-83A1-F6EECF244321}">
                <p14:modId xmlns:p14="http://schemas.microsoft.com/office/powerpoint/2010/main" val="639269672"/>
              </p:ext>
            </p:extLst>
          </p:nvPr>
        </p:nvGraphicFramePr>
        <p:xfrm>
          <a:off x="3455207" y="393911"/>
          <a:ext cx="5289211" cy="6345668"/>
        </p:xfrm>
        <a:graphic>
          <a:graphicData uri="http://schemas.openxmlformats.org/drawingml/2006/table">
            <a:tbl>
              <a:tblPr>
                <a:tableStyleId>{616DA210-FB5B-4158-B5E0-FEB733F419BA}</a:tableStyleId>
              </a:tblPr>
              <a:tblGrid>
                <a:gridCol w="505368">
                  <a:extLst>
                    <a:ext uri="{9D8B030D-6E8A-4147-A177-3AD203B41FA5}">
                      <a16:colId xmlns="" xmlns:a16="http://schemas.microsoft.com/office/drawing/2014/main" val="2903002553"/>
                    </a:ext>
                  </a:extLst>
                </a:gridCol>
                <a:gridCol w="3999075">
                  <a:extLst>
                    <a:ext uri="{9D8B030D-6E8A-4147-A177-3AD203B41FA5}">
                      <a16:colId xmlns="" xmlns:a16="http://schemas.microsoft.com/office/drawing/2014/main" val="1108417919"/>
                    </a:ext>
                  </a:extLst>
                </a:gridCol>
                <a:gridCol w="784768">
                  <a:extLst>
                    <a:ext uri="{9D8B030D-6E8A-4147-A177-3AD203B41FA5}">
                      <a16:colId xmlns="" xmlns:a16="http://schemas.microsoft.com/office/drawing/2014/main" val="1336866849"/>
                    </a:ext>
                  </a:extLst>
                </a:gridCol>
              </a:tblGrid>
              <a:tr h="167269">
                <a:tc>
                  <a:txBody>
                    <a:bodyPr/>
                    <a:lstStyle/>
                    <a:p>
                      <a:pPr algn="ctr" fontAlgn="b"/>
                      <a:r>
                        <a:rPr lang="es-CO" sz="1200" u="none" strike="noStrike" dirty="0">
                          <a:solidFill>
                            <a:schemeClr val="bg1"/>
                          </a:solidFill>
                          <a:effectLst/>
                          <a:latin typeface="Arial Narrow" panose="020B0606020202030204" pitchFamily="34" charset="0"/>
                        </a:rPr>
                        <a:t>Ranking</a:t>
                      </a:r>
                      <a:endParaRPr lang="es-CO" sz="1200" b="0" i="0" u="none" strike="noStrike" dirty="0">
                        <a:solidFill>
                          <a:schemeClr val="bg1"/>
                        </a:solidFill>
                        <a:effectLst/>
                        <a:latin typeface="Arial Narrow" panose="020B0606020202030204" pitchFamily="34" charset="0"/>
                      </a:endParaRPr>
                    </a:p>
                  </a:txBody>
                  <a:tcPr marL="5828" marR="5828" marT="5828" marB="0" anchor="b">
                    <a:solidFill>
                      <a:srgbClr val="002060"/>
                    </a:solidFill>
                  </a:tcPr>
                </a:tc>
                <a:tc>
                  <a:txBody>
                    <a:bodyPr/>
                    <a:lstStyle/>
                    <a:p>
                      <a:pPr algn="ctr" fontAlgn="b"/>
                      <a:r>
                        <a:rPr lang="es-CO" sz="1200" u="none" strike="noStrike" dirty="0">
                          <a:solidFill>
                            <a:schemeClr val="bg1"/>
                          </a:solidFill>
                          <a:effectLst/>
                          <a:latin typeface="Arial Narrow" panose="020B0606020202030204" pitchFamily="34" charset="0"/>
                        </a:rPr>
                        <a:t>Nombre</a:t>
                      </a:r>
                      <a:endParaRPr lang="es-CO" sz="1200" b="0" i="0" u="none" strike="noStrike" dirty="0">
                        <a:solidFill>
                          <a:schemeClr val="bg1"/>
                        </a:solidFill>
                        <a:effectLst/>
                        <a:latin typeface="Arial Narrow" panose="020B0606020202030204" pitchFamily="34" charset="0"/>
                      </a:endParaRPr>
                    </a:p>
                  </a:txBody>
                  <a:tcPr marL="5828" marR="5828" marT="5828" marB="0" anchor="b">
                    <a:solidFill>
                      <a:srgbClr val="002060"/>
                    </a:solidFill>
                  </a:tcPr>
                </a:tc>
                <a:tc>
                  <a:txBody>
                    <a:bodyPr/>
                    <a:lstStyle/>
                    <a:p>
                      <a:pPr algn="ctr" fontAlgn="b"/>
                      <a:r>
                        <a:rPr lang="es-CO" sz="1200" u="none" strike="noStrike" dirty="0">
                          <a:solidFill>
                            <a:schemeClr val="bg1"/>
                          </a:solidFill>
                          <a:effectLst/>
                          <a:latin typeface="Arial Narrow" panose="020B0606020202030204" pitchFamily="34" charset="0"/>
                        </a:rPr>
                        <a:t>Indicador</a:t>
                      </a:r>
                      <a:endParaRPr lang="es-CO" sz="1200" b="0" i="0" u="none" strike="noStrike" dirty="0">
                        <a:solidFill>
                          <a:schemeClr val="bg1"/>
                        </a:solidFill>
                        <a:effectLst/>
                        <a:latin typeface="Arial Narrow" panose="020B0606020202030204" pitchFamily="34" charset="0"/>
                      </a:endParaRPr>
                    </a:p>
                  </a:txBody>
                  <a:tcPr marL="5828" marR="5828" marT="5828" marB="0" anchor="b">
                    <a:solidFill>
                      <a:srgbClr val="002060"/>
                    </a:solidFill>
                  </a:tcPr>
                </a:tc>
                <a:extLst>
                  <a:ext uri="{0D108BD9-81ED-4DB2-BD59-A6C34878D82A}">
                    <a16:rowId xmlns="" xmlns:a16="http://schemas.microsoft.com/office/drawing/2014/main" val="784223100"/>
                  </a:ext>
                </a:extLst>
              </a:tr>
              <a:tr h="170546">
                <a:tc>
                  <a:txBody>
                    <a:bodyPr/>
                    <a:lstStyle/>
                    <a:p>
                      <a:pPr algn="ctr" fontAlgn="b"/>
                      <a:r>
                        <a:rPr lang="es-CO" sz="1200" b="0" i="0" u="none" strike="noStrike" dirty="0">
                          <a:solidFill>
                            <a:srgbClr val="000000"/>
                          </a:solidFill>
                          <a:effectLst/>
                          <a:latin typeface="Arial Narrow" panose="020B0606020202030204" pitchFamily="34" charset="0"/>
                          <a:cs typeface="Arial" panose="020B0604020202020204" pitchFamily="34" charset="0"/>
                        </a:rPr>
                        <a:t>1</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cs typeface="Arial" panose="020B0604020202020204" pitchFamily="34" charset="0"/>
                        </a:rPr>
                        <a:t>UNIVERSIDAD EXTERNADO DE COLOMBIA</a:t>
                      </a:r>
                    </a:p>
                  </a:txBody>
                  <a:tcPr marL="9525" marR="9525" marT="9525" marB="0" anchor="b">
                    <a:solidFill>
                      <a:schemeClr val="bg1"/>
                    </a:solidFill>
                  </a:tcPr>
                </a:tc>
                <a:tc>
                  <a:txBody>
                    <a:bodyPr/>
                    <a:lstStyle/>
                    <a:p>
                      <a:pPr algn="ctr" fontAlgn="b"/>
                      <a:r>
                        <a:rPr lang="es-CO" sz="1200" b="0" i="0" u="none" strike="noStrike" dirty="0">
                          <a:solidFill>
                            <a:srgbClr val="000000"/>
                          </a:solidFill>
                          <a:effectLst/>
                          <a:latin typeface="Arial Narrow" panose="020B0606020202030204" pitchFamily="34" charset="0"/>
                          <a:cs typeface="Arial" panose="020B0604020202020204" pitchFamily="34" charset="0"/>
                        </a:rPr>
                        <a:t>172,4</a:t>
                      </a:r>
                    </a:p>
                  </a:txBody>
                  <a:tcPr marL="9525" marR="9525" marT="9525" marB="0" anchor="b">
                    <a:solidFill>
                      <a:schemeClr val="bg1"/>
                    </a:solidFill>
                  </a:tcPr>
                </a:tc>
                <a:extLst>
                  <a:ext uri="{0D108BD9-81ED-4DB2-BD59-A6C34878D82A}">
                    <a16:rowId xmlns="" xmlns:a16="http://schemas.microsoft.com/office/drawing/2014/main" val="3017362136"/>
                  </a:ext>
                </a:extLst>
              </a:tr>
              <a:tr h="170546">
                <a:tc>
                  <a:txBody>
                    <a:bodyPr/>
                    <a:lstStyle/>
                    <a:p>
                      <a:pPr algn="ctr" fontAlgn="b"/>
                      <a:r>
                        <a:rPr lang="es-CO" sz="1200" b="0" i="0" u="none" strike="noStrike">
                          <a:solidFill>
                            <a:srgbClr val="000000"/>
                          </a:solidFill>
                          <a:effectLst/>
                          <a:latin typeface="Arial Narrow" panose="020B0606020202030204" pitchFamily="34" charset="0"/>
                          <a:cs typeface="Arial" panose="020B0604020202020204" pitchFamily="34" charset="0"/>
                        </a:rPr>
                        <a:t>2</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cs typeface="Arial" panose="020B0604020202020204" pitchFamily="34" charset="0"/>
                        </a:rPr>
                        <a:t>COLEGIO MAYOR DE NUESTRA SEÑORA DEL ROSARIO</a:t>
                      </a:r>
                    </a:p>
                  </a:txBody>
                  <a:tcPr marL="9525" marR="9525" marT="9525" marB="0" anchor="b">
                    <a:solidFill>
                      <a:schemeClr val="bg1"/>
                    </a:solidFill>
                  </a:tcPr>
                </a:tc>
                <a:tc>
                  <a:txBody>
                    <a:bodyPr/>
                    <a:lstStyle/>
                    <a:p>
                      <a:pPr algn="ctr" fontAlgn="b"/>
                      <a:r>
                        <a:rPr lang="es-CO" sz="1200" b="0" i="0" u="none" strike="noStrike">
                          <a:solidFill>
                            <a:srgbClr val="000000"/>
                          </a:solidFill>
                          <a:effectLst/>
                          <a:latin typeface="Arial Narrow" panose="020B0606020202030204" pitchFamily="34" charset="0"/>
                          <a:cs typeface="Arial" panose="020B0604020202020204" pitchFamily="34" charset="0"/>
                        </a:rPr>
                        <a:t>172,2</a:t>
                      </a:r>
                    </a:p>
                  </a:txBody>
                  <a:tcPr marL="9525" marR="9525" marT="9525" marB="0" anchor="b">
                    <a:solidFill>
                      <a:schemeClr val="bg1"/>
                    </a:solidFill>
                  </a:tcPr>
                </a:tc>
                <a:extLst>
                  <a:ext uri="{0D108BD9-81ED-4DB2-BD59-A6C34878D82A}">
                    <a16:rowId xmlns="" xmlns:a16="http://schemas.microsoft.com/office/drawing/2014/main" val="4205132018"/>
                  </a:ext>
                </a:extLst>
              </a:tr>
              <a:tr h="170546">
                <a:tc>
                  <a:txBody>
                    <a:bodyPr/>
                    <a:lstStyle/>
                    <a:p>
                      <a:pPr algn="ctr" fontAlgn="b"/>
                      <a:r>
                        <a:rPr lang="es-CO" sz="1200" b="0" i="0" u="none" strike="noStrike">
                          <a:solidFill>
                            <a:srgbClr val="000000"/>
                          </a:solidFill>
                          <a:effectLst/>
                          <a:latin typeface="Arial Narrow" panose="020B0606020202030204" pitchFamily="34" charset="0"/>
                          <a:cs typeface="Arial" panose="020B0604020202020204" pitchFamily="34" charset="0"/>
                        </a:rPr>
                        <a:t>3</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cs typeface="Arial" panose="020B0604020202020204" pitchFamily="34" charset="0"/>
                        </a:rPr>
                        <a:t>UNIVERSIDAD ICESI</a:t>
                      </a:r>
                    </a:p>
                  </a:txBody>
                  <a:tcPr marL="9525" marR="9525" marT="9525" marB="0" anchor="b">
                    <a:solidFill>
                      <a:schemeClr val="bg1"/>
                    </a:solidFill>
                  </a:tcPr>
                </a:tc>
                <a:tc>
                  <a:txBody>
                    <a:bodyPr/>
                    <a:lstStyle/>
                    <a:p>
                      <a:pPr algn="ctr" fontAlgn="b"/>
                      <a:r>
                        <a:rPr lang="es-CO" sz="1200" b="0" i="0" u="none" strike="noStrike">
                          <a:solidFill>
                            <a:srgbClr val="000000"/>
                          </a:solidFill>
                          <a:effectLst/>
                          <a:latin typeface="Arial Narrow" panose="020B0606020202030204" pitchFamily="34" charset="0"/>
                          <a:cs typeface="Arial" panose="020B0604020202020204" pitchFamily="34" charset="0"/>
                        </a:rPr>
                        <a:t>170,5</a:t>
                      </a:r>
                    </a:p>
                  </a:txBody>
                  <a:tcPr marL="9525" marR="9525" marT="9525" marB="0" anchor="b">
                    <a:solidFill>
                      <a:schemeClr val="bg1"/>
                    </a:solidFill>
                  </a:tcPr>
                </a:tc>
                <a:extLst>
                  <a:ext uri="{0D108BD9-81ED-4DB2-BD59-A6C34878D82A}">
                    <a16:rowId xmlns="" xmlns:a16="http://schemas.microsoft.com/office/drawing/2014/main" val="3454230621"/>
                  </a:ext>
                </a:extLst>
              </a:tr>
              <a:tr h="170546">
                <a:tc>
                  <a:txBody>
                    <a:bodyPr/>
                    <a:lstStyle/>
                    <a:p>
                      <a:pPr algn="ctr" fontAlgn="b"/>
                      <a:r>
                        <a:rPr lang="es-CO" sz="1200" b="0" i="0" u="none" strike="noStrike">
                          <a:solidFill>
                            <a:srgbClr val="000000"/>
                          </a:solidFill>
                          <a:effectLst/>
                          <a:latin typeface="Arial Narrow" panose="020B0606020202030204" pitchFamily="34" charset="0"/>
                          <a:cs typeface="Arial" panose="020B0604020202020204" pitchFamily="34" charset="0"/>
                        </a:rPr>
                        <a:t>4</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cs typeface="Arial" panose="020B0604020202020204" pitchFamily="34" charset="0"/>
                        </a:rPr>
                        <a:t>UNIVERSIDAD DE LA SABANA</a:t>
                      </a:r>
                    </a:p>
                  </a:txBody>
                  <a:tcPr marL="9525" marR="9525" marT="9525" marB="0" anchor="b">
                    <a:solidFill>
                      <a:schemeClr val="bg1"/>
                    </a:solidFill>
                  </a:tcPr>
                </a:tc>
                <a:tc>
                  <a:txBody>
                    <a:bodyPr/>
                    <a:lstStyle/>
                    <a:p>
                      <a:pPr algn="ctr" fontAlgn="b"/>
                      <a:r>
                        <a:rPr lang="es-CO" sz="1200" b="0" i="0" u="none" strike="noStrike">
                          <a:solidFill>
                            <a:srgbClr val="000000"/>
                          </a:solidFill>
                          <a:effectLst/>
                          <a:latin typeface="Arial Narrow" panose="020B0606020202030204" pitchFamily="34" charset="0"/>
                          <a:cs typeface="Arial" panose="020B0604020202020204" pitchFamily="34" charset="0"/>
                        </a:rPr>
                        <a:t>164,6</a:t>
                      </a:r>
                    </a:p>
                  </a:txBody>
                  <a:tcPr marL="9525" marR="9525" marT="9525" marB="0" anchor="b">
                    <a:solidFill>
                      <a:schemeClr val="bg1"/>
                    </a:solidFill>
                  </a:tcPr>
                </a:tc>
                <a:extLst>
                  <a:ext uri="{0D108BD9-81ED-4DB2-BD59-A6C34878D82A}">
                    <a16:rowId xmlns="" xmlns:a16="http://schemas.microsoft.com/office/drawing/2014/main" val="3885865710"/>
                  </a:ext>
                </a:extLst>
              </a:tr>
              <a:tr h="170546">
                <a:tc>
                  <a:txBody>
                    <a:bodyPr/>
                    <a:lstStyle/>
                    <a:p>
                      <a:pPr algn="ctr" fontAlgn="b"/>
                      <a:r>
                        <a:rPr lang="es-CO" sz="1200" b="0" i="0" u="none" strike="noStrike">
                          <a:solidFill>
                            <a:srgbClr val="000000"/>
                          </a:solidFill>
                          <a:effectLst/>
                          <a:latin typeface="Arial Narrow" panose="020B0606020202030204" pitchFamily="34" charset="0"/>
                          <a:cs typeface="Arial" panose="020B0604020202020204" pitchFamily="34" charset="0"/>
                        </a:rPr>
                        <a:t>5</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cs typeface="Arial" panose="020B0604020202020204" pitchFamily="34" charset="0"/>
                        </a:rPr>
                        <a:t>UNIVERSIDAD DISTRITAL-FRANCISCO JOSE DE CALDAS</a:t>
                      </a:r>
                    </a:p>
                  </a:txBody>
                  <a:tcPr marL="9525" marR="9525" marT="9525" marB="0" anchor="b">
                    <a:solidFill>
                      <a:schemeClr val="bg1"/>
                    </a:solidFill>
                  </a:tcPr>
                </a:tc>
                <a:tc>
                  <a:txBody>
                    <a:bodyPr/>
                    <a:lstStyle/>
                    <a:p>
                      <a:pPr algn="ctr" fontAlgn="b"/>
                      <a:r>
                        <a:rPr lang="es-CO" sz="1200" b="0" i="0" u="none" strike="noStrike">
                          <a:solidFill>
                            <a:srgbClr val="000000"/>
                          </a:solidFill>
                          <a:effectLst/>
                          <a:latin typeface="Arial Narrow" panose="020B0606020202030204" pitchFamily="34" charset="0"/>
                          <a:cs typeface="Arial" panose="020B0604020202020204" pitchFamily="34" charset="0"/>
                        </a:rPr>
                        <a:t>163,8</a:t>
                      </a:r>
                    </a:p>
                  </a:txBody>
                  <a:tcPr marL="9525" marR="9525" marT="9525" marB="0" anchor="b">
                    <a:solidFill>
                      <a:schemeClr val="bg1"/>
                    </a:solidFill>
                  </a:tcPr>
                </a:tc>
                <a:extLst>
                  <a:ext uri="{0D108BD9-81ED-4DB2-BD59-A6C34878D82A}">
                    <a16:rowId xmlns="" xmlns:a16="http://schemas.microsoft.com/office/drawing/2014/main" val="532470920"/>
                  </a:ext>
                </a:extLst>
              </a:tr>
              <a:tr h="170546">
                <a:tc>
                  <a:txBody>
                    <a:bodyPr/>
                    <a:lstStyle/>
                    <a:p>
                      <a:pPr algn="ctr" fontAlgn="b"/>
                      <a:r>
                        <a:rPr lang="es-CO" sz="1200" b="0" i="0" u="none" strike="noStrike">
                          <a:solidFill>
                            <a:srgbClr val="000000"/>
                          </a:solidFill>
                          <a:effectLst/>
                          <a:latin typeface="Arial Narrow" panose="020B0606020202030204" pitchFamily="34" charset="0"/>
                          <a:cs typeface="Arial" panose="020B0604020202020204" pitchFamily="34" charset="0"/>
                        </a:rPr>
                        <a:t>6</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cs typeface="Arial" panose="020B0604020202020204" pitchFamily="34" charset="0"/>
                        </a:rPr>
                        <a:t>UNIVERSIDAD CES</a:t>
                      </a:r>
                    </a:p>
                  </a:txBody>
                  <a:tcPr marL="9525" marR="9525" marT="9525" marB="0" anchor="b">
                    <a:solidFill>
                      <a:schemeClr val="bg1"/>
                    </a:solidFill>
                  </a:tcPr>
                </a:tc>
                <a:tc>
                  <a:txBody>
                    <a:bodyPr/>
                    <a:lstStyle/>
                    <a:p>
                      <a:pPr algn="ctr" fontAlgn="b"/>
                      <a:r>
                        <a:rPr lang="es-CO" sz="1200" b="0" i="0" u="none" strike="noStrike">
                          <a:solidFill>
                            <a:srgbClr val="000000"/>
                          </a:solidFill>
                          <a:effectLst/>
                          <a:latin typeface="Arial Narrow" panose="020B0606020202030204" pitchFamily="34" charset="0"/>
                          <a:cs typeface="Arial" panose="020B0604020202020204" pitchFamily="34" charset="0"/>
                        </a:rPr>
                        <a:t>161,4</a:t>
                      </a:r>
                    </a:p>
                  </a:txBody>
                  <a:tcPr marL="9525" marR="9525" marT="9525" marB="0" anchor="b">
                    <a:solidFill>
                      <a:schemeClr val="bg1"/>
                    </a:solidFill>
                  </a:tcPr>
                </a:tc>
                <a:extLst>
                  <a:ext uri="{0D108BD9-81ED-4DB2-BD59-A6C34878D82A}">
                    <a16:rowId xmlns="" xmlns:a16="http://schemas.microsoft.com/office/drawing/2014/main" val="1773042514"/>
                  </a:ext>
                </a:extLst>
              </a:tr>
              <a:tr h="170546">
                <a:tc>
                  <a:txBody>
                    <a:bodyPr/>
                    <a:lstStyle/>
                    <a:p>
                      <a:pPr algn="ctr" fontAlgn="b"/>
                      <a:r>
                        <a:rPr lang="es-CO" sz="1200" b="0" i="0" u="none" strike="noStrike" dirty="0">
                          <a:solidFill>
                            <a:srgbClr val="000000"/>
                          </a:solidFill>
                          <a:effectLst/>
                          <a:latin typeface="Arial Narrow" panose="020B0606020202030204" pitchFamily="34" charset="0"/>
                          <a:cs typeface="Arial" panose="020B0604020202020204" pitchFamily="34" charset="0"/>
                        </a:rPr>
                        <a:t>7</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cs typeface="Arial" panose="020B0604020202020204" pitchFamily="34" charset="0"/>
                        </a:rPr>
                        <a:t>UNIVERSIDAD EAFIT-</a:t>
                      </a:r>
                    </a:p>
                  </a:txBody>
                  <a:tcPr marL="9525" marR="9525" marT="9525" marB="0" anchor="b">
                    <a:solidFill>
                      <a:schemeClr val="bg1"/>
                    </a:solidFill>
                  </a:tcPr>
                </a:tc>
                <a:tc>
                  <a:txBody>
                    <a:bodyPr/>
                    <a:lstStyle/>
                    <a:p>
                      <a:pPr algn="ctr" fontAlgn="b"/>
                      <a:r>
                        <a:rPr lang="es-CO" sz="1200" b="0" i="0" u="none" strike="noStrike">
                          <a:solidFill>
                            <a:srgbClr val="000000"/>
                          </a:solidFill>
                          <a:effectLst/>
                          <a:latin typeface="Arial Narrow" panose="020B0606020202030204" pitchFamily="34" charset="0"/>
                          <a:cs typeface="Arial" panose="020B0604020202020204" pitchFamily="34" charset="0"/>
                        </a:rPr>
                        <a:t>161,1</a:t>
                      </a:r>
                    </a:p>
                  </a:txBody>
                  <a:tcPr marL="9525" marR="9525" marT="9525" marB="0" anchor="b">
                    <a:solidFill>
                      <a:schemeClr val="bg1"/>
                    </a:solidFill>
                  </a:tcPr>
                </a:tc>
                <a:extLst>
                  <a:ext uri="{0D108BD9-81ED-4DB2-BD59-A6C34878D82A}">
                    <a16:rowId xmlns="" xmlns:a16="http://schemas.microsoft.com/office/drawing/2014/main" val="59484682"/>
                  </a:ext>
                </a:extLst>
              </a:tr>
              <a:tr h="170546">
                <a:tc>
                  <a:txBody>
                    <a:bodyPr/>
                    <a:lstStyle/>
                    <a:p>
                      <a:pPr algn="ctr" fontAlgn="b"/>
                      <a:r>
                        <a:rPr lang="es-CO" sz="1200" b="0" i="0" u="none" strike="noStrike">
                          <a:solidFill>
                            <a:srgbClr val="000000"/>
                          </a:solidFill>
                          <a:effectLst/>
                          <a:latin typeface="Arial Narrow" panose="020B0606020202030204" pitchFamily="34" charset="0"/>
                          <a:cs typeface="Arial" panose="020B0604020202020204" pitchFamily="34" charset="0"/>
                        </a:rPr>
                        <a:t>8</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cs typeface="Arial" panose="020B0604020202020204" pitchFamily="34" charset="0"/>
                        </a:rPr>
                        <a:t>UNIVERSIDAD DE MEDELLIN</a:t>
                      </a:r>
                    </a:p>
                  </a:txBody>
                  <a:tcPr marL="9525" marR="9525" marT="9525" marB="0" anchor="b">
                    <a:solidFill>
                      <a:schemeClr val="bg1"/>
                    </a:solidFill>
                  </a:tcPr>
                </a:tc>
                <a:tc>
                  <a:txBody>
                    <a:bodyPr/>
                    <a:lstStyle/>
                    <a:p>
                      <a:pPr algn="ctr" fontAlgn="b"/>
                      <a:r>
                        <a:rPr lang="es-CO" sz="1200" b="0" i="0" u="none" strike="noStrike">
                          <a:solidFill>
                            <a:srgbClr val="000000"/>
                          </a:solidFill>
                          <a:effectLst/>
                          <a:latin typeface="Arial Narrow" panose="020B0606020202030204" pitchFamily="34" charset="0"/>
                          <a:cs typeface="Arial" panose="020B0604020202020204" pitchFamily="34" charset="0"/>
                        </a:rPr>
                        <a:t>156,8</a:t>
                      </a:r>
                    </a:p>
                  </a:txBody>
                  <a:tcPr marL="9525" marR="9525" marT="9525" marB="0" anchor="b">
                    <a:solidFill>
                      <a:schemeClr val="bg1"/>
                    </a:solidFill>
                  </a:tcPr>
                </a:tc>
                <a:extLst>
                  <a:ext uri="{0D108BD9-81ED-4DB2-BD59-A6C34878D82A}">
                    <a16:rowId xmlns="" xmlns:a16="http://schemas.microsoft.com/office/drawing/2014/main" val="97599480"/>
                  </a:ext>
                </a:extLst>
              </a:tr>
              <a:tr h="170546">
                <a:tc>
                  <a:txBody>
                    <a:bodyPr/>
                    <a:lstStyle/>
                    <a:p>
                      <a:pPr algn="ctr" fontAlgn="b"/>
                      <a:r>
                        <a:rPr lang="es-CO" sz="1200" b="0" i="0" u="none" strike="noStrike">
                          <a:solidFill>
                            <a:srgbClr val="000000"/>
                          </a:solidFill>
                          <a:effectLst/>
                          <a:latin typeface="Arial Narrow" panose="020B0606020202030204" pitchFamily="34" charset="0"/>
                          <a:cs typeface="Arial" panose="020B0604020202020204" pitchFamily="34" charset="0"/>
                        </a:rPr>
                        <a:t>9</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cs typeface="Arial" panose="020B0604020202020204" pitchFamily="34" charset="0"/>
                        </a:rPr>
                        <a:t>UNIVERSIDAD SERGIO ARBOLEDA</a:t>
                      </a:r>
                    </a:p>
                  </a:txBody>
                  <a:tcPr marL="9525" marR="9525" marT="9525" marB="0" anchor="b">
                    <a:solidFill>
                      <a:schemeClr val="bg1"/>
                    </a:solidFill>
                  </a:tcPr>
                </a:tc>
                <a:tc>
                  <a:txBody>
                    <a:bodyPr/>
                    <a:lstStyle/>
                    <a:p>
                      <a:pPr algn="ctr" fontAlgn="b"/>
                      <a:r>
                        <a:rPr lang="es-CO" sz="1200" b="0" i="0" u="none" strike="noStrike">
                          <a:solidFill>
                            <a:srgbClr val="000000"/>
                          </a:solidFill>
                          <a:effectLst/>
                          <a:latin typeface="Arial Narrow" panose="020B0606020202030204" pitchFamily="34" charset="0"/>
                          <a:cs typeface="Arial" panose="020B0604020202020204" pitchFamily="34" charset="0"/>
                        </a:rPr>
                        <a:t>153,8</a:t>
                      </a:r>
                    </a:p>
                  </a:txBody>
                  <a:tcPr marL="9525" marR="9525" marT="9525" marB="0" anchor="b">
                    <a:solidFill>
                      <a:schemeClr val="bg1"/>
                    </a:solidFill>
                  </a:tcPr>
                </a:tc>
                <a:extLst>
                  <a:ext uri="{0D108BD9-81ED-4DB2-BD59-A6C34878D82A}">
                    <a16:rowId xmlns="" xmlns:a16="http://schemas.microsoft.com/office/drawing/2014/main" val="2533251225"/>
                  </a:ext>
                </a:extLst>
              </a:tr>
              <a:tr h="170546">
                <a:tc>
                  <a:txBody>
                    <a:bodyPr/>
                    <a:lstStyle/>
                    <a:p>
                      <a:pPr algn="ctr" fontAlgn="b"/>
                      <a:r>
                        <a:rPr lang="es-CO" sz="1200" b="0" i="0" u="none" strike="noStrike">
                          <a:solidFill>
                            <a:srgbClr val="000000"/>
                          </a:solidFill>
                          <a:effectLst/>
                          <a:latin typeface="Arial Narrow" panose="020B0606020202030204" pitchFamily="34" charset="0"/>
                          <a:cs typeface="Arial" panose="020B0604020202020204" pitchFamily="34" charset="0"/>
                        </a:rPr>
                        <a:t>10</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cs typeface="Arial" panose="020B0604020202020204" pitchFamily="34" charset="0"/>
                        </a:rPr>
                        <a:t>UNIVERSIDAD EAN</a:t>
                      </a:r>
                    </a:p>
                  </a:txBody>
                  <a:tcPr marL="9525" marR="9525" marT="9525" marB="0" anchor="b">
                    <a:solidFill>
                      <a:schemeClr val="bg1"/>
                    </a:solidFill>
                  </a:tcPr>
                </a:tc>
                <a:tc>
                  <a:txBody>
                    <a:bodyPr/>
                    <a:lstStyle/>
                    <a:p>
                      <a:pPr algn="ctr" fontAlgn="b"/>
                      <a:r>
                        <a:rPr lang="es-CO" sz="1200" b="0" i="0" u="none" strike="noStrike">
                          <a:solidFill>
                            <a:srgbClr val="000000"/>
                          </a:solidFill>
                          <a:effectLst/>
                          <a:latin typeface="Arial Narrow" panose="020B0606020202030204" pitchFamily="34" charset="0"/>
                          <a:cs typeface="Arial" panose="020B0604020202020204" pitchFamily="34" charset="0"/>
                        </a:rPr>
                        <a:t>152,5</a:t>
                      </a:r>
                    </a:p>
                  </a:txBody>
                  <a:tcPr marL="9525" marR="9525" marT="9525" marB="0" anchor="b">
                    <a:solidFill>
                      <a:schemeClr val="bg1"/>
                    </a:solidFill>
                  </a:tcPr>
                </a:tc>
                <a:extLst>
                  <a:ext uri="{0D108BD9-81ED-4DB2-BD59-A6C34878D82A}">
                    <a16:rowId xmlns="" xmlns:a16="http://schemas.microsoft.com/office/drawing/2014/main" val="1624022623"/>
                  </a:ext>
                </a:extLst>
              </a:tr>
              <a:tr h="170546">
                <a:tc>
                  <a:txBody>
                    <a:bodyPr/>
                    <a:lstStyle/>
                    <a:p>
                      <a:pPr algn="ctr" fontAlgn="b"/>
                      <a:r>
                        <a:rPr lang="es-CO" sz="1200" b="0" i="0" u="none" strike="noStrike">
                          <a:solidFill>
                            <a:srgbClr val="000000"/>
                          </a:solidFill>
                          <a:effectLst/>
                          <a:latin typeface="Arial Narrow" panose="020B0606020202030204" pitchFamily="34" charset="0"/>
                          <a:cs typeface="Arial" panose="020B0604020202020204" pitchFamily="34" charset="0"/>
                        </a:rPr>
                        <a:t>11</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cs typeface="Arial" panose="020B0604020202020204" pitchFamily="34" charset="0"/>
                        </a:rPr>
                        <a:t>UNIVERSIDAD MILITAR-NUEVA GRANADA</a:t>
                      </a:r>
                    </a:p>
                  </a:txBody>
                  <a:tcPr marL="9525" marR="9525" marT="9525" marB="0" anchor="b">
                    <a:solidFill>
                      <a:schemeClr val="bg1"/>
                    </a:solidFill>
                  </a:tcPr>
                </a:tc>
                <a:tc>
                  <a:txBody>
                    <a:bodyPr/>
                    <a:lstStyle/>
                    <a:p>
                      <a:pPr algn="ctr" fontAlgn="b"/>
                      <a:r>
                        <a:rPr lang="es-CO" sz="1200" b="0" i="0" u="none" strike="noStrike">
                          <a:solidFill>
                            <a:srgbClr val="000000"/>
                          </a:solidFill>
                          <a:effectLst/>
                          <a:latin typeface="Arial Narrow" panose="020B0606020202030204" pitchFamily="34" charset="0"/>
                          <a:cs typeface="Arial" panose="020B0604020202020204" pitchFamily="34" charset="0"/>
                        </a:rPr>
                        <a:t>151,7</a:t>
                      </a:r>
                    </a:p>
                  </a:txBody>
                  <a:tcPr marL="9525" marR="9525" marT="9525" marB="0" anchor="b">
                    <a:solidFill>
                      <a:schemeClr val="bg1"/>
                    </a:solidFill>
                  </a:tcPr>
                </a:tc>
                <a:extLst>
                  <a:ext uri="{0D108BD9-81ED-4DB2-BD59-A6C34878D82A}">
                    <a16:rowId xmlns="" xmlns:a16="http://schemas.microsoft.com/office/drawing/2014/main" val="292359806"/>
                  </a:ext>
                </a:extLst>
              </a:tr>
              <a:tr h="170546">
                <a:tc>
                  <a:txBody>
                    <a:bodyPr/>
                    <a:lstStyle/>
                    <a:p>
                      <a:pPr algn="ctr" fontAlgn="b"/>
                      <a:r>
                        <a:rPr lang="es-CO" sz="1200" b="0" i="0" u="none" strike="noStrike">
                          <a:solidFill>
                            <a:srgbClr val="000000"/>
                          </a:solidFill>
                          <a:effectLst/>
                          <a:latin typeface="Arial Narrow" panose="020B0606020202030204" pitchFamily="34" charset="0"/>
                          <a:cs typeface="Arial" panose="020B0604020202020204" pitchFamily="34" charset="0"/>
                        </a:rPr>
                        <a:t>12</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cs typeface="Arial" panose="020B0604020202020204" pitchFamily="34" charset="0"/>
                        </a:rPr>
                        <a:t>UNIVERSIDAD AUTONOMA DE BUCARAMANGA-UNAB-</a:t>
                      </a:r>
                    </a:p>
                  </a:txBody>
                  <a:tcPr marL="9525" marR="9525" marT="9525" marB="0" anchor="b">
                    <a:solidFill>
                      <a:schemeClr val="bg1"/>
                    </a:solidFill>
                  </a:tcPr>
                </a:tc>
                <a:tc>
                  <a:txBody>
                    <a:bodyPr/>
                    <a:lstStyle/>
                    <a:p>
                      <a:pPr algn="ctr" fontAlgn="b"/>
                      <a:r>
                        <a:rPr lang="es-CO" sz="1200" b="0" i="0" u="none" strike="noStrike">
                          <a:solidFill>
                            <a:srgbClr val="000000"/>
                          </a:solidFill>
                          <a:effectLst/>
                          <a:latin typeface="Arial Narrow" panose="020B0606020202030204" pitchFamily="34" charset="0"/>
                          <a:cs typeface="Arial" panose="020B0604020202020204" pitchFamily="34" charset="0"/>
                        </a:rPr>
                        <a:t>151,1</a:t>
                      </a:r>
                    </a:p>
                  </a:txBody>
                  <a:tcPr marL="9525" marR="9525" marT="9525" marB="0" anchor="b">
                    <a:solidFill>
                      <a:schemeClr val="bg1"/>
                    </a:solidFill>
                  </a:tcPr>
                </a:tc>
                <a:extLst>
                  <a:ext uri="{0D108BD9-81ED-4DB2-BD59-A6C34878D82A}">
                    <a16:rowId xmlns="" xmlns:a16="http://schemas.microsoft.com/office/drawing/2014/main" val="2809978352"/>
                  </a:ext>
                </a:extLst>
              </a:tr>
              <a:tr h="170546">
                <a:tc>
                  <a:txBody>
                    <a:bodyPr/>
                    <a:lstStyle/>
                    <a:p>
                      <a:pPr algn="ctr" fontAlgn="b"/>
                      <a:r>
                        <a:rPr lang="es-CO" sz="1200" b="0" i="0" u="none" strike="noStrike">
                          <a:solidFill>
                            <a:srgbClr val="000000"/>
                          </a:solidFill>
                          <a:effectLst/>
                          <a:latin typeface="Arial Narrow" panose="020B0606020202030204" pitchFamily="34" charset="0"/>
                          <a:cs typeface="Arial" panose="020B0604020202020204" pitchFamily="34" charset="0"/>
                        </a:rPr>
                        <a:t>13</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cs typeface="Arial" panose="020B0604020202020204" pitchFamily="34" charset="0"/>
                        </a:rPr>
                        <a:t>FUNDACION UNIVERSITARIA DE CIENCIAS DE LA SALUD</a:t>
                      </a:r>
                    </a:p>
                  </a:txBody>
                  <a:tcPr marL="9525" marR="9525" marT="9525" marB="0" anchor="b">
                    <a:solidFill>
                      <a:schemeClr val="bg1"/>
                    </a:solidFill>
                  </a:tcPr>
                </a:tc>
                <a:tc>
                  <a:txBody>
                    <a:bodyPr/>
                    <a:lstStyle/>
                    <a:p>
                      <a:pPr algn="ctr" fontAlgn="b"/>
                      <a:r>
                        <a:rPr lang="es-CO" sz="1200" b="0" i="0" u="none" strike="noStrike">
                          <a:solidFill>
                            <a:srgbClr val="000000"/>
                          </a:solidFill>
                          <a:effectLst/>
                          <a:latin typeface="Arial Narrow" panose="020B0606020202030204" pitchFamily="34" charset="0"/>
                          <a:cs typeface="Arial" panose="020B0604020202020204" pitchFamily="34" charset="0"/>
                        </a:rPr>
                        <a:t>150,6</a:t>
                      </a:r>
                    </a:p>
                  </a:txBody>
                  <a:tcPr marL="9525" marR="9525" marT="9525" marB="0" anchor="b">
                    <a:solidFill>
                      <a:schemeClr val="bg1"/>
                    </a:solidFill>
                  </a:tcPr>
                </a:tc>
                <a:extLst>
                  <a:ext uri="{0D108BD9-81ED-4DB2-BD59-A6C34878D82A}">
                    <a16:rowId xmlns="" xmlns:a16="http://schemas.microsoft.com/office/drawing/2014/main" val="2596225650"/>
                  </a:ext>
                </a:extLst>
              </a:tr>
              <a:tr h="170546">
                <a:tc>
                  <a:txBody>
                    <a:bodyPr/>
                    <a:lstStyle/>
                    <a:p>
                      <a:pPr algn="ctr" fontAlgn="b"/>
                      <a:r>
                        <a:rPr lang="es-CO" sz="1200" b="0" i="0" u="none" strike="noStrike">
                          <a:solidFill>
                            <a:srgbClr val="000000"/>
                          </a:solidFill>
                          <a:effectLst/>
                          <a:latin typeface="Arial Narrow" panose="020B0606020202030204" pitchFamily="34" charset="0"/>
                          <a:cs typeface="Arial" panose="020B0604020202020204" pitchFamily="34" charset="0"/>
                        </a:rPr>
                        <a:t>14</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cs typeface="Arial" panose="020B0604020202020204" pitchFamily="34" charset="0"/>
                        </a:rPr>
                        <a:t>UNIVERSIDAD EL BOSQUE</a:t>
                      </a:r>
                    </a:p>
                  </a:txBody>
                  <a:tcPr marL="9525" marR="9525" marT="9525" marB="0" anchor="b">
                    <a:solidFill>
                      <a:schemeClr val="bg1"/>
                    </a:solidFill>
                  </a:tcPr>
                </a:tc>
                <a:tc>
                  <a:txBody>
                    <a:bodyPr/>
                    <a:lstStyle/>
                    <a:p>
                      <a:pPr algn="ctr" fontAlgn="b"/>
                      <a:r>
                        <a:rPr lang="es-CO" sz="1200" b="0" i="0" u="none" strike="noStrike">
                          <a:solidFill>
                            <a:srgbClr val="000000"/>
                          </a:solidFill>
                          <a:effectLst/>
                          <a:latin typeface="Arial Narrow" panose="020B0606020202030204" pitchFamily="34" charset="0"/>
                          <a:cs typeface="Arial" panose="020B0604020202020204" pitchFamily="34" charset="0"/>
                        </a:rPr>
                        <a:t>149,8</a:t>
                      </a:r>
                    </a:p>
                  </a:txBody>
                  <a:tcPr marL="9525" marR="9525" marT="9525" marB="0" anchor="b">
                    <a:solidFill>
                      <a:schemeClr val="bg1"/>
                    </a:solidFill>
                  </a:tcPr>
                </a:tc>
                <a:extLst>
                  <a:ext uri="{0D108BD9-81ED-4DB2-BD59-A6C34878D82A}">
                    <a16:rowId xmlns="" xmlns:a16="http://schemas.microsoft.com/office/drawing/2014/main" val="2397544597"/>
                  </a:ext>
                </a:extLst>
              </a:tr>
              <a:tr h="170546">
                <a:tc>
                  <a:txBody>
                    <a:bodyPr/>
                    <a:lstStyle/>
                    <a:p>
                      <a:pPr algn="ctr" fontAlgn="b"/>
                      <a:r>
                        <a:rPr lang="es-CO" sz="1200" b="0" i="0" u="none" strike="noStrike">
                          <a:solidFill>
                            <a:srgbClr val="000000"/>
                          </a:solidFill>
                          <a:effectLst/>
                          <a:latin typeface="Arial Narrow" panose="020B0606020202030204" pitchFamily="34" charset="0"/>
                          <a:cs typeface="Arial" panose="020B0604020202020204" pitchFamily="34" charset="0"/>
                        </a:rPr>
                        <a:t>15</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cs typeface="Arial" panose="020B0604020202020204" pitchFamily="34" charset="0"/>
                        </a:rPr>
                        <a:t>FUNDACION UNIVERSIDAD DE BOGOTA - JORGE TADEO LOZANO</a:t>
                      </a:r>
                    </a:p>
                  </a:txBody>
                  <a:tcPr marL="9525" marR="9525" marT="9525" marB="0" anchor="b">
                    <a:solidFill>
                      <a:schemeClr val="bg1"/>
                    </a:solidFill>
                  </a:tcPr>
                </a:tc>
                <a:tc>
                  <a:txBody>
                    <a:bodyPr/>
                    <a:lstStyle/>
                    <a:p>
                      <a:pPr algn="ctr" fontAlgn="b"/>
                      <a:r>
                        <a:rPr lang="es-CO" sz="1200" b="0" i="0" u="none" strike="noStrike">
                          <a:solidFill>
                            <a:srgbClr val="000000"/>
                          </a:solidFill>
                          <a:effectLst/>
                          <a:latin typeface="Arial Narrow" panose="020B0606020202030204" pitchFamily="34" charset="0"/>
                          <a:cs typeface="Arial" panose="020B0604020202020204" pitchFamily="34" charset="0"/>
                        </a:rPr>
                        <a:t>149,6</a:t>
                      </a:r>
                    </a:p>
                  </a:txBody>
                  <a:tcPr marL="9525" marR="9525" marT="9525" marB="0" anchor="b">
                    <a:solidFill>
                      <a:schemeClr val="bg1"/>
                    </a:solidFill>
                  </a:tcPr>
                </a:tc>
                <a:extLst>
                  <a:ext uri="{0D108BD9-81ED-4DB2-BD59-A6C34878D82A}">
                    <a16:rowId xmlns="" xmlns:a16="http://schemas.microsoft.com/office/drawing/2014/main" val="1239533458"/>
                  </a:ext>
                </a:extLst>
              </a:tr>
              <a:tr h="170546">
                <a:tc>
                  <a:txBody>
                    <a:bodyPr/>
                    <a:lstStyle/>
                    <a:p>
                      <a:pPr algn="ctr" fontAlgn="b"/>
                      <a:r>
                        <a:rPr lang="es-CO" sz="1200" b="0" i="0" u="none" strike="noStrike">
                          <a:solidFill>
                            <a:srgbClr val="000000"/>
                          </a:solidFill>
                          <a:effectLst/>
                          <a:latin typeface="Arial Narrow" panose="020B0606020202030204" pitchFamily="34" charset="0"/>
                          <a:cs typeface="Arial" panose="020B0604020202020204" pitchFamily="34" charset="0"/>
                        </a:rPr>
                        <a:t>16</a:t>
                      </a:r>
                    </a:p>
                  </a:txBody>
                  <a:tcPr marL="9525" marR="9525" marT="9525" marB="0" anchor="b">
                    <a:solidFill>
                      <a:srgbClr val="FFC000"/>
                    </a:solidFill>
                  </a:tcPr>
                </a:tc>
                <a:tc>
                  <a:txBody>
                    <a:bodyPr/>
                    <a:lstStyle/>
                    <a:p>
                      <a:pPr algn="l" fontAlgn="b"/>
                      <a:r>
                        <a:rPr lang="es-CO" sz="1200" b="0" i="0" u="none" strike="noStrike">
                          <a:solidFill>
                            <a:srgbClr val="000000"/>
                          </a:solidFill>
                          <a:effectLst/>
                          <a:latin typeface="Arial Narrow" panose="020B0606020202030204" pitchFamily="34" charset="0"/>
                          <a:cs typeface="Arial" panose="020B0604020202020204" pitchFamily="34" charset="0"/>
                        </a:rPr>
                        <a:t>UNIVERSIDAD DE NARIÑO</a:t>
                      </a:r>
                    </a:p>
                  </a:txBody>
                  <a:tcPr marL="9525" marR="9525" marT="9525" marB="0" anchor="b">
                    <a:solidFill>
                      <a:srgbClr val="FFC000"/>
                    </a:solidFill>
                  </a:tcPr>
                </a:tc>
                <a:tc>
                  <a:txBody>
                    <a:bodyPr/>
                    <a:lstStyle/>
                    <a:p>
                      <a:pPr algn="ctr" fontAlgn="b"/>
                      <a:r>
                        <a:rPr lang="es-CO" sz="1200" b="0" i="0" u="none" strike="noStrike" dirty="0">
                          <a:solidFill>
                            <a:srgbClr val="000000"/>
                          </a:solidFill>
                          <a:effectLst/>
                          <a:latin typeface="Arial Narrow" panose="020B0606020202030204" pitchFamily="34" charset="0"/>
                          <a:cs typeface="Arial" panose="020B0604020202020204" pitchFamily="34" charset="0"/>
                        </a:rPr>
                        <a:t>147,8</a:t>
                      </a:r>
                    </a:p>
                  </a:txBody>
                  <a:tcPr marL="9525" marR="9525" marT="9525" marB="0" anchor="b">
                    <a:solidFill>
                      <a:srgbClr val="FFC000"/>
                    </a:solidFill>
                  </a:tcPr>
                </a:tc>
                <a:extLst>
                  <a:ext uri="{0D108BD9-81ED-4DB2-BD59-A6C34878D82A}">
                    <a16:rowId xmlns="" xmlns:a16="http://schemas.microsoft.com/office/drawing/2014/main" val="2768313598"/>
                  </a:ext>
                </a:extLst>
              </a:tr>
              <a:tr h="170546">
                <a:tc>
                  <a:txBody>
                    <a:bodyPr/>
                    <a:lstStyle/>
                    <a:p>
                      <a:pPr algn="ctr" fontAlgn="b"/>
                      <a:r>
                        <a:rPr lang="es-CO" sz="1200" b="0" i="0" u="none" strike="noStrike">
                          <a:solidFill>
                            <a:srgbClr val="000000"/>
                          </a:solidFill>
                          <a:effectLst/>
                          <a:latin typeface="Arial Narrow" panose="020B0606020202030204" pitchFamily="34" charset="0"/>
                          <a:cs typeface="Arial" panose="020B0604020202020204" pitchFamily="34" charset="0"/>
                        </a:rPr>
                        <a:t>17</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cs typeface="Arial" panose="020B0604020202020204" pitchFamily="34" charset="0"/>
                        </a:rPr>
                        <a:t>UNIVERSIDAD DE LA SALLE</a:t>
                      </a:r>
                    </a:p>
                  </a:txBody>
                  <a:tcPr marL="9525" marR="9525" marT="9525" marB="0" anchor="b">
                    <a:solidFill>
                      <a:schemeClr val="bg1"/>
                    </a:solidFill>
                  </a:tcPr>
                </a:tc>
                <a:tc>
                  <a:txBody>
                    <a:bodyPr/>
                    <a:lstStyle/>
                    <a:p>
                      <a:pPr algn="ctr" fontAlgn="b"/>
                      <a:r>
                        <a:rPr lang="es-CO" sz="1200" b="0" i="0" u="none" strike="noStrike" dirty="0">
                          <a:solidFill>
                            <a:srgbClr val="000000"/>
                          </a:solidFill>
                          <a:effectLst/>
                          <a:latin typeface="Arial Narrow" panose="020B0606020202030204" pitchFamily="34" charset="0"/>
                          <a:cs typeface="Arial" panose="020B0604020202020204" pitchFamily="34" charset="0"/>
                        </a:rPr>
                        <a:t>147,3</a:t>
                      </a:r>
                    </a:p>
                  </a:txBody>
                  <a:tcPr marL="9525" marR="9525" marT="9525" marB="0" anchor="b">
                    <a:solidFill>
                      <a:schemeClr val="bg1"/>
                    </a:solidFill>
                  </a:tcPr>
                </a:tc>
                <a:extLst>
                  <a:ext uri="{0D108BD9-81ED-4DB2-BD59-A6C34878D82A}">
                    <a16:rowId xmlns="" xmlns:a16="http://schemas.microsoft.com/office/drawing/2014/main" val="3232850799"/>
                  </a:ext>
                </a:extLst>
              </a:tr>
              <a:tr h="170546">
                <a:tc>
                  <a:txBody>
                    <a:bodyPr/>
                    <a:lstStyle/>
                    <a:p>
                      <a:pPr algn="ctr" fontAlgn="b"/>
                      <a:r>
                        <a:rPr lang="es-CO" sz="1200" b="0" i="0" u="none" strike="noStrike">
                          <a:solidFill>
                            <a:srgbClr val="000000"/>
                          </a:solidFill>
                          <a:effectLst/>
                          <a:latin typeface="Arial Narrow" panose="020B0606020202030204" pitchFamily="34" charset="0"/>
                          <a:cs typeface="Arial" panose="020B0604020202020204" pitchFamily="34" charset="0"/>
                        </a:rPr>
                        <a:t>18</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cs typeface="Arial" panose="020B0604020202020204" pitchFamily="34" charset="0"/>
                        </a:rPr>
                        <a:t>UNIVERSIDAD DE MANIZALES</a:t>
                      </a:r>
                    </a:p>
                  </a:txBody>
                  <a:tcPr marL="9525" marR="9525" marT="9525" marB="0" anchor="b">
                    <a:solidFill>
                      <a:schemeClr val="bg1"/>
                    </a:solidFill>
                  </a:tcPr>
                </a:tc>
                <a:tc>
                  <a:txBody>
                    <a:bodyPr/>
                    <a:lstStyle/>
                    <a:p>
                      <a:pPr algn="ctr" fontAlgn="b"/>
                      <a:r>
                        <a:rPr lang="es-CO" sz="1200" b="0" i="0" u="none" strike="noStrike">
                          <a:solidFill>
                            <a:srgbClr val="000000"/>
                          </a:solidFill>
                          <a:effectLst/>
                          <a:latin typeface="Arial Narrow" panose="020B0606020202030204" pitchFamily="34" charset="0"/>
                          <a:cs typeface="Arial" panose="020B0604020202020204" pitchFamily="34" charset="0"/>
                        </a:rPr>
                        <a:t>146,1</a:t>
                      </a:r>
                    </a:p>
                  </a:txBody>
                  <a:tcPr marL="9525" marR="9525" marT="9525" marB="0" anchor="b">
                    <a:solidFill>
                      <a:schemeClr val="bg1"/>
                    </a:solidFill>
                  </a:tcPr>
                </a:tc>
                <a:extLst>
                  <a:ext uri="{0D108BD9-81ED-4DB2-BD59-A6C34878D82A}">
                    <a16:rowId xmlns="" xmlns:a16="http://schemas.microsoft.com/office/drawing/2014/main" val="3736741263"/>
                  </a:ext>
                </a:extLst>
              </a:tr>
              <a:tr h="170546">
                <a:tc>
                  <a:txBody>
                    <a:bodyPr/>
                    <a:lstStyle/>
                    <a:p>
                      <a:pPr algn="ctr" fontAlgn="b"/>
                      <a:r>
                        <a:rPr lang="es-CO" sz="1200" b="0" i="0" u="none" strike="noStrike">
                          <a:solidFill>
                            <a:srgbClr val="000000"/>
                          </a:solidFill>
                          <a:effectLst/>
                          <a:latin typeface="Arial Narrow" panose="020B0606020202030204" pitchFamily="34" charset="0"/>
                          <a:cs typeface="Arial" panose="020B0604020202020204" pitchFamily="34" charset="0"/>
                        </a:rPr>
                        <a:t>19</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cs typeface="Arial" panose="020B0604020202020204" pitchFamily="34" charset="0"/>
                        </a:rPr>
                        <a:t>UNIVERSIDAD LIBRE</a:t>
                      </a:r>
                    </a:p>
                  </a:txBody>
                  <a:tcPr marL="9525" marR="9525" marT="9525" marB="0" anchor="b">
                    <a:solidFill>
                      <a:schemeClr val="bg1"/>
                    </a:solidFill>
                  </a:tcPr>
                </a:tc>
                <a:tc>
                  <a:txBody>
                    <a:bodyPr/>
                    <a:lstStyle/>
                    <a:p>
                      <a:pPr algn="ctr" fontAlgn="b"/>
                      <a:r>
                        <a:rPr lang="es-CO" sz="1200" b="0" i="0" u="none" strike="noStrike">
                          <a:solidFill>
                            <a:srgbClr val="000000"/>
                          </a:solidFill>
                          <a:effectLst/>
                          <a:latin typeface="Arial Narrow" panose="020B0606020202030204" pitchFamily="34" charset="0"/>
                          <a:cs typeface="Arial" panose="020B0604020202020204" pitchFamily="34" charset="0"/>
                        </a:rPr>
                        <a:t>145,7</a:t>
                      </a:r>
                    </a:p>
                  </a:txBody>
                  <a:tcPr marL="9525" marR="9525" marT="9525" marB="0" anchor="b">
                    <a:solidFill>
                      <a:schemeClr val="bg1"/>
                    </a:solidFill>
                  </a:tcPr>
                </a:tc>
                <a:extLst>
                  <a:ext uri="{0D108BD9-81ED-4DB2-BD59-A6C34878D82A}">
                    <a16:rowId xmlns="" xmlns:a16="http://schemas.microsoft.com/office/drawing/2014/main" val="116231525"/>
                  </a:ext>
                </a:extLst>
              </a:tr>
              <a:tr h="170546">
                <a:tc>
                  <a:txBody>
                    <a:bodyPr/>
                    <a:lstStyle/>
                    <a:p>
                      <a:pPr algn="ctr" fontAlgn="b"/>
                      <a:r>
                        <a:rPr lang="es-CO" sz="1200" b="0" i="0" u="none" strike="noStrike">
                          <a:solidFill>
                            <a:srgbClr val="000000"/>
                          </a:solidFill>
                          <a:effectLst/>
                          <a:latin typeface="Arial Narrow" panose="020B0606020202030204" pitchFamily="34" charset="0"/>
                          <a:cs typeface="Arial" panose="020B0604020202020204" pitchFamily="34" charset="0"/>
                        </a:rPr>
                        <a:t>20</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cs typeface="Arial" panose="020B0604020202020204" pitchFamily="34" charset="0"/>
                        </a:rPr>
                        <a:t>UNIVERSIDAD CENTRAL</a:t>
                      </a:r>
                    </a:p>
                  </a:txBody>
                  <a:tcPr marL="9525" marR="9525" marT="9525" marB="0" anchor="b">
                    <a:solidFill>
                      <a:schemeClr val="bg1"/>
                    </a:solidFill>
                  </a:tcPr>
                </a:tc>
                <a:tc>
                  <a:txBody>
                    <a:bodyPr/>
                    <a:lstStyle/>
                    <a:p>
                      <a:pPr algn="ctr" fontAlgn="b"/>
                      <a:r>
                        <a:rPr lang="es-CO" sz="1200" b="0" i="0" u="none" strike="noStrike">
                          <a:solidFill>
                            <a:srgbClr val="000000"/>
                          </a:solidFill>
                          <a:effectLst/>
                          <a:latin typeface="Arial Narrow" panose="020B0606020202030204" pitchFamily="34" charset="0"/>
                          <a:cs typeface="Arial" panose="020B0604020202020204" pitchFamily="34" charset="0"/>
                        </a:rPr>
                        <a:t>145,4</a:t>
                      </a:r>
                    </a:p>
                  </a:txBody>
                  <a:tcPr marL="9525" marR="9525" marT="9525" marB="0" anchor="b">
                    <a:solidFill>
                      <a:schemeClr val="bg1"/>
                    </a:solidFill>
                  </a:tcPr>
                </a:tc>
                <a:extLst>
                  <a:ext uri="{0D108BD9-81ED-4DB2-BD59-A6C34878D82A}">
                    <a16:rowId xmlns="" xmlns:a16="http://schemas.microsoft.com/office/drawing/2014/main" val="4226527145"/>
                  </a:ext>
                </a:extLst>
              </a:tr>
              <a:tr h="170546">
                <a:tc>
                  <a:txBody>
                    <a:bodyPr/>
                    <a:lstStyle/>
                    <a:p>
                      <a:pPr algn="ctr" fontAlgn="b"/>
                      <a:r>
                        <a:rPr lang="es-CO" sz="1200" b="0" i="0" u="none" strike="noStrike">
                          <a:solidFill>
                            <a:srgbClr val="000000"/>
                          </a:solidFill>
                          <a:effectLst/>
                          <a:latin typeface="Arial Narrow" panose="020B0606020202030204" pitchFamily="34" charset="0"/>
                          <a:cs typeface="Arial" panose="020B0604020202020204" pitchFamily="34" charset="0"/>
                        </a:rPr>
                        <a:t>21</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cs typeface="Arial" panose="020B0604020202020204" pitchFamily="34" charset="0"/>
                        </a:rPr>
                        <a:t>UNIVERSIDAD SURCOLOMBIANA</a:t>
                      </a:r>
                    </a:p>
                  </a:txBody>
                  <a:tcPr marL="9525" marR="9525" marT="9525" marB="0" anchor="b">
                    <a:solidFill>
                      <a:schemeClr val="bg1"/>
                    </a:solidFill>
                  </a:tcPr>
                </a:tc>
                <a:tc>
                  <a:txBody>
                    <a:bodyPr/>
                    <a:lstStyle/>
                    <a:p>
                      <a:pPr algn="ctr" fontAlgn="b"/>
                      <a:r>
                        <a:rPr lang="es-CO" sz="1200" b="0" i="0" u="none" strike="noStrike">
                          <a:solidFill>
                            <a:srgbClr val="000000"/>
                          </a:solidFill>
                          <a:effectLst/>
                          <a:latin typeface="Arial Narrow" panose="020B0606020202030204" pitchFamily="34" charset="0"/>
                          <a:cs typeface="Arial" panose="020B0604020202020204" pitchFamily="34" charset="0"/>
                        </a:rPr>
                        <a:t>144,1</a:t>
                      </a:r>
                    </a:p>
                  </a:txBody>
                  <a:tcPr marL="9525" marR="9525" marT="9525" marB="0" anchor="b">
                    <a:solidFill>
                      <a:schemeClr val="bg1"/>
                    </a:solidFill>
                  </a:tcPr>
                </a:tc>
                <a:extLst>
                  <a:ext uri="{0D108BD9-81ED-4DB2-BD59-A6C34878D82A}">
                    <a16:rowId xmlns="" xmlns:a16="http://schemas.microsoft.com/office/drawing/2014/main" val="803510805"/>
                  </a:ext>
                </a:extLst>
              </a:tr>
              <a:tr h="170546">
                <a:tc>
                  <a:txBody>
                    <a:bodyPr/>
                    <a:lstStyle/>
                    <a:p>
                      <a:pPr algn="ctr" fontAlgn="b"/>
                      <a:r>
                        <a:rPr lang="es-CO" sz="1200" b="0" i="0" u="none" strike="noStrike">
                          <a:solidFill>
                            <a:srgbClr val="000000"/>
                          </a:solidFill>
                          <a:effectLst/>
                          <a:latin typeface="Arial Narrow" panose="020B0606020202030204" pitchFamily="34" charset="0"/>
                          <a:cs typeface="Arial" panose="020B0604020202020204" pitchFamily="34" charset="0"/>
                        </a:rPr>
                        <a:t>22</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cs typeface="Arial" panose="020B0604020202020204" pitchFamily="34" charset="0"/>
                        </a:rPr>
                        <a:t>UNIVERSIDAD DE SAN BUENAVENTURA</a:t>
                      </a:r>
                    </a:p>
                  </a:txBody>
                  <a:tcPr marL="9525" marR="9525" marT="9525" marB="0" anchor="b">
                    <a:solidFill>
                      <a:schemeClr val="bg1"/>
                    </a:solidFill>
                  </a:tcPr>
                </a:tc>
                <a:tc>
                  <a:txBody>
                    <a:bodyPr/>
                    <a:lstStyle/>
                    <a:p>
                      <a:pPr algn="ctr" fontAlgn="b"/>
                      <a:r>
                        <a:rPr lang="es-CO" sz="1200" b="0" i="0" u="none" strike="noStrike">
                          <a:solidFill>
                            <a:srgbClr val="000000"/>
                          </a:solidFill>
                          <a:effectLst/>
                          <a:latin typeface="Arial Narrow" panose="020B0606020202030204" pitchFamily="34" charset="0"/>
                          <a:cs typeface="Arial" panose="020B0604020202020204" pitchFamily="34" charset="0"/>
                        </a:rPr>
                        <a:t>143,5</a:t>
                      </a:r>
                    </a:p>
                  </a:txBody>
                  <a:tcPr marL="9525" marR="9525" marT="9525" marB="0" anchor="b">
                    <a:solidFill>
                      <a:schemeClr val="bg1"/>
                    </a:solidFill>
                  </a:tcPr>
                </a:tc>
                <a:extLst>
                  <a:ext uri="{0D108BD9-81ED-4DB2-BD59-A6C34878D82A}">
                    <a16:rowId xmlns="" xmlns:a16="http://schemas.microsoft.com/office/drawing/2014/main" val="3472264943"/>
                  </a:ext>
                </a:extLst>
              </a:tr>
              <a:tr h="170546">
                <a:tc>
                  <a:txBody>
                    <a:bodyPr/>
                    <a:lstStyle/>
                    <a:p>
                      <a:pPr algn="ctr" fontAlgn="b"/>
                      <a:r>
                        <a:rPr lang="es-CO" sz="1200" b="0" i="0" u="none" strike="noStrike">
                          <a:solidFill>
                            <a:srgbClr val="000000"/>
                          </a:solidFill>
                          <a:effectLst/>
                          <a:latin typeface="Arial Narrow" panose="020B0606020202030204" pitchFamily="34" charset="0"/>
                          <a:cs typeface="Arial" panose="020B0604020202020204" pitchFamily="34" charset="0"/>
                        </a:rPr>
                        <a:t>23</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cs typeface="Arial" panose="020B0604020202020204" pitchFamily="34" charset="0"/>
                        </a:rPr>
                        <a:t>UNIVERSIDAD CATOLICA DE PEREIRA</a:t>
                      </a:r>
                    </a:p>
                  </a:txBody>
                  <a:tcPr marL="9525" marR="9525" marT="9525" marB="0" anchor="b">
                    <a:solidFill>
                      <a:schemeClr val="bg1"/>
                    </a:solidFill>
                  </a:tcPr>
                </a:tc>
                <a:tc>
                  <a:txBody>
                    <a:bodyPr/>
                    <a:lstStyle/>
                    <a:p>
                      <a:pPr algn="ctr" fontAlgn="b"/>
                      <a:r>
                        <a:rPr lang="es-CO" sz="1200" b="0" i="0" u="none" strike="noStrike" dirty="0">
                          <a:solidFill>
                            <a:srgbClr val="000000"/>
                          </a:solidFill>
                          <a:effectLst/>
                          <a:latin typeface="Arial Narrow" panose="020B0606020202030204" pitchFamily="34" charset="0"/>
                          <a:cs typeface="Arial" panose="020B0604020202020204" pitchFamily="34" charset="0"/>
                        </a:rPr>
                        <a:t>142,4</a:t>
                      </a:r>
                    </a:p>
                  </a:txBody>
                  <a:tcPr marL="9525" marR="9525" marT="9525" marB="0" anchor="b">
                    <a:solidFill>
                      <a:schemeClr val="bg1"/>
                    </a:solidFill>
                  </a:tcPr>
                </a:tc>
                <a:extLst>
                  <a:ext uri="{0D108BD9-81ED-4DB2-BD59-A6C34878D82A}">
                    <a16:rowId xmlns="" xmlns:a16="http://schemas.microsoft.com/office/drawing/2014/main" val="2322827960"/>
                  </a:ext>
                </a:extLst>
              </a:tr>
              <a:tr h="170546">
                <a:tc>
                  <a:txBody>
                    <a:bodyPr/>
                    <a:lstStyle/>
                    <a:p>
                      <a:pPr algn="ctr" fontAlgn="b"/>
                      <a:r>
                        <a:rPr lang="es-CO" sz="1200" b="0" i="0" u="none" strike="noStrike">
                          <a:solidFill>
                            <a:srgbClr val="000000"/>
                          </a:solidFill>
                          <a:effectLst/>
                          <a:latin typeface="Arial Narrow" panose="020B0606020202030204" pitchFamily="34" charset="0"/>
                          <a:cs typeface="Arial" panose="020B0604020202020204" pitchFamily="34" charset="0"/>
                        </a:rPr>
                        <a:t>24</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cs typeface="Arial" panose="020B0604020202020204" pitchFamily="34" charset="0"/>
                        </a:rPr>
                        <a:t>UNIVERSIDAD AUTONOMA DE MANIZALES</a:t>
                      </a:r>
                    </a:p>
                  </a:txBody>
                  <a:tcPr marL="9525" marR="9525" marT="9525" marB="0" anchor="b">
                    <a:solidFill>
                      <a:schemeClr val="bg1"/>
                    </a:solidFill>
                  </a:tcPr>
                </a:tc>
                <a:tc>
                  <a:txBody>
                    <a:bodyPr/>
                    <a:lstStyle/>
                    <a:p>
                      <a:pPr algn="ctr" fontAlgn="b"/>
                      <a:r>
                        <a:rPr lang="es-CO" sz="1200" b="0" i="0" u="none" strike="noStrike" dirty="0">
                          <a:solidFill>
                            <a:srgbClr val="000000"/>
                          </a:solidFill>
                          <a:effectLst/>
                          <a:latin typeface="Arial Narrow" panose="020B0606020202030204" pitchFamily="34" charset="0"/>
                          <a:cs typeface="Arial" panose="020B0604020202020204" pitchFamily="34" charset="0"/>
                        </a:rPr>
                        <a:t>139,6</a:t>
                      </a:r>
                    </a:p>
                  </a:txBody>
                  <a:tcPr marL="9525" marR="9525" marT="9525" marB="0" anchor="b">
                    <a:solidFill>
                      <a:schemeClr val="bg1"/>
                    </a:solidFill>
                  </a:tcPr>
                </a:tc>
                <a:extLst>
                  <a:ext uri="{0D108BD9-81ED-4DB2-BD59-A6C34878D82A}">
                    <a16:rowId xmlns="" xmlns:a16="http://schemas.microsoft.com/office/drawing/2014/main" val="123861237"/>
                  </a:ext>
                </a:extLst>
              </a:tr>
              <a:tr h="170546">
                <a:tc>
                  <a:txBody>
                    <a:bodyPr/>
                    <a:lstStyle/>
                    <a:p>
                      <a:pPr algn="ctr" fontAlgn="b"/>
                      <a:r>
                        <a:rPr lang="es-CO" sz="1200" b="0" i="0" u="none" strike="noStrike">
                          <a:solidFill>
                            <a:srgbClr val="000000"/>
                          </a:solidFill>
                          <a:effectLst/>
                          <a:latin typeface="Arial Narrow" panose="020B0606020202030204" pitchFamily="34" charset="0"/>
                          <a:cs typeface="Arial" panose="020B0604020202020204" pitchFamily="34" charset="0"/>
                        </a:rPr>
                        <a:t>25</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cs typeface="Arial" panose="020B0604020202020204" pitchFamily="34" charset="0"/>
                        </a:rPr>
                        <a:t>UNIVERSIDAD MARIANA</a:t>
                      </a:r>
                    </a:p>
                  </a:txBody>
                  <a:tcPr marL="9525" marR="9525" marT="9525" marB="0" anchor="b">
                    <a:solidFill>
                      <a:schemeClr val="bg1"/>
                    </a:solidFill>
                  </a:tcPr>
                </a:tc>
                <a:tc>
                  <a:txBody>
                    <a:bodyPr/>
                    <a:lstStyle/>
                    <a:p>
                      <a:pPr algn="ctr" fontAlgn="b"/>
                      <a:r>
                        <a:rPr lang="es-CO" sz="1200" b="0" i="0" u="none" strike="noStrike" dirty="0">
                          <a:solidFill>
                            <a:srgbClr val="000000"/>
                          </a:solidFill>
                          <a:effectLst/>
                          <a:latin typeface="Arial Narrow" panose="020B0606020202030204" pitchFamily="34" charset="0"/>
                          <a:cs typeface="Arial" panose="020B0604020202020204" pitchFamily="34" charset="0"/>
                        </a:rPr>
                        <a:t>137,9</a:t>
                      </a:r>
                    </a:p>
                  </a:txBody>
                  <a:tcPr marL="9525" marR="9525" marT="9525" marB="0" anchor="b">
                    <a:solidFill>
                      <a:schemeClr val="bg1"/>
                    </a:solidFill>
                  </a:tcPr>
                </a:tc>
                <a:extLst>
                  <a:ext uri="{0D108BD9-81ED-4DB2-BD59-A6C34878D82A}">
                    <a16:rowId xmlns="" xmlns:a16="http://schemas.microsoft.com/office/drawing/2014/main" val="44717393"/>
                  </a:ext>
                </a:extLst>
              </a:tr>
              <a:tr h="170546">
                <a:tc>
                  <a:txBody>
                    <a:bodyPr/>
                    <a:lstStyle/>
                    <a:p>
                      <a:pPr algn="ctr" fontAlgn="b"/>
                      <a:r>
                        <a:rPr lang="es-CO" sz="1200" b="0" i="0" u="none" strike="noStrike">
                          <a:solidFill>
                            <a:srgbClr val="000000"/>
                          </a:solidFill>
                          <a:effectLst/>
                          <a:latin typeface="Arial Narrow" panose="020B0606020202030204" pitchFamily="34" charset="0"/>
                          <a:cs typeface="Arial" panose="020B0604020202020204" pitchFamily="34" charset="0"/>
                        </a:rPr>
                        <a:t>26</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cs typeface="Arial" panose="020B0604020202020204" pitchFamily="34" charset="0"/>
                        </a:rPr>
                        <a:t>UNIVERSIDAD COOPERATIVA DE COLOMBIA</a:t>
                      </a:r>
                    </a:p>
                  </a:txBody>
                  <a:tcPr marL="9525" marR="9525" marT="9525" marB="0" anchor="b">
                    <a:solidFill>
                      <a:schemeClr val="bg1"/>
                    </a:solidFill>
                  </a:tcPr>
                </a:tc>
                <a:tc>
                  <a:txBody>
                    <a:bodyPr/>
                    <a:lstStyle/>
                    <a:p>
                      <a:pPr algn="ctr" fontAlgn="b"/>
                      <a:r>
                        <a:rPr lang="es-CO" sz="1200" b="0" i="0" u="none" strike="noStrike" dirty="0">
                          <a:solidFill>
                            <a:srgbClr val="000000"/>
                          </a:solidFill>
                          <a:effectLst/>
                          <a:latin typeface="Arial Narrow" panose="020B0606020202030204" pitchFamily="34" charset="0"/>
                          <a:cs typeface="Arial" panose="020B0604020202020204" pitchFamily="34" charset="0"/>
                        </a:rPr>
                        <a:t>136,4</a:t>
                      </a:r>
                    </a:p>
                  </a:txBody>
                  <a:tcPr marL="9525" marR="9525" marT="9525" marB="0" anchor="b">
                    <a:solidFill>
                      <a:schemeClr val="bg1"/>
                    </a:solidFill>
                  </a:tcPr>
                </a:tc>
                <a:extLst>
                  <a:ext uri="{0D108BD9-81ED-4DB2-BD59-A6C34878D82A}">
                    <a16:rowId xmlns="" xmlns:a16="http://schemas.microsoft.com/office/drawing/2014/main" val="1933047463"/>
                  </a:ext>
                </a:extLst>
              </a:tr>
              <a:tr h="170546">
                <a:tc>
                  <a:txBody>
                    <a:bodyPr/>
                    <a:lstStyle/>
                    <a:p>
                      <a:pPr algn="ctr" fontAlgn="b"/>
                      <a:r>
                        <a:rPr lang="es-CO" sz="1200" b="0" i="0" u="none" strike="noStrike">
                          <a:solidFill>
                            <a:srgbClr val="000000"/>
                          </a:solidFill>
                          <a:effectLst/>
                          <a:latin typeface="Arial Narrow" panose="020B0606020202030204" pitchFamily="34" charset="0"/>
                          <a:cs typeface="Arial" panose="020B0604020202020204" pitchFamily="34" charset="0"/>
                        </a:rPr>
                        <a:t>27</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cs typeface="Arial" panose="020B0604020202020204" pitchFamily="34" charset="0"/>
                        </a:rPr>
                        <a:t>UNIVERSIDAD DE SANTANDER - UDES</a:t>
                      </a:r>
                    </a:p>
                  </a:txBody>
                  <a:tcPr marL="9525" marR="9525" marT="9525" marB="0" anchor="b">
                    <a:solidFill>
                      <a:schemeClr val="bg1"/>
                    </a:solidFill>
                  </a:tcPr>
                </a:tc>
                <a:tc>
                  <a:txBody>
                    <a:bodyPr/>
                    <a:lstStyle/>
                    <a:p>
                      <a:pPr algn="ctr" fontAlgn="b"/>
                      <a:r>
                        <a:rPr lang="es-CO" sz="1200" b="0" i="0" u="none" strike="noStrike" dirty="0">
                          <a:solidFill>
                            <a:srgbClr val="000000"/>
                          </a:solidFill>
                          <a:effectLst/>
                          <a:latin typeface="Arial Narrow" panose="020B0606020202030204" pitchFamily="34" charset="0"/>
                          <a:cs typeface="Arial" panose="020B0604020202020204" pitchFamily="34" charset="0"/>
                        </a:rPr>
                        <a:t>136,1</a:t>
                      </a:r>
                    </a:p>
                  </a:txBody>
                  <a:tcPr marL="9525" marR="9525" marT="9525" marB="0" anchor="b">
                    <a:solidFill>
                      <a:schemeClr val="bg1"/>
                    </a:solidFill>
                  </a:tcPr>
                </a:tc>
                <a:extLst>
                  <a:ext uri="{0D108BD9-81ED-4DB2-BD59-A6C34878D82A}">
                    <a16:rowId xmlns="" xmlns:a16="http://schemas.microsoft.com/office/drawing/2014/main" val="1433134759"/>
                  </a:ext>
                </a:extLst>
              </a:tr>
              <a:tr h="170546">
                <a:tc>
                  <a:txBody>
                    <a:bodyPr/>
                    <a:lstStyle/>
                    <a:p>
                      <a:pPr algn="ctr" fontAlgn="b"/>
                      <a:r>
                        <a:rPr lang="es-CO" sz="1200" b="0" i="0" u="none" strike="noStrike">
                          <a:solidFill>
                            <a:srgbClr val="000000"/>
                          </a:solidFill>
                          <a:effectLst/>
                          <a:latin typeface="Arial Narrow" panose="020B0606020202030204" pitchFamily="34" charset="0"/>
                          <a:cs typeface="Arial" panose="020B0604020202020204" pitchFamily="34" charset="0"/>
                        </a:rPr>
                        <a:t>28</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cs typeface="Arial" panose="020B0604020202020204" pitchFamily="34" charset="0"/>
                        </a:rPr>
                        <a:t>UNIVERSIDAD AUTONOMA DEL CARIBE- UNIAUTONOMA</a:t>
                      </a:r>
                    </a:p>
                  </a:txBody>
                  <a:tcPr marL="9525" marR="9525" marT="9525" marB="0" anchor="b">
                    <a:solidFill>
                      <a:schemeClr val="bg1"/>
                    </a:solidFill>
                  </a:tcPr>
                </a:tc>
                <a:tc>
                  <a:txBody>
                    <a:bodyPr/>
                    <a:lstStyle/>
                    <a:p>
                      <a:pPr algn="ctr" fontAlgn="b"/>
                      <a:r>
                        <a:rPr lang="es-CO" sz="1200" b="0" i="0" u="none" strike="noStrike" dirty="0">
                          <a:solidFill>
                            <a:srgbClr val="000000"/>
                          </a:solidFill>
                          <a:effectLst/>
                          <a:latin typeface="Arial Narrow" panose="020B0606020202030204" pitchFamily="34" charset="0"/>
                          <a:cs typeface="Arial" panose="020B0604020202020204" pitchFamily="34" charset="0"/>
                        </a:rPr>
                        <a:t>135,6</a:t>
                      </a:r>
                    </a:p>
                  </a:txBody>
                  <a:tcPr marL="9525" marR="9525" marT="9525" marB="0" anchor="b">
                    <a:solidFill>
                      <a:schemeClr val="bg1"/>
                    </a:solidFill>
                  </a:tcPr>
                </a:tc>
                <a:extLst>
                  <a:ext uri="{0D108BD9-81ED-4DB2-BD59-A6C34878D82A}">
                    <a16:rowId xmlns="" xmlns:a16="http://schemas.microsoft.com/office/drawing/2014/main" val="2321961942"/>
                  </a:ext>
                </a:extLst>
              </a:tr>
              <a:tr h="170546">
                <a:tc>
                  <a:txBody>
                    <a:bodyPr/>
                    <a:lstStyle/>
                    <a:p>
                      <a:pPr algn="ctr" fontAlgn="b"/>
                      <a:r>
                        <a:rPr lang="es-CO" sz="1200" b="0" i="0" u="none" strike="noStrike">
                          <a:solidFill>
                            <a:srgbClr val="000000"/>
                          </a:solidFill>
                          <a:effectLst/>
                          <a:latin typeface="Arial Narrow" panose="020B0606020202030204" pitchFamily="34" charset="0"/>
                          <a:cs typeface="Arial" panose="020B0604020202020204" pitchFamily="34" charset="0"/>
                        </a:rPr>
                        <a:t>29</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cs typeface="Arial" panose="020B0604020202020204" pitchFamily="34" charset="0"/>
                        </a:rPr>
                        <a:t>UNIVERSIDAD NACIONAL ABIERTA Y A DISTANCIA UNAD</a:t>
                      </a:r>
                    </a:p>
                  </a:txBody>
                  <a:tcPr marL="9525" marR="9525" marT="9525" marB="0" anchor="b">
                    <a:solidFill>
                      <a:schemeClr val="bg1"/>
                    </a:solidFill>
                  </a:tcPr>
                </a:tc>
                <a:tc>
                  <a:txBody>
                    <a:bodyPr/>
                    <a:lstStyle/>
                    <a:p>
                      <a:pPr algn="ctr" fontAlgn="b"/>
                      <a:r>
                        <a:rPr lang="es-CO" sz="1200" b="0" i="0" u="none" strike="noStrike" dirty="0">
                          <a:solidFill>
                            <a:srgbClr val="000000"/>
                          </a:solidFill>
                          <a:effectLst/>
                          <a:latin typeface="Arial Narrow" panose="020B0606020202030204" pitchFamily="34" charset="0"/>
                          <a:cs typeface="Arial" panose="020B0604020202020204" pitchFamily="34" charset="0"/>
                        </a:rPr>
                        <a:t>134,9</a:t>
                      </a:r>
                    </a:p>
                  </a:txBody>
                  <a:tcPr marL="9525" marR="9525" marT="9525" marB="0" anchor="b">
                    <a:solidFill>
                      <a:schemeClr val="bg1"/>
                    </a:solidFill>
                  </a:tcPr>
                </a:tc>
                <a:extLst>
                  <a:ext uri="{0D108BD9-81ED-4DB2-BD59-A6C34878D82A}">
                    <a16:rowId xmlns="" xmlns:a16="http://schemas.microsoft.com/office/drawing/2014/main" val="3228932771"/>
                  </a:ext>
                </a:extLst>
              </a:tr>
              <a:tr h="170546">
                <a:tc>
                  <a:txBody>
                    <a:bodyPr/>
                    <a:lstStyle/>
                    <a:p>
                      <a:pPr algn="ctr" fontAlgn="b"/>
                      <a:r>
                        <a:rPr lang="es-CO" sz="1200" b="0" i="0" u="none" strike="noStrike">
                          <a:solidFill>
                            <a:srgbClr val="000000"/>
                          </a:solidFill>
                          <a:effectLst/>
                          <a:latin typeface="Arial Narrow" panose="020B0606020202030204" pitchFamily="34" charset="0"/>
                          <a:cs typeface="Arial" panose="020B0604020202020204" pitchFamily="34" charset="0"/>
                        </a:rPr>
                        <a:t>30</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cs typeface="Arial" panose="020B0604020202020204" pitchFamily="34" charset="0"/>
                        </a:rPr>
                        <a:t>UNIVERSIDAD SIMON BOLIVAR</a:t>
                      </a:r>
                    </a:p>
                  </a:txBody>
                  <a:tcPr marL="9525" marR="9525" marT="9525" marB="0" anchor="b">
                    <a:solidFill>
                      <a:schemeClr val="bg1"/>
                    </a:solidFill>
                  </a:tcPr>
                </a:tc>
                <a:tc>
                  <a:txBody>
                    <a:bodyPr/>
                    <a:lstStyle/>
                    <a:p>
                      <a:pPr algn="ctr" fontAlgn="b"/>
                      <a:r>
                        <a:rPr lang="es-CO" sz="1200" b="0" i="0" u="none" strike="noStrike" dirty="0">
                          <a:solidFill>
                            <a:srgbClr val="000000"/>
                          </a:solidFill>
                          <a:effectLst/>
                          <a:latin typeface="Arial Narrow" panose="020B0606020202030204" pitchFamily="34" charset="0"/>
                          <a:cs typeface="Arial" panose="020B0604020202020204" pitchFamily="34" charset="0"/>
                        </a:rPr>
                        <a:t>133,8</a:t>
                      </a:r>
                    </a:p>
                  </a:txBody>
                  <a:tcPr marL="9525" marR="9525" marT="9525" marB="0" anchor="b">
                    <a:solidFill>
                      <a:schemeClr val="bg1"/>
                    </a:solidFill>
                  </a:tcPr>
                </a:tc>
                <a:extLst>
                  <a:ext uri="{0D108BD9-81ED-4DB2-BD59-A6C34878D82A}">
                    <a16:rowId xmlns="" xmlns:a16="http://schemas.microsoft.com/office/drawing/2014/main" val="1694268461"/>
                  </a:ext>
                </a:extLst>
              </a:tr>
              <a:tr h="170546">
                <a:tc>
                  <a:txBody>
                    <a:bodyPr/>
                    <a:lstStyle/>
                    <a:p>
                      <a:pPr algn="ctr" fontAlgn="b"/>
                      <a:r>
                        <a:rPr lang="es-CO" sz="1200" b="0" i="0" u="none" strike="noStrike">
                          <a:solidFill>
                            <a:srgbClr val="000000"/>
                          </a:solidFill>
                          <a:effectLst/>
                          <a:latin typeface="Arial Narrow" panose="020B0606020202030204" pitchFamily="34" charset="0"/>
                          <a:cs typeface="Arial" panose="020B0604020202020204" pitchFamily="34" charset="0"/>
                        </a:rPr>
                        <a:t>31</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cs typeface="Arial" panose="020B0604020202020204" pitchFamily="34" charset="0"/>
                        </a:rPr>
                        <a:t>UNIVERSIDAD DEL TOLIMA</a:t>
                      </a:r>
                    </a:p>
                  </a:txBody>
                  <a:tcPr marL="9525" marR="9525" marT="9525" marB="0" anchor="b">
                    <a:solidFill>
                      <a:schemeClr val="bg1"/>
                    </a:solidFill>
                  </a:tcPr>
                </a:tc>
                <a:tc>
                  <a:txBody>
                    <a:bodyPr/>
                    <a:lstStyle/>
                    <a:p>
                      <a:pPr algn="ctr" fontAlgn="b"/>
                      <a:r>
                        <a:rPr lang="es-CO" sz="1200" b="0" i="0" u="none" strike="noStrike" dirty="0">
                          <a:solidFill>
                            <a:srgbClr val="000000"/>
                          </a:solidFill>
                          <a:effectLst/>
                          <a:latin typeface="Arial Narrow" panose="020B0606020202030204" pitchFamily="34" charset="0"/>
                          <a:cs typeface="Arial" panose="020B0604020202020204" pitchFamily="34" charset="0"/>
                        </a:rPr>
                        <a:t>132,1</a:t>
                      </a:r>
                    </a:p>
                  </a:txBody>
                  <a:tcPr marL="9525" marR="9525" marT="9525" marB="0" anchor="b">
                    <a:solidFill>
                      <a:schemeClr val="bg1"/>
                    </a:solidFill>
                  </a:tcPr>
                </a:tc>
                <a:extLst>
                  <a:ext uri="{0D108BD9-81ED-4DB2-BD59-A6C34878D82A}">
                    <a16:rowId xmlns="" xmlns:a16="http://schemas.microsoft.com/office/drawing/2014/main" val="4135361884"/>
                  </a:ext>
                </a:extLst>
              </a:tr>
              <a:tr h="170546">
                <a:tc>
                  <a:txBody>
                    <a:bodyPr/>
                    <a:lstStyle/>
                    <a:p>
                      <a:pPr algn="ctr" fontAlgn="b"/>
                      <a:r>
                        <a:rPr lang="es-CO" sz="1200" b="0" i="0" u="none" strike="noStrike" dirty="0">
                          <a:solidFill>
                            <a:srgbClr val="000000"/>
                          </a:solidFill>
                          <a:effectLst/>
                          <a:latin typeface="Arial Narrow" panose="020B0606020202030204" pitchFamily="34" charset="0"/>
                          <a:cs typeface="Arial" panose="020B0604020202020204" pitchFamily="34" charset="0"/>
                        </a:rPr>
                        <a:t>32</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cs typeface="Arial" panose="020B0604020202020204" pitchFamily="34" charset="0"/>
                        </a:rPr>
                        <a:t>CORPORACION UNIVERSITARIA MINUTO DE DIOS -UNIMINUTO-</a:t>
                      </a:r>
                    </a:p>
                  </a:txBody>
                  <a:tcPr marL="9525" marR="9525" marT="9525" marB="0" anchor="b">
                    <a:solidFill>
                      <a:schemeClr val="bg1"/>
                    </a:solidFill>
                  </a:tcPr>
                </a:tc>
                <a:tc>
                  <a:txBody>
                    <a:bodyPr/>
                    <a:lstStyle/>
                    <a:p>
                      <a:pPr algn="ctr" fontAlgn="b"/>
                      <a:r>
                        <a:rPr lang="es-CO" sz="1200" b="0" i="0" u="none" strike="noStrike" dirty="0">
                          <a:solidFill>
                            <a:srgbClr val="000000"/>
                          </a:solidFill>
                          <a:effectLst/>
                          <a:latin typeface="Arial Narrow" panose="020B0606020202030204" pitchFamily="34" charset="0"/>
                          <a:cs typeface="Arial" panose="020B0604020202020204" pitchFamily="34" charset="0"/>
                        </a:rPr>
                        <a:t>131,9</a:t>
                      </a:r>
                    </a:p>
                  </a:txBody>
                  <a:tcPr marL="9525" marR="9525" marT="9525" marB="0" anchor="b">
                    <a:solidFill>
                      <a:schemeClr val="bg1"/>
                    </a:solidFill>
                  </a:tcPr>
                </a:tc>
                <a:extLst>
                  <a:ext uri="{0D108BD9-81ED-4DB2-BD59-A6C34878D82A}">
                    <a16:rowId xmlns="" xmlns:a16="http://schemas.microsoft.com/office/drawing/2014/main" val="1683657057"/>
                  </a:ext>
                </a:extLst>
              </a:tr>
            </a:tbl>
          </a:graphicData>
        </a:graphic>
      </p:graphicFrame>
      <p:pic>
        <p:nvPicPr>
          <p:cNvPr id="14" name="Imagen 13">
            <a:extLst>
              <a:ext uri="{FF2B5EF4-FFF2-40B4-BE49-F238E27FC236}">
                <a16:creationId xmlns="" xmlns:a16="http://schemas.microsoft.com/office/drawing/2014/main" id="{58C28BED-1600-44D1-A2EA-1A384CEBFE74}"/>
              </a:ext>
            </a:extLst>
          </p:cNvPr>
          <p:cNvPicPr>
            <a:picLocks noChangeAspect="1"/>
          </p:cNvPicPr>
          <p:nvPr/>
        </p:nvPicPr>
        <p:blipFill>
          <a:blip r:embed="rId3"/>
          <a:stretch>
            <a:fillRect/>
          </a:stretch>
        </p:blipFill>
        <p:spPr>
          <a:xfrm>
            <a:off x="8860019" y="1007742"/>
            <a:ext cx="1220507" cy="384725"/>
          </a:xfrm>
          <a:prstGeom prst="rect">
            <a:avLst/>
          </a:prstGeom>
        </p:spPr>
      </p:pic>
      <p:pic>
        <p:nvPicPr>
          <p:cNvPr id="17" name="Picture 2" descr="Imagen relacionada">
            <a:extLst>
              <a:ext uri="{FF2B5EF4-FFF2-40B4-BE49-F238E27FC236}">
                <a16:creationId xmlns="" xmlns:a16="http://schemas.microsoft.com/office/drawing/2014/main" id="{52D37E29-11D8-4DA6-B3BF-778C8373642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084" t="20075" r="-1128" b="14962"/>
          <a:stretch/>
        </p:blipFill>
        <p:spPr bwMode="auto">
          <a:xfrm>
            <a:off x="813467" y="5074727"/>
            <a:ext cx="765315" cy="507081"/>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n 17">
            <a:extLst>
              <a:ext uri="{FF2B5EF4-FFF2-40B4-BE49-F238E27FC236}">
                <a16:creationId xmlns="" xmlns:a16="http://schemas.microsoft.com/office/drawing/2014/main" id="{41E7EA20-611B-4149-95F8-D74F9A2FC164}"/>
              </a:ext>
            </a:extLst>
          </p:cNvPr>
          <p:cNvPicPr>
            <a:picLocks noChangeAspect="1"/>
          </p:cNvPicPr>
          <p:nvPr/>
        </p:nvPicPr>
        <p:blipFill>
          <a:blip r:embed="rId5"/>
          <a:stretch>
            <a:fillRect/>
          </a:stretch>
        </p:blipFill>
        <p:spPr>
          <a:xfrm>
            <a:off x="1629122" y="5433445"/>
            <a:ext cx="658425" cy="823031"/>
          </a:xfrm>
          <a:prstGeom prst="rect">
            <a:avLst/>
          </a:prstGeom>
        </p:spPr>
      </p:pic>
      <p:pic>
        <p:nvPicPr>
          <p:cNvPr id="19" name="Imagen 18">
            <a:extLst>
              <a:ext uri="{FF2B5EF4-FFF2-40B4-BE49-F238E27FC236}">
                <a16:creationId xmlns="" xmlns:a16="http://schemas.microsoft.com/office/drawing/2014/main" id="{F2127FBE-88F4-4975-8B94-5AF631E1BC4C}"/>
              </a:ext>
            </a:extLst>
          </p:cNvPr>
          <p:cNvPicPr>
            <a:picLocks noChangeAspect="1"/>
          </p:cNvPicPr>
          <p:nvPr/>
        </p:nvPicPr>
        <p:blipFill>
          <a:blip r:embed="rId6"/>
          <a:stretch>
            <a:fillRect/>
          </a:stretch>
        </p:blipFill>
        <p:spPr>
          <a:xfrm>
            <a:off x="2474751" y="5775428"/>
            <a:ext cx="841321" cy="841321"/>
          </a:xfrm>
          <a:prstGeom prst="rect">
            <a:avLst/>
          </a:prstGeom>
        </p:spPr>
      </p:pic>
      <p:pic>
        <p:nvPicPr>
          <p:cNvPr id="13" name="Picture 2" descr="Imagen relacionada">
            <a:extLst>
              <a:ext uri="{FF2B5EF4-FFF2-40B4-BE49-F238E27FC236}">
                <a16:creationId xmlns="" xmlns:a16="http://schemas.microsoft.com/office/drawing/2014/main" id="{2BB2834F-9D26-42BF-BEF3-83EB85E3766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0739" t="18823" r="10334" b="25456"/>
          <a:stretch/>
        </p:blipFill>
        <p:spPr bwMode="auto">
          <a:xfrm>
            <a:off x="10594358" y="94595"/>
            <a:ext cx="1385603" cy="671485"/>
          </a:xfrm>
          <a:prstGeom prst="rect">
            <a:avLst/>
          </a:prstGeom>
          <a:noFill/>
          <a:extLst>
            <a:ext uri="{909E8E84-426E-40DD-AFC4-6F175D3DCCD1}">
              <a14:hiddenFill xmlns:a14="http://schemas.microsoft.com/office/drawing/2010/main">
                <a:solidFill>
                  <a:srgbClr val="FFFFFF"/>
                </a:solidFill>
              </a14:hiddenFill>
            </a:ext>
          </a:extLst>
        </p:spPr>
      </p:pic>
      <p:pic>
        <p:nvPicPr>
          <p:cNvPr id="20" name="Imagen 19">
            <a:extLst>
              <a:ext uri="{FF2B5EF4-FFF2-40B4-BE49-F238E27FC236}">
                <a16:creationId xmlns="" xmlns:a16="http://schemas.microsoft.com/office/drawing/2014/main" id="{7968E7F3-864C-4D5E-B387-D28C099D02F6}"/>
              </a:ext>
            </a:extLst>
          </p:cNvPr>
          <p:cNvPicPr>
            <a:picLocks noChangeAspect="1"/>
          </p:cNvPicPr>
          <p:nvPr/>
        </p:nvPicPr>
        <p:blipFill>
          <a:blip r:embed="rId8"/>
          <a:stretch>
            <a:fillRect/>
          </a:stretch>
        </p:blipFill>
        <p:spPr>
          <a:xfrm>
            <a:off x="9993868" y="376519"/>
            <a:ext cx="532978" cy="631223"/>
          </a:xfrm>
          <a:prstGeom prst="rect">
            <a:avLst/>
          </a:prstGeom>
        </p:spPr>
      </p:pic>
      <p:sp>
        <p:nvSpPr>
          <p:cNvPr id="15" name="CuadroTexto 14">
            <a:extLst>
              <a:ext uri="{FF2B5EF4-FFF2-40B4-BE49-F238E27FC236}">
                <a16:creationId xmlns="" xmlns:a16="http://schemas.microsoft.com/office/drawing/2014/main" id="{A5D637FC-22ED-405A-B3A9-5303FE12E7BB}"/>
              </a:ext>
            </a:extLst>
          </p:cNvPr>
          <p:cNvSpPr txBox="1"/>
          <p:nvPr/>
        </p:nvSpPr>
        <p:spPr>
          <a:xfrm>
            <a:off x="212038" y="516837"/>
            <a:ext cx="3106598" cy="4555093"/>
          </a:xfrm>
          <a:prstGeom prst="rect">
            <a:avLst/>
          </a:prstGeom>
          <a:noFill/>
        </p:spPr>
        <p:txBody>
          <a:bodyPr wrap="square" rtlCol="0">
            <a:spAutoFit/>
          </a:bodyPr>
          <a:lstStyle/>
          <a:p>
            <a:pPr algn="ctr"/>
            <a:r>
              <a:rPr lang="es-CO" sz="1400" dirty="0">
                <a:latin typeface="Arial Narrow" panose="020B0606020202030204" pitchFamily="34" charset="0"/>
              </a:rPr>
              <a:t>Promedio simple del puntaje de los estudiantes de los programas académicos de en el módulo de Competencias Ciudadanas</a:t>
            </a:r>
          </a:p>
          <a:p>
            <a:pPr algn="ctr"/>
            <a:endParaRPr lang="es-CO" sz="1400" dirty="0">
              <a:latin typeface="Arial Narrow" panose="020B0606020202030204" pitchFamily="34" charset="0"/>
            </a:endParaRPr>
          </a:p>
          <a:p>
            <a:pPr algn="ctr"/>
            <a:r>
              <a:rPr lang="es-CO" sz="1400" dirty="0">
                <a:latin typeface="Arial Narrow" panose="020B0606020202030204" pitchFamily="34" charset="0"/>
              </a:rPr>
              <a:t>Este módulo tiene como objetivo evaluar los conocimientos con los que los estudiantes cuentan para fomentar la construcción de marcos de comprensión y entorno, promover el ejercicio de la ciudadanía y la inclusión de acuerdo a lo establecido por la constitución política de Colombia. El módulo está construido, a partir de la importancia de contar con ciudadanos que conozcan su entorno social y político, reconozcan sus derechos y obligaciones y cuenten con la capacidad de reflexionar sobre problemáticas sociales (ICFES, 2017).</a:t>
            </a:r>
          </a:p>
          <a:p>
            <a:pPr algn="ctr"/>
            <a:endParaRPr lang="es-CO" sz="1400" dirty="0">
              <a:latin typeface="Arial Narrow" panose="020B0606020202030204" pitchFamily="34" charset="0"/>
            </a:endParaRPr>
          </a:p>
          <a:p>
            <a:pPr algn="ctr"/>
            <a:r>
              <a:rPr lang="es-CO" sz="1200" dirty="0">
                <a:latin typeface="Arial Narrow" panose="020B0606020202030204" pitchFamily="34" charset="0"/>
              </a:rPr>
              <a:t>Fuente de información: ICFES 2018; corte de los datos mayo de 2018.</a:t>
            </a:r>
          </a:p>
        </p:txBody>
      </p:sp>
      <p:grpSp>
        <p:nvGrpSpPr>
          <p:cNvPr id="7" name="Grupo 6">
            <a:extLst>
              <a:ext uri="{FF2B5EF4-FFF2-40B4-BE49-F238E27FC236}">
                <a16:creationId xmlns="" xmlns:a16="http://schemas.microsoft.com/office/drawing/2014/main" id="{8B24D3C3-E1C0-4B89-8CFE-6D856543ED08}"/>
              </a:ext>
            </a:extLst>
          </p:cNvPr>
          <p:cNvGrpSpPr/>
          <p:nvPr/>
        </p:nvGrpSpPr>
        <p:grpSpPr>
          <a:xfrm>
            <a:off x="3455207" y="3656009"/>
            <a:ext cx="7419475" cy="2085013"/>
            <a:chOff x="3455207" y="3656009"/>
            <a:chExt cx="7419475" cy="2085013"/>
          </a:xfrm>
        </p:grpSpPr>
        <p:pic>
          <p:nvPicPr>
            <p:cNvPr id="4" name="Imagen 3">
              <a:extLst>
                <a:ext uri="{FF2B5EF4-FFF2-40B4-BE49-F238E27FC236}">
                  <a16:creationId xmlns="" xmlns:a16="http://schemas.microsoft.com/office/drawing/2014/main" id="{7F5AB60D-4D4D-4D3B-9E42-AB3DE167693B}"/>
                </a:ext>
              </a:extLst>
            </p:cNvPr>
            <p:cNvPicPr>
              <a:picLocks noChangeAspect="1"/>
            </p:cNvPicPr>
            <p:nvPr/>
          </p:nvPicPr>
          <p:blipFill>
            <a:blip r:embed="rId9"/>
            <a:stretch>
              <a:fillRect/>
            </a:stretch>
          </p:blipFill>
          <p:spPr>
            <a:xfrm>
              <a:off x="3455207" y="3656009"/>
              <a:ext cx="7419475" cy="2085013"/>
            </a:xfrm>
            <a:prstGeom prst="rect">
              <a:avLst/>
            </a:prstGeom>
          </p:spPr>
        </p:pic>
        <p:cxnSp>
          <p:nvCxnSpPr>
            <p:cNvPr id="16" name="Conector recto de flecha 15">
              <a:extLst>
                <a:ext uri="{FF2B5EF4-FFF2-40B4-BE49-F238E27FC236}">
                  <a16:creationId xmlns="" xmlns:a16="http://schemas.microsoft.com/office/drawing/2014/main" id="{971D6E8C-8130-4B97-9406-3365E901AE51}"/>
                </a:ext>
              </a:extLst>
            </p:cNvPr>
            <p:cNvCxnSpPr>
              <a:cxnSpLocks/>
            </p:cNvCxnSpPr>
            <p:nvPr/>
          </p:nvCxnSpPr>
          <p:spPr>
            <a:xfrm flipH="1">
              <a:off x="8322365" y="4837043"/>
              <a:ext cx="210942" cy="1060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1" name="Imagen 20">
              <a:extLst>
                <a:ext uri="{FF2B5EF4-FFF2-40B4-BE49-F238E27FC236}">
                  <a16:creationId xmlns="" xmlns:a16="http://schemas.microsoft.com/office/drawing/2014/main" id="{A054C304-7587-4F01-B64D-3739E83001CE}"/>
                </a:ext>
              </a:extLst>
            </p:cNvPr>
            <p:cNvPicPr>
              <a:picLocks noChangeAspect="1"/>
            </p:cNvPicPr>
            <p:nvPr/>
          </p:nvPicPr>
          <p:blipFill>
            <a:blip r:embed="rId10"/>
            <a:stretch>
              <a:fillRect/>
            </a:stretch>
          </p:blipFill>
          <p:spPr>
            <a:xfrm>
              <a:off x="8573063" y="4730397"/>
              <a:ext cx="837468" cy="264671"/>
            </a:xfrm>
            <a:prstGeom prst="rect">
              <a:avLst/>
            </a:prstGeom>
          </p:spPr>
        </p:pic>
        <p:sp>
          <p:nvSpPr>
            <p:cNvPr id="22" name="CuadroTexto 21">
              <a:extLst>
                <a:ext uri="{FF2B5EF4-FFF2-40B4-BE49-F238E27FC236}">
                  <a16:creationId xmlns="" xmlns:a16="http://schemas.microsoft.com/office/drawing/2014/main" id="{6DA32558-C4CC-442E-BC01-11C0C20B805D}"/>
                </a:ext>
              </a:extLst>
            </p:cNvPr>
            <p:cNvSpPr txBox="1"/>
            <p:nvPr/>
          </p:nvSpPr>
          <p:spPr>
            <a:xfrm>
              <a:off x="8719930" y="4996071"/>
              <a:ext cx="463588" cy="338554"/>
            </a:xfrm>
            <a:prstGeom prst="rect">
              <a:avLst/>
            </a:prstGeom>
            <a:noFill/>
          </p:spPr>
          <p:txBody>
            <a:bodyPr wrap="none" rtlCol="0">
              <a:spAutoFit/>
            </a:bodyPr>
            <a:lstStyle/>
            <a:p>
              <a:r>
                <a:rPr lang="es-CO" sz="1600" b="1" dirty="0">
                  <a:latin typeface="Arial Narrow" panose="020B0606020202030204" pitchFamily="34" charset="0"/>
                </a:rPr>
                <a:t>177</a:t>
              </a:r>
            </a:p>
          </p:txBody>
        </p:sp>
      </p:grpSp>
    </p:spTree>
    <p:extLst>
      <p:ext uri="{BB962C8B-B14F-4D97-AF65-F5344CB8AC3E}">
        <p14:creationId xmlns:p14="http://schemas.microsoft.com/office/powerpoint/2010/main" val="443391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EA3AC066-B340-4F62-BDFE-DDEA17A9F6DB}"/>
              </a:ext>
            </a:extLst>
          </p:cNvPr>
          <p:cNvSpPr>
            <a:spLocks noGrp="1"/>
          </p:cNvSpPr>
          <p:nvPr>
            <p:ph type="title"/>
          </p:nvPr>
        </p:nvSpPr>
        <p:spPr>
          <a:xfrm>
            <a:off x="1612379" y="-94745"/>
            <a:ext cx="8845007" cy="631223"/>
          </a:xfrm>
        </p:spPr>
        <p:txBody>
          <a:bodyPr>
            <a:normAutofit/>
          </a:bodyPr>
          <a:lstStyle/>
          <a:p>
            <a:pPr algn="ctr"/>
            <a:r>
              <a:rPr lang="es-CO" sz="2400" b="1" dirty="0"/>
              <a:t>Logro – 2.4. Comunicación Escrita</a:t>
            </a:r>
          </a:p>
        </p:txBody>
      </p:sp>
      <p:pic>
        <p:nvPicPr>
          <p:cNvPr id="12" name="Picture 2" descr="Resultado de imagen para universidad de NariÃ±o">
            <a:extLst>
              <a:ext uri="{FF2B5EF4-FFF2-40B4-BE49-F238E27FC236}">
                <a16:creationId xmlns="" xmlns:a16="http://schemas.microsoft.com/office/drawing/2014/main" id="{A0CD7352-0CB2-42F4-BF16-4E5E41F0982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23556" y="2843936"/>
            <a:ext cx="631223" cy="63122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Tabla 10">
            <a:extLst>
              <a:ext uri="{FF2B5EF4-FFF2-40B4-BE49-F238E27FC236}">
                <a16:creationId xmlns="" xmlns:a16="http://schemas.microsoft.com/office/drawing/2014/main" id="{C2AF2DF8-9E02-402C-B50A-72D06A93E870}"/>
              </a:ext>
            </a:extLst>
          </p:cNvPr>
          <p:cNvGraphicFramePr>
            <a:graphicFrameLocks noGrp="1"/>
          </p:cNvGraphicFramePr>
          <p:nvPr>
            <p:extLst>
              <p:ext uri="{D42A27DB-BD31-4B8C-83A1-F6EECF244321}">
                <p14:modId xmlns:p14="http://schemas.microsoft.com/office/powerpoint/2010/main" val="3527949010"/>
              </p:ext>
            </p:extLst>
          </p:nvPr>
        </p:nvGraphicFramePr>
        <p:xfrm>
          <a:off x="3455207" y="393911"/>
          <a:ext cx="5289211" cy="6345668"/>
        </p:xfrm>
        <a:graphic>
          <a:graphicData uri="http://schemas.openxmlformats.org/drawingml/2006/table">
            <a:tbl>
              <a:tblPr>
                <a:tableStyleId>{616DA210-FB5B-4158-B5E0-FEB733F419BA}</a:tableStyleId>
              </a:tblPr>
              <a:tblGrid>
                <a:gridCol w="505368">
                  <a:extLst>
                    <a:ext uri="{9D8B030D-6E8A-4147-A177-3AD203B41FA5}">
                      <a16:colId xmlns="" xmlns:a16="http://schemas.microsoft.com/office/drawing/2014/main" val="2903002553"/>
                    </a:ext>
                  </a:extLst>
                </a:gridCol>
                <a:gridCol w="3999075">
                  <a:extLst>
                    <a:ext uri="{9D8B030D-6E8A-4147-A177-3AD203B41FA5}">
                      <a16:colId xmlns="" xmlns:a16="http://schemas.microsoft.com/office/drawing/2014/main" val="1108417919"/>
                    </a:ext>
                  </a:extLst>
                </a:gridCol>
                <a:gridCol w="784768">
                  <a:extLst>
                    <a:ext uri="{9D8B030D-6E8A-4147-A177-3AD203B41FA5}">
                      <a16:colId xmlns="" xmlns:a16="http://schemas.microsoft.com/office/drawing/2014/main" val="1336866849"/>
                    </a:ext>
                  </a:extLst>
                </a:gridCol>
              </a:tblGrid>
              <a:tr h="167269">
                <a:tc>
                  <a:txBody>
                    <a:bodyPr/>
                    <a:lstStyle/>
                    <a:p>
                      <a:pPr algn="ctr" fontAlgn="b"/>
                      <a:r>
                        <a:rPr lang="es-CO" sz="1200" u="none" strike="noStrike" dirty="0">
                          <a:solidFill>
                            <a:schemeClr val="bg1"/>
                          </a:solidFill>
                          <a:effectLst/>
                          <a:latin typeface="Arial Narrow" panose="020B0606020202030204" pitchFamily="34" charset="0"/>
                        </a:rPr>
                        <a:t>Ranking</a:t>
                      </a:r>
                      <a:endParaRPr lang="es-CO" sz="1200" b="0" i="0" u="none" strike="noStrike" dirty="0">
                        <a:solidFill>
                          <a:schemeClr val="bg1"/>
                        </a:solidFill>
                        <a:effectLst/>
                        <a:latin typeface="Arial Narrow" panose="020B0606020202030204" pitchFamily="34" charset="0"/>
                      </a:endParaRPr>
                    </a:p>
                  </a:txBody>
                  <a:tcPr marL="5828" marR="5828" marT="5828" marB="0" anchor="b">
                    <a:solidFill>
                      <a:srgbClr val="002060"/>
                    </a:solidFill>
                  </a:tcPr>
                </a:tc>
                <a:tc>
                  <a:txBody>
                    <a:bodyPr/>
                    <a:lstStyle/>
                    <a:p>
                      <a:pPr algn="ctr" fontAlgn="b"/>
                      <a:r>
                        <a:rPr lang="es-CO" sz="1200" u="none" strike="noStrike" dirty="0">
                          <a:solidFill>
                            <a:schemeClr val="bg1"/>
                          </a:solidFill>
                          <a:effectLst/>
                          <a:latin typeface="Arial Narrow" panose="020B0606020202030204" pitchFamily="34" charset="0"/>
                        </a:rPr>
                        <a:t>Nombre</a:t>
                      </a:r>
                      <a:endParaRPr lang="es-CO" sz="1200" b="0" i="0" u="none" strike="noStrike" dirty="0">
                        <a:solidFill>
                          <a:schemeClr val="bg1"/>
                        </a:solidFill>
                        <a:effectLst/>
                        <a:latin typeface="Arial Narrow" panose="020B0606020202030204" pitchFamily="34" charset="0"/>
                      </a:endParaRPr>
                    </a:p>
                  </a:txBody>
                  <a:tcPr marL="5828" marR="5828" marT="5828" marB="0" anchor="b">
                    <a:solidFill>
                      <a:srgbClr val="002060"/>
                    </a:solidFill>
                  </a:tcPr>
                </a:tc>
                <a:tc>
                  <a:txBody>
                    <a:bodyPr/>
                    <a:lstStyle/>
                    <a:p>
                      <a:pPr algn="ctr" fontAlgn="b"/>
                      <a:r>
                        <a:rPr lang="es-CO" sz="1200" u="none" strike="noStrike" dirty="0">
                          <a:solidFill>
                            <a:schemeClr val="bg1"/>
                          </a:solidFill>
                          <a:effectLst/>
                          <a:latin typeface="Arial Narrow" panose="020B0606020202030204" pitchFamily="34" charset="0"/>
                        </a:rPr>
                        <a:t>Indicador</a:t>
                      </a:r>
                      <a:endParaRPr lang="es-CO" sz="1200" b="0" i="0" u="none" strike="noStrike" dirty="0">
                        <a:solidFill>
                          <a:schemeClr val="bg1"/>
                        </a:solidFill>
                        <a:effectLst/>
                        <a:latin typeface="Arial Narrow" panose="020B0606020202030204" pitchFamily="34" charset="0"/>
                      </a:endParaRPr>
                    </a:p>
                  </a:txBody>
                  <a:tcPr marL="5828" marR="5828" marT="5828" marB="0" anchor="b">
                    <a:solidFill>
                      <a:srgbClr val="002060"/>
                    </a:solidFill>
                  </a:tcPr>
                </a:tc>
                <a:extLst>
                  <a:ext uri="{0D108BD9-81ED-4DB2-BD59-A6C34878D82A}">
                    <a16:rowId xmlns="" xmlns:a16="http://schemas.microsoft.com/office/drawing/2014/main" val="784223100"/>
                  </a:ext>
                </a:extLst>
              </a:tr>
              <a:tr h="170546">
                <a:tc>
                  <a:txBody>
                    <a:bodyPr/>
                    <a:lstStyle/>
                    <a:p>
                      <a:pPr algn="ctr" fontAlgn="b"/>
                      <a:r>
                        <a:rPr lang="es-CO" sz="1200" b="0" i="0" u="none" strike="noStrike" dirty="0">
                          <a:solidFill>
                            <a:srgbClr val="000000"/>
                          </a:solidFill>
                          <a:effectLst/>
                          <a:latin typeface="Arial Narrow" panose="020B0606020202030204" pitchFamily="34" charset="0"/>
                        </a:rPr>
                        <a:t>1</a:t>
                      </a:r>
                    </a:p>
                  </a:txBody>
                  <a:tcPr marL="9525" marR="9525" marT="9525" marB="0" anchor="b">
                    <a:noFill/>
                  </a:tcPr>
                </a:tc>
                <a:tc>
                  <a:txBody>
                    <a:bodyPr/>
                    <a:lstStyle/>
                    <a:p>
                      <a:pPr algn="l" fontAlgn="b"/>
                      <a:r>
                        <a:rPr lang="es-CO" sz="1200" b="0" i="0" u="none" strike="noStrike">
                          <a:solidFill>
                            <a:srgbClr val="000000"/>
                          </a:solidFill>
                          <a:effectLst/>
                          <a:latin typeface="Arial Narrow" panose="020B0606020202030204" pitchFamily="34" charset="0"/>
                        </a:rPr>
                        <a:t>COLEGIO MAYOR DE NUESTRA SEÑORA DEL ROSARIO</a:t>
                      </a:r>
                    </a:p>
                  </a:txBody>
                  <a:tcPr marL="9525" marR="9525" marT="9525" marB="0" anchor="b">
                    <a:noFill/>
                  </a:tcPr>
                </a:tc>
                <a:tc>
                  <a:txBody>
                    <a:bodyPr/>
                    <a:lstStyle/>
                    <a:p>
                      <a:pPr algn="ctr" fontAlgn="b"/>
                      <a:r>
                        <a:rPr lang="es-CO" sz="1200" b="0" i="0" u="none" strike="noStrike" dirty="0">
                          <a:solidFill>
                            <a:srgbClr val="000000"/>
                          </a:solidFill>
                          <a:effectLst/>
                          <a:latin typeface="Arial Narrow" panose="020B0606020202030204" pitchFamily="34" charset="0"/>
                        </a:rPr>
                        <a:t>177,2</a:t>
                      </a:r>
                    </a:p>
                  </a:txBody>
                  <a:tcPr marL="9525" marR="9525" marT="9525" marB="0" anchor="b">
                    <a:noFill/>
                  </a:tcPr>
                </a:tc>
                <a:extLst>
                  <a:ext uri="{0D108BD9-81ED-4DB2-BD59-A6C34878D82A}">
                    <a16:rowId xmlns="" xmlns:a16="http://schemas.microsoft.com/office/drawing/2014/main" val="3017362136"/>
                  </a:ext>
                </a:extLst>
              </a:tr>
              <a:tr h="170546">
                <a:tc>
                  <a:txBody>
                    <a:bodyPr/>
                    <a:lstStyle/>
                    <a:p>
                      <a:pPr algn="ctr" fontAlgn="b"/>
                      <a:r>
                        <a:rPr lang="es-CO" sz="1200" b="0" i="0" u="none" strike="noStrike">
                          <a:solidFill>
                            <a:srgbClr val="000000"/>
                          </a:solidFill>
                          <a:effectLst/>
                          <a:latin typeface="Arial Narrow" panose="020B0606020202030204" pitchFamily="34" charset="0"/>
                        </a:rPr>
                        <a:t>2</a:t>
                      </a:r>
                    </a:p>
                  </a:txBody>
                  <a:tcPr marL="9525" marR="9525" marT="9525" marB="0" anchor="b">
                    <a:noFill/>
                  </a:tcPr>
                </a:tc>
                <a:tc>
                  <a:txBody>
                    <a:bodyPr/>
                    <a:lstStyle/>
                    <a:p>
                      <a:pPr algn="l" fontAlgn="b"/>
                      <a:r>
                        <a:rPr lang="es-CO" sz="1200" b="0" i="0" u="none" strike="noStrike">
                          <a:solidFill>
                            <a:srgbClr val="000000"/>
                          </a:solidFill>
                          <a:effectLst/>
                          <a:latin typeface="Arial Narrow" panose="020B0606020202030204" pitchFamily="34" charset="0"/>
                        </a:rPr>
                        <a:t>UNIVERSIDAD DE LA SABANA</a:t>
                      </a:r>
                    </a:p>
                  </a:txBody>
                  <a:tcPr marL="9525" marR="9525" marT="9525" marB="0" anchor="b">
                    <a:noFill/>
                  </a:tcPr>
                </a:tc>
                <a:tc>
                  <a:txBody>
                    <a:bodyPr/>
                    <a:lstStyle/>
                    <a:p>
                      <a:pPr algn="ctr" fontAlgn="b"/>
                      <a:r>
                        <a:rPr lang="es-CO" sz="1200" b="0" i="0" u="none" strike="noStrike" dirty="0">
                          <a:solidFill>
                            <a:srgbClr val="000000"/>
                          </a:solidFill>
                          <a:effectLst/>
                          <a:latin typeface="Arial Narrow" panose="020B0606020202030204" pitchFamily="34" charset="0"/>
                        </a:rPr>
                        <a:t>174,5</a:t>
                      </a:r>
                    </a:p>
                  </a:txBody>
                  <a:tcPr marL="9525" marR="9525" marT="9525" marB="0" anchor="b">
                    <a:noFill/>
                  </a:tcPr>
                </a:tc>
                <a:extLst>
                  <a:ext uri="{0D108BD9-81ED-4DB2-BD59-A6C34878D82A}">
                    <a16:rowId xmlns="" xmlns:a16="http://schemas.microsoft.com/office/drawing/2014/main" val="4205132018"/>
                  </a:ext>
                </a:extLst>
              </a:tr>
              <a:tr h="170546">
                <a:tc>
                  <a:txBody>
                    <a:bodyPr/>
                    <a:lstStyle/>
                    <a:p>
                      <a:pPr algn="ctr" fontAlgn="b"/>
                      <a:r>
                        <a:rPr lang="es-CO" sz="1200" b="0" i="0" u="none" strike="noStrike">
                          <a:solidFill>
                            <a:srgbClr val="000000"/>
                          </a:solidFill>
                          <a:effectLst/>
                          <a:latin typeface="Arial Narrow" panose="020B0606020202030204" pitchFamily="34" charset="0"/>
                        </a:rPr>
                        <a:t>3</a:t>
                      </a:r>
                    </a:p>
                  </a:txBody>
                  <a:tcPr marL="9525" marR="9525" marT="9525" marB="0" anchor="b">
                    <a:noFill/>
                  </a:tcPr>
                </a:tc>
                <a:tc>
                  <a:txBody>
                    <a:bodyPr/>
                    <a:lstStyle/>
                    <a:p>
                      <a:pPr algn="l" fontAlgn="b"/>
                      <a:r>
                        <a:rPr lang="es-CO" sz="1200" b="0" i="0" u="none" strike="noStrike">
                          <a:solidFill>
                            <a:srgbClr val="000000"/>
                          </a:solidFill>
                          <a:effectLst/>
                          <a:latin typeface="Arial Narrow" panose="020B0606020202030204" pitchFamily="34" charset="0"/>
                        </a:rPr>
                        <a:t>UNIVERSIDAD ICESI</a:t>
                      </a:r>
                    </a:p>
                  </a:txBody>
                  <a:tcPr marL="9525" marR="9525" marT="9525" marB="0" anchor="b">
                    <a:noFill/>
                  </a:tcPr>
                </a:tc>
                <a:tc>
                  <a:txBody>
                    <a:bodyPr/>
                    <a:lstStyle/>
                    <a:p>
                      <a:pPr algn="ctr" fontAlgn="b"/>
                      <a:r>
                        <a:rPr lang="es-CO" sz="1200" b="0" i="0" u="none" strike="noStrike" dirty="0">
                          <a:solidFill>
                            <a:srgbClr val="000000"/>
                          </a:solidFill>
                          <a:effectLst/>
                          <a:latin typeface="Arial Narrow" panose="020B0606020202030204" pitchFamily="34" charset="0"/>
                        </a:rPr>
                        <a:t>174,5</a:t>
                      </a:r>
                    </a:p>
                  </a:txBody>
                  <a:tcPr marL="9525" marR="9525" marT="9525" marB="0" anchor="b">
                    <a:noFill/>
                  </a:tcPr>
                </a:tc>
                <a:extLst>
                  <a:ext uri="{0D108BD9-81ED-4DB2-BD59-A6C34878D82A}">
                    <a16:rowId xmlns="" xmlns:a16="http://schemas.microsoft.com/office/drawing/2014/main" val="3454230621"/>
                  </a:ext>
                </a:extLst>
              </a:tr>
              <a:tr h="170546">
                <a:tc>
                  <a:txBody>
                    <a:bodyPr/>
                    <a:lstStyle/>
                    <a:p>
                      <a:pPr algn="ctr" fontAlgn="b"/>
                      <a:r>
                        <a:rPr lang="es-CO" sz="1200" b="0" i="0" u="none" strike="noStrike">
                          <a:solidFill>
                            <a:srgbClr val="000000"/>
                          </a:solidFill>
                          <a:effectLst/>
                          <a:latin typeface="Arial Narrow" panose="020B0606020202030204" pitchFamily="34" charset="0"/>
                        </a:rPr>
                        <a:t>4</a:t>
                      </a:r>
                    </a:p>
                  </a:txBody>
                  <a:tcPr marL="9525" marR="9525" marT="9525" marB="0" anchor="b">
                    <a:noFill/>
                  </a:tcPr>
                </a:tc>
                <a:tc>
                  <a:txBody>
                    <a:bodyPr/>
                    <a:lstStyle/>
                    <a:p>
                      <a:pPr algn="l" fontAlgn="b"/>
                      <a:r>
                        <a:rPr lang="es-CO" sz="1200" b="0" i="0" u="none" strike="noStrike">
                          <a:solidFill>
                            <a:srgbClr val="000000"/>
                          </a:solidFill>
                          <a:effectLst/>
                          <a:latin typeface="Arial Narrow" panose="020B0606020202030204" pitchFamily="34" charset="0"/>
                        </a:rPr>
                        <a:t>UNIVERSIDAD EXTERNADO DE COLOMBIA</a:t>
                      </a:r>
                    </a:p>
                  </a:txBody>
                  <a:tcPr marL="9525" marR="9525" marT="9525" marB="0" anchor="b">
                    <a:noFill/>
                  </a:tcPr>
                </a:tc>
                <a:tc>
                  <a:txBody>
                    <a:bodyPr/>
                    <a:lstStyle/>
                    <a:p>
                      <a:pPr algn="ctr" fontAlgn="b"/>
                      <a:r>
                        <a:rPr lang="es-CO" sz="1200" b="0" i="0" u="none" strike="noStrike" dirty="0">
                          <a:solidFill>
                            <a:srgbClr val="000000"/>
                          </a:solidFill>
                          <a:effectLst/>
                          <a:latin typeface="Arial Narrow" panose="020B0606020202030204" pitchFamily="34" charset="0"/>
                        </a:rPr>
                        <a:t>173,5</a:t>
                      </a:r>
                    </a:p>
                  </a:txBody>
                  <a:tcPr marL="9525" marR="9525" marT="9525" marB="0" anchor="b">
                    <a:noFill/>
                  </a:tcPr>
                </a:tc>
                <a:extLst>
                  <a:ext uri="{0D108BD9-81ED-4DB2-BD59-A6C34878D82A}">
                    <a16:rowId xmlns="" xmlns:a16="http://schemas.microsoft.com/office/drawing/2014/main" val="3885865710"/>
                  </a:ext>
                </a:extLst>
              </a:tr>
              <a:tr h="170546">
                <a:tc>
                  <a:txBody>
                    <a:bodyPr/>
                    <a:lstStyle/>
                    <a:p>
                      <a:pPr algn="ctr" fontAlgn="b"/>
                      <a:r>
                        <a:rPr lang="es-CO" sz="1200" b="0" i="0" u="none" strike="noStrike">
                          <a:solidFill>
                            <a:srgbClr val="000000"/>
                          </a:solidFill>
                          <a:effectLst/>
                          <a:latin typeface="Arial Narrow" panose="020B0606020202030204" pitchFamily="34" charset="0"/>
                        </a:rPr>
                        <a:t>5</a:t>
                      </a:r>
                    </a:p>
                  </a:txBody>
                  <a:tcPr marL="9525" marR="9525" marT="9525" marB="0" anchor="b">
                    <a:noFill/>
                  </a:tcPr>
                </a:tc>
                <a:tc>
                  <a:txBody>
                    <a:bodyPr/>
                    <a:lstStyle/>
                    <a:p>
                      <a:pPr algn="l" fontAlgn="b"/>
                      <a:r>
                        <a:rPr lang="es-CO" sz="1200" b="0" i="0" u="none" strike="noStrike">
                          <a:solidFill>
                            <a:srgbClr val="000000"/>
                          </a:solidFill>
                          <a:effectLst/>
                          <a:latin typeface="Arial Narrow" panose="020B0606020202030204" pitchFamily="34" charset="0"/>
                        </a:rPr>
                        <a:t>UNIVERSIDAD CES</a:t>
                      </a:r>
                    </a:p>
                  </a:txBody>
                  <a:tcPr marL="9525" marR="9525" marT="9525" marB="0" anchor="b">
                    <a:noFill/>
                  </a:tcPr>
                </a:tc>
                <a:tc>
                  <a:txBody>
                    <a:bodyPr/>
                    <a:lstStyle/>
                    <a:p>
                      <a:pPr algn="ctr" fontAlgn="b"/>
                      <a:r>
                        <a:rPr lang="es-CO" sz="1200" b="0" i="0" u="none" strike="noStrike">
                          <a:solidFill>
                            <a:srgbClr val="000000"/>
                          </a:solidFill>
                          <a:effectLst/>
                          <a:latin typeface="Arial Narrow" panose="020B0606020202030204" pitchFamily="34" charset="0"/>
                        </a:rPr>
                        <a:t>161,9</a:t>
                      </a:r>
                    </a:p>
                  </a:txBody>
                  <a:tcPr marL="9525" marR="9525" marT="9525" marB="0" anchor="b">
                    <a:noFill/>
                  </a:tcPr>
                </a:tc>
                <a:extLst>
                  <a:ext uri="{0D108BD9-81ED-4DB2-BD59-A6C34878D82A}">
                    <a16:rowId xmlns="" xmlns:a16="http://schemas.microsoft.com/office/drawing/2014/main" val="532470920"/>
                  </a:ext>
                </a:extLst>
              </a:tr>
              <a:tr h="170546">
                <a:tc>
                  <a:txBody>
                    <a:bodyPr/>
                    <a:lstStyle/>
                    <a:p>
                      <a:pPr algn="ctr" fontAlgn="b"/>
                      <a:r>
                        <a:rPr lang="es-CO" sz="1200" b="0" i="0" u="none" strike="noStrike">
                          <a:solidFill>
                            <a:srgbClr val="000000"/>
                          </a:solidFill>
                          <a:effectLst/>
                          <a:latin typeface="Arial Narrow" panose="020B0606020202030204" pitchFamily="34" charset="0"/>
                        </a:rPr>
                        <a:t>6</a:t>
                      </a:r>
                    </a:p>
                  </a:txBody>
                  <a:tcPr marL="9525" marR="9525" marT="9525" marB="0" anchor="b">
                    <a:noFill/>
                  </a:tcPr>
                </a:tc>
                <a:tc>
                  <a:txBody>
                    <a:bodyPr/>
                    <a:lstStyle/>
                    <a:p>
                      <a:pPr algn="l" fontAlgn="b"/>
                      <a:r>
                        <a:rPr lang="es-CO" sz="1200" b="0" i="0" u="none" strike="noStrike">
                          <a:solidFill>
                            <a:srgbClr val="000000"/>
                          </a:solidFill>
                          <a:effectLst/>
                          <a:latin typeface="Arial Narrow" panose="020B0606020202030204" pitchFamily="34" charset="0"/>
                        </a:rPr>
                        <a:t>UNIVERSIDAD EAFIT-</a:t>
                      </a:r>
                    </a:p>
                  </a:txBody>
                  <a:tcPr marL="9525" marR="9525" marT="9525" marB="0" anchor="b">
                    <a:noFill/>
                  </a:tcPr>
                </a:tc>
                <a:tc>
                  <a:txBody>
                    <a:bodyPr/>
                    <a:lstStyle/>
                    <a:p>
                      <a:pPr algn="ctr" fontAlgn="b"/>
                      <a:r>
                        <a:rPr lang="es-CO" sz="1200" b="0" i="0" u="none" strike="noStrike">
                          <a:solidFill>
                            <a:srgbClr val="000000"/>
                          </a:solidFill>
                          <a:effectLst/>
                          <a:latin typeface="Arial Narrow" panose="020B0606020202030204" pitchFamily="34" charset="0"/>
                        </a:rPr>
                        <a:t>161,6</a:t>
                      </a:r>
                    </a:p>
                  </a:txBody>
                  <a:tcPr marL="9525" marR="9525" marT="9525" marB="0" anchor="b">
                    <a:noFill/>
                  </a:tcPr>
                </a:tc>
                <a:extLst>
                  <a:ext uri="{0D108BD9-81ED-4DB2-BD59-A6C34878D82A}">
                    <a16:rowId xmlns="" xmlns:a16="http://schemas.microsoft.com/office/drawing/2014/main" val="1773042514"/>
                  </a:ext>
                </a:extLst>
              </a:tr>
              <a:tr h="170546">
                <a:tc>
                  <a:txBody>
                    <a:bodyPr/>
                    <a:lstStyle/>
                    <a:p>
                      <a:pPr algn="ctr" fontAlgn="b"/>
                      <a:r>
                        <a:rPr lang="es-CO" sz="1200" b="0" i="0" u="none" strike="noStrike">
                          <a:solidFill>
                            <a:srgbClr val="000000"/>
                          </a:solidFill>
                          <a:effectLst/>
                          <a:latin typeface="Arial Narrow" panose="020B0606020202030204" pitchFamily="34" charset="0"/>
                        </a:rPr>
                        <a:t>7</a:t>
                      </a:r>
                    </a:p>
                  </a:txBody>
                  <a:tcPr marL="9525" marR="9525" marT="9525" marB="0" anchor="b">
                    <a:noFill/>
                  </a:tcPr>
                </a:tc>
                <a:tc>
                  <a:txBody>
                    <a:bodyPr/>
                    <a:lstStyle/>
                    <a:p>
                      <a:pPr algn="l" fontAlgn="b"/>
                      <a:r>
                        <a:rPr lang="es-CO" sz="1200" b="0" i="0" u="none" strike="noStrike">
                          <a:solidFill>
                            <a:srgbClr val="000000"/>
                          </a:solidFill>
                          <a:effectLst/>
                          <a:latin typeface="Arial Narrow" panose="020B0606020202030204" pitchFamily="34" charset="0"/>
                        </a:rPr>
                        <a:t>UNIVERSIDAD DISTRITAL-FRANCISCO JOSE DE CALDAS</a:t>
                      </a:r>
                    </a:p>
                  </a:txBody>
                  <a:tcPr marL="9525" marR="9525" marT="9525" marB="0" anchor="b">
                    <a:noFill/>
                  </a:tcPr>
                </a:tc>
                <a:tc>
                  <a:txBody>
                    <a:bodyPr/>
                    <a:lstStyle/>
                    <a:p>
                      <a:pPr algn="ctr" fontAlgn="b"/>
                      <a:r>
                        <a:rPr lang="es-CO" sz="1200" b="0" i="0" u="none" strike="noStrike" dirty="0">
                          <a:solidFill>
                            <a:srgbClr val="000000"/>
                          </a:solidFill>
                          <a:effectLst/>
                          <a:latin typeface="Arial Narrow" panose="020B0606020202030204" pitchFamily="34" charset="0"/>
                        </a:rPr>
                        <a:t>159,0</a:t>
                      </a:r>
                    </a:p>
                  </a:txBody>
                  <a:tcPr marL="9525" marR="9525" marT="9525" marB="0" anchor="b">
                    <a:noFill/>
                  </a:tcPr>
                </a:tc>
                <a:extLst>
                  <a:ext uri="{0D108BD9-81ED-4DB2-BD59-A6C34878D82A}">
                    <a16:rowId xmlns="" xmlns:a16="http://schemas.microsoft.com/office/drawing/2014/main" val="59484682"/>
                  </a:ext>
                </a:extLst>
              </a:tr>
              <a:tr h="170546">
                <a:tc>
                  <a:txBody>
                    <a:bodyPr/>
                    <a:lstStyle/>
                    <a:p>
                      <a:pPr algn="ctr" fontAlgn="b"/>
                      <a:r>
                        <a:rPr lang="es-CO" sz="1200" b="0" i="0" u="none" strike="noStrike">
                          <a:solidFill>
                            <a:srgbClr val="000000"/>
                          </a:solidFill>
                          <a:effectLst/>
                          <a:latin typeface="Arial Narrow" panose="020B0606020202030204" pitchFamily="34" charset="0"/>
                        </a:rPr>
                        <a:t>8</a:t>
                      </a:r>
                    </a:p>
                  </a:txBody>
                  <a:tcPr marL="9525" marR="9525" marT="9525" marB="0" anchor="b">
                    <a:noFill/>
                  </a:tcPr>
                </a:tc>
                <a:tc>
                  <a:txBody>
                    <a:bodyPr/>
                    <a:lstStyle/>
                    <a:p>
                      <a:pPr algn="l" fontAlgn="b"/>
                      <a:r>
                        <a:rPr lang="es-CO" sz="1200" b="0" i="0" u="none" strike="noStrike">
                          <a:solidFill>
                            <a:srgbClr val="000000"/>
                          </a:solidFill>
                          <a:effectLst/>
                          <a:latin typeface="Arial Narrow" panose="020B0606020202030204" pitchFamily="34" charset="0"/>
                        </a:rPr>
                        <a:t>FUNDACION UNIVERSITARIA DE CIENCIAS DE LA SALUD</a:t>
                      </a:r>
                    </a:p>
                  </a:txBody>
                  <a:tcPr marL="9525" marR="9525" marT="9525" marB="0" anchor="b">
                    <a:noFill/>
                  </a:tcPr>
                </a:tc>
                <a:tc>
                  <a:txBody>
                    <a:bodyPr/>
                    <a:lstStyle/>
                    <a:p>
                      <a:pPr algn="ctr" fontAlgn="b"/>
                      <a:r>
                        <a:rPr lang="es-CO" sz="1200" b="0" i="0" u="none" strike="noStrike">
                          <a:solidFill>
                            <a:srgbClr val="000000"/>
                          </a:solidFill>
                          <a:effectLst/>
                          <a:latin typeface="Arial Narrow" panose="020B0606020202030204" pitchFamily="34" charset="0"/>
                        </a:rPr>
                        <a:t>157,9</a:t>
                      </a:r>
                    </a:p>
                  </a:txBody>
                  <a:tcPr marL="9525" marR="9525" marT="9525" marB="0" anchor="b">
                    <a:noFill/>
                  </a:tcPr>
                </a:tc>
                <a:extLst>
                  <a:ext uri="{0D108BD9-81ED-4DB2-BD59-A6C34878D82A}">
                    <a16:rowId xmlns="" xmlns:a16="http://schemas.microsoft.com/office/drawing/2014/main" val="97599480"/>
                  </a:ext>
                </a:extLst>
              </a:tr>
              <a:tr h="170546">
                <a:tc>
                  <a:txBody>
                    <a:bodyPr/>
                    <a:lstStyle/>
                    <a:p>
                      <a:pPr algn="ctr" fontAlgn="b"/>
                      <a:r>
                        <a:rPr lang="es-CO" sz="1200" b="0" i="0" u="none" strike="noStrike">
                          <a:solidFill>
                            <a:srgbClr val="000000"/>
                          </a:solidFill>
                          <a:effectLst/>
                          <a:latin typeface="Arial Narrow" panose="020B0606020202030204" pitchFamily="34" charset="0"/>
                        </a:rPr>
                        <a:t>9</a:t>
                      </a:r>
                    </a:p>
                  </a:txBody>
                  <a:tcPr marL="9525" marR="9525" marT="9525" marB="0" anchor="b">
                    <a:noFill/>
                  </a:tcPr>
                </a:tc>
                <a:tc>
                  <a:txBody>
                    <a:bodyPr/>
                    <a:lstStyle/>
                    <a:p>
                      <a:pPr algn="l" fontAlgn="b"/>
                      <a:r>
                        <a:rPr lang="es-CO" sz="1200" b="0" i="0" u="none" strike="noStrike">
                          <a:solidFill>
                            <a:srgbClr val="000000"/>
                          </a:solidFill>
                          <a:effectLst/>
                          <a:latin typeface="Arial Narrow" panose="020B0606020202030204" pitchFamily="34" charset="0"/>
                        </a:rPr>
                        <a:t>UNIVERSIDAD MILITAR-NUEVA GRANADA</a:t>
                      </a:r>
                    </a:p>
                  </a:txBody>
                  <a:tcPr marL="9525" marR="9525" marT="9525" marB="0" anchor="b">
                    <a:noFill/>
                  </a:tcPr>
                </a:tc>
                <a:tc>
                  <a:txBody>
                    <a:bodyPr/>
                    <a:lstStyle/>
                    <a:p>
                      <a:pPr algn="ctr" fontAlgn="b"/>
                      <a:r>
                        <a:rPr lang="es-CO" sz="1200" b="0" i="0" u="none" strike="noStrike" dirty="0">
                          <a:solidFill>
                            <a:srgbClr val="000000"/>
                          </a:solidFill>
                          <a:effectLst/>
                          <a:latin typeface="Arial Narrow" panose="020B0606020202030204" pitchFamily="34" charset="0"/>
                        </a:rPr>
                        <a:t>157,6</a:t>
                      </a:r>
                    </a:p>
                  </a:txBody>
                  <a:tcPr marL="9525" marR="9525" marT="9525" marB="0" anchor="b">
                    <a:noFill/>
                  </a:tcPr>
                </a:tc>
                <a:extLst>
                  <a:ext uri="{0D108BD9-81ED-4DB2-BD59-A6C34878D82A}">
                    <a16:rowId xmlns="" xmlns:a16="http://schemas.microsoft.com/office/drawing/2014/main" val="2533251225"/>
                  </a:ext>
                </a:extLst>
              </a:tr>
              <a:tr h="170546">
                <a:tc>
                  <a:txBody>
                    <a:bodyPr/>
                    <a:lstStyle/>
                    <a:p>
                      <a:pPr algn="ctr" fontAlgn="b"/>
                      <a:r>
                        <a:rPr lang="es-CO" sz="1200" b="0" i="0" u="none" strike="noStrike">
                          <a:solidFill>
                            <a:srgbClr val="000000"/>
                          </a:solidFill>
                          <a:effectLst/>
                          <a:latin typeface="Arial Narrow" panose="020B0606020202030204" pitchFamily="34" charset="0"/>
                        </a:rPr>
                        <a:t>10</a:t>
                      </a:r>
                    </a:p>
                  </a:txBody>
                  <a:tcPr marL="9525" marR="9525" marT="9525" marB="0" anchor="b">
                    <a:noFill/>
                  </a:tcPr>
                </a:tc>
                <a:tc>
                  <a:txBody>
                    <a:bodyPr/>
                    <a:lstStyle/>
                    <a:p>
                      <a:pPr algn="l" fontAlgn="b"/>
                      <a:r>
                        <a:rPr lang="es-CO" sz="1200" b="0" i="0" u="none" strike="noStrike">
                          <a:solidFill>
                            <a:srgbClr val="000000"/>
                          </a:solidFill>
                          <a:effectLst/>
                          <a:latin typeface="Arial Narrow" panose="020B0606020202030204" pitchFamily="34" charset="0"/>
                        </a:rPr>
                        <a:t>UNIVERSIDAD EAN</a:t>
                      </a:r>
                    </a:p>
                  </a:txBody>
                  <a:tcPr marL="9525" marR="9525" marT="9525" marB="0" anchor="b">
                    <a:noFill/>
                  </a:tcPr>
                </a:tc>
                <a:tc>
                  <a:txBody>
                    <a:bodyPr/>
                    <a:lstStyle/>
                    <a:p>
                      <a:pPr algn="ctr" fontAlgn="b"/>
                      <a:r>
                        <a:rPr lang="es-CO" sz="1200" b="0" i="0" u="none" strike="noStrike">
                          <a:solidFill>
                            <a:srgbClr val="000000"/>
                          </a:solidFill>
                          <a:effectLst/>
                          <a:latin typeface="Arial Narrow" panose="020B0606020202030204" pitchFamily="34" charset="0"/>
                        </a:rPr>
                        <a:t>157,5</a:t>
                      </a:r>
                    </a:p>
                  </a:txBody>
                  <a:tcPr marL="9525" marR="9525" marT="9525" marB="0" anchor="b">
                    <a:noFill/>
                  </a:tcPr>
                </a:tc>
                <a:extLst>
                  <a:ext uri="{0D108BD9-81ED-4DB2-BD59-A6C34878D82A}">
                    <a16:rowId xmlns="" xmlns:a16="http://schemas.microsoft.com/office/drawing/2014/main" val="1624022623"/>
                  </a:ext>
                </a:extLst>
              </a:tr>
              <a:tr h="170546">
                <a:tc>
                  <a:txBody>
                    <a:bodyPr/>
                    <a:lstStyle/>
                    <a:p>
                      <a:pPr algn="ctr" fontAlgn="b"/>
                      <a:r>
                        <a:rPr lang="es-CO" sz="1200" b="0" i="0" u="none" strike="noStrike">
                          <a:solidFill>
                            <a:srgbClr val="000000"/>
                          </a:solidFill>
                          <a:effectLst/>
                          <a:latin typeface="Arial Narrow" panose="020B0606020202030204" pitchFamily="34" charset="0"/>
                        </a:rPr>
                        <a:t>11</a:t>
                      </a:r>
                    </a:p>
                  </a:txBody>
                  <a:tcPr marL="9525" marR="9525" marT="9525" marB="0" anchor="b">
                    <a:noFill/>
                  </a:tcPr>
                </a:tc>
                <a:tc>
                  <a:txBody>
                    <a:bodyPr/>
                    <a:lstStyle/>
                    <a:p>
                      <a:pPr algn="l" fontAlgn="b"/>
                      <a:r>
                        <a:rPr lang="es-CO" sz="1200" b="0" i="0" u="none" strike="noStrike">
                          <a:solidFill>
                            <a:srgbClr val="000000"/>
                          </a:solidFill>
                          <a:effectLst/>
                          <a:latin typeface="Arial Narrow" panose="020B0606020202030204" pitchFamily="34" charset="0"/>
                        </a:rPr>
                        <a:t>UNIVERSIDAD DE LA SALLE</a:t>
                      </a:r>
                    </a:p>
                  </a:txBody>
                  <a:tcPr marL="9525" marR="9525" marT="9525" marB="0" anchor="b">
                    <a:noFill/>
                  </a:tcPr>
                </a:tc>
                <a:tc>
                  <a:txBody>
                    <a:bodyPr/>
                    <a:lstStyle/>
                    <a:p>
                      <a:pPr algn="ctr" fontAlgn="b"/>
                      <a:r>
                        <a:rPr lang="es-CO" sz="1200" b="0" i="0" u="none" strike="noStrike" dirty="0">
                          <a:solidFill>
                            <a:srgbClr val="000000"/>
                          </a:solidFill>
                          <a:effectLst/>
                          <a:latin typeface="Arial Narrow" panose="020B0606020202030204" pitchFamily="34" charset="0"/>
                        </a:rPr>
                        <a:t>157,5</a:t>
                      </a:r>
                    </a:p>
                  </a:txBody>
                  <a:tcPr marL="9525" marR="9525" marT="9525" marB="0" anchor="b">
                    <a:noFill/>
                  </a:tcPr>
                </a:tc>
                <a:extLst>
                  <a:ext uri="{0D108BD9-81ED-4DB2-BD59-A6C34878D82A}">
                    <a16:rowId xmlns="" xmlns:a16="http://schemas.microsoft.com/office/drawing/2014/main" val="292359806"/>
                  </a:ext>
                </a:extLst>
              </a:tr>
              <a:tr h="170546">
                <a:tc>
                  <a:txBody>
                    <a:bodyPr/>
                    <a:lstStyle/>
                    <a:p>
                      <a:pPr algn="ctr" fontAlgn="b"/>
                      <a:r>
                        <a:rPr lang="es-CO" sz="1200" b="0" i="0" u="none" strike="noStrike">
                          <a:solidFill>
                            <a:srgbClr val="000000"/>
                          </a:solidFill>
                          <a:effectLst/>
                          <a:latin typeface="Arial Narrow" panose="020B0606020202030204" pitchFamily="34" charset="0"/>
                        </a:rPr>
                        <a:t>12</a:t>
                      </a:r>
                    </a:p>
                  </a:txBody>
                  <a:tcPr marL="9525" marR="9525" marT="9525" marB="0" anchor="b">
                    <a:noFill/>
                  </a:tcPr>
                </a:tc>
                <a:tc>
                  <a:txBody>
                    <a:bodyPr/>
                    <a:lstStyle/>
                    <a:p>
                      <a:pPr algn="l" fontAlgn="b"/>
                      <a:r>
                        <a:rPr lang="es-CO" sz="1200" b="0" i="0" u="none" strike="noStrike">
                          <a:solidFill>
                            <a:srgbClr val="000000"/>
                          </a:solidFill>
                          <a:effectLst/>
                          <a:latin typeface="Arial Narrow" panose="020B0606020202030204" pitchFamily="34" charset="0"/>
                        </a:rPr>
                        <a:t>UNIVERSIDAD SERGIO ARBOLEDA</a:t>
                      </a:r>
                    </a:p>
                  </a:txBody>
                  <a:tcPr marL="9525" marR="9525" marT="9525" marB="0" anchor="b">
                    <a:noFill/>
                  </a:tcPr>
                </a:tc>
                <a:tc>
                  <a:txBody>
                    <a:bodyPr/>
                    <a:lstStyle/>
                    <a:p>
                      <a:pPr algn="ctr" fontAlgn="b"/>
                      <a:r>
                        <a:rPr lang="es-CO" sz="1200" b="0" i="0" u="none" strike="noStrike">
                          <a:solidFill>
                            <a:srgbClr val="000000"/>
                          </a:solidFill>
                          <a:effectLst/>
                          <a:latin typeface="Arial Narrow" panose="020B0606020202030204" pitchFamily="34" charset="0"/>
                        </a:rPr>
                        <a:t>157,2</a:t>
                      </a:r>
                    </a:p>
                  </a:txBody>
                  <a:tcPr marL="9525" marR="9525" marT="9525" marB="0" anchor="b">
                    <a:noFill/>
                  </a:tcPr>
                </a:tc>
                <a:extLst>
                  <a:ext uri="{0D108BD9-81ED-4DB2-BD59-A6C34878D82A}">
                    <a16:rowId xmlns="" xmlns:a16="http://schemas.microsoft.com/office/drawing/2014/main" val="2809978352"/>
                  </a:ext>
                </a:extLst>
              </a:tr>
              <a:tr h="170546">
                <a:tc>
                  <a:txBody>
                    <a:bodyPr/>
                    <a:lstStyle/>
                    <a:p>
                      <a:pPr algn="ctr" fontAlgn="b"/>
                      <a:r>
                        <a:rPr lang="es-CO" sz="1200" b="0" i="0" u="none" strike="noStrike">
                          <a:solidFill>
                            <a:srgbClr val="000000"/>
                          </a:solidFill>
                          <a:effectLst/>
                          <a:latin typeface="Arial Narrow" panose="020B0606020202030204" pitchFamily="34" charset="0"/>
                        </a:rPr>
                        <a:t>13</a:t>
                      </a:r>
                    </a:p>
                  </a:txBody>
                  <a:tcPr marL="9525" marR="9525" marT="9525" marB="0" anchor="b">
                    <a:noFill/>
                  </a:tcPr>
                </a:tc>
                <a:tc>
                  <a:txBody>
                    <a:bodyPr/>
                    <a:lstStyle/>
                    <a:p>
                      <a:pPr algn="l" fontAlgn="b"/>
                      <a:r>
                        <a:rPr lang="es-CO" sz="1200" b="0" i="0" u="none" strike="noStrike">
                          <a:solidFill>
                            <a:srgbClr val="000000"/>
                          </a:solidFill>
                          <a:effectLst/>
                          <a:latin typeface="Arial Narrow" panose="020B0606020202030204" pitchFamily="34" charset="0"/>
                        </a:rPr>
                        <a:t>FUNDACION UNIVERSIDAD DE BOGOTA - JORGE TADEO LOZANO</a:t>
                      </a:r>
                    </a:p>
                  </a:txBody>
                  <a:tcPr marL="9525" marR="9525" marT="9525" marB="0" anchor="b">
                    <a:noFill/>
                  </a:tcPr>
                </a:tc>
                <a:tc>
                  <a:txBody>
                    <a:bodyPr/>
                    <a:lstStyle/>
                    <a:p>
                      <a:pPr algn="ctr" fontAlgn="b"/>
                      <a:r>
                        <a:rPr lang="es-CO" sz="1200" b="0" i="0" u="none" strike="noStrike">
                          <a:solidFill>
                            <a:srgbClr val="000000"/>
                          </a:solidFill>
                          <a:effectLst/>
                          <a:latin typeface="Arial Narrow" panose="020B0606020202030204" pitchFamily="34" charset="0"/>
                        </a:rPr>
                        <a:t>157,2</a:t>
                      </a:r>
                    </a:p>
                  </a:txBody>
                  <a:tcPr marL="9525" marR="9525" marT="9525" marB="0" anchor="b">
                    <a:noFill/>
                  </a:tcPr>
                </a:tc>
                <a:extLst>
                  <a:ext uri="{0D108BD9-81ED-4DB2-BD59-A6C34878D82A}">
                    <a16:rowId xmlns="" xmlns:a16="http://schemas.microsoft.com/office/drawing/2014/main" val="2596225650"/>
                  </a:ext>
                </a:extLst>
              </a:tr>
              <a:tr h="170546">
                <a:tc>
                  <a:txBody>
                    <a:bodyPr/>
                    <a:lstStyle/>
                    <a:p>
                      <a:pPr algn="ctr" fontAlgn="b"/>
                      <a:r>
                        <a:rPr lang="es-CO" sz="1200" b="0" i="0" u="none" strike="noStrike">
                          <a:solidFill>
                            <a:srgbClr val="000000"/>
                          </a:solidFill>
                          <a:effectLst/>
                          <a:latin typeface="Arial Narrow" panose="020B0606020202030204" pitchFamily="34" charset="0"/>
                        </a:rPr>
                        <a:t>14</a:t>
                      </a:r>
                    </a:p>
                  </a:txBody>
                  <a:tcPr marL="9525" marR="9525" marT="9525" marB="0" anchor="b">
                    <a:solidFill>
                      <a:srgbClr val="FFC000"/>
                    </a:solidFill>
                  </a:tcPr>
                </a:tc>
                <a:tc>
                  <a:txBody>
                    <a:bodyPr/>
                    <a:lstStyle/>
                    <a:p>
                      <a:pPr algn="l" fontAlgn="b"/>
                      <a:r>
                        <a:rPr lang="es-CO" sz="1200" b="0" i="0" u="none" strike="noStrike">
                          <a:solidFill>
                            <a:srgbClr val="000000"/>
                          </a:solidFill>
                          <a:effectLst/>
                          <a:latin typeface="Arial Narrow" panose="020B0606020202030204" pitchFamily="34" charset="0"/>
                        </a:rPr>
                        <a:t>UNIVERSIDAD DE NARIÑO</a:t>
                      </a:r>
                    </a:p>
                  </a:txBody>
                  <a:tcPr marL="9525" marR="9525" marT="9525" marB="0" anchor="b">
                    <a:solidFill>
                      <a:srgbClr val="FFC000"/>
                    </a:solidFill>
                  </a:tcPr>
                </a:tc>
                <a:tc>
                  <a:txBody>
                    <a:bodyPr/>
                    <a:lstStyle/>
                    <a:p>
                      <a:pPr algn="ctr" fontAlgn="b"/>
                      <a:r>
                        <a:rPr lang="es-CO" sz="1200" b="0" i="0" u="none" strike="noStrike" dirty="0">
                          <a:solidFill>
                            <a:srgbClr val="000000"/>
                          </a:solidFill>
                          <a:effectLst/>
                          <a:latin typeface="Arial Narrow" panose="020B0606020202030204" pitchFamily="34" charset="0"/>
                        </a:rPr>
                        <a:t>156,9</a:t>
                      </a:r>
                    </a:p>
                  </a:txBody>
                  <a:tcPr marL="9525" marR="9525" marT="9525" marB="0" anchor="b">
                    <a:solidFill>
                      <a:srgbClr val="FFC000"/>
                    </a:solidFill>
                  </a:tcPr>
                </a:tc>
                <a:extLst>
                  <a:ext uri="{0D108BD9-81ED-4DB2-BD59-A6C34878D82A}">
                    <a16:rowId xmlns="" xmlns:a16="http://schemas.microsoft.com/office/drawing/2014/main" val="2397544597"/>
                  </a:ext>
                </a:extLst>
              </a:tr>
              <a:tr h="170546">
                <a:tc>
                  <a:txBody>
                    <a:bodyPr/>
                    <a:lstStyle/>
                    <a:p>
                      <a:pPr algn="ctr" fontAlgn="b"/>
                      <a:r>
                        <a:rPr lang="es-CO" sz="1200" b="0" i="0" u="none" strike="noStrike">
                          <a:solidFill>
                            <a:srgbClr val="000000"/>
                          </a:solidFill>
                          <a:effectLst/>
                          <a:latin typeface="Arial Narrow" panose="020B0606020202030204" pitchFamily="34" charset="0"/>
                        </a:rPr>
                        <a:t>15</a:t>
                      </a:r>
                    </a:p>
                  </a:txBody>
                  <a:tcPr marL="9525" marR="9525" marT="9525" marB="0" anchor="b">
                    <a:noFill/>
                  </a:tcPr>
                </a:tc>
                <a:tc>
                  <a:txBody>
                    <a:bodyPr/>
                    <a:lstStyle/>
                    <a:p>
                      <a:pPr algn="l" fontAlgn="b"/>
                      <a:r>
                        <a:rPr lang="es-CO" sz="1200" b="0" i="0" u="none" strike="noStrike">
                          <a:solidFill>
                            <a:srgbClr val="000000"/>
                          </a:solidFill>
                          <a:effectLst/>
                          <a:latin typeface="Arial Narrow" panose="020B0606020202030204" pitchFamily="34" charset="0"/>
                        </a:rPr>
                        <a:t>UNIVERSIDAD AUTONOMA DE BUCARAMANGA-UNAB-</a:t>
                      </a:r>
                    </a:p>
                  </a:txBody>
                  <a:tcPr marL="9525" marR="9525" marT="9525" marB="0" anchor="b">
                    <a:noFill/>
                  </a:tcPr>
                </a:tc>
                <a:tc>
                  <a:txBody>
                    <a:bodyPr/>
                    <a:lstStyle/>
                    <a:p>
                      <a:pPr algn="ctr" fontAlgn="b"/>
                      <a:r>
                        <a:rPr lang="es-CO" sz="1200" b="0" i="0" u="none" strike="noStrike" dirty="0">
                          <a:solidFill>
                            <a:srgbClr val="000000"/>
                          </a:solidFill>
                          <a:effectLst/>
                          <a:latin typeface="Arial Narrow" panose="020B0606020202030204" pitchFamily="34" charset="0"/>
                        </a:rPr>
                        <a:t>156,8</a:t>
                      </a:r>
                    </a:p>
                  </a:txBody>
                  <a:tcPr marL="9525" marR="9525" marT="9525" marB="0" anchor="b">
                    <a:noFill/>
                  </a:tcPr>
                </a:tc>
                <a:extLst>
                  <a:ext uri="{0D108BD9-81ED-4DB2-BD59-A6C34878D82A}">
                    <a16:rowId xmlns="" xmlns:a16="http://schemas.microsoft.com/office/drawing/2014/main" val="1239533458"/>
                  </a:ext>
                </a:extLst>
              </a:tr>
              <a:tr h="170546">
                <a:tc>
                  <a:txBody>
                    <a:bodyPr/>
                    <a:lstStyle/>
                    <a:p>
                      <a:pPr algn="ctr" fontAlgn="b"/>
                      <a:r>
                        <a:rPr lang="es-CO" sz="1200" b="0" i="0" u="none" strike="noStrike">
                          <a:solidFill>
                            <a:srgbClr val="000000"/>
                          </a:solidFill>
                          <a:effectLst/>
                          <a:latin typeface="Arial Narrow" panose="020B0606020202030204" pitchFamily="34" charset="0"/>
                        </a:rPr>
                        <a:t>16</a:t>
                      </a:r>
                    </a:p>
                  </a:txBody>
                  <a:tcPr marL="9525" marR="9525" marT="9525" marB="0" anchor="b">
                    <a:noFill/>
                  </a:tcPr>
                </a:tc>
                <a:tc>
                  <a:txBody>
                    <a:bodyPr/>
                    <a:lstStyle/>
                    <a:p>
                      <a:pPr algn="l" fontAlgn="b"/>
                      <a:r>
                        <a:rPr lang="es-CO" sz="1200" b="0" i="0" u="none" strike="noStrike">
                          <a:solidFill>
                            <a:srgbClr val="000000"/>
                          </a:solidFill>
                          <a:effectLst/>
                          <a:latin typeface="Arial Narrow" panose="020B0606020202030204" pitchFamily="34" charset="0"/>
                        </a:rPr>
                        <a:t>UNIVERSIDAD DE MEDELLIN</a:t>
                      </a:r>
                    </a:p>
                  </a:txBody>
                  <a:tcPr marL="9525" marR="9525" marT="9525" marB="0" anchor="b">
                    <a:noFill/>
                  </a:tcPr>
                </a:tc>
                <a:tc>
                  <a:txBody>
                    <a:bodyPr/>
                    <a:lstStyle/>
                    <a:p>
                      <a:pPr algn="ctr" fontAlgn="b"/>
                      <a:r>
                        <a:rPr lang="es-CO" sz="1200" b="0" i="0" u="none" strike="noStrike">
                          <a:solidFill>
                            <a:srgbClr val="000000"/>
                          </a:solidFill>
                          <a:effectLst/>
                          <a:latin typeface="Arial Narrow" panose="020B0606020202030204" pitchFamily="34" charset="0"/>
                        </a:rPr>
                        <a:t>156,1</a:t>
                      </a:r>
                    </a:p>
                  </a:txBody>
                  <a:tcPr marL="9525" marR="9525" marT="9525" marB="0" anchor="b">
                    <a:noFill/>
                  </a:tcPr>
                </a:tc>
                <a:extLst>
                  <a:ext uri="{0D108BD9-81ED-4DB2-BD59-A6C34878D82A}">
                    <a16:rowId xmlns="" xmlns:a16="http://schemas.microsoft.com/office/drawing/2014/main" val="2768313598"/>
                  </a:ext>
                </a:extLst>
              </a:tr>
              <a:tr h="170546">
                <a:tc>
                  <a:txBody>
                    <a:bodyPr/>
                    <a:lstStyle/>
                    <a:p>
                      <a:pPr algn="ctr" fontAlgn="b"/>
                      <a:r>
                        <a:rPr lang="es-CO" sz="1200" b="0" i="0" u="none" strike="noStrike">
                          <a:solidFill>
                            <a:srgbClr val="000000"/>
                          </a:solidFill>
                          <a:effectLst/>
                          <a:latin typeface="Arial Narrow" panose="020B0606020202030204" pitchFamily="34" charset="0"/>
                        </a:rPr>
                        <a:t>17</a:t>
                      </a:r>
                    </a:p>
                  </a:txBody>
                  <a:tcPr marL="9525" marR="9525" marT="9525" marB="0" anchor="b">
                    <a:noFill/>
                  </a:tcPr>
                </a:tc>
                <a:tc>
                  <a:txBody>
                    <a:bodyPr/>
                    <a:lstStyle/>
                    <a:p>
                      <a:pPr algn="l" fontAlgn="b"/>
                      <a:r>
                        <a:rPr lang="es-CO" sz="1200" b="0" i="0" u="none" strike="noStrike">
                          <a:solidFill>
                            <a:srgbClr val="000000"/>
                          </a:solidFill>
                          <a:effectLst/>
                          <a:latin typeface="Arial Narrow" panose="020B0606020202030204" pitchFamily="34" charset="0"/>
                        </a:rPr>
                        <a:t>UNIVERSIDAD EL BOSQUE</a:t>
                      </a:r>
                    </a:p>
                  </a:txBody>
                  <a:tcPr marL="9525" marR="9525" marT="9525" marB="0" anchor="b">
                    <a:noFill/>
                  </a:tcPr>
                </a:tc>
                <a:tc>
                  <a:txBody>
                    <a:bodyPr/>
                    <a:lstStyle/>
                    <a:p>
                      <a:pPr algn="ctr" fontAlgn="b"/>
                      <a:r>
                        <a:rPr lang="es-CO" sz="1200" b="0" i="0" u="none" strike="noStrike" dirty="0">
                          <a:solidFill>
                            <a:srgbClr val="000000"/>
                          </a:solidFill>
                          <a:effectLst/>
                          <a:latin typeface="Arial Narrow" panose="020B0606020202030204" pitchFamily="34" charset="0"/>
                        </a:rPr>
                        <a:t>155,7</a:t>
                      </a:r>
                    </a:p>
                  </a:txBody>
                  <a:tcPr marL="9525" marR="9525" marT="9525" marB="0" anchor="b">
                    <a:noFill/>
                  </a:tcPr>
                </a:tc>
                <a:extLst>
                  <a:ext uri="{0D108BD9-81ED-4DB2-BD59-A6C34878D82A}">
                    <a16:rowId xmlns="" xmlns:a16="http://schemas.microsoft.com/office/drawing/2014/main" val="3232850799"/>
                  </a:ext>
                </a:extLst>
              </a:tr>
              <a:tr h="170546">
                <a:tc>
                  <a:txBody>
                    <a:bodyPr/>
                    <a:lstStyle/>
                    <a:p>
                      <a:pPr algn="ctr" fontAlgn="b"/>
                      <a:r>
                        <a:rPr lang="es-CO" sz="1200" b="0" i="0" u="none" strike="noStrike">
                          <a:solidFill>
                            <a:srgbClr val="000000"/>
                          </a:solidFill>
                          <a:effectLst/>
                          <a:latin typeface="Arial Narrow" panose="020B0606020202030204" pitchFamily="34" charset="0"/>
                        </a:rPr>
                        <a:t>18</a:t>
                      </a:r>
                    </a:p>
                  </a:txBody>
                  <a:tcPr marL="9525" marR="9525" marT="9525" marB="0" anchor="b">
                    <a:noFill/>
                  </a:tcPr>
                </a:tc>
                <a:tc>
                  <a:txBody>
                    <a:bodyPr/>
                    <a:lstStyle/>
                    <a:p>
                      <a:pPr algn="l" fontAlgn="b"/>
                      <a:r>
                        <a:rPr lang="es-CO" sz="1200" b="0" i="0" u="none" strike="noStrike">
                          <a:solidFill>
                            <a:srgbClr val="000000"/>
                          </a:solidFill>
                          <a:effectLst/>
                          <a:latin typeface="Arial Narrow" panose="020B0606020202030204" pitchFamily="34" charset="0"/>
                        </a:rPr>
                        <a:t>UNIVERSIDAD DE SAN BUENAVENTURA</a:t>
                      </a:r>
                    </a:p>
                  </a:txBody>
                  <a:tcPr marL="9525" marR="9525" marT="9525" marB="0" anchor="b">
                    <a:noFill/>
                  </a:tcPr>
                </a:tc>
                <a:tc>
                  <a:txBody>
                    <a:bodyPr/>
                    <a:lstStyle/>
                    <a:p>
                      <a:pPr algn="ctr" fontAlgn="b"/>
                      <a:r>
                        <a:rPr lang="es-CO" sz="1200" b="0" i="0" u="none" strike="noStrike">
                          <a:solidFill>
                            <a:srgbClr val="000000"/>
                          </a:solidFill>
                          <a:effectLst/>
                          <a:latin typeface="Arial Narrow" panose="020B0606020202030204" pitchFamily="34" charset="0"/>
                        </a:rPr>
                        <a:t>153,3</a:t>
                      </a:r>
                    </a:p>
                  </a:txBody>
                  <a:tcPr marL="9525" marR="9525" marT="9525" marB="0" anchor="b">
                    <a:noFill/>
                  </a:tcPr>
                </a:tc>
                <a:extLst>
                  <a:ext uri="{0D108BD9-81ED-4DB2-BD59-A6C34878D82A}">
                    <a16:rowId xmlns="" xmlns:a16="http://schemas.microsoft.com/office/drawing/2014/main" val="3736741263"/>
                  </a:ext>
                </a:extLst>
              </a:tr>
              <a:tr h="170546">
                <a:tc>
                  <a:txBody>
                    <a:bodyPr/>
                    <a:lstStyle/>
                    <a:p>
                      <a:pPr algn="ctr" fontAlgn="b"/>
                      <a:r>
                        <a:rPr lang="es-CO" sz="1200" b="0" i="0" u="none" strike="noStrike">
                          <a:solidFill>
                            <a:srgbClr val="000000"/>
                          </a:solidFill>
                          <a:effectLst/>
                          <a:latin typeface="Arial Narrow" panose="020B0606020202030204" pitchFamily="34" charset="0"/>
                        </a:rPr>
                        <a:t>19</a:t>
                      </a:r>
                    </a:p>
                  </a:txBody>
                  <a:tcPr marL="9525" marR="9525" marT="9525" marB="0" anchor="b">
                    <a:noFill/>
                  </a:tcPr>
                </a:tc>
                <a:tc>
                  <a:txBody>
                    <a:bodyPr/>
                    <a:lstStyle/>
                    <a:p>
                      <a:pPr algn="l" fontAlgn="b"/>
                      <a:r>
                        <a:rPr lang="es-CO" sz="1200" b="0" i="0" u="none" strike="noStrike">
                          <a:solidFill>
                            <a:srgbClr val="000000"/>
                          </a:solidFill>
                          <a:effectLst/>
                          <a:latin typeface="Arial Narrow" panose="020B0606020202030204" pitchFamily="34" charset="0"/>
                        </a:rPr>
                        <a:t>UNIVERSIDAD CENTRAL</a:t>
                      </a:r>
                    </a:p>
                  </a:txBody>
                  <a:tcPr marL="9525" marR="9525" marT="9525" marB="0" anchor="b">
                    <a:noFill/>
                  </a:tcPr>
                </a:tc>
                <a:tc>
                  <a:txBody>
                    <a:bodyPr/>
                    <a:lstStyle/>
                    <a:p>
                      <a:pPr algn="ctr" fontAlgn="b"/>
                      <a:r>
                        <a:rPr lang="es-CO" sz="1200" b="0" i="0" u="none" strike="noStrike">
                          <a:solidFill>
                            <a:srgbClr val="000000"/>
                          </a:solidFill>
                          <a:effectLst/>
                          <a:latin typeface="Arial Narrow" panose="020B0606020202030204" pitchFamily="34" charset="0"/>
                        </a:rPr>
                        <a:t>152,9</a:t>
                      </a:r>
                    </a:p>
                  </a:txBody>
                  <a:tcPr marL="9525" marR="9525" marT="9525" marB="0" anchor="b">
                    <a:noFill/>
                  </a:tcPr>
                </a:tc>
                <a:extLst>
                  <a:ext uri="{0D108BD9-81ED-4DB2-BD59-A6C34878D82A}">
                    <a16:rowId xmlns="" xmlns:a16="http://schemas.microsoft.com/office/drawing/2014/main" val="116231525"/>
                  </a:ext>
                </a:extLst>
              </a:tr>
              <a:tr h="170546">
                <a:tc>
                  <a:txBody>
                    <a:bodyPr/>
                    <a:lstStyle/>
                    <a:p>
                      <a:pPr algn="ctr" fontAlgn="b"/>
                      <a:r>
                        <a:rPr lang="es-CO" sz="1200" b="0" i="0" u="none" strike="noStrike">
                          <a:solidFill>
                            <a:srgbClr val="000000"/>
                          </a:solidFill>
                          <a:effectLst/>
                          <a:latin typeface="Arial Narrow" panose="020B0606020202030204" pitchFamily="34" charset="0"/>
                        </a:rPr>
                        <a:t>20</a:t>
                      </a:r>
                    </a:p>
                  </a:txBody>
                  <a:tcPr marL="9525" marR="9525" marT="9525" marB="0" anchor="b">
                    <a:noFill/>
                  </a:tcPr>
                </a:tc>
                <a:tc>
                  <a:txBody>
                    <a:bodyPr/>
                    <a:lstStyle/>
                    <a:p>
                      <a:pPr algn="l" fontAlgn="b"/>
                      <a:r>
                        <a:rPr lang="es-CO" sz="1200" b="0" i="0" u="none" strike="noStrike">
                          <a:solidFill>
                            <a:srgbClr val="000000"/>
                          </a:solidFill>
                          <a:effectLst/>
                          <a:latin typeface="Arial Narrow" panose="020B0606020202030204" pitchFamily="34" charset="0"/>
                        </a:rPr>
                        <a:t>UNIVERSIDAD SURCOLOMBIANA</a:t>
                      </a:r>
                    </a:p>
                  </a:txBody>
                  <a:tcPr marL="9525" marR="9525" marT="9525" marB="0" anchor="b">
                    <a:noFill/>
                  </a:tcPr>
                </a:tc>
                <a:tc>
                  <a:txBody>
                    <a:bodyPr/>
                    <a:lstStyle/>
                    <a:p>
                      <a:pPr algn="ctr" fontAlgn="b"/>
                      <a:r>
                        <a:rPr lang="es-CO" sz="1200" b="0" i="0" u="none" strike="noStrike" dirty="0">
                          <a:solidFill>
                            <a:srgbClr val="000000"/>
                          </a:solidFill>
                          <a:effectLst/>
                          <a:latin typeface="Arial Narrow" panose="020B0606020202030204" pitchFamily="34" charset="0"/>
                        </a:rPr>
                        <a:t>152,4</a:t>
                      </a:r>
                    </a:p>
                  </a:txBody>
                  <a:tcPr marL="9525" marR="9525" marT="9525" marB="0" anchor="b">
                    <a:noFill/>
                  </a:tcPr>
                </a:tc>
                <a:extLst>
                  <a:ext uri="{0D108BD9-81ED-4DB2-BD59-A6C34878D82A}">
                    <a16:rowId xmlns="" xmlns:a16="http://schemas.microsoft.com/office/drawing/2014/main" val="4226527145"/>
                  </a:ext>
                </a:extLst>
              </a:tr>
              <a:tr h="170546">
                <a:tc>
                  <a:txBody>
                    <a:bodyPr/>
                    <a:lstStyle/>
                    <a:p>
                      <a:pPr algn="ctr" fontAlgn="b"/>
                      <a:r>
                        <a:rPr lang="es-CO" sz="1200" b="0" i="0" u="none" strike="noStrike">
                          <a:solidFill>
                            <a:srgbClr val="000000"/>
                          </a:solidFill>
                          <a:effectLst/>
                          <a:latin typeface="Arial Narrow" panose="020B0606020202030204" pitchFamily="34" charset="0"/>
                        </a:rPr>
                        <a:t>21</a:t>
                      </a:r>
                    </a:p>
                  </a:txBody>
                  <a:tcPr marL="9525" marR="9525" marT="9525" marB="0" anchor="b">
                    <a:noFill/>
                  </a:tcPr>
                </a:tc>
                <a:tc>
                  <a:txBody>
                    <a:bodyPr/>
                    <a:lstStyle/>
                    <a:p>
                      <a:pPr algn="l" fontAlgn="b"/>
                      <a:r>
                        <a:rPr lang="es-CO" sz="1200" b="0" i="0" u="none" strike="noStrike">
                          <a:solidFill>
                            <a:srgbClr val="000000"/>
                          </a:solidFill>
                          <a:effectLst/>
                          <a:latin typeface="Arial Narrow" panose="020B0606020202030204" pitchFamily="34" charset="0"/>
                        </a:rPr>
                        <a:t>UNIVERSIDAD DE MANIZALES</a:t>
                      </a:r>
                    </a:p>
                  </a:txBody>
                  <a:tcPr marL="9525" marR="9525" marT="9525" marB="0" anchor="b">
                    <a:noFill/>
                  </a:tcPr>
                </a:tc>
                <a:tc>
                  <a:txBody>
                    <a:bodyPr/>
                    <a:lstStyle/>
                    <a:p>
                      <a:pPr algn="ctr" fontAlgn="b"/>
                      <a:r>
                        <a:rPr lang="es-CO" sz="1200" b="0" i="0" u="none" strike="noStrike">
                          <a:solidFill>
                            <a:srgbClr val="000000"/>
                          </a:solidFill>
                          <a:effectLst/>
                          <a:latin typeface="Arial Narrow" panose="020B0606020202030204" pitchFamily="34" charset="0"/>
                        </a:rPr>
                        <a:t>152,3</a:t>
                      </a:r>
                    </a:p>
                  </a:txBody>
                  <a:tcPr marL="9525" marR="9525" marT="9525" marB="0" anchor="b">
                    <a:noFill/>
                  </a:tcPr>
                </a:tc>
                <a:extLst>
                  <a:ext uri="{0D108BD9-81ED-4DB2-BD59-A6C34878D82A}">
                    <a16:rowId xmlns="" xmlns:a16="http://schemas.microsoft.com/office/drawing/2014/main" val="803510805"/>
                  </a:ext>
                </a:extLst>
              </a:tr>
              <a:tr h="170546">
                <a:tc>
                  <a:txBody>
                    <a:bodyPr/>
                    <a:lstStyle/>
                    <a:p>
                      <a:pPr algn="ctr" fontAlgn="b"/>
                      <a:r>
                        <a:rPr lang="es-CO" sz="1200" b="0" i="0" u="none" strike="noStrike">
                          <a:solidFill>
                            <a:srgbClr val="000000"/>
                          </a:solidFill>
                          <a:effectLst/>
                          <a:latin typeface="Arial Narrow" panose="020B0606020202030204" pitchFamily="34" charset="0"/>
                        </a:rPr>
                        <a:t>22</a:t>
                      </a:r>
                    </a:p>
                  </a:txBody>
                  <a:tcPr marL="9525" marR="9525" marT="9525" marB="0" anchor="b">
                    <a:noFill/>
                  </a:tcPr>
                </a:tc>
                <a:tc>
                  <a:txBody>
                    <a:bodyPr/>
                    <a:lstStyle/>
                    <a:p>
                      <a:pPr algn="l" fontAlgn="b"/>
                      <a:r>
                        <a:rPr lang="es-CO" sz="1200" b="0" i="0" u="none" strike="noStrike">
                          <a:solidFill>
                            <a:srgbClr val="000000"/>
                          </a:solidFill>
                          <a:effectLst/>
                          <a:latin typeface="Arial Narrow" panose="020B0606020202030204" pitchFamily="34" charset="0"/>
                        </a:rPr>
                        <a:t>UNIVERSIDAD LIBRE</a:t>
                      </a:r>
                    </a:p>
                  </a:txBody>
                  <a:tcPr marL="9525" marR="9525" marT="9525" marB="0" anchor="b">
                    <a:noFill/>
                  </a:tcPr>
                </a:tc>
                <a:tc>
                  <a:txBody>
                    <a:bodyPr/>
                    <a:lstStyle/>
                    <a:p>
                      <a:pPr algn="ctr" fontAlgn="b"/>
                      <a:r>
                        <a:rPr lang="es-CO" sz="1200" b="0" i="0" u="none" strike="noStrike" dirty="0">
                          <a:solidFill>
                            <a:srgbClr val="000000"/>
                          </a:solidFill>
                          <a:effectLst/>
                          <a:latin typeface="Arial Narrow" panose="020B0606020202030204" pitchFamily="34" charset="0"/>
                        </a:rPr>
                        <a:t>152,1</a:t>
                      </a:r>
                    </a:p>
                  </a:txBody>
                  <a:tcPr marL="9525" marR="9525" marT="9525" marB="0" anchor="b">
                    <a:noFill/>
                  </a:tcPr>
                </a:tc>
                <a:extLst>
                  <a:ext uri="{0D108BD9-81ED-4DB2-BD59-A6C34878D82A}">
                    <a16:rowId xmlns="" xmlns:a16="http://schemas.microsoft.com/office/drawing/2014/main" val="3472264943"/>
                  </a:ext>
                </a:extLst>
              </a:tr>
              <a:tr h="170546">
                <a:tc>
                  <a:txBody>
                    <a:bodyPr/>
                    <a:lstStyle/>
                    <a:p>
                      <a:pPr algn="ctr" fontAlgn="b"/>
                      <a:r>
                        <a:rPr lang="es-CO" sz="1200" b="0" i="0" u="none" strike="noStrike" dirty="0">
                          <a:solidFill>
                            <a:srgbClr val="000000"/>
                          </a:solidFill>
                          <a:effectLst/>
                          <a:latin typeface="Arial Narrow" panose="020B0606020202030204" pitchFamily="34" charset="0"/>
                        </a:rPr>
                        <a:t>23</a:t>
                      </a:r>
                    </a:p>
                  </a:txBody>
                  <a:tcPr marL="9525" marR="9525" marT="9525" marB="0" anchor="b">
                    <a:noFill/>
                  </a:tcPr>
                </a:tc>
                <a:tc>
                  <a:txBody>
                    <a:bodyPr/>
                    <a:lstStyle/>
                    <a:p>
                      <a:pPr algn="l" fontAlgn="b"/>
                      <a:r>
                        <a:rPr lang="es-CO" sz="1200" b="0" i="0" u="none" strike="noStrike">
                          <a:solidFill>
                            <a:srgbClr val="000000"/>
                          </a:solidFill>
                          <a:effectLst/>
                          <a:latin typeface="Arial Narrow" panose="020B0606020202030204" pitchFamily="34" charset="0"/>
                        </a:rPr>
                        <a:t>UNIVERSIDAD MARIANA</a:t>
                      </a:r>
                    </a:p>
                  </a:txBody>
                  <a:tcPr marL="9525" marR="9525" marT="9525" marB="0" anchor="b">
                    <a:noFill/>
                  </a:tcPr>
                </a:tc>
                <a:tc>
                  <a:txBody>
                    <a:bodyPr/>
                    <a:lstStyle/>
                    <a:p>
                      <a:pPr algn="ctr" fontAlgn="b"/>
                      <a:r>
                        <a:rPr lang="es-CO" sz="1200" b="0" i="0" u="none" strike="noStrike">
                          <a:solidFill>
                            <a:srgbClr val="000000"/>
                          </a:solidFill>
                          <a:effectLst/>
                          <a:latin typeface="Arial Narrow" panose="020B0606020202030204" pitchFamily="34" charset="0"/>
                        </a:rPr>
                        <a:t>151,2</a:t>
                      </a:r>
                    </a:p>
                  </a:txBody>
                  <a:tcPr marL="9525" marR="9525" marT="9525" marB="0" anchor="b">
                    <a:noFill/>
                  </a:tcPr>
                </a:tc>
                <a:extLst>
                  <a:ext uri="{0D108BD9-81ED-4DB2-BD59-A6C34878D82A}">
                    <a16:rowId xmlns="" xmlns:a16="http://schemas.microsoft.com/office/drawing/2014/main" val="2322827960"/>
                  </a:ext>
                </a:extLst>
              </a:tr>
              <a:tr h="170546">
                <a:tc>
                  <a:txBody>
                    <a:bodyPr/>
                    <a:lstStyle/>
                    <a:p>
                      <a:pPr algn="ctr" fontAlgn="b"/>
                      <a:r>
                        <a:rPr lang="es-CO" sz="1200" b="0" i="0" u="none" strike="noStrike" dirty="0">
                          <a:solidFill>
                            <a:srgbClr val="000000"/>
                          </a:solidFill>
                          <a:effectLst/>
                          <a:latin typeface="Arial Narrow" panose="020B0606020202030204" pitchFamily="34" charset="0"/>
                        </a:rPr>
                        <a:t>24</a:t>
                      </a:r>
                    </a:p>
                  </a:txBody>
                  <a:tcPr marL="9525" marR="9525" marT="9525" marB="0" anchor="b">
                    <a:noFill/>
                  </a:tcPr>
                </a:tc>
                <a:tc>
                  <a:txBody>
                    <a:bodyPr/>
                    <a:lstStyle/>
                    <a:p>
                      <a:pPr algn="l" fontAlgn="b"/>
                      <a:r>
                        <a:rPr lang="es-CO" sz="1200" b="0" i="0" u="none" strike="noStrike">
                          <a:solidFill>
                            <a:srgbClr val="000000"/>
                          </a:solidFill>
                          <a:effectLst/>
                          <a:latin typeface="Arial Narrow" panose="020B0606020202030204" pitchFamily="34" charset="0"/>
                        </a:rPr>
                        <a:t>UNIVERSIDAD CATOLICA DE PEREIRA</a:t>
                      </a:r>
                    </a:p>
                  </a:txBody>
                  <a:tcPr marL="9525" marR="9525" marT="9525" marB="0" anchor="b">
                    <a:noFill/>
                  </a:tcPr>
                </a:tc>
                <a:tc>
                  <a:txBody>
                    <a:bodyPr/>
                    <a:lstStyle/>
                    <a:p>
                      <a:pPr algn="ctr" fontAlgn="b"/>
                      <a:r>
                        <a:rPr lang="es-CO" sz="1200" b="0" i="0" u="none" strike="noStrike" dirty="0">
                          <a:solidFill>
                            <a:srgbClr val="000000"/>
                          </a:solidFill>
                          <a:effectLst/>
                          <a:latin typeface="Arial Narrow" panose="020B0606020202030204" pitchFamily="34" charset="0"/>
                        </a:rPr>
                        <a:t>150,1</a:t>
                      </a:r>
                    </a:p>
                  </a:txBody>
                  <a:tcPr marL="9525" marR="9525" marT="9525" marB="0" anchor="b">
                    <a:noFill/>
                  </a:tcPr>
                </a:tc>
                <a:extLst>
                  <a:ext uri="{0D108BD9-81ED-4DB2-BD59-A6C34878D82A}">
                    <a16:rowId xmlns="" xmlns:a16="http://schemas.microsoft.com/office/drawing/2014/main" val="123861237"/>
                  </a:ext>
                </a:extLst>
              </a:tr>
              <a:tr h="170546">
                <a:tc>
                  <a:txBody>
                    <a:bodyPr/>
                    <a:lstStyle/>
                    <a:p>
                      <a:pPr algn="ctr" fontAlgn="b"/>
                      <a:r>
                        <a:rPr lang="es-CO" sz="1200" b="0" i="0" u="none" strike="noStrike" dirty="0">
                          <a:solidFill>
                            <a:srgbClr val="000000"/>
                          </a:solidFill>
                          <a:effectLst/>
                          <a:latin typeface="Arial Narrow" panose="020B0606020202030204" pitchFamily="34" charset="0"/>
                        </a:rPr>
                        <a:t>25</a:t>
                      </a:r>
                    </a:p>
                  </a:txBody>
                  <a:tcPr marL="9525" marR="9525" marT="9525" marB="0" anchor="b">
                    <a:noFill/>
                  </a:tcPr>
                </a:tc>
                <a:tc>
                  <a:txBody>
                    <a:bodyPr/>
                    <a:lstStyle/>
                    <a:p>
                      <a:pPr algn="l" fontAlgn="b"/>
                      <a:r>
                        <a:rPr lang="es-CO" sz="1200" b="0" i="0" u="none" strike="noStrike">
                          <a:solidFill>
                            <a:srgbClr val="000000"/>
                          </a:solidFill>
                          <a:effectLst/>
                          <a:latin typeface="Arial Narrow" panose="020B0606020202030204" pitchFamily="34" charset="0"/>
                        </a:rPr>
                        <a:t>UNIVERSIDAD AUTONOMA DE MANIZALES</a:t>
                      </a:r>
                    </a:p>
                  </a:txBody>
                  <a:tcPr marL="9525" marR="9525" marT="9525" marB="0" anchor="b">
                    <a:noFill/>
                  </a:tcPr>
                </a:tc>
                <a:tc>
                  <a:txBody>
                    <a:bodyPr/>
                    <a:lstStyle/>
                    <a:p>
                      <a:pPr algn="ctr" fontAlgn="b"/>
                      <a:r>
                        <a:rPr lang="es-CO" sz="1200" b="0" i="0" u="none" strike="noStrike">
                          <a:solidFill>
                            <a:srgbClr val="000000"/>
                          </a:solidFill>
                          <a:effectLst/>
                          <a:latin typeface="Arial Narrow" panose="020B0606020202030204" pitchFamily="34" charset="0"/>
                        </a:rPr>
                        <a:t>149,5</a:t>
                      </a:r>
                    </a:p>
                  </a:txBody>
                  <a:tcPr marL="9525" marR="9525" marT="9525" marB="0" anchor="b">
                    <a:noFill/>
                  </a:tcPr>
                </a:tc>
                <a:extLst>
                  <a:ext uri="{0D108BD9-81ED-4DB2-BD59-A6C34878D82A}">
                    <a16:rowId xmlns="" xmlns:a16="http://schemas.microsoft.com/office/drawing/2014/main" val="44717393"/>
                  </a:ext>
                </a:extLst>
              </a:tr>
              <a:tr h="170546">
                <a:tc>
                  <a:txBody>
                    <a:bodyPr/>
                    <a:lstStyle/>
                    <a:p>
                      <a:pPr algn="ctr" fontAlgn="b"/>
                      <a:r>
                        <a:rPr lang="es-CO" sz="1200" b="0" i="0" u="none" strike="noStrike" dirty="0">
                          <a:solidFill>
                            <a:srgbClr val="000000"/>
                          </a:solidFill>
                          <a:effectLst/>
                          <a:latin typeface="Arial Narrow" panose="020B0606020202030204" pitchFamily="34" charset="0"/>
                        </a:rPr>
                        <a:t>26</a:t>
                      </a:r>
                    </a:p>
                  </a:txBody>
                  <a:tcPr marL="9525" marR="9525" marT="9525" marB="0" anchor="b">
                    <a:noFill/>
                  </a:tcPr>
                </a:tc>
                <a:tc>
                  <a:txBody>
                    <a:bodyPr/>
                    <a:lstStyle/>
                    <a:p>
                      <a:pPr algn="l" fontAlgn="b"/>
                      <a:r>
                        <a:rPr lang="es-CO" sz="1200" b="0" i="0" u="none" strike="noStrike">
                          <a:solidFill>
                            <a:srgbClr val="000000"/>
                          </a:solidFill>
                          <a:effectLst/>
                          <a:latin typeface="Arial Narrow" panose="020B0606020202030204" pitchFamily="34" charset="0"/>
                        </a:rPr>
                        <a:t>UNIVERSIDAD NACIONAL ABIERTA Y A DISTANCIA UNAD</a:t>
                      </a:r>
                    </a:p>
                  </a:txBody>
                  <a:tcPr marL="9525" marR="9525" marT="9525" marB="0" anchor="b">
                    <a:noFill/>
                  </a:tcPr>
                </a:tc>
                <a:tc>
                  <a:txBody>
                    <a:bodyPr/>
                    <a:lstStyle/>
                    <a:p>
                      <a:pPr algn="ctr" fontAlgn="b"/>
                      <a:r>
                        <a:rPr lang="es-CO" sz="1200" b="0" i="0" u="none" strike="noStrike" dirty="0">
                          <a:solidFill>
                            <a:srgbClr val="000000"/>
                          </a:solidFill>
                          <a:effectLst/>
                          <a:latin typeface="Arial Narrow" panose="020B0606020202030204" pitchFamily="34" charset="0"/>
                        </a:rPr>
                        <a:t>147,6</a:t>
                      </a:r>
                    </a:p>
                  </a:txBody>
                  <a:tcPr marL="9525" marR="9525" marT="9525" marB="0" anchor="b">
                    <a:noFill/>
                  </a:tcPr>
                </a:tc>
                <a:extLst>
                  <a:ext uri="{0D108BD9-81ED-4DB2-BD59-A6C34878D82A}">
                    <a16:rowId xmlns="" xmlns:a16="http://schemas.microsoft.com/office/drawing/2014/main" val="1933047463"/>
                  </a:ext>
                </a:extLst>
              </a:tr>
              <a:tr h="170546">
                <a:tc>
                  <a:txBody>
                    <a:bodyPr/>
                    <a:lstStyle/>
                    <a:p>
                      <a:pPr algn="ctr" fontAlgn="b"/>
                      <a:r>
                        <a:rPr lang="es-CO" sz="1200" b="0" i="0" u="none" strike="noStrike" dirty="0">
                          <a:solidFill>
                            <a:srgbClr val="000000"/>
                          </a:solidFill>
                          <a:effectLst/>
                          <a:latin typeface="Arial Narrow" panose="020B0606020202030204" pitchFamily="34" charset="0"/>
                        </a:rPr>
                        <a:t>27</a:t>
                      </a:r>
                    </a:p>
                  </a:txBody>
                  <a:tcPr marL="9525" marR="9525" marT="9525" marB="0" anchor="b">
                    <a:noFill/>
                  </a:tcPr>
                </a:tc>
                <a:tc>
                  <a:txBody>
                    <a:bodyPr/>
                    <a:lstStyle/>
                    <a:p>
                      <a:pPr algn="l" fontAlgn="b"/>
                      <a:r>
                        <a:rPr lang="es-CO" sz="1200" b="0" i="0" u="none" strike="noStrike">
                          <a:solidFill>
                            <a:srgbClr val="000000"/>
                          </a:solidFill>
                          <a:effectLst/>
                          <a:latin typeface="Arial Narrow" panose="020B0606020202030204" pitchFamily="34" charset="0"/>
                        </a:rPr>
                        <a:t>UNIVERSIDAD COOPERATIVA DE COLOMBIA</a:t>
                      </a:r>
                    </a:p>
                  </a:txBody>
                  <a:tcPr marL="9525" marR="9525" marT="9525" marB="0" anchor="b">
                    <a:noFill/>
                  </a:tcPr>
                </a:tc>
                <a:tc>
                  <a:txBody>
                    <a:bodyPr/>
                    <a:lstStyle/>
                    <a:p>
                      <a:pPr algn="ctr" fontAlgn="b"/>
                      <a:r>
                        <a:rPr lang="es-CO" sz="1200" b="0" i="0" u="none" strike="noStrike">
                          <a:solidFill>
                            <a:srgbClr val="000000"/>
                          </a:solidFill>
                          <a:effectLst/>
                          <a:latin typeface="Arial Narrow" panose="020B0606020202030204" pitchFamily="34" charset="0"/>
                        </a:rPr>
                        <a:t>147,2</a:t>
                      </a:r>
                    </a:p>
                  </a:txBody>
                  <a:tcPr marL="9525" marR="9525" marT="9525" marB="0" anchor="b">
                    <a:noFill/>
                  </a:tcPr>
                </a:tc>
                <a:extLst>
                  <a:ext uri="{0D108BD9-81ED-4DB2-BD59-A6C34878D82A}">
                    <a16:rowId xmlns="" xmlns:a16="http://schemas.microsoft.com/office/drawing/2014/main" val="1433134759"/>
                  </a:ext>
                </a:extLst>
              </a:tr>
              <a:tr h="170546">
                <a:tc>
                  <a:txBody>
                    <a:bodyPr/>
                    <a:lstStyle/>
                    <a:p>
                      <a:pPr algn="ctr" fontAlgn="b"/>
                      <a:r>
                        <a:rPr lang="es-CO" sz="1200" b="0" i="0" u="none" strike="noStrike" dirty="0">
                          <a:solidFill>
                            <a:srgbClr val="000000"/>
                          </a:solidFill>
                          <a:effectLst/>
                          <a:latin typeface="Arial Narrow" panose="020B0606020202030204" pitchFamily="34" charset="0"/>
                        </a:rPr>
                        <a:t>28</a:t>
                      </a:r>
                    </a:p>
                  </a:txBody>
                  <a:tcPr marL="9525" marR="9525" marT="9525" marB="0" anchor="b">
                    <a:noFill/>
                  </a:tcPr>
                </a:tc>
                <a:tc>
                  <a:txBody>
                    <a:bodyPr/>
                    <a:lstStyle/>
                    <a:p>
                      <a:pPr algn="l" fontAlgn="b"/>
                      <a:r>
                        <a:rPr lang="es-CO" sz="1200" b="0" i="0" u="none" strike="noStrike">
                          <a:solidFill>
                            <a:srgbClr val="000000"/>
                          </a:solidFill>
                          <a:effectLst/>
                          <a:latin typeface="Arial Narrow" panose="020B0606020202030204" pitchFamily="34" charset="0"/>
                        </a:rPr>
                        <a:t>CORPORACION UNIVERSITARIA MINUTO DE DIOS -UNIMINUTO-</a:t>
                      </a:r>
                    </a:p>
                  </a:txBody>
                  <a:tcPr marL="9525" marR="9525" marT="9525" marB="0" anchor="b">
                    <a:noFill/>
                  </a:tcPr>
                </a:tc>
                <a:tc>
                  <a:txBody>
                    <a:bodyPr/>
                    <a:lstStyle/>
                    <a:p>
                      <a:pPr algn="ctr" fontAlgn="b"/>
                      <a:r>
                        <a:rPr lang="es-CO" sz="1200" b="0" i="0" u="none" strike="noStrike" dirty="0">
                          <a:solidFill>
                            <a:srgbClr val="000000"/>
                          </a:solidFill>
                          <a:effectLst/>
                          <a:latin typeface="Arial Narrow" panose="020B0606020202030204" pitchFamily="34" charset="0"/>
                        </a:rPr>
                        <a:t>147,0</a:t>
                      </a:r>
                    </a:p>
                  </a:txBody>
                  <a:tcPr marL="9525" marR="9525" marT="9525" marB="0" anchor="b">
                    <a:noFill/>
                  </a:tcPr>
                </a:tc>
                <a:extLst>
                  <a:ext uri="{0D108BD9-81ED-4DB2-BD59-A6C34878D82A}">
                    <a16:rowId xmlns="" xmlns:a16="http://schemas.microsoft.com/office/drawing/2014/main" val="2321961942"/>
                  </a:ext>
                </a:extLst>
              </a:tr>
              <a:tr h="170546">
                <a:tc>
                  <a:txBody>
                    <a:bodyPr/>
                    <a:lstStyle/>
                    <a:p>
                      <a:pPr algn="ctr" fontAlgn="b"/>
                      <a:r>
                        <a:rPr lang="es-CO" sz="1200" b="0" i="0" u="none" strike="noStrike" dirty="0">
                          <a:solidFill>
                            <a:srgbClr val="000000"/>
                          </a:solidFill>
                          <a:effectLst/>
                          <a:latin typeface="Arial Narrow" panose="020B0606020202030204" pitchFamily="34" charset="0"/>
                        </a:rPr>
                        <a:t>29</a:t>
                      </a:r>
                    </a:p>
                  </a:txBody>
                  <a:tcPr marL="9525" marR="9525" marT="9525" marB="0" anchor="b">
                    <a:noFill/>
                  </a:tcPr>
                </a:tc>
                <a:tc>
                  <a:txBody>
                    <a:bodyPr/>
                    <a:lstStyle/>
                    <a:p>
                      <a:pPr algn="l" fontAlgn="b"/>
                      <a:r>
                        <a:rPr lang="es-CO" sz="1200" b="0" i="0" u="none" strike="noStrike">
                          <a:solidFill>
                            <a:srgbClr val="000000"/>
                          </a:solidFill>
                          <a:effectLst/>
                          <a:latin typeface="Arial Narrow" panose="020B0606020202030204" pitchFamily="34" charset="0"/>
                        </a:rPr>
                        <a:t>UNIVERSIDAD DE SANTANDER - UDES</a:t>
                      </a:r>
                    </a:p>
                  </a:txBody>
                  <a:tcPr marL="9525" marR="9525" marT="9525" marB="0" anchor="b">
                    <a:noFill/>
                  </a:tcPr>
                </a:tc>
                <a:tc>
                  <a:txBody>
                    <a:bodyPr/>
                    <a:lstStyle/>
                    <a:p>
                      <a:pPr algn="ctr" fontAlgn="b"/>
                      <a:r>
                        <a:rPr lang="es-CO" sz="1200" b="0" i="0" u="none" strike="noStrike" dirty="0">
                          <a:solidFill>
                            <a:srgbClr val="000000"/>
                          </a:solidFill>
                          <a:effectLst/>
                          <a:latin typeface="Arial Narrow" panose="020B0606020202030204" pitchFamily="34" charset="0"/>
                        </a:rPr>
                        <a:t>146,7</a:t>
                      </a:r>
                    </a:p>
                  </a:txBody>
                  <a:tcPr marL="9525" marR="9525" marT="9525" marB="0" anchor="b">
                    <a:noFill/>
                  </a:tcPr>
                </a:tc>
                <a:extLst>
                  <a:ext uri="{0D108BD9-81ED-4DB2-BD59-A6C34878D82A}">
                    <a16:rowId xmlns="" xmlns:a16="http://schemas.microsoft.com/office/drawing/2014/main" val="3228932771"/>
                  </a:ext>
                </a:extLst>
              </a:tr>
              <a:tr h="170546">
                <a:tc>
                  <a:txBody>
                    <a:bodyPr/>
                    <a:lstStyle/>
                    <a:p>
                      <a:pPr algn="ctr" fontAlgn="b"/>
                      <a:r>
                        <a:rPr lang="es-CO" sz="1200" b="0" i="0" u="none" strike="noStrike" dirty="0">
                          <a:solidFill>
                            <a:srgbClr val="000000"/>
                          </a:solidFill>
                          <a:effectLst/>
                          <a:latin typeface="Arial Narrow" panose="020B0606020202030204" pitchFamily="34" charset="0"/>
                        </a:rPr>
                        <a:t>30</a:t>
                      </a:r>
                    </a:p>
                  </a:txBody>
                  <a:tcPr marL="9525" marR="9525" marT="9525" marB="0" anchor="b">
                    <a:noFill/>
                  </a:tcPr>
                </a:tc>
                <a:tc>
                  <a:txBody>
                    <a:bodyPr/>
                    <a:lstStyle/>
                    <a:p>
                      <a:pPr algn="l" fontAlgn="b"/>
                      <a:r>
                        <a:rPr lang="es-CO" sz="1200" b="0" i="0" u="none" strike="noStrike">
                          <a:solidFill>
                            <a:srgbClr val="000000"/>
                          </a:solidFill>
                          <a:effectLst/>
                          <a:latin typeface="Arial Narrow" panose="020B0606020202030204" pitchFamily="34" charset="0"/>
                        </a:rPr>
                        <a:t>UNIVERSIDAD AUTONOMA DEL CARIBE- UNIAUTONOMA</a:t>
                      </a:r>
                    </a:p>
                  </a:txBody>
                  <a:tcPr marL="9525" marR="9525" marT="9525" marB="0" anchor="b">
                    <a:noFill/>
                  </a:tcPr>
                </a:tc>
                <a:tc>
                  <a:txBody>
                    <a:bodyPr/>
                    <a:lstStyle/>
                    <a:p>
                      <a:pPr algn="ctr" fontAlgn="b"/>
                      <a:r>
                        <a:rPr lang="es-CO" sz="1200" b="0" i="0" u="none" strike="noStrike" dirty="0">
                          <a:solidFill>
                            <a:srgbClr val="000000"/>
                          </a:solidFill>
                          <a:effectLst/>
                          <a:latin typeface="Arial Narrow" panose="020B0606020202030204" pitchFamily="34" charset="0"/>
                        </a:rPr>
                        <a:t>145,5</a:t>
                      </a:r>
                    </a:p>
                  </a:txBody>
                  <a:tcPr marL="9525" marR="9525" marT="9525" marB="0" anchor="b">
                    <a:noFill/>
                  </a:tcPr>
                </a:tc>
                <a:extLst>
                  <a:ext uri="{0D108BD9-81ED-4DB2-BD59-A6C34878D82A}">
                    <a16:rowId xmlns="" xmlns:a16="http://schemas.microsoft.com/office/drawing/2014/main" val="1694268461"/>
                  </a:ext>
                </a:extLst>
              </a:tr>
              <a:tr h="170546">
                <a:tc>
                  <a:txBody>
                    <a:bodyPr/>
                    <a:lstStyle/>
                    <a:p>
                      <a:pPr algn="ctr" fontAlgn="b"/>
                      <a:r>
                        <a:rPr lang="es-CO" sz="1200" b="0" i="0" u="none" strike="noStrike" dirty="0">
                          <a:solidFill>
                            <a:srgbClr val="000000"/>
                          </a:solidFill>
                          <a:effectLst/>
                          <a:latin typeface="Arial Narrow" panose="020B0606020202030204" pitchFamily="34" charset="0"/>
                        </a:rPr>
                        <a:t>31</a:t>
                      </a:r>
                    </a:p>
                  </a:txBody>
                  <a:tcPr marL="9525" marR="9525" marT="9525" marB="0" anchor="b">
                    <a:noFill/>
                  </a:tcPr>
                </a:tc>
                <a:tc>
                  <a:txBody>
                    <a:bodyPr/>
                    <a:lstStyle/>
                    <a:p>
                      <a:pPr algn="l" fontAlgn="b"/>
                      <a:r>
                        <a:rPr lang="es-CO" sz="1200" b="0" i="0" u="none" strike="noStrike">
                          <a:solidFill>
                            <a:srgbClr val="000000"/>
                          </a:solidFill>
                          <a:effectLst/>
                          <a:latin typeface="Arial Narrow" panose="020B0606020202030204" pitchFamily="34" charset="0"/>
                        </a:rPr>
                        <a:t>UNIVERSIDAD SIMON BOLIVAR</a:t>
                      </a:r>
                    </a:p>
                  </a:txBody>
                  <a:tcPr marL="9525" marR="9525" marT="9525" marB="0" anchor="b">
                    <a:noFill/>
                  </a:tcPr>
                </a:tc>
                <a:tc>
                  <a:txBody>
                    <a:bodyPr/>
                    <a:lstStyle/>
                    <a:p>
                      <a:pPr algn="ctr" fontAlgn="b"/>
                      <a:r>
                        <a:rPr lang="es-CO" sz="1200" b="0" i="0" u="none" strike="noStrike" dirty="0">
                          <a:solidFill>
                            <a:srgbClr val="000000"/>
                          </a:solidFill>
                          <a:effectLst/>
                          <a:latin typeface="Arial Narrow" panose="020B0606020202030204" pitchFamily="34" charset="0"/>
                        </a:rPr>
                        <a:t>145,2</a:t>
                      </a:r>
                    </a:p>
                  </a:txBody>
                  <a:tcPr marL="9525" marR="9525" marT="9525" marB="0" anchor="b">
                    <a:noFill/>
                  </a:tcPr>
                </a:tc>
                <a:extLst>
                  <a:ext uri="{0D108BD9-81ED-4DB2-BD59-A6C34878D82A}">
                    <a16:rowId xmlns="" xmlns:a16="http://schemas.microsoft.com/office/drawing/2014/main" val="4135361884"/>
                  </a:ext>
                </a:extLst>
              </a:tr>
              <a:tr h="170546">
                <a:tc>
                  <a:txBody>
                    <a:bodyPr/>
                    <a:lstStyle/>
                    <a:p>
                      <a:pPr algn="ctr" fontAlgn="b"/>
                      <a:r>
                        <a:rPr lang="es-CO" sz="1200" b="0" i="0" u="none" strike="noStrike" dirty="0">
                          <a:solidFill>
                            <a:srgbClr val="000000"/>
                          </a:solidFill>
                          <a:effectLst/>
                          <a:latin typeface="Arial Narrow" panose="020B0606020202030204" pitchFamily="34" charset="0"/>
                        </a:rPr>
                        <a:t>32</a:t>
                      </a:r>
                    </a:p>
                  </a:txBody>
                  <a:tcPr marL="9525" marR="9525" marT="9525" marB="0" anchor="b">
                    <a:noFill/>
                  </a:tcPr>
                </a:tc>
                <a:tc>
                  <a:txBody>
                    <a:bodyPr/>
                    <a:lstStyle/>
                    <a:p>
                      <a:pPr algn="l" fontAlgn="b"/>
                      <a:r>
                        <a:rPr lang="es-CO" sz="1200" b="0" i="0" u="none" strike="noStrike">
                          <a:solidFill>
                            <a:srgbClr val="000000"/>
                          </a:solidFill>
                          <a:effectLst/>
                          <a:latin typeface="Arial Narrow" panose="020B0606020202030204" pitchFamily="34" charset="0"/>
                        </a:rPr>
                        <a:t>UNIVERSIDAD DEL TOLIMA</a:t>
                      </a:r>
                    </a:p>
                  </a:txBody>
                  <a:tcPr marL="9525" marR="9525" marT="9525" marB="0" anchor="b">
                    <a:noFill/>
                  </a:tcPr>
                </a:tc>
                <a:tc>
                  <a:txBody>
                    <a:bodyPr/>
                    <a:lstStyle/>
                    <a:p>
                      <a:pPr algn="ctr" fontAlgn="b"/>
                      <a:r>
                        <a:rPr lang="es-CO" sz="1200" b="0" i="0" u="none" strike="noStrike" dirty="0">
                          <a:solidFill>
                            <a:srgbClr val="000000"/>
                          </a:solidFill>
                          <a:effectLst/>
                          <a:latin typeface="Arial Narrow" panose="020B0606020202030204" pitchFamily="34" charset="0"/>
                        </a:rPr>
                        <a:t>143,4</a:t>
                      </a:r>
                    </a:p>
                  </a:txBody>
                  <a:tcPr marL="9525" marR="9525" marT="9525" marB="0" anchor="b">
                    <a:noFill/>
                  </a:tcPr>
                </a:tc>
                <a:extLst>
                  <a:ext uri="{0D108BD9-81ED-4DB2-BD59-A6C34878D82A}">
                    <a16:rowId xmlns="" xmlns:a16="http://schemas.microsoft.com/office/drawing/2014/main" val="1683657057"/>
                  </a:ext>
                </a:extLst>
              </a:tr>
            </a:tbl>
          </a:graphicData>
        </a:graphic>
      </p:graphicFrame>
      <p:pic>
        <p:nvPicPr>
          <p:cNvPr id="14" name="Imagen 13">
            <a:extLst>
              <a:ext uri="{FF2B5EF4-FFF2-40B4-BE49-F238E27FC236}">
                <a16:creationId xmlns="" xmlns:a16="http://schemas.microsoft.com/office/drawing/2014/main" id="{58C28BED-1600-44D1-A2EA-1A384CEBFE74}"/>
              </a:ext>
            </a:extLst>
          </p:cNvPr>
          <p:cNvPicPr>
            <a:picLocks noChangeAspect="1"/>
          </p:cNvPicPr>
          <p:nvPr/>
        </p:nvPicPr>
        <p:blipFill>
          <a:blip r:embed="rId3"/>
          <a:stretch>
            <a:fillRect/>
          </a:stretch>
        </p:blipFill>
        <p:spPr>
          <a:xfrm>
            <a:off x="8867754" y="854612"/>
            <a:ext cx="1040860" cy="328097"/>
          </a:xfrm>
          <a:prstGeom prst="rect">
            <a:avLst/>
          </a:prstGeom>
        </p:spPr>
      </p:pic>
      <p:pic>
        <p:nvPicPr>
          <p:cNvPr id="17" name="Picture 2" descr="Imagen relacionada">
            <a:extLst>
              <a:ext uri="{FF2B5EF4-FFF2-40B4-BE49-F238E27FC236}">
                <a16:creationId xmlns="" xmlns:a16="http://schemas.microsoft.com/office/drawing/2014/main" id="{52D37E29-11D8-4DA6-B3BF-778C8373642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084" t="20075" r="-1128" b="14962"/>
          <a:stretch/>
        </p:blipFill>
        <p:spPr bwMode="auto">
          <a:xfrm>
            <a:off x="1979531" y="5916886"/>
            <a:ext cx="765315" cy="507081"/>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n 17">
            <a:extLst>
              <a:ext uri="{FF2B5EF4-FFF2-40B4-BE49-F238E27FC236}">
                <a16:creationId xmlns="" xmlns:a16="http://schemas.microsoft.com/office/drawing/2014/main" id="{41E7EA20-611B-4149-95F8-D74F9A2FC164}"/>
              </a:ext>
            </a:extLst>
          </p:cNvPr>
          <p:cNvPicPr>
            <a:picLocks noChangeAspect="1"/>
          </p:cNvPicPr>
          <p:nvPr/>
        </p:nvPicPr>
        <p:blipFill>
          <a:blip r:embed="rId5"/>
          <a:stretch>
            <a:fillRect/>
          </a:stretch>
        </p:blipFill>
        <p:spPr>
          <a:xfrm>
            <a:off x="2744846" y="6108356"/>
            <a:ext cx="504979" cy="631223"/>
          </a:xfrm>
          <a:prstGeom prst="rect">
            <a:avLst/>
          </a:prstGeom>
        </p:spPr>
      </p:pic>
      <p:pic>
        <p:nvPicPr>
          <p:cNvPr id="13" name="Picture 2" descr="Imagen relacionada">
            <a:extLst>
              <a:ext uri="{FF2B5EF4-FFF2-40B4-BE49-F238E27FC236}">
                <a16:creationId xmlns="" xmlns:a16="http://schemas.microsoft.com/office/drawing/2014/main" id="{2BB2834F-9D26-42BF-BEF3-83EB85E3766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0739" t="18823" r="10334" b="25456"/>
          <a:stretch/>
        </p:blipFill>
        <p:spPr bwMode="auto">
          <a:xfrm>
            <a:off x="10120341" y="511071"/>
            <a:ext cx="1047406" cy="507590"/>
          </a:xfrm>
          <a:prstGeom prst="rect">
            <a:avLst/>
          </a:prstGeom>
          <a:noFill/>
          <a:extLst>
            <a:ext uri="{909E8E84-426E-40DD-AFC4-6F175D3DCCD1}">
              <a14:hiddenFill xmlns:a14="http://schemas.microsoft.com/office/drawing/2010/main">
                <a:solidFill>
                  <a:srgbClr val="FFFFFF"/>
                </a:solidFill>
              </a14:hiddenFill>
            </a:ext>
          </a:extLst>
        </p:spPr>
      </p:pic>
      <p:pic>
        <p:nvPicPr>
          <p:cNvPr id="20" name="Imagen 19">
            <a:extLst>
              <a:ext uri="{FF2B5EF4-FFF2-40B4-BE49-F238E27FC236}">
                <a16:creationId xmlns="" xmlns:a16="http://schemas.microsoft.com/office/drawing/2014/main" id="{7968E7F3-864C-4D5E-B387-D28C099D02F6}"/>
              </a:ext>
            </a:extLst>
          </p:cNvPr>
          <p:cNvPicPr>
            <a:picLocks noChangeAspect="1"/>
          </p:cNvPicPr>
          <p:nvPr/>
        </p:nvPicPr>
        <p:blipFill>
          <a:blip r:embed="rId7"/>
          <a:stretch>
            <a:fillRect/>
          </a:stretch>
        </p:blipFill>
        <p:spPr>
          <a:xfrm>
            <a:off x="11292750" y="5458"/>
            <a:ext cx="695865" cy="824135"/>
          </a:xfrm>
          <a:prstGeom prst="rect">
            <a:avLst/>
          </a:prstGeom>
        </p:spPr>
      </p:pic>
      <p:pic>
        <p:nvPicPr>
          <p:cNvPr id="15" name="Picture 2" descr="https://www.uac.edu.co/images/logoUac.png">
            <a:extLst>
              <a:ext uri="{FF2B5EF4-FFF2-40B4-BE49-F238E27FC236}">
                <a16:creationId xmlns="" xmlns:a16="http://schemas.microsoft.com/office/drawing/2014/main" id="{7C67913E-05CC-4B96-8006-C3C3AE07982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2480" y="5409804"/>
            <a:ext cx="1310612" cy="507082"/>
          </a:xfrm>
          <a:prstGeom prst="rect">
            <a:avLst/>
          </a:prstGeom>
          <a:noFill/>
          <a:extLst>
            <a:ext uri="{909E8E84-426E-40DD-AFC4-6F175D3DCCD1}">
              <a14:hiddenFill xmlns:a14="http://schemas.microsoft.com/office/drawing/2010/main">
                <a:solidFill>
                  <a:srgbClr val="FFFFFF"/>
                </a:solidFill>
              </a14:hiddenFill>
            </a:ext>
          </a:extLst>
        </p:spPr>
      </p:pic>
      <p:sp>
        <p:nvSpPr>
          <p:cNvPr id="16" name="CuadroTexto 15">
            <a:extLst>
              <a:ext uri="{FF2B5EF4-FFF2-40B4-BE49-F238E27FC236}">
                <a16:creationId xmlns="" xmlns:a16="http://schemas.microsoft.com/office/drawing/2014/main" id="{877B02B5-B79E-44EF-8BB3-10C689916A81}"/>
              </a:ext>
            </a:extLst>
          </p:cNvPr>
          <p:cNvSpPr txBox="1"/>
          <p:nvPr/>
        </p:nvSpPr>
        <p:spPr>
          <a:xfrm>
            <a:off x="245297" y="529617"/>
            <a:ext cx="3106598" cy="2831544"/>
          </a:xfrm>
          <a:prstGeom prst="rect">
            <a:avLst/>
          </a:prstGeom>
          <a:noFill/>
        </p:spPr>
        <p:txBody>
          <a:bodyPr wrap="square" rtlCol="0">
            <a:spAutoFit/>
          </a:bodyPr>
          <a:lstStyle/>
          <a:p>
            <a:pPr algn="ctr"/>
            <a:r>
              <a:rPr lang="es-CO" sz="1400" dirty="0">
                <a:latin typeface="Arial Narrow" panose="020B0606020202030204" pitchFamily="34" charset="0"/>
              </a:rPr>
              <a:t>Promedio simple del puntaje de los estudiantes de los programas académicos de en el módulo de Comunicación escrita.</a:t>
            </a:r>
          </a:p>
          <a:p>
            <a:pPr algn="ctr"/>
            <a:endParaRPr lang="es-CO" sz="1400" dirty="0">
              <a:latin typeface="Arial Narrow" panose="020B0606020202030204" pitchFamily="34" charset="0"/>
            </a:endParaRPr>
          </a:p>
          <a:p>
            <a:pPr algn="ctr"/>
            <a:r>
              <a:rPr lang="es-CO" sz="1400" dirty="0">
                <a:latin typeface="Arial Narrow" panose="020B0606020202030204" pitchFamily="34" charset="0"/>
              </a:rPr>
              <a:t>La prueba busca determinar la habilidad de los estudiantes para comunicar sus ideas con respecto a un tema específico, los temas sobre los que se realiza la prueba son de dominio público y no requieren conocimiento previo. </a:t>
            </a:r>
          </a:p>
          <a:p>
            <a:pPr algn="ctr"/>
            <a:endParaRPr lang="es-CO" sz="1400" dirty="0">
              <a:latin typeface="Arial Narrow" panose="020B0606020202030204" pitchFamily="34" charset="0"/>
            </a:endParaRPr>
          </a:p>
          <a:p>
            <a:pPr algn="ctr"/>
            <a:r>
              <a:rPr lang="es-CO" sz="1200" dirty="0">
                <a:latin typeface="Arial Narrow" panose="020B0606020202030204" pitchFamily="34" charset="0"/>
              </a:rPr>
              <a:t>Fuente de información: ICFES 2018; corte de los datos mayo de 2018.</a:t>
            </a:r>
          </a:p>
        </p:txBody>
      </p:sp>
      <p:grpSp>
        <p:nvGrpSpPr>
          <p:cNvPr id="4" name="Grupo 3">
            <a:extLst>
              <a:ext uri="{FF2B5EF4-FFF2-40B4-BE49-F238E27FC236}">
                <a16:creationId xmlns="" xmlns:a16="http://schemas.microsoft.com/office/drawing/2014/main" id="{5D5D6E0F-3264-49A6-9C52-7D413CC22390}"/>
              </a:ext>
            </a:extLst>
          </p:cNvPr>
          <p:cNvGrpSpPr/>
          <p:nvPr/>
        </p:nvGrpSpPr>
        <p:grpSpPr>
          <a:xfrm>
            <a:off x="3468459" y="3670628"/>
            <a:ext cx="7323496" cy="1939709"/>
            <a:chOff x="1979531" y="3361161"/>
            <a:chExt cx="7323496" cy="1939709"/>
          </a:xfrm>
        </p:grpSpPr>
        <p:pic>
          <p:nvPicPr>
            <p:cNvPr id="3" name="Imagen 2">
              <a:extLst>
                <a:ext uri="{FF2B5EF4-FFF2-40B4-BE49-F238E27FC236}">
                  <a16:creationId xmlns="" xmlns:a16="http://schemas.microsoft.com/office/drawing/2014/main" id="{8BE55449-37D1-4890-B1CF-6FE224B8005B}"/>
                </a:ext>
              </a:extLst>
            </p:cNvPr>
            <p:cNvPicPr>
              <a:picLocks noChangeAspect="1"/>
            </p:cNvPicPr>
            <p:nvPr/>
          </p:nvPicPr>
          <p:blipFill rotWithShape="1">
            <a:blip r:embed="rId9"/>
            <a:srcRect l="16236" t="49010" r="23695" b="22692"/>
            <a:stretch/>
          </p:blipFill>
          <p:spPr>
            <a:xfrm>
              <a:off x="1979531" y="3361161"/>
              <a:ext cx="7323496" cy="1939709"/>
            </a:xfrm>
            <a:prstGeom prst="rect">
              <a:avLst/>
            </a:prstGeom>
          </p:spPr>
        </p:pic>
        <p:cxnSp>
          <p:nvCxnSpPr>
            <p:cNvPr id="19" name="Conector recto de flecha 18">
              <a:extLst>
                <a:ext uri="{FF2B5EF4-FFF2-40B4-BE49-F238E27FC236}">
                  <a16:creationId xmlns="" xmlns:a16="http://schemas.microsoft.com/office/drawing/2014/main" id="{BB09DCB5-2403-4846-81D4-F011A07CA0FE}"/>
                </a:ext>
              </a:extLst>
            </p:cNvPr>
            <p:cNvCxnSpPr>
              <a:cxnSpLocks/>
            </p:cNvCxnSpPr>
            <p:nvPr/>
          </p:nvCxnSpPr>
          <p:spPr>
            <a:xfrm flipH="1">
              <a:off x="7151738" y="4439477"/>
              <a:ext cx="210942" cy="1060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1" name="Imagen 20">
              <a:extLst>
                <a:ext uri="{FF2B5EF4-FFF2-40B4-BE49-F238E27FC236}">
                  <a16:creationId xmlns="" xmlns:a16="http://schemas.microsoft.com/office/drawing/2014/main" id="{F5004C43-5EE5-46E7-AC08-6D4F0052E95E}"/>
                </a:ext>
              </a:extLst>
            </p:cNvPr>
            <p:cNvPicPr>
              <a:picLocks noChangeAspect="1"/>
            </p:cNvPicPr>
            <p:nvPr/>
          </p:nvPicPr>
          <p:blipFill>
            <a:blip r:embed="rId10"/>
            <a:stretch>
              <a:fillRect/>
            </a:stretch>
          </p:blipFill>
          <p:spPr>
            <a:xfrm>
              <a:off x="7402436" y="4332831"/>
              <a:ext cx="837468" cy="264671"/>
            </a:xfrm>
            <a:prstGeom prst="rect">
              <a:avLst/>
            </a:prstGeom>
          </p:spPr>
        </p:pic>
        <p:sp>
          <p:nvSpPr>
            <p:cNvPr id="22" name="CuadroTexto 21">
              <a:extLst>
                <a:ext uri="{FF2B5EF4-FFF2-40B4-BE49-F238E27FC236}">
                  <a16:creationId xmlns="" xmlns:a16="http://schemas.microsoft.com/office/drawing/2014/main" id="{B59E87CD-CC0B-4B17-AEF9-1CC57F98306D}"/>
                </a:ext>
              </a:extLst>
            </p:cNvPr>
            <p:cNvSpPr txBox="1"/>
            <p:nvPr/>
          </p:nvSpPr>
          <p:spPr>
            <a:xfrm>
              <a:off x="7549303" y="4598505"/>
              <a:ext cx="603050" cy="338554"/>
            </a:xfrm>
            <a:prstGeom prst="rect">
              <a:avLst/>
            </a:prstGeom>
            <a:noFill/>
          </p:spPr>
          <p:txBody>
            <a:bodyPr wrap="none" rtlCol="0">
              <a:spAutoFit/>
            </a:bodyPr>
            <a:lstStyle/>
            <a:p>
              <a:r>
                <a:rPr lang="es-CO" sz="1600" b="1" dirty="0">
                  <a:latin typeface="Arial Narrow" panose="020B0606020202030204" pitchFamily="34" charset="0"/>
                </a:rPr>
                <a:t>184.3</a:t>
              </a:r>
            </a:p>
          </p:txBody>
        </p:sp>
      </p:grpSp>
    </p:spTree>
    <p:extLst>
      <p:ext uri="{BB962C8B-B14F-4D97-AF65-F5344CB8AC3E}">
        <p14:creationId xmlns:p14="http://schemas.microsoft.com/office/powerpoint/2010/main" val="3582795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EA3AC066-B340-4F62-BDFE-DDEA17A9F6DB}"/>
              </a:ext>
            </a:extLst>
          </p:cNvPr>
          <p:cNvSpPr>
            <a:spLocks noGrp="1"/>
          </p:cNvSpPr>
          <p:nvPr>
            <p:ph type="title"/>
          </p:nvPr>
        </p:nvSpPr>
        <p:spPr>
          <a:xfrm>
            <a:off x="2029261" y="-94745"/>
            <a:ext cx="8040915" cy="631223"/>
          </a:xfrm>
        </p:spPr>
        <p:txBody>
          <a:bodyPr>
            <a:normAutofit/>
          </a:bodyPr>
          <a:lstStyle/>
          <a:p>
            <a:pPr algn="ctr"/>
            <a:r>
              <a:rPr lang="es-CO" sz="2400" b="1" dirty="0"/>
              <a:t>Pertinencia – 3.1. Tasa de Ocupación </a:t>
            </a:r>
          </a:p>
        </p:txBody>
      </p:sp>
      <p:pic>
        <p:nvPicPr>
          <p:cNvPr id="12" name="Picture 2" descr="Resultado de imagen para universidad de NariÃ±o">
            <a:extLst>
              <a:ext uri="{FF2B5EF4-FFF2-40B4-BE49-F238E27FC236}">
                <a16:creationId xmlns="" xmlns:a16="http://schemas.microsoft.com/office/drawing/2014/main" id="{A0CD7352-0CB2-42F4-BF16-4E5E41F0982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84174" y="5862113"/>
            <a:ext cx="785167" cy="78516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Tabla 10">
            <a:extLst>
              <a:ext uri="{FF2B5EF4-FFF2-40B4-BE49-F238E27FC236}">
                <a16:creationId xmlns="" xmlns:a16="http://schemas.microsoft.com/office/drawing/2014/main" id="{C2AF2DF8-9E02-402C-B50A-72D06A93E870}"/>
              </a:ext>
            </a:extLst>
          </p:cNvPr>
          <p:cNvGraphicFramePr>
            <a:graphicFrameLocks noGrp="1"/>
          </p:cNvGraphicFramePr>
          <p:nvPr>
            <p:extLst>
              <p:ext uri="{D42A27DB-BD31-4B8C-83A1-F6EECF244321}">
                <p14:modId xmlns:p14="http://schemas.microsoft.com/office/powerpoint/2010/main" val="1439641810"/>
              </p:ext>
            </p:extLst>
          </p:nvPr>
        </p:nvGraphicFramePr>
        <p:xfrm>
          <a:off x="3455207" y="393911"/>
          <a:ext cx="5254287" cy="6345668"/>
        </p:xfrm>
        <a:graphic>
          <a:graphicData uri="http://schemas.openxmlformats.org/drawingml/2006/table">
            <a:tbl>
              <a:tblPr>
                <a:tableStyleId>{616DA210-FB5B-4158-B5E0-FEB733F419BA}</a:tableStyleId>
              </a:tblPr>
              <a:tblGrid>
                <a:gridCol w="470444">
                  <a:extLst>
                    <a:ext uri="{9D8B030D-6E8A-4147-A177-3AD203B41FA5}">
                      <a16:colId xmlns="" xmlns:a16="http://schemas.microsoft.com/office/drawing/2014/main" val="2903002553"/>
                    </a:ext>
                  </a:extLst>
                </a:gridCol>
                <a:gridCol w="3999075">
                  <a:extLst>
                    <a:ext uri="{9D8B030D-6E8A-4147-A177-3AD203B41FA5}">
                      <a16:colId xmlns="" xmlns:a16="http://schemas.microsoft.com/office/drawing/2014/main" val="1108417919"/>
                    </a:ext>
                  </a:extLst>
                </a:gridCol>
                <a:gridCol w="784768">
                  <a:extLst>
                    <a:ext uri="{9D8B030D-6E8A-4147-A177-3AD203B41FA5}">
                      <a16:colId xmlns="" xmlns:a16="http://schemas.microsoft.com/office/drawing/2014/main" val="1336866849"/>
                    </a:ext>
                  </a:extLst>
                </a:gridCol>
              </a:tblGrid>
              <a:tr h="167269">
                <a:tc>
                  <a:txBody>
                    <a:bodyPr/>
                    <a:lstStyle/>
                    <a:p>
                      <a:pPr algn="ctr" fontAlgn="b"/>
                      <a:r>
                        <a:rPr lang="es-CO" sz="1200" b="0" i="0" u="none" strike="noStrike" dirty="0">
                          <a:solidFill>
                            <a:schemeClr val="bg1"/>
                          </a:solidFill>
                          <a:effectLst/>
                          <a:latin typeface="Arial Narrow" panose="020B0606020202030204" pitchFamily="34" charset="0"/>
                        </a:rPr>
                        <a:t>Ranking</a:t>
                      </a:r>
                    </a:p>
                  </a:txBody>
                  <a:tcPr marL="5828" marR="5828" marT="5828" marB="0" anchor="b">
                    <a:solidFill>
                      <a:srgbClr val="002060"/>
                    </a:solidFill>
                  </a:tcPr>
                </a:tc>
                <a:tc>
                  <a:txBody>
                    <a:bodyPr/>
                    <a:lstStyle/>
                    <a:p>
                      <a:pPr algn="ctr" fontAlgn="b"/>
                      <a:r>
                        <a:rPr lang="es-CO" sz="1200" b="0" i="0" u="none" strike="noStrike" dirty="0">
                          <a:solidFill>
                            <a:schemeClr val="bg1"/>
                          </a:solidFill>
                          <a:effectLst/>
                          <a:latin typeface="Arial Narrow" panose="020B0606020202030204" pitchFamily="34" charset="0"/>
                        </a:rPr>
                        <a:t>IES</a:t>
                      </a:r>
                    </a:p>
                  </a:txBody>
                  <a:tcPr marL="5828" marR="5828" marT="5828" marB="0" anchor="b">
                    <a:solidFill>
                      <a:srgbClr val="002060"/>
                    </a:solidFill>
                  </a:tcPr>
                </a:tc>
                <a:tc>
                  <a:txBody>
                    <a:bodyPr/>
                    <a:lstStyle/>
                    <a:p>
                      <a:pPr algn="ctr" fontAlgn="b"/>
                      <a:r>
                        <a:rPr lang="es-CO" sz="1200" u="none" strike="noStrike" dirty="0">
                          <a:solidFill>
                            <a:schemeClr val="bg1"/>
                          </a:solidFill>
                          <a:effectLst/>
                          <a:latin typeface="Arial Narrow" panose="020B0606020202030204" pitchFamily="34" charset="0"/>
                        </a:rPr>
                        <a:t>Indicador</a:t>
                      </a:r>
                      <a:endParaRPr lang="es-CO" sz="1200" b="0" i="0" u="none" strike="noStrike" dirty="0">
                        <a:solidFill>
                          <a:schemeClr val="bg1"/>
                        </a:solidFill>
                        <a:effectLst/>
                        <a:latin typeface="Arial Narrow" panose="020B0606020202030204" pitchFamily="34" charset="0"/>
                      </a:endParaRPr>
                    </a:p>
                  </a:txBody>
                  <a:tcPr marL="5828" marR="5828" marT="5828" marB="0" anchor="b">
                    <a:solidFill>
                      <a:srgbClr val="002060"/>
                    </a:solidFill>
                  </a:tcPr>
                </a:tc>
                <a:extLst>
                  <a:ext uri="{0D108BD9-81ED-4DB2-BD59-A6C34878D82A}">
                    <a16:rowId xmlns="" xmlns:a16="http://schemas.microsoft.com/office/drawing/2014/main" val="784223100"/>
                  </a:ext>
                </a:extLst>
              </a:tr>
              <a:tr h="170546">
                <a:tc>
                  <a:txBody>
                    <a:bodyPr/>
                    <a:lstStyle/>
                    <a:p>
                      <a:pPr algn="r" fontAlgn="b"/>
                      <a:r>
                        <a:rPr lang="es-CO" sz="1200" b="0" i="0" u="none" strike="noStrike">
                          <a:solidFill>
                            <a:srgbClr val="000000"/>
                          </a:solidFill>
                          <a:effectLst/>
                          <a:latin typeface="Arial Narrow" panose="020B0606020202030204" pitchFamily="34" charset="0"/>
                        </a:rPr>
                        <a:t>1</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FUNDACION UNIVERSITARIA DE CIENCIAS DE LA SALUD</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0,94207317</a:t>
                      </a:r>
                    </a:p>
                  </a:txBody>
                  <a:tcPr marL="9525" marR="9525" marT="9525" marB="0" anchor="b">
                    <a:solidFill>
                      <a:schemeClr val="bg1"/>
                    </a:solidFill>
                  </a:tcPr>
                </a:tc>
                <a:extLst>
                  <a:ext uri="{0D108BD9-81ED-4DB2-BD59-A6C34878D82A}">
                    <a16:rowId xmlns="" xmlns:a16="http://schemas.microsoft.com/office/drawing/2014/main" val="3017362136"/>
                  </a:ext>
                </a:extLst>
              </a:tr>
              <a:tr h="170546">
                <a:tc>
                  <a:txBody>
                    <a:bodyPr/>
                    <a:lstStyle/>
                    <a:p>
                      <a:pPr algn="r" fontAlgn="b"/>
                      <a:r>
                        <a:rPr lang="es-CO" sz="1200" b="0" i="0" u="none" strike="noStrike">
                          <a:solidFill>
                            <a:srgbClr val="000000"/>
                          </a:solidFill>
                          <a:effectLst/>
                          <a:latin typeface="Arial Narrow" panose="020B0606020202030204" pitchFamily="34" charset="0"/>
                        </a:rPr>
                        <a:t>2</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DISTRITAL-FRANCISCO JOSE DE CALDAS</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0,89245586</a:t>
                      </a:r>
                    </a:p>
                  </a:txBody>
                  <a:tcPr marL="9525" marR="9525" marT="9525" marB="0" anchor="b">
                    <a:solidFill>
                      <a:schemeClr val="bg1"/>
                    </a:solidFill>
                  </a:tcPr>
                </a:tc>
                <a:extLst>
                  <a:ext uri="{0D108BD9-81ED-4DB2-BD59-A6C34878D82A}">
                    <a16:rowId xmlns="" xmlns:a16="http://schemas.microsoft.com/office/drawing/2014/main" val="4205132018"/>
                  </a:ext>
                </a:extLst>
              </a:tr>
              <a:tr h="170546">
                <a:tc>
                  <a:txBody>
                    <a:bodyPr/>
                    <a:lstStyle/>
                    <a:p>
                      <a:pPr algn="r" fontAlgn="b"/>
                      <a:r>
                        <a:rPr lang="es-CO" sz="1200" b="0" i="0" u="none" strike="noStrike">
                          <a:solidFill>
                            <a:srgbClr val="000000"/>
                          </a:solidFill>
                          <a:effectLst/>
                          <a:latin typeface="Arial Narrow" panose="020B0606020202030204" pitchFamily="34" charset="0"/>
                        </a:rPr>
                        <a:t>3</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DE LA SALLE</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0,8587385</a:t>
                      </a:r>
                    </a:p>
                  </a:txBody>
                  <a:tcPr marL="9525" marR="9525" marT="9525" marB="0" anchor="b">
                    <a:solidFill>
                      <a:schemeClr val="bg1"/>
                    </a:solidFill>
                  </a:tcPr>
                </a:tc>
                <a:extLst>
                  <a:ext uri="{0D108BD9-81ED-4DB2-BD59-A6C34878D82A}">
                    <a16:rowId xmlns="" xmlns:a16="http://schemas.microsoft.com/office/drawing/2014/main" val="3454230621"/>
                  </a:ext>
                </a:extLst>
              </a:tr>
              <a:tr h="170546">
                <a:tc>
                  <a:txBody>
                    <a:bodyPr/>
                    <a:lstStyle/>
                    <a:p>
                      <a:pPr algn="r" fontAlgn="b"/>
                      <a:r>
                        <a:rPr lang="es-CO" sz="1200" b="0" i="0" u="none" strike="noStrike">
                          <a:solidFill>
                            <a:srgbClr val="000000"/>
                          </a:solidFill>
                          <a:effectLst/>
                          <a:latin typeface="Arial Narrow" panose="020B0606020202030204" pitchFamily="34" charset="0"/>
                        </a:rPr>
                        <a:t>4</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COLEGIO MAYOR DE NUESTRA SEÑORA DEL ROSARIO</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0,85844371</a:t>
                      </a:r>
                    </a:p>
                  </a:txBody>
                  <a:tcPr marL="9525" marR="9525" marT="9525" marB="0" anchor="b">
                    <a:solidFill>
                      <a:schemeClr val="bg1"/>
                    </a:solidFill>
                  </a:tcPr>
                </a:tc>
                <a:extLst>
                  <a:ext uri="{0D108BD9-81ED-4DB2-BD59-A6C34878D82A}">
                    <a16:rowId xmlns="" xmlns:a16="http://schemas.microsoft.com/office/drawing/2014/main" val="3885865710"/>
                  </a:ext>
                </a:extLst>
              </a:tr>
              <a:tr h="170546">
                <a:tc>
                  <a:txBody>
                    <a:bodyPr/>
                    <a:lstStyle/>
                    <a:p>
                      <a:pPr algn="r" fontAlgn="b"/>
                      <a:r>
                        <a:rPr lang="es-CO" sz="1200" b="0" i="0" u="none" strike="noStrike">
                          <a:solidFill>
                            <a:srgbClr val="000000"/>
                          </a:solidFill>
                          <a:effectLst/>
                          <a:latin typeface="Arial Narrow" panose="020B0606020202030204" pitchFamily="34" charset="0"/>
                        </a:rPr>
                        <a:t>5</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CENTRAL</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0,84928849</a:t>
                      </a:r>
                    </a:p>
                  </a:txBody>
                  <a:tcPr marL="9525" marR="9525" marT="9525" marB="0" anchor="b">
                    <a:solidFill>
                      <a:schemeClr val="bg1"/>
                    </a:solidFill>
                  </a:tcPr>
                </a:tc>
                <a:extLst>
                  <a:ext uri="{0D108BD9-81ED-4DB2-BD59-A6C34878D82A}">
                    <a16:rowId xmlns="" xmlns:a16="http://schemas.microsoft.com/office/drawing/2014/main" val="532470920"/>
                  </a:ext>
                </a:extLst>
              </a:tr>
              <a:tr h="170546">
                <a:tc>
                  <a:txBody>
                    <a:bodyPr/>
                    <a:lstStyle/>
                    <a:p>
                      <a:pPr algn="r" fontAlgn="b"/>
                      <a:r>
                        <a:rPr lang="es-CO" sz="1200" b="0" i="0" u="none" strike="noStrike">
                          <a:solidFill>
                            <a:srgbClr val="000000"/>
                          </a:solidFill>
                          <a:effectLst/>
                          <a:latin typeface="Arial Narrow" panose="020B0606020202030204" pitchFamily="34" charset="0"/>
                        </a:rPr>
                        <a:t>6</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DE MANIZALES</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0,8477842</a:t>
                      </a:r>
                    </a:p>
                  </a:txBody>
                  <a:tcPr marL="9525" marR="9525" marT="9525" marB="0" anchor="b">
                    <a:solidFill>
                      <a:schemeClr val="bg1"/>
                    </a:solidFill>
                  </a:tcPr>
                </a:tc>
                <a:extLst>
                  <a:ext uri="{0D108BD9-81ED-4DB2-BD59-A6C34878D82A}">
                    <a16:rowId xmlns="" xmlns:a16="http://schemas.microsoft.com/office/drawing/2014/main" val="1773042514"/>
                  </a:ext>
                </a:extLst>
              </a:tr>
              <a:tr h="170546">
                <a:tc>
                  <a:txBody>
                    <a:bodyPr/>
                    <a:lstStyle/>
                    <a:p>
                      <a:pPr algn="r" fontAlgn="b"/>
                      <a:r>
                        <a:rPr lang="es-CO" sz="1200" b="0" i="0" u="none" strike="noStrike">
                          <a:solidFill>
                            <a:srgbClr val="000000"/>
                          </a:solidFill>
                          <a:effectLst/>
                          <a:latin typeface="Arial Narrow" panose="020B0606020202030204" pitchFamily="34" charset="0"/>
                        </a:rPr>
                        <a:t>7</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CORPORACION UNIVERSITARIA MINUTO DE DIOS -UNIMINUTO-</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0,84428465</a:t>
                      </a:r>
                    </a:p>
                  </a:txBody>
                  <a:tcPr marL="9525" marR="9525" marT="9525" marB="0" anchor="b">
                    <a:solidFill>
                      <a:schemeClr val="bg1"/>
                    </a:solidFill>
                  </a:tcPr>
                </a:tc>
                <a:extLst>
                  <a:ext uri="{0D108BD9-81ED-4DB2-BD59-A6C34878D82A}">
                    <a16:rowId xmlns="" xmlns:a16="http://schemas.microsoft.com/office/drawing/2014/main" val="59484682"/>
                  </a:ext>
                </a:extLst>
              </a:tr>
              <a:tr h="170546">
                <a:tc>
                  <a:txBody>
                    <a:bodyPr/>
                    <a:lstStyle/>
                    <a:p>
                      <a:pPr algn="r" fontAlgn="b"/>
                      <a:r>
                        <a:rPr lang="es-CO" sz="1200" b="0" i="0" u="none" strike="noStrike">
                          <a:solidFill>
                            <a:srgbClr val="000000"/>
                          </a:solidFill>
                          <a:effectLst/>
                          <a:latin typeface="Arial Narrow" panose="020B0606020202030204" pitchFamily="34" charset="0"/>
                        </a:rPr>
                        <a:t>8</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LIBRE</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0,84185175</a:t>
                      </a:r>
                    </a:p>
                  </a:txBody>
                  <a:tcPr marL="9525" marR="9525" marT="9525" marB="0" anchor="b">
                    <a:solidFill>
                      <a:schemeClr val="bg1"/>
                    </a:solidFill>
                  </a:tcPr>
                </a:tc>
                <a:extLst>
                  <a:ext uri="{0D108BD9-81ED-4DB2-BD59-A6C34878D82A}">
                    <a16:rowId xmlns="" xmlns:a16="http://schemas.microsoft.com/office/drawing/2014/main" val="97599480"/>
                  </a:ext>
                </a:extLst>
              </a:tr>
              <a:tr h="170546">
                <a:tc>
                  <a:txBody>
                    <a:bodyPr/>
                    <a:lstStyle/>
                    <a:p>
                      <a:pPr algn="r" fontAlgn="b"/>
                      <a:r>
                        <a:rPr lang="es-CO" sz="1200" b="0" i="0" u="none" strike="noStrike">
                          <a:solidFill>
                            <a:srgbClr val="000000"/>
                          </a:solidFill>
                          <a:effectLst/>
                          <a:latin typeface="Arial Narrow" panose="020B0606020202030204" pitchFamily="34" charset="0"/>
                        </a:rPr>
                        <a:t>9</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EXTERNADO DE COLOMBIA</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0,84150156</a:t>
                      </a:r>
                    </a:p>
                  </a:txBody>
                  <a:tcPr marL="9525" marR="9525" marT="9525" marB="0" anchor="b">
                    <a:solidFill>
                      <a:schemeClr val="bg1"/>
                    </a:solidFill>
                  </a:tcPr>
                </a:tc>
                <a:extLst>
                  <a:ext uri="{0D108BD9-81ED-4DB2-BD59-A6C34878D82A}">
                    <a16:rowId xmlns="" xmlns:a16="http://schemas.microsoft.com/office/drawing/2014/main" val="2533251225"/>
                  </a:ext>
                </a:extLst>
              </a:tr>
              <a:tr h="170546">
                <a:tc>
                  <a:txBody>
                    <a:bodyPr/>
                    <a:lstStyle/>
                    <a:p>
                      <a:pPr algn="r" fontAlgn="b"/>
                      <a:r>
                        <a:rPr lang="es-CO" sz="1200" b="0" i="0" u="none" strike="noStrike">
                          <a:solidFill>
                            <a:srgbClr val="000000"/>
                          </a:solidFill>
                          <a:effectLst/>
                          <a:latin typeface="Arial Narrow" panose="020B0606020202030204" pitchFamily="34" charset="0"/>
                        </a:rPr>
                        <a:t>10</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ICESI</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0,84100418</a:t>
                      </a:r>
                    </a:p>
                  </a:txBody>
                  <a:tcPr marL="9525" marR="9525" marT="9525" marB="0" anchor="b">
                    <a:solidFill>
                      <a:schemeClr val="bg1"/>
                    </a:solidFill>
                  </a:tcPr>
                </a:tc>
                <a:extLst>
                  <a:ext uri="{0D108BD9-81ED-4DB2-BD59-A6C34878D82A}">
                    <a16:rowId xmlns="" xmlns:a16="http://schemas.microsoft.com/office/drawing/2014/main" val="1624022623"/>
                  </a:ext>
                </a:extLst>
              </a:tr>
              <a:tr h="170546">
                <a:tc>
                  <a:txBody>
                    <a:bodyPr/>
                    <a:lstStyle/>
                    <a:p>
                      <a:pPr algn="r" fontAlgn="b"/>
                      <a:r>
                        <a:rPr lang="es-CO" sz="1200" b="0" i="0" u="none" strike="noStrike">
                          <a:solidFill>
                            <a:srgbClr val="000000"/>
                          </a:solidFill>
                          <a:effectLst/>
                          <a:latin typeface="Arial Narrow" panose="020B0606020202030204" pitchFamily="34" charset="0"/>
                        </a:rPr>
                        <a:t>11</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SURCOLOMBIANA</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0,83510638</a:t>
                      </a:r>
                    </a:p>
                  </a:txBody>
                  <a:tcPr marL="9525" marR="9525" marT="9525" marB="0" anchor="b">
                    <a:solidFill>
                      <a:schemeClr val="bg1"/>
                    </a:solidFill>
                  </a:tcPr>
                </a:tc>
                <a:extLst>
                  <a:ext uri="{0D108BD9-81ED-4DB2-BD59-A6C34878D82A}">
                    <a16:rowId xmlns="" xmlns:a16="http://schemas.microsoft.com/office/drawing/2014/main" val="292359806"/>
                  </a:ext>
                </a:extLst>
              </a:tr>
              <a:tr h="170546">
                <a:tc>
                  <a:txBody>
                    <a:bodyPr/>
                    <a:lstStyle/>
                    <a:p>
                      <a:pPr algn="r" fontAlgn="b"/>
                      <a:r>
                        <a:rPr lang="es-CO" sz="1200" b="0" i="0" u="none" strike="noStrike">
                          <a:solidFill>
                            <a:srgbClr val="000000"/>
                          </a:solidFill>
                          <a:effectLst/>
                          <a:latin typeface="Arial Narrow" panose="020B0606020202030204" pitchFamily="34" charset="0"/>
                        </a:rPr>
                        <a:t>12</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DE LA SABANA</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0,82890365</a:t>
                      </a:r>
                    </a:p>
                  </a:txBody>
                  <a:tcPr marL="9525" marR="9525" marT="9525" marB="0" anchor="b">
                    <a:solidFill>
                      <a:schemeClr val="bg1"/>
                    </a:solidFill>
                  </a:tcPr>
                </a:tc>
                <a:extLst>
                  <a:ext uri="{0D108BD9-81ED-4DB2-BD59-A6C34878D82A}">
                    <a16:rowId xmlns="" xmlns:a16="http://schemas.microsoft.com/office/drawing/2014/main" val="2809978352"/>
                  </a:ext>
                </a:extLst>
              </a:tr>
              <a:tr h="170546">
                <a:tc>
                  <a:txBody>
                    <a:bodyPr/>
                    <a:lstStyle/>
                    <a:p>
                      <a:pPr algn="r" fontAlgn="b"/>
                      <a:r>
                        <a:rPr lang="es-CO" sz="1200" b="0" i="0" u="none" strike="noStrike">
                          <a:solidFill>
                            <a:srgbClr val="000000"/>
                          </a:solidFill>
                          <a:effectLst/>
                          <a:latin typeface="Arial Narrow" panose="020B0606020202030204" pitchFamily="34" charset="0"/>
                        </a:rPr>
                        <a:t>13</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EL BOSQUE</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0,81376518</a:t>
                      </a:r>
                    </a:p>
                  </a:txBody>
                  <a:tcPr marL="9525" marR="9525" marT="9525" marB="0" anchor="b">
                    <a:solidFill>
                      <a:schemeClr val="bg1"/>
                    </a:solidFill>
                  </a:tcPr>
                </a:tc>
                <a:extLst>
                  <a:ext uri="{0D108BD9-81ED-4DB2-BD59-A6C34878D82A}">
                    <a16:rowId xmlns="" xmlns:a16="http://schemas.microsoft.com/office/drawing/2014/main" val="2596225650"/>
                  </a:ext>
                </a:extLst>
              </a:tr>
              <a:tr h="170546">
                <a:tc>
                  <a:txBody>
                    <a:bodyPr/>
                    <a:lstStyle/>
                    <a:p>
                      <a:pPr algn="r" fontAlgn="b"/>
                      <a:r>
                        <a:rPr lang="es-CO" sz="1200" b="0" i="0" u="none" strike="noStrike">
                          <a:solidFill>
                            <a:srgbClr val="000000"/>
                          </a:solidFill>
                          <a:effectLst/>
                          <a:latin typeface="Arial Narrow" panose="020B0606020202030204" pitchFamily="34" charset="0"/>
                        </a:rPr>
                        <a:t>14</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EAN</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0,81297134</a:t>
                      </a:r>
                    </a:p>
                  </a:txBody>
                  <a:tcPr marL="9525" marR="9525" marT="9525" marB="0" anchor="b">
                    <a:solidFill>
                      <a:schemeClr val="bg1"/>
                    </a:solidFill>
                  </a:tcPr>
                </a:tc>
                <a:extLst>
                  <a:ext uri="{0D108BD9-81ED-4DB2-BD59-A6C34878D82A}">
                    <a16:rowId xmlns="" xmlns:a16="http://schemas.microsoft.com/office/drawing/2014/main" val="2397544597"/>
                  </a:ext>
                </a:extLst>
              </a:tr>
              <a:tr h="170546">
                <a:tc>
                  <a:txBody>
                    <a:bodyPr/>
                    <a:lstStyle/>
                    <a:p>
                      <a:pPr algn="r" fontAlgn="b"/>
                      <a:r>
                        <a:rPr lang="es-CO" sz="1200" b="0" i="0" u="none" strike="noStrike">
                          <a:solidFill>
                            <a:srgbClr val="000000"/>
                          </a:solidFill>
                          <a:effectLst/>
                          <a:latin typeface="Arial Narrow" panose="020B0606020202030204" pitchFamily="34" charset="0"/>
                        </a:rPr>
                        <a:t>15</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DE MEDELLIN</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0,8123534</a:t>
                      </a:r>
                    </a:p>
                  </a:txBody>
                  <a:tcPr marL="9525" marR="9525" marT="9525" marB="0" anchor="b">
                    <a:solidFill>
                      <a:schemeClr val="bg1"/>
                    </a:solidFill>
                  </a:tcPr>
                </a:tc>
                <a:extLst>
                  <a:ext uri="{0D108BD9-81ED-4DB2-BD59-A6C34878D82A}">
                    <a16:rowId xmlns="" xmlns:a16="http://schemas.microsoft.com/office/drawing/2014/main" val="1239533458"/>
                  </a:ext>
                </a:extLst>
              </a:tr>
              <a:tr h="170546">
                <a:tc>
                  <a:txBody>
                    <a:bodyPr/>
                    <a:lstStyle/>
                    <a:p>
                      <a:pPr algn="r" fontAlgn="b"/>
                      <a:r>
                        <a:rPr lang="es-CO" sz="1200" b="0" i="0" u="none" strike="noStrike">
                          <a:solidFill>
                            <a:srgbClr val="000000"/>
                          </a:solidFill>
                          <a:effectLst/>
                          <a:latin typeface="Arial Narrow" panose="020B0606020202030204" pitchFamily="34" charset="0"/>
                        </a:rPr>
                        <a:t>16</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DE SAN BUENAVENTURA</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0,80872011</a:t>
                      </a:r>
                    </a:p>
                  </a:txBody>
                  <a:tcPr marL="9525" marR="9525" marT="9525" marB="0" anchor="b">
                    <a:solidFill>
                      <a:schemeClr val="bg1"/>
                    </a:solidFill>
                  </a:tcPr>
                </a:tc>
                <a:extLst>
                  <a:ext uri="{0D108BD9-81ED-4DB2-BD59-A6C34878D82A}">
                    <a16:rowId xmlns="" xmlns:a16="http://schemas.microsoft.com/office/drawing/2014/main" val="2768313598"/>
                  </a:ext>
                </a:extLst>
              </a:tr>
              <a:tr h="170546">
                <a:tc>
                  <a:txBody>
                    <a:bodyPr/>
                    <a:lstStyle/>
                    <a:p>
                      <a:pPr algn="r" fontAlgn="b"/>
                      <a:r>
                        <a:rPr lang="es-CO" sz="1200" b="0" i="0" u="none" strike="noStrike">
                          <a:solidFill>
                            <a:srgbClr val="000000"/>
                          </a:solidFill>
                          <a:effectLst/>
                          <a:latin typeface="Arial Narrow" panose="020B0606020202030204" pitchFamily="34" charset="0"/>
                        </a:rPr>
                        <a:t>17</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MILITAR-NUEVA GRANADA</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0,80543807</a:t>
                      </a:r>
                    </a:p>
                  </a:txBody>
                  <a:tcPr marL="9525" marR="9525" marT="9525" marB="0" anchor="b">
                    <a:solidFill>
                      <a:schemeClr val="bg1"/>
                    </a:solidFill>
                  </a:tcPr>
                </a:tc>
                <a:extLst>
                  <a:ext uri="{0D108BD9-81ED-4DB2-BD59-A6C34878D82A}">
                    <a16:rowId xmlns="" xmlns:a16="http://schemas.microsoft.com/office/drawing/2014/main" val="3232850799"/>
                  </a:ext>
                </a:extLst>
              </a:tr>
              <a:tr h="170546">
                <a:tc>
                  <a:txBody>
                    <a:bodyPr/>
                    <a:lstStyle/>
                    <a:p>
                      <a:pPr algn="r" fontAlgn="b"/>
                      <a:r>
                        <a:rPr lang="es-CO" sz="1200" b="0" i="0" u="none" strike="noStrike">
                          <a:solidFill>
                            <a:srgbClr val="000000"/>
                          </a:solidFill>
                          <a:effectLst/>
                          <a:latin typeface="Arial Narrow" panose="020B0606020202030204" pitchFamily="34" charset="0"/>
                        </a:rPr>
                        <a:t>18</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COOPERATIVA DE COLOMBIA</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0,80251142</a:t>
                      </a:r>
                    </a:p>
                  </a:txBody>
                  <a:tcPr marL="9525" marR="9525" marT="9525" marB="0" anchor="b">
                    <a:solidFill>
                      <a:schemeClr val="bg1"/>
                    </a:solidFill>
                  </a:tcPr>
                </a:tc>
                <a:extLst>
                  <a:ext uri="{0D108BD9-81ED-4DB2-BD59-A6C34878D82A}">
                    <a16:rowId xmlns="" xmlns:a16="http://schemas.microsoft.com/office/drawing/2014/main" val="3736741263"/>
                  </a:ext>
                </a:extLst>
              </a:tr>
              <a:tr h="170546">
                <a:tc>
                  <a:txBody>
                    <a:bodyPr/>
                    <a:lstStyle/>
                    <a:p>
                      <a:pPr algn="r" fontAlgn="b"/>
                      <a:r>
                        <a:rPr lang="es-CO" sz="1200" b="0" i="0" u="none" strike="noStrike">
                          <a:solidFill>
                            <a:srgbClr val="000000"/>
                          </a:solidFill>
                          <a:effectLst/>
                          <a:latin typeface="Arial Narrow" panose="020B0606020202030204" pitchFamily="34" charset="0"/>
                        </a:rPr>
                        <a:t>19</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EAFIT-</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0,79844961</a:t>
                      </a:r>
                    </a:p>
                  </a:txBody>
                  <a:tcPr marL="9525" marR="9525" marT="9525" marB="0" anchor="b">
                    <a:solidFill>
                      <a:schemeClr val="bg1"/>
                    </a:solidFill>
                  </a:tcPr>
                </a:tc>
                <a:extLst>
                  <a:ext uri="{0D108BD9-81ED-4DB2-BD59-A6C34878D82A}">
                    <a16:rowId xmlns="" xmlns:a16="http://schemas.microsoft.com/office/drawing/2014/main" val="116231525"/>
                  </a:ext>
                </a:extLst>
              </a:tr>
              <a:tr h="170546">
                <a:tc>
                  <a:txBody>
                    <a:bodyPr/>
                    <a:lstStyle/>
                    <a:p>
                      <a:pPr algn="r" fontAlgn="b"/>
                      <a:r>
                        <a:rPr lang="es-CO" sz="1200" b="0" i="0" u="none" strike="noStrike">
                          <a:solidFill>
                            <a:srgbClr val="000000"/>
                          </a:solidFill>
                          <a:effectLst/>
                          <a:latin typeface="Arial Narrow" panose="020B0606020202030204" pitchFamily="34" charset="0"/>
                        </a:rPr>
                        <a:t>20</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AUTONOMA DE MANIZALES</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0,79669031</a:t>
                      </a:r>
                    </a:p>
                  </a:txBody>
                  <a:tcPr marL="9525" marR="9525" marT="9525" marB="0" anchor="b">
                    <a:solidFill>
                      <a:schemeClr val="bg1"/>
                    </a:solidFill>
                  </a:tcPr>
                </a:tc>
                <a:extLst>
                  <a:ext uri="{0D108BD9-81ED-4DB2-BD59-A6C34878D82A}">
                    <a16:rowId xmlns="" xmlns:a16="http://schemas.microsoft.com/office/drawing/2014/main" val="4226527145"/>
                  </a:ext>
                </a:extLst>
              </a:tr>
              <a:tr h="170546">
                <a:tc>
                  <a:txBody>
                    <a:bodyPr/>
                    <a:lstStyle/>
                    <a:p>
                      <a:pPr algn="r" fontAlgn="b"/>
                      <a:r>
                        <a:rPr lang="es-CO" sz="1200" b="0" i="0" u="none" strike="noStrike">
                          <a:solidFill>
                            <a:srgbClr val="000000"/>
                          </a:solidFill>
                          <a:effectLst/>
                          <a:latin typeface="Arial Narrow" panose="020B0606020202030204" pitchFamily="34" charset="0"/>
                        </a:rPr>
                        <a:t>21</a:t>
                      </a:r>
                    </a:p>
                  </a:txBody>
                  <a:tcPr marL="9525" marR="9525" marT="9525" marB="0" anchor="b"/>
                </a:tc>
                <a:tc>
                  <a:txBody>
                    <a:bodyPr/>
                    <a:lstStyle/>
                    <a:p>
                      <a:pPr algn="l" fontAlgn="b"/>
                      <a:r>
                        <a:rPr lang="es-CO" sz="1200" b="0" i="0" u="none" strike="noStrike">
                          <a:solidFill>
                            <a:srgbClr val="000000"/>
                          </a:solidFill>
                          <a:effectLst/>
                          <a:latin typeface="Arial Narrow" panose="020B0606020202030204" pitchFamily="34" charset="0"/>
                        </a:rPr>
                        <a:t>UNIVERSIDAD AUTONOMA DE BUCARAMANGA-UNAB-</a:t>
                      </a:r>
                    </a:p>
                  </a:txBody>
                  <a:tcPr marL="9525" marR="9525" marT="9525" marB="0" anchor="b"/>
                </a:tc>
                <a:tc>
                  <a:txBody>
                    <a:bodyPr/>
                    <a:lstStyle/>
                    <a:p>
                      <a:pPr algn="r" fontAlgn="b"/>
                      <a:r>
                        <a:rPr lang="es-CO" sz="1200" b="0" i="0" u="none" strike="noStrike">
                          <a:solidFill>
                            <a:srgbClr val="000000"/>
                          </a:solidFill>
                          <a:effectLst/>
                          <a:latin typeface="Arial Narrow" panose="020B0606020202030204" pitchFamily="34" charset="0"/>
                        </a:rPr>
                        <a:t>0,79405738</a:t>
                      </a:r>
                    </a:p>
                  </a:txBody>
                  <a:tcPr marL="9525" marR="9525" marT="9525" marB="0" anchor="b"/>
                </a:tc>
                <a:extLst>
                  <a:ext uri="{0D108BD9-81ED-4DB2-BD59-A6C34878D82A}">
                    <a16:rowId xmlns="" xmlns:a16="http://schemas.microsoft.com/office/drawing/2014/main" val="803510805"/>
                  </a:ext>
                </a:extLst>
              </a:tr>
              <a:tr h="170546">
                <a:tc>
                  <a:txBody>
                    <a:bodyPr/>
                    <a:lstStyle/>
                    <a:p>
                      <a:pPr algn="r" fontAlgn="b"/>
                      <a:r>
                        <a:rPr lang="es-CO" sz="1200" b="0" i="0" u="none" strike="noStrike">
                          <a:solidFill>
                            <a:srgbClr val="000000"/>
                          </a:solidFill>
                          <a:effectLst/>
                          <a:latin typeface="Arial Narrow" panose="020B0606020202030204" pitchFamily="34" charset="0"/>
                        </a:rPr>
                        <a:t>22</a:t>
                      </a:r>
                    </a:p>
                  </a:txBody>
                  <a:tcPr marL="9525" marR="9525" marT="9525" marB="0" anchor="b"/>
                </a:tc>
                <a:tc>
                  <a:txBody>
                    <a:bodyPr/>
                    <a:lstStyle/>
                    <a:p>
                      <a:pPr algn="l" fontAlgn="b"/>
                      <a:r>
                        <a:rPr lang="es-CO" sz="1200" b="0" i="0" u="none" strike="noStrike">
                          <a:solidFill>
                            <a:srgbClr val="000000"/>
                          </a:solidFill>
                          <a:effectLst/>
                          <a:latin typeface="Arial Narrow" panose="020B0606020202030204" pitchFamily="34" charset="0"/>
                        </a:rPr>
                        <a:t>UNIVERSIDAD DEL TOLIMA</a:t>
                      </a:r>
                    </a:p>
                  </a:txBody>
                  <a:tcPr marL="9525" marR="9525" marT="9525" marB="0" anchor="b"/>
                </a:tc>
                <a:tc>
                  <a:txBody>
                    <a:bodyPr/>
                    <a:lstStyle/>
                    <a:p>
                      <a:pPr algn="r" fontAlgn="b"/>
                      <a:r>
                        <a:rPr lang="es-CO" sz="1200" b="0" i="0" u="none" strike="noStrike">
                          <a:solidFill>
                            <a:srgbClr val="000000"/>
                          </a:solidFill>
                          <a:effectLst/>
                          <a:latin typeface="Arial Narrow" panose="020B0606020202030204" pitchFamily="34" charset="0"/>
                        </a:rPr>
                        <a:t>0,78426966</a:t>
                      </a:r>
                    </a:p>
                  </a:txBody>
                  <a:tcPr marL="9525" marR="9525" marT="9525" marB="0" anchor="b"/>
                </a:tc>
                <a:extLst>
                  <a:ext uri="{0D108BD9-81ED-4DB2-BD59-A6C34878D82A}">
                    <a16:rowId xmlns="" xmlns:a16="http://schemas.microsoft.com/office/drawing/2014/main" val="3472264943"/>
                  </a:ext>
                </a:extLst>
              </a:tr>
              <a:tr h="170546">
                <a:tc>
                  <a:txBody>
                    <a:bodyPr/>
                    <a:lstStyle/>
                    <a:p>
                      <a:pPr algn="r" fontAlgn="b"/>
                      <a:r>
                        <a:rPr lang="es-CO" sz="1200" b="0" i="0" u="none" strike="noStrike">
                          <a:solidFill>
                            <a:srgbClr val="000000"/>
                          </a:solidFill>
                          <a:effectLst/>
                          <a:latin typeface="Arial Narrow" panose="020B0606020202030204" pitchFamily="34" charset="0"/>
                        </a:rPr>
                        <a:t>23</a:t>
                      </a:r>
                    </a:p>
                  </a:txBody>
                  <a:tcPr marL="9525" marR="9525" marT="9525" marB="0" anchor="b"/>
                </a:tc>
                <a:tc>
                  <a:txBody>
                    <a:bodyPr/>
                    <a:lstStyle/>
                    <a:p>
                      <a:pPr algn="l" fontAlgn="b"/>
                      <a:r>
                        <a:rPr lang="es-CO" sz="1200" b="0" i="0" u="none" strike="noStrike">
                          <a:solidFill>
                            <a:srgbClr val="000000"/>
                          </a:solidFill>
                          <a:effectLst/>
                          <a:latin typeface="Arial Narrow" panose="020B0606020202030204" pitchFamily="34" charset="0"/>
                        </a:rPr>
                        <a:t>UNIVERSIDAD MARIANA</a:t>
                      </a:r>
                    </a:p>
                  </a:txBody>
                  <a:tcPr marL="9525" marR="9525" marT="9525" marB="0" anchor="b"/>
                </a:tc>
                <a:tc>
                  <a:txBody>
                    <a:bodyPr/>
                    <a:lstStyle/>
                    <a:p>
                      <a:pPr algn="r" fontAlgn="b"/>
                      <a:r>
                        <a:rPr lang="es-CO" sz="1200" b="0" i="0" u="none" strike="noStrike">
                          <a:solidFill>
                            <a:srgbClr val="000000"/>
                          </a:solidFill>
                          <a:effectLst/>
                          <a:latin typeface="Arial Narrow" panose="020B0606020202030204" pitchFamily="34" charset="0"/>
                        </a:rPr>
                        <a:t>0,77380952</a:t>
                      </a:r>
                    </a:p>
                  </a:txBody>
                  <a:tcPr marL="9525" marR="9525" marT="9525" marB="0" anchor="b"/>
                </a:tc>
                <a:extLst>
                  <a:ext uri="{0D108BD9-81ED-4DB2-BD59-A6C34878D82A}">
                    <a16:rowId xmlns="" xmlns:a16="http://schemas.microsoft.com/office/drawing/2014/main" val="2322827960"/>
                  </a:ext>
                </a:extLst>
              </a:tr>
              <a:tr h="170546">
                <a:tc>
                  <a:txBody>
                    <a:bodyPr/>
                    <a:lstStyle/>
                    <a:p>
                      <a:pPr algn="r" fontAlgn="b"/>
                      <a:r>
                        <a:rPr lang="es-CO" sz="1200" b="0" i="0" u="none" strike="noStrike" dirty="0">
                          <a:solidFill>
                            <a:srgbClr val="000000"/>
                          </a:solidFill>
                          <a:effectLst/>
                          <a:latin typeface="Arial Narrow" panose="020B0606020202030204" pitchFamily="34" charset="0"/>
                        </a:rPr>
                        <a:t>24</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CATOLICA DE PEREIRA</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0,76993865</a:t>
                      </a:r>
                    </a:p>
                  </a:txBody>
                  <a:tcPr marL="9525" marR="9525" marT="9525" marB="0" anchor="b">
                    <a:solidFill>
                      <a:schemeClr val="bg1"/>
                    </a:solidFill>
                  </a:tcPr>
                </a:tc>
                <a:extLst>
                  <a:ext uri="{0D108BD9-81ED-4DB2-BD59-A6C34878D82A}">
                    <a16:rowId xmlns="" xmlns:a16="http://schemas.microsoft.com/office/drawing/2014/main" val="123861237"/>
                  </a:ext>
                </a:extLst>
              </a:tr>
              <a:tr h="170546">
                <a:tc>
                  <a:txBody>
                    <a:bodyPr/>
                    <a:lstStyle/>
                    <a:p>
                      <a:pPr algn="r" fontAlgn="b"/>
                      <a:r>
                        <a:rPr lang="es-CO" sz="1200" b="0" i="0" u="none" strike="noStrike">
                          <a:solidFill>
                            <a:srgbClr val="000000"/>
                          </a:solidFill>
                          <a:effectLst/>
                          <a:latin typeface="Arial Narrow" panose="020B0606020202030204" pitchFamily="34" charset="0"/>
                        </a:rPr>
                        <a:t>25</a:t>
                      </a:r>
                    </a:p>
                  </a:txBody>
                  <a:tcPr marL="9525" marR="9525" marT="9525" marB="0" anchor="b">
                    <a:solidFill>
                      <a:schemeClr val="bg1"/>
                    </a:solidFill>
                  </a:tcPr>
                </a:tc>
                <a:tc>
                  <a:txBody>
                    <a:bodyPr/>
                    <a:lstStyle/>
                    <a:p>
                      <a:pPr algn="l" fontAlgn="b"/>
                      <a:r>
                        <a:rPr lang="es-CO" sz="1200" b="0" i="0" u="none" strike="noStrike" dirty="0">
                          <a:solidFill>
                            <a:srgbClr val="000000"/>
                          </a:solidFill>
                          <a:effectLst/>
                          <a:latin typeface="Arial Narrow" panose="020B0606020202030204" pitchFamily="34" charset="0"/>
                        </a:rPr>
                        <a:t>UNIVERSIDAD NACIONAL ABIERTA Y A DISTANCIA UNAD</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0,76425439</a:t>
                      </a:r>
                    </a:p>
                  </a:txBody>
                  <a:tcPr marL="9525" marR="9525" marT="9525" marB="0" anchor="b">
                    <a:solidFill>
                      <a:schemeClr val="bg1"/>
                    </a:solidFill>
                  </a:tcPr>
                </a:tc>
                <a:extLst>
                  <a:ext uri="{0D108BD9-81ED-4DB2-BD59-A6C34878D82A}">
                    <a16:rowId xmlns="" xmlns:a16="http://schemas.microsoft.com/office/drawing/2014/main" val="44717393"/>
                  </a:ext>
                </a:extLst>
              </a:tr>
              <a:tr h="170546">
                <a:tc>
                  <a:txBody>
                    <a:bodyPr/>
                    <a:lstStyle/>
                    <a:p>
                      <a:pPr algn="r" fontAlgn="b"/>
                      <a:r>
                        <a:rPr lang="es-CO" sz="1200" b="0" i="0" u="none" strike="noStrike">
                          <a:solidFill>
                            <a:srgbClr val="000000"/>
                          </a:solidFill>
                          <a:effectLst/>
                          <a:latin typeface="Arial Narrow" panose="020B0606020202030204" pitchFamily="34" charset="0"/>
                        </a:rPr>
                        <a:t>26</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CES</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0,75932203</a:t>
                      </a:r>
                    </a:p>
                  </a:txBody>
                  <a:tcPr marL="9525" marR="9525" marT="9525" marB="0" anchor="b">
                    <a:solidFill>
                      <a:schemeClr val="bg1"/>
                    </a:solidFill>
                  </a:tcPr>
                </a:tc>
                <a:extLst>
                  <a:ext uri="{0D108BD9-81ED-4DB2-BD59-A6C34878D82A}">
                    <a16:rowId xmlns="" xmlns:a16="http://schemas.microsoft.com/office/drawing/2014/main" val="1933047463"/>
                  </a:ext>
                </a:extLst>
              </a:tr>
              <a:tr h="170546">
                <a:tc>
                  <a:txBody>
                    <a:bodyPr/>
                    <a:lstStyle/>
                    <a:p>
                      <a:pPr algn="r" fontAlgn="b"/>
                      <a:r>
                        <a:rPr lang="es-CO" sz="1200" b="0" i="0" u="none" strike="noStrike">
                          <a:solidFill>
                            <a:srgbClr val="000000"/>
                          </a:solidFill>
                          <a:effectLst/>
                          <a:latin typeface="Arial Narrow" panose="020B0606020202030204" pitchFamily="34" charset="0"/>
                        </a:rPr>
                        <a:t>27</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FUNDACION UNIVERSIDAD DE BOGOTA - JORGE TADEO LOZANO</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0,74193548</a:t>
                      </a:r>
                    </a:p>
                  </a:txBody>
                  <a:tcPr marL="9525" marR="9525" marT="9525" marB="0" anchor="b">
                    <a:solidFill>
                      <a:schemeClr val="bg1"/>
                    </a:solidFill>
                  </a:tcPr>
                </a:tc>
                <a:extLst>
                  <a:ext uri="{0D108BD9-81ED-4DB2-BD59-A6C34878D82A}">
                    <a16:rowId xmlns="" xmlns:a16="http://schemas.microsoft.com/office/drawing/2014/main" val="1433134759"/>
                  </a:ext>
                </a:extLst>
              </a:tr>
              <a:tr h="170546">
                <a:tc>
                  <a:txBody>
                    <a:bodyPr/>
                    <a:lstStyle/>
                    <a:p>
                      <a:pPr algn="r" fontAlgn="b"/>
                      <a:r>
                        <a:rPr lang="es-CO" sz="1200" b="0" i="0" u="none" strike="noStrike">
                          <a:solidFill>
                            <a:srgbClr val="000000"/>
                          </a:solidFill>
                          <a:effectLst/>
                          <a:latin typeface="Arial Narrow" panose="020B0606020202030204" pitchFamily="34" charset="0"/>
                        </a:rPr>
                        <a:t>28</a:t>
                      </a:r>
                    </a:p>
                  </a:txBody>
                  <a:tcPr marL="9525" marR="9525" marT="9525" marB="0" anchor="b">
                    <a:solidFill>
                      <a:schemeClr val="bg1"/>
                    </a:solidFill>
                  </a:tcPr>
                </a:tc>
                <a:tc>
                  <a:txBody>
                    <a:bodyPr/>
                    <a:lstStyle/>
                    <a:p>
                      <a:pPr algn="l" fontAlgn="b"/>
                      <a:r>
                        <a:rPr lang="es-CO" sz="1200" b="0" i="0" u="none" strike="noStrike" dirty="0">
                          <a:solidFill>
                            <a:srgbClr val="000000"/>
                          </a:solidFill>
                          <a:effectLst/>
                          <a:latin typeface="Arial Narrow" panose="020B0606020202030204" pitchFamily="34" charset="0"/>
                        </a:rPr>
                        <a:t>UNIVERSIDAD SIMON BOLIVAR</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0,72160243</a:t>
                      </a:r>
                    </a:p>
                  </a:txBody>
                  <a:tcPr marL="9525" marR="9525" marT="9525" marB="0" anchor="b">
                    <a:solidFill>
                      <a:schemeClr val="bg1"/>
                    </a:solidFill>
                  </a:tcPr>
                </a:tc>
                <a:extLst>
                  <a:ext uri="{0D108BD9-81ED-4DB2-BD59-A6C34878D82A}">
                    <a16:rowId xmlns="" xmlns:a16="http://schemas.microsoft.com/office/drawing/2014/main" val="2321961942"/>
                  </a:ext>
                </a:extLst>
              </a:tr>
              <a:tr h="170546">
                <a:tc>
                  <a:txBody>
                    <a:bodyPr/>
                    <a:lstStyle/>
                    <a:p>
                      <a:pPr algn="r" fontAlgn="b"/>
                      <a:r>
                        <a:rPr lang="es-CO" sz="1200" b="0" i="0" u="none" strike="noStrike">
                          <a:solidFill>
                            <a:srgbClr val="000000"/>
                          </a:solidFill>
                          <a:effectLst/>
                          <a:latin typeface="Arial Narrow" panose="020B0606020202030204" pitchFamily="34" charset="0"/>
                        </a:rPr>
                        <a:t>29</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DE SANTANDER - UDES</a:t>
                      </a:r>
                    </a:p>
                  </a:txBody>
                  <a:tcPr marL="9525" marR="9525" marT="9525" marB="0" anchor="b">
                    <a:solidFill>
                      <a:schemeClr val="bg1"/>
                    </a:solidFill>
                  </a:tcPr>
                </a:tc>
                <a:tc>
                  <a:txBody>
                    <a:bodyPr/>
                    <a:lstStyle/>
                    <a:p>
                      <a:pPr algn="r" fontAlgn="b"/>
                      <a:r>
                        <a:rPr lang="es-CO" sz="1200" b="0" i="0" u="none" strike="noStrike" dirty="0">
                          <a:solidFill>
                            <a:srgbClr val="000000"/>
                          </a:solidFill>
                          <a:effectLst/>
                          <a:latin typeface="Arial Narrow" panose="020B0606020202030204" pitchFamily="34" charset="0"/>
                        </a:rPr>
                        <a:t>0,71551724</a:t>
                      </a:r>
                    </a:p>
                  </a:txBody>
                  <a:tcPr marL="9525" marR="9525" marT="9525" marB="0" anchor="b">
                    <a:solidFill>
                      <a:schemeClr val="bg1"/>
                    </a:solidFill>
                  </a:tcPr>
                </a:tc>
                <a:extLst>
                  <a:ext uri="{0D108BD9-81ED-4DB2-BD59-A6C34878D82A}">
                    <a16:rowId xmlns="" xmlns:a16="http://schemas.microsoft.com/office/drawing/2014/main" val="3228932771"/>
                  </a:ext>
                </a:extLst>
              </a:tr>
              <a:tr h="170546">
                <a:tc>
                  <a:txBody>
                    <a:bodyPr/>
                    <a:lstStyle/>
                    <a:p>
                      <a:pPr algn="r" fontAlgn="b"/>
                      <a:r>
                        <a:rPr lang="es-CO" sz="1200" b="0" i="0" u="none" strike="noStrike">
                          <a:solidFill>
                            <a:srgbClr val="000000"/>
                          </a:solidFill>
                          <a:effectLst/>
                          <a:latin typeface="Arial Narrow" panose="020B0606020202030204" pitchFamily="34" charset="0"/>
                        </a:rPr>
                        <a:t>30</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SERGIO ARBOLEDA</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0,71509648</a:t>
                      </a:r>
                    </a:p>
                  </a:txBody>
                  <a:tcPr marL="9525" marR="9525" marT="9525" marB="0" anchor="b">
                    <a:solidFill>
                      <a:schemeClr val="bg1"/>
                    </a:solidFill>
                  </a:tcPr>
                </a:tc>
                <a:extLst>
                  <a:ext uri="{0D108BD9-81ED-4DB2-BD59-A6C34878D82A}">
                    <a16:rowId xmlns="" xmlns:a16="http://schemas.microsoft.com/office/drawing/2014/main" val="1694268461"/>
                  </a:ext>
                </a:extLst>
              </a:tr>
              <a:tr h="170546">
                <a:tc>
                  <a:txBody>
                    <a:bodyPr/>
                    <a:lstStyle/>
                    <a:p>
                      <a:pPr algn="r" fontAlgn="b"/>
                      <a:r>
                        <a:rPr lang="es-CO" sz="1200" b="0" i="0" u="none" strike="noStrike" dirty="0">
                          <a:solidFill>
                            <a:srgbClr val="000000"/>
                          </a:solidFill>
                          <a:effectLst/>
                          <a:latin typeface="Arial Narrow" panose="020B0606020202030204" pitchFamily="34" charset="0"/>
                        </a:rPr>
                        <a:t>31</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AUTONOMA DEL CARIBE- UNIAUTONOMA</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0,66732673</a:t>
                      </a:r>
                    </a:p>
                  </a:txBody>
                  <a:tcPr marL="9525" marR="9525" marT="9525" marB="0" anchor="b">
                    <a:solidFill>
                      <a:schemeClr val="bg1"/>
                    </a:solidFill>
                  </a:tcPr>
                </a:tc>
                <a:extLst>
                  <a:ext uri="{0D108BD9-81ED-4DB2-BD59-A6C34878D82A}">
                    <a16:rowId xmlns="" xmlns:a16="http://schemas.microsoft.com/office/drawing/2014/main" val="4135361884"/>
                  </a:ext>
                </a:extLst>
              </a:tr>
              <a:tr h="170546">
                <a:tc>
                  <a:txBody>
                    <a:bodyPr/>
                    <a:lstStyle/>
                    <a:p>
                      <a:pPr algn="r" fontAlgn="b"/>
                      <a:r>
                        <a:rPr lang="es-CO" sz="1200" b="0" i="0" u="none" strike="noStrike" dirty="0">
                          <a:solidFill>
                            <a:srgbClr val="000000"/>
                          </a:solidFill>
                          <a:effectLst/>
                          <a:latin typeface="Arial Narrow" panose="020B0606020202030204" pitchFamily="34" charset="0"/>
                        </a:rPr>
                        <a:t>32</a:t>
                      </a:r>
                    </a:p>
                  </a:txBody>
                  <a:tcPr marL="9525" marR="9525" marT="9525" marB="0" anchor="b">
                    <a:solidFill>
                      <a:srgbClr val="FFC000"/>
                    </a:solidFill>
                  </a:tcPr>
                </a:tc>
                <a:tc>
                  <a:txBody>
                    <a:bodyPr/>
                    <a:lstStyle/>
                    <a:p>
                      <a:pPr algn="l" fontAlgn="b"/>
                      <a:r>
                        <a:rPr lang="es-CO" sz="1200" b="0" i="0" u="none" strike="noStrike" dirty="0">
                          <a:solidFill>
                            <a:srgbClr val="000000"/>
                          </a:solidFill>
                          <a:effectLst/>
                          <a:latin typeface="Arial Narrow" panose="020B0606020202030204" pitchFamily="34" charset="0"/>
                        </a:rPr>
                        <a:t>UNIVERSIDAD DE NARIÑO</a:t>
                      </a:r>
                    </a:p>
                  </a:txBody>
                  <a:tcPr marL="9525" marR="9525" marT="9525" marB="0" anchor="b">
                    <a:solidFill>
                      <a:srgbClr val="FFC000"/>
                    </a:solidFill>
                  </a:tcPr>
                </a:tc>
                <a:tc>
                  <a:txBody>
                    <a:bodyPr/>
                    <a:lstStyle/>
                    <a:p>
                      <a:pPr algn="r" fontAlgn="b"/>
                      <a:r>
                        <a:rPr lang="es-CO" sz="1200" b="0" i="0" u="none" strike="noStrike" dirty="0">
                          <a:solidFill>
                            <a:srgbClr val="000000"/>
                          </a:solidFill>
                          <a:effectLst/>
                          <a:latin typeface="Arial Narrow" panose="020B0606020202030204" pitchFamily="34" charset="0"/>
                        </a:rPr>
                        <a:t>0,64527629</a:t>
                      </a:r>
                    </a:p>
                  </a:txBody>
                  <a:tcPr marL="9525" marR="9525" marT="9525" marB="0" anchor="b">
                    <a:solidFill>
                      <a:srgbClr val="FFC000"/>
                    </a:solidFill>
                  </a:tcPr>
                </a:tc>
                <a:extLst>
                  <a:ext uri="{0D108BD9-81ED-4DB2-BD59-A6C34878D82A}">
                    <a16:rowId xmlns="" xmlns:a16="http://schemas.microsoft.com/office/drawing/2014/main" val="1683657057"/>
                  </a:ext>
                </a:extLst>
              </a:tr>
            </a:tbl>
          </a:graphicData>
        </a:graphic>
      </p:graphicFrame>
      <p:pic>
        <p:nvPicPr>
          <p:cNvPr id="15" name="Picture 8" descr="Imagen relacionada">
            <a:extLst>
              <a:ext uri="{FF2B5EF4-FFF2-40B4-BE49-F238E27FC236}">
                <a16:creationId xmlns="" xmlns:a16="http://schemas.microsoft.com/office/drawing/2014/main" id="{A8FFBE56-762A-401B-B26E-73D96C1E50C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35440" y="573231"/>
            <a:ext cx="665082" cy="66708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www.uac.edu.co/images/logoUac.png">
            <a:extLst>
              <a:ext uri="{FF2B5EF4-FFF2-40B4-BE49-F238E27FC236}">
                <a16:creationId xmlns="" xmlns:a16="http://schemas.microsoft.com/office/drawing/2014/main" id="{30AC5196-B40D-4424-8BBB-DA518D3AA4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313" y="5594956"/>
            <a:ext cx="1380995" cy="534313"/>
          </a:xfrm>
          <a:prstGeom prst="rect">
            <a:avLst/>
          </a:prstGeom>
          <a:noFill/>
          <a:extLst>
            <a:ext uri="{909E8E84-426E-40DD-AFC4-6F175D3DCCD1}">
              <a14:hiddenFill xmlns:a14="http://schemas.microsoft.com/office/drawing/2010/main">
                <a:solidFill>
                  <a:srgbClr val="FFFFFF"/>
                </a:solidFill>
              </a14:hiddenFill>
            </a:ext>
          </a:extLst>
        </p:spPr>
      </p:pic>
      <p:sp>
        <p:nvSpPr>
          <p:cNvPr id="8" name="Rectángulo 7">
            <a:extLst>
              <a:ext uri="{FF2B5EF4-FFF2-40B4-BE49-F238E27FC236}">
                <a16:creationId xmlns="" xmlns:a16="http://schemas.microsoft.com/office/drawing/2014/main" id="{AD810DB5-EC92-4E3D-A901-6571F8975C8F}"/>
              </a:ext>
            </a:extLst>
          </p:cNvPr>
          <p:cNvSpPr/>
          <p:nvPr/>
        </p:nvSpPr>
        <p:spPr>
          <a:xfrm>
            <a:off x="291122" y="526331"/>
            <a:ext cx="2762608" cy="3354765"/>
          </a:xfrm>
          <a:prstGeom prst="rect">
            <a:avLst/>
          </a:prstGeom>
        </p:spPr>
        <p:txBody>
          <a:bodyPr wrap="square">
            <a:spAutoFit/>
          </a:bodyPr>
          <a:lstStyle/>
          <a:p>
            <a:pPr algn="ctr"/>
            <a:r>
              <a:rPr lang="es-CO" sz="1600" dirty="0">
                <a:solidFill>
                  <a:srgbClr val="000000"/>
                </a:solidFill>
                <a:latin typeface="Arial Narrow" panose="020B0606020202030204" pitchFamily="34" charset="0"/>
              </a:rPr>
              <a:t>Porcentaje de graduados de un periodo determinado que se encuentran </a:t>
            </a:r>
            <a:r>
              <a:rPr lang="es-CO" sz="1600" b="1" dirty="0">
                <a:solidFill>
                  <a:srgbClr val="000000"/>
                </a:solidFill>
                <a:latin typeface="Arial Narrow" panose="020B0606020202030204" pitchFamily="34" charset="0"/>
              </a:rPr>
              <a:t>vinculados </a:t>
            </a:r>
            <a:r>
              <a:rPr lang="es-CO" sz="1600" dirty="0">
                <a:solidFill>
                  <a:srgbClr val="000000"/>
                </a:solidFill>
                <a:latin typeface="Arial Narrow" panose="020B0606020202030204" pitchFamily="34" charset="0"/>
              </a:rPr>
              <a:t>al mercado laboral (de manera formal) o se encuentran adelantando </a:t>
            </a:r>
            <a:r>
              <a:rPr lang="es-CO" sz="1600" b="1" dirty="0">
                <a:solidFill>
                  <a:srgbClr val="000000"/>
                </a:solidFill>
                <a:latin typeface="Arial Narrow" panose="020B0606020202030204" pitchFamily="34" charset="0"/>
              </a:rPr>
              <a:t>estudios de maestría o doctorado </a:t>
            </a:r>
            <a:r>
              <a:rPr lang="es-CO" sz="1600" dirty="0">
                <a:solidFill>
                  <a:srgbClr val="000000"/>
                </a:solidFill>
                <a:latin typeface="Arial Narrow" panose="020B0606020202030204" pitchFamily="34" charset="0"/>
              </a:rPr>
              <a:t>1 año después con respecto a la totalidad de graduados en el periodo inicial.</a:t>
            </a:r>
          </a:p>
          <a:p>
            <a:pPr algn="ctr"/>
            <a:endParaRPr lang="es-CO" sz="1600" dirty="0">
              <a:solidFill>
                <a:srgbClr val="000000"/>
              </a:solidFill>
              <a:latin typeface="Arial Narrow" panose="020B0606020202030204" pitchFamily="34" charset="0"/>
            </a:endParaRPr>
          </a:p>
          <a:p>
            <a:pPr algn="ctr"/>
            <a:r>
              <a:rPr lang="es-CO" sz="1200" dirty="0">
                <a:solidFill>
                  <a:srgbClr val="000000"/>
                </a:solidFill>
                <a:latin typeface="Arial Narrow" panose="020B0606020202030204" pitchFamily="34" charset="0"/>
              </a:rPr>
              <a:t>Fuente de información: Observatorio Laboral para la Educación 2018 y SNIES; corte de los datos octubre de 2017.</a:t>
            </a:r>
            <a:endParaRPr lang="es-CO" sz="1200" dirty="0">
              <a:latin typeface="Arial Narrow" panose="020B0606020202030204" pitchFamily="34" charset="0"/>
            </a:endParaRPr>
          </a:p>
        </p:txBody>
      </p:sp>
      <p:pic>
        <p:nvPicPr>
          <p:cNvPr id="13" name="Imagen 12">
            <a:extLst>
              <a:ext uri="{FF2B5EF4-FFF2-40B4-BE49-F238E27FC236}">
                <a16:creationId xmlns="" xmlns:a16="http://schemas.microsoft.com/office/drawing/2014/main" id="{95F44DFC-7ED6-4AA4-83E6-FDA6D53A8964}"/>
              </a:ext>
            </a:extLst>
          </p:cNvPr>
          <p:cNvPicPr>
            <a:picLocks noChangeAspect="1"/>
          </p:cNvPicPr>
          <p:nvPr/>
        </p:nvPicPr>
        <p:blipFill>
          <a:blip r:embed="rId5"/>
          <a:stretch>
            <a:fillRect/>
          </a:stretch>
        </p:blipFill>
        <p:spPr>
          <a:xfrm>
            <a:off x="208865" y="4942605"/>
            <a:ext cx="1019688" cy="559585"/>
          </a:xfrm>
          <a:prstGeom prst="rect">
            <a:avLst/>
          </a:prstGeom>
        </p:spPr>
      </p:pic>
      <p:pic>
        <p:nvPicPr>
          <p:cNvPr id="17" name="Imagen 16">
            <a:extLst>
              <a:ext uri="{FF2B5EF4-FFF2-40B4-BE49-F238E27FC236}">
                <a16:creationId xmlns="" xmlns:a16="http://schemas.microsoft.com/office/drawing/2014/main" id="{1C96EAC1-DD0D-4F91-8AE1-EEC809CC26EE}"/>
              </a:ext>
            </a:extLst>
          </p:cNvPr>
          <p:cNvPicPr>
            <a:picLocks noChangeAspect="1"/>
          </p:cNvPicPr>
          <p:nvPr/>
        </p:nvPicPr>
        <p:blipFill>
          <a:blip r:embed="rId6"/>
          <a:stretch>
            <a:fillRect/>
          </a:stretch>
        </p:blipFill>
        <p:spPr>
          <a:xfrm>
            <a:off x="10916133" y="96874"/>
            <a:ext cx="858913" cy="858913"/>
          </a:xfrm>
          <a:prstGeom prst="rect">
            <a:avLst/>
          </a:prstGeom>
        </p:spPr>
      </p:pic>
      <p:pic>
        <p:nvPicPr>
          <p:cNvPr id="18" name="Imagen 17">
            <a:extLst>
              <a:ext uri="{FF2B5EF4-FFF2-40B4-BE49-F238E27FC236}">
                <a16:creationId xmlns="" xmlns:a16="http://schemas.microsoft.com/office/drawing/2014/main" id="{630CCE92-5BD8-4DAD-BC10-FDF637359366}"/>
              </a:ext>
            </a:extLst>
          </p:cNvPr>
          <p:cNvPicPr>
            <a:picLocks noChangeAspect="1"/>
          </p:cNvPicPr>
          <p:nvPr/>
        </p:nvPicPr>
        <p:blipFill>
          <a:blip r:embed="rId7"/>
          <a:stretch>
            <a:fillRect/>
          </a:stretch>
        </p:blipFill>
        <p:spPr>
          <a:xfrm flipV="1">
            <a:off x="8978285" y="1031969"/>
            <a:ext cx="823100" cy="216238"/>
          </a:xfrm>
          <a:prstGeom prst="rect">
            <a:avLst/>
          </a:prstGeom>
        </p:spPr>
      </p:pic>
      <p:grpSp>
        <p:nvGrpSpPr>
          <p:cNvPr id="19" name="Grupo 18">
            <a:extLst>
              <a:ext uri="{FF2B5EF4-FFF2-40B4-BE49-F238E27FC236}">
                <a16:creationId xmlns="" xmlns:a16="http://schemas.microsoft.com/office/drawing/2014/main" id="{94BBC69F-3C44-4C6B-93EC-847A16BEB4F5}"/>
              </a:ext>
            </a:extLst>
          </p:cNvPr>
          <p:cNvGrpSpPr/>
          <p:nvPr/>
        </p:nvGrpSpPr>
        <p:grpSpPr>
          <a:xfrm>
            <a:off x="3441955" y="3670380"/>
            <a:ext cx="7810281" cy="1942904"/>
            <a:chOff x="3441955" y="3683632"/>
            <a:chExt cx="7810281" cy="1942904"/>
          </a:xfrm>
        </p:grpSpPr>
        <p:pic>
          <p:nvPicPr>
            <p:cNvPr id="5" name="Imagen 4">
              <a:extLst>
                <a:ext uri="{FF2B5EF4-FFF2-40B4-BE49-F238E27FC236}">
                  <a16:creationId xmlns="" xmlns:a16="http://schemas.microsoft.com/office/drawing/2014/main" id="{FE17AB05-964E-4DB3-92C4-02A0BFA838A9}"/>
                </a:ext>
              </a:extLst>
            </p:cNvPr>
            <p:cNvPicPr>
              <a:picLocks noChangeAspect="1"/>
            </p:cNvPicPr>
            <p:nvPr/>
          </p:nvPicPr>
          <p:blipFill>
            <a:blip r:embed="rId8"/>
            <a:stretch>
              <a:fillRect/>
            </a:stretch>
          </p:blipFill>
          <p:spPr>
            <a:xfrm>
              <a:off x="3441955" y="3683632"/>
              <a:ext cx="6634575" cy="1942904"/>
            </a:xfrm>
            <a:prstGeom prst="rect">
              <a:avLst/>
            </a:prstGeom>
          </p:spPr>
        </p:pic>
        <p:pic>
          <p:nvPicPr>
            <p:cNvPr id="6" name="Imagen 5">
              <a:extLst>
                <a:ext uri="{FF2B5EF4-FFF2-40B4-BE49-F238E27FC236}">
                  <a16:creationId xmlns="" xmlns:a16="http://schemas.microsoft.com/office/drawing/2014/main" id="{FFC440AB-78D1-46BB-9849-35E12DC325AC}"/>
                </a:ext>
              </a:extLst>
            </p:cNvPr>
            <p:cNvPicPr>
              <a:picLocks noChangeAspect="1"/>
            </p:cNvPicPr>
            <p:nvPr/>
          </p:nvPicPr>
          <p:blipFill>
            <a:blip r:embed="rId9"/>
            <a:stretch>
              <a:fillRect/>
            </a:stretch>
          </p:blipFill>
          <p:spPr>
            <a:xfrm>
              <a:off x="9677274" y="4792399"/>
              <a:ext cx="1574962" cy="551772"/>
            </a:xfrm>
            <a:prstGeom prst="rect">
              <a:avLst/>
            </a:prstGeom>
          </p:spPr>
        </p:pic>
        <p:cxnSp>
          <p:nvCxnSpPr>
            <p:cNvPr id="9" name="Conector recto de flecha 8">
              <a:extLst>
                <a:ext uri="{FF2B5EF4-FFF2-40B4-BE49-F238E27FC236}">
                  <a16:creationId xmlns="" xmlns:a16="http://schemas.microsoft.com/office/drawing/2014/main" id="{E2FCC89D-666D-4D9B-A71F-B566C401B492}"/>
                </a:ext>
              </a:extLst>
            </p:cNvPr>
            <p:cNvCxnSpPr>
              <a:stCxn id="6" idx="1"/>
            </p:cNvCxnSpPr>
            <p:nvPr/>
          </p:nvCxnSpPr>
          <p:spPr>
            <a:xfrm flipH="1">
              <a:off x="9276522" y="5068285"/>
              <a:ext cx="400752" cy="2590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41399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EA3AC066-B340-4F62-BDFE-DDEA17A9F6DB}"/>
              </a:ext>
            </a:extLst>
          </p:cNvPr>
          <p:cNvSpPr>
            <a:spLocks noGrp="1"/>
          </p:cNvSpPr>
          <p:nvPr>
            <p:ph type="title"/>
          </p:nvPr>
        </p:nvSpPr>
        <p:spPr>
          <a:xfrm>
            <a:off x="2029261" y="-94745"/>
            <a:ext cx="8040915" cy="631223"/>
          </a:xfrm>
        </p:spPr>
        <p:txBody>
          <a:bodyPr>
            <a:normAutofit/>
          </a:bodyPr>
          <a:lstStyle/>
          <a:p>
            <a:pPr algn="ctr"/>
            <a:r>
              <a:rPr lang="es-CO" sz="2400" b="1" dirty="0"/>
              <a:t>Pertinencia – 3.2. Empleabilidad Regional</a:t>
            </a:r>
          </a:p>
        </p:txBody>
      </p:sp>
      <p:pic>
        <p:nvPicPr>
          <p:cNvPr id="12" name="Picture 2" descr="Resultado de imagen para universidad de NariÃ±o">
            <a:extLst>
              <a:ext uri="{FF2B5EF4-FFF2-40B4-BE49-F238E27FC236}">
                <a16:creationId xmlns="" xmlns:a16="http://schemas.microsoft.com/office/drawing/2014/main" id="{A0CD7352-0CB2-42F4-BF16-4E5E41F0982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99516" y="4436628"/>
            <a:ext cx="631223" cy="63122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Tabla 10">
            <a:extLst>
              <a:ext uri="{FF2B5EF4-FFF2-40B4-BE49-F238E27FC236}">
                <a16:creationId xmlns="" xmlns:a16="http://schemas.microsoft.com/office/drawing/2014/main" id="{C2AF2DF8-9E02-402C-B50A-72D06A93E870}"/>
              </a:ext>
            </a:extLst>
          </p:cNvPr>
          <p:cNvGraphicFramePr>
            <a:graphicFrameLocks noGrp="1"/>
          </p:cNvGraphicFramePr>
          <p:nvPr>
            <p:extLst/>
          </p:nvPr>
        </p:nvGraphicFramePr>
        <p:xfrm>
          <a:off x="3455207" y="393911"/>
          <a:ext cx="5254287" cy="6345668"/>
        </p:xfrm>
        <a:graphic>
          <a:graphicData uri="http://schemas.openxmlformats.org/drawingml/2006/table">
            <a:tbl>
              <a:tblPr>
                <a:tableStyleId>{616DA210-FB5B-4158-B5E0-FEB733F419BA}</a:tableStyleId>
              </a:tblPr>
              <a:tblGrid>
                <a:gridCol w="470444">
                  <a:extLst>
                    <a:ext uri="{9D8B030D-6E8A-4147-A177-3AD203B41FA5}">
                      <a16:colId xmlns="" xmlns:a16="http://schemas.microsoft.com/office/drawing/2014/main" val="2903002553"/>
                    </a:ext>
                  </a:extLst>
                </a:gridCol>
                <a:gridCol w="3999075">
                  <a:extLst>
                    <a:ext uri="{9D8B030D-6E8A-4147-A177-3AD203B41FA5}">
                      <a16:colId xmlns="" xmlns:a16="http://schemas.microsoft.com/office/drawing/2014/main" val="1108417919"/>
                    </a:ext>
                  </a:extLst>
                </a:gridCol>
                <a:gridCol w="784768">
                  <a:extLst>
                    <a:ext uri="{9D8B030D-6E8A-4147-A177-3AD203B41FA5}">
                      <a16:colId xmlns="" xmlns:a16="http://schemas.microsoft.com/office/drawing/2014/main" val="1336866849"/>
                    </a:ext>
                  </a:extLst>
                </a:gridCol>
              </a:tblGrid>
              <a:tr h="167269">
                <a:tc>
                  <a:txBody>
                    <a:bodyPr/>
                    <a:lstStyle/>
                    <a:p>
                      <a:pPr algn="ctr" fontAlgn="b"/>
                      <a:r>
                        <a:rPr lang="es-CO" sz="1200" u="none" strike="noStrike" dirty="0">
                          <a:solidFill>
                            <a:schemeClr val="bg1"/>
                          </a:solidFill>
                          <a:effectLst/>
                          <a:latin typeface="Arial Narrow" panose="020B0606020202030204" pitchFamily="34" charset="0"/>
                        </a:rPr>
                        <a:t>Puesto</a:t>
                      </a:r>
                      <a:endParaRPr lang="es-CO" sz="1200" b="0" i="0" u="none" strike="noStrike" dirty="0">
                        <a:solidFill>
                          <a:schemeClr val="bg1"/>
                        </a:solidFill>
                        <a:effectLst/>
                        <a:latin typeface="Arial Narrow" panose="020B0606020202030204" pitchFamily="34" charset="0"/>
                      </a:endParaRPr>
                    </a:p>
                  </a:txBody>
                  <a:tcPr marL="5828" marR="5828" marT="5828" marB="0" anchor="b">
                    <a:solidFill>
                      <a:srgbClr val="002060"/>
                    </a:solidFill>
                  </a:tcPr>
                </a:tc>
                <a:tc>
                  <a:txBody>
                    <a:bodyPr/>
                    <a:lstStyle/>
                    <a:p>
                      <a:pPr algn="ctr" fontAlgn="b"/>
                      <a:r>
                        <a:rPr lang="es-CO" sz="1200" u="none" strike="noStrike" dirty="0">
                          <a:solidFill>
                            <a:schemeClr val="bg1"/>
                          </a:solidFill>
                          <a:effectLst/>
                          <a:latin typeface="Arial Narrow" panose="020B0606020202030204" pitchFamily="34" charset="0"/>
                        </a:rPr>
                        <a:t>Nombre</a:t>
                      </a:r>
                      <a:endParaRPr lang="es-CO" sz="1200" b="0" i="0" u="none" strike="noStrike" dirty="0">
                        <a:solidFill>
                          <a:schemeClr val="bg1"/>
                        </a:solidFill>
                        <a:effectLst/>
                        <a:latin typeface="Arial Narrow" panose="020B0606020202030204" pitchFamily="34" charset="0"/>
                      </a:endParaRPr>
                    </a:p>
                  </a:txBody>
                  <a:tcPr marL="5828" marR="5828" marT="5828" marB="0" anchor="b">
                    <a:solidFill>
                      <a:srgbClr val="002060"/>
                    </a:solidFill>
                  </a:tcPr>
                </a:tc>
                <a:tc>
                  <a:txBody>
                    <a:bodyPr/>
                    <a:lstStyle/>
                    <a:p>
                      <a:pPr algn="ctr" fontAlgn="b"/>
                      <a:r>
                        <a:rPr lang="es-CO" sz="1200" u="none" strike="noStrike" dirty="0">
                          <a:solidFill>
                            <a:schemeClr val="bg1"/>
                          </a:solidFill>
                          <a:effectLst/>
                          <a:latin typeface="Arial Narrow" panose="020B0606020202030204" pitchFamily="34" charset="0"/>
                        </a:rPr>
                        <a:t>Indicador</a:t>
                      </a:r>
                      <a:endParaRPr lang="es-CO" sz="1200" b="0" i="0" u="none" strike="noStrike" dirty="0">
                        <a:solidFill>
                          <a:schemeClr val="bg1"/>
                        </a:solidFill>
                        <a:effectLst/>
                        <a:latin typeface="Arial Narrow" panose="020B0606020202030204" pitchFamily="34" charset="0"/>
                      </a:endParaRPr>
                    </a:p>
                  </a:txBody>
                  <a:tcPr marL="5828" marR="5828" marT="5828" marB="0" anchor="b">
                    <a:solidFill>
                      <a:srgbClr val="002060"/>
                    </a:solidFill>
                  </a:tcPr>
                </a:tc>
                <a:extLst>
                  <a:ext uri="{0D108BD9-81ED-4DB2-BD59-A6C34878D82A}">
                    <a16:rowId xmlns="" xmlns:a16="http://schemas.microsoft.com/office/drawing/2014/main" val="784223100"/>
                  </a:ext>
                </a:extLst>
              </a:tr>
              <a:tr h="170546">
                <a:tc>
                  <a:txBody>
                    <a:bodyPr/>
                    <a:lstStyle/>
                    <a:p>
                      <a:pPr algn="ctr" fontAlgn="b"/>
                      <a:r>
                        <a:rPr lang="es-CO" sz="1200" b="0" i="0" u="none" strike="noStrike">
                          <a:solidFill>
                            <a:srgbClr val="000000"/>
                          </a:solidFill>
                          <a:effectLst/>
                          <a:latin typeface="Arial Narrow" panose="020B0606020202030204" pitchFamily="34" charset="0"/>
                        </a:rPr>
                        <a:t>1</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ICESI</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1,05355387</a:t>
                      </a:r>
                    </a:p>
                  </a:txBody>
                  <a:tcPr marL="9525" marR="9525" marT="9525" marB="0" anchor="b">
                    <a:solidFill>
                      <a:schemeClr val="bg1"/>
                    </a:solidFill>
                  </a:tcPr>
                </a:tc>
                <a:extLst>
                  <a:ext uri="{0D108BD9-81ED-4DB2-BD59-A6C34878D82A}">
                    <a16:rowId xmlns="" xmlns:a16="http://schemas.microsoft.com/office/drawing/2014/main" val="3017362136"/>
                  </a:ext>
                </a:extLst>
              </a:tr>
              <a:tr h="170546">
                <a:tc>
                  <a:txBody>
                    <a:bodyPr/>
                    <a:lstStyle/>
                    <a:p>
                      <a:pPr algn="ctr" fontAlgn="b"/>
                      <a:r>
                        <a:rPr lang="es-CO" sz="1200" b="0" i="0" u="none" strike="noStrike">
                          <a:solidFill>
                            <a:srgbClr val="000000"/>
                          </a:solidFill>
                          <a:effectLst/>
                          <a:latin typeface="Arial Narrow" panose="020B0606020202030204" pitchFamily="34" charset="0"/>
                        </a:rPr>
                        <a:t>2</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LIBRE</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1,04069074</a:t>
                      </a:r>
                    </a:p>
                  </a:txBody>
                  <a:tcPr marL="9525" marR="9525" marT="9525" marB="0" anchor="b">
                    <a:solidFill>
                      <a:schemeClr val="bg1"/>
                    </a:solidFill>
                  </a:tcPr>
                </a:tc>
                <a:extLst>
                  <a:ext uri="{0D108BD9-81ED-4DB2-BD59-A6C34878D82A}">
                    <a16:rowId xmlns="" xmlns:a16="http://schemas.microsoft.com/office/drawing/2014/main" val="4205132018"/>
                  </a:ext>
                </a:extLst>
              </a:tr>
              <a:tr h="170546">
                <a:tc>
                  <a:txBody>
                    <a:bodyPr/>
                    <a:lstStyle/>
                    <a:p>
                      <a:pPr algn="ctr" fontAlgn="b"/>
                      <a:r>
                        <a:rPr lang="es-CO" sz="1200" b="0" i="0" u="none" strike="noStrike">
                          <a:solidFill>
                            <a:srgbClr val="000000"/>
                          </a:solidFill>
                          <a:effectLst/>
                          <a:latin typeface="Arial Narrow" panose="020B0606020202030204" pitchFamily="34" charset="0"/>
                        </a:rPr>
                        <a:t>3</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DISTRITAL-FRANCISCO JOSE DE CALDAS</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1,03899765</a:t>
                      </a:r>
                    </a:p>
                  </a:txBody>
                  <a:tcPr marL="9525" marR="9525" marT="9525" marB="0" anchor="b">
                    <a:solidFill>
                      <a:schemeClr val="bg1"/>
                    </a:solidFill>
                  </a:tcPr>
                </a:tc>
                <a:extLst>
                  <a:ext uri="{0D108BD9-81ED-4DB2-BD59-A6C34878D82A}">
                    <a16:rowId xmlns="" xmlns:a16="http://schemas.microsoft.com/office/drawing/2014/main" val="3454230621"/>
                  </a:ext>
                </a:extLst>
              </a:tr>
              <a:tr h="170546">
                <a:tc>
                  <a:txBody>
                    <a:bodyPr/>
                    <a:lstStyle/>
                    <a:p>
                      <a:pPr algn="ctr" fontAlgn="b"/>
                      <a:r>
                        <a:rPr lang="es-CO" sz="1200" b="0" i="0" u="none" strike="noStrike">
                          <a:solidFill>
                            <a:srgbClr val="000000"/>
                          </a:solidFill>
                          <a:effectLst/>
                          <a:latin typeface="Arial Narrow" panose="020B0606020202030204" pitchFamily="34" charset="0"/>
                        </a:rPr>
                        <a:t>4</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CENTRAL</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1,03448107</a:t>
                      </a:r>
                    </a:p>
                  </a:txBody>
                  <a:tcPr marL="9525" marR="9525" marT="9525" marB="0" anchor="b">
                    <a:solidFill>
                      <a:schemeClr val="bg1"/>
                    </a:solidFill>
                  </a:tcPr>
                </a:tc>
                <a:extLst>
                  <a:ext uri="{0D108BD9-81ED-4DB2-BD59-A6C34878D82A}">
                    <a16:rowId xmlns="" xmlns:a16="http://schemas.microsoft.com/office/drawing/2014/main" val="3885865710"/>
                  </a:ext>
                </a:extLst>
              </a:tr>
              <a:tr h="170546">
                <a:tc>
                  <a:txBody>
                    <a:bodyPr/>
                    <a:lstStyle/>
                    <a:p>
                      <a:pPr algn="ctr" fontAlgn="b"/>
                      <a:r>
                        <a:rPr lang="es-CO" sz="1200" b="0" i="0" u="none" strike="noStrike">
                          <a:solidFill>
                            <a:srgbClr val="000000"/>
                          </a:solidFill>
                          <a:effectLst/>
                          <a:latin typeface="Arial Narrow" panose="020B0606020202030204" pitchFamily="34" charset="0"/>
                        </a:rPr>
                        <a:t>5</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SURCOLOMBIANA</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1,0296088</a:t>
                      </a:r>
                    </a:p>
                  </a:txBody>
                  <a:tcPr marL="9525" marR="9525" marT="9525" marB="0" anchor="b">
                    <a:solidFill>
                      <a:schemeClr val="bg1"/>
                    </a:solidFill>
                  </a:tcPr>
                </a:tc>
                <a:extLst>
                  <a:ext uri="{0D108BD9-81ED-4DB2-BD59-A6C34878D82A}">
                    <a16:rowId xmlns="" xmlns:a16="http://schemas.microsoft.com/office/drawing/2014/main" val="532470920"/>
                  </a:ext>
                </a:extLst>
              </a:tr>
              <a:tr h="170546">
                <a:tc>
                  <a:txBody>
                    <a:bodyPr/>
                    <a:lstStyle/>
                    <a:p>
                      <a:pPr algn="ctr" fontAlgn="b"/>
                      <a:r>
                        <a:rPr lang="es-CO" sz="1200" b="0" i="0" u="none" strike="noStrike">
                          <a:solidFill>
                            <a:srgbClr val="000000"/>
                          </a:solidFill>
                          <a:effectLst/>
                          <a:latin typeface="Arial Narrow" panose="020B0606020202030204" pitchFamily="34" charset="0"/>
                        </a:rPr>
                        <a:t>6</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FUNDACION UNIVERSITARIA DE CIENCIAS DE LA SALUD</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1,026634</a:t>
                      </a:r>
                    </a:p>
                  </a:txBody>
                  <a:tcPr marL="9525" marR="9525" marT="9525" marB="0" anchor="b">
                    <a:solidFill>
                      <a:schemeClr val="bg1"/>
                    </a:solidFill>
                  </a:tcPr>
                </a:tc>
                <a:extLst>
                  <a:ext uri="{0D108BD9-81ED-4DB2-BD59-A6C34878D82A}">
                    <a16:rowId xmlns="" xmlns:a16="http://schemas.microsoft.com/office/drawing/2014/main" val="1773042514"/>
                  </a:ext>
                </a:extLst>
              </a:tr>
              <a:tr h="170546">
                <a:tc>
                  <a:txBody>
                    <a:bodyPr/>
                    <a:lstStyle/>
                    <a:p>
                      <a:pPr algn="ctr" fontAlgn="b"/>
                      <a:r>
                        <a:rPr lang="es-CO" sz="1200" b="0" i="0" u="none" strike="noStrike">
                          <a:solidFill>
                            <a:srgbClr val="000000"/>
                          </a:solidFill>
                          <a:effectLst/>
                          <a:latin typeface="Arial Narrow" panose="020B0606020202030204" pitchFamily="34" charset="0"/>
                        </a:rPr>
                        <a:t>7</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DE LA SALLE</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1,01948014</a:t>
                      </a:r>
                    </a:p>
                  </a:txBody>
                  <a:tcPr marL="9525" marR="9525" marT="9525" marB="0" anchor="b">
                    <a:solidFill>
                      <a:schemeClr val="bg1"/>
                    </a:solidFill>
                  </a:tcPr>
                </a:tc>
                <a:extLst>
                  <a:ext uri="{0D108BD9-81ED-4DB2-BD59-A6C34878D82A}">
                    <a16:rowId xmlns="" xmlns:a16="http://schemas.microsoft.com/office/drawing/2014/main" val="59484682"/>
                  </a:ext>
                </a:extLst>
              </a:tr>
              <a:tr h="170546">
                <a:tc>
                  <a:txBody>
                    <a:bodyPr/>
                    <a:lstStyle/>
                    <a:p>
                      <a:pPr algn="ctr" fontAlgn="b"/>
                      <a:r>
                        <a:rPr lang="es-CO" sz="1200" b="0" i="0" u="none" strike="noStrike">
                          <a:solidFill>
                            <a:srgbClr val="000000"/>
                          </a:solidFill>
                          <a:effectLst/>
                          <a:latin typeface="Arial Narrow" panose="020B0606020202030204" pitchFamily="34" charset="0"/>
                        </a:rPr>
                        <a:t>8</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MARIANA</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1,01660053</a:t>
                      </a:r>
                    </a:p>
                  </a:txBody>
                  <a:tcPr marL="9525" marR="9525" marT="9525" marB="0" anchor="b">
                    <a:solidFill>
                      <a:schemeClr val="bg1"/>
                    </a:solidFill>
                  </a:tcPr>
                </a:tc>
                <a:extLst>
                  <a:ext uri="{0D108BD9-81ED-4DB2-BD59-A6C34878D82A}">
                    <a16:rowId xmlns="" xmlns:a16="http://schemas.microsoft.com/office/drawing/2014/main" val="97599480"/>
                  </a:ext>
                </a:extLst>
              </a:tr>
              <a:tr h="170546">
                <a:tc>
                  <a:txBody>
                    <a:bodyPr/>
                    <a:lstStyle/>
                    <a:p>
                      <a:pPr algn="ctr" fontAlgn="b"/>
                      <a:r>
                        <a:rPr lang="es-CO" sz="1200" b="0" i="0" u="none" strike="noStrike">
                          <a:solidFill>
                            <a:srgbClr val="000000"/>
                          </a:solidFill>
                          <a:effectLst/>
                          <a:latin typeface="Arial Narrow" panose="020B0606020202030204" pitchFamily="34" charset="0"/>
                        </a:rPr>
                        <a:t>9</a:t>
                      </a:r>
                    </a:p>
                  </a:txBody>
                  <a:tcPr marL="9525" marR="9525" marT="9525" marB="0" anchor="b">
                    <a:solidFill>
                      <a:schemeClr val="bg1"/>
                    </a:solidFill>
                  </a:tcPr>
                </a:tc>
                <a:tc>
                  <a:txBody>
                    <a:bodyPr/>
                    <a:lstStyle/>
                    <a:p>
                      <a:pPr algn="l" fontAlgn="b"/>
                      <a:r>
                        <a:rPr lang="es-CO" sz="1200" b="0" i="0" u="none" strike="noStrike" dirty="0">
                          <a:solidFill>
                            <a:srgbClr val="000000"/>
                          </a:solidFill>
                          <a:effectLst/>
                          <a:latin typeface="Arial Narrow" panose="020B0606020202030204" pitchFamily="34" charset="0"/>
                        </a:rPr>
                        <a:t>UNIVERSIDAD DE LA SABANA</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1,01625195</a:t>
                      </a:r>
                    </a:p>
                  </a:txBody>
                  <a:tcPr marL="9525" marR="9525" marT="9525" marB="0" anchor="b">
                    <a:solidFill>
                      <a:schemeClr val="bg1"/>
                    </a:solidFill>
                  </a:tcPr>
                </a:tc>
                <a:extLst>
                  <a:ext uri="{0D108BD9-81ED-4DB2-BD59-A6C34878D82A}">
                    <a16:rowId xmlns="" xmlns:a16="http://schemas.microsoft.com/office/drawing/2014/main" val="2533251225"/>
                  </a:ext>
                </a:extLst>
              </a:tr>
              <a:tr h="170546">
                <a:tc>
                  <a:txBody>
                    <a:bodyPr/>
                    <a:lstStyle/>
                    <a:p>
                      <a:pPr algn="ctr" fontAlgn="b"/>
                      <a:r>
                        <a:rPr lang="es-CO" sz="1200" b="0" i="0" u="none" strike="noStrike">
                          <a:solidFill>
                            <a:srgbClr val="000000"/>
                          </a:solidFill>
                          <a:effectLst/>
                          <a:latin typeface="Arial Narrow" panose="020B0606020202030204" pitchFamily="34" charset="0"/>
                        </a:rPr>
                        <a:t>10</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CORPORACION UNIVERSITARIA MINUTO DE DIOS -UNIMINUTO-</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1,01185926</a:t>
                      </a:r>
                    </a:p>
                  </a:txBody>
                  <a:tcPr marL="9525" marR="9525" marT="9525" marB="0" anchor="b">
                    <a:solidFill>
                      <a:schemeClr val="bg1"/>
                    </a:solidFill>
                  </a:tcPr>
                </a:tc>
                <a:extLst>
                  <a:ext uri="{0D108BD9-81ED-4DB2-BD59-A6C34878D82A}">
                    <a16:rowId xmlns="" xmlns:a16="http://schemas.microsoft.com/office/drawing/2014/main" val="1624022623"/>
                  </a:ext>
                </a:extLst>
              </a:tr>
              <a:tr h="170546">
                <a:tc>
                  <a:txBody>
                    <a:bodyPr/>
                    <a:lstStyle/>
                    <a:p>
                      <a:pPr algn="ctr" fontAlgn="b"/>
                      <a:r>
                        <a:rPr lang="es-CO" sz="1200" b="0" i="0" u="none" strike="noStrike">
                          <a:solidFill>
                            <a:srgbClr val="000000"/>
                          </a:solidFill>
                          <a:effectLst/>
                          <a:latin typeface="Arial Narrow" panose="020B0606020202030204" pitchFamily="34" charset="0"/>
                        </a:rPr>
                        <a:t>11</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EXTERNADO DE COLOMBIA</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1,01114136</a:t>
                      </a:r>
                    </a:p>
                  </a:txBody>
                  <a:tcPr marL="9525" marR="9525" marT="9525" marB="0" anchor="b">
                    <a:solidFill>
                      <a:schemeClr val="bg1"/>
                    </a:solidFill>
                  </a:tcPr>
                </a:tc>
                <a:extLst>
                  <a:ext uri="{0D108BD9-81ED-4DB2-BD59-A6C34878D82A}">
                    <a16:rowId xmlns="" xmlns:a16="http://schemas.microsoft.com/office/drawing/2014/main" val="292359806"/>
                  </a:ext>
                </a:extLst>
              </a:tr>
              <a:tr h="170546">
                <a:tc>
                  <a:txBody>
                    <a:bodyPr/>
                    <a:lstStyle/>
                    <a:p>
                      <a:pPr algn="ctr" fontAlgn="b"/>
                      <a:r>
                        <a:rPr lang="es-CO" sz="1200" b="0" i="0" u="none" strike="noStrike">
                          <a:solidFill>
                            <a:srgbClr val="000000"/>
                          </a:solidFill>
                          <a:effectLst/>
                          <a:latin typeface="Arial Narrow" panose="020B0606020202030204" pitchFamily="34" charset="0"/>
                        </a:rPr>
                        <a:t>12</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DE MANIZALES</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1,00881326</a:t>
                      </a:r>
                    </a:p>
                  </a:txBody>
                  <a:tcPr marL="9525" marR="9525" marT="9525" marB="0" anchor="b">
                    <a:solidFill>
                      <a:schemeClr val="bg1"/>
                    </a:solidFill>
                  </a:tcPr>
                </a:tc>
                <a:extLst>
                  <a:ext uri="{0D108BD9-81ED-4DB2-BD59-A6C34878D82A}">
                    <a16:rowId xmlns="" xmlns:a16="http://schemas.microsoft.com/office/drawing/2014/main" val="2809978352"/>
                  </a:ext>
                </a:extLst>
              </a:tr>
              <a:tr h="170546">
                <a:tc>
                  <a:txBody>
                    <a:bodyPr/>
                    <a:lstStyle/>
                    <a:p>
                      <a:pPr algn="ctr" fontAlgn="b"/>
                      <a:r>
                        <a:rPr lang="es-CO" sz="1200" b="0" i="0" u="none" strike="noStrike">
                          <a:solidFill>
                            <a:srgbClr val="000000"/>
                          </a:solidFill>
                          <a:effectLst/>
                          <a:latin typeface="Arial Narrow" panose="020B0606020202030204" pitchFamily="34" charset="0"/>
                        </a:rPr>
                        <a:t>13</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COLEGIO MAYOR DE NUESTRA SEÑORA DEL ROSARIO</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1,0086927</a:t>
                      </a:r>
                    </a:p>
                  </a:txBody>
                  <a:tcPr marL="9525" marR="9525" marT="9525" marB="0" anchor="b">
                    <a:solidFill>
                      <a:schemeClr val="bg1"/>
                    </a:solidFill>
                  </a:tcPr>
                </a:tc>
                <a:extLst>
                  <a:ext uri="{0D108BD9-81ED-4DB2-BD59-A6C34878D82A}">
                    <a16:rowId xmlns="" xmlns:a16="http://schemas.microsoft.com/office/drawing/2014/main" val="2596225650"/>
                  </a:ext>
                </a:extLst>
              </a:tr>
              <a:tr h="170546">
                <a:tc>
                  <a:txBody>
                    <a:bodyPr/>
                    <a:lstStyle/>
                    <a:p>
                      <a:pPr algn="ctr" fontAlgn="b"/>
                      <a:r>
                        <a:rPr lang="es-CO" sz="1200" b="0" i="0" u="none" strike="noStrike">
                          <a:solidFill>
                            <a:srgbClr val="000000"/>
                          </a:solidFill>
                          <a:effectLst/>
                          <a:latin typeface="Arial Narrow" panose="020B0606020202030204" pitchFamily="34" charset="0"/>
                        </a:rPr>
                        <a:t>14</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DEL TOLIMA</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1,00556327</a:t>
                      </a:r>
                    </a:p>
                  </a:txBody>
                  <a:tcPr marL="9525" marR="9525" marT="9525" marB="0" anchor="b">
                    <a:solidFill>
                      <a:schemeClr val="bg1"/>
                    </a:solidFill>
                  </a:tcPr>
                </a:tc>
                <a:extLst>
                  <a:ext uri="{0D108BD9-81ED-4DB2-BD59-A6C34878D82A}">
                    <a16:rowId xmlns="" xmlns:a16="http://schemas.microsoft.com/office/drawing/2014/main" val="2397544597"/>
                  </a:ext>
                </a:extLst>
              </a:tr>
              <a:tr h="170546">
                <a:tc>
                  <a:txBody>
                    <a:bodyPr/>
                    <a:lstStyle/>
                    <a:p>
                      <a:pPr algn="ctr" fontAlgn="b"/>
                      <a:r>
                        <a:rPr lang="es-CO" sz="1200" b="0" i="0" u="none" strike="noStrike">
                          <a:solidFill>
                            <a:srgbClr val="000000"/>
                          </a:solidFill>
                          <a:effectLst/>
                          <a:latin typeface="Arial Narrow" panose="020B0606020202030204" pitchFamily="34" charset="0"/>
                        </a:rPr>
                        <a:t>15</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COOPERATIVA DE COLOMBIA</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1,00045015</a:t>
                      </a:r>
                    </a:p>
                  </a:txBody>
                  <a:tcPr marL="9525" marR="9525" marT="9525" marB="0" anchor="b">
                    <a:solidFill>
                      <a:schemeClr val="bg1"/>
                    </a:solidFill>
                  </a:tcPr>
                </a:tc>
                <a:extLst>
                  <a:ext uri="{0D108BD9-81ED-4DB2-BD59-A6C34878D82A}">
                    <a16:rowId xmlns="" xmlns:a16="http://schemas.microsoft.com/office/drawing/2014/main" val="1239533458"/>
                  </a:ext>
                </a:extLst>
              </a:tr>
              <a:tr h="170546">
                <a:tc>
                  <a:txBody>
                    <a:bodyPr/>
                    <a:lstStyle/>
                    <a:p>
                      <a:pPr algn="ctr" fontAlgn="b"/>
                      <a:r>
                        <a:rPr lang="es-CO" sz="1200" b="0" i="0" u="none" strike="noStrike">
                          <a:solidFill>
                            <a:srgbClr val="000000"/>
                          </a:solidFill>
                          <a:effectLst/>
                          <a:latin typeface="Arial Narrow" panose="020B0606020202030204" pitchFamily="34" charset="0"/>
                        </a:rPr>
                        <a:t>16</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AUTONOMA DE BUCARAMANGA-UNAB-</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0,99521082</a:t>
                      </a:r>
                    </a:p>
                  </a:txBody>
                  <a:tcPr marL="9525" marR="9525" marT="9525" marB="0" anchor="b">
                    <a:solidFill>
                      <a:schemeClr val="bg1"/>
                    </a:solidFill>
                  </a:tcPr>
                </a:tc>
                <a:extLst>
                  <a:ext uri="{0D108BD9-81ED-4DB2-BD59-A6C34878D82A}">
                    <a16:rowId xmlns="" xmlns:a16="http://schemas.microsoft.com/office/drawing/2014/main" val="2768313598"/>
                  </a:ext>
                </a:extLst>
              </a:tr>
              <a:tr h="170546">
                <a:tc>
                  <a:txBody>
                    <a:bodyPr/>
                    <a:lstStyle/>
                    <a:p>
                      <a:pPr algn="ctr" fontAlgn="b"/>
                      <a:r>
                        <a:rPr lang="es-CO" sz="1200" b="0" i="0" u="none" strike="noStrike">
                          <a:solidFill>
                            <a:srgbClr val="000000"/>
                          </a:solidFill>
                          <a:effectLst/>
                          <a:latin typeface="Arial Narrow" panose="020B0606020202030204" pitchFamily="34" charset="0"/>
                        </a:rPr>
                        <a:t>17</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DE SAN BUENAVENTURA</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0,99400925</a:t>
                      </a:r>
                    </a:p>
                  </a:txBody>
                  <a:tcPr marL="9525" marR="9525" marT="9525" marB="0" anchor="b">
                    <a:solidFill>
                      <a:schemeClr val="bg1"/>
                    </a:solidFill>
                  </a:tcPr>
                </a:tc>
                <a:extLst>
                  <a:ext uri="{0D108BD9-81ED-4DB2-BD59-A6C34878D82A}">
                    <a16:rowId xmlns="" xmlns:a16="http://schemas.microsoft.com/office/drawing/2014/main" val="3232850799"/>
                  </a:ext>
                </a:extLst>
              </a:tr>
              <a:tr h="170546">
                <a:tc>
                  <a:txBody>
                    <a:bodyPr/>
                    <a:lstStyle/>
                    <a:p>
                      <a:pPr algn="ctr" fontAlgn="b"/>
                      <a:r>
                        <a:rPr lang="es-CO" sz="1200" b="0" i="0" u="none" strike="noStrike">
                          <a:solidFill>
                            <a:srgbClr val="000000"/>
                          </a:solidFill>
                          <a:effectLst/>
                          <a:latin typeface="Arial Narrow" panose="020B0606020202030204" pitchFamily="34" charset="0"/>
                        </a:rPr>
                        <a:t>18</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DE MEDELLIN</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0,98589815</a:t>
                      </a:r>
                    </a:p>
                  </a:txBody>
                  <a:tcPr marL="9525" marR="9525" marT="9525" marB="0" anchor="b">
                    <a:solidFill>
                      <a:schemeClr val="bg1"/>
                    </a:solidFill>
                  </a:tcPr>
                </a:tc>
                <a:extLst>
                  <a:ext uri="{0D108BD9-81ED-4DB2-BD59-A6C34878D82A}">
                    <a16:rowId xmlns="" xmlns:a16="http://schemas.microsoft.com/office/drawing/2014/main" val="3736741263"/>
                  </a:ext>
                </a:extLst>
              </a:tr>
              <a:tr h="170546">
                <a:tc>
                  <a:txBody>
                    <a:bodyPr/>
                    <a:lstStyle/>
                    <a:p>
                      <a:pPr algn="ctr" fontAlgn="b"/>
                      <a:r>
                        <a:rPr lang="es-CO" sz="1200" b="0" i="0" u="none" strike="noStrike">
                          <a:solidFill>
                            <a:srgbClr val="000000"/>
                          </a:solidFill>
                          <a:effectLst/>
                          <a:latin typeface="Arial Narrow" panose="020B0606020202030204" pitchFamily="34" charset="0"/>
                        </a:rPr>
                        <a:t>19</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CATOLICA DE PEREIRA</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0,97608273</a:t>
                      </a:r>
                    </a:p>
                  </a:txBody>
                  <a:tcPr marL="9525" marR="9525" marT="9525" marB="0" anchor="b">
                    <a:solidFill>
                      <a:schemeClr val="bg1"/>
                    </a:solidFill>
                  </a:tcPr>
                </a:tc>
                <a:extLst>
                  <a:ext uri="{0D108BD9-81ED-4DB2-BD59-A6C34878D82A}">
                    <a16:rowId xmlns="" xmlns:a16="http://schemas.microsoft.com/office/drawing/2014/main" val="116231525"/>
                  </a:ext>
                </a:extLst>
              </a:tr>
              <a:tr h="170546">
                <a:tc>
                  <a:txBody>
                    <a:bodyPr/>
                    <a:lstStyle/>
                    <a:p>
                      <a:pPr algn="ctr" fontAlgn="b"/>
                      <a:r>
                        <a:rPr lang="es-CO" sz="1200" b="0" i="0" u="none" strike="noStrike">
                          <a:solidFill>
                            <a:srgbClr val="000000"/>
                          </a:solidFill>
                          <a:effectLst/>
                          <a:latin typeface="Arial Narrow" panose="020B0606020202030204" pitchFamily="34" charset="0"/>
                        </a:rPr>
                        <a:t>20</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SIMON BOLIVAR</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0,97532138</a:t>
                      </a:r>
                    </a:p>
                  </a:txBody>
                  <a:tcPr marL="9525" marR="9525" marT="9525" marB="0" anchor="b">
                    <a:solidFill>
                      <a:schemeClr val="bg1"/>
                    </a:solidFill>
                  </a:tcPr>
                </a:tc>
                <a:extLst>
                  <a:ext uri="{0D108BD9-81ED-4DB2-BD59-A6C34878D82A}">
                    <a16:rowId xmlns="" xmlns:a16="http://schemas.microsoft.com/office/drawing/2014/main" val="4226527145"/>
                  </a:ext>
                </a:extLst>
              </a:tr>
              <a:tr h="170546">
                <a:tc>
                  <a:txBody>
                    <a:bodyPr/>
                    <a:lstStyle/>
                    <a:p>
                      <a:pPr algn="ctr" fontAlgn="b"/>
                      <a:r>
                        <a:rPr lang="es-CO" sz="1200" b="0" i="0" u="none" strike="noStrike">
                          <a:solidFill>
                            <a:srgbClr val="000000"/>
                          </a:solidFill>
                          <a:effectLst/>
                          <a:latin typeface="Arial Narrow" panose="020B0606020202030204" pitchFamily="34" charset="0"/>
                        </a:rPr>
                        <a:t>21</a:t>
                      </a:r>
                    </a:p>
                  </a:txBody>
                  <a:tcPr marL="9525" marR="9525" marT="9525" marB="0" anchor="b"/>
                </a:tc>
                <a:tc>
                  <a:txBody>
                    <a:bodyPr/>
                    <a:lstStyle/>
                    <a:p>
                      <a:pPr algn="l" fontAlgn="b"/>
                      <a:r>
                        <a:rPr lang="es-CO" sz="1200" b="0" i="0" u="none" strike="noStrike">
                          <a:solidFill>
                            <a:srgbClr val="000000"/>
                          </a:solidFill>
                          <a:effectLst/>
                          <a:latin typeface="Arial Narrow" panose="020B0606020202030204" pitchFamily="34" charset="0"/>
                        </a:rPr>
                        <a:t>UNIVERSIDAD EAN</a:t>
                      </a:r>
                    </a:p>
                  </a:txBody>
                  <a:tcPr marL="9525" marR="9525" marT="9525" marB="0" anchor="b"/>
                </a:tc>
                <a:tc>
                  <a:txBody>
                    <a:bodyPr/>
                    <a:lstStyle/>
                    <a:p>
                      <a:pPr algn="r" fontAlgn="b"/>
                      <a:r>
                        <a:rPr lang="es-CO" sz="1200" b="0" i="0" u="none" strike="noStrike">
                          <a:solidFill>
                            <a:srgbClr val="000000"/>
                          </a:solidFill>
                          <a:effectLst/>
                          <a:latin typeface="Arial Narrow" panose="020B0606020202030204" pitchFamily="34" charset="0"/>
                        </a:rPr>
                        <a:t>0,96030891</a:t>
                      </a:r>
                    </a:p>
                  </a:txBody>
                  <a:tcPr marL="9525" marR="9525" marT="9525" marB="0" anchor="b"/>
                </a:tc>
                <a:extLst>
                  <a:ext uri="{0D108BD9-81ED-4DB2-BD59-A6C34878D82A}">
                    <a16:rowId xmlns="" xmlns:a16="http://schemas.microsoft.com/office/drawing/2014/main" val="803510805"/>
                  </a:ext>
                </a:extLst>
              </a:tr>
              <a:tr h="170546">
                <a:tc>
                  <a:txBody>
                    <a:bodyPr/>
                    <a:lstStyle/>
                    <a:p>
                      <a:pPr algn="ctr" fontAlgn="b"/>
                      <a:r>
                        <a:rPr lang="es-CO" sz="1200" b="0" i="0" u="none" strike="noStrike">
                          <a:solidFill>
                            <a:srgbClr val="000000"/>
                          </a:solidFill>
                          <a:effectLst/>
                          <a:latin typeface="Arial Narrow" panose="020B0606020202030204" pitchFamily="34" charset="0"/>
                        </a:rPr>
                        <a:t>22</a:t>
                      </a:r>
                    </a:p>
                  </a:txBody>
                  <a:tcPr marL="9525" marR="9525" marT="9525" marB="0" anchor="b"/>
                </a:tc>
                <a:tc>
                  <a:txBody>
                    <a:bodyPr/>
                    <a:lstStyle/>
                    <a:p>
                      <a:pPr algn="l" fontAlgn="b"/>
                      <a:r>
                        <a:rPr lang="es-CO" sz="1200" b="0" i="0" u="none" strike="noStrike">
                          <a:solidFill>
                            <a:srgbClr val="000000"/>
                          </a:solidFill>
                          <a:effectLst/>
                          <a:latin typeface="Arial Narrow" panose="020B0606020202030204" pitchFamily="34" charset="0"/>
                        </a:rPr>
                        <a:t>UNIVERSIDAD MILITAR-NUEVA GRANADA</a:t>
                      </a:r>
                    </a:p>
                  </a:txBody>
                  <a:tcPr marL="9525" marR="9525" marT="9525" marB="0" anchor="b"/>
                </a:tc>
                <a:tc>
                  <a:txBody>
                    <a:bodyPr/>
                    <a:lstStyle/>
                    <a:p>
                      <a:pPr algn="r" fontAlgn="b"/>
                      <a:r>
                        <a:rPr lang="es-CO" sz="1200" b="0" i="0" u="none" strike="noStrike">
                          <a:solidFill>
                            <a:srgbClr val="000000"/>
                          </a:solidFill>
                          <a:effectLst/>
                          <a:latin typeface="Arial Narrow" panose="020B0606020202030204" pitchFamily="34" charset="0"/>
                        </a:rPr>
                        <a:t>0,95780739</a:t>
                      </a:r>
                    </a:p>
                  </a:txBody>
                  <a:tcPr marL="9525" marR="9525" marT="9525" marB="0" anchor="b"/>
                </a:tc>
                <a:extLst>
                  <a:ext uri="{0D108BD9-81ED-4DB2-BD59-A6C34878D82A}">
                    <a16:rowId xmlns="" xmlns:a16="http://schemas.microsoft.com/office/drawing/2014/main" val="3472264943"/>
                  </a:ext>
                </a:extLst>
              </a:tr>
              <a:tr h="170546">
                <a:tc>
                  <a:txBody>
                    <a:bodyPr/>
                    <a:lstStyle/>
                    <a:p>
                      <a:pPr algn="ctr" fontAlgn="b"/>
                      <a:r>
                        <a:rPr lang="es-CO" sz="1200" b="0" i="0" u="none" strike="noStrike">
                          <a:solidFill>
                            <a:srgbClr val="000000"/>
                          </a:solidFill>
                          <a:effectLst/>
                          <a:latin typeface="Arial Narrow" panose="020B0606020202030204" pitchFamily="34" charset="0"/>
                        </a:rPr>
                        <a:t>23</a:t>
                      </a:r>
                    </a:p>
                  </a:txBody>
                  <a:tcPr marL="9525" marR="9525" marT="9525" marB="0" anchor="b"/>
                </a:tc>
                <a:tc>
                  <a:txBody>
                    <a:bodyPr/>
                    <a:lstStyle/>
                    <a:p>
                      <a:pPr algn="l" fontAlgn="b"/>
                      <a:r>
                        <a:rPr lang="es-CO" sz="1200" b="0" i="0" u="none" strike="noStrike">
                          <a:solidFill>
                            <a:srgbClr val="000000"/>
                          </a:solidFill>
                          <a:effectLst/>
                          <a:latin typeface="Arial Narrow" panose="020B0606020202030204" pitchFamily="34" charset="0"/>
                        </a:rPr>
                        <a:t>UNIVERSIDAD EL BOSQUE</a:t>
                      </a:r>
                    </a:p>
                  </a:txBody>
                  <a:tcPr marL="9525" marR="9525" marT="9525" marB="0" anchor="b"/>
                </a:tc>
                <a:tc>
                  <a:txBody>
                    <a:bodyPr/>
                    <a:lstStyle/>
                    <a:p>
                      <a:pPr algn="r" fontAlgn="b"/>
                      <a:r>
                        <a:rPr lang="es-CO" sz="1200" b="0" i="0" u="none" strike="noStrike">
                          <a:solidFill>
                            <a:srgbClr val="000000"/>
                          </a:solidFill>
                          <a:effectLst/>
                          <a:latin typeface="Arial Narrow" panose="020B0606020202030204" pitchFamily="34" charset="0"/>
                        </a:rPr>
                        <a:t>0,95245973</a:t>
                      </a:r>
                    </a:p>
                  </a:txBody>
                  <a:tcPr marL="9525" marR="9525" marT="9525" marB="0" anchor="b"/>
                </a:tc>
                <a:extLst>
                  <a:ext uri="{0D108BD9-81ED-4DB2-BD59-A6C34878D82A}">
                    <a16:rowId xmlns="" xmlns:a16="http://schemas.microsoft.com/office/drawing/2014/main" val="2322827960"/>
                  </a:ext>
                </a:extLst>
              </a:tr>
              <a:tr h="170546">
                <a:tc>
                  <a:txBody>
                    <a:bodyPr/>
                    <a:lstStyle/>
                    <a:p>
                      <a:pPr algn="ctr" fontAlgn="b"/>
                      <a:r>
                        <a:rPr lang="es-CO" sz="1200" b="0" i="0" u="none" strike="noStrike">
                          <a:solidFill>
                            <a:srgbClr val="000000"/>
                          </a:solidFill>
                          <a:effectLst/>
                          <a:latin typeface="Arial Narrow" panose="020B0606020202030204" pitchFamily="34" charset="0"/>
                        </a:rPr>
                        <a:t>24</a:t>
                      </a:r>
                    </a:p>
                  </a:txBody>
                  <a:tcPr marL="9525" marR="9525" marT="9525" marB="0" anchor="b"/>
                </a:tc>
                <a:tc>
                  <a:txBody>
                    <a:bodyPr/>
                    <a:lstStyle/>
                    <a:p>
                      <a:pPr algn="l" fontAlgn="b"/>
                      <a:r>
                        <a:rPr lang="es-CO" sz="1200" b="0" i="0" u="none" strike="noStrike">
                          <a:solidFill>
                            <a:srgbClr val="000000"/>
                          </a:solidFill>
                          <a:effectLst/>
                          <a:latin typeface="Arial Narrow" panose="020B0606020202030204" pitchFamily="34" charset="0"/>
                        </a:rPr>
                        <a:t>FUNDACION UNIVERSIDAD DE BOGOTA - JORGE TADEO LOZANO</a:t>
                      </a:r>
                    </a:p>
                  </a:txBody>
                  <a:tcPr marL="9525" marR="9525" marT="9525" marB="0" anchor="b"/>
                </a:tc>
                <a:tc>
                  <a:txBody>
                    <a:bodyPr/>
                    <a:lstStyle/>
                    <a:p>
                      <a:pPr algn="r" fontAlgn="b"/>
                      <a:r>
                        <a:rPr lang="es-CO" sz="1200" b="0" i="0" u="none" strike="noStrike">
                          <a:solidFill>
                            <a:srgbClr val="000000"/>
                          </a:solidFill>
                          <a:effectLst/>
                          <a:latin typeface="Arial Narrow" panose="020B0606020202030204" pitchFamily="34" charset="0"/>
                        </a:rPr>
                        <a:t>0,94968628</a:t>
                      </a:r>
                    </a:p>
                  </a:txBody>
                  <a:tcPr marL="9525" marR="9525" marT="9525" marB="0" anchor="b"/>
                </a:tc>
                <a:extLst>
                  <a:ext uri="{0D108BD9-81ED-4DB2-BD59-A6C34878D82A}">
                    <a16:rowId xmlns="" xmlns:a16="http://schemas.microsoft.com/office/drawing/2014/main" val="123861237"/>
                  </a:ext>
                </a:extLst>
              </a:tr>
              <a:tr h="170546">
                <a:tc>
                  <a:txBody>
                    <a:bodyPr/>
                    <a:lstStyle/>
                    <a:p>
                      <a:pPr algn="ctr" fontAlgn="b"/>
                      <a:r>
                        <a:rPr lang="es-CO" sz="1200" b="0" i="0" u="none" strike="noStrike">
                          <a:solidFill>
                            <a:srgbClr val="000000"/>
                          </a:solidFill>
                          <a:effectLst/>
                          <a:latin typeface="Arial Narrow" panose="020B0606020202030204" pitchFamily="34" charset="0"/>
                        </a:rPr>
                        <a:t>25</a:t>
                      </a:r>
                    </a:p>
                  </a:txBody>
                  <a:tcPr marL="9525" marR="9525" marT="9525" marB="0" anchor="b">
                    <a:solidFill>
                      <a:srgbClr val="FFC000"/>
                    </a:solidFill>
                  </a:tcPr>
                </a:tc>
                <a:tc>
                  <a:txBody>
                    <a:bodyPr/>
                    <a:lstStyle/>
                    <a:p>
                      <a:pPr algn="l" fontAlgn="b"/>
                      <a:r>
                        <a:rPr lang="es-CO" sz="1200" b="0" i="0" u="none" strike="noStrike">
                          <a:solidFill>
                            <a:srgbClr val="000000"/>
                          </a:solidFill>
                          <a:effectLst/>
                          <a:latin typeface="Arial Narrow" panose="020B0606020202030204" pitchFamily="34" charset="0"/>
                        </a:rPr>
                        <a:t>UNIVERSIDAD DE NARIÑO</a:t>
                      </a:r>
                    </a:p>
                  </a:txBody>
                  <a:tcPr marL="9525" marR="9525" marT="9525" marB="0" anchor="b">
                    <a:solidFill>
                      <a:srgbClr val="FFC000"/>
                    </a:solidFill>
                  </a:tcPr>
                </a:tc>
                <a:tc>
                  <a:txBody>
                    <a:bodyPr/>
                    <a:lstStyle/>
                    <a:p>
                      <a:pPr algn="r" fontAlgn="b"/>
                      <a:r>
                        <a:rPr lang="es-CO" sz="1200" b="0" i="0" u="none" strike="noStrike" dirty="0">
                          <a:solidFill>
                            <a:srgbClr val="000000"/>
                          </a:solidFill>
                          <a:effectLst/>
                          <a:latin typeface="Arial Narrow" panose="020B0606020202030204" pitchFamily="34" charset="0"/>
                        </a:rPr>
                        <a:t>0,94734088</a:t>
                      </a:r>
                    </a:p>
                  </a:txBody>
                  <a:tcPr marL="9525" marR="9525" marT="9525" marB="0" anchor="b">
                    <a:solidFill>
                      <a:srgbClr val="FFC000"/>
                    </a:solidFill>
                  </a:tcPr>
                </a:tc>
                <a:extLst>
                  <a:ext uri="{0D108BD9-81ED-4DB2-BD59-A6C34878D82A}">
                    <a16:rowId xmlns="" xmlns:a16="http://schemas.microsoft.com/office/drawing/2014/main" val="44717393"/>
                  </a:ext>
                </a:extLst>
              </a:tr>
              <a:tr h="170546">
                <a:tc>
                  <a:txBody>
                    <a:bodyPr/>
                    <a:lstStyle/>
                    <a:p>
                      <a:pPr algn="ctr" fontAlgn="b"/>
                      <a:r>
                        <a:rPr lang="es-CO" sz="1200" b="0" i="0" u="none" strike="noStrike">
                          <a:solidFill>
                            <a:srgbClr val="000000"/>
                          </a:solidFill>
                          <a:effectLst/>
                          <a:latin typeface="Arial Narrow" panose="020B0606020202030204" pitchFamily="34" charset="0"/>
                        </a:rPr>
                        <a:t>26</a:t>
                      </a:r>
                    </a:p>
                  </a:txBody>
                  <a:tcPr marL="9525" marR="9525" marT="9525" marB="0" anchor="b"/>
                </a:tc>
                <a:tc>
                  <a:txBody>
                    <a:bodyPr/>
                    <a:lstStyle/>
                    <a:p>
                      <a:pPr algn="l" fontAlgn="b"/>
                      <a:r>
                        <a:rPr lang="es-CO" sz="1200" b="0" i="0" u="none" strike="noStrike">
                          <a:solidFill>
                            <a:srgbClr val="000000"/>
                          </a:solidFill>
                          <a:effectLst/>
                          <a:latin typeface="Arial Narrow" panose="020B0606020202030204" pitchFamily="34" charset="0"/>
                        </a:rPr>
                        <a:t>UNIVERSIDAD AUTONOMA DE MANIZALES</a:t>
                      </a:r>
                    </a:p>
                  </a:txBody>
                  <a:tcPr marL="9525" marR="9525" marT="9525" marB="0" anchor="b"/>
                </a:tc>
                <a:tc>
                  <a:txBody>
                    <a:bodyPr/>
                    <a:lstStyle/>
                    <a:p>
                      <a:pPr algn="r" fontAlgn="b"/>
                      <a:r>
                        <a:rPr lang="es-CO" sz="1200" b="0" i="0" u="none" strike="noStrike" dirty="0">
                          <a:solidFill>
                            <a:srgbClr val="000000"/>
                          </a:solidFill>
                          <a:effectLst/>
                          <a:latin typeface="Arial Narrow" panose="020B0606020202030204" pitchFamily="34" charset="0"/>
                        </a:rPr>
                        <a:t>0,93770041</a:t>
                      </a:r>
                    </a:p>
                  </a:txBody>
                  <a:tcPr marL="9525" marR="9525" marT="9525" marB="0" anchor="b"/>
                </a:tc>
                <a:extLst>
                  <a:ext uri="{0D108BD9-81ED-4DB2-BD59-A6C34878D82A}">
                    <a16:rowId xmlns="" xmlns:a16="http://schemas.microsoft.com/office/drawing/2014/main" val="1933047463"/>
                  </a:ext>
                </a:extLst>
              </a:tr>
              <a:tr h="170546">
                <a:tc>
                  <a:txBody>
                    <a:bodyPr/>
                    <a:lstStyle/>
                    <a:p>
                      <a:pPr algn="ctr" fontAlgn="b"/>
                      <a:r>
                        <a:rPr lang="es-CO" sz="1200" b="0" i="0" u="none" strike="noStrike">
                          <a:solidFill>
                            <a:srgbClr val="000000"/>
                          </a:solidFill>
                          <a:effectLst/>
                          <a:latin typeface="Arial Narrow" panose="020B0606020202030204" pitchFamily="34" charset="0"/>
                        </a:rPr>
                        <a:t>27</a:t>
                      </a:r>
                    </a:p>
                  </a:txBody>
                  <a:tcPr marL="9525" marR="9525" marT="9525" marB="0" anchor="b"/>
                </a:tc>
                <a:tc>
                  <a:txBody>
                    <a:bodyPr/>
                    <a:lstStyle/>
                    <a:p>
                      <a:pPr algn="l" fontAlgn="b"/>
                      <a:r>
                        <a:rPr lang="es-CO" sz="1200" b="0" i="0" u="none" strike="noStrike">
                          <a:solidFill>
                            <a:srgbClr val="000000"/>
                          </a:solidFill>
                          <a:effectLst/>
                          <a:latin typeface="Arial Narrow" panose="020B0606020202030204" pitchFamily="34" charset="0"/>
                        </a:rPr>
                        <a:t>UNIVERSIDAD EAFIT-</a:t>
                      </a:r>
                    </a:p>
                  </a:txBody>
                  <a:tcPr marL="9525" marR="9525" marT="9525" marB="0" anchor="b"/>
                </a:tc>
                <a:tc>
                  <a:txBody>
                    <a:bodyPr/>
                    <a:lstStyle/>
                    <a:p>
                      <a:pPr algn="r" fontAlgn="b"/>
                      <a:r>
                        <a:rPr lang="es-CO" sz="1200" b="0" i="0" u="none" strike="noStrike">
                          <a:solidFill>
                            <a:srgbClr val="000000"/>
                          </a:solidFill>
                          <a:effectLst/>
                          <a:latin typeface="Arial Narrow" panose="020B0606020202030204" pitchFamily="34" charset="0"/>
                        </a:rPr>
                        <a:t>0,92890258</a:t>
                      </a:r>
                    </a:p>
                  </a:txBody>
                  <a:tcPr marL="9525" marR="9525" marT="9525" marB="0" anchor="b"/>
                </a:tc>
                <a:extLst>
                  <a:ext uri="{0D108BD9-81ED-4DB2-BD59-A6C34878D82A}">
                    <a16:rowId xmlns="" xmlns:a16="http://schemas.microsoft.com/office/drawing/2014/main" val="1433134759"/>
                  </a:ext>
                </a:extLst>
              </a:tr>
              <a:tr h="170546">
                <a:tc>
                  <a:txBody>
                    <a:bodyPr/>
                    <a:lstStyle/>
                    <a:p>
                      <a:pPr algn="ctr" fontAlgn="b"/>
                      <a:r>
                        <a:rPr lang="es-CO" sz="1200" b="0" i="0" u="none" strike="noStrike">
                          <a:solidFill>
                            <a:srgbClr val="000000"/>
                          </a:solidFill>
                          <a:effectLst/>
                          <a:latin typeface="Arial Narrow" panose="020B0606020202030204" pitchFamily="34" charset="0"/>
                        </a:rPr>
                        <a:t>28</a:t>
                      </a:r>
                    </a:p>
                  </a:txBody>
                  <a:tcPr marL="9525" marR="9525" marT="9525" marB="0" anchor="b"/>
                </a:tc>
                <a:tc>
                  <a:txBody>
                    <a:bodyPr/>
                    <a:lstStyle/>
                    <a:p>
                      <a:pPr algn="l" fontAlgn="b"/>
                      <a:r>
                        <a:rPr lang="es-CO" sz="1200" b="0" i="0" u="none" strike="noStrike">
                          <a:solidFill>
                            <a:srgbClr val="000000"/>
                          </a:solidFill>
                          <a:effectLst/>
                          <a:latin typeface="Arial Narrow" panose="020B0606020202030204" pitchFamily="34" charset="0"/>
                        </a:rPr>
                        <a:t>UNIVERSIDAD DE SANTANDER - UDES</a:t>
                      </a:r>
                    </a:p>
                  </a:txBody>
                  <a:tcPr marL="9525" marR="9525" marT="9525" marB="0" anchor="b"/>
                </a:tc>
                <a:tc>
                  <a:txBody>
                    <a:bodyPr/>
                    <a:lstStyle/>
                    <a:p>
                      <a:pPr algn="r" fontAlgn="b"/>
                      <a:r>
                        <a:rPr lang="es-CO" sz="1200" b="0" i="0" u="none" strike="noStrike">
                          <a:solidFill>
                            <a:srgbClr val="000000"/>
                          </a:solidFill>
                          <a:effectLst/>
                          <a:latin typeface="Arial Narrow" panose="020B0606020202030204" pitchFamily="34" charset="0"/>
                        </a:rPr>
                        <a:t>0,91829037</a:t>
                      </a:r>
                    </a:p>
                  </a:txBody>
                  <a:tcPr marL="9525" marR="9525" marT="9525" marB="0" anchor="b"/>
                </a:tc>
                <a:extLst>
                  <a:ext uri="{0D108BD9-81ED-4DB2-BD59-A6C34878D82A}">
                    <a16:rowId xmlns="" xmlns:a16="http://schemas.microsoft.com/office/drawing/2014/main" val="2321961942"/>
                  </a:ext>
                </a:extLst>
              </a:tr>
              <a:tr h="170546">
                <a:tc>
                  <a:txBody>
                    <a:bodyPr/>
                    <a:lstStyle/>
                    <a:p>
                      <a:pPr algn="ctr" fontAlgn="b"/>
                      <a:r>
                        <a:rPr lang="es-CO" sz="1200" b="0" i="0" u="none" strike="noStrike">
                          <a:solidFill>
                            <a:srgbClr val="000000"/>
                          </a:solidFill>
                          <a:effectLst/>
                          <a:latin typeface="Arial Narrow" panose="020B0606020202030204" pitchFamily="34" charset="0"/>
                        </a:rPr>
                        <a:t>29</a:t>
                      </a:r>
                    </a:p>
                  </a:txBody>
                  <a:tcPr marL="9525" marR="9525" marT="9525" marB="0" anchor="b"/>
                </a:tc>
                <a:tc>
                  <a:txBody>
                    <a:bodyPr/>
                    <a:lstStyle/>
                    <a:p>
                      <a:pPr algn="l" fontAlgn="b"/>
                      <a:r>
                        <a:rPr lang="es-CO" sz="1200" b="0" i="0" u="none" strike="noStrike">
                          <a:solidFill>
                            <a:srgbClr val="000000"/>
                          </a:solidFill>
                          <a:effectLst/>
                          <a:latin typeface="Arial Narrow" panose="020B0606020202030204" pitchFamily="34" charset="0"/>
                        </a:rPr>
                        <a:t>UNIVERSIDAD SERGIO ARBOLEDA</a:t>
                      </a:r>
                    </a:p>
                  </a:txBody>
                  <a:tcPr marL="9525" marR="9525" marT="9525" marB="0" anchor="b"/>
                </a:tc>
                <a:tc>
                  <a:txBody>
                    <a:bodyPr/>
                    <a:lstStyle/>
                    <a:p>
                      <a:pPr algn="r" fontAlgn="b"/>
                      <a:r>
                        <a:rPr lang="es-CO" sz="1200" b="0" i="0" u="none" strike="noStrike">
                          <a:solidFill>
                            <a:srgbClr val="000000"/>
                          </a:solidFill>
                          <a:effectLst/>
                          <a:latin typeface="Arial Narrow" panose="020B0606020202030204" pitchFamily="34" charset="0"/>
                        </a:rPr>
                        <a:t>0,91169989</a:t>
                      </a:r>
                    </a:p>
                  </a:txBody>
                  <a:tcPr marL="9525" marR="9525" marT="9525" marB="0" anchor="b"/>
                </a:tc>
                <a:extLst>
                  <a:ext uri="{0D108BD9-81ED-4DB2-BD59-A6C34878D82A}">
                    <a16:rowId xmlns="" xmlns:a16="http://schemas.microsoft.com/office/drawing/2014/main" val="3228932771"/>
                  </a:ext>
                </a:extLst>
              </a:tr>
              <a:tr h="170546">
                <a:tc>
                  <a:txBody>
                    <a:bodyPr/>
                    <a:lstStyle/>
                    <a:p>
                      <a:pPr algn="ctr" fontAlgn="b"/>
                      <a:r>
                        <a:rPr lang="es-CO" sz="1200" b="0" i="0" u="none" strike="noStrike">
                          <a:solidFill>
                            <a:srgbClr val="000000"/>
                          </a:solidFill>
                          <a:effectLst/>
                          <a:latin typeface="Arial Narrow" panose="020B0606020202030204" pitchFamily="34" charset="0"/>
                        </a:rPr>
                        <a:t>30</a:t>
                      </a:r>
                    </a:p>
                  </a:txBody>
                  <a:tcPr marL="9525" marR="9525" marT="9525" marB="0" anchor="b"/>
                </a:tc>
                <a:tc>
                  <a:txBody>
                    <a:bodyPr/>
                    <a:lstStyle/>
                    <a:p>
                      <a:pPr algn="l" fontAlgn="b"/>
                      <a:r>
                        <a:rPr lang="es-CO" sz="1200" b="0" i="0" u="none" strike="noStrike">
                          <a:solidFill>
                            <a:srgbClr val="000000"/>
                          </a:solidFill>
                          <a:effectLst/>
                          <a:latin typeface="Arial Narrow" panose="020B0606020202030204" pitchFamily="34" charset="0"/>
                        </a:rPr>
                        <a:t>UNIVERSIDAD AUTONOMA DEL CARIBE- UNIAUTONOMA</a:t>
                      </a:r>
                    </a:p>
                  </a:txBody>
                  <a:tcPr marL="9525" marR="9525" marT="9525" marB="0" anchor="b"/>
                </a:tc>
                <a:tc>
                  <a:txBody>
                    <a:bodyPr/>
                    <a:lstStyle/>
                    <a:p>
                      <a:pPr algn="r" fontAlgn="b"/>
                      <a:r>
                        <a:rPr lang="es-CO" sz="1200" b="0" i="0" u="none" strike="noStrike">
                          <a:solidFill>
                            <a:srgbClr val="000000"/>
                          </a:solidFill>
                          <a:effectLst/>
                          <a:latin typeface="Arial Narrow" panose="020B0606020202030204" pitchFamily="34" charset="0"/>
                        </a:rPr>
                        <a:t>0,90247831</a:t>
                      </a:r>
                    </a:p>
                  </a:txBody>
                  <a:tcPr marL="9525" marR="9525" marT="9525" marB="0" anchor="b"/>
                </a:tc>
                <a:extLst>
                  <a:ext uri="{0D108BD9-81ED-4DB2-BD59-A6C34878D82A}">
                    <a16:rowId xmlns="" xmlns:a16="http://schemas.microsoft.com/office/drawing/2014/main" val="1694268461"/>
                  </a:ext>
                </a:extLst>
              </a:tr>
              <a:tr h="170546">
                <a:tc>
                  <a:txBody>
                    <a:bodyPr/>
                    <a:lstStyle/>
                    <a:p>
                      <a:pPr algn="ctr" fontAlgn="b"/>
                      <a:r>
                        <a:rPr lang="es-CO" sz="1200" b="0" i="0" u="none" strike="noStrike">
                          <a:solidFill>
                            <a:srgbClr val="000000"/>
                          </a:solidFill>
                          <a:effectLst/>
                          <a:latin typeface="Arial Narrow" panose="020B0606020202030204" pitchFamily="34" charset="0"/>
                        </a:rPr>
                        <a:t>31</a:t>
                      </a:r>
                    </a:p>
                  </a:txBody>
                  <a:tcPr marL="9525" marR="9525" marT="9525" marB="0" anchor="b"/>
                </a:tc>
                <a:tc>
                  <a:txBody>
                    <a:bodyPr/>
                    <a:lstStyle/>
                    <a:p>
                      <a:pPr algn="l" fontAlgn="b"/>
                      <a:r>
                        <a:rPr lang="es-CO" sz="1200" b="0" i="0" u="none" strike="noStrike" dirty="0">
                          <a:solidFill>
                            <a:srgbClr val="000000"/>
                          </a:solidFill>
                          <a:effectLst/>
                          <a:latin typeface="Arial Narrow" panose="020B0606020202030204" pitchFamily="34" charset="0"/>
                        </a:rPr>
                        <a:t>UNIVERSIDAD CES</a:t>
                      </a:r>
                    </a:p>
                  </a:txBody>
                  <a:tcPr marL="9525" marR="9525" marT="9525" marB="0" anchor="b"/>
                </a:tc>
                <a:tc>
                  <a:txBody>
                    <a:bodyPr/>
                    <a:lstStyle/>
                    <a:p>
                      <a:pPr algn="r" fontAlgn="b"/>
                      <a:r>
                        <a:rPr lang="es-CO" sz="1200" b="0" i="0" u="none" strike="noStrike">
                          <a:solidFill>
                            <a:srgbClr val="000000"/>
                          </a:solidFill>
                          <a:effectLst/>
                          <a:latin typeface="Arial Narrow" panose="020B0606020202030204" pitchFamily="34" charset="0"/>
                        </a:rPr>
                        <a:t>0,88894217</a:t>
                      </a:r>
                    </a:p>
                  </a:txBody>
                  <a:tcPr marL="9525" marR="9525" marT="9525" marB="0" anchor="b"/>
                </a:tc>
                <a:extLst>
                  <a:ext uri="{0D108BD9-81ED-4DB2-BD59-A6C34878D82A}">
                    <a16:rowId xmlns="" xmlns:a16="http://schemas.microsoft.com/office/drawing/2014/main" val="4135361884"/>
                  </a:ext>
                </a:extLst>
              </a:tr>
              <a:tr h="170546">
                <a:tc>
                  <a:txBody>
                    <a:bodyPr/>
                    <a:lstStyle/>
                    <a:p>
                      <a:pPr algn="ctr" fontAlgn="b"/>
                      <a:r>
                        <a:rPr lang="es-CO" sz="1200" b="0" i="0" u="none" strike="noStrike" dirty="0">
                          <a:solidFill>
                            <a:srgbClr val="000000"/>
                          </a:solidFill>
                          <a:effectLst/>
                          <a:latin typeface="Arial Narrow" panose="020B0606020202030204" pitchFamily="34" charset="0"/>
                        </a:rPr>
                        <a:t>32</a:t>
                      </a:r>
                    </a:p>
                  </a:txBody>
                  <a:tcPr marL="9525" marR="9525" marT="9525" marB="0" anchor="b"/>
                </a:tc>
                <a:tc>
                  <a:txBody>
                    <a:bodyPr/>
                    <a:lstStyle/>
                    <a:p>
                      <a:pPr algn="l" fontAlgn="b"/>
                      <a:r>
                        <a:rPr lang="es-CO" sz="1200" b="0" i="0" u="none" strike="noStrike" dirty="0">
                          <a:solidFill>
                            <a:srgbClr val="000000"/>
                          </a:solidFill>
                          <a:effectLst/>
                          <a:latin typeface="Arial Narrow" panose="020B0606020202030204" pitchFamily="34" charset="0"/>
                        </a:rPr>
                        <a:t>UNIVERSIDAD NACIONAL ABIERTA Y A DISTANCIA UNAD</a:t>
                      </a:r>
                    </a:p>
                  </a:txBody>
                  <a:tcPr marL="9525" marR="9525" marT="9525" marB="0" anchor="b"/>
                </a:tc>
                <a:tc>
                  <a:txBody>
                    <a:bodyPr/>
                    <a:lstStyle/>
                    <a:p>
                      <a:pPr algn="r" fontAlgn="b"/>
                      <a:r>
                        <a:rPr lang="es-CO" sz="1200" b="0" i="0" u="none" strike="noStrike" dirty="0">
                          <a:solidFill>
                            <a:srgbClr val="000000"/>
                          </a:solidFill>
                          <a:effectLst/>
                          <a:latin typeface="Arial Narrow" panose="020B0606020202030204" pitchFamily="34" charset="0"/>
                        </a:rPr>
                        <a:t>0</a:t>
                      </a:r>
                    </a:p>
                  </a:txBody>
                  <a:tcPr marL="9525" marR="9525" marT="9525" marB="0" anchor="b"/>
                </a:tc>
                <a:extLst>
                  <a:ext uri="{0D108BD9-81ED-4DB2-BD59-A6C34878D82A}">
                    <a16:rowId xmlns="" xmlns:a16="http://schemas.microsoft.com/office/drawing/2014/main" val="1683657057"/>
                  </a:ext>
                </a:extLst>
              </a:tr>
            </a:tbl>
          </a:graphicData>
        </a:graphic>
      </p:graphicFrame>
      <p:pic>
        <p:nvPicPr>
          <p:cNvPr id="14" name="Imagen 13">
            <a:extLst>
              <a:ext uri="{FF2B5EF4-FFF2-40B4-BE49-F238E27FC236}">
                <a16:creationId xmlns="" xmlns:a16="http://schemas.microsoft.com/office/drawing/2014/main" id="{58C28BED-1600-44D1-A2EA-1A384CEBFE74}"/>
              </a:ext>
            </a:extLst>
          </p:cNvPr>
          <p:cNvPicPr>
            <a:picLocks noChangeAspect="1"/>
          </p:cNvPicPr>
          <p:nvPr/>
        </p:nvPicPr>
        <p:blipFill>
          <a:blip r:embed="rId3"/>
          <a:stretch>
            <a:fillRect/>
          </a:stretch>
        </p:blipFill>
        <p:spPr>
          <a:xfrm>
            <a:off x="10255262" y="183615"/>
            <a:ext cx="1334292" cy="420592"/>
          </a:xfrm>
          <a:prstGeom prst="rect">
            <a:avLst/>
          </a:prstGeom>
        </p:spPr>
      </p:pic>
      <p:pic>
        <p:nvPicPr>
          <p:cNvPr id="15" name="Picture 8" descr="Imagen relacionada">
            <a:extLst>
              <a:ext uri="{FF2B5EF4-FFF2-40B4-BE49-F238E27FC236}">
                <a16:creationId xmlns="" xmlns:a16="http://schemas.microsoft.com/office/drawing/2014/main" id="{A8FFBE56-762A-401B-B26E-73D96C1E50C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71650" y="777159"/>
            <a:ext cx="786316" cy="78868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Resultado de imagen para universidad libre">
            <a:extLst>
              <a:ext uri="{FF2B5EF4-FFF2-40B4-BE49-F238E27FC236}">
                <a16:creationId xmlns="" xmlns:a16="http://schemas.microsoft.com/office/drawing/2014/main" id="{FE24DE4E-8C98-4D5A-B268-A9BE951AF2A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62736" y="619160"/>
            <a:ext cx="481363" cy="481363"/>
          </a:xfrm>
          <a:prstGeom prst="rect">
            <a:avLst/>
          </a:prstGeom>
          <a:noFill/>
          <a:extLst>
            <a:ext uri="{909E8E84-426E-40DD-AFC4-6F175D3DCCD1}">
              <a14:hiddenFill xmlns:a14="http://schemas.microsoft.com/office/drawing/2010/main">
                <a:solidFill>
                  <a:srgbClr val="FFFFFF"/>
                </a:solidFill>
              </a14:hiddenFill>
            </a:ext>
          </a:extLst>
        </p:spPr>
      </p:pic>
      <p:pic>
        <p:nvPicPr>
          <p:cNvPr id="21" name="Imagen 20">
            <a:extLst>
              <a:ext uri="{FF2B5EF4-FFF2-40B4-BE49-F238E27FC236}">
                <a16:creationId xmlns="" xmlns:a16="http://schemas.microsoft.com/office/drawing/2014/main" id="{935A4200-2B52-4441-82B2-C3443CE0087A}"/>
              </a:ext>
            </a:extLst>
          </p:cNvPr>
          <p:cNvPicPr>
            <a:picLocks noChangeAspect="1"/>
          </p:cNvPicPr>
          <p:nvPr/>
        </p:nvPicPr>
        <p:blipFill>
          <a:blip r:embed="rId6"/>
          <a:stretch>
            <a:fillRect/>
          </a:stretch>
        </p:blipFill>
        <p:spPr>
          <a:xfrm>
            <a:off x="2480169" y="6108356"/>
            <a:ext cx="789952" cy="631223"/>
          </a:xfrm>
          <a:prstGeom prst="rect">
            <a:avLst/>
          </a:prstGeom>
        </p:spPr>
      </p:pic>
      <p:pic>
        <p:nvPicPr>
          <p:cNvPr id="3" name="Imagen 2">
            <a:extLst>
              <a:ext uri="{FF2B5EF4-FFF2-40B4-BE49-F238E27FC236}">
                <a16:creationId xmlns="" xmlns:a16="http://schemas.microsoft.com/office/drawing/2014/main" id="{BB3E8B23-1AA1-4084-83F8-9761B50C3B3D}"/>
              </a:ext>
            </a:extLst>
          </p:cNvPr>
          <p:cNvPicPr>
            <a:picLocks noChangeAspect="1"/>
          </p:cNvPicPr>
          <p:nvPr/>
        </p:nvPicPr>
        <p:blipFill>
          <a:blip r:embed="rId7"/>
          <a:stretch>
            <a:fillRect/>
          </a:stretch>
        </p:blipFill>
        <p:spPr>
          <a:xfrm>
            <a:off x="1654205" y="5592417"/>
            <a:ext cx="790836" cy="794117"/>
          </a:xfrm>
          <a:prstGeom prst="rect">
            <a:avLst/>
          </a:prstGeom>
        </p:spPr>
      </p:pic>
      <p:pic>
        <p:nvPicPr>
          <p:cNvPr id="10" name="Picture 2" descr="https://www.uac.edu.co/images/logoUac.png">
            <a:extLst>
              <a:ext uri="{FF2B5EF4-FFF2-40B4-BE49-F238E27FC236}">
                <a16:creationId xmlns="" xmlns:a16="http://schemas.microsoft.com/office/drawing/2014/main" id="{30AC5196-B40D-4424-8BBB-DA518D3AA4E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7614" y="5249702"/>
            <a:ext cx="1272263" cy="492244"/>
          </a:xfrm>
          <a:prstGeom prst="rect">
            <a:avLst/>
          </a:prstGeom>
          <a:noFill/>
          <a:extLst>
            <a:ext uri="{909E8E84-426E-40DD-AFC4-6F175D3DCCD1}">
              <a14:hiddenFill xmlns:a14="http://schemas.microsoft.com/office/drawing/2010/main">
                <a:solidFill>
                  <a:srgbClr val="FFFFFF"/>
                </a:solidFill>
              </a14:hiddenFill>
            </a:ext>
          </a:extLst>
        </p:spPr>
      </p:pic>
      <p:cxnSp>
        <p:nvCxnSpPr>
          <p:cNvPr id="5" name="Conector recto de flecha 4">
            <a:extLst>
              <a:ext uri="{FF2B5EF4-FFF2-40B4-BE49-F238E27FC236}">
                <a16:creationId xmlns="" xmlns:a16="http://schemas.microsoft.com/office/drawing/2014/main" id="{E3749931-B564-4072-95FF-760DE5150D87}"/>
              </a:ext>
            </a:extLst>
          </p:cNvPr>
          <p:cNvCxnSpPr>
            <a:cxnSpLocks/>
          </p:cNvCxnSpPr>
          <p:nvPr/>
        </p:nvCxnSpPr>
        <p:spPr>
          <a:xfrm>
            <a:off x="2965866" y="5022389"/>
            <a:ext cx="419086" cy="227313"/>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8" name="Rectángulo 7">
            <a:extLst>
              <a:ext uri="{FF2B5EF4-FFF2-40B4-BE49-F238E27FC236}">
                <a16:creationId xmlns="" xmlns:a16="http://schemas.microsoft.com/office/drawing/2014/main" id="{AD810DB5-EC92-4E3D-A901-6571F8975C8F}"/>
              </a:ext>
            </a:extLst>
          </p:cNvPr>
          <p:cNvSpPr/>
          <p:nvPr/>
        </p:nvSpPr>
        <p:spPr>
          <a:xfrm>
            <a:off x="291122" y="526331"/>
            <a:ext cx="2762608" cy="3539430"/>
          </a:xfrm>
          <a:prstGeom prst="rect">
            <a:avLst/>
          </a:prstGeom>
        </p:spPr>
        <p:txBody>
          <a:bodyPr wrap="square">
            <a:spAutoFit/>
          </a:bodyPr>
          <a:lstStyle/>
          <a:p>
            <a:pPr algn="ctr"/>
            <a:r>
              <a:rPr lang="es-CO" sz="1600" dirty="0">
                <a:solidFill>
                  <a:srgbClr val="000000"/>
                </a:solidFill>
                <a:latin typeface="Arial Narrow" panose="020B0606020202030204" pitchFamily="34" charset="0"/>
              </a:rPr>
              <a:t>Relación de la Tasa de vinculación de los graduados un año después de salir de la IES con la tasa de vinculación de los graduados del departamento en el que se ubica la institución un año después del grado. </a:t>
            </a:r>
          </a:p>
          <a:p>
            <a:pPr algn="ctr"/>
            <a:r>
              <a:rPr lang="es-CO" sz="1600" dirty="0">
                <a:solidFill>
                  <a:srgbClr val="000000"/>
                </a:solidFill>
                <a:latin typeface="Arial Narrow" panose="020B0606020202030204" pitchFamily="34" charset="0"/>
              </a:rPr>
              <a:t>En el caso de que existan instituciones de varias sedes, se hace una relación en cada una de las sedes con respecto a su departamento y se pondera por el número de estudiantes graduados en cada sede. </a:t>
            </a:r>
            <a:endParaRPr lang="es-CO" sz="1600" dirty="0">
              <a:latin typeface="Arial Narrow" panose="020B0606020202030204" pitchFamily="34" charset="0"/>
            </a:endParaRPr>
          </a:p>
        </p:txBody>
      </p:sp>
      <p:grpSp>
        <p:nvGrpSpPr>
          <p:cNvPr id="4" name="Grupo 3">
            <a:extLst>
              <a:ext uri="{FF2B5EF4-FFF2-40B4-BE49-F238E27FC236}">
                <a16:creationId xmlns="" xmlns:a16="http://schemas.microsoft.com/office/drawing/2014/main" id="{603E6791-6C2C-40EC-B979-0FC6ABA1B2A8}"/>
              </a:ext>
            </a:extLst>
          </p:cNvPr>
          <p:cNvGrpSpPr/>
          <p:nvPr/>
        </p:nvGrpSpPr>
        <p:grpSpPr>
          <a:xfrm>
            <a:off x="3455207" y="3654929"/>
            <a:ext cx="8134347" cy="1937488"/>
            <a:chOff x="3455207" y="3654929"/>
            <a:chExt cx="8134347" cy="1937488"/>
          </a:xfrm>
        </p:grpSpPr>
        <p:pic>
          <p:nvPicPr>
            <p:cNvPr id="13" name="Imagen 12">
              <a:extLst>
                <a:ext uri="{FF2B5EF4-FFF2-40B4-BE49-F238E27FC236}">
                  <a16:creationId xmlns="" xmlns:a16="http://schemas.microsoft.com/office/drawing/2014/main" id="{C66F450F-79BB-45CD-B4A9-BCD8D0EEF537}"/>
                </a:ext>
              </a:extLst>
            </p:cNvPr>
            <p:cNvPicPr>
              <a:picLocks noChangeAspect="1"/>
            </p:cNvPicPr>
            <p:nvPr/>
          </p:nvPicPr>
          <p:blipFill rotWithShape="1">
            <a:blip r:embed="rId9"/>
            <a:srcRect l="16644" t="28782" r="23044" b="42953"/>
            <a:stretch/>
          </p:blipFill>
          <p:spPr>
            <a:xfrm>
              <a:off x="3455207" y="3654929"/>
              <a:ext cx="7353279" cy="1937488"/>
            </a:xfrm>
            <a:prstGeom prst="rect">
              <a:avLst/>
            </a:prstGeom>
          </p:spPr>
        </p:pic>
        <p:cxnSp>
          <p:nvCxnSpPr>
            <p:cNvPr id="17" name="Conector recto de flecha 16">
              <a:extLst>
                <a:ext uri="{FF2B5EF4-FFF2-40B4-BE49-F238E27FC236}">
                  <a16:creationId xmlns="" xmlns:a16="http://schemas.microsoft.com/office/drawing/2014/main" id="{C0FE76F6-7A83-4636-90FE-D3DA1DF03BF9}"/>
                </a:ext>
              </a:extLst>
            </p:cNvPr>
            <p:cNvCxnSpPr/>
            <p:nvPr/>
          </p:nvCxnSpPr>
          <p:spPr>
            <a:xfrm flipH="1">
              <a:off x="9594576" y="5002025"/>
              <a:ext cx="400752" cy="2590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8" name="Imagen 17">
              <a:extLst>
                <a:ext uri="{FF2B5EF4-FFF2-40B4-BE49-F238E27FC236}">
                  <a16:creationId xmlns="" xmlns:a16="http://schemas.microsoft.com/office/drawing/2014/main" id="{F157627C-105F-438A-BE11-9C111673A7D3}"/>
                </a:ext>
              </a:extLst>
            </p:cNvPr>
            <p:cNvPicPr>
              <a:picLocks noChangeAspect="1"/>
            </p:cNvPicPr>
            <p:nvPr/>
          </p:nvPicPr>
          <p:blipFill>
            <a:blip r:embed="rId10"/>
            <a:stretch>
              <a:fillRect/>
            </a:stretch>
          </p:blipFill>
          <p:spPr>
            <a:xfrm>
              <a:off x="10014592" y="4669385"/>
              <a:ext cx="1574962" cy="551772"/>
            </a:xfrm>
            <a:prstGeom prst="rect">
              <a:avLst/>
            </a:prstGeom>
          </p:spPr>
        </p:pic>
      </p:grpSp>
    </p:spTree>
    <p:extLst>
      <p:ext uri="{BB962C8B-B14F-4D97-AF65-F5344CB8AC3E}">
        <p14:creationId xmlns:p14="http://schemas.microsoft.com/office/powerpoint/2010/main" val="1342452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EA3AC066-B340-4F62-BDFE-DDEA17A9F6DB}"/>
              </a:ext>
            </a:extLst>
          </p:cNvPr>
          <p:cNvSpPr>
            <a:spLocks noGrp="1"/>
          </p:cNvSpPr>
          <p:nvPr>
            <p:ph type="title"/>
          </p:nvPr>
        </p:nvSpPr>
        <p:spPr>
          <a:xfrm>
            <a:off x="1205948" y="-94745"/>
            <a:ext cx="9116019" cy="631223"/>
          </a:xfrm>
        </p:spPr>
        <p:txBody>
          <a:bodyPr>
            <a:normAutofit fontScale="90000"/>
          </a:bodyPr>
          <a:lstStyle/>
          <a:p>
            <a:pPr algn="ctr"/>
            <a:r>
              <a:rPr lang="es-CO" sz="2400" b="1" dirty="0"/>
              <a:t>Producción Intelectual – 4.1. Apropiación social del conocimiento</a:t>
            </a:r>
          </a:p>
        </p:txBody>
      </p:sp>
      <p:pic>
        <p:nvPicPr>
          <p:cNvPr id="12" name="Picture 2" descr="Resultado de imagen para universidad de NariÃ±o">
            <a:extLst>
              <a:ext uri="{FF2B5EF4-FFF2-40B4-BE49-F238E27FC236}">
                <a16:creationId xmlns="" xmlns:a16="http://schemas.microsoft.com/office/drawing/2014/main" id="{A0CD7352-0CB2-42F4-BF16-4E5E41F0982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26322" y="1191868"/>
            <a:ext cx="631223" cy="63122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Tabla 10">
            <a:extLst>
              <a:ext uri="{FF2B5EF4-FFF2-40B4-BE49-F238E27FC236}">
                <a16:creationId xmlns="" xmlns:a16="http://schemas.microsoft.com/office/drawing/2014/main" id="{C2AF2DF8-9E02-402C-B50A-72D06A93E870}"/>
              </a:ext>
            </a:extLst>
          </p:cNvPr>
          <p:cNvGraphicFramePr>
            <a:graphicFrameLocks noGrp="1"/>
          </p:cNvGraphicFramePr>
          <p:nvPr>
            <p:extLst>
              <p:ext uri="{D42A27DB-BD31-4B8C-83A1-F6EECF244321}">
                <p14:modId xmlns:p14="http://schemas.microsoft.com/office/powerpoint/2010/main" val="644118416"/>
              </p:ext>
            </p:extLst>
          </p:nvPr>
        </p:nvGraphicFramePr>
        <p:xfrm>
          <a:off x="3455207" y="393911"/>
          <a:ext cx="5254287" cy="6345668"/>
        </p:xfrm>
        <a:graphic>
          <a:graphicData uri="http://schemas.openxmlformats.org/drawingml/2006/table">
            <a:tbl>
              <a:tblPr>
                <a:tableStyleId>{616DA210-FB5B-4158-B5E0-FEB733F419BA}</a:tableStyleId>
              </a:tblPr>
              <a:tblGrid>
                <a:gridCol w="470444">
                  <a:extLst>
                    <a:ext uri="{9D8B030D-6E8A-4147-A177-3AD203B41FA5}">
                      <a16:colId xmlns="" xmlns:a16="http://schemas.microsoft.com/office/drawing/2014/main" val="2903002553"/>
                    </a:ext>
                  </a:extLst>
                </a:gridCol>
                <a:gridCol w="3999075">
                  <a:extLst>
                    <a:ext uri="{9D8B030D-6E8A-4147-A177-3AD203B41FA5}">
                      <a16:colId xmlns="" xmlns:a16="http://schemas.microsoft.com/office/drawing/2014/main" val="1108417919"/>
                    </a:ext>
                  </a:extLst>
                </a:gridCol>
                <a:gridCol w="784768">
                  <a:extLst>
                    <a:ext uri="{9D8B030D-6E8A-4147-A177-3AD203B41FA5}">
                      <a16:colId xmlns="" xmlns:a16="http://schemas.microsoft.com/office/drawing/2014/main" val="1336866849"/>
                    </a:ext>
                  </a:extLst>
                </a:gridCol>
              </a:tblGrid>
              <a:tr h="167269">
                <a:tc>
                  <a:txBody>
                    <a:bodyPr/>
                    <a:lstStyle/>
                    <a:p>
                      <a:pPr algn="ctr" fontAlgn="b"/>
                      <a:r>
                        <a:rPr lang="es-CO" sz="1200" u="none" strike="noStrike" dirty="0">
                          <a:solidFill>
                            <a:schemeClr val="bg1"/>
                          </a:solidFill>
                          <a:effectLst/>
                          <a:latin typeface="Arial Narrow" panose="020B0606020202030204" pitchFamily="34" charset="0"/>
                        </a:rPr>
                        <a:t>Puesto</a:t>
                      </a:r>
                      <a:endParaRPr lang="es-CO" sz="1200" b="0" i="0" u="none" strike="noStrike" dirty="0">
                        <a:solidFill>
                          <a:schemeClr val="bg1"/>
                        </a:solidFill>
                        <a:effectLst/>
                        <a:latin typeface="Arial Narrow" panose="020B0606020202030204" pitchFamily="34" charset="0"/>
                      </a:endParaRPr>
                    </a:p>
                  </a:txBody>
                  <a:tcPr marL="5828" marR="5828" marT="5828" marB="0" anchor="b">
                    <a:solidFill>
                      <a:srgbClr val="002060"/>
                    </a:solidFill>
                  </a:tcPr>
                </a:tc>
                <a:tc>
                  <a:txBody>
                    <a:bodyPr/>
                    <a:lstStyle/>
                    <a:p>
                      <a:pPr algn="ctr" fontAlgn="b"/>
                      <a:r>
                        <a:rPr lang="es-CO" sz="1200" u="none" strike="noStrike" dirty="0">
                          <a:solidFill>
                            <a:schemeClr val="bg1"/>
                          </a:solidFill>
                          <a:effectLst/>
                          <a:latin typeface="Arial Narrow" panose="020B0606020202030204" pitchFamily="34" charset="0"/>
                        </a:rPr>
                        <a:t>Nombre</a:t>
                      </a:r>
                      <a:endParaRPr lang="es-CO" sz="1200" b="0" i="0" u="none" strike="noStrike" dirty="0">
                        <a:solidFill>
                          <a:schemeClr val="bg1"/>
                        </a:solidFill>
                        <a:effectLst/>
                        <a:latin typeface="Arial Narrow" panose="020B0606020202030204" pitchFamily="34" charset="0"/>
                      </a:endParaRPr>
                    </a:p>
                  </a:txBody>
                  <a:tcPr marL="5828" marR="5828" marT="5828" marB="0" anchor="b">
                    <a:solidFill>
                      <a:srgbClr val="002060"/>
                    </a:solidFill>
                  </a:tcPr>
                </a:tc>
                <a:tc>
                  <a:txBody>
                    <a:bodyPr/>
                    <a:lstStyle/>
                    <a:p>
                      <a:pPr algn="ctr" fontAlgn="b"/>
                      <a:r>
                        <a:rPr lang="es-CO" sz="1200" u="none" strike="noStrike" dirty="0">
                          <a:solidFill>
                            <a:schemeClr val="bg1"/>
                          </a:solidFill>
                          <a:effectLst/>
                          <a:latin typeface="Arial Narrow" panose="020B0606020202030204" pitchFamily="34" charset="0"/>
                        </a:rPr>
                        <a:t>Indicador</a:t>
                      </a:r>
                      <a:endParaRPr lang="es-CO" sz="1200" b="0" i="0" u="none" strike="noStrike" dirty="0">
                        <a:solidFill>
                          <a:schemeClr val="bg1"/>
                        </a:solidFill>
                        <a:effectLst/>
                        <a:latin typeface="Arial Narrow" panose="020B0606020202030204" pitchFamily="34" charset="0"/>
                      </a:endParaRPr>
                    </a:p>
                  </a:txBody>
                  <a:tcPr marL="5828" marR="5828" marT="5828" marB="0" anchor="b">
                    <a:solidFill>
                      <a:srgbClr val="002060"/>
                    </a:solidFill>
                  </a:tcPr>
                </a:tc>
                <a:extLst>
                  <a:ext uri="{0D108BD9-81ED-4DB2-BD59-A6C34878D82A}">
                    <a16:rowId xmlns="" xmlns:a16="http://schemas.microsoft.com/office/drawing/2014/main" val="784223100"/>
                  </a:ext>
                </a:extLst>
              </a:tr>
              <a:tr h="170546">
                <a:tc>
                  <a:txBody>
                    <a:bodyPr/>
                    <a:lstStyle/>
                    <a:p>
                      <a:pPr algn="ctr" fontAlgn="b"/>
                      <a:r>
                        <a:rPr lang="es-CO" sz="1200" b="0" i="0" u="none" strike="noStrike" dirty="0">
                          <a:solidFill>
                            <a:srgbClr val="000000"/>
                          </a:solidFill>
                          <a:effectLst/>
                          <a:latin typeface="Arial Narrow" panose="020B0606020202030204" pitchFamily="34" charset="0"/>
                        </a:rPr>
                        <a:t>1</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EAFIT-</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0,00310</a:t>
                      </a:r>
                    </a:p>
                  </a:txBody>
                  <a:tcPr marL="9525" marR="9525" marT="9525" marB="0" anchor="b">
                    <a:solidFill>
                      <a:schemeClr val="bg1"/>
                    </a:solidFill>
                  </a:tcPr>
                </a:tc>
                <a:extLst>
                  <a:ext uri="{0D108BD9-81ED-4DB2-BD59-A6C34878D82A}">
                    <a16:rowId xmlns="" xmlns:a16="http://schemas.microsoft.com/office/drawing/2014/main" val="3017362136"/>
                  </a:ext>
                </a:extLst>
              </a:tr>
              <a:tr h="170546">
                <a:tc>
                  <a:txBody>
                    <a:bodyPr/>
                    <a:lstStyle/>
                    <a:p>
                      <a:pPr algn="ctr" fontAlgn="b"/>
                      <a:r>
                        <a:rPr lang="es-CO" sz="1200" b="0" i="0" u="none" strike="noStrike">
                          <a:solidFill>
                            <a:srgbClr val="000000"/>
                          </a:solidFill>
                          <a:effectLst/>
                          <a:latin typeface="Arial Narrow" panose="020B0606020202030204" pitchFamily="34" charset="0"/>
                        </a:rPr>
                        <a:t>2</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DE LA SALLE</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0,00267</a:t>
                      </a:r>
                    </a:p>
                  </a:txBody>
                  <a:tcPr marL="9525" marR="9525" marT="9525" marB="0" anchor="b">
                    <a:solidFill>
                      <a:schemeClr val="bg1"/>
                    </a:solidFill>
                  </a:tcPr>
                </a:tc>
                <a:extLst>
                  <a:ext uri="{0D108BD9-81ED-4DB2-BD59-A6C34878D82A}">
                    <a16:rowId xmlns="" xmlns:a16="http://schemas.microsoft.com/office/drawing/2014/main" val="4205132018"/>
                  </a:ext>
                </a:extLst>
              </a:tr>
              <a:tr h="170546">
                <a:tc>
                  <a:txBody>
                    <a:bodyPr/>
                    <a:lstStyle/>
                    <a:p>
                      <a:pPr algn="ctr" fontAlgn="b"/>
                      <a:r>
                        <a:rPr lang="es-CO" sz="1200" b="0" i="0" u="none" strike="noStrike">
                          <a:solidFill>
                            <a:srgbClr val="000000"/>
                          </a:solidFill>
                          <a:effectLst/>
                          <a:latin typeface="Arial Narrow" panose="020B0606020202030204" pitchFamily="34" charset="0"/>
                        </a:rPr>
                        <a:t>3</a:t>
                      </a:r>
                    </a:p>
                  </a:txBody>
                  <a:tcPr marL="9525" marR="9525" marT="9525" marB="0" anchor="b">
                    <a:solidFill>
                      <a:schemeClr val="bg1"/>
                    </a:solidFill>
                  </a:tcPr>
                </a:tc>
                <a:tc>
                  <a:txBody>
                    <a:bodyPr/>
                    <a:lstStyle/>
                    <a:p>
                      <a:pPr algn="l" fontAlgn="b"/>
                      <a:r>
                        <a:rPr lang="es-CO" sz="1200" b="0" i="0" u="none" strike="noStrike" dirty="0">
                          <a:solidFill>
                            <a:srgbClr val="000000"/>
                          </a:solidFill>
                          <a:effectLst/>
                          <a:latin typeface="Arial Narrow" panose="020B0606020202030204" pitchFamily="34" charset="0"/>
                        </a:rPr>
                        <a:t>UNIVERSIDAD DE SAN BUENAVENTURA</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0,00258</a:t>
                      </a:r>
                    </a:p>
                  </a:txBody>
                  <a:tcPr marL="9525" marR="9525" marT="9525" marB="0" anchor="b">
                    <a:solidFill>
                      <a:schemeClr val="bg1"/>
                    </a:solidFill>
                  </a:tcPr>
                </a:tc>
                <a:extLst>
                  <a:ext uri="{0D108BD9-81ED-4DB2-BD59-A6C34878D82A}">
                    <a16:rowId xmlns="" xmlns:a16="http://schemas.microsoft.com/office/drawing/2014/main" val="3454230621"/>
                  </a:ext>
                </a:extLst>
              </a:tr>
              <a:tr h="170546">
                <a:tc>
                  <a:txBody>
                    <a:bodyPr/>
                    <a:lstStyle/>
                    <a:p>
                      <a:pPr algn="ctr" fontAlgn="b"/>
                      <a:r>
                        <a:rPr lang="es-CO" sz="1200" b="0" i="0" u="none" strike="noStrike">
                          <a:solidFill>
                            <a:srgbClr val="000000"/>
                          </a:solidFill>
                          <a:effectLst/>
                          <a:latin typeface="Arial Narrow" panose="020B0606020202030204" pitchFamily="34" charset="0"/>
                        </a:rPr>
                        <a:t>4</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DE MANIZALES</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0,00247</a:t>
                      </a:r>
                    </a:p>
                  </a:txBody>
                  <a:tcPr marL="9525" marR="9525" marT="9525" marB="0" anchor="b">
                    <a:solidFill>
                      <a:schemeClr val="bg1"/>
                    </a:solidFill>
                  </a:tcPr>
                </a:tc>
                <a:extLst>
                  <a:ext uri="{0D108BD9-81ED-4DB2-BD59-A6C34878D82A}">
                    <a16:rowId xmlns="" xmlns:a16="http://schemas.microsoft.com/office/drawing/2014/main" val="3885865710"/>
                  </a:ext>
                </a:extLst>
              </a:tr>
              <a:tr h="170546">
                <a:tc>
                  <a:txBody>
                    <a:bodyPr/>
                    <a:lstStyle/>
                    <a:p>
                      <a:pPr algn="ctr" fontAlgn="b"/>
                      <a:r>
                        <a:rPr lang="es-CO" sz="1200" b="0" i="0" u="none" strike="noStrike" dirty="0">
                          <a:solidFill>
                            <a:srgbClr val="000000"/>
                          </a:solidFill>
                          <a:effectLst/>
                          <a:latin typeface="Arial Narrow" panose="020B0606020202030204" pitchFamily="34" charset="0"/>
                        </a:rPr>
                        <a:t>5</a:t>
                      </a:r>
                    </a:p>
                  </a:txBody>
                  <a:tcPr marL="9525" marR="9525" marT="9525" marB="0" anchor="b">
                    <a:solidFill>
                      <a:schemeClr val="accent4"/>
                    </a:solidFill>
                  </a:tcPr>
                </a:tc>
                <a:tc>
                  <a:txBody>
                    <a:bodyPr/>
                    <a:lstStyle/>
                    <a:p>
                      <a:pPr algn="l" fontAlgn="b"/>
                      <a:r>
                        <a:rPr lang="es-CO" sz="1200" b="0" i="0" u="none" strike="noStrike" dirty="0">
                          <a:solidFill>
                            <a:srgbClr val="000000"/>
                          </a:solidFill>
                          <a:effectLst/>
                          <a:latin typeface="Arial Narrow" panose="020B0606020202030204" pitchFamily="34" charset="0"/>
                        </a:rPr>
                        <a:t>UNIVERSIDAD DE NARIÑO</a:t>
                      </a:r>
                    </a:p>
                  </a:txBody>
                  <a:tcPr marL="9525" marR="9525" marT="9525" marB="0" anchor="b">
                    <a:solidFill>
                      <a:schemeClr val="accent4"/>
                    </a:solidFill>
                  </a:tcPr>
                </a:tc>
                <a:tc>
                  <a:txBody>
                    <a:bodyPr/>
                    <a:lstStyle/>
                    <a:p>
                      <a:pPr algn="r" fontAlgn="b"/>
                      <a:r>
                        <a:rPr lang="es-CO" sz="1200" b="0" i="0" u="none" strike="noStrike" dirty="0">
                          <a:solidFill>
                            <a:srgbClr val="000000"/>
                          </a:solidFill>
                          <a:effectLst/>
                          <a:latin typeface="Arial Narrow" panose="020B0606020202030204" pitchFamily="34" charset="0"/>
                        </a:rPr>
                        <a:t>0,00221</a:t>
                      </a:r>
                    </a:p>
                  </a:txBody>
                  <a:tcPr marL="9525" marR="9525" marT="9525" marB="0" anchor="b">
                    <a:solidFill>
                      <a:schemeClr val="accent4"/>
                    </a:solidFill>
                  </a:tcPr>
                </a:tc>
                <a:extLst>
                  <a:ext uri="{0D108BD9-81ED-4DB2-BD59-A6C34878D82A}">
                    <a16:rowId xmlns="" xmlns:a16="http://schemas.microsoft.com/office/drawing/2014/main" val="532470920"/>
                  </a:ext>
                </a:extLst>
              </a:tr>
              <a:tr h="170546">
                <a:tc>
                  <a:txBody>
                    <a:bodyPr/>
                    <a:lstStyle/>
                    <a:p>
                      <a:pPr algn="ctr" fontAlgn="b"/>
                      <a:r>
                        <a:rPr lang="es-CO" sz="1200" b="0" i="0" u="none" strike="noStrike">
                          <a:solidFill>
                            <a:srgbClr val="000000"/>
                          </a:solidFill>
                          <a:effectLst/>
                          <a:latin typeface="Arial Narrow" panose="020B0606020202030204" pitchFamily="34" charset="0"/>
                        </a:rPr>
                        <a:t>6</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DISTRITAL-FRANCISCO JOSE DE CALDAS</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0,00208</a:t>
                      </a:r>
                    </a:p>
                  </a:txBody>
                  <a:tcPr marL="9525" marR="9525" marT="9525" marB="0" anchor="b">
                    <a:solidFill>
                      <a:schemeClr val="bg1"/>
                    </a:solidFill>
                  </a:tcPr>
                </a:tc>
                <a:extLst>
                  <a:ext uri="{0D108BD9-81ED-4DB2-BD59-A6C34878D82A}">
                    <a16:rowId xmlns="" xmlns:a16="http://schemas.microsoft.com/office/drawing/2014/main" val="1773042514"/>
                  </a:ext>
                </a:extLst>
              </a:tr>
              <a:tr h="170546">
                <a:tc>
                  <a:txBody>
                    <a:bodyPr/>
                    <a:lstStyle/>
                    <a:p>
                      <a:pPr algn="ctr" fontAlgn="b"/>
                      <a:r>
                        <a:rPr lang="es-CO" sz="1200" b="0" i="0" u="none" strike="noStrike">
                          <a:solidFill>
                            <a:srgbClr val="000000"/>
                          </a:solidFill>
                          <a:effectLst/>
                          <a:latin typeface="Arial Narrow" panose="020B0606020202030204" pitchFamily="34" charset="0"/>
                        </a:rPr>
                        <a:t>7</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COLEGIO MAYOR DE NUESTRA SEÑORA DEL ROSARIO</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0,00208</a:t>
                      </a:r>
                    </a:p>
                  </a:txBody>
                  <a:tcPr marL="9525" marR="9525" marT="9525" marB="0" anchor="b">
                    <a:solidFill>
                      <a:schemeClr val="bg1"/>
                    </a:solidFill>
                  </a:tcPr>
                </a:tc>
                <a:extLst>
                  <a:ext uri="{0D108BD9-81ED-4DB2-BD59-A6C34878D82A}">
                    <a16:rowId xmlns="" xmlns:a16="http://schemas.microsoft.com/office/drawing/2014/main" val="59484682"/>
                  </a:ext>
                </a:extLst>
              </a:tr>
              <a:tr h="170546">
                <a:tc>
                  <a:txBody>
                    <a:bodyPr/>
                    <a:lstStyle/>
                    <a:p>
                      <a:pPr algn="ctr" fontAlgn="b"/>
                      <a:r>
                        <a:rPr lang="es-CO" sz="1200" b="0" i="0" u="none" strike="noStrike">
                          <a:solidFill>
                            <a:srgbClr val="000000"/>
                          </a:solidFill>
                          <a:effectLst/>
                          <a:latin typeface="Arial Narrow" panose="020B0606020202030204" pitchFamily="34" charset="0"/>
                        </a:rPr>
                        <a:t>8</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EAN</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0,00206</a:t>
                      </a:r>
                    </a:p>
                  </a:txBody>
                  <a:tcPr marL="9525" marR="9525" marT="9525" marB="0" anchor="b">
                    <a:solidFill>
                      <a:schemeClr val="bg1"/>
                    </a:solidFill>
                  </a:tcPr>
                </a:tc>
                <a:extLst>
                  <a:ext uri="{0D108BD9-81ED-4DB2-BD59-A6C34878D82A}">
                    <a16:rowId xmlns="" xmlns:a16="http://schemas.microsoft.com/office/drawing/2014/main" val="97599480"/>
                  </a:ext>
                </a:extLst>
              </a:tr>
              <a:tr h="170546">
                <a:tc>
                  <a:txBody>
                    <a:bodyPr/>
                    <a:lstStyle/>
                    <a:p>
                      <a:pPr algn="ctr" fontAlgn="b"/>
                      <a:r>
                        <a:rPr lang="es-CO" sz="1200" b="0" i="0" u="none" strike="noStrike">
                          <a:solidFill>
                            <a:srgbClr val="000000"/>
                          </a:solidFill>
                          <a:effectLst/>
                          <a:latin typeface="Arial Narrow" panose="020B0606020202030204" pitchFamily="34" charset="0"/>
                        </a:rPr>
                        <a:t>9</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DEL TOLIMA</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0,00185</a:t>
                      </a:r>
                    </a:p>
                  </a:txBody>
                  <a:tcPr marL="9525" marR="9525" marT="9525" marB="0" anchor="b">
                    <a:solidFill>
                      <a:schemeClr val="bg1"/>
                    </a:solidFill>
                  </a:tcPr>
                </a:tc>
                <a:extLst>
                  <a:ext uri="{0D108BD9-81ED-4DB2-BD59-A6C34878D82A}">
                    <a16:rowId xmlns="" xmlns:a16="http://schemas.microsoft.com/office/drawing/2014/main" val="2533251225"/>
                  </a:ext>
                </a:extLst>
              </a:tr>
              <a:tr h="170546">
                <a:tc>
                  <a:txBody>
                    <a:bodyPr/>
                    <a:lstStyle/>
                    <a:p>
                      <a:pPr algn="ctr" fontAlgn="b"/>
                      <a:r>
                        <a:rPr lang="es-CO" sz="1200" b="0" i="0" u="none" strike="noStrike">
                          <a:solidFill>
                            <a:srgbClr val="000000"/>
                          </a:solidFill>
                          <a:effectLst/>
                          <a:latin typeface="Arial Narrow" panose="020B0606020202030204" pitchFamily="34" charset="0"/>
                        </a:rPr>
                        <a:t>10</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AUTONOMA DE MANIZALES</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0,00170</a:t>
                      </a:r>
                    </a:p>
                  </a:txBody>
                  <a:tcPr marL="9525" marR="9525" marT="9525" marB="0" anchor="b">
                    <a:solidFill>
                      <a:schemeClr val="bg1"/>
                    </a:solidFill>
                  </a:tcPr>
                </a:tc>
                <a:extLst>
                  <a:ext uri="{0D108BD9-81ED-4DB2-BD59-A6C34878D82A}">
                    <a16:rowId xmlns="" xmlns:a16="http://schemas.microsoft.com/office/drawing/2014/main" val="1624022623"/>
                  </a:ext>
                </a:extLst>
              </a:tr>
              <a:tr h="170546">
                <a:tc>
                  <a:txBody>
                    <a:bodyPr/>
                    <a:lstStyle/>
                    <a:p>
                      <a:pPr algn="ctr" fontAlgn="b"/>
                      <a:r>
                        <a:rPr lang="es-CO" sz="1200" b="0" i="0" u="none" strike="noStrike">
                          <a:solidFill>
                            <a:srgbClr val="000000"/>
                          </a:solidFill>
                          <a:effectLst/>
                          <a:latin typeface="Arial Narrow" panose="020B0606020202030204" pitchFamily="34" charset="0"/>
                        </a:rPr>
                        <a:t>11</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SERGIO ARBOLEDA</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0,00167</a:t>
                      </a:r>
                    </a:p>
                  </a:txBody>
                  <a:tcPr marL="9525" marR="9525" marT="9525" marB="0" anchor="b">
                    <a:solidFill>
                      <a:schemeClr val="bg1"/>
                    </a:solidFill>
                  </a:tcPr>
                </a:tc>
                <a:extLst>
                  <a:ext uri="{0D108BD9-81ED-4DB2-BD59-A6C34878D82A}">
                    <a16:rowId xmlns="" xmlns:a16="http://schemas.microsoft.com/office/drawing/2014/main" val="292359806"/>
                  </a:ext>
                </a:extLst>
              </a:tr>
              <a:tr h="170546">
                <a:tc>
                  <a:txBody>
                    <a:bodyPr/>
                    <a:lstStyle/>
                    <a:p>
                      <a:pPr algn="ctr" fontAlgn="b"/>
                      <a:r>
                        <a:rPr lang="es-CO" sz="1200" b="0" i="0" u="none" strike="noStrike">
                          <a:solidFill>
                            <a:srgbClr val="000000"/>
                          </a:solidFill>
                          <a:effectLst/>
                          <a:latin typeface="Arial Narrow" panose="020B0606020202030204" pitchFamily="34" charset="0"/>
                        </a:rPr>
                        <a:t>12</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CES</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0,00165</a:t>
                      </a:r>
                    </a:p>
                  </a:txBody>
                  <a:tcPr marL="9525" marR="9525" marT="9525" marB="0" anchor="b">
                    <a:solidFill>
                      <a:schemeClr val="bg1"/>
                    </a:solidFill>
                  </a:tcPr>
                </a:tc>
                <a:extLst>
                  <a:ext uri="{0D108BD9-81ED-4DB2-BD59-A6C34878D82A}">
                    <a16:rowId xmlns="" xmlns:a16="http://schemas.microsoft.com/office/drawing/2014/main" val="2809978352"/>
                  </a:ext>
                </a:extLst>
              </a:tr>
              <a:tr h="170546">
                <a:tc>
                  <a:txBody>
                    <a:bodyPr/>
                    <a:lstStyle/>
                    <a:p>
                      <a:pPr algn="ctr" fontAlgn="b"/>
                      <a:r>
                        <a:rPr lang="es-CO" sz="1200" b="0" i="0" u="none" strike="noStrike">
                          <a:solidFill>
                            <a:srgbClr val="000000"/>
                          </a:solidFill>
                          <a:effectLst/>
                          <a:latin typeface="Arial Narrow" panose="020B0606020202030204" pitchFamily="34" charset="0"/>
                        </a:rPr>
                        <a:t>13</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FUNDACION UNIVERSIDAD DE BOGOTA - JORGE TADEO LOZANO</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0,00165</a:t>
                      </a:r>
                    </a:p>
                  </a:txBody>
                  <a:tcPr marL="9525" marR="9525" marT="9525" marB="0" anchor="b">
                    <a:solidFill>
                      <a:schemeClr val="bg1"/>
                    </a:solidFill>
                  </a:tcPr>
                </a:tc>
                <a:extLst>
                  <a:ext uri="{0D108BD9-81ED-4DB2-BD59-A6C34878D82A}">
                    <a16:rowId xmlns="" xmlns:a16="http://schemas.microsoft.com/office/drawing/2014/main" val="2596225650"/>
                  </a:ext>
                </a:extLst>
              </a:tr>
              <a:tr h="170546">
                <a:tc>
                  <a:txBody>
                    <a:bodyPr/>
                    <a:lstStyle/>
                    <a:p>
                      <a:pPr algn="ctr" fontAlgn="b"/>
                      <a:r>
                        <a:rPr lang="es-CO" sz="1200" b="0" i="0" u="none" strike="noStrike">
                          <a:solidFill>
                            <a:srgbClr val="000000"/>
                          </a:solidFill>
                          <a:effectLst/>
                          <a:latin typeface="Arial Narrow" panose="020B0606020202030204" pitchFamily="34" charset="0"/>
                        </a:rPr>
                        <a:t>14</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DE LA SABANA</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0,00163</a:t>
                      </a:r>
                    </a:p>
                  </a:txBody>
                  <a:tcPr marL="9525" marR="9525" marT="9525" marB="0" anchor="b">
                    <a:solidFill>
                      <a:schemeClr val="bg1"/>
                    </a:solidFill>
                  </a:tcPr>
                </a:tc>
                <a:extLst>
                  <a:ext uri="{0D108BD9-81ED-4DB2-BD59-A6C34878D82A}">
                    <a16:rowId xmlns="" xmlns:a16="http://schemas.microsoft.com/office/drawing/2014/main" val="2397544597"/>
                  </a:ext>
                </a:extLst>
              </a:tr>
              <a:tr h="170546">
                <a:tc>
                  <a:txBody>
                    <a:bodyPr/>
                    <a:lstStyle/>
                    <a:p>
                      <a:pPr algn="ctr" fontAlgn="b"/>
                      <a:r>
                        <a:rPr lang="es-CO" sz="1200" b="0" i="0" u="none" strike="noStrike">
                          <a:solidFill>
                            <a:srgbClr val="000000"/>
                          </a:solidFill>
                          <a:effectLst/>
                          <a:latin typeface="Arial Narrow" panose="020B0606020202030204" pitchFamily="34" charset="0"/>
                        </a:rPr>
                        <a:t>15</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ICESI</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0,00158</a:t>
                      </a:r>
                    </a:p>
                  </a:txBody>
                  <a:tcPr marL="9525" marR="9525" marT="9525" marB="0" anchor="b">
                    <a:solidFill>
                      <a:schemeClr val="bg1"/>
                    </a:solidFill>
                  </a:tcPr>
                </a:tc>
                <a:extLst>
                  <a:ext uri="{0D108BD9-81ED-4DB2-BD59-A6C34878D82A}">
                    <a16:rowId xmlns="" xmlns:a16="http://schemas.microsoft.com/office/drawing/2014/main" val="1239533458"/>
                  </a:ext>
                </a:extLst>
              </a:tr>
              <a:tr h="170546">
                <a:tc>
                  <a:txBody>
                    <a:bodyPr/>
                    <a:lstStyle/>
                    <a:p>
                      <a:pPr algn="ctr" fontAlgn="b"/>
                      <a:r>
                        <a:rPr lang="es-CO" sz="1200" b="0" i="0" u="none" strike="noStrike">
                          <a:solidFill>
                            <a:srgbClr val="000000"/>
                          </a:solidFill>
                          <a:effectLst/>
                          <a:latin typeface="Arial Narrow" panose="020B0606020202030204" pitchFamily="34" charset="0"/>
                        </a:rPr>
                        <a:t>16</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SURCOLOMBIANA</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0,00156</a:t>
                      </a:r>
                    </a:p>
                  </a:txBody>
                  <a:tcPr marL="9525" marR="9525" marT="9525" marB="0" anchor="b">
                    <a:solidFill>
                      <a:schemeClr val="bg1"/>
                    </a:solidFill>
                  </a:tcPr>
                </a:tc>
                <a:extLst>
                  <a:ext uri="{0D108BD9-81ED-4DB2-BD59-A6C34878D82A}">
                    <a16:rowId xmlns="" xmlns:a16="http://schemas.microsoft.com/office/drawing/2014/main" val="2768313598"/>
                  </a:ext>
                </a:extLst>
              </a:tr>
              <a:tr h="170546">
                <a:tc>
                  <a:txBody>
                    <a:bodyPr/>
                    <a:lstStyle/>
                    <a:p>
                      <a:pPr algn="ctr" fontAlgn="b"/>
                      <a:r>
                        <a:rPr lang="es-CO" sz="1200" b="0" i="0" u="none" strike="noStrike">
                          <a:solidFill>
                            <a:srgbClr val="000000"/>
                          </a:solidFill>
                          <a:effectLst/>
                          <a:latin typeface="Arial Narrow" panose="020B0606020202030204" pitchFamily="34" charset="0"/>
                        </a:rPr>
                        <a:t>17</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CATOLICA DE PEREIRA</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0,00156</a:t>
                      </a:r>
                    </a:p>
                  </a:txBody>
                  <a:tcPr marL="9525" marR="9525" marT="9525" marB="0" anchor="b">
                    <a:solidFill>
                      <a:schemeClr val="bg1"/>
                    </a:solidFill>
                  </a:tcPr>
                </a:tc>
                <a:extLst>
                  <a:ext uri="{0D108BD9-81ED-4DB2-BD59-A6C34878D82A}">
                    <a16:rowId xmlns="" xmlns:a16="http://schemas.microsoft.com/office/drawing/2014/main" val="3232850799"/>
                  </a:ext>
                </a:extLst>
              </a:tr>
              <a:tr h="170546">
                <a:tc>
                  <a:txBody>
                    <a:bodyPr/>
                    <a:lstStyle/>
                    <a:p>
                      <a:pPr algn="ctr" fontAlgn="b"/>
                      <a:r>
                        <a:rPr lang="es-CO" sz="1200" b="0" i="0" u="none" strike="noStrike">
                          <a:solidFill>
                            <a:srgbClr val="000000"/>
                          </a:solidFill>
                          <a:effectLst/>
                          <a:latin typeface="Arial Narrow" panose="020B0606020202030204" pitchFamily="34" charset="0"/>
                        </a:rPr>
                        <a:t>18</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EXTERNADO DE COLOMBIA</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0,00155</a:t>
                      </a:r>
                    </a:p>
                  </a:txBody>
                  <a:tcPr marL="9525" marR="9525" marT="9525" marB="0" anchor="b">
                    <a:solidFill>
                      <a:schemeClr val="bg1"/>
                    </a:solidFill>
                  </a:tcPr>
                </a:tc>
                <a:extLst>
                  <a:ext uri="{0D108BD9-81ED-4DB2-BD59-A6C34878D82A}">
                    <a16:rowId xmlns="" xmlns:a16="http://schemas.microsoft.com/office/drawing/2014/main" val="3736741263"/>
                  </a:ext>
                </a:extLst>
              </a:tr>
              <a:tr h="170546">
                <a:tc>
                  <a:txBody>
                    <a:bodyPr/>
                    <a:lstStyle/>
                    <a:p>
                      <a:pPr algn="ctr" fontAlgn="b"/>
                      <a:r>
                        <a:rPr lang="es-CO" sz="1200" b="0" i="0" u="none" strike="noStrike">
                          <a:solidFill>
                            <a:srgbClr val="000000"/>
                          </a:solidFill>
                          <a:effectLst/>
                          <a:latin typeface="Arial Narrow" panose="020B0606020202030204" pitchFamily="34" charset="0"/>
                        </a:rPr>
                        <a:t>19</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MILITAR-NUEVA GRANADA</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0,00153</a:t>
                      </a:r>
                    </a:p>
                  </a:txBody>
                  <a:tcPr marL="9525" marR="9525" marT="9525" marB="0" anchor="b">
                    <a:solidFill>
                      <a:schemeClr val="bg1"/>
                    </a:solidFill>
                  </a:tcPr>
                </a:tc>
                <a:extLst>
                  <a:ext uri="{0D108BD9-81ED-4DB2-BD59-A6C34878D82A}">
                    <a16:rowId xmlns="" xmlns:a16="http://schemas.microsoft.com/office/drawing/2014/main" val="116231525"/>
                  </a:ext>
                </a:extLst>
              </a:tr>
              <a:tr h="170546">
                <a:tc>
                  <a:txBody>
                    <a:bodyPr/>
                    <a:lstStyle/>
                    <a:p>
                      <a:pPr algn="ctr" fontAlgn="b"/>
                      <a:r>
                        <a:rPr lang="es-CO" sz="1200" b="0" i="0" u="none" strike="noStrike">
                          <a:solidFill>
                            <a:srgbClr val="000000"/>
                          </a:solidFill>
                          <a:effectLst/>
                          <a:latin typeface="Arial Narrow" panose="020B0606020202030204" pitchFamily="34" charset="0"/>
                        </a:rPr>
                        <a:t>20</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AUTONOMA DE BUCARAMANGA-UNAB-</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0,00153</a:t>
                      </a:r>
                    </a:p>
                  </a:txBody>
                  <a:tcPr marL="9525" marR="9525" marT="9525" marB="0" anchor="b">
                    <a:solidFill>
                      <a:schemeClr val="bg1"/>
                    </a:solidFill>
                  </a:tcPr>
                </a:tc>
                <a:extLst>
                  <a:ext uri="{0D108BD9-81ED-4DB2-BD59-A6C34878D82A}">
                    <a16:rowId xmlns="" xmlns:a16="http://schemas.microsoft.com/office/drawing/2014/main" val="4226527145"/>
                  </a:ext>
                </a:extLst>
              </a:tr>
              <a:tr h="170546">
                <a:tc>
                  <a:txBody>
                    <a:bodyPr/>
                    <a:lstStyle/>
                    <a:p>
                      <a:pPr algn="ctr" fontAlgn="b"/>
                      <a:r>
                        <a:rPr lang="es-CO" sz="1200" b="0" i="0" u="none" strike="noStrike">
                          <a:solidFill>
                            <a:srgbClr val="000000"/>
                          </a:solidFill>
                          <a:effectLst/>
                          <a:latin typeface="Arial Narrow" panose="020B0606020202030204" pitchFamily="34" charset="0"/>
                        </a:rPr>
                        <a:t>21</a:t>
                      </a:r>
                    </a:p>
                  </a:txBody>
                  <a:tcPr marL="9525" marR="9525" marT="9525" marB="0" anchor="b"/>
                </a:tc>
                <a:tc>
                  <a:txBody>
                    <a:bodyPr/>
                    <a:lstStyle/>
                    <a:p>
                      <a:pPr algn="l" fontAlgn="b"/>
                      <a:r>
                        <a:rPr lang="es-CO" sz="1200" b="0" i="0" u="none" strike="noStrike">
                          <a:solidFill>
                            <a:srgbClr val="000000"/>
                          </a:solidFill>
                          <a:effectLst/>
                          <a:latin typeface="Arial Narrow" panose="020B0606020202030204" pitchFamily="34" charset="0"/>
                        </a:rPr>
                        <a:t>UNIVERSIDAD DE MEDELLIN</a:t>
                      </a:r>
                    </a:p>
                  </a:txBody>
                  <a:tcPr marL="9525" marR="9525" marT="9525" marB="0" anchor="b"/>
                </a:tc>
                <a:tc>
                  <a:txBody>
                    <a:bodyPr/>
                    <a:lstStyle/>
                    <a:p>
                      <a:pPr algn="r" fontAlgn="b"/>
                      <a:r>
                        <a:rPr lang="es-CO" sz="1200" b="0" i="0" u="none" strike="noStrike">
                          <a:solidFill>
                            <a:srgbClr val="000000"/>
                          </a:solidFill>
                          <a:effectLst/>
                          <a:latin typeface="Arial Narrow" panose="020B0606020202030204" pitchFamily="34" charset="0"/>
                        </a:rPr>
                        <a:t>0,00145</a:t>
                      </a:r>
                    </a:p>
                  </a:txBody>
                  <a:tcPr marL="9525" marR="9525" marT="9525" marB="0" anchor="b"/>
                </a:tc>
                <a:extLst>
                  <a:ext uri="{0D108BD9-81ED-4DB2-BD59-A6C34878D82A}">
                    <a16:rowId xmlns="" xmlns:a16="http://schemas.microsoft.com/office/drawing/2014/main" val="803510805"/>
                  </a:ext>
                </a:extLst>
              </a:tr>
              <a:tr h="170546">
                <a:tc>
                  <a:txBody>
                    <a:bodyPr/>
                    <a:lstStyle/>
                    <a:p>
                      <a:pPr algn="ctr" fontAlgn="b"/>
                      <a:r>
                        <a:rPr lang="es-CO" sz="1200" b="0" i="0" u="none" strike="noStrike">
                          <a:solidFill>
                            <a:srgbClr val="000000"/>
                          </a:solidFill>
                          <a:effectLst/>
                          <a:latin typeface="Arial Narrow" panose="020B0606020202030204" pitchFamily="34" charset="0"/>
                        </a:rPr>
                        <a:t>22</a:t>
                      </a:r>
                    </a:p>
                  </a:txBody>
                  <a:tcPr marL="9525" marR="9525" marT="9525" marB="0" anchor="b"/>
                </a:tc>
                <a:tc>
                  <a:txBody>
                    <a:bodyPr/>
                    <a:lstStyle/>
                    <a:p>
                      <a:pPr algn="l" fontAlgn="b"/>
                      <a:r>
                        <a:rPr lang="es-CO" sz="1200" b="0" i="0" u="none" strike="noStrike">
                          <a:solidFill>
                            <a:srgbClr val="000000"/>
                          </a:solidFill>
                          <a:effectLst/>
                          <a:latin typeface="Arial Narrow" panose="020B0606020202030204" pitchFamily="34" charset="0"/>
                        </a:rPr>
                        <a:t>UNIVERSIDAD EL BOSQUE</a:t>
                      </a:r>
                    </a:p>
                  </a:txBody>
                  <a:tcPr marL="9525" marR="9525" marT="9525" marB="0" anchor="b"/>
                </a:tc>
                <a:tc>
                  <a:txBody>
                    <a:bodyPr/>
                    <a:lstStyle/>
                    <a:p>
                      <a:pPr algn="r" fontAlgn="b"/>
                      <a:r>
                        <a:rPr lang="es-CO" sz="1200" b="0" i="0" u="none" strike="noStrike">
                          <a:solidFill>
                            <a:srgbClr val="000000"/>
                          </a:solidFill>
                          <a:effectLst/>
                          <a:latin typeface="Arial Narrow" panose="020B0606020202030204" pitchFamily="34" charset="0"/>
                        </a:rPr>
                        <a:t>0,00143</a:t>
                      </a:r>
                    </a:p>
                  </a:txBody>
                  <a:tcPr marL="9525" marR="9525" marT="9525" marB="0" anchor="b"/>
                </a:tc>
                <a:extLst>
                  <a:ext uri="{0D108BD9-81ED-4DB2-BD59-A6C34878D82A}">
                    <a16:rowId xmlns="" xmlns:a16="http://schemas.microsoft.com/office/drawing/2014/main" val="3472264943"/>
                  </a:ext>
                </a:extLst>
              </a:tr>
              <a:tr h="170546">
                <a:tc>
                  <a:txBody>
                    <a:bodyPr/>
                    <a:lstStyle/>
                    <a:p>
                      <a:pPr algn="ctr" fontAlgn="b"/>
                      <a:r>
                        <a:rPr lang="es-CO" sz="1200" b="0" i="0" u="none" strike="noStrike">
                          <a:solidFill>
                            <a:srgbClr val="000000"/>
                          </a:solidFill>
                          <a:effectLst/>
                          <a:latin typeface="Arial Narrow" panose="020B0606020202030204" pitchFamily="34" charset="0"/>
                        </a:rPr>
                        <a:t>23</a:t>
                      </a:r>
                    </a:p>
                  </a:txBody>
                  <a:tcPr marL="9525" marR="9525" marT="9525" marB="0" anchor="b"/>
                </a:tc>
                <a:tc>
                  <a:txBody>
                    <a:bodyPr/>
                    <a:lstStyle/>
                    <a:p>
                      <a:pPr algn="l" fontAlgn="b"/>
                      <a:r>
                        <a:rPr lang="es-CO" sz="1200" b="0" i="0" u="none" strike="noStrike">
                          <a:solidFill>
                            <a:srgbClr val="000000"/>
                          </a:solidFill>
                          <a:effectLst/>
                          <a:latin typeface="Arial Narrow" panose="020B0606020202030204" pitchFamily="34" charset="0"/>
                        </a:rPr>
                        <a:t>FUNDACION UNIVERSITARIA DE CIENCIAS DE LA SALUD</a:t>
                      </a:r>
                    </a:p>
                  </a:txBody>
                  <a:tcPr marL="9525" marR="9525" marT="9525" marB="0" anchor="b"/>
                </a:tc>
                <a:tc>
                  <a:txBody>
                    <a:bodyPr/>
                    <a:lstStyle/>
                    <a:p>
                      <a:pPr algn="r" fontAlgn="b"/>
                      <a:r>
                        <a:rPr lang="es-CO" sz="1200" b="0" i="0" u="none" strike="noStrike">
                          <a:solidFill>
                            <a:srgbClr val="000000"/>
                          </a:solidFill>
                          <a:effectLst/>
                          <a:latin typeface="Arial Narrow" panose="020B0606020202030204" pitchFamily="34" charset="0"/>
                        </a:rPr>
                        <a:t>0,00133</a:t>
                      </a:r>
                    </a:p>
                  </a:txBody>
                  <a:tcPr marL="9525" marR="9525" marT="9525" marB="0" anchor="b"/>
                </a:tc>
                <a:extLst>
                  <a:ext uri="{0D108BD9-81ED-4DB2-BD59-A6C34878D82A}">
                    <a16:rowId xmlns="" xmlns:a16="http://schemas.microsoft.com/office/drawing/2014/main" val="2322827960"/>
                  </a:ext>
                </a:extLst>
              </a:tr>
              <a:tr h="170546">
                <a:tc>
                  <a:txBody>
                    <a:bodyPr/>
                    <a:lstStyle/>
                    <a:p>
                      <a:pPr algn="ctr" fontAlgn="b"/>
                      <a:r>
                        <a:rPr lang="es-CO" sz="1200" b="0" i="0" u="none" strike="noStrike">
                          <a:solidFill>
                            <a:srgbClr val="000000"/>
                          </a:solidFill>
                          <a:effectLst/>
                          <a:latin typeface="Arial Narrow" panose="020B0606020202030204" pitchFamily="34" charset="0"/>
                        </a:rPr>
                        <a:t>24</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LIBRE</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0,00117</a:t>
                      </a:r>
                    </a:p>
                  </a:txBody>
                  <a:tcPr marL="9525" marR="9525" marT="9525" marB="0" anchor="b">
                    <a:solidFill>
                      <a:schemeClr val="bg1"/>
                    </a:solidFill>
                  </a:tcPr>
                </a:tc>
                <a:extLst>
                  <a:ext uri="{0D108BD9-81ED-4DB2-BD59-A6C34878D82A}">
                    <a16:rowId xmlns="" xmlns:a16="http://schemas.microsoft.com/office/drawing/2014/main" val="123861237"/>
                  </a:ext>
                </a:extLst>
              </a:tr>
              <a:tr h="170546">
                <a:tc>
                  <a:txBody>
                    <a:bodyPr/>
                    <a:lstStyle/>
                    <a:p>
                      <a:pPr algn="ctr" fontAlgn="b"/>
                      <a:r>
                        <a:rPr lang="es-CO" sz="1200" b="0" i="0" u="none" strike="noStrike">
                          <a:solidFill>
                            <a:srgbClr val="000000"/>
                          </a:solidFill>
                          <a:effectLst/>
                          <a:latin typeface="Arial Narrow" panose="020B0606020202030204" pitchFamily="34" charset="0"/>
                        </a:rPr>
                        <a:t>25</a:t>
                      </a:r>
                    </a:p>
                  </a:txBody>
                  <a:tcPr marL="9525" marR="9525" marT="9525" marB="0" anchor="b">
                    <a:solidFill>
                      <a:schemeClr val="bg1"/>
                    </a:solidFill>
                  </a:tcPr>
                </a:tc>
                <a:tc>
                  <a:txBody>
                    <a:bodyPr/>
                    <a:lstStyle/>
                    <a:p>
                      <a:pPr algn="l" fontAlgn="b"/>
                      <a:r>
                        <a:rPr lang="es-CO" sz="1200" b="0" i="0" u="none" strike="noStrike" dirty="0">
                          <a:solidFill>
                            <a:srgbClr val="000000"/>
                          </a:solidFill>
                          <a:effectLst/>
                          <a:latin typeface="Arial Narrow" panose="020B0606020202030204" pitchFamily="34" charset="0"/>
                        </a:rPr>
                        <a:t>UNIVERSIDAD AUTONOMA DEL CARIBE- UNIAUTONOMA</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0,00116</a:t>
                      </a:r>
                    </a:p>
                  </a:txBody>
                  <a:tcPr marL="9525" marR="9525" marT="9525" marB="0" anchor="b">
                    <a:solidFill>
                      <a:schemeClr val="bg1"/>
                    </a:solidFill>
                  </a:tcPr>
                </a:tc>
                <a:extLst>
                  <a:ext uri="{0D108BD9-81ED-4DB2-BD59-A6C34878D82A}">
                    <a16:rowId xmlns="" xmlns:a16="http://schemas.microsoft.com/office/drawing/2014/main" val="44717393"/>
                  </a:ext>
                </a:extLst>
              </a:tr>
              <a:tr h="170546">
                <a:tc>
                  <a:txBody>
                    <a:bodyPr/>
                    <a:lstStyle/>
                    <a:p>
                      <a:pPr algn="ctr" fontAlgn="b"/>
                      <a:r>
                        <a:rPr lang="es-CO" sz="1200" b="0" i="0" u="none" strike="noStrike">
                          <a:solidFill>
                            <a:srgbClr val="000000"/>
                          </a:solidFill>
                          <a:effectLst/>
                          <a:latin typeface="Arial Narrow" panose="020B0606020202030204" pitchFamily="34" charset="0"/>
                        </a:rPr>
                        <a:t>26</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SIMON BOLIVAR</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0,00108</a:t>
                      </a:r>
                    </a:p>
                  </a:txBody>
                  <a:tcPr marL="9525" marR="9525" marT="9525" marB="0" anchor="b">
                    <a:solidFill>
                      <a:schemeClr val="bg1"/>
                    </a:solidFill>
                  </a:tcPr>
                </a:tc>
                <a:extLst>
                  <a:ext uri="{0D108BD9-81ED-4DB2-BD59-A6C34878D82A}">
                    <a16:rowId xmlns="" xmlns:a16="http://schemas.microsoft.com/office/drawing/2014/main" val="1933047463"/>
                  </a:ext>
                </a:extLst>
              </a:tr>
              <a:tr h="170546">
                <a:tc>
                  <a:txBody>
                    <a:bodyPr/>
                    <a:lstStyle/>
                    <a:p>
                      <a:pPr algn="ctr" fontAlgn="b"/>
                      <a:r>
                        <a:rPr lang="es-CO" sz="1200" b="0" i="0" u="none" strike="noStrike">
                          <a:solidFill>
                            <a:srgbClr val="000000"/>
                          </a:solidFill>
                          <a:effectLst/>
                          <a:latin typeface="Arial Narrow" panose="020B0606020202030204" pitchFamily="34" charset="0"/>
                        </a:rPr>
                        <a:t>27</a:t>
                      </a:r>
                    </a:p>
                  </a:txBody>
                  <a:tcPr marL="9525" marR="9525" marT="9525" marB="0" anchor="b"/>
                </a:tc>
                <a:tc>
                  <a:txBody>
                    <a:bodyPr/>
                    <a:lstStyle/>
                    <a:p>
                      <a:pPr algn="l" fontAlgn="b"/>
                      <a:r>
                        <a:rPr lang="es-CO" sz="1200" b="0" i="0" u="none" strike="noStrike">
                          <a:solidFill>
                            <a:srgbClr val="000000"/>
                          </a:solidFill>
                          <a:effectLst/>
                          <a:latin typeface="Arial Narrow" panose="020B0606020202030204" pitchFamily="34" charset="0"/>
                        </a:rPr>
                        <a:t>UNIVERSIDAD CENTRAL</a:t>
                      </a:r>
                    </a:p>
                  </a:txBody>
                  <a:tcPr marL="9525" marR="9525" marT="9525" marB="0" anchor="b"/>
                </a:tc>
                <a:tc>
                  <a:txBody>
                    <a:bodyPr/>
                    <a:lstStyle/>
                    <a:p>
                      <a:pPr algn="r" fontAlgn="b"/>
                      <a:r>
                        <a:rPr lang="es-CO" sz="1200" b="0" i="0" u="none" strike="noStrike">
                          <a:solidFill>
                            <a:srgbClr val="000000"/>
                          </a:solidFill>
                          <a:effectLst/>
                          <a:latin typeface="Arial Narrow" panose="020B0606020202030204" pitchFamily="34" charset="0"/>
                        </a:rPr>
                        <a:t>0,00077</a:t>
                      </a:r>
                    </a:p>
                  </a:txBody>
                  <a:tcPr marL="9525" marR="9525" marT="9525" marB="0" anchor="b"/>
                </a:tc>
                <a:extLst>
                  <a:ext uri="{0D108BD9-81ED-4DB2-BD59-A6C34878D82A}">
                    <a16:rowId xmlns="" xmlns:a16="http://schemas.microsoft.com/office/drawing/2014/main" val="1433134759"/>
                  </a:ext>
                </a:extLst>
              </a:tr>
              <a:tr h="170546">
                <a:tc>
                  <a:txBody>
                    <a:bodyPr/>
                    <a:lstStyle/>
                    <a:p>
                      <a:pPr algn="ctr" fontAlgn="b"/>
                      <a:r>
                        <a:rPr lang="es-CO" sz="1200" b="0" i="0" u="none" strike="noStrike">
                          <a:solidFill>
                            <a:srgbClr val="000000"/>
                          </a:solidFill>
                          <a:effectLst/>
                          <a:latin typeface="Arial Narrow" panose="020B0606020202030204" pitchFamily="34" charset="0"/>
                        </a:rPr>
                        <a:t>28</a:t>
                      </a:r>
                    </a:p>
                  </a:txBody>
                  <a:tcPr marL="9525" marR="9525" marT="9525" marB="0" anchor="b"/>
                </a:tc>
                <a:tc>
                  <a:txBody>
                    <a:bodyPr/>
                    <a:lstStyle/>
                    <a:p>
                      <a:pPr algn="l" fontAlgn="b"/>
                      <a:r>
                        <a:rPr lang="es-CO" sz="1200" b="0" i="0" u="none" strike="noStrike">
                          <a:solidFill>
                            <a:srgbClr val="000000"/>
                          </a:solidFill>
                          <a:effectLst/>
                          <a:latin typeface="Arial Narrow" panose="020B0606020202030204" pitchFamily="34" charset="0"/>
                        </a:rPr>
                        <a:t>UNIVERSIDAD COOPERATIVA DE COLOMBIA</a:t>
                      </a:r>
                    </a:p>
                  </a:txBody>
                  <a:tcPr marL="9525" marR="9525" marT="9525" marB="0" anchor="b"/>
                </a:tc>
                <a:tc>
                  <a:txBody>
                    <a:bodyPr/>
                    <a:lstStyle/>
                    <a:p>
                      <a:pPr algn="r" fontAlgn="b"/>
                      <a:r>
                        <a:rPr lang="es-CO" sz="1200" b="0" i="0" u="none" strike="noStrike">
                          <a:solidFill>
                            <a:srgbClr val="000000"/>
                          </a:solidFill>
                          <a:effectLst/>
                          <a:latin typeface="Arial Narrow" panose="020B0606020202030204" pitchFamily="34" charset="0"/>
                        </a:rPr>
                        <a:t>0,00076</a:t>
                      </a:r>
                    </a:p>
                  </a:txBody>
                  <a:tcPr marL="9525" marR="9525" marT="9525" marB="0" anchor="b"/>
                </a:tc>
                <a:extLst>
                  <a:ext uri="{0D108BD9-81ED-4DB2-BD59-A6C34878D82A}">
                    <a16:rowId xmlns="" xmlns:a16="http://schemas.microsoft.com/office/drawing/2014/main" val="2321961942"/>
                  </a:ext>
                </a:extLst>
              </a:tr>
              <a:tr h="170546">
                <a:tc>
                  <a:txBody>
                    <a:bodyPr/>
                    <a:lstStyle/>
                    <a:p>
                      <a:pPr algn="ctr" fontAlgn="b"/>
                      <a:r>
                        <a:rPr lang="es-CO" sz="1200" b="0" i="0" u="none" strike="noStrike">
                          <a:solidFill>
                            <a:srgbClr val="000000"/>
                          </a:solidFill>
                          <a:effectLst/>
                          <a:latin typeface="Arial Narrow" panose="020B0606020202030204" pitchFamily="34" charset="0"/>
                        </a:rPr>
                        <a:t>29</a:t>
                      </a:r>
                    </a:p>
                  </a:txBody>
                  <a:tcPr marL="9525" marR="9525" marT="9525" marB="0" anchor="b"/>
                </a:tc>
                <a:tc>
                  <a:txBody>
                    <a:bodyPr/>
                    <a:lstStyle/>
                    <a:p>
                      <a:pPr algn="l" fontAlgn="b"/>
                      <a:r>
                        <a:rPr lang="es-CO" sz="1200" b="0" i="0" u="none" strike="noStrike">
                          <a:solidFill>
                            <a:srgbClr val="000000"/>
                          </a:solidFill>
                          <a:effectLst/>
                          <a:latin typeface="Arial Narrow" panose="020B0606020202030204" pitchFamily="34" charset="0"/>
                        </a:rPr>
                        <a:t>UNIVERSIDAD NACIONAL ABIERTA Y A DISTANCIA UNAD</a:t>
                      </a:r>
                    </a:p>
                  </a:txBody>
                  <a:tcPr marL="9525" marR="9525" marT="9525" marB="0" anchor="b"/>
                </a:tc>
                <a:tc>
                  <a:txBody>
                    <a:bodyPr/>
                    <a:lstStyle/>
                    <a:p>
                      <a:pPr algn="r" fontAlgn="b"/>
                      <a:r>
                        <a:rPr lang="es-CO" sz="1200" b="0" i="0" u="none" strike="noStrike">
                          <a:solidFill>
                            <a:srgbClr val="000000"/>
                          </a:solidFill>
                          <a:effectLst/>
                          <a:latin typeface="Arial Narrow" panose="020B0606020202030204" pitchFamily="34" charset="0"/>
                        </a:rPr>
                        <a:t>0,00070</a:t>
                      </a:r>
                    </a:p>
                  </a:txBody>
                  <a:tcPr marL="9525" marR="9525" marT="9525" marB="0" anchor="b"/>
                </a:tc>
                <a:extLst>
                  <a:ext uri="{0D108BD9-81ED-4DB2-BD59-A6C34878D82A}">
                    <a16:rowId xmlns="" xmlns:a16="http://schemas.microsoft.com/office/drawing/2014/main" val="3228932771"/>
                  </a:ext>
                </a:extLst>
              </a:tr>
              <a:tr h="170546">
                <a:tc>
                  <a:txBody>
                    <a:bodyPr/>
                    <a:lstStyle/>
                    <a:p>
                      <a:pPr algn="ctr" fontAlgn="b"/>
                      <a:r>
                        <a:rPr lang="es-CO" sz="1200" b="0" i="0" u="none" strike="noStrike">
                          <a:solidFill>
                            <a:srgbClr val="000000"/>
                          </a:solidFill>
                          <a:effectLst/>
                          <a:latin typeface="Arial Narrow" panose="020B0606020202030204" pitchFamily="34" charset="0"/>
                        </a:rPr>
                        <a:t>30</a:t>
                      </a:r>
                    </a:p>
                  </a:txBody>
                  <a:tcPr marL="9525" marR="9525" marT="9525" marB="0" anchor="b"/>
                </a:tc>
                <a:tc>
                  <a:txBody>
                    <a:bodyPr/>
                    <a:lstStyle/>
                    <a:p>
                      <a:pPr algn="l" fontAlgn="b"/>
                      <a:r>
                        <a:rPr lang="es-CO" sz="1200" b="0" i="0" u="none" strike="noStrike">
                          <a:solidFill>
                            <a:srgbClr val="000000"/>
                          </a:solidFill>
                          <a:effectLst/>
                          <a:latin typeface="Arial Narrow" panose="020B0606020202030204" pitchFamily="34" charset="0"/>
                        </a:rPr>
                        <a:t>UNIVERSIDAD DE SANTANDER - UDES</a:t>
                      </a:r>
                    </a:p>
                  </a:txBody>
                  <a:tcPr marL="9525" marR="9525" marT="9525" marB="0" anchor="b"/>
                </a:tc>
                <a:tc>
                  <a:txBody>
                    <a:bodyPr/>
                    <a:lstStyle/>
                    <a:p>
                      <a:pPr algn="r" fontAlgn="b"/>
                      <a:r>
                        <a:rPr lang="es-CO" sz="1200" b="0" i="0" u="none" strike="noStrike">
                          <a:solidFill>
                            <a:srgbClr val="000000"/>
                          </a:solidFill>
                          <a:effectLst/>
                          <a:latin typeface="Arial Narrow" panose="020B0606020202030204" pitchFamily="34" charset="0"/>
                        </a:rPr>
                        <a:t>0,00068</a:t>
                      </a:r>
                    </a:p>
                  </a:txBody>
                  <a:tcPr marL="9525" marR="9525" marT="9525" marB="0" anchor="b"/>
                </a:tc>
                <a:extLst>
                  <a:ext uri="{0D108BD9-81ED-4DB2-BD59-A6C34878D82A}">
                    <a16:rowId xmlns="" xmlns:a16="http://schemas.microsoft.com/office/drawing/2014/main" val="1694268461"/>
                  </a:ext>
                </a:extLst>
              </a:tr>
              <a:tr h="170546">
                <a:tc>
                  <a:txBody>
                    <a:bodyPr/>
                    <a:lstStyle/>
                    <a:p>
                      <a:pPr algn="ctr" fontAlgn="b"/>
                      <a:r>
                        <a:rPr lang="es-CO" sz="1200" b="0" i="0" u="none" strike="noStrike">
                          <a:solidFill>
                            <a:srgbClr val="000000"/>
                          </a:solidFill>
                          <a:effectLst/>
                          <a:latin typeface="Arial Narrow" panose="020B0606020202030204" pitchFamily="34" charset="0"/>
                        </a:rPr>
                        <a:t>31</a:t>
                      </a:r>
                    </a:p>
                  </a:txBody>
                  <a:tcPr marL="9525" marR="9525" marT="9525" marB="0" anchor="b"/>
                </a:tc>
                <a:tc>
                  <a:txBody>
                    <a:bodyPr/>
                    <a:lstStyle/>
                    <a:p>
                      <a:pPr algn="l" fontAlgn="b"/>
                      <a:r>
                        <a:rPr lang="es-CO" sz="1200" b="0" i="0" u="none" strike="noStrike" dirty="0">
                          <a:solidFill>
                            <a:srgbClr val="000000"/>
                          </a:solidFill>
                          <a:effectLst/>
                          <a:latin typeface="Arial Narrow" panose="020B0606020202030204" pitchFamily="34" charset="0"/>
                        </a:rPr>
                        <a:t>CORPORACION UNIVERSITARIA MINUTO DE DIOS -UNIMINUTO-</a:t>
                      </a:r>
                    </a:p>
                  </a:txBody>
                  <a:tcPr marL="9525" marR="9525" marT="9525" marB="0" anchor="b"/>
                </a:tc>
                <a:tc>
                  <a:txBody>
                    <a:bodyPr/>
                    <a:lstStyle/>
                    <a:p>
                      <a:pPr algn="r" fontAlgn="b"/>
                      <a:r>
                        <a:rPr lang="es-CO" sz="1200" b="0" i="0" u="none" strike="noStrike" dirty="0">
                          <a:solidFill>
                            <a:srgbClr val="000000"/>
                          </a:solidFill>
                          <a:effectLst/>
                          <a:latin typeface="Arial Narrow" panose="020B0606020202030204" pitchFamily="34" charset="0"/>
                        </a:rPr>
                        <a:t>0,00037</a:t>
                      </a:r>
                    </a:p>
                  </a:txBody>
                  <a:tcPr marL="9525" marR="9525" marT="9525" marB="0" anchor="b"/>
                </a:tc>
                <a:extLst>
                  <a:ext uri="{0D108BD9-81ED-4DB2-BD59-A6C34878D82A}">
                    <a16:rowId xmlns="" xmlns:a16="http://schemas.microsoft.com/office/drawing/2014/main" val="4135361884"/>
                  </a:ext>
                </a:extLst>
              </a:tr>
              <a:tr h="170546">
                <a:tc>
                  <a:txBody>
                    <a:bodyPr/>
                    <a:lstStyle/>
                    <a:p>
                      <a:pPr algn="ctr" fontAlgn="b"/>
                      <a:r>
                        <a:rPr lang="es-CO" sz="1200" b="0" i="0" u="none" strike="noStrike" dirty="0">
                          <a:solidFill>
                            <a:srgbClr val="000000"/>
                          </a:solidFill>
                          <a:effectLst/>
                          <a:latin typeface="Arial Narrow" panose="020B0606020202030204" pitchFamily="34" charset="0"/>
                        </a:rPr>
                        <a:t>32</a:t>
                      </a:r>
                    </a:p>
                  </a:txBody>
                  <a:tcPr marL="9525" marR="9525" marT="9525" marB="0" anchor="b"/>
                </a:tc>
                <a:tc>
                  <a:txBody>
                    <a:bodyPr/>
                    <a:lstStyle/>
                    <a:p>
                      <a:pPr algn="l" fontAlgn="b"/>
                      <a:r>
                        <a:rPr lang="es-CO" sz="1200" b="0" i="0" u="none" strike="noStrike" dirty="0">
                          <a:solidFill>
                            <a:srgbClr val="000000"/>
                          </a:solidFill>
                          <a:effectLst/>
                          <a:latin typeface="Arial Narrow" panose="020B0606020202030204" pitchFamily="34" charset="0"/>
                        </a:rPr>
                        <a:t>UNIVERSIDAD MARIANA</a:t>
                      </a:r>
                    </a:p>
                  </a:txBody>
                  <a:tcPr marL="9525" marR="9525" marT="9525" marB="0" anchor="b"/>
                </a:tc>
                <a:tc>
                  <a:txBody>
                    <a:bodyPr/>
                    <a:lstStyle/>
                    <a:p>
                      <a:pPr algn="ctr" fontAlgn="b"/>
                      <a:r>
                        <a:rPr lang="es-CO" sz="1200" b="0" i="0" u="none" strike="noStrike" dirty="0">
                          <a:solidFill>
                            <a:srgbClr val="000000"/>
                          </a:solidFill>
                          <a:effectLst/>
                          <a:latin typeface="Arial Narrow" panose="020B0606020202030204" pitchFamily="34" charset="0"/>
                        </a:rPr>
                        <a:t>N/A</a:t>
                      </a:r>
                    </a:p>
                  </a:txBody>
                  <a:tcPr marL="9525" marR="9525" marT="9525" marB="0" anchor="b"/>
                </a:tc>
                <a:extLst>
                  <a:ext uri="{0D108BD9-81ED-4DB2-BD59-A6C34878D82A}">
                    <a16:rowId xmlns="" xmlns:a16="http://schemas.microsoft.com/office/drawing/2014/main" val="1683657057"/>
                  </a:ext>
                </a:extLst>
              </a:tr>
            </a:tbl>
          </a:graphicData>
        </a:graphic>
      </p:graphicFrame>
      <p:pic>
        <p:nvPicPr>
          <p:cNvPr id="21" name="Imagen 20">
            <a:extLst>
              <a:ext uri="{FF2B5EF4-FFF2-40B4-BE49-F238E27FC236}">
                <a16:creationId xmlns="" xmlns:a16="http://schemas.microsoft.com/office/drawing/2014/main" id="{935A4200-2B52-4441-82B2-C3443CE0087A}"/>
              </a:ext>
            </a:extLst>
          </p:cNvPr>
          <p:cNvPicPr>
            <a:picLocks noChangeAspect="1"/>
          </p:cNvPicPr>
          <p:nvPr/>
        </p:nvPicPr>
        <p:blipFill>
          <a:blip r:embed="rId3"/>
          <a:stretch>
            <a:fillRect/>
          </a:stretch>
        </p:blipFill>
        <p:spPr>
          <a:xfrm>
            <a:off x="953051" y="5560064"/>
            <a:ext cx="618255" cy="494026"/>
          </a:xfrm>
          <a:prstGeom prst="rect">
            <a:avLst/>
          </a:prstGeom>
        </p:spPr>
      </p:pic>
      <p:sp>
        <p:nvSpPr>
          <p:cNvPr id="8" name="Rectángulo 7">
            <a:extLst>
              <a:ext uri="{FF2B5EF4-FFF2-40B4-BE49-F238E27FC236}">
                <a16:creationId xmlns="" xmlns:a16="http://schemas.microsoft.com/office/drawing/2014/main" id="{AD810DB5-EC92-4E3D-A901-6571F8975C8F}"/>
              </a:ext>
            </a:extLst>
          </p:cNvPr>
          <p:cNvSpPr/>
          <p:nvPr/>
        </p:nvSpPr>
        <p:spPr>
          <a:xfrm>
            <a:off x="170769" y="532057"/>
            <a:ext cx="3001482" cy="4716676"/>
          </a:xfrm>
          <a:prstGeom prst="rect">
            <a:avLst/>
          </a:prstGeom>
        </p:spPr>
        <p:txBody>
          <a:bodyPr wrap="square">
            <a:spAutoFit/>
          </a:bodyPr>
          <a:lstStyle/>
          <a:p>
            <a:pPr algn="ctr"/>
            <a:r>
              <a:rPr lang="es-CO" sz="1400" dirty="0">
                <a:latin typeface="Arial Narrow" panose="020B0606020202030204" pitchFamily="34" charset="0"/>
              </a:rPr>
              <a:t>Corresponde a los productos de apropiación social del conocimiento (participación Ciudadana en </a:t>
            </a:r>
            <a:r>
              <a:rPr lang="es-CO" sz="1400" dirty="0" err="1">
                <a:latin typeface="Arial Narrow" panose="020B0606020202030204" pitchFamily="34" charset="0"/>
              </a:rPr>
              <a:t>CTel</a:t>
            </a:r>
            <a:r>
              <a:rPr lang="es-CO" sz="1400" dirty="0">
                <a:latin typeface="Arial Narrow" panose="020B0606020202030204" pitchFamily="34" charset="0"/>
              </a:rPr>
              <a:t>, las estrategias pedagógicas para el fomento de la </a:t>
            </a:r>
            <a:r>
              <a:rPr lang="es-CO" sz="1400" dirty="0" err="1">
                <a:latin typeface="Arial Narrow" panose="020B0606020202030204" pitchFamily="34" charset="0"/>
              </a:rPr>
              <a:t>CTel</a:t>
            </a:r>
            <a:r>
              <a:rPr lang="es-CO" sz="1400" dirty="0">
                <a:latin typeface="Arial Narrow" panose="020B0606020202030204" pitchFamily="34" charset="0"/>
              </a:rPr>
              <a:t>, la comunicación social del conocimiento, la circulación de conocimiento especializado y los reconocimientos) registrados por los grupos de investigación en la </a:t>
            </a:r>
            <a:r>
              <a:rPr lang="es-CO" sz="1400" b="1" dirty="0">
                <a:latin typeface="Arial Narrow" panose="020B0606020202030204" pitchFamily="34" charset="0"/>
              </a:rPr>
              <a:t>convocatoria 781 de Colciencias ponderados por el peso global asignado por Colciencias a cada categoría de producción, divididos por la planta docente en tiempos equivalentes en 2017-1. </a:t>
            </a:r>
          </a:p>
          <a:p>
            <a:pPr algn="ctr"/>
            <a:endParaRPr lang="es-CO" sz="1400" b="1" dirty="0">
              <a:latin typeface="Arial Narrow" panose="020B0606020202030204" pitchFamily="34" charset="0"/>
            </a:endParaRPr>
          </a:p>
          <a:p>
            <a:pPr algn="ctr"/>
            <a:r>
              <a:rPr lang="es-CO" sz="1200" dirty="0">
                <a:latin typeface="Arial Narrow" panose="020B0606020202030204" pitchFamily="34" charset="0"/>
              </a:rPr>
              <a:t>Fuente de información: COLCIENCIAS 2018; corte de los datos febrero de 2018. </a:t>
            </a:r>
          </a:p>
          <a:p>
            <a:pPr algn="ctr"/>
            <a:endParaRPr lang="es-CO" sz="1050" b="1" dirty="0">
              <a:latin typeface="Arial Narrow" panose="020B0606020202030204" pitchFamily="34" charset="0"/>
            </a:endParaRPr>
          </a:p>
          <a:p>
            <a:pPr algn="ctr"/>
            <a:r>
              <a:rPr lang="es-CO" sz="1400" b="1" dirty="0">
                <a:latin typeface="Arial Narrow" panose="020B0606020202030204" pitchFamily="34" charset="0"/>
              </a:rPr>
              <a:t>NOTA: </a:t>
            </a:r>
            <a:r>
              <a:rPr lang="es-CO" sz="1400" dirty="0">
                <a:latin typeface="Arial Narrow" panose="020B0606020202030204" pitchFamily="34" charset="0"/>
              </a:rPr>
              <a:t>En las fichas no se reportan datos para las IES que tienen menos de 10 artículos en ISI- </a:t>
            </a:r>
            <a:r>
              <a:rPr lang="es-CO" sz="1400" dirty="0" err="1">
                <a:latin typeface="Arial Narrow" panose="020B0606020202030204" pitchFamily="34" charset="0"/>
              </a:rPr>
              <a:t>WoS</a:t>
            </a:r>
            <a:r>
              <a:rPr lang="es-CO" sz="1400" dirty="0">
                <a:latin typeface="Arial Narrow" panose="020B0606020202030204" pitchFamily="34" charset="0"/>
              </a:rPr>
              <a:t> o en SCOPUS </a:t>
            </a:r>
          </a:p>
        </p:txBody>
      </p:sp>
      <p:pic>
        <p:nvPicPr>
          <p:cNvPr id="17" name="Imagen 16">
            <a:extLst>
              <a:ext uri="{FF2B5EF4-FFF2-40B4-BE49-F238E27FC236}">
                <a16:creationId xmlns="" xmlns:a16="http://schemas.microsoft.com/office/drawing/2014/main" id="{6351A2CA-64E0-45B9-ADB9-92F09A9C96DF}"/>
              </a:ext>
            </a:extLst>
          </p:cNvPr>
          <p:cNvPicPr>
            <a:picLocks noChangeAspect="1"/>
          </p:cNvPicPr>
          <p:nvPr/>
        </p:nvPicPr>
        <p:blipFill>
          <a:blip r:embed="rId4"/>
          <a:stretch>
            <a:fillRect/>
          </a:stretch>
        </p:blipFill>
        <p:spPr>
          <a:xfrm>
            <a:off x="2755936" y="6066624"/>
            <a:ext cx="631223" cy="631223"/>
          </a:xfrm>
          <a:prstGeom prst="rect">
            <a:avLst/>
          </a:prstGeom>
        </p:spPr>
      </p:pic>
      <p:pic>
        <p:nvPicPr>
          <p:cNvPr id="18" name="Imagen 17">
            <a:extLst>
              <a:ext uri="{FF2B5EF4-FFF2-40B4-BE49-F238E27FC236}">
                <a16:creationId xmlns="" xmlns:a16="http://schemas.microsoft.com/office/drawing/2014/main" id="{E2185062-CCE8-4816-BC6F-98FDAAD77867}"/>
              </a:ext>
            </a:extLst>
          </p:cNvPr>
          <p:cNvPicPr>
            <a:picLocks noChangeAspect="1"/>
          </p:cNvPicPr>
          <p:nvPr/>
        </p:nvPicPr>
        <p:blipFill>
          <a:blip r:embed="rId5"/>
          <a:stretch>
            <a:fillRect/>
          </a:stretch>
        </p:blipFill>
        <p:spPr>
          <a:xfrm>
            <a:off x="10943314" y="28295"/>
            <a:ext cx="1248686" cy="503762"/>
          </a:xfrm>
          <a:prstGeom prst="rect">
            <a:avLst/>
          </a:prstGeom>
        </p:spPr>
      </p:pic>
      <p:pic>
        <p:nvPicPr>
          <p:cNvPr id="19" name="Imagen 18">
            <a:extLst>
              <a:ext uri="{FF2B5EF4-FFF2-40B4-BE49-F238E27FC236}">
                <a16:creationId xmlns="" xmlns:a16="http://schemas.microsoft.com/office/drawing/2014/main" id="{93A071B0-2A7C-40E6-814E-A53D29F6FE2B}"/>
              </a:ext>
            </a:extLst>
          </p:cNvPr>
          <p:cNvPicPr>
            <a:picLocks noChangeAspect="1"/>
          </p:cNvPicPr>
          <p:nvPr/>
        </p:nvPicPr>
        <p:blipFill>
          <a:blip r:embed="rId6"/>
          <a:stretch>
            <a:fillRect/>
          </a:stretch>
        </p:blipFill>
        <p:spPr>
          <a:xfrm>
            <a:off x="1688134" y="6031691"/>
            <a:ext cx="862561" cy="294251"/>
          </a:xfrm>
          <a:prstGeom prst="rect">
            <a:avLst/>
          </a:prstGeom>
        </p:spPr>
      </p:pic>
      <p:pic>
        <p:nvPicPr>
          <p:cNvPr id="6" name="Imagen 5">
            <a:extLst>
              <a:ext uri="{FF2B5EF4-FFF2-40B4-BE49-F238E27FC236}">
                <a16:creationId xmlns="" xmlns:a16="http://schemas.microsoft.com/office/drawing/2014/main" id="{F1F9C01A-AEC2-4FC0-8CC7-E59C09148D6F}"/>
              </a:ext>
            </a:extLst>
          </p:cNvPr>
          <p:cNvPicPr>
            <a:picLocks noChangeAspect="1"/>
          </p:cNvPicPr>
          <p:nvPr/>
        </p:nvPicPr>
        <p:blipFill>
          <a:blip r:embed="rId7"/>
          <a:stretch>
            <a:fillRect/>
          </a:stretch>
        </p:blipFill>
        <p:spPr>
          <a:xfrm>
            <a:off x="9438009" y="795352"/>
            <a:ext cx="897790" cy="560611"/>
          </a:xfrm>
          <a:prstGeom prst="rect">
            <a:avLst/>
          </a:prstGeom>
        </p:spPr>
      </p:pic>
      <p:pic>
        <p:nvPicPr>
          <p:cNvPr id="3076" name="Picture 4" descr="Resultado de imagen para UNiversidad de la salle colombia">
            <a:extLst>
              <a:ext uri="{FF2B5EF4-FFF2-40B4-BE49-F238E27FC236}">
                <a16:creationId xmlns="" xmlns:a16="http://schemas.microsoft.com/office/drawing/2014/main" id="{9973773C-34D3-4DC9-A027-A06A0F53364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205597" y="532058"/>
            <a:ext cx="988802" cy="263294"/>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upo 9">
            <a:extLst>
              <a:ext uri="{FF2B5EF4-FFF2-40B4-BE49-F238E27FC236}">
                <a16:creationId xmlns="" xmlns:a16="http://schemas.microsoft.com/office/drawing/2014/main" id="{60509B97-FB60-4BDA-B825-85C10D1D2BC0}"/>
              </a:ext>
            </a:extLst>
          </p:cNvPr>
          <p:cNvGrpSpPr/>
          <p:nvPr/>
        </p:nvGrpSpPr>
        <p:grpSpPr>
          <a:xfrm>
            <a:off x="3455207" y="3627227"/>
            <a:ext cx="7658782" cy="1407683"/>
            <a:chOff x="3455207" y="3627227"/>
            <a:chExt cx="7658782" cy="1407683"/>
          </a:xfrm>
        </p:grpSpPr>
        <p:pic>
          <p:nvPicPr>
            <p:cNvPr id="4" name="Imagen 3">
              <a:extLst>
                <a:ext uri="{FF2B5EF4-FFF2-40B4-BE49-F238E27FC236}">
                  <a16:creationId xmlns="" xmlns:a16="http://schemas.microsoft.com/office/drawing/2014/main" id="{74CE1D06-E4ED-41BD-AEA7-64EC4327C4DA}"/>
                </a:ext>
              </a:extLst>
            </p:cNvPr>
            <p:cNvPicPr>
              <a:picLocks noChangeAspect="1"/>
            </p:cNvPicPr>
            <p:nvPr/>
          </p:nvPicPr>
          <p:blipFill>
            <a:blip r:embed="rId9"/>
            <a:stretch>
              <a:fillRect/>
            </a:stretch>
          </p:blipFill>
          <p:spPr>
            <a:xfrm>
              <a:off x="3455207" y="3627227"/>
              <a:ext cx="6205628" cy="1407683"/>
            </a:xfrm>
            <a:prstGeom prst="rect">
              <a:avLst/>
            </a:prstGeom>
          </p:spPr>
        </p:pic>
        <p:pic>
          <p:nvPicPr>
            <p:cNvPr id="5" name="Imagen 4">
              <a:extLst>
                <a:ext uri="{FF2B5EF4-FFF2-40B4-BE49-F238E27FC236}">
                  <a16:creationId xmlns="" xmlns:a16="http://schemas.microsoft.com/office/drawing/2014/main" id="{C2A7537C-CABF-417F-BAEE-825D7FF6DC5D}"/>
                </a:ext>
              </a:extLst>
            </p:cNvPr>
            <p:cNvPicPr>
              <a:picLocks noChangeAspect="1"/>
            </p:cNvPicPr>
            <p:nvPr/>
          </p:nvPicPr>
          <p:blipFill>
            <a:blip r:embed="rId10"/>
            <a:stretch>
              <a:fillRect/>
            </a:stretch>
          </p:blipFill>
          <p:spPr>
            <a:xfrm>
              <a:off x="9394768" y="4160175"/>
              <a:ext cx="1719221" cy="573074"/>
            </a:xfrm>
            <a:prstGeom prst="rect">
              <a:avLst/>
            </a:prstGeom>
          </p:spPr>
        </p:pic>
        <p:cxnSp>
          <p:nvCxnSpPr>
            <p:cNvPr id="9" name="Conector recto de flecha 8">
              <a:extLst>
                <a:ext uri="{FF2B5EF4-FFF2-40B4-BE49-F238E27FC236}">
                  <a16:creationId xmlns="" xmlns:a16="http://schemas.microsoft.com/office/drawing/2014/main" id="{B4A5C473-1C22-4C7D-B089-5A6540DA4D33}"/>
                </a:ext>
              </a:extLst>
            </p:cNvPr>
            <p:cNvCxnSpPr/>
            <p:nvPr/>
          </p:nvCxnSpPr>
          <p:spPr>
            <a:xfrm flipH="1">
              <a:off x="8992450" y="4446712"/>
              <a:ext cx="350333" cy="1650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6905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2">
            <a:extLst>
              <a:ext uri="{FF2B5EF4-FFF2-40B4-BE49-F238E27FC236}">
                <a16:creationId xmlns="" xmlns:a16="http://schemas.microsoft.com/office/drawing/2014/main" id="{9C366C91-1BF0-4022-BF62-7AC99258C84E}"/>
              </a:ext>
            </a:extLst>
          </p:cNvPr>
          <p:cNvSpPr>
            <a:spLocks noChangeArrowheads="1"/>
          </p:cNvSpPr>
          <p:nvPr/>
        </p:nvSpPr>
        <p:spPr bwMode="auto">
          <a:xfrm>
            <a:off x="3281081" y="161218"/>
            <a:ext cx="8910920" cy="632625"/>
          </a:xfrm>
          <a:prstGeom prst="rect">
            <a:avLst/>
          </a:prstGeom>
          <a:solidFill>
            <a:srgbClr val="002060"/>
          </a:solidFill>
          <a:ln>
            <a:noFill/>
          </a:ln>
          <a:extLst/>
        </p:spPr>
        <p:txBody>
          <a:bodyPr rot="0" vert="horz" wrap="square" lIns="91440" tIns="45720" rIns="91440" bIns="45720" anchor="t" anchorCtr="0" upright="1">
            <a:noAutofit/>
          </a:bodyPr>
          <a:lstStyle/>
          <a:p>
            <a:pPr marR="1014730" algn="r">
              <a:spcAft>
                <a:spcPts val="0"/>
              </a:spcAft>
            </a:pPr>
            <a:endParaRPr lang="es-CO" sz="1000" dirty="0">
              <a:effectLst/>
              <a:latin typeface="Elephant" panose="02020904090505020303" pitchFamily="18" charset="0"/>
              <a:ea typeface="Soho Gothic Pro"/>
              <a:cs typeface="Times New Roman" panose="02020603050405020304" pitchFamily="18" charset="0"/>
            </a:endParaRPr>
          </a:p>
        </p:txBody>
      </p:sp>
      <p:sp>
        <p:nvSpPr>
          <p:cNvPr id="14" name="Rectangle 13">
            <a:extLst>
              <a:ext uri="{FF2B5EF4-FFF2-40B4-BE49-F238E27FC236}">
                <a16:creationId xmlns="" xmlns:a16="http://schemas.microsoft.com/office/drawing/2014/main" id="{720E4619-AEB0-4FCD-B8D3-2E66BA98ECE1}"/>
              </a:ext>
            </a:extLst>
          </p:cNvPr>
          <p:cNvSpPr/>
          <p:nvPr/>
        </p:nvSpPr>
        <p:spPr>
          <a:xfrm>
            <a:off x="3281081" y="215006"/>
            <a:ext cx="8910919" cy="4965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b="1" dirty="0">
                <a:solidFill>
                  <a:schemeClr val="bg1"/>
                </a:solidFill>
                <a:latin typeface="Helvetica" panose="020B0604020202020204" pitchFamily="34" charset="0"/>
                <a:ea typeface="Kozuka Gothic Pro M" panose="020B0700000000000000" pitchFamily="34" charset="-128"/>
                <a:cs typeface="Helvetica" panose="020B0604020202020204" pitchFamily="34" charset="0"/>
              </a:rPr>
              <a:t>Agenda de la jornada</a:t>
            </a:r>
          </a:p>
        </p:txBody>
      </p:sp>
      <p:sp>
        <p:nvSpPr>
          <p:cNvPr id="6" name="Rectángulo 5">
            <a:extLst>
              <a:ext uri="{FF2B5EF4-FFF2-40B4-BE49-F238E27FC236}">
                <a16:creationId xmlns="" xmlns:a16="http://schemas.microsoft.com/office/drawing/2014/main" id="{5771FADE-43C7-4554-8903-2EDD15F3735A}"/>
              </a:ext>
            </a:extLst>
          </p:cNvPr>
          <p:cNvSpPr/>
          <p:nvPr/>
        </p:nvSpPr>
        <p:spPr>
          <a:xfrm>
            <a:off x="2616590" y="1559858"/>
            <a:ext cx="9242474" cy="1384995"/>
          </a:xfrm>
          <a:prstGeom prst="rect">
            <a:avLst/>
          </a:prstGeom>
        </p:spPr>
        <p:txBody>
          <a:bodyPr wrap="square">
            <a:spAutoFit/>
          </a:bodyPr>
          <a:lstStyle/>
          <a:p>
            <a:r>
              <a:rPr lang="es-CO" sz="2800" b="1" dirty="0">
                <a:solidFill>
                  <a:srgbClr val="002060"/>
                </a:solidFill>
                <a:latin typeface="Arial" panose="020B0604020202020204" pitchFamily="34" charset="0"/>
                <a:cs typeface="Arial" panose="020B0604020202020204" pitchFamily="34" charset="0"/>
              </a:rPr>
              <a:t>Parte 1. </a:t>
            </a:r>
            <a:r>
              <a:rPr lang="es-CO" sz="2800" dirty="0">
                <a:solidFill>
                  <a:srgbClr val="002060"/>
                </a:solidFill>
                <a:latin typeface="Arial" panose="020B0604020202020204" pitchFamily="34" charset="0"/>
                <a:cs typeface="Arial" panose="020B0604020202020204" pitchFamily="34" charset="0"/>
              </a:rPr>
              <a:t>Calidad educativa y Marco general de la formación por competencias para la educación superior en Colombia (2h)</a:t>
            </a:r>
          </a:p>
        </p:txBody>
      </p:sp>
      <p:sp>
        <p:nvSpPr>
          <p:cNvPr id="2" name="Rectángulo 1">
            <a:extLst>
              <a:ext uri="{FF2B5EF4-FFF2-40B4-BE49-F238E27FC236}">
                <a16:creationId xmlns="" xmlns:a16="http://schemas.microsoft.com/office/drawing/2014/main" id="{DF175A37-B55B-4519-9F98-D04A612FE753}"/>
              </a:ext>
            </a:extLst>
          </p:cNvPr>
          <p:cNvSpPr/>
          <p:nvPr/>
        </p:nvSpPr>
        <p:spPr>
          <a:xfrm>
            <a:off x="1451195" y="1620601"/>
            <a:ext cx="689317" cy="709512"/>
          </a:xfrm>
          <a:prstGeom prst="rect">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 name="Rectángulo 6">
            <a:extLst>
              <a:ext uri="{FF2B5EF4-FFF2-40B4-BE49-F238E27FC236}">
                <a16:creationId xmlns="" xmlns:a16="http://schemas.microsoft.com/office/drawing/2014/main" id="{7344CB89-5318-4D19-BA25-5B705FDB78FF}"/>
              </a:ext>
            </a:extLst>
          </p:cNvPr>
          <p:cNvSpPr/>
          <p:nvPr/>
        </p:nvSpPr>
        <p:spPr>
          <a:xfrm>
            <a:off x="1451195" y="2939759"/>
            <a:ext cx="689317" cy="709512"/>
          </a:xfrm>
          <a:prstGeom prst="rect">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Rectángulo 7">
            <a:extLst>
              <a:ext uri="{FF2B5EF4-FFF2-40B4-BE49-F238E27FC236}">
                <a16:creationId xmlns="" xmlns:a16="http://schemas.microsoft.com/office/drawing/2014/main" id="{FE9DD8A8-B21D-473A-B8CC-F265C6F77766}"/>
              </a:ext>
            </a:extLst>
          </p:cNvPr>
          <p:cNvSpPr/>
          <p:nvPr/>
        </p:nvSpPr>
        <p:spPr>
          <a:xfrm>
            <a:off x="1431866" y="4289148"/>
            <a:ext cx="689317" cy="709512"/>
          </a:xfrm>
          <a:prstGeom prst="rect">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Rectángulo 8">
            <a:extLst>
              <a:ext uri="{FF2B5EF4-FFF2-40B4-BE49-F238E27FC236}">
                <a16:creationId xmlns="" xmlns:a16="http://schemas.microsoft.com/office/drawing/2014/main" id="{131C322D-D9A5-44EF-A98E-8E7989B62C78}"/>
              </a:ext>
            </a:extLst>
          </p:cNvPr>
          <p:cNvSpPr/>
          <p:nvPr/>
        </p:nvSpPr>
        <p:spPr>
          <a:xfrm>
            <a:off x="1431865" y="5638537"/>
            <a:ext cx="689317" cy="709512"/>
          </a:xfrm>
          <a:prstGeom prst="rect">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5122" name="Picture 2" descr="Resultado de imagen para check">
            <a:extLst>
              <a:ext uri="{FF2B5EF4-FFF2-40B4-BE49-F238E27FC236}">
                <a16:creationId xmlns="" xmlns:a16="http://schemas.microsoft.com/office/drawing/2014/main" id="{C3B00F2C-450A-464B-8C52-9F15478172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8626" y="1162130"/>
            <a:ext cx="1228725" cy="1228725"/>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a:extLst>
              <a:ext uri="{FF2B5EF4-FFF2-40B4-BE49-F238E27FC236}">
                <a16:creationId xmlns="" xmlns:a16="http://schemas.microsoft.com/office/drawing/2014/main" id="{B8AA0017-AF8D-4DC6-B6D9-E93D97922890}"/>
              </a:ext>
            </a:extLst>
          </p:cNvPr>
          <p:cNvSpPr/>
          <p:nvPr/>
        </p:nvSpPr>
        <p:spPr>
          <a:xfrm>
            <a:off x="2616587" y="3063682"/>
            <a:ext cx="8932985" cy="461665"/>
          </a:xfrm>
          <a:prstGeom prst="rect">
            <a:avLst/>
          </a:prstGeom>
        </p:spPr>
        <p:txBody>
          <a:bodyPr wrap="square">
            <a:spAutoFit/>
          </a:bodyPr>
          <a:lstStyle/>
          <a:p>
            <a:r>
              <a:rPr lang="es-CO" sz="2400" b="1" dirty="0">
                <a:latin typeface="Arial" panose="020B0604020202020204" pitchFamily="34" charset="0"/>
                <a:cs typeface="Arial" panose="020B0604020202020204" pitchFamily="34" charset="0"/>
              </a:rPr>
              <a:t>Parte 2. </a:t>
            </a:r>
            <a:r>
              <a:rPr lang="es-CO" sz="2400" dirty="0">
                <a:latin typeface="Arial" panose="020B0604020202020204" pitchFamily="34" charset="0"/>
                <a:cs typeface="Arial" panose="020B0604020202020204" pitchFamily="34" charset="0"/>
              </a:rPr>
              <a:t>Competencia de razonamiento cuantitativo. (2h)</a:t>
            </a:r>
          </a:p>
        </p:txBody>
      </p:sp>
      <p:sp>
        <p:nvSpPr>
          <p:cNvPr id="4" name="Rectángulo 3">
            <a:extLst>
              <a:ext uri="{FF2B5EF4-FFF2-40B4-BE49-F238E27FC236}">
                <a16:creationId xmlns="" xmlns:a16="http://schemas.microsoft.com/office/drawing/2014/main" id="{D3116737-09B9-4505-8CFB-DD7282294EAA}"/>
              </a:ext>
            </a:extLst>
          </p:cNvPr>
          <p:cNvSpPr/>
          <p:nvPr/>
        </p:nvSpPr>
        <p:spPr>
          <a:xfrm>
            <a:off x="2616588" y="4200341"/>
            <a:ext cx="8932985" cy="830997"/>
          </a:xfrm>
          <a:prstGeom prst="rect">
            <a:avLst/>
          </a:prstGeom>
        </p:spPr>
        <p:txBody>
          <a:bodyPr wrap="square">
            <a:spAutoFit/>
          </a:bodyPr>
          <a:lstStyle/>
          <a:p>
            <a:r>
              <a:rPr lang="es-CO" sz="2400" b="1" dirty="0">
                <a:latin typeface="Arial" panose="020B0604020202020204" pitchFamily="34" charset="0"/>
                <a:cs typeface="Arial" panose="020B0604020202020204" pitchFamily="34" charset="0"/>
              </a:rPr>
              <a:t>Parte 3. </a:t>
            </a:r>
            <a:r>
              <a:rPr lang="es-CO" sz="2400" dirty="0">
                <a:latin typeface="Arial" panose="020B0604020202020204" pitchFamily="34" charset="0"/>
                <a:cs typeface="Arial" panose="020B0604020202020204" pitchFamily="34" charset="0"/>
              </a:rPr>
              <a:t>Derrotero de una política para formación en razonamiento cuantitativo. (2h)</a:t>
            </a:r>
          </a:p>
        </p:txBody>
      </p:sp>
      <p:sp>
        <p:nvSpPr>
          <p:cNvPr id="5" name="Rectángulo 4">
            <a:extLst>
              <a:ext uri="{FF2B5EF4-FFF2-40B4-BE49-F238E27FC236}">
                <a16:creationId xmlns="" xmlns:a16="http://schemas.microsoft.com/office/drawing/2014/main" id="{A94A9707-B445-4BF9-8BD6-A087B4D5860F}"/>
              </a:ext>
            </a:extLst>
          </p:cNvPr>
          <p:cNvSpPr/>
          <p:nvPr/>
        </p:nvSpPr>
        <p:spPr>
          <a:xfrm>
            <a:off x="2567351" y="5559256"/>
            <a:ext cx="9340952" cy="830997"/>
          </a:xfrm>
          <a:prstGeom prst="rect">
            <a:avLst/>
          </a:prstGeom>
        </p:spPr>
        <p:txBody>
          <a:bodyPr wrap="square">
            <a:spAutoFit/>
          </a:bodyPr>
          <a:lstStyle/>
          <a:p>
            <a:r>
              <a:rPr lang="es-CO" sz="2400" b="1" dirty="0">
                <a:latin typeface="Arial" panose="020B0604020202020204" pitchFamily="34" charset="0"/>
                <a:cs typeface="Arial" panose="020B0604020202020204" pitchFamily="34" charset="0"/>
              </a:rPr>
              <a:t>Parte 4. </a:t>
            </a:r>
            <a:r>
              <a:rPr lang="es-CO" sz="2400" dirty="0">
                <a:latin typeface="Arial" panose="020B0604020202020204" pitchFamily="34" charset="0"/>
                <a:cs typeface="Arial" panose="020B0604020202020204" pitchFamily="34" charset="0"/>
              </a:rPr>
              <a:t>Taller: construcción de una política para los programas de licenciatura sobre la formación en razonamiento cuantitativo (2h)</a:t>
            </a:r>
          </a:p>
        </p:txBody>
      </p:sp>
      <p:sp>
        <p:nvSpPr>
          <p:cNvPr id="13" name="CuadroTexto 12">
            <a:extLst>
              <a:ext uri="{FF2B5EF4-FFF2-40B4-BE49-F238E27FC236}">
                <a16:creationId xmlns="" xmlns:a16="http://schemas.microsoft.com/office/drawing/2014/main" id="{9DC23485-0F4D-4066-905E-7329C39EA48B}"/>
              </a:ext>
            </a:extLst>
          </p:cNvPr>
          <p:cNvSpPr txBox="1"/>
          <p:nvPr/>
        </p:nvSpPr>
        <p:spPr>
          <a:xfrm>
            <a:off x="3233532" y="6533323"/>
            <a:ext cx="6993133" cy="369332"/>
          </a:xfrm>
          <a:prstGeom prst="rect">
            <a:avLst/>
          </a:prstGeom>
          <a:noFill/>
        </p:spPr>
        <p:txBody>
          <a:bodyPr wrap="none" rtlCol="0">
            <a:spAutoFit/>
          </a:bodyPr>
          <a:lstStyle/>
          <a:p>
            <a:r>
              <a:rPr lang="es-CO" b="1" dirty="0"/>
              <a:t>Anexo: 1- Lectura crítica  /   anexo 2 – evolución de las pruebas del Icfes</a:t>
            </a:r>
          </a:p>
        </p:txBody>
      </p:sp>
    </p:spTree>
    <p:custDataLst>
      <p:tags r:id="rId1"/>
    </p:custDataLst>
    <p:extLst>
      <p:ext uri="{BB962C8B-B14F-4D97-AF65-F5344CB8AC3E}">
        <p14:creationId xmlns:p14="http://schemas.microsoft.com/office/powerpoint/2010/main" val="871874519"/>
      </p:ext>
    </p:extLst>
  </p:cSld>
  <p:clrMapOvr>
    <a:masterClrMapping/>
  </p:clrMapOvr>
  <mc:AlternateContent xmlns:mc="http://schemas.openxmlformats.org/markup-compatibility/2006" xmlns:p14="http://schemas.microsoft.com/office/powerpoint/2010/main">
    <mc:Choice Requires="p14">
      <p:transition p14:dur="0" advTm="34770"/>
    </mc:Choice>
    <mc:Fallback xmlns="">
      <p:transition advTm="3477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Imagen relacionada">
            <a:extLst>
              <a:ext uri="{FF2B5EF4-FFF2-40B4-BE49-F238E27FC236}">
                <a16:creationId xmlns="" xmlns:a16="http://schemas.microsoft.com/office/drawing/2014/main" id="{836A53FD-9DD6-4970-B4E5-3929AC58D2F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739" t="18823" r="10334" b="25456"/>
          <a:stretch/>
        </p:blipFill>
        <p:spPr bwMode="auto">
          <a:xfrm>
            <a:off x="694985" y="4903529"/>
            <a:ext cx="1198794" cy="580955"/>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 xmlns:a16="http://schemas.microsoft.com/office/drawing/2014/main" id="{EA3AC066-B340-4F62-BDFE-DDEA17A9F6DB}"/>
              </a:ext>
            </a:extLst>
          </p:cNvPr>
          <p:cNvSpPr>
            <a:spLocks noGrp="1"/>
          </p:cNvSpPr>
          <p:nvPr>
            <p:ph type="title"/>
          </p:nvPr>
        </p:nvSpPr>
        <p:spPr>
          <a:xfrm>
            <a:off x="1325216" y="-94745"/>
            <a:ext cx="9116019" cy="631223"/>
          </a:xfrm>
        </p:spPr>
        <p:txBody>
          <a:bodyPr>
            <a:normAutofit/>
          </a:bodyPr>
          <a:lstStyle/>
          <a:p>
            <a:pPr algn="ctr"/>
            <a:r>
              <a:rPr lang="es-CO" sz="2400" b="1" dirty="0"/>
              <a:t>Producción Intelectual – 4.2.1 Citaciones (SCOPUS)</a:t>
            </a:r>
          </a:p>
        </p:txBody>
      </p:sp>
      <p:pic>
        <p:nvPicPr>
          <p:cNvPr id="12" name="Picture 2" descr="Resultado de imagen para universidad de NariÃ±o">
            <a:extLst>
              <a:ext uri="{FF2B5EF4-FFF2-40B4-BE49-F238E27FC236}">
                <a16:creationId xmlns="" xmlns:a16="http://schemas.microsoft.com/office/drawing/2014/main" id="{A0CD7352-0CB2-42F4-BF16-4E5E41F098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8489" y="4599398"/>
            <a:ext cx="631223" cy="63122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Tabla 10">
            <a:extLst>
              <a:ext uri="{FF2B5EF4-FFF2-40B4-BE49-F238E27FC236}">
                <a16:creationId xmlns="" xmlns:a16="http://schemas.microsoft.com/office/drawing/2014/main" id="{C2AF2DF8-9E02-402C-B50A-72D06A93E870}"/>
              </a:ext>
            </a:extLst>
          </p:cNvPr>
          <p:cNvGraphicFramePr>
            <a:graphicFrameLocks noGrp="1"/>
          </p:cNvGraphicFramePr>
          <p:nvPr>
            <p:extLst>
              <p:ext uri="{D42A27DB-BD31-4B8C-83A1-F6EECF244321}">
                <p14:modId xmlns:p14="http://schemas.microsoft.com/office/powerpoint/2010/main" val="2695965354"/>
              </p:ext>
            </p:extLst>
          </p:nvPr>
        </p:nvGraphicFramePr>
        <p:xfrm>
          <a:off x="3455207" y="393911"/>
          <a:ext cx="5254287" cy="6345668"/>
        </p:xfrm>
        <a:graphic>
          <a:graphicData uri="http://schemas.openxmlformats.org/drawingml/2006/table">
            <a:tbl>
              <a:tblPr>
                <a:tableStyleId>{616DA210-FB5B-4158-B5E0-FEB733F419BA}</a:tableStyleId>
              </a:tblPr>
              <a:tblGrid>
                <a:gridCol w="470444">
                  <a:extLst>
                    <a:ext uri="{9D8B030D-6E8A-4147-A177-3AD203B41FA5}">
                      <a16:colId xmlns="" xmlns:a16="http://schemas.microsoft.com/office/drawing/2014/main" val="2903002553"/>
                    </a:ext>
                  </a:extLst>
                </a:gridCol>
                <a:gridCol w="3999075">
                  <a:extLst>
                    <a:ext uri="{9D8B030D-6E8A-4147-A177-3AD203B41FA5}">
                      <a16:colId xmlns="" xmlns:a16="http://schemas.microsoft.com/office/drawing/2014/main" val="1108417919"/>
                    </a:ext>
                  </a:extLst>
                </a:gridCol>
                <a:gridCol w="784768">
                  <a:extLst>
                    <a:ext uri="{9D8B030D-6E8A-4147-A177-3AD203B41FA5}">
                      <a16:colId xmlns="" xmlns:a16="http://schemas.microsoft.com/office/drawing/2014/main" val="1336866849"/>
                    </a:ext>
                  </a:extLst>
                </a:gridCol>
              </a:tblGrid>
              <a:tr h="167269">
                <a:tc>
                  <a:txBody>
                    <a:bodyPr/>
                    <a:lstStyle/>
                    <a:p>
                      <a:pPr algn="ctr" fontAlgn="b"/>
                      <a:r>
                        <a:rPr lang="es-CO" sz="1200" u="none" strike="noStrike" dirty="0">
                          <a:solidFill>
                            <a:schemeClr val="bg1"/>
                          </a:solidFill>
                          <a:effectLst/>
                          <a:latin typeface="Arial Narrow" panose="020B0606020202030204" pitchFamily="34" charset="0"/>
                        </a:rPr>
                        <a:t>Puesto</a:t>
                      </a:r>
                      <a:endParaRPr lang="es-CO" sz="1200" b="0" i="0" u="none" strike="noStrike" dirty="0">
                        <a:solidFill>
                          <a:schemeClr val="bg1"/>
                        </a:solidFill>
                        <a:effectLst/>
                        <a:latin typeface="Arial Narrow" panose="020B0606020202030204" pitchFamily="34" charset="0"/>
                      </a:endParaRPr>
                    </a:p>
                  </a:txBody>
                  <a:tcPr marL="5828" marR="5828" marT="5828" marB="0" anchor="b">
                    <a:solidFill>
                      <a:srgbClr val="002060"/>
                    </a:solidFill>
                  </a:tcPr>
                </a:tc>
                <a:tc>
                  <a:txBody>
                    <a:bodyPr/>
                    <a:lstStyle/>
                    <a:p>
                      <a:pPr algn="ctr" fontAlgn="b"/>
                      <a:r>
                        <a:rPr lang="es-CO" sz="1200" u="none" strike="noStrike" dirty="0">
                          <a:solidFill>
                            <a:schemeClr val="bg1"/>
                          </a:solidFill>
                          <a:effectLst/>
                          <a:latin typeface="Arial Narrow" panose="020B0606020202030204" pitchFamily="34" charset="0"/>
                        </a:rPr>
                        <a:t>Nombre</a:t>
                      </a:r>
                      <a:endParaRPr lang="es-CO" sz="1200" b="0" i="0" u="none" strike="noStrike" dirty="0">
                        <a:solidFill>
                          <a:schemeClr val="bg1"/>
                        </a:solidFill>
                        <a:effectLst/>
                        <a:latin typeface="Arial Narrow" panose="020B0606020202030204" pitchFamily="34" charset="0"/>
                      </a:endParaRPr>
                    </a:p>
                  </a:txBody>
                  <a:tcPr marL="5828" marR="5828" marT="5828" marB="0" anchor="b">
                    <a:solidFill>
                      <a:srgbClr val="002060"/>
                    </a:solidFill>
                  </a:tcPr>
                </a:tc>
                <a:tc>
                  <a:txBody>
                    <a:bodyPr/>
                    <a:lstStyle/>
                    <a:p>
                      <a:pPr algn="ctr" fontAlgn="b"/>
                      <a:r>
                        <a:rPr lang="es-CO" sz="1200" u="none" strike="noStrike" dirty="0">
                          <a:solidFill>
                            <a:schemeClr val="bg1"/>
                          </a:solidFill>
                          <a:effectLst/>
                          <a:latin typeface="Arial Narrow" panose="020B0606020202030204" pitchFamily="34" charset="0"/>
                        </a:rPr>
                        <a:t>Indicador</a:t>
                      </a:r>
                      <a:endParaRPr lang="es-CO" sz="1200" b="0" i="0" u="none" strike="noStrike" dirty="0">
                        <a:solidFill>
                          <a:schemeClr val="bg1"/>
                        </a:solidFill>
                        <a:effectLst/>
                        <a:latin typeface="Arial Narrow" panose="020B0606020202030204" pitchFamily="34" charset="0"/>
                      </a:endParaRPr>
                    </a:p>
                  </a:txBody>
                  <a:tcPr marL="5828" marR="5828" marT="5828" marB="0" anchor="b">
                    <a:solidFill>
                      <a:srgbClr val="002060"/>
                    </a:solidFill>
                  </a:tcPr>
                </a:tc>
                <a:extLst>
                  <a:ext uri="{0D108BD9-81ED-4DB2-BD59-A6C34878D82A}">
                    <a16:rowId xmlns="" xmlns:a16="http://schemas.microsoft.com/office/drawing/2014/main" val="784223100"/>
                  </a:ext>
                </a:extLst>
              </a:tr>
              <a:tr h="170546">
                <a:tc>
                  <a:txBody>
                    <a:bodyPr/>
                    <a:lstStyle/>
                    <a:p>
                      <a:pPr algn="ctr" fontAlgn="b"/>
                      <a:r>
                        <a:rPr lang="es-CO" sz="1200" b="0" i="0" u="none" strike="noStrike" dirty="0">
                          <a:solidFill>
                            <a:srgbClr val="000000"/>
                          </a:solidFill>
                          <a:effectLst/>
                          <a:latin typeface="Arial Narrow" panose="020B0606020202030204" pitchFamily="34" charset="0"/>
                        </a:rPr>
                        <a:t>1</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DE SANTANDER - UDES</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13,39</a:t>
                      </a:r>
                    </a:p>
                  </a:txBody>
                  <a:tcPr marL="9525" marR="9525" marT="9525" marB="0" anchor="b">
                    <a:solidFill>
                      <a:schemeClr val="bg1"/>
                    </a:solidFill>
                  </a:tcPr>
                </a:tc>
                <a:extLst>
                  <a:ext uri="{0D108BD9-81ED-4DB2-BD59-A6C34878D82A}">
                    <a16:rowId xmlns="" xmlns:a16="http://schemas.microsoft.com/office/drawing/2014/main" val="3017362136"/>
                  </a:ext>
                </a:extLst>
              </a:tr>
              <a:tr h="170546">
                <a:tc>
                  <a:txBody>
                    <a:bodyPr/>
                    <a:lstStyle/>
                    <a:p>
                      <a:pPr algn="ctr" fontAlgn="b"/>
                      <a:r>
                        <a:rPr lang="es-CO" sz="1200" b="0" i="0" u="none" strike="noStrike" dirty="0">
                          <a:solidFill>
                            <a:srgbClr val="000000"/>
                          </a:solidFill>
                          <a:effectLst/>
                          <a:latin typeface="Arial Narrow" panose="020B0606020202030204" pitchFamily="34" charset="0"/>
                        </a:rPr>
                        <a:t>2</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SIMON BOLIVAR</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12,06</a:t>
                      </a:r>
                    </a:p>
                  </a:txBody>
                  <a:tcPr marL="9525" marR="9525" marT="9525" marB="0" anchor="b">
                    <a:solidFill>
                      <a:schemeClr val="bg1"/>
                    </a:solidFill>
                  </a:tcPr>
                </a:tc>
                <a:extLst>
                  <a:ext uri="{0D108BD9-81ED-4DB2-BD59-A6C34878D82A}">
                    <a16:rowId xmlns="" xmlns:a16="http://schemas.microsoft.com/office/drawing/2014/main" val="4205132018"/>
                  </a:ext>
                </a:extLst>
              </a:tr>
              <a:tr h="170546">
                <a:tc>
                  <a:txBody>
                    <a:bodyPr/>
                    <a:lstStyle/>
                    <a:p>
                      <a:pPr algn="ctr" fontAlgn="b"/>
                      <a:r>
                        <a:rPr lang="es-CO" sz="1200" b="0" i="0" u="none" strike="noStrike">
                          <a:solidFill>
                            <a:srgbClr val="000000"/>
                          </a:solidFill>
                          <a:effectLst/>
                          <a:latin typeface="Arial Narrow" panose="020B0606020202030204" pitchFamily="34" charset="0"/>
                        </a:rPr>
                        <a:t>3</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ICESI</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6,43</a:t>
                      </a:r>
                    </a:p>
                  </a:txBody>
                  <a:tcPr marL="9525" marR="9525" marT="9525" marB="0" anchor="b">
                    <a:solidFill>
                      <a:schemeClr val="bg1"/>
                    </a:solidFill>
                  </a:tcPr>
                </a:tc>
                <a:extLst>
                  <a:ext uri="{0D108BD9-81ED-4DB2-BD59-A6C34878D82A}">
                    <a16:rowId xmlns="" xmlns:a16="http://schemas.microsoft.com/office/drawing/2014/main" val="3454230621"/>
                  </a:ext>
                </a:extLst>
              </a:tr>
              <a:tr h="170546">
                <a:tc>
                  <a:txBody>
                    <a:bodyPr/>
                    <a:lstStyle/>
                    <a:p>
                      <a:pPr algn="ctr" fontAlgn="b"/>
                      <a:r>
                        <a:rPr lang="es-CO" sz="1200" b="0" i="0" u="none" strike="noStrike" dirty="0">
                          <a:solidFill>
                            <a:srgbClr val="000000"/>
                          </a:solidFill>
                          <a:effectLst/>
                          <a:latin typeface="Arial Narrow" panose="020B0606020202030204" pitchFamily="34" charset="0"/>
                        </a:rPr>
                        <a:t>4</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AUTONOMA DEL CARIBE- UNIAUTONOMA</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3,67</a:t>
                      </a:r>
                    </a:p>
                  </a:txBody>
                  <a:tcPr marL="9525" marR="9525" marT="9525" marB="0" anchor="b">
                    <a:solidFill>
                      <a:schemeClr val="bg1"/>
                    </a:solidFill>
                  </a:tcPr>
                </a:tc>
                <a:extLst>
                  <a:ext uri="{0D108BD9-81ED-4DB2-BD59-A6C34878D82A}">
                    <a16:rowId xmlns="" xmlns:a16="http://schemas.microsoft.com/office/drawing/2014/main" val="3885865710"/>
                  </a:ext>
                </a:extLst>
              </a:tr>
              <a:tr h="170546">
                <a:tc>
                  <a:txBody>
                    <a:bodyPr/>
                    <a:lstStyle/>
                    <a:p>
                      <a:pPr algn="ctr" fontAlgn="b"/>
                      <a:r>
                        <a:rPr lang="es-CO" sz="1200" b="0" i="0" u="none" strike="noStrike">
                          <a:solidFill>
                            <a:srgbClr val="000000"/>
                          </a:solidFill>
                          <a:effectLst/>
                          <a:latin typeface="Arial Narrow" panose="020B0606020202030204" pitchFamily="34" charset="0"/>
                        </a:rPr>
                        <a:t>5</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DEL TOLIMA</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2,86</a:t>
                      </a:r>
                    </a:p>
                  </a:txBody>
                  <a:tcPr marL="9525" marR="9525" marT="9525" marB="0" anchor="b">
                    <a:solidFill>
                      <a:schemeClr val="bg1"/>
                    </a:solidFill>
                  </a:tcPr>
                </a:tc>
                <a:extLst>
                  <a:ext uri="{0D108BD9-81ED-4DB2-BD59-A6C34878D82A}">
                    <a16:rowId xmlns="" xmlns:a16="http://schemas.microsoft.com/office/drawing/2014/main" val="532470920"/>
                  </a:ext>
                </a:extLst>
              </a:tr>
              <a:tr h="170546">
                <a:tc>
                  <a:txBody>
                    <a:bodyPr/>
                    <a:lstStyle/>
                    <a:p>
                      <a:pPr algn="ctr" fontAlgn="b"/>
                      <a:r>
                        <a:rPr lang="es-CO" sz="1200" b="0" i="0" u="none" strike="noStrike">
                          <a:solidFill>
                            <a:srgbClr val="000000"/>
                          </a:solidFill>
                          <a:effectLst/>
                          <a:latin typeface="Arial Narrow" panose="020B0606020202030204" pitchFamily="34" charset="0"/>
                        </a:rPr>
                        <a:t>6</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EL BOSQUE</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2,81</a:t>
                      </a:r>
                    </a:p>
                  </a:txBody>
                  <a:tcPr marL="9525" marR="9525" marT="9525" marB="0" anchor="b">
                    <a:solidFill>
                      <a:schemeClr val="bg1"/>
                    </a:solidFill>
                  </a:tcPr>
                </a:tc>
                <a:extLst>
                  <a:ext uri="{0D108BD9-81ED-4DB2-BD59-A6C34878D82A}">
                    <a16:rowId xmlns="" xmlns:a16="http://schemas.microsoft.com/office/drawing/2014/main" val="1773042514"/>
                  </a:ext>
                </a:extLst>
              </a:tr>
              <a:tr h="170546">
                <a:tc>
                  <a:txBody>
                    <a:bodyPr/>
                    <a:lstStyle/>
                    <a:p>
                      <a:pPr algn="ctr" fontAlgn="b"/>
                      <a:r>
                        <a:rPr lang="es-CO" sz="1200" b="0" i="0" u="none" strike="noStrike">
                          <a:solidFill>
                            <a:srgbClr val="000000"/>
                          </a:solidFill>
                          <a:effectLst/>
                          <a:latin typeface="Arial Narrow" panose="020B0606020202030204" pitchFamily="34" charset="0"/>
                        </a:rPr>
                        <a:t>7</a:t>
                      </a:r>
                    </a:p>
                  </a:txBody>
                  <a:tcPr marL="9525" marR="9525" marT="9525" marB="0" anchor="b">
                    <a:solidFill>
                      <a:schemeClr val="bg1"/>
                    </a:solidFill>
                  </a:tcPr>
                </a:tc>
                <a:tc>
                  <a:txBody>
                    <a:bodyPr/>
                    <a:lstStyle/>
                    <a:p>
                      <a:pPr algn="l" fontAlgn="b"/>
                      <a:r>
                        <a:rPr lang="es-CO" sz="1200" b="0" i="0" u="none" strike="noStrike" dirty="0">
                          <a:solidFill>
                            <a:srgbClr val="000000"/>
                          </a:solidFill>
                          <a:effectLst/>
                          <a:latin typeface="Arial Narrow" panose="020B0606020202030204" pitchFamily="34" charset="0"/>
                        </a:rPr>
                        <a:t>UNIVERSIDAD SURCOLOMBIANA</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2,74</a:t>
                      </a:r>
                    </a:p>
                  </a:txBody>
                  <a:tcPr marL="9525" marR="9525" marT="9525" marB="0" anchor="b">
                    <a:solidFill>
                      <a:schemeClr val="bg1"/>
                    </a:solidFill>
                  </a:tcPr>
                </a:tc>
                <a:extLst>
                  <a:ext uri="{0D108BD9-81ED-4DB2-BD59-A6C34878D82A}">
                    <a16:rowId xmlns="" xmlns:a16="http://schemas.microsoft.com/office/drawing/2014/main" val="59484682"/>
                  </a:ext>
                </a:extLst>
              </a:tr>
              <a:tr h="170546">
                <a:tc>
                  <a:txBody>
                    <a:bodyPr/>
                    <a:lstStyle/>
                    <a:p>
                      <a:pPr algn="ctr" fontAlgn="b"/>
                      <a:r>
                        <a:rPr lang="es-CO" sz="1200" b="0" i="0" u="none" strike="noStrike">
                          <a:solidFill>
                            <a:srgbClr val="000000"/>
                          </a:solidFill>
                          <a:effectLst/>
                          <a:latin typeface="Arial Narrow" panose="020B0606020202030204" pitchFamily="34" charset="0"/>
                        </a:rPr>
                        <a:t>8</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CENTRAL</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2,69</a:t>
                      </a:r>
                    </a:p>
                  </a:txBody>
                  <a:tcPr marL="9525" marR="9525" marT="9525" marB="0" anchor="b">
                    <a:solidFill>
                      <a:schemeClr val="bg1"/>
                    </a:solidFill>
                  </a:tcPr>
                </a:tc>
                <a:extLst>
                  <a:ext uri="{0D108BD9-81ED-4DB2-BD59-A6C34878D82A}">
                    <a16:rowId xmlns="" xmlns:a16="http://schemas.microsoft.com/office/drawing/2014/main" val="97599480"/>
                  </a:ext>
                </a:extLst>
              </a:tr>
              <a:tr h="170546">
                <a:tc>
                  <a:txBody>
                    <a:bodyPr/>
                    <a:lstStyle/>
                    <a:p>
                      <a:pPr algn="ctr" fontAlgn="b"/>
                      <a:r>
                        <a:rPr lang="es-CO" sz="1200" b="0" i="0" u="none" strike="noStrike">
                          <a:solidFill>
                            <a:srgbClr val="000000"/>
                          </a:solidFill>
                          <a:effectLst/>
                          <a:latin typeface="Arial Narrow" panose="020B0606020202030204" pitchFamily="34" charset="0"/>
                        </a:rPr>
                        <a:t>9</a:t>
                      </a:r>
                    </a:p>
                  </a:txBody>
                  <a:tcPr marL="9525" marR="9525" marT="9525" marB="0" anchor="b">
                    <a:solidFill>
                      <a:schemeClr val="bg1"/>
                    </a:solidFill>
                  </a:tcPr>
                </a:tc>
                <a:tc>
                  <a:txBody>
                    <a:bodyPr/>
                    <a:lstStyle/>
                    <a:p>
                      <a:pPr algn="l" fontAlgn="b"/>
                      <a:r>
                        <a:rPr lang="es-CO" sz="1200" b="0" i="0" u="none" strike="noStrike" dirty="0">
                          <a:solidFill>
                            <a:srgbClr val="000000"/>
                          </a:solidFill>
                          <a:effectLst/>
                          <a:latin typeface="Arial Narrow" panose="020B0606020202030204" pitchFamily="34" charset="0"/>
                        </a:rPr>
                        <a:t>COLEGIO MAYOR DE NUESTRA SEÑORA DEL ROSARIO</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2,64</a:t>
                      </a:r>
                    </a:p>
                  </a:txBody>
                  <a:tcPr marL="9525" marR="9525" marT="9525" marB="0" anchor="b">
                    <a:solidFill>
                      <a:schemeClr val="bg1"/>
                    </a:solidFill>
                  </a:tcPr>
                </a:tc>
                <a:extLst>
                  <a:ext uri="{0D108BD9-81ED-4DB2-BD59-A6C34878D82A}">
                    <a16:rowId xmlns="" xmlns:a16="http://schemas.microsoft.com/office/drawing/2014/main" val="2533251225"/>
                  </a:ext>
                </a:extLst>
              </a:tr>
              <a:tr h="170546">
                <a:tc>
                  <a:txBody>
                    <a:bodyPr/>
                    <a:lstStyle/>
                    <a:p>
                      <a:pPr algn="ctr" fontAlgn="b"/>
                      <a:r>
                        <a:rPr lang="es-CO" sz="1200" b="0" i="0" u="none" strike="noStrike">
                          <a:solidFill>
                            <a:srgbClr val="000000"/>
                          </a:solidFill>
                          <a:effectLst/>
                          <a:latin typeface="Arial Narrow" panose="020B0606020202030204" pitchFamily="34" charset="0"/>
                        </a:rPr>
                        <a:t>10</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FUNDACION UNIVERSIDAD DE BOGOTA - JORGE TADEO LOZANO</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2,09</a:t>
                      </a:r>
                    </a:p>
                  </a:txBody>
                  <a:tcPr marL="9525" marR="9525" marT="9525" marB="0" anchor="b">
                    <a:solidFill>
                      <a:schemeClr val="bg1"/>
                    </a:solidFill>
                  </a:tcPr>
                </a:tc>
                <a:extLst>
                  <a:ext uri="{0D108BD9-81ED-4DB2-BD59-A6C34878D82A}">
                    <a16:rowId xmlns="" xmlns:a16="http://schemas.microsoft.com/office/drawing/2014/main" val="1624022623"/>
                  </a:ext>
                </a:extLst>
              </a:tr>
              <a:tr h="170546">
                <a:tc>
                  <a:txBody>
                    <a:bodyPr/>
                    <a:lstStyle/>
                    <a:p>
                      <a:pPr algn="ctr" fontAlgn="b"/>
                      <a:r>
                        <a:rPr lang="es-CO" sz="1200" b="0" i="0" u="none" strike="noStrike">
                          <a:solidFill>
                            <a:srgbClr val="000000"/>
                          </a:solidFill>
                          <a:effectLst/>
                          <a:latin typeface="Arial Narrow" panose="020B0606020202030204" pitchFamily="34" charset="0"/>
                        </a:rPr>
                        <a:t>11</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SERGIO ARBOLEDA</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1,53</a:t>
                      </a:r>
                    </a:p>
                  </a:txBody>
                  <a:tcPr marL="9525" marR="9525" marT="9525" marB="0" anchor="b">
                    <a:solidFill>
                      <a:schemeClr val="bg1"/>
                    </a:solidFill>
                  </a:tcPr>
                </a:tc>
                <a:extLst>
                  <a:ext uri="{0D108BD9-81ED-4DB2-BD59-A6C34878D82A}">
                    <a16:rowId xmlns="" xmlns:a16="http://schemas.microsoft.com/office/drawing/2014/main" val="292359806"/>
                  </a:ext>
                </a:extLst>
              </a:tr>
              <a:tr h="170546">
                <a:tc>
                  <a:txBody>
                    <a:bodyPr/>
                    <a:lstStyle/>
                    <a:p>
                      <a:pPr algn="ctr" fontAlgn="b"/>
                      <a:r>
                        <a:rPr lang="es-CO" sz="1200" b="0" i="0" u="none" strike="noStrike">
                          <a:solidFill>
                            <a:srgbClr val="000000"/>
                          </a:solidFill>
                          <a:effectLst/>
                          <a:latin typeface="Arial Narrow" panose="020B0606020202030204" pitchFamily="34" charset="0"/>
                        </a:rPr>
                        <a:t>12</a:t>
                      </a:r>
                    </a:p>
                  </a:txBody>
                  <a:tcPr marL="9525" marR="9525" marT="9525" marB="0" anchor="b">
                    <a:solidFill>
                      <a:schemeClr val="bg1"/>
                    </a:solidFill>
                  </a:tcPr>
                </a:tc>
                <a:tc>
                  <a:txBody>
                    <a:bodyPr/>
                    <a:lstStyle/>
                    <a:p>
                      <a:pPr algn="l" fontAlgn="b"/>
                      <a:r>
                        <a:rPr lang="es-CO" sz="1200" b="0" i="0" u="none" strike="noStrike" dirty="0">
                          <a:solidFill>
                            <a:srgbClr val="000000"/>
                          </a:solidFill>
                          <a:effectLst/>
                          <a:latin typeface="Arial Narrow" panose="020B0606020202030204" pitchFamily="34" charset="0"/>
                        </a:rPr>
                        <a:t>UNIVERSIDAD AUTONOMA DE BUCARAMANGA-UNAB-</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1,50</a:t>
                      </a:r>
                    </a:p>
                  </a:txBody>
                  <a:tcPr marL="9525" marR="9525" marT="9525" marB="0" anchor="b">
                    <a:solidFill>
                      <a:schemeClr val="bg1"/>
                    </a:solidFill>
                  </a:tcPr>
                </a:tc>
                <a:extLst>
                  <a:ext uri="{0D108BD9-81ED-4DB2-BD59-A6C34878D82A}">
                    <a16:rowId xmlns="" xmlns:a16="http://schemas.microsoft.com/office/drawing/2014/main" val="2809978352"/>
                  </a:ext>
                </a:extLst>
              </a:tr>
              <a:tr h="170546">
                <a:tc>
                  <a:txBody>
                    <a:bodyPr/>
                    <a:lstStyle/>
                    <a:p>
                      <a:pPr algn="ctr" fontAlgn="b"/>
                      <a:r>
                        <a:rPr lang="es-CO" sz="1200" b="0" i="0" u="none" strike="noStrike">
                          <a:solidFill>
                            <a:srgbClr val="000000"/>
                          </a:solidFill>
                          <a:effectLst/>
                          <a:latin typeface="Arial Narrow" panose="020B0606020202030204" pitchFamily="34" charset="0"/>
                        </a:rPr>
                        <a:t>13</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COOPERATIVA DE COLOMBIA</a:t>
                      </a:r>
                    </a:p>
                  </a:txBody>
                  <a:tcPr marL="9525" marR="9525" marT="9525" marB="0" anchor="b">
                    <a:solidFill>
                      <a:schemeClr val="bg1"/>
                    </a:solidFill>
                  </a:tcPr>
                </a:tc>
                <a:tc>
                  <a:txBody>
                    <a:bodyPr/>
                    <a:lstStyle/>
                    <a:p>
                      <a:pPr algn="r" fontAlgn="b"/>
                      <a:r>
                        <a:rPr lang="es-CO" sz="1200" b="0" i="0" u="none" strike="noStrike" dirty="0">
                          <a:solidFill>
                            <a:srgbClr val="000000"/>
                          </a:solidFill>
                          <a:effectLst/>
                          <a:latin typeface="Arial Narrow" panose="020B0606020202030204" pitchFamily="34" charset="0"/>
                        </a:rPr>
                        <a:t>1,40</a:t>
                      </a:r>
                    </a:p>
                  </a:txBody>
                  <a:tcPr marL="9525" marR="9525" marT="9525" marB="0" anchor="b">
                    <a:solidFill>
                      <a:schemeClr val="bg1"/>
                    </a:solidFill>
                  </a:tcPr>
                </a:tc>
                <a:extLst>
                  <a:ext uri="{0D108BD9-81ED-4DB2-BD59-A6C34878D82A}">
                    <a16:rowId xmlns="" xmlns:a16="http://schemas.microsoft.com/office/drawing/2014/main" val="2596225650"/>
                  </a:ext>
                </a:extLst>
              </a:tr>
              <a:tr h="170546">
                <a:tc>
                  <a:txBody>
                    <a:bodyPr/>
                    <a:lstStyle/>
                    <a:p>
                      <a:pPr algn="ctr" fontAlgn="b"/>
                      <a:r>
                        <a:rPr lang="es-CO" sz="1200" b="0" i="0" u="none" strike="noStrike">
                          <a:solidFill>
                            <a:srgbClr val="000000"/>
                          </a:solidFill>
                          <a:effectLst/>
                          <a:latin typeface="Arial Narrow" panose="020B0606020202030204" pitchFamily="34" charset="0"/>
                        </a:rPr>
                        <a:t>14</a:t>
                      </a:r>
                    </a:p>
                  </a:txBody>
                  <a:tcPr marL="9525" marR="9525" marT="9525" marB="0" anchor="b">
                    <a:solidFill>
                      <a:schemeClr val="bg1"/>
                    </a:solidFill>
                  </a:tcPr>
                </a:tc>
                <a:tc>
                  <a:txBody>
                    <a:bodyPr/>
                    <a:lstStyle/>
                    <a:p>
                      <a:pPr algn="l" fontAlgn="b"/>
                      <a:r>
                        <a:rPr lang="es-CO" sz="1200" b="0" i="0" u="none" strike="noStrike" dirty="0">
                          <a:solidFill>
                            <a:srgbClr val="000000"/>
                          </a:solidFill>
                          <a:effectLst/>
                          <a:latin typeface="Arial Narrow" panose="020B0606020202030204" pitchFamily="34" charset="0"/>
                        </a:rPr>
                        <a:t>FUNDACION UNIVERSITARIA DE CIENCIAS DE LA SALUD</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1,39</a:t>
                      </a:r>
                    </a:p>
                  </a:txBody>
                  <a:tcPr marL="9525" marR="9525" marT="9525" marB="0" anchor="b">
                    <a:solidFill>
                      <a:schemeClr val="bg1"/>
                    </a:solidFill>
                  </a:tcPr>
                </a:tc>
                <a:extLst>
                  <a:ext uri="{0D108BD9-81ED-4DB2-BD59-A6C34878D82A}">
                    <a16:rowId xmlns="" xmlns:a16="http://schemas.microsoft.com/office/drawing/2014/main" val="2397544597"/>
                  </a:ext>
                </a:extLst>
              </a:tr>
              <a:tr h="170546">
                <a:tc>
                  <a:txBody>
                    <a:bodyPr/>
                    <a:lstStyle/>
                    <a:p>
                      <a:pPr algn="ctr" fontAlgn="b"/>
                      <a:r>
                        <a:rPr lang="es-CO" sz="1200" b="0" i="0" u="none" strike="noStrike">
                          <a:solidFill>
                            <a:srgbClr val="000000"/>
                          </a:solidFill>
                          <a:effectLst/>
                          <a:latin typeface="Arial Narrow" panose="020B0606020202030204" pitchFamily="34" charset="0"/>
                        </a:rPr>
                        <a:t>15</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AUTONOMA DE MANIZALES</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1,35</a:t>
                      </a:r>
                    </a:p>
                  </a:txBody>
                  <a:tcPr marL="9525" marR="9525" marT="9525" marB="0" anchor="b">
                    <a:solidFill>
                      <a:schemeClr val="bg1"/>
                    </a:solidFill>
                  </a:tcPr>
                </a:tc>
                <a:extLst>
                  <a:ext uri="{0D108BD9-81ED-4DB2-BD59-A6C34878D82A}">
                    <a16:rowId xmlns="" xmlns:a16="http://schemas.microsoft.com/office/drawing/2014/main" val="1239533458"/>
                  </a:ext>
                </a:extLst>
              </a:tr>
              <a:tr h="170546">
                <a:tc>
                  <a:txBody>
                    <a:bodyPr/>
                    <a:lstStyle/>
                    <a:p>
                      <a:pPr algn="ctr" fontAlgn="b"/>
                      <a:r>
                        <a:rPr lang="es-CO" sz="1200" b="0" i="0" u="none" strike="noStrike">
                          <a:solidFill>
                            <a:srgbClr val="000000"/>
                          </a:solidFill>
                          <a:effectLst/>
                          <a:latin typeface="Arial Narrow" panose="020B0606020202030204" pitchFamily="34" charset="0"/>
                        </a:rPr>
                        <a:t>16</a:t>
                      </a:r>
                    </a:p>
                  </a:txBody>
                  <a:tcPr marL="9525" marR="9525" marT="9525" marB="0" anchor="b">
                    <a:solidFill>
                      <a:schemeClr val="bg1"/>
                    </a:solidFill>
                  </a:tcPr>
                </a:tc>
                <a:tc>
                  <a:txBody>
                    <a:bodyPr/>
                    <a:lstStyle/>
                    <a:p>
                      <a:pPr algn="l" fontAlgn="b"/>
                      <a:r>
                        <a:rPr lang="es-CO" sz="1200" b="0" i="0" u="none" strike="noStrike" dirty="0">
                          <a:solidFill>
                            <a:srgbClr val="000000"/>
                          </a:solidFill>
                          <a:effectLst/>
                          <a:latin typeface="Arial Narrow" panose="020B0606020202030204" pitchFamily="34" charset="0"/>
                        </a:rPr>
                        <a:t>UNIVERSIDAD CES</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1,28</a:t>
                      </a:r>
                    </a:p>
                  </a:txBody>
                  <a:tcPr marL="9525" marR="9525" marT="9525" marB="0" anchor="b">
                    <a:solidFill>
                      <a:schemeClr val="bg1"/>
                    </a:solidFill>
                  </a:tcPr>
                </a:tc>
                <a:extLst>
                  <a:ext uri="{0D108BD9-81ED-4DB2-BD59-A6C34878D82A}">
                    <a16:rowId xmlns="" xmlns:a16="http://schemas.microsoft.com/office/drawing/2014/main" val="2768313598"/>
                  </a:ext>
                </a:extLst>
              </a:tr>
              <a:tr h="170546">
                <a:tc>
                  <a:txBody>
                    <a:bodyPr/>
                    <a:lstStyle/>
                    <a:p>
                      <a:pPr algn="ctr" fontAlgn="b"/>
                      <a:r>
                        <a:rPr lang="es-CO" sz="1200" b="0" i="0" u="none" strike="noStrike">
                          <a:solidFill>
                            <a:srgbClr val="000000"/>
                          </a:solidFill>
                          <a:effectLst/>
                          <a:latin typeface="Arial Narrow" panose="020B0606020202030204" pitchFamily="34" charset="0"/>
                        </a:rPr>
                        <a:t>17</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DISTRITAL-FRANCISCO JOSE DE CALDAS</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1,14</a:t>
                      </a:r>
                    </a:p>
                  </a:txBody>
                  <a:tcPr marL="9525" marR="9525" marT="9525" marB="0" anchor="b">
                    <a:solidFill>
                      <a:schemeClr val="bg1"/>
                    </a:solidFill>
                  </a:tcPr>
                </a:tc>
                <a:extLst>
                  <a:ext uri="{0D108BD9-81ED-4DB2-BD59-A6C34878D82A}">
                    <a16:rowId xmlns="" xmlns:a16="http://schemas.microsoft.com/office/drawing/2014/main" val="3232850799"/>
                  </a:ext>
                </a:extLst>
              </a:tr>
              <a:tr h="170546">
                <a:tc>
                  <a:txBody>
                    <a:bodyPr/>
                    <a:lstStyle/>
                    <a:p>
                      <a:pPr algn="ctr" fontAlgn="b"/>
                      <a:r>
                        <a:rPr lang="es-CO" sz="1200" b="0" i="0" u="none" strike="noStrike">
                          <a:solidFill>
                            <a:srgbClr val="000000"/>
                          </a:solidFill>
                          <a:effectLst/>
                          <a:latin typeface="Arial Narrow" panose="020B0606020202030204" pitchFamily="34" charset="0"/>
                        </a:rPr>
                        <a:t>18</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EAN</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1,07</a:t>
                      </a:r>
                    </a:p>
                  </a:txBody>
                  <a:tcPr marL="9525" marR="9525" marT="9525" marB="0" anchor="b">
                    <a:solidFill>
                      <a:schemeClr val="bg1"/>
                    </a:solidFill>
                  </a:tcPr>
                </a:tc>
                <a:extLst>
                  <a:ext uri="{0D108BD9-81ED-4DB2-BD59-A6C34878D82A}">
                    <a16:rowId xmlns="" xmlns:a16="http://schemas.microsoft.com/office/drawing/2014/main" val="3736741263"/>
                  </a:ext>
                </a:extLst>
              </a:tr>
              <a:tr h="170546">
                <a:tc>
                  <a:txBody>
                    <a:bodyPr/>
                    <a:lstStyle/>
                    <a:p>
                      <a:pPr algn="ctr" fontAlgn="b"/>
                      <a:r>
                        <a:rPr lang="es-CO" sz="1200" b="0" i="0" u="none" strike="noStrike">
                          <a:solidFill>
                            <a:srgbClr val="000000"/>
                          </a:solidFill>
                          <a:effectLst/>
                          <a:latin typeface="Arial Narrow" panose="020B0606020202030204" pitchFamily="34" charset="0"/>
                        </a:rPr>
                        <a:t>19</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DE MEDELLIN</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0,88</a:t>
                      </a:r>
                    </a:p>
                  </a:txBody>
                  <a:tcPr marL="9525" marR="9525" marT="9525" marB="0" anchor="b">
                    <a:solidFill>
                      <a:schemeClr val="bg1"/>
                    </a:solidFill>
                  </a:tcPr>
                </a:tc>
                <a:extLst>
                  <a:ext uri="{0D108BD9-81ED-4DB2-BD59-A6C34878D82A}">
                    <a16:rowId xmlns="" xmlns:a16="http://schemas.microsoft.com/office/drawing/2014/main" val="116231525"/>
                  </a:ext>
                </a:extLst>
              </a:tr>
              <a:tr h="170546">
                <a:tc>
                  <a:txBody>
                    <a:bodyPr/>
                    <a:lstStyle/>
                    <a:p>
                      <a:pPr algn="ctr" fontAlgn="b"/>
                      <a:r>
                        <a:rPr lang="es-CO" sz="1200" b="0" i="0" u="none" strike="noStrike">
                          <a:solidFill>
                            <a:srgbClr val="000000"/>
                          </a:solidFill>
                          <a:effectLst/>
                          <a:latin typeface="Arial Narrow" panose="020B0606020202030204" pitchFamily="34" charset="0"/>
                        </a:rPr>
                        <a:t>20</a:t>
                      </a:r>
                    </a:p>
                  </a:txBody>
                  <a:tcPr marL="9525" marR="9525" marT="9525" marB="0" anchor="b">
                    <a:solidFill>
                      <a:schemeClr val="bg1"/>
                    </a:solidFill>
                  </a:tcPr>
                </a:tc>
                <a:tc>
                  <a:txBody>
                    <a:bodyPr/>
                    <a:lstStyle/>
                    <a:p>
                      <a:pPr algn="l" fontAlgn="b"/>
                      <a:r>
                        <a:rPr lang="es-CO" sz="1200" b="0" i="0" u="none" strike="noStrike" dirty="0">
                          <a:solidFill>
                            <a:srgbClr val="000000"/>
                          </a:solidFill>
                          <a:effectLst/>
                          <a:latin typeface="Arial Narrow" panose="020B0606020202030204" pitchFamily="34" charset="0"/>
                        </a:rPr>
                        <a:t>UNIVERSIDAD EAFIT-</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0,88</a:t>
                      </a:r>
                    </a:p>
                  </a:txBody>
                  <a:tcPr marL="9525" marR="9525" marT="9525" marB="0" anchor="b">
                    <a:solidFill>
                      <a:schemeClr val="bg1"/>
                    </a:solidFill>
                  </a:tcPr>
                </a:tc>
                <a:extLst>
                  <a:ext uri="{0D108BD9-81ED-4DB2-BD59-A6C34878D82A}">
                    <a16:rowId xmlns="" xmlns:a16="http://schemas.microsoft.com/office/drawing/2014/main" val="4226527145"/>
                  </a:ext>
                </a:extLst>
              </a:tr>
              <a:tr h="170546">
                <a:tc>
                  <a:txBody>
                    <a:bodyPr/>
                    <a:lstStyle/>
                    <a:p>
                      <a:pPr algn="ctr" fontAlgn="b"/>
                      <a:r>
                        <a:rPr lang="es-CO" sz="1200" b="0" i="0" u="none" strike="noStrike">
                          <a:solidFill>
                            <a:srgbClr val="000000"/>
                          </a:solidFill>
                          <a:effectLst/>
                          <a:latin typeface="Arial Narrow" panose="020B0606020202030204" pitchFamily="34" charset="0"/>
                        </a:rPr>
                        <a:t>21</a:t>
                      </a:r>
                    </a:p>
                  </a:txBody>
                  <a:tcPr marL="9525" marR="9525" marT="9525" marB="0" anchor="b"/>
                </a:tc>
                <a:tc>
                  <a:txBody>
                    <a:bodyPr/>
                    <a:lstStyle/>
                    <a:p>
                      <a:pPr algn="l" fontAlgn="b"/>
                      <a:r>
                        <a:rPr lang="es-CO" sz="1200" b="0" i="0" u="none" strike="noStrike">
                          <a:solidFill>
                            <a:srgbClr val="000000"/>
                          </a:solidFill>
                          <a:effectLst/>
                          <a:latin typeface="Arial Narrow" panose="020B0606020202030204" pitchFamily="34" charset="0"/>
                        </a:rPr>
                        <a:t>UNIVERSIDAD DE LA SABANA</a:t>
                      </a:r>
                    </a:p>
                  </a:txBody>
                  <a:tcPr marL="9525" marR="9525" marT="9525" marB="0" anchor="b"/>
                </a:tc>
                <a:tc>
                  <a:txBody>
                    <a:bodyPr/>
                    <a:lstStyle/>
                    <a:p>
                      <a:pPr algn="r" fontAlgn="b"/>
                      <a:r>
                        <a:rPr lang="es-CO" sz="1200" b="0" i="0" u="none" strike="noStrike">
                          <a:solidFill>
                            <a:srgbClr val="000000"/>
                          </a:solidFill>
                          <a:effectLst/>
                          <a:latin typeface="Arial Narrow" panose="020B0606020202030204" pitchFamily="34" charset="0"/>
                        </a:rPr>
                        <a:t>0,88</a:t>
                      </a:r>
                    </a:p>
                  </a:txBody>
                  <a:tcPr marL="9525" marR="9525" marT="9525" marB="0" anchor="b"/>
                </a:tc>
                <a:extLst>
                  <a:ext uri="{0D108BD9-81ED-4DB2-BD59-A6C34878D82A}">
                    <a16:rowId xmlns="" xmlns:a16="http://schemas.microsoft.com/office/drawing/2014/main" val="803510805"/>
                  </a:ext>
                </a:extLst>
              </a:tr>
              <a:tr h="170546">
                <a:tc>
                  <a:txBody>
                    <a:bodyPr/>
                    <a:lstStyle/>
                    <a:p>
                      <a:pPr algn="ctr" fontAlgn="b"/>
                      <a:r>
                        <a:rPr lang="es-CO" sz="1200" b="0" i="0" u="none" strike="noStrike">
                          <a:solidFill>
                            <a:srgbClr val="000000"/>
                          </a:solidFill>
                          <a:effectLst/>
                          <a:latin typeface="Arial Narrow" panose="020B0606020202030204" pitchFamily="34" charset="0"/>
                        </a:rPr>
                        <a:t>22</a:t>
                      </a:r>
                    </a:p>
                  </a:txBody>
                  <a:tcPr marL="9525" marR="9525" marT="9525" marB="0" anchor="b"/>
                </a:tc>
                <a:tc>
                  <a:txBody>
                    <a:bodyPr/>
                    <a:lstStyle/>
                    <a:p>
                      <a:pPr algn="l" fontAlgn="b"/>
                      <a:r>
                        <a:rPr lang="es-CO" sz="1200" b="0" i="0" u="none" strike="noStrike">
                          <a:solidFill>
                            <a:srgbClr val="000000"/>
                          </a:solidFill>
                          <a:effectLst/>
                          <a:latin typeface="Arial Narrow" panose="020B0606020202030204" pitchFamily="34" charset="0"/>
                        </a:rPr>
                        <a:t>UNIVERSIDAD MILITAR-NUEVA GRANADA</a:t>
                      </a:r>
                    </a:p>
                  </a:txBody>
                  <a:tcPr marL="9525" marR="9525" marT="9525" marB="0" anchor="b"/>
                </a:tc>
                <a:tc>
                  <a:txBody>
                    <a:bodyPr/>
                    <a:lstStyle/>
                    <a:p>
                      <a:pPr algn="r" fontAlgn="b"/>
                      <a:r>
                        <a:rPr lang="es-CO" sz="1200" b="0" i="0" u="none" strike="noStrike">
                          <a:solidFill>
                            <a:srgbClr val="000000"/>
                          </a:solidFill>
                          <a:effectLst/>
                          <a:latin typeface="Arial Narrow" panose="020B0606020202030204" pitchFamily="34" charset="0"/>
                        </a:rPr>
                        <a:t>0,78</a:t>
                      </a:r>
                    </a:p>
                  </a:txBody>
                  <a:tcPr marL="9525" marR="9525" marT="9525" marB="0" anchor="b"/>
                </a:tc>
                <a:extLst>
                  <a:ext uri="{0D108BD9-81ED-4DB2-BD59-A6C34878D82A}">
                    <a16:rowId xmlns="" xmlns:a16="http://schemas.microsoft.com/office/drawing/2014/main" val="3472264943"/>
                  </a:ext>
                </a:extLst>
              </a:tr>
              <a:tr h="170546">
                <a:tc>
                  <a:txBody>
                    <a:bodyPr/>
                    <a:lstStyle/>
                    <a:p>
                      <a:pPr algn="ctr" fontAlgn="b"/>
                      <a:r>
                        <a:rPr lang="es-CO" sz="1200" b="0" i="0" u="none" strike="noStrike" dirty="0">
                          <a:solidFill>
                            <a:srgbClr val="000000"/>
                          </a:solidFill>
                          <a:effectLst/>
                          <a:latin typeface="Arial Narrow" panose="020B0606020202030204" pitchFamily="34" charset="0"/>
                        </a:rPr>
                        <a:t>23</a:t>
                      </a:r>
                    </a:p>
                  </a:txBody>
                  <a:tcPr marL="9525" marR="9525" marT="9525" marB="0" anchor="b"/>
                </a:tc>
                <a:tc>
                  <a:txBody>
                    <a:bodyPr/>
                    <a:lstStyle/>
                    <a:p>
                      <a:pPr algn="l" fontAlgn="b"/>
                      <a:r>
                        <a:rPr lang="es-CO" sz="1200" b="0" i="0" u="none" strike="noStrike">
                          <a:solidFill>
                            <a:srgbClr val="000000"/>
                          </a:solidFill>
                          <a:effectLst/>
                          <a:latin typeface="Arial Narrow" panose="020B0606020202030204" pitchFamily="34" charset="0"/>
                        </a:rPr>
                        <a:t>UNIVERSIDAD LIBRE</a:t>
                      </a:r>
                    </a:p>
                  </a:txBody>
                  <a:tcPr marL="9525" marR="9525" marT="9525" marB="0" anchor="b"/>
                </a:tc>
                <a:tc>
                  <a:txBody>
                    <a:bodyPr/>
                    <a:lstStyle/>
                    <a:p>
                      <a:pPr algn="r" fontAlgn="b"/>
                      <a:r>
                        <a:rPr lang="es-CO" sz="1200" b="0" i="0" u="none" strike="noStrike">
                          <a:solidFill>
                            <a:srgbClr val="000000"/>
                          </a:solidFill>
                          <a:effectLst/>
                          <a:latin typeface="Arial Narrow" panose="020B0606020202030204" pitchFamily="34" charset="0"/>
                        </a:rPr>
                        <a:t>0,74</a:t>
                      </a:r>
                    </a:p>
                  </a:txBody>
                  <a:tcPr marL="9525" marR="9525" marT="9525" marB="0" anchor="b"/>
                </a:tc>
                <a:extLst>
                  <a:ext uri="{0D108BD9-81ED-4DB2-BD59-A6C34878D82A}">
                    <a16:rowId xmlns="" xmlns:a16="http://schemas.microsoft.com/office/drawing/2014/main" val="2322827960"/>
                  </a:ext>
                </a:extLst>
              </a:tr>
              <a:tr h="170546">
                <a:tc>
                  <a:txBody>
                    <a:bodyPr/>
                    <a:lstStyle/>
                    <a:p>
                      <a:pPr algn="ctr" fontAlgn="b"/>
                      <a:r>
                        <a:rPr lang="es-CO" sz="1200" b="0" i="0" u="none" strike="noStrike">
                          <a:solidFill>
                            <a:srgbClr val="000000"/>
                          </a:solidFill>
                          <a:effectLst/>
                          <a:latin typeface="Arial Narrow" panose="020B0606020202030204" pitchFamily="34" charset="0"/>
                        </a:rPr>
                        <a:t>24</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DE SAN BUENAVENTURA</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0,74</a:t>
                      </a:r>
                    </a:p>
                  </a:txBody>
                  <a:tcPr marL="9525" marR="9525" marT="9525" marB="0" anchor="b">
                    <a:solidFill>
                      <a:schemeClr val="bg1"/>
                    </a:solidFill>
                  </a:tcPr>
                </a:tc>
                <a:extLst>
                  <a:ext uri="{0D108BD9-81ED-4DB2-BD59-A6C34878D82A}">
                    <a16:rowId xmlns="" xmlns:a16="http://schemas.microsoft.com/office/drawing/2014/main" val="123861237"/>
                  </a:ext>
                </a:extLst>
              </a:tr>
              <a:tr h="170546">
                <a:tc>
                  <a:txBody>
                    <a:bodyPr/>
                    <a:lstStyle/>
                    <a:p>
                      <a:pPr algn="ctr" fontAlgn="b"/>
                      <a:r>
                        <a:rPr lang="es-CO" sz="1200" b="0" i="0" u="none" strike="noStrike" dirty="0">
                          <a:solidFill>
                            <a:srgbClr val="000000"/>
                          </a:solidFill>
                          <a:effectLst/>
                          <a:latin typeface="Arial Narrow" panose="020B0606020202030204" pitchFamily="34" charset="0"/>
                        </a:rPr>
                        <a:t>25</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DE LA SALLE</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0,73</a:t>
                      </a:r>
                    </a:p>
                  </a:txBody>
                  <a:tcPr marL="9525" marR="9525" marT="9525" marB="0" anchor="b">
                    <a:solidFill>
                      <a:schemeClr val="bg1"/>
                    </a:solidFill>
                  </a:tcPr>
                </a:tc>
                <a:extLst>
                  <a:ext uri="{0D108BD9-81ED-4DB2-BD59-A6C34878D82A}">
                    <a16:rowId xmlns="" xmlns:a16="http://schemas.microsoft.com/office/drawing/2014/main" val="44717393"/>
                  </a:ext>
                </a:extLst>
              </a:tr>
              <a:tr h="170546">
                <a:tc>
                  <a:txBody>
                    <a:bodyPr/>
                    <a:lstStyle/>
                    <a:p>
                      <a:pPr algn="ctr" fontAlgn="b"/>
                      <a:r>
                        <a:rPr lang="es-CO" sz="1200" b="0" i="0" u="none" strike="noStrike">
                          <a:solidFill>
                            <a:srgbClr val="000000"/>
                          </a:solidFill>
                          <a:effectLst/>
                          <a:latin typeface="Arial Narrow" panose="020B0606020202030204" pitchFamily="34" charset="0"/>
                        </a:rPr>
                        <a:t>26</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DE MANIZALES</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0,72</a:t>
                      </a:r>
                    </a:p>
                  </a:txBody>
                  <a:tcPr marL="9525" marR="9525" marT="9525" marB="0" anchor="b">
                    <a:solidFill>
                      <a:schemeClr val="bg1"/>
                    </a:solidFill>
                  </a:tcPr>
                </a:tc>
                <a:extLst>
                  <a:ext uri="{0D108BD9-81ED-4DB2-BD59-A6C34878D82A}">
                    <a16:rowId xmlns="" xmlns:a16="http://schemas.microsoft.com/office/drawing/2014/main" val="1933047463"/>
                  </a:ext>
                </a:extLst>
              </a:tr>
              <a:tr h="170546">
                <a:tc>
                  <a:txBody>
                    <a:bodyPr/>
                    <a:lstStyle/>
                    <a:p>
                      <a:pPr algn="ctr" fontAlgn="b"/>
                      <a:r>
                        <a:rPr lang="es-CO" sz="1200" b="0" i="0" u="none" strike="noStrike" dirty="0">
                          <a:solidFill>
                            <a:srgbClr val="000000"/>
                          </a:solidFill>
                          <a:effectLst/>
                          <a:latin typeface="Arial Narrow" panose="020B0606020202030204" pitchFamily="34" charset="0"/>
                        </a:rPr>
                        <a:t>27</a:t>
                      </a:r>
                    </a:p>
                  </a:txBody>
                  <a:tcPr marL="9525" marR="9525" marT="9525" marB="0" anchor="b">
                    <a:solidFill>
                      <a:schemeClr val="accent4"/>
                    </a:solidFill>
                  </a:tcPr>
                </a:tc>
                <a:tc>
                  <a:txBody>
                    <a:bodyPr/>
                    <a:lstStyle/>
                    <a:p>
                      <a:pPr algn="l" fontAlgn="b"/>
                      <a:r>
                        <a:rPr lang="es-CO" sz="1200" b="0" i="0" u="none" strike="noStrike">
                          <a:solidFill>
                            <a:srgbClr val="000000"/>
                          </a:solidFill>
                          <a:effectLst/>
                          <a:latin typeface="Arial Narrow" panose="020B0606020202030204" pitchFamily="34" charset="0"/>
                        </a:rPr>
                        <a:t>UNIVERSIDAD DE NARIÑO</a:t>
                      </a:r>
                    </a:p>
                  </a:txBody>
                  <a:tcPr marL="9525" marR="9525" marT="9525" marB="0" anchor="b">
                    <a:solidFill>
                      <a:schemeClr val="accent4"/>
                    </a:solidFill>
                  </a:tcPr>
                </a:tc>
                <a:tc>
                  <a:txBody>
                    <a:bodyPr/>
                    <a:lstStyle/>
                    <a:p>
                      <a:pPr algn="r" fontAlgn="b"/>
                      <a:r>
                        <a:rPr lang="es-CO" sz="1200" b="0" i="0" u="none" strike="noStrike" dirty="0">
                          <a:solidFill>
                            <a:srgbClr val="000000"/>
                          </a:solidFill>
                          <a:effectLst/>
                          <a:latin typeface="Arial Narrow" panose="020B0606020202030204" pitchFamily="34" charset="0"/>
                        </a:rPr>
                        <a:t>0,70</a:t>
                      </a:r>
                    </a:p>
                  </a:txBody>
                  <a:tcPr marL="9525" marR="9525" marT="9525" marB="0" anchor="b">
                    <a:solidFill>
                      <a:schemeClr val="accent4"/>
                    </a:solidFill>
                  </a:tcPr>
                </a:tc>
                <a:extLst>
                  <a:ext uri="{0D108BD9-81ED-4DB2-BD59-A6C34878D82A}">
                    <a16:rowId xmlns="" xmlns:a16="http://schemas.microsoft.com/office/drawing/2014/main" val="1433134759"/>
                  </a:ext>
                </a:extLst>
              </a:tr>
              <a:tr h="170546">
                <a:tc>
                  <a:txBody>
                    <a:bodyPr/>
                    <a:lstStyle/>
                    <a:p>
                      <a:pPr algn="ctr" fontAlgn="b"/>
                      <a:r>
                        <a:rPr lang="es-CO" sz="1200" b="0" i="0" u="none" strike="noStrike" dirty="0">
                          <a:solidFill>
                            <a:srgbClr val="000000"/>
                          </a:solidFill>
                          <a:effectLst/>
                          <a:latin typeface="Arial Narrow" panose="020B0606020202030204" pitchFamily="34" charset="0"/>
                        </a:rPr>
                        <a:t>28</a:t>
                      </a:r>
                    </a:p>
                  </a:txBody>
                  <a:tcPr marL="9525" marR="9525" marT="9525" marB="0" anchor="b"/>
                </a:tc>
                <a:tc>
                  <a:txBody>
                    <a:bodyPr/>
                    <a:lstStyle/>
                    <a:p>
                      <a:pPr algn="l" fontAlgn="b"/>
                      <a:r>
                        <a:rPr lang="es-CO" sz="1200" b="0" i="0" u="none" strike="noStrike">
                          <a:solidFill>
                            <a:srgbClr val="000000"/>
                          </a:solidFill>
                          <a:effectLst/>
                          <a:latin typeface="Arial Narrow" panose="020B0606020202030204" pitchFamily="34" charset="0"/>
                        </a:rPr>
                        <a:t>UNIVERSIDAD EXTERNADO DE COLOMBIA</a:t>
                      </a:r>
                    </a:p>
                  </a:txBody>
                  <a:tcPr marL="9525" marR="9525" marT="9525" marB="0" anchor="b"/>
                </a:tc>
                <a:tc>
                  <a:txBody>
                    <a:bodyPr/>
                    <a:lstStyle/>
                    <a:p>
                      <a:pPr algn="r" fontAlgn="b"/>
                      <a:r>
                        <a:rPr lang="es-CO" sz="1200" b="0" i="0" u="none" strike="noStrike">
                          <a:solidFill>
                            <a:srgbClr val="000000"/>
                          </a:solidFill>
                          <a:effectLst/>
                          <a:latin typeface="Arial Narrow" panose="020B0606020202030204" pitchFamily="34" charset="0"/>
                        </a:rPr>
                        <a:t>0,37</a:t>
                      </a:r>
                    </a:p>
                  </a:txBody>
                  <a:tcPr marL="9525" marR="9525" marT="9525" marB="0" anchor="b"/>
                </a:tc>
                <a:extLst>
                  <a:ext uri="{0D108BD9-81ED-4DB2-BD59-A6C34878D82A}">
                    <a16:rowId xmlns="" xmlns:a16="http://schemas.microsoft.com/office/drawing/2014/main" val="2321961942"/>
                  </a:ext>
                </a:extLst>
              </a:tr>
              <a:tr h="170546">
                <a:tc>
                  <a:txBody>
                    <a:bodyPr/>
                    <a:lstStyle/>
                    <a:p>
                      <a:pPr algn="ctr" fontAlgn="b"/>
                      <a:r>
                        <a:rPr lang="es-CO" sz="1200" b="0" i="0" u="none" strike="noStrike">
                          <a:solidFill>
                            <a:srgbClr val="000000"/>
                          </a:solidFill>
                          <a:effectLst/>
                          <a:latin typeface="Arial Narrow" panose="020B0606020202030204" pitchFamily="34" charset="0"/>
                        </a:rPr>
                        <a:t>29</a:t>
                      </a:r>
                    </a:p>
                  </a:txBody>
                  <a:tcPr marL="9525" marR="9525" marT="9525" marB="0" anchor="b"/>
                </a:tc>
                <a:tc>
                  <a:txBody>
                    <a:bodyPr/>
                    <a:lstStyle/>
                    <a:p>
                      <a:pPr algn="l" fontAlgn="b"/>
                      <a:r>
                        <a:rPr lang="es-CO" sz="1200" b="0" i="0" u="none" strike="noStrike">
                          <a:solidFill>
                            <a:srgbClr val="000000"/>
                          </a:solidFill>
                          <a:effectLst/>
                          <a:latin typeface="Arial Narrow" panose="020B0606020202030204" pitchFamily="34" charset="0"/>
                        </a:rPr>
                        <a:t>UNIVERSIDAD NACIONAL ABIERTA Y A DISTANCIA UNAD</a:t>
                      </a:r>
                    </a:p>
                  </a:txBody>
                  <a:tcPr marL="9525" marR="9525" marT="9525" marB="0" anchor="b"/>
                </a:tc>
                <a:tc>
                  <a:txBody>
                    <a:bodyPr/>
                    <a:lstStyle/>
                    <a:p>
                      <a:pPr algn="r" fontAlgn="b"/>
                      <a:r>
                        <a:rPr lang="es-CO" sz="1200" b="0" i="0" u="none" strike="noStrike">
                          <a:solidFill>
                            <a:srgbClr val="000000"/>
                          </a:solidFill>
                          <a:effectLst/>
                          <a:latin typeface="Arial Narrow" panose="020B0606020202030204" pitchFamily="34" charset="0"/>
                        </a:rPr>
                        <a:t>0,31</a:t>
                      </a:r>
                    </a:p>
                  </a:txBody>
                  <a:tcPr marL="9525" marR="9525" marT="9525" marB="0" anchor="b"/>
                </a:tc>
                <a:extLst>
                  <a:ext uri="{0D108BD9-81ED-4DB2-BD59-A6C34878D82A}">
                    <a16:rowId xmlns="" xmlns:a16="http://schemas.microsoft.com/office/drawing/2014/main" val="3228932771"/>
                  </a:ext>
                </a:extLst>
              </a:tr>
              <a:tr h="170546">
                <a:tc>
                  <a:txBody>
                    <a:bodyPr/>
                    <a:lstStyle/>
                    <a:p>
                      <a:pPr algn="ctr" fontAlgn="b"/>
                      <a:r>
                        <a:rPr lang="es-CO" sz="1200" b="0" i="0" u="none" strike="noStrike" dirty="0">
                          <a:solidFill>
                            <a:srgbClr val="000000"/>
                          </a:solidFill>
                          <a:effectLst/>
                          <a:latin typeface="Arial Narrow" panose="020B0606020202030204" pitchFamily="34" charset="0"/>
                        </a:rPr>
                        <a:t>30</a:t>
                      </a:r>
                    </a:p>
                  </a:txBody>
                  <a:tcPr marL="9525" marR="9525" marT="9525" marB="0" anchor="b"/>
                </a:tc>
                <a:tc>
                  <a:txBody>
                    <a:bodyPr/>
                    <a:lstStyle/>
                    <a:p>
                      <a:pPr algn="l" fontAlgn="b"/>
                      <a:r>
                        <a:rPr lang="es-CO" sz="1200" b="0" i="0" u="none" strike="noStrike">
                          <a:solidFill>
                            <a:srgbClr val="000000"/>
                          </a:solidFill>
                          <a:effectLst/>
                          <a:latin typeface="Arial Narrow" panose="020B0606020202030204" pitchFamily="34" charset="0"/>
                        </a:rPr>
                        <a:t>UNIVERSIDAD MARIANA</a:t>
                      </a:r>
                    </a:p>
                  </a:txBody>
                  <a:tcPr marL="9525" marR="9525" marT="9525" marB="0" anchor="b"/>
                </a:tc>
                <a:tc>
                  <a:txBody>
                    <a:bodyPr/>
                    <a:lstStyle/>
                    <a:p>
                      <a:pPr algn="r" fontAlgn="b"/>
                      <a:r>
                        <a:rPr lang="es-CO" sz="1200" b="0" i="0" u="none" strike="noStrike">
                          <a:solidFill>
                            <a:srgbClr val="000000"/>
                          </a:solidFill>
                          <a:effectLst/>
                          <a:latin typeface="Arial Narrow" panose="020B0606020202030204" pitchFamily="34" charset="0"/>
                        </a:rPr>
                        <a:t>0,00</a:t>
                      </a:r>
                    </a:p>
                  </a:txBody>
                  <a:tcPr marL="9525" marR="9525" marT="9525" marB="0" anchor="b"/>
                </a:tc>
                <a:extLst>
                  <a:ext uri="{0D108BD9-81ED-4DB2-BD59-A6C34878D82A}">
                    <a16:rowId xmlns="" xmlns:a16="http://schemas.microsoft.com/office/drawing/2014/main" val="1694268461"/>
                  </a:ext>
                </a:extLst>
              </a:tr>
              <a:tr h="170546">
                <a:tc>
                  <a:txBody>
                    <a:bodyPr/>
                    <a:lstStyle/>
                    <a:p>
                      <a:pPr algn="ctr" fontAlgn="b"/>
                      <a:r>
                        <a:rPr lang="es-CO" sz="1200" b="0" i="0" u="none" strike="noStrike" dirty="0">
                          <a:solidFill>
                            <a:srgbClr val="000000"/>
                          </a:solidFill>
                          <a:effectLst/>
                          <a:latin typeface="Arial Narrow" panose="020B0606020202030204" pitchFamily="34" charset="0"/>
                        </a:rPr>
                        <a:t>31</a:t>
                      </a:r>
                    </a:p>
                  </a:txBody>
                  <a:tcPr marL="9525" marR="9525" marT="9525" marB="0" anchor="b"/>
                </a:tc>
                <a:tc>
                  <a:txBody>
                    <a:bodyPr/>
                    <a:lstStyle/>
                    <a:p>
                      <a:pPr algn="l" fontAlgn="b"/>
                      <a:r>
                        <a:rPr lang="es-CO" sz="1200" b="0" i="0" u="none" strike="noStrike">
                          <a:solidFill>
                            <a:srgbClr val="000000"/>
                          </a:solidFill>
                          <a:effectLst/>
                          <a:latin typeface="Arial Narrow" panose="020B0606020202030204" pitchFamily="34" charset="0"/>
                        </a:rPr>
                        <a:t>CORPORACION UNIVERSITARIA MINUTO DE DIOS -UNIMINUTO-</a:t>
                      </a:r>
                    </a:p>
                  </a:txBody>
                  <a:tcPr marL="9525" marR="9525" marT="9525" marB="0" anchor="b"/>
                </a:tc>
                <a:tc>
                  <a:txBody>
                    <a:bodyPr/>
                    <a:lstStyle/>
                    <a:p>
                      <a:pPr algn="r" fontAlgn="b"/>
                      <a:r>
                        <a:rPr lang="es-CO" sz="1200" b="0" i="0" u="none" strike="noStrike">
                          <a:solidFill>
                            <a:srgbClr val="000000"/>
                          </a:solidFill>
                          <a:effectLst/>
                          <a:latin typeface="Arial Narrow" panose="020B0606020202030204" pitchFamily="34" charset="0"/>
                        </a:rPr>
                        <a:t>0,00</a:t>
                      </a:r>
                    </a:p>
                  </a:txBody>
                  <a:tcPr marL="9525" marR="9525" marT="9525" marB="0" anchor="b"/>
                </a:tc>
                <a:extLst>
                  <a:ext uri="{0D108BD9-81ED-4DB2-BD59-A6C34878D82A}">
                    <a16:rowId xmlns="" xmlns:a16="http://schemas.microsoft.com/office/drawing/2014/main" val="4135361884"/>
                  </a:ext>
                </a:extLst>
              </a:tr>
              <a:tr h="170546">
                <a:tc>
                  <a:txBody>
                    <a:bodyPr/>
                    <a:lstStyle/>
                    <a:p>
                      <a:pPr algn="ctr" fontAlgn="b"/>
                      <a:r>
                        <a:rPr lang="es-CO" sz="1200" b="0" i="0" u="none" strike="noStrike" dirty="0">
                          <a:solidFill>
                            <a:srgbClr val="000000"/>
                          </a:solidFill>
                          <a:effectLst/>
                          <a:latin typeface="Arial Narrow" panose="020B0606020202030204" pitchFamily="34" charset="0"/>
                        </a:rPr>
                        <a:t>32</a:t>
                      </a:r>
                    </a:p>
                  </a:txBody>
                  <a:tcPr marL="9525" marR="9525" marT="9525" marB="0" anchor="b"/>
                </a:tc>
                <a:tc>
                  <a:txBody>
                    <a:bodyPr/>
                    <a:lstStyle/>
                    <a:p>
                      <a:pPr algn="l" fontAlgn="b"/>
                      <a:r>
                        <a:rPr lang="es-CO" sz="1200" b="0" i="0" u="none" strike="noStrike" dirty="0">
                          <a:solidFill>
                            <a:srgbClr val="000000"/>
                          </a:solidFill>
                          <a:effectLst/>
                          <a:latin typeface="Arial Narrow" panose="020B0606020202030204" pitchFamily="34" charset="0"/>
                        </a:rPr>
                        <a:t>UNIVERSIDAD CATOLICA DE PEREIRA</a:t>
                      </a:r>
                    </a:p>
                  </a:txBody>
                  <a:tcPr marL="9525" marR="9525" marT="9525" marB="0" anchor="b"/>
                </a:tc>
                <a:tc>
                  <a:txBody>
                    <a:bodyPr/>
                    <a:lstStyle/>
                    <a:p>
                      <a:pPr algn="ctr" fontAlgn="b"/>
                      <a:r>
                        <a:rPr lang="es-CO" sz="1200" b="0" i="0" u="none" strike="noStrike" dirty="0">
                          <a:solidFill>
                            <a:srgbClr val="000000"/>
                          </a:solidFill>
                          <a:effectLst/>
                          <a:latin typeface="Arial Narrow" panose="020B0606020202030204" pitchFamily="34" charset="0"/>
                        </a:rPr>
                        <a:t>#¡NUM!</a:t>
                      </a:r>
                    </a:p>
                  </a:txBody>
                  <a:tcPr marL="9525" marR="9525" marT="9525" marB="0" anchor="b"/>
                </a:tc>
                <a:extLst>
                  <a:ext uri="{0D108BD9-81ED-4DB2-BD59-A6C34878D82A}">
                    <a16:rowId xmlns="" xmlns:a16="http://schemas.microsoft.com/office/drawing/2014/main" val="1683657057"/>
                  </a:ext>
                </a:extLst>
              </a:tr>
            </a:tbl>
          </a:graphicData>
        </a:graphic>
      </p:graphicFrame>
      <p:pic>
        <p:nvPicPr>
          <p:cNvPr id="14" name="Imagen 13">
            <a:extLst>
              <a:ext uri="{FF2B5EF4-FFF2-40B4-BE49-F238E27FC236}">
                <a16:creationId xmlns="" xmlns:a16="http://schemas.microsoft.com/office/drawing/2014/main" id="{58C28BED-1600-44D1-A2EA-1A384CEBFE74}"/>
              </a:ext>
            </a:extLst>
          </p:cNvPr>
          <p:cNvPicPr>
            <a:picLocks noChangeAspect="1"/>
          </p:cNvPicPr>
          <p:nvPr/>
        </p:nvPicPr>
        <p:blipFill>
          <a:blip r:embed="rId4"/>
          <a:stretch>
            <a:fillRect/>
          </a:stretch>
        </p:blipFill>
        <p:spPr>
          <a:xfrm>
            <a:off x="9058081" y="1104188"/>
            <a:ext cx="1334292" cy="420592"/>
          </a:xfrm>
          <a:prstGeom prst="rect">
            <a:avLst/>
          </a:prstGeom>
        </p:spPr>
      </p:pic>
      <p:pic>
        <p:nvPicPr>
          <p:cNvPr id="21" name="Imagen 20">
            <a:extLst>
              <a:ext uri="{FF2B5EF4-FFF2-40B4-BE49-F238E27FC236}">
                <a16:creationId xmlns="" xmlns:a16="http://schemas.microsoft.com/office/drawing/2014/main" id="{935A4200-2B52-4441-82B2-C3443CE0087A}"/>
              </a:ext>
            </a:extLst>
          </p:cNvPr>
          <p:cNvPicPr>
            <a:picLocks noChangeAspect="1"/>
          </p:cNvPicPr>
          <p:nvPr/>
        </p:nvPicPr>
        <p:blipFill>
          <a:blip r:embed="rId5"/>
          <a:stretch>
            <a:fillRect/>
          </a:stretch>
        </p:blipFill>
        <p:spPr>
          <a:xfrm>
            <a:off x="1648574" y="5398267"/>
            <a:ext cx="789952" cy="631223"/>
          </a:xfrm>
          <a:prstGeom prst="rect">
            <a:avLst/>
          </a:prstGeom>
        </p:spPr>
      </p:pic>
      <p:cxnSp>
        <p:nvCxnSpPr>
          <p:cNvPr id="5" name="Conector recto de flecha 4">
            <a:extLst>
              <a:ext uri="{FF2B5EF4-FFF2-40B4-BE49-F238E27FC236}">
                <a16:creationId xmlns="" xmlns:a16="http://schemas.microsoft.com/office/drawing/2014/main" id="{E3749931-B564-4072-95FF-760DE5150D87}"/>
              </a:ext>
            </a:extLst>
          </p:cNvPr>
          <p:cNvCxnSpPr>
            <a:cxnSpLocks/>
          </p:cNvCxnSpPr>
          <p:nvPr/>
        </p:nvCxnSpPr>
        <p:spPr>
          <a:xfrm>
            <a:off x="3000151" y="5172980"/>
            <a:ext cx="455056" cy="49895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8" name="Rectángulo 7">
            <a:extLst>
              <a:ext uri="{FF2B5EF4-FFF2-40B4-BE49-F238E27FC236}">
                <a16:creationId xmlns="" xmlns:a16="http://schemas.microsoft.com/office/drawing/2014/main" id="{AD810DB5-EC92-4E3D-A901-6571F8975C8F}"/>
              </a:ext>
            </a:extLst>
          </p:cNvPr>
          <p:cNvSpPr/>
          <p:nvPr/>
        </p:nvSpPr>
        <p:spPr>
          <a:xfrm>
            <a:off x="249763" y="1000362"/>
            <a:ext cx="2762608" cy="1877437"/>
          </a:xfrm>
          <a:prstGeom prst="rect">
            <a:avLst/>
          </a:prstGeom>
        </p:spPr>
        <p:txBody>
          <a:bodyPr wrap="square">
            <a:spAutoFit/>
          </a:bodyPr>
          <a:lstStyle/>
          <a:p>
            <a:pPr algn="ctr"/>
            <a:endParaRPr lang="es-CO" sz="1400" dirty="0">
              <a:latin typeface="Arial Narrow" panose="020B0606020202030204" pitchFamily="34" charset="0"/>
            </a:endParaRPr>
          </a:p>
          <a:p>
            <a:pPr algn="ctr"/>
            <a:r>
              <a:rPr lang="es-CO" sz="1400" dirty="0">
                <a:latin typeface="Arial Narrow" panose="020B0606020202030204" pitchFamily="34" charset="0"/>
              </a:rPr>
              <a:t>El valor de citaciones corresponde a la cantidad de referencias entre 2009-2016 de las bases </a:t>
            </a:r>
            <a:r>
              <a:rPr lang="es-CO" sz="1400" dirty="0" err="1">
                <a:latin typeface="Arial Narrow" panose="020B0606020202030204" pitchFamily="34" charset="0"/>
              </a:rPr>
              <a:t>WoS</a:t>
            </a:r>
            <a:r>
              <a:rPr lang="es-CO" sz="1400" dirty="0">
                <a:latin typeface="Arial Narrow" panose="020B0606020202030204" pitchFamily="34" charset="0"/>
              </a:rPr>
              <a:t> (Colección ISI) y SCOPUS dividas en el total de artículos de la IES. La importancia de las citaciones es que estas reflejan el impacto científico de la producción</a:t>
            </a:r>
            <a:r>
              <a:rPr lang="es-CO" dirty="0"/>
              <a:t>. </a:t>
            </a:r>
            <a:endParaRPr lang="es-CO" sz="1400" dirty="0">
              <a:latin typeface="Arial Narrow" panose="020B0606020202030204" pitchFamily="34" charset="0"/>
            </a:endParaRPr>
          </a:p>
        </p:txBody>
      </p:sp>
      <p:pic>
        <p:nvPicPr>
          <p:cNvPr id="17" name="Imagen 16">
            <a:extLst>
              <a:ext uri="{FF2B5EF4-FFF2-40B4-BE49-F238E27FC236}">
                <a16:creationId xmlns="" xmlns:a16="http://schemas.microsoft.com/office/drawing/2014/main" id="{97167D06-DFB8-4831-9CE5-61383CDBB945}"/>
              </a:ext>
            </a:extLst>
          </p:cNvPr>
          <p:cNvPicPr>
            <a:picLocks noChangeAspect="1"/>
          </p:cNvPicPr>
          <p:nvPr/>
        </p:nvPicPr>
        <p:blipFill>
          <a:blip r:embed="rId6"/>
          <a:stretch>
            <a:fillRect/>
          </a:stretch>
        </p:blipFill>
        <p:spPr>
          <a:xfrm>
            <a:off x="10918741" y="105314"/>
            <a:ext cx="1141941" cy="389559"/>
          </a:xfrm>
          <a:prstGeom prst="rect">
            <a:avLst/>
          </a:prstGeom>
        </p:spPr>
      </p:pic>
      <p:pic>
        <p:nvPicPr>
          <p:cNvPr id="18" name="Picture 2" descr="Imagen relacionada">
            <a:extLst>
              <a:ext uri="{FF2B5EF4-FFF2-40B4-BE49-F238E27FC236}">
                <a16:creationId xmlns="" xmlns:a16="http://schemas.microsoft.com/office/drawing/2014/main" id="{D06ED84E-94BA-4AF2-9CAF-0B6B74F6137F}"/>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084" t="20075" r="-1128" b="14962"/>
          <a:stretch/>
        </p:blipFill>
        <p:spPr bwMode="auto">
          <a:xfrm>
            <a:off x="10170702" y="474806"/>
            <a:ext cx="804549" cy="53307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Resultado de imagen para universidad mariana">
            <a:extLst>
              <a:ext uri="{FF2B5EF4-FFF2-40B4-BE49-F238E27FC236}">
                <a16:creationId xmlns="" xmlns:a16="http://schemas.microsoft.com/office/drawing/2014/main" id="{C08A4591-CDEB-45C9-AF55-69549EF0855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49597" y="6108355"/>
            <a:ext cx="631224" cy="631224"/>
          </a:xfrm>
          <a:prstGeom prst="rect">
            <a:avLst/>
          </a:prstGeom>
          <a:noFill/>
          <a:extLst>
            <a:ext uri="{909E8E84-426E-40DD-AFC4-6F175D3DCCD1}">
              <a14:hiddenFill xmlns:a14="http://schemas.microsoft.com/office/drawing/2010/main">
                <a:solidFill>
                  <a:srgbClr val="FFFFFF"/>
                </a:solidFill>
              </a14:hiddenFill>
            </a:ext>
          </a:extLst>
        </p:spPr>
      </p:pic>
      <p:pic>
        <p:nvPicPr>
          <p:cNvPr id="20" name="Imagen 19">
            <a:extLst>
              <a:ext uri="{FF2B5EF4-FFF2-40B4-BE49-F238E27FC236}">
                <a16:creationId xmlns="" xmlns:a16="http://schemas.microsoft.com/office/drawing/2014/main" id="{797458AB-364B-44E0-9DBE-F9B9B9D63EB8}"/>
              </a:ext>
            </a:extLst>
          </p:cNvPr>
          <p:cNvPicPr>
            <a:picLocks noChangeAspect="1"/>
          </p:cNvPicPr>
          <p:nvPr/>
        </p:nvPicPr>
        <p:blipFill>
          <a:blip r:embed="rId9"/>
          <a:stretch>
            <a:fillRect/>
          </a:stretch>
        </p:blipFill>
        <p:spPr>
          <a:xfrm>
            <a:off x="2696759" y="6085059"/>
            <a:ext cx="631224" cy="631224"/>
          </a:xfrm>
          <a:prstGeom prst="rect">
            <a:avLst/>
          </a:prstGeom>
        </p:spPr>
      </p:pic>
      <p:grpSp>
        <p:nvGrpSpPr>
          <p:cNvPr id="26" name="Grupo 25">
            <a:extLst>
              <a:ext uri="{FF2B5EF4-FFF2-40B4-BE49-F238E27FC236}">
                <a16:creationId xmlns="" xmlns:a16="http://schemas.microsoft.com/office/drawing/2014/main" id="{DE99A305-2591-48A2-A9FD-27A659BC5C30}"/>
              </a:ext>
            </a:extLst>
          </p:cNvPr>
          <p:cNvGrpSpPr/>
          <p:nvPr/>
        </p:nvGrpSpPr>
        <p:grpSpPr>
          <a:xfrm>
            <a:off x="3424131" y="3429000"/>
            <a:ext cx="7569592" cy="877275"/>
            <a:chOff x="3424131" y="3429000"/>
            <a:chExt cx="7569592" cy="877275"/>
          </a:xfrm>
        </p:grpSpPr>
        <p:pic>
          <p:nvPicPr>
            <p:cNvPr id="22" name="Imagen 21">
              <a:extLst>
                <a:ext uri="{FF2B5EF4-FFF2-40B4-BE49-F238E27FC236}">
                  <a16:creationId xmlns="" xmlns:a16="http://schemas.microsoft.com/office/drawing/2014/main" id="{066E4121-BC27-4208-86B2-08CD3810C4A2}"/>
                </a:ext>
              </a:extLst>
            </p:cNvPr>
            <p:cNvPicPr>
              <a:picLocks noChangeAspect="1"/>
            </p:cNvPicPr>
            <p:nvPr/>
          </p:nvPicPr>
          <p:blipFill>
            <a:blip r:embed="rId10"/>
            <a:stretch>
              <a:fillRect/>
            </a:stretch>
          </p:blipFill>
          <p:spPr>
            <a:xfrm>
              <a:off x="3424131" y="3678333"/>
              <a:ext cx="7017104" cy="627942"/>
            </a:xfrm>
            <a:prstGeom prst="rect">
              <a:avLst/>
            </a:prstGeom>
          </p:spPr>
        </p:pic>
        <p:pic>
          <p:nvPicPr>
            <p:cNvPr id="24" name="Imagen 23">
              <a:extLst>
                <a:ext uri="{FF2B5EF4-FFF2-40B4-BE49-F238E27FC236}">
                  <a16:creationId xmlns="" xmlns:a16="http://schemas.microsoft.com/office/drawing/2014/main" id="{B8CAE892-42D5-4CD3-9E1D-41D504928177}"/>
                </a:ext>
              </a:extLst>
            </p:cNvPr>
            <p:cNvPicPr>
              <a:picLocks noChangeAspect="1"/>
            </p:cNvPicPr>
            <p:nvPr/>
          </p:nvPicPr>
          <p:blipFill>
            <a:blip r:embed="rId6"/>
            <a:stretch>
              <a:fillRect/>
            </a:stretch>
          </p:blipFill>
          <p:spPr>
            <a:xfrm>
              <a:off x="9901340" y="3429000"/>
              <a:ext cx="1092383" cy="372653"/>
            </a:xfrm>
            <a:prstGeom prst="rect">
              <a:avLst/>
            </a:prstGeom>
          </p:spPr>
        </p:pic>
        <p:cxnSp>
          <p:nvCxnSpPr>
            <p:cNvPr id="25" name="Conector recto de flecha 24">
              <a:extLst>
                <a:ext uri="{FF2B5EF4-FFF2-40B4-BE49-F238E27FC236}">
                  <a16:creationId xmlns="" xmlns:a16="http://schemas.microsoft.com/office/drawing/2014/main" id="{5C3EA518-22AE-464C-9D11-CD518FB70A1E}"/>
                </a:ext>
              </a:extLst>
            </p:cNvPr>
            <p:cNvCxnSpPr>
              <a:stCxn id="24" idx="1"/>
            </p:cNvCxnSpPr>
            <p:nvPr/>
          </p:nvCxnSpPr>
          <p:spPr>
            <a:xfrm flipH="1">
              <a:off x="9395791" y="3615327"/>
              <a:ext cx="505549" cy="4416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82891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Imagen relacionada">
            <a:extLst>
              <a:ext uri="{FF2B5EF4-FFF2-40B4-BE49-F238E27FC236}">
                <a16:creationId xmlns="" xmlns:a16="http://schemas.microsoft.com/office/drawing/2014/main" id="{836A53FD-9DD6-4970-B4E5-3929AC58D2F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739" t="18823" r="10334" b="25456"/>
          <a:stretch/>
        </p:blipFill>
        <p:spPr bwMode="auto">
          <a:xfrm>
            <a:off x="694523" y="4438049"/>
            <a:ext cx="1198794" cy="580955"/>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 xmlns:a16="http://schemas.microsoft.com/office/drawing/2014/main" id="{EA3AC066-B340-4F62-BDFE-DDEA17A9F6DB}"/>
              </a:ext>
            </a:extLst>
          </p:cNvPr>
          <p:cNvSpPr>
            <a:spLocks noGrp="1"/>
          </p:cNvSpPr>
          <p:nvPr>
            <p:ph type="title"/>
          </p:nvPr>
        </p:nvSpPr>
        <p:spPr>
          <a:xfrm>
            <a:off x="1529934" y="-94745"/>
            <a:ext cx="9116019" cy="631223"/>
          </a:xfrm>
        </p:spPr>
        <p:txBody>
          <a:bodyPr>
            <a:normAutofit/>
          </a:bodyPr>
          <a:lstStyle/>
          <a:p>
            <a:pPr algn="ctr"/>
            <a:r>
              <a:rPr lang="es-CO" sz="2400" b="1" dirty="0"/>
              <a:t>Producción Intelectual – 4.2.2. Citaciones (</a:t>
            </a:r>
            <a:r>
              <a:rPr lang="es-CO" sz="2400" b="1" dirty="0" err="1"/>
              <a:t>WoS</a:t>
            </a:r>
            <a:r>
              <a:rPr lang="es-CO" sz="2400" b="1" dirty="0"/>
              <a:t>)</a:t>
            </a:r>
          </a:p>
        </p:txBody>
      </p:sp>
      <p:pic>
        <p:nvPicPr>
          <p:cNvPr id="12" name="Picture 2" descr="Resultado de imagen para universidad de NariÃ±o">
            <a:extLst>
              <a:ext uri="{FF2B5EF4-FFF2-40B4-BE49-F238E27FC236}">
                <a16:creationId xmlns="" xmlns:a16="http://schemas.microsoft.com/office/drawing/2014/main" id="{A0CD7352-0CB2-42F4-BF16-4E5E41F098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7133" y="3058023"/>
            <a:ext cx="808500" cy="8085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Tabla 10">
            <a:extLst>
              <a:ext uri="{FF2B5EF4-FFF2-40B4-BE49-F238E27FC236}">
                <a16:creationId xmlns="" xmlns:a16="http://schemas.microsoft.com/office/drawing/2014/main" id="{C2AF2DF8-9E02-402C-B50A-72D06A93E870}"/>
              </a:ext>
            </a:extLst>
          </p:cNvPr>
          <p:cNvGraphicFramePr>
            <a:graphicFrameLocks noGrp="1"/>
          </p:cNvGraphicFramePr>
          <p:nvPr>
            <p:extLst>
              <p:ext uri="{D42A27DB-BD31-4B8C-83A1-F6EECF244321}">
                <p14:modId xmlns:p14="http://schemas.microsoft.com/office/powerpoint/2010/main" val="521268060"/>
              </p:ext>
            </p:extLst>
          </p:nvPr>
        </p:nvGraphicFramePr>
        <p:xfrm>
          <a:off x="3299315" y="393911"/>
          <a:ext cx="5367625" cy="6345668"/>
        </p:xfrm>
        <a:graphic>
          <a:graphicData uri="http://schemas.openxmlformats.org/drawingml/2006/table">
            <a:tbl>
              <a:tblPr>
                <a:tableStyleId>{616DA210-FB5B-4158-B5E0-FEB733F419BA}</a:tableStyleId>
              </a:tblPr>
              <a:tblGrid>
                <a:gridCol w="511912">
                  <a:extLst>
                    <a:ext uri="{9D8B030D-6E8A-4147-A177-3AD203B41FA5}">
                      <a16:colId xmlns="" xmlns:a16="http://schemas.microsoft.com/office/drawing/2014/main" val="2903002553"/>
                    </a:ext>
                  </a:extLst>
                </a:gridCol>
                <a:gridCol w="4001770">
                  <a:extLst>
                    <a:ext uri="{9D8B030D-6E8A-4147-A177-3AD203B41FA5}">
                      <a16:colId xmlns="" xmlns:a16="http://schemas.microsoft.com/office/drawing/2014/main" val="1108417919"/>
                    </a:ext>
                  </a:extLst>
                </a:gridCol>
                <a:gridCol w="853943">
                  <a:extLst>
                    <a:ext uri="{9D8B030D-6E8A-4147-A177-3AD203B41FA5}">
                      <a16:colId xmlns="" xmlns:a16="http://schemas.microsoft.com/office/drawing/2014/main" val="1336866849"/>
                    </a:ext>
                  </a:extLst>
                </a:gridCol>
              </a:tblGrid>
              <a:tr h="167269">
                <a:tc>
                  <a:txBody>
                    <a:bodyPr/>
                    <a:lstStyle/>
                    <a:p>
                      <a:pPr algn="ctr" fontAlgn="b"/>
                      <a:r>
                        <a:rPr lang="es-CO" sz="1200" u="none" strike="noStrike" dirty="0">
                          <a:solidFill>
                            <a:schemeClr val="bg1"/>
                          </a:solidFill>
                          <a:effectLst/>
                          <a:latin typeface="Arial Narrow" panose="020B0606020202030204" pitchFamily="34" charset="0"/>
                        </a:rPr>
                        <a:t>Puesto</a:t>
                      </a:r>
                      <a:endParaRPr lang="es-CO" sz="1200" b="0" i="0" u="none" strike="noStrike" dirty="0">
                        <a:solidFill>
                          <a:schemeClr val="bg1"/>
                        </a:solidFill>
                        <a:effectLst/>
                        <a:latin typeface="Arial Narrow" panose="020B0606020202030204" pitchFamily="34" charset="0"/>
                      </a:endParaRPr>
                    </a:p>
                  </a:txBody>
                  <a:tcPr marL="5828" marR="5828" marT="5828" marB="0" anchor="b">
                    <a:solidFill>
                      <a:srgbClr val="002060"/>
                    </a:solidFill>
                  </a:tcPr>
                </a:tc>
                <a:tc>
                  <a:txBody>
                    <a:bodyPr/>
                    <a:lstStyle/>
                    <a:p>
                      <a:pPr algn="ctr" fontAlgn="b"/>
                      <a:r>
                        <a:rPr lang="es-CO" sz="1200" u="none" strike="noStrike" dirty="0">
                          <a:solidFill>
                            <a:schemeClr val="bg1"/>
                          </a:solidFill>
                          <a:effectLst/>
                          <a:latin typeface="Arial Narrow" panose="020B0606020202030204" pitchFamily="34" charset="0"/>
                        </a:rPr>
                        <a:t>Nombre</a:t>
                      </a:r>
                      <a:endParaRPr lang="es-CO" sz="1200" b="0" i="0" u="none" strike="noStrike" dirty="0">
                        <a:solidFill>
                          <a:schemeClr val="bg1"/>
                        </a:solidFill>
                        <a:effectLst/>
                        <a:latin typeface="Arial Narrow" panose="020B0606020202030204" pitchFamily="34" charset="0"/>
                      </a:endParaRPr>
                    </a:p>
                  </a:txBody>
                  <a:tcPr marL="5828" marR="5828" marT="5828" marB="0" anchor="b">
                    <a:solidFill>
                      <a:srgbClr val="002060"/>
                    </a:solidFill>
                  </a:tcPr>
                </a:tc>
                <a:tc>
                  <a:txBody>
                    <a:bodyPr/>
                    <a:lstStyle/>
                    <a:p>
                      <a:pPr algn="ctr" fontAlgn="b"/>
                      <a:r>
                        <a:rPr lang="es-CO" sz="1200" u="none" strike="noStrike" dirty="0">
                          <a:solidFill>
                            <a:schemeClr val="bg1"/>
                          </a:solidFill>
                          <a:effectLst/>
                          <a:latin typeface="Arial Narrow" panose="020B0606020202030204" pitchFamily="34" charset="0"/>
                        </a:rPr>
                        <a:t>Indicador</a:t>
                      </a:r>
                      <a:endParaRPr lang="es-CO" sz="1200" b="0" i="0" u="none" strike="noStrike" dirty="0">
                        <a:solidFill>
                          <a:schemeClr val="bg1"/>
                        </a:solidFill>
                        <a:effectLst/>
                        <a:latin typeface="Arial Narrow" panose="020B0606020202030204" pitchFamily="34" charset="0"/>
                      </a:endParaRPr>
                    </a:p>
                  </a:txBody>
                  <a:tcPr marL="5828" marR="5828" marT="5828" marB="0" anchor="b">
                    <a:solidFill>
                      <a:srgbClr val="002060"/>
                    </a:solidFill>
                  </a:tcPr>
                </a:tc>
                <a:extLst>
                  <a:ext uri="{0D108BD9-81ED-4DB2-BD59-A6C34878D82A}">
                    <a16:rowId xmlns="" xmlns:a16="http://schemas.microsoft.com/office/drawing/2014/main" val="784223100"/>
                  </a:ext>
                </a:extLst>
              </a:tr>
              <a:tr h="170546">
                <a:tc>
                  <a:txBody>
                    <a:bodyPr/>
                    <a:lstStyle/>
                    <a:p>
                      <a:pPr algn="ctr" fontAlgn="b"/>
                      <a:r>
                        <a:rPr lang="es-CO" sz="1200" b="0" i="0" u="none" strike="noStrike" dirty="0">
                          <a:solidFill>
                            <a:srgbClr val="000000"/>
                          </a:solidFill>
                          <a:effectLst/>
                          <a:latin typeface="Arial Narrow" panose="020B0606020202030204" pitchFamily="34" charset="0"/>
                          <a:cs typeface="Arial" panose="020B0604020202020204" pitchFamily="34" charset="0"/>
                        </a:rPr>
                        <a:t>1</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cs typeface="Arial" panose="020B0604020202020204" pitchFamily="34" charset="0"/>
                        </a:rPr>
                        <a:t>UNIVERSIDAD DE SANTANDER - UDES</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cs typeface="Arial" panose="020B0604020202020204" pitchFamily="34" charset="0"/>
                        </a:rPr>
                        <a:t>8,617</a:t>
                      </a:r>
                    </a:p>
                  </a:txBody>
                  <a:tcPr marL="9525" marR="9525" marT="9525" marB="0" anchor="b">
                    <a:solidFill>
                      <a:schemeClr val="bg1"/>
                    </a:solidFill>
                  </a:tcPr>
                </a:tc>
                <a:extLst>
                  <a:ext uri="{0D108BD9-81ED-4DB2-BD59-A6C34878D82A}">
                    <a16:rowId xmlns="" xmlns:a16="http://schemas.microsoft.com/office/drawing/2014/main" val="3017362136"/>
                  </a:ext>
                </a:extLst>
              </a:tr>
              <a:tr h="170546">
                <a:tc>
                  <a:txBody>
                    <a:bodyPr/>
                    <a:lstStyle/>
                    <a:p>
                      <a:pPr algn="ctr" fontAlgn="b"/>
                      <a:r>
                        <a:rPr lang="es-CO" sz="1200" b="0" i="0" u="none" strike="noStrike" dirty="0">
                          <a:solidFill>
                            <a:srgbClr val="000000"/>
                          </a:solidFill>
                          <a:effectLst/>
                          <a:latin typeface="Arial Narrow" panose="020B0606020202030204" pitchFamily="34" charset="0"/>
                          <a:cs typeface="Arial" panose="020B0604020202020204" pitchFamily="34" charset="0"/>
                        </a:rPr>
                        <a:t>2</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cs typeface="Arial" panose="020B0604020202020204" pitchFamily="34" charset="0"/>
                        </a:rPr>
                        <a:t>UNIVERSIDAD ICESI</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cs typeface="Arial" panose="020B0604020202020204" pitchFamily="34" charset="0"/>
                        </a:rPr>
                        <a:t>5,126</a:t>
                      </a:r>
                    </a:p>
                  </a:txBody>
                  <a:tcPr marL="9525" marR="9525" marT="9525" marB="0" anchor="b">
                    <a:solidFill>
                      <a:schemeClr val="bg1"/>
                    </a:solidFill>
                  </a:tcPr>
                </a:tc>
                <a:extLst>
                  <a:ext uri="{0D108BD9-81ED-4DB2-BD59-A6C34878D82A}">
                    <a16:rowId xmlns="" xmlns:a16="http://schemas.microsoft.com/office/drawing/2014/main" val="4205132018"/>
                  </a:ext>
                </a:extLst>
              </a:tr>
              <a:tr h="170546">
                <a:tc>
                  <a:txBody>
                    <a:bodyPr/>
                    <a:lstStyle/>
                    <a:p>
                      <a:pPr algn="ctr" fontAlgn="b"/>
                      <a:r>
                        <a:rPr lang="es-CO" sz="1200" b="0" i="0" u="none" strike="noStrike">
                          <a:solidFill>
                            <a:srgbClr val="000000"/>
                          </a:solidFill>
                          <a:effectLst/>
                          <a:latin typeface="Arial Narrow" panose="020B0606020202030204" pitchFamily="34" charset="0"/>
                          <a:cs typeface="Arial" panose="020B0604020202020204" pitchFamily="34" charset="0"/>
                        </a:rPr>
                        <a:t>3</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cs typeface="Arial" panose="020B0604020202020204" pitchFamily="34" charset="0"/>
                        </a:rPr>
                        <a:t>UNIVERSIDAD AUTONOMA DEL CARIBE- UNIAUTONOMA</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cs typeface="Arial" panose="020B0604020202020204" pitchFamily="34" charset="0"/>
                        </a:rPr>
                        <a:t>3,229</a:t>
                      </a:r>
                    </a:p>
                  </a:txBody>
                  <a:tcPr marL="9525" marR="9525" marT="9525" marB="0" anchor="b">
                    <a:solidFill>
                      <a:schemeClr val="bg1"/>
                    </a:solidFill>
                  </a:tcPr>
                </a:tc>
                <a:extLst>
                  <a:ext uri="{0D108BD9-81ED-4DB2-BD59-A6C34878D82A}">
                    <a16:rowId xmlns="" xmlns:a16="http://schemas.microsoft.com/office/drawing/2014/main" val="3454230621"/>
                  </a:ext>
                </a:extLst>
              </a:tr>
              <a:tr h="170546">
                <a:tc>
                  <a:txBody>
                    <a:bodyPr/>
                    <a:lstStyle/>
                    <a:p>
                      <a:pPr algn="ctr" fontAlgn="b"/>
                      <a:r>
                        <a:rPr lang="es-CO" sz="1200" b="0" i="0" u="none" strike="noStrike">
                          <a:solidFill>
                            <a:srgbClr val="000000"/>
                          </a:solidFill>
                          <a:effectLst/>
                          <a:latin typeface="Arial Narrow" panose="020B0606020202030204" pitchFamily="34" charset="0"/>
                          <a:cs typeface="Arial" panose="020B0604020202020204" pitchFamily="34" charset="0"/>
                        </a:rPr>
                        <a:t>4</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cs typeface="Arial" panose="020B0604020202020204" pitchFamily="34" charset="0"/>
                        </a:rPr>
                        <a:t>UNIVERSIDAD SIMON BOLIVAR</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cs typeface="Arial" panose="020B0604020202020204" pitchFamily="34" charset="0"/>
                        </a:rPr>
                        <a:t>2,903</a:t>
                      </a:r>
                    </a:p>
                  </a:txBody>
                  <a:tcPr marL="9525" marR="9525" marT="9525" marB="0" anchor="b">
                    <a:solidFill>
                      <a:schemeClr val="bg1"/>
                    </a:solidFill>
                  </a:tcPr>
                </a:tc>
                <a:extLst>
                  <a:ext uri="{0D108BD9-81ED-4DB2-BD59-A6C34878D82A}">
                    <a16:rowId xmlns="" xmlns:a16="http://schemas.microsoft.com/office/drawing/2014/main" val="3885865710"/>
                  </a:ext>
                </a:extLst>
              </a:tr>
              <a:tr h="170546">
                <a:tc>
                  <a:txBody>
                    <a:bodyPr/>
                    <a:lstStyle/>
                    <a:p>
                      <a:pPr algn="ctr" fontAlgn="b"/>
                      <a:r>
                        <a:rPr lang="es-CO" sz="1200" b="0" i="0" u="none" strike="noStrike">
                          <a:solidFill>
                            <a:srgbClr val="000000"/>
                          </a:solidFill>
                          <a:effectLst/>
                          <a:latin typeface="Arial Narrow" panose="020B0606020202030204" pitchFamily="34" charset="0"/>
                          <a:cs typeface="Arial" panose="020B0604020202020204" pitchFamily="34" charset="0"/>
                        </a:rPr>
                        <a:t>5</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cs typeface="Arial" panose="020B0604020202020204" pitchFamily="34" charset="0"/>
                        </a:rPr>
                        <a:t>UNIVERSIDAD EL BOSQUE</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cs typeface="Arial" panose="020B0604020202020204" pitchFamily="34" charset="0"/>
                        </a:rPr>
                        <a:t>2,802</a:t>
                      </a:r>
                    </a:p>
                  </a:txBody>
                  <a:tcPr marL="9525" marR="9525" marT="9525" marB="0" anchor="b">
                    <a:solidFill>
                      <a:schemeClr val="bg1"/>
                    </a:solidFill>
                  </a:tcPr>
                </a:tc>
                <a:extLst>
                  <a:ext uri="{0D108BD9-81ED-4DB2-BD59-A6C34878D82A}">
                    <a16:rowId xmlns="" xmlns:a16="http://schemas.microsoft.com/office/drawing/2014/main" val="532470920"/>
                  </a:ext>
                </a:extLst>
              </a:tr>
              <a:tr h="170546">
                <a:tc>
                  <a:txBody>
                    <a:bodyPr/>
                    <a:lstStyle/>
                    <a:p>
                      <a:pPr algn="ctr" fontAlgn="b"/>
                      <a:r>
                        <a:rPr lang="es-CO" sz="1200" b="0" i="0" u="none" strike="noStrike">
                          <a:solidFill>
                            <a:srgbClr val="000000"/>
                          </a:solidFill>
                          <a:effectLst/>
                          <a:latin typeface="Arial Narrow" panose="020B0606020202030204" pitchFamily="34" charset="0"/>
                          <a:cs typeface="Arial" panose="020B0604020202020204" pitchFamily="34" charset="0"/>
                        </a:rPr>
                        <a:t>6</a:t>
                      </a:r>
                    </a:p>
                  </a:txBody>
                  <a:tcPr marL="9525" marR="9525" marT="9525" marB="0" anchor="b">
                    <a:solidFill>
                      <a:schemeClr val="bg1"/>
                    </a:solidFill>
                  </a:tcPr>
                </a:tc>
                <a:tc>
                  <a:txBody>
                    <a:bodyPr/>
                    <a:lstStyle/>
                    <a:p>
                      <a:pPr algn="l" fontAlgn="b"/>
                      <a:r>
                        <a:rPr lang="es-CO" sz="1200" b="0" i="0" u="none" strike="noStrike" dirty="0">
                          <a:solidFill>
                            <a:srgbClr val="000000"/>
                          </a:solidFill>
                          <a:effectLst/>
                          <a:latin typeface="Arial Narrow" panose="020B0606020202030204" pitchFamily="34" charset="0"/>
                          <a:cs typeface="Arial" panose="020B0604020202020204" pitchFamily="34" charset="0"/>
                        </a:rPr>
                        <a:t>UNIVERSIDAD DEL TOLIMA</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cs typeface="Arial" panose="020B0604020202020204" pitchFamily="34" charset="0"/>
                        </a:rPr>
                        <a:t>2,712</a:t>
                      </a:r>
                    </a:p>
                  </a:txBody>
                  <a:tcPr marL="9525" marR="9525" marT="9525" marB="0" anchor="b">
                    <a:solidFill>
                      <a:schemeClr val="bg1"/>
                    </a:solidFill>
                  </a:tcPr>
                </a:tc>
                <a:extLst>
                  <a:ext uri="{0D108BD9-81ED-4DB2-BD59-A6C34878D82A}">
                    <a16:rowId xmlns="" xmlns:a16="http://schemas.microsoft.com/office/drawing/2014/main" val="1773042514"/>
                  </a:ext>
                </a:extLst>
              </a:tr>
              <a:tr h="170546">
                <a:tc>
                  <a:txBody>
                    <a:bodyPr/>
                    <a:lstStyle/>
                    <a:p>
                      <a:pPr algn="ctr" fontAlgn="b"/>
                      <a:r>
                        <a:rPr lang="es-CO" sz="1200" b="0" i="0" u="none" strike="noStrike">
                          <a:solidFill>
                            <a:srgbClr val="000000"/>
                          </a:solidFill>
                          <a:effectLst/>
                          <a:latin typeface="Arial Narrow" panose="020B0606020202030204" pitchFamily="34" charset="0"/>
                          <a:cs typeface="Arial" panose="020B0604020202020204" pitchFamily="34" charset="0"/>
                        </a:rPr>
                        <a:t>7</a:t>
                      </a:r>
                    </a:p>
                  </a:txBody>
                  <a:tcPr marL="9525" marR="9525" marT="9525" marB="0" anchor="b">
                    <a:solidFill>
                      <a:schemeClr val="bg1"/>
                    </a:solidFill>
                  </a:tcPr>
                </a:tc>
                <a:tc>
                  <a:txBody>
                    <a:bodyPr/>
                    <a:lstStyle/>
                    <a:p>
                      <a:pPr algn="l" fontAlgn="b"/>
                      <a:r>
                        <a:rPr lang="es-CO" sz="1200" b="0" i="0" u="none" strike="noStrike" dirty="0">
                          <a:solidFill>
                            <a:srgbClr val="000000"/>
                          </a:solidFill>
                          <a:effectLst/>
                          <a:latin typeface="Arial Narrow" panose="020B0606020202030204" pitchFamily="34" charset="0"/>
                          <a:cs typeface="Arial" panose="020B0604020202020204" pitchFamily="34" charset="0"/>
                        </a:rPr>
                        <a:t>COLEGIO MAYOR DE NUESTRA SEÑORA DEL ROSARIO</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cs typeface="Arial" panose="020B0604020202020204" pitchFamily="34" charset="0"/>
                        </a:rPr>
                        <a:t>2,688</a:t>
                      </a:r>
                    </a:p>
                  </a:txBody>
                  <a:tcPr marL="9525" marR="9525" marT="9525" marB="0" anchor="b">
                    <a:solidFill>
                      <a:schemeClr val="bg1"/>
                    </a:solidFill>
                  </a:tcPr>
                </a:tc>
                <a:extLst>
                  <a:ext uri="{0D108BD9-81ED-4DB2-BD59-A6C34878D82A}">
                    <a16:rowId xmlns="" xmlns:a16="http://schemas.microsoft.com/office/drawing/2014/main" val="59484682"/>
                  </a:ext>
                </a:extLst>
              </a:tr>
              <a:tr h="170546">
                <a:tc>
                  <a:txBody>
                    <a:bodyPr/>
                    <a:lstStyle/>
                    <a:p>
                      <a:pPr algn="ctr" fontAlgn="b"/>
                      <a:r>
                        <a:rPr lang="es-CO" sz="1200" b="0" i="0" u="none" strike="noStrike">
                          <a:solidFill>
                            <a:srgbClr val="000000"/>
                          </a:solidFill>
                          <a:effectLst/>
                          <a:latin typeface="Arial Narrow" panose="020B0606020202030204" pitchFamily="34" charset="0"/>
                          <a:cs typeface="Arial" panose="020B0604020202020204" pitchFamily="34" charset="0"/>
                        </a:rPr>
                        <a:t>8</a:t>
                      </a:r>
                    </a:p>
                  </a:txBody>
                  <a:tcPr marL="9525" marR="9525" marT="9525" marB="0" anchor="b">
                    <a:solidFill>
                      <a:schemeClr val="bg1"/>
                    </a:solidFill>
                  </a:tcPr>
                </a:tc>
                <a:tc>
                  <a:txBody>
                    <a:bodyPr/>
                    <a:lstStyle/>
                    <a:p>
                      <a:pPr algn="l" fontAlgn="b"/>
                      <a:r>
                        <a:rPr lang="es-CO" sz="1200" b="0" i="0" u="none" strike="noStrike" dirty="0">
                          <a:solidFill>
                            <a:srgbClr val="000000"/>
                          </a:solidFill>
                          <a:effectLst/>
                          <a:latin typeface="Arial Narrow" panose="020B0606020202030204" pitchFamily="34" charset="0"/>
                          <a:cs typeface="Arial" panose="020B0604020202020204" pitchFamily="34" charset="0"/>
                        </a:rPr>
                        <a:t>UNIVERSIDAD SURCOLOMBIANA</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cs typeface="Arial" panose="020B0604020202020204" pitchFamily="34" charset="0"/>
                        </a:rPr>
                        <a:t>2,657</a:t>
                      </a:r>
                    </a:p>
                  </a:txBody>
                  <a:tcPr marL="9525" marR="9525" marT="9525" marB="0" anchor="b">
                    <a:solidFill>
                      <a:schemeClr val="bg1"/>
                    </a:solidFill>
                  </a:tcPr>
                </a:tc>
                <a:extLst>
                  <a:ext uri="{0D108BD9-81ED-4DB2-BD59-A6C34878D82A}">
                    <a16:rowId xmlns="" xmlns:a16="http://schemas.microsoft.com/office/drawing/2014/main" val="97599480"/>
                  </a:ext>
                </a:extLst>
              </a:tr>
              <a:tr h="170546">
                <a:tc>
                  <a:txBody>
                    <a:bodyPr/>
                    <a:lstStyle/>
                    <a:p>
                      <a:pPr algn="ctr" fontAlgn="b"/>
                      <a:r>
                        <a:rPr lang="es-CO" sz="1200" b="0" i="0" u="none" strike="noStrike">
                          <a:solidFill>
                            <a:srgbClr val="000000"/>
                          </a:solidFill>
                          <a:effectLst/>
                          <a:latin typeface="Arial Narrow" panose="020B0606020202030204" pitchFamily="34" charset="0"/>
                          <a:cs typeface="Arial" panose="020B0604020202020204" pitchFamily="34" charset="0"/>
                        </a:rPr>
                        <a:t>9</a:t>
                      </a:r>
                    </a:p>
                  </a:txBody>
                  <a:tcPr marL="9525" marR="9525" marT="9525" marB="0" anchor="b">
                    <a:solidFill>
                      <a:schemeClr val="bg1"/>
                    </a:solidFill>
                  </a:tcPr>
                </a:tc>
                <a:tc>
                  <a:txBody>
                    <a:bodyPr/>
                    <a:lstStyle/>
                    <a:p>
                      <a:pPr algn="l" fontAlgn="b"/>
                      <a:r>
                        <a:rPr lang="es-CO" sz="1200" b="0" i="0" u="none" strike="noStrike" dirty="0">
                          <a:solidFill>
                            <a:srgbClr val="000000"/>
                          </a:solidFill>
                          <a:effectLst/>
                          <a:latin typeface="Arial Narrow" panose="020B0606020202030204" pitchFamily="34" charset="0"/>
                          <a:cs typeface="Arial" panose="020B0604020202020204" pitchFamily="34" charset="0"/>
                        </a:rPr>
                        <a:t>UNIVERSIDAD CES</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cs typeface="Arial" panose="020B0604020202020204" pitchFamily="34" charset="0"/>
                        </a:rPr>
                        <a:t>2,117</a:t>
                      </a:r>
                    </a:p>
                  </a:txBody>
                  <a:tcPr marL="9525" marR="9525" marT="9525" marB="0" anchor="b">
                    <a:solidFill>
                      <a:schemeClr val="bg1"/>
                    </a:solidFill>
                  </a:tcPr>
                </a:tc>
                <a:extLst>
                  <a:ext uri="{0D108BD9-81ED-4DB2-BD59-A6C34878D82A}">
                    <a16:rowId xmlns="" xmlns:a16="http://schemas.microsoft.com/office/drawing/2014/main" val="2533251225"/>
                  </a:ext>
                </a:extLst>
              </a:tr>
              <a:tr h="170546">
                <a:tc>
                  <a:txBody>
                    <a:bodyPr/>
                    <a:lstStyle/>
                    <a:p>
                      <a:pPr algn="ctr" fontAlgn="b"/>
                      <a:r>
                        <a:rPr lang="es-CO" sz="1200" b="0" i="0" u="none" strike="noStrike">
                          <a:solidFill>
                            <a:srgbClr val="000000"/>
                          </a:solidFill>
                          <a:effectLst/>
                          <a:latin typeface="Arial Narrow" panose="020B0606020202030204" pitchFamily="34" charset="0"/>
                          <a:cs typeface="Arial" panose="020B0604020202020204" pitchFamily="34" charset="0"/>
                        </a:rPr>
                        <a:t>10</a:t>
                      </a:r>
                    </a:p>
                  </a:txBody>
                  <a:tcPr marL="9525" marR="9525" marT="9525" marB="0" anchor="b">
                    <a:solidFill>
                      <a:schemeClr val="bg1"/>
                    </a:solidFill>
                  </a:tcPr>
                </a:tc>
                <a:tc>
                  <a:txBody>
                    <a:bodyPr/>
                    <a:lstStyle/>
                    <a:p>
                      <a:pPr algn="l" fontAlgn="b"/>
                      <a:r>
                        <a:rPr lang="es-CO" sz="1200" b="0" i="0" u="none" strike="noStrike" dirty="0">
                          <a:solidFill>
                            <a:srgbClr val="000000"/>
                          </a:solidFill>
                          <a:effectLst/>
                          <a:latin typeface="Arial Narrow" panose="020B0606020202030204" pitchFamily="34" charset="0"/>
                          <a:cs typeface="Arial" panose="020B0604020202020204" pitchFamily="34" charset="0"/>
                        </a:rPr>
                        <a:t>UNIVERSIDAD CENTRAL</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cs typeface="Arial" panose="020B0604020202020204" pitchFamily="34" charset="0"/>
                        </a:rPr>
                        <a:t>1,950</a:t>
                      </a:r>
                    </a:p>
                  </a:txBody>
                  <a:tcPr marL="9525" marR="9525" marT="9525" marB="0" anchor="b">
                    <a:solidFill>
                      <a:schemeClr val="bg1"/>
                    </a:solidFill>
                  </a:tcPr>
                </a:tc>
                <a:extLst>
                  <a:ext uri="{0D108BD9-81ED-4DB2-BD59-A6C34878D82A}">
                    <a16:rowId xmlns="" xmlns:a16="http://schemas.microsoft.com/office/drawing/2014/main" val="1624022623"/>
                  </a:ext>
                </a:extLst>
              </a:tr>
              <a:tr h="170546">
                <a:tc>
                  <a:txBody>
                    <a:bodyPr/>
                    <a:lstStyle/>
                    <a:p>
                      <a:pPr algn="ctr" fontAlgn="b"/>
                      <a:r>
                        <a:rPr lang="es-CO" sz="1200" b="0" i="0" u="none" strike="noStrike">
                          <a:solidFill>
                            <a:srgbClr val="000000"/>
                          </a:solidFill>
                          <a:effectLst/>
                          <a:latin typeface="Arial Narrow" panose="020B0606020202030204" pitchFamily="34" charset="0"/>
                          <a:cs typeface="Arial" panose="020B0604020202020204" pitchFamily="34" charset="0"/>
                        </a:rPr>
                        <a:t>11</a:t>
                      </a:r>
                    </a:p>
                  </a:txBody>
                  <a:tcPr marL="9525" marR="9525" marT="9525" marB="0" anchor="b">
                    <a:solidFill>
                      <a:schemeClr val="bg1"/>
                    </a:solidFill>
                  </a:tcPr>
                </a:tc>
                <a:tc>
                  <a:txBody>
                    <a:bodyPr/>
                    <a:lstStyle/>
                    <a:p>
                      <a:pPr algn="l" fontAlgn="b"/>
                      <a:r>
                        <a:rPr lang="es-CO" sz="1200" b="0" i="0" u="none" strike="noStrike" dirty="0">
                          <a:solidFill>
                            <a:srgbClr val="000000"/>
                          </a:solidFill>
                          <a:effectLst/>
                          <a:latin typeface="Arial Narrow" panose="020B0606020202030204" pitchFamily="34" charset="0"/>
                          <a:cs typeface="Arial" panose="020B0604020202020204" pitchFamily="34" charset="0"/>
                        </a:rPr>
                        <a:t>FUNDACION UNIVERSITARIA DE CIENCIAS DE LA SALUD</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cs typeface="Arial" panose="020B0604020202020204" pitchFamily="34" charset="0"/>
                        </a:rPr>
                        <a:t>1,600</a:t>
                      </a:r>
                    </a:p>
                  </a:txBody>
                  <a:tcPr marL="9525" marR="9525" marT="9525" marB="0" anchor="b">
                    <a:solidFill>
                      <a:schemeClr val="bg1"/>
                    </a:solidFill>
                  </a:tcPr>
                </a:tc>
                <a:extLst>
                  <a:ext uri="{0D108BD9-81ED-4DB2-BD59-A6C34878D82A}">
                    <a16:rowId xmlns="" xmlns:a16="http://schemas.microsoft.com/office/drawing/2014/main" val="292359806"/>
                  </a:ext>
                </a:extLst>
              </a:tr>
              <a:tr h="170546">
                <a:tc>
                  <a:txBody>
                    <a:bodyPr/>
                    <a:lstStyle/>
                    <a:p>
                      <a:pPr algn="ctr" fontAlgn="b"/>
                      <a:r>
                        <a:rPr lang="es-CO" sz="1200" b="0" i="0" u="none" strike="noStrike">
                          <a:solidFill>
                            <a:srgbClr val="000000"/>
                          </a:solidFill>
                          <a:effectLst/>
                          <a:latin typeface="Arial Narrow" panose="020B0606020202030204" pitchFamily="34" charset="0"/>
                          <a:cs typeface="Arial" panose="020B0604020202020204" pitchFamily="34" charset="0"/>
                        </a:rPr>
                        <a:t>12</a:t>
                      </a:r>
                    </a:p>
                  </a:txBody>
                  <a:tcPr marL="9525" marR="9525" marT="9525" marB="0" anchor="b">
                    <a:solidFill>
                      <a:schemeClr val="bg1"/>
                    </a:solidFill>
                  </a:tcPr>
                </a:tc>
                <a:tc>
                  <a:txBody>
                    <a:bodyPr/>
                    <a:lstStyle/>
                    <a:p>
                      <a:pPr algn="l" fontAlgn="b"/>
                      <a:r>
                        <a:rPr lang="es-CO" sz="1200" b="0" i="0" u="none" strike="noStrike" dirty="0">
                          <a:solidFill>
                            <a:srgbClr val="000000"/>
                          </a:solidFill>
                          <a:effectLst/>
                          <a:latin typeface="Arial Narrow" panose="020B0606020202030204" pitchFamily="34" charset="0"/>
                          <a:cs typeface="Arial" panose="020B0604020202020204" pitchFamily="34" charset="0"/>
                        </a:rPr>
                        <a:t>FUNDACION UNIVERSIDAD DE BOGOTA - JORGE TADEO LOZANO</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cs typeface="Arial" panose="020B0604020202020204" pitchFamily="34" charset="0"/>
                        </a:rPr>
                        <a:t>1,528</a:t>
                      </a:r>
                    </a:p>
                  </a:txBody>
                  <a:tcPr marL="9525" marR="9525" marT="9525" marB="0" anchor="b">
                    <a:solidFill>
                      <a:schemeClr val="bg1"/>
                    </a:solidFill>
                  </a:tcPr>
                </a:tc>
                <a:extLst>
                  <a:ext uri="{0D108BD9-81ED-4DB2-BD59-A6C34878D82A}">
                    <a16:rowId xmlns="" xmlns:a16="http://schemas.microsoft.com/office/drawing/2014/main" val="2809978352"/>
                  </a:ext>
                </a:extLst>
              </a:tr>
              <a:tr h="170546">
                <a:tc>
                  <a:txBody>
                    <a:bodyPr/>
                    <a:lstStyle/>
                    <a:p>
                      <a:pPr algn="ctr" fontAlgn="b"/>
                      <a:r>
                        <a:rPr lang="es-CO" sz="1200" b="0" i="0" u="none" strike="noStrike">
                          <a:solidFill>
                            <a:srgbClr val="000000"/>
                          </a:solidFill>
                          <a:effectLst/>
                          <a:latin typeface="Arial Narrow" panose="020B0606020202030204" pitchFamily="34" charset="0"/>
                          <a:cs typeface="Arial" panose="020B0604020202020204" pitchFamily="34" charset="0"/>
                        </a:rPr>
                        <a:t>13</a:t>
                      </a:r>
                    </a:p>
                  </a:txBody>
                  <a:tcPr marL="9525" marR="9525" marT="9525" marB="0" anchor="b">
                    <a:solidFill>
                      <a:schemeClr val="bg1"/>
                    </a:solidFill>
                  </a:tcPr>
                </a:tc>
                <a:tc>
                  <a:txBody>
                    <a:bodyPr/>
                    <a:lstStyle/>
                    <a:p>
                      <a:pPr algn="l" fontAlgn="b"/>
                      <a:r>
                        <a:rPr lang="es-CO" sz="1200" b="0" i="0" u="none" strike="noStrike" dirty="0">
                          <a:solidFill>
                            <a:srgbClr val="000000"/>
                          </a:solidFill>
                          <a:effectLst/>
                          <a:latin typeface="Arial Narrow" panose="020B0606020202030204" pitchFamily="34" charset="0"/>
                          <a:cs typeface="Arial" panose="020B0604020202020204" pitchFamily="34" charset="0"/>
                        </a:rPr>
                        <a:t>UNIVERSIDAD SERGIO ARBOLEDA</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cs typeface="Arial" panose="020B0604020202020204" pitchFamily="34" charset="0"/>
                        </a:rPr>
                        <a:t>0,944</a:t>
                      </a:r>
                    </a:p>
                  </a:txBody>
                  <a:tcPr marL="9525" marR="9525" marT="9525" marB="0" anchor="b">
                    <a:solidFill>
                      <a:schemeClr val="bg1"/>
                    </a:solidFill>
                  </a:tcPr>
                </a:tc>
                <a:extLst>
                  <a:ext uri="{0D108BD9-81ED-4DB2-BD59-A6C34878D82A}">
                    <a16:rowId xmlns="" xmlns:a16="http://schemas.microsoft.com/office/drawing/2014/main" val="2596225650"/>
                  </a:ext>
                </a:extLst>
              </a:tr>
              <a:tr h="170546">
                <a:tc>
                  <a:txBody>
                    <a:bodyPr/>
                    <a:lstStyle/>
                    <a:p>
                      <a:pPr algn="ctr" fontAlgn="b"/>
                      <a:r>
                        <a:rPr lang="es-CO" sz="1200" b="0" i="0" u="none" strike="noStrike">
                          <a:solidFill>
                            <a:srgbClr val="000000"/>
                          </a:solidFill>
                          <a:effectLst/>
                          <a:latin typeface="Arial Narrow" panose="020B0606020202030204" pitchFamily="34" charset="0"/>
                          <a:cs typeface="Arial" panose="020B0604020202020204" pitchFamily="34" charset="0"/>
                        </a:rPr>
                        <a:t>14</a:t>
                      </a:r>
                    </a:p>
                  </a:txBody>
                  <a:tcPr marL="9525" marR="9525" marT="9525" marB="0" anchor="b">
                    <a:solidFill>
                      <a:schemeClr val="bg1"/>
                    </a:solidFill>
                  </a:tcPr>
                </a:tc>
                <a:tc>
                  <a:txBody>
                    <a:bodyPr/>
                    <a:lstStyle/>
                    <a:p>
                      <a:pPr algn="l" fontAlgn="b"/>
                      <a:r>
                        <a:rPr lang="es-CO" sz="1200" b="0" i="0" u="none" strike="noStrike" dirty="0">
                          <a:solidFill>
                            <a:srgbClr val="000000"/>
                          </a:solidFill>
                          <a:effectLst/>
                          <a:latin typeface="Arial Narrow" panose="020B0606020202030204" pitchFamily="34" charset="0"/>
                          <a:cs typeface="Arial" panose="020B0604020202020204" pitchFamily="34" charset="0"/>
                        </a:rPr>
                        <a:t>UNIVERSIDAD AUTONOMA DE BUCARAMANGA-UNAB-</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cs typeface="Arial" panose="020B0604020202020204" pitchFamily="34" charset="0"/>
                        </a:rPr>
                        <a:t>0,931</a:t>
                      </a:r>
                    </a:p>
                  </a:txBody>
                  <a:tcPr marL="9525" marR="9525" marT="9525" marB="0" anchor="b">
                    <a:solidFill>
                      <a:schemeClr val="bg1"/>
                    </a:solidFill>
                  </a:tcPr>
                </a:tc>
                <a:extLst>
                  <a:ext uri="{0D108BD9-81ED-4DB2-BD59-A6C34878D82A}">
                    <a16:rowId xmlns="" xmlns:a16="http://schemas.microsoft.com/office/drawing/2014/main" val="2397544597"/>
                  </a:ext>
                </a:extLst>
              </a:tr>
              <a:tr h="170546">
                <a:tc>
                  <a:txBody>
                    <a:bodyPr/>
                    <a:lstStyle/>
                    <a:p>
                      <a:pPr algn="ctr" fontAlgn="b"/>
                      <a:r>
                        <a:rPr lang="es-CO" sz="1200" b="0" i="0" u="none" strike="noStrike">
                          <a:solidFill>
                            <a:srgbClr val="000000"/>
                          </a:solidFill>
                          <a:effectLst/>
                          <a:latin typeface="Arial Narrow" panose="020B0606020202030204" pitchFamily="34" charset="0"/>
                          <a:cs typeface="Arial" panose="020B0604020202020204" pitchFamily="34" charset="0"/>
                        </a:rPr>
                        <a:t>15</a:t>
                      </a:r>
                    </a:p>
                  </a:txBody>
                  <a:tcPr marL="9525" marR="9525" marT="9525" marB="0" anchor="b">
                    <a:solidFill>
                      <a:schemeClr val="bg1"/>
                    </a:solidFill>
                  </a:tcPr>
                </a:tc>
                <a:tc>
                  <a:txBody>
                    <a:bodyPr/>
                    <a:lstStyle/>
                    <a:p>
                      <a:pPr algn="l" fontAlgn="b"/>
                      <a:r>
                        <a:rPr lang="es-CO" sz="1200" b="0" i="0" u="none" strike="noStrike" dirty="0">
                          <a:solidFill>
                            <a:srgbClr val="000000"/>
                          </a:solidFill>
                          <a:effectLst/>
                          <a:latin typeface="Arial Narrow" panose="020B0606020202030204" pitchFamily="34" charset="0"/>
                          <a:cs typeface="Arial" panose="020B0604020202020204" pitchFamily="34" charset="0"/>
                        </a:rPr>
                        <a:t>UNIVERSIDAD COOPERATIVA DE COLOMBIA</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cs typeface="Arial" panose="020B0604020202020204" pitchFamily="34" charset="0"/>
                        </a:rPr>
                        <a:t>0,844</a:t>
                      </a:r>
                    </a:p>
                  </a:txBody>
                  <a:tcPr marL="9525" marR="9525" marT="9525" marB="0" anchor="b">
                    <a:solidFill>
                      <a:schemeClr val="bg1"/>
                    </a:solidFill>
                  </a:tcPr>
                </a:tc>
                <a:extLst>
                  <a:ext uri="{0D108BD9-81ED-4DB2-BD59-A6C34878D82A}">
                    <a16:rowId xmlns="" xmlns:a16="http://schemas.microsoft.com/office/drawing/2014/main" val="1239533458"/>
                  </a:ext>
                </a:extLst>
              </a:tr>
              <a:tr h="170546">
                <a:tc>
                  <a:txBody>
                    <a:bodyPr/>
                    <a:lstStyle/>
                    <a:p>
                      <a:pPr algn="ctr" fontAlgn="b"/>
                      <a:r>
                        <a:rPr lang="es-CO" sz="1200" b="0" i="0" u="none" strike="noStrike">
                          <a:solidFill>
                            <a:srgbClr val="000000"/>
                          </a:solidFill>
                          <a:effectLst/>
                          <a:latin typeface="Arial Narrow" panose="020B0606020202030204" pitchFamily="34" charset="0"/>
                          <a:cs typeface="Arial" panose="020B0604020202020204" pitchFamily="34" charset="0"/>
                        </a:rPr>
                        <a:t>16</a:t>
                      </a:r>
                    </a:p>
                  </a:txBody>
                  <a:tcPr marL="9525" marR="9525" marT="9525" marB="0" anchor="b">
                    <a:solidFill>
                      <a:schemeClr val="bg1"/>
                    </a:solidFill>
                  </a:tcPr>
                </a:tc>
                <a:tc>
                  <a:txBody>
                    <a:bodyPr/>
                    <a:lstStyle/>
                    <a:p>
                      <a:pPr algn="l" fontAlgn="b"/>
                      <a:r>
                        <a:rPr lang="es-CO" sz="1200" b="0" i="0" u="none" strike="noStrike" dirty="0">
                          <a:solidFill>
                            <a:srgbClr val="000000"/>
                          </a:solidFill>
                          <a:effectLst/>
                          <a:latin typeface="Arial Narrow" panose="020B0606020202030204" pitchFamily="34" charset="0"/>
                          <a:cs typeface="Arial" panose="020B0604020202020204" pitchFamily="34" charset="0"/>
                        </a:rPr>
                        <a:t>UNIVERSIDAD DE LA SABANA</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cs typeface="Arial" panose="020B0604020202020204" pitchFamily="34" charset="0"/>
                        </a:rPr>
                        <a:t>0,809</a:t>
                      </a:r>
                    </a:p>
                  </a:txBody>
                  <a:tcPr marL="9525" marR="9525" marT="9525" marB="0" anchor="b">
                    <a:solidFill>
                      <a:schemeClr val="bg1"/>
                    </a:solidFill>
                  </a:tcPr>
                </a:tc>
                <a:extLst>
                  <a:ext uri="{0D108BD9-81ED-4DB2-BD59-A6C34878D82A}">
                    <a16:rowId xmlns="" xmlns:a16="http://schemas.microsoft.com/office/drawing/2014/main" val="2768313598"/>
                  </a:ext>
                </a:extLst>
              </a:tr>
              <a:tr h="170546">
                <a:tc>
                  <a:txBody>
                    <a:bodyPr/>
                    <a:lstStyle/>
                    <a:p>
                      <a:pPr algn="ctr" fontAlgn="b"/>
                      <a:r>
                        <a:rPr lang="es-CO" sz="1200" b="0" i="0" u="none" strike="noStrike">
                          <a:solidFill>
                            <a:srgbClr val="000000"/>
                          </a:solidFill>
                          <a:effectLst/>
                          <a:latin typeface="Arial Narrow" panose="020B0606020202030204" pitchFamily="34" charset="0"/>
                          <a:cs typeface="Arial" panose="020B0604020202020204" pitchFamily="34" charset="0"/>
                        </a:rPr>
                        <a:t>17</a:t>
                      </a:r>
                    </a:p>
                  </a:txBody>
                  <a:tcPr marL="9525" marR="9525" marT="9525" marB="0" anchor="b">
                    <a:solidFill>
                      <a:schemeClr val="bg1"/>
                    </a:solidFill>
                  </a:tcPr>
                </a:tc>
                <a:tc>
                  <a:txBody>
                    <a:bodyPr/>
                    <a:lstStyle/>
                    <a:p>
                      <a:pPr algn="l" fontAlgn="b"/>
                      <a:r>
                        <a:rPr lang="es-CO" sz="1200" b="0" i="0" u="none" strike="noStrike" dirty="0">
                          <a:solidFill>
                            <a:srgbClr val="000000"/>
                          </a:solidFill>
                          <a:effectLst/>
                          <a:latin typeface="Arial Narrow" panose="020B0606020202030204" pitchFamily="34" charset="0"/>
                          <a:cs typeface="Arial" panose="020B0604020202020204" pitchFamily="34" charset="0"/>
                        </a:rPr>
                        <a:t>UNIVERSIDAD EAFIT-</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cs typeface="Arial" panose="020B0604020202020204" pitchFamily="34" charset="0"/>
                        </a:rPr>
                        <a:t>0,752</a:t>
                      </a:r>
                    </a:p>
                  </a:txBody>
                  <a:tcPr marL="9525" marR="9525" marT="9525" marB="0" anchor="b">
                    <a:solidFill>
                      <a:schemeClr val="bg1"/>
                    </a:solidFill>
                  </a:tcPr>
                </a:tc>
                <a:extLst>
                  <a:ext uri="{0D108BD9-81ED-4DB2-BD59-A6C34878D82A}">
                    <a16:rowId xmlns="" xmlns:a16="http://schemas.microsoft.com/office/drawing/2014/main" val="3232850799"/>
                  </a:ext>
                </a:extLst>
              </a:tr>
              <a:tr h="170546">
                <a:tc>
                  <a:txBody>
                    <a:bodyPr/>
                    <a:lstStyle/>
                    <a:p>
                      <a:pPr algn="ctr" fontAlgn="b"/>
                      <a:r>
                        <a:rPr lang="es-CO" sz="1200" b="0" i="0" u="none" strike="noStrike">
                          <a:solidFill>
                            <a:srgbClr val="000000"/>
                          </a:solidFill>
                          <a:effectLst/>
                          <a:latin typeface="Arial Narrow" panose="020B0606020202030204" pitchFamily="34" charset="0"/>
                          <a:cs typeface="Arial" panose="020B0604020202020204" pitchFamily="34" charset="0"/>
                        </a:rPr>
                        <a:t>18</a:t>
                      </a:r>
                    </a:p>
                  </a:txBody>
                  <a:tcPr marL="9525" marR="9525" marT="9525" marB="0" anchor="b">
                    <a:solidFill>
                      <a:schemeClr val="bg1"/>
                    </a:solidFill>
                  </a:tcPr>
                </a:tc>
                <a:tc>
                  <a:txBody>
                    <a:bodyPr/>
                    <a:lstStyle/>
                    <a:p>
                      <a:pPr algn="l" fontAlgn="b"/>
                      <a:r>
                        <a:rPr lang="es-CO" sz="1200" b="0" i="0" u="none" strike="noStrike" dirty="0">
                          <a:solidFill>
                            <a:srgbClr val="000000"/>
                          </a:solidFill>
                          <a:effectLst/>
                          <a:latin typeface="Arial Narrow" panose="020B0606020202030204" pitchFamily="34" charset="0"/>
                          <a:cs typeface="Arial" panose="020B0604020202020204" pitchFamily="34" charset="0"/>
                        </a:rPr>
                        <a:t>UNIVERSIDAD MILITAR-NUEVA GRANADA</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cs typeface="Arial" panose="020B0604020202020204" pitchFamily="34" charset="0"/>
                        </a:rPr>
                        <a:t>0,724</a:t>
                      </a:r>
                    </a:p>
                  </a:txBody>
                  <a:tcPr marL="9525" marR="9525" marT="9525" marB="0" anchor="b">
                    <a:solidFill>
                      <a:schemeClr val="bg1"/>
                    </a:solidFill>
                  </a:tcPr>
                </a:tc>
                <a:extLst>
                  <a:ext uri="{0D108BD9-81ED-4DB2-BD59-A6C34878D82A}">
                    <a16:rowId xmlns="" xmlns:a16="http://schemas.microsoft.com/office/drawing/2014/main" val="3736741263"/>
                  </a:ext>
                </a:extLst>
              </a:tr>
              <a:tr h="170546">
                <a:tc>
                  <a:txBody>
                    <a:bodyPr/>
                    <a:lstStyle/>
                    <a:p>
                      <a:pPr algn="ctr" fontAlgn="b"/>
                      <a:r>
                        <a:rPr lang="es-CO" sz="1200" b="0" i="0" u="none" strike="noStrike" dirty="0">
                          <a:solidFill>
                            <a:srgbClr val="000000"/>
                          </a:solidFill>
                          <a:effectLst/>
                          <a:latin typeface="Arial Narrow" panose="020B0606020202030204" pitchFamily="34" charset="0"/>
                          <a:cs typeface="Arial" panose="020B0604020202020204" pitchFamily="34" charset="0"/>
                        </a:rPr>
                        <a:t>19</a:t>
                      </a:r>
                    </a:p>
                  </a:txBody>
                  <a:tcPr marL="9525" marR="9525" marT="9525" marB="0" anchor="b">
                    <a:solidFill>
                      <a:srgbClr val="FFC000"/>
                    </a:solidFill>
                  </a:tcPr>
                </a:tc>
                <a:tc>
                  <a:txBody>
                    <a:bodyPr/>
                    <a:lstStyle/>
                    <a:p>
                      <a:pPr algn="l" fontAlgn="b"/>
                      <a:r>
                        <a:rPr lang="es-CO" sz="1200" b="0" i="0" u="none" strike="noStrike" dirty="0">
                          <a:solidFill>
                            <a:srgbClr val="000000"/>
                          </a:solidFill>
                          <a:effectLst/>
                          <a:latin typeface="Arial Narrow" panose="020B0606020202030204" pitchFamily="34" charset="0"/>
                          <a:cs typeface="Arial" panose="020B0604020202020204" pitchFamily="34" charset="0"/>
                        </a:rPr>
                        <a:t>UNIVERSIDAD DE NARIÑO</a:t>
                      </a:r>
                    </a:p>
                  </a:txBody>
                  <a:tcPr marL="9525" marR="9525" marT="9525" marB="0" anchor="b">
                    <a:solidFill>
                      <a:srgbClr val="FFC000"/>
                    </a:solidFill>
                  </a:tcPr>
                </a:tc>
                <a:tc>
                  <a:txBody>
                    <a:bodyPr/>
                    <a:lstStyle/>
                    <a:p>
                      <a:pPr algn="r" fontAlgn="b"/>
                      <a:r>
                        <a:rPr lang="es-CO" sz="1200" b="0" i="0" u="none" strike="noStrike" dirty="0">
                          <a:solidFill>
                            <a:srgbClr val="000000"/>
                          </a:solidFill>
                          <a:effectLst/>
                          <a:latin typeface="Arial Narrow" panose="020B0606020202030204" pitchFamily="34" charset="0"/>
                          <a:cs typeface="Arial" panose="020B0604020202020204" pitchFamily="34" charset="0"/>
                        </a:rPr>
                        <a:t>0,717</a:t>
                      </a:r>
                    </a:p>
                  </a:txBody>
                  <a:tcPr marL="9525" marR="9525" marT="9525" marB="0" anchor="b">
                    <a:solidFill>
                      <a:srgbClr val="FFC000"/>
                    </a:solidFill>
                  </a:tcPr>
                </a:tc>
                <a:extLst>
                  <a:ext uri="{0D108BD9-81ED-4DB2-BD59-A6C34878D82A}">
                    <a16:rowId xmlns="" xmlns:a16="http://schemas.microsoft.com/office/drawing/2014/main" val="116231525"/>
                  </a:ext>
                </a:extLst>
              </a:tr>
              <a:tr h="170546">
                <a:tc>
                  <a:txBody>
                    <a:bodyPr/>
                    <a:lstStyle/>
                    <a:p>
                      <a:pPr algn="ctr" fontAlgn="b"/>
                      <a:r>
                        <a:rPr lang="es-CO" sz="1200" b="0" i="0" u="none" strike="noStrike">
                          <a:solidFill>
                            <a:srgbClr val="000000"/>
                          </a:solidFill>
                          <a:effectLst/>
                          <a:latin typeface="Arial Narrow" panose="020B0606020202030204" pitchFamily="34" charset="0"/>
                          <a:cs typeface="Arial" panose="020B0604020202020204" pitchFamily="34" charset="0"/>
                        </a:rPr>
                        <a:t>20</a:t>
                      </a:r>
                    </a:p>
                  </a:txBody>
                  <a:tcPr marL="9525" marR="9525" marT="9525" marB="0" anchor="b">
                    <a:solidFill>
                      <a:schemeClr val="bg1"/>
                    </a:solidFill>
                  </a:tcPr>
                </a:tc>
                <a:tc>
                  <a:txBody>
                    <a:bodyPr/>
                    <a:lstStyle/>
                    <a:p>
                      <a:pPr algn="l" fontAlgn="b"/>
                      <a:r>
                        <a:rPr lang="es-CO" sz="1200" b="0" i="0" u="none" strike="noStrike" dirty="0">
                          <a:solidFill>
                            <a:srgbClr val="000000"/>
                          </a:solidFill>
                          <a:effectLst/>
                          <a:latin typeface="Arial Narrow" panose="020B0606020202030204" pitchFamily="34" charset="0"/>
                          <a:cs typeface="Arial" panose="020B0604020202020204" pitchFamily="34" charset="0"/>
                        </a:rPr>
                        <a:t>UNIVERSIDAD DE MEDELLIN</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cs typeface="Arial" panose="020B0604020202020204" pitchFamily="34" charset="0"/>
                        </a:rPr>
                        <a:t>0,621</a:t>
                      </a:r>
                    </a:p>
                  </a:txBody>
                  <a:tcPr marL="9525" marR="9525" marT="9525" marB="0" anchor="b">
                    <a:solidFill>
                      <a:schemeClr val="bg1"/>
                    </a:solidFill>
                  </a:tcPr>
                </a:tc>
                <a:extLst>
                  <a:ext uri="{0D108BD9-81ED-4DB2-BD59-A6C34878D82A}">
                    <a16:rowId xmlns="" xmlns:a16="http://schemas.microsoft.com/office/drawing/2014/main" val="4226527145"/>
                  </a:ext>
                </a:extLst>
              </a:tr>
              <a:tr h="170546">
                <a:tc>
                  <a:txBody>
                    <a:bodyPr/>
                    <a:lstStyle/>
                    <a:p>
                      <a:pPr algn="ctr" fontAlgn="b"/>
                      <a:r>
                        <a:rPr lang="es-CO" sz="1200" b="0" i="0" u="none" strike="noStrike">
                          <a:solidFill>
                            <a:srgbClr val="000000"/>
                          </a:solidFill>
                          <a:effectLst/>
                          <a:latin typeface="Arial Narrow" panose="020B0606020202030204" pitchFamily="34" charset="0"/>
                          <a:cs typeface="Arial" panose="020B0604020202020204" pitchFamily="34" charset="0"/>
                        </a:rPr>
                        <a:t>21</a:t>
                      </a:r>
                    </a:p>
                  </a:txBody>
                  <a:tcPr marL="9525" marR="9525" marT="9525" marB="0" anchor="b"/>
                </a:tc>
                <a:tc>
                  <a:txBody>
                    <a:bodyPr/>
                    <a:lstStyle/>
                    <a:p>
                      <a:pPr algn="l" fontAlgn="b"/>
                      <a:r>
                        <a:rPr lang="es-CO" sz="1200" b="0" i="0" u="none" strike="noStrike">
                          <a:solidFill>
                            <a:srgbClr val="000000"/>
                          </a:solidFill>
                          <a:effectLst/>
                          <a:latin typeface="Arial Narrow" panose="020B0606020202030204" pitchFamily="34" charset="0"/>
                          <a:cs typeface="Arial" panose="020B0604020202020204" pitchFamily="34" charset="0"/>
                        </a:rPr>
                        <a:t>UNIVERSIDAD EAN</a:t>
                      </a:r>
                    </a:p>
                  </a:txBody>
                  <a:tcPr marL="9525" marR="9525" marT="9525" marB="0" anchor="b"/>
                </a:tc>
                <a:tc>
                  <a:txBody>
                    <a:bodyPr/>
                    <a:lstStyle/>
                    <a:p>
                      <a:pPr algn="r" fontAlgn="b"/>
                      <a:r>
                        <a:rPr lang="es-CO" sz="1200" b="0" i="0" u="none" strike="noStrike">
                          <a:solidFill>
                            <a:srgbClr val="000000"/>
                          </a:solidFill>
                          <a:effectLst/>
                          <a:latin typeface="Arial Narrow" panose="020B0606020202030204" pitchFamily="34" charset="0"/>
                          <a:cs typeface="Arial" panose="020B0604020202020204" pitchFamily="34" charset="0"/>
                        </a:rPr>
                        <a:t>0,609</a:t>
                      </a:r>
                    </a:p>
                  </a:txBody>
                  <a:tcPr marL="9525" marR="9525" marT="9525" marB="0" anchor="b"/>
                </a:tc>
                <a:extLst>
                  <a:ext uri="{0D108BD9-81ED-4DB2-BD59-A6C34878D82A}">
                    <a16:rowId xmlns="" xmlns:a16="http://schemas.microsoft.com/office/drawing/2014/main" val="803510805"/>
                  </a:ext>
                </a:extLst>
              </a:tr>
              <a:tr h="170546">
                <a:tc>
                  <a:txBody>
                    <a:bodyPr/>
                    <a:lstStyle/>
                    <a:p>
                      <a:pPr algn="ctr" fontAlgn="b"/>
                      <a:r>
                        <a:rPr lang="es-CO" sz="1200" b="0" i="0" u="none" strike="noStrike">
                          <a:solidFill>
                            <a:srgbClr val="000000"/>
                          </a:solidFill>
                          <a:effectLst/>
                          <a:latin typeface="Arial Narrow" panose="020B0606020202030204" pitchFamily="34" charset="0"/>
                          <a:cs typeface="Arial" panose="020B0604020202020204" pitchFamily="34" charset="0"/>
                        </a:rPr>
                        <a:t>22</a:t>
                      </a:r>
                    </a:p>
                  </a:txBody>
                  <a:tcPr marL="9525" marR="9525" marT="9525" marB="0" anchor="b"/>
                </a:tc>
                <a:tc>
                  <a:txBody>
                    <a:bodyPr/>
                    <a:lstStyle/>
                    <a:p>
                      <a:pPr algn="l" fontAlgn="b"/>
                      <a:r>
                        <a:rPr lang="es-CO" sz="1200" b="0" i="0" u="none" strike="noStrike">
                          <a:solidFill>
                            <a:srgbClr val="000000"/>
                          </a:solidFill>
                          <a:effectLst/>
                          <a:latin typeface="Arial Narrow" panose="020B0606020202030204" pitchFamily="34" charset="0"/>
                          <a:cs typeface="Arial" panose="020B0604020202020204" pitchFamily="34" charset="0"/>
                        </a:rPr>
                        <a:t>UNIVERSIDAD LIBRE</a:t>
                      </a:r>
                    </a:p>
                  </a:txBody>
                  <a:tcPr marL="9525" marR="9525" marT="9525" marB="0" anchor="b"/>
                </a:tc>
                <a:tc>
                  <a:txBody>
                    <a:bodyPr/>
                    <a:lstStyle/>
                    <a:p>
                      <a:pPr algn="r" fontAlgn="b"/>
                      <a:r>
                        <a:rPr lang="es-CO" sz="1200" b="0" i="0" u="none" strike="noStrike">
                          <a:solidFill>
                            <a:srgbClr val="000000"/>
                          </a:solidFill>
                          <a:effectLst/>
                          <a:latin typeface="Arial Narrow" panose="020B0606020202030204" pitchFamily="34" charset="0"/>
                          <a:cs typeface="Arial" panose="020B0604020202020204" pitchFamily="34" charset="0"/>
                        </a:rPr>
                        <a:t>0,543</a:t>
                      </a:r>
                    </a:p>
                  </a:txBody>
                  <a:tcPr marL="9525" marR="9525" marT="9525" marB="0" anchor="b"/>
                </a:tc>
                <a:extLst>
                  <a:ext uri="{0D108BD9-81ED-4DB2-BD59-A6C34878D82A}">
                    <a16:rowId xmlns="" xmlns:a16="http://schemas.microsoft.com/office/drawing/2014/main" val="3472264943"/>
                  </a:ext>
                </a:extLst>
              </a:tr>
              <a:tr h="170546">
                <a:tc>
                  <a:txBody>
                    <a:bodyPr/>
                    <a:lstStyle/>
                    <a:p>
                      <a:pPr algn="ctr" fontAlgn="b"/>
                      <a:r>
                        <a:rPr lang="es-CO" sz="1200" b="0" i="0" u="none" strike="noStrike">
                          <a:solidFill>
                            <a:srgbClr val="000000"/>
                          </a:solidFill>
                          <a:effectLst/>
                          <a:latin typeface="Arial Narrow" panose="020B0606020202030204" pitchFamily="34" charset="0"/>
                          <a:cs typeface="Arial" panose="020B0604020202020204" pitchFamily="34" charset="0"/>
                        </a:rPr>
                        <a:t>23</a:t>
                      </a:r>
                    </a:p>
                  </a:txBody>
                  <a:tcPr marL="9525" marR="9525" marT="9525" marB="0" anchor="b"/>
                </a:tc>
                <a:tc>
                  <a:txBody>
                    <a:bodyPr/>
                    <a:lstStyle/>
                    <a:p>
                      <a:pPr algn="l" fontAlgn="b"/>
                      <a:r>
                        <a:rPr lang="es-CO" sz="1200" b="0" i="0" u="none" strike="noStrike">
                          <a:solidFill>
                            <a:srgbClr val="000000"/>
                          </a:solidFill>
                          <a:effectLst/>
                          <a:latin typeface="Arial Narrow" panose="020B0606020202030204" pitchFamily="34" charset="0"/>
                          <a:cs typeface="Arial" panose="020B0604020202020204" pitchFamily="34" charset="0"/>
                        </a:rPr>
                        <a:t>UNIVERSIDAD DISTRITAL-FRANCISCO JOSE DE CALDAS</a:t>
                      </a:r>
                    </a:p>
                  </a:txBody>
                  <a:tcPr marL="9525" marR="9525" marT="9525" marB="0" anchor="b"/>
                </a:tc>
                <a:tc>
                  <a:txBody>
                    <a:bodyPr/>
                    <a:lstStyle/>
                    <a:p>
                      <a:pPr algn="r" fontAlgn="b"/>
                      <a:r>
                        <a:rPr lang="es-CO" sz="1200" b="0" i="0" u="none" strike="noStrike">
                          <a:solidFill>
                            <a:srgbClr val="000000"/>
                          </a:solidFill>
                          <a:effectLst/>
                          <a:latin typeface="Arial Narrow" panose="020B0606020202030204" pitchFamily="34" charset="0"/>
                          <a:cs typeface="Arial" panose="020B0604020202020204" pitchFamily="34" charset="0"/>
                        </a:rPr>
                        <a:t>0,472</a:t>
                      </a:r>
                    </a:p>
                  </a:txBody>
                  <a:tcPr marL="9525" marR="9525" marT="9525" marB="0" anchor="b"/>
                </a:tc>
                <a:extLst>
                  <a:ext uri="{0D108BD9-81ED-4DB2-BD59-A6C34878D82A}">
                    <a16:rowId xmlns="" xmlns:a16="http://schemas.microsoft.com/office/drawing/2014/main" val="2322827960"/>
                  </a:ext>
                </a:extLst>
              </a:tr>
              <a:tr h="170546">
                <a:tc>
                  <a:txBody>
                    <a:bodyPr/>
                    <a:lstStyle/>
                    <a:p>
                      <a:pPr algn="ctr" fontAlgn="b"/>
                      <a:r>
                        <a:rPr lang="es-CO" sz="1200" b="0" i="0" u="none" strike="noStrike">
                          <a:solidFill>
                            <a:srgbClr val="000000"/>
                          </a:solidFill>
                          <a:effectLst/>
                          <a:latin typeface="Arial Narrow" panose="020B0606020202030204" pitchFamily="34" charset="0"/>
                          <a:cs typeface="Arial" panose="020B0604020202020204" pitchFamily="34" charset="0"/>
                        </a:rPr>
                        <a:t>24</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cs typeface="Arial" panose="020B0604020202020204" pitchFamily="34" charset="0"/>
                        </a:rPr>
                        <a:t>UNIVERSIDAD DE MANIZALES</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cs typeface="Arial" panose="020B0604020202020204" pitchFamily="34" charset="0"/>
                        </a:rPr>
                        <a:t>0,389</a:t>
                      </a:r>
                    </a:p>
                  </a:txBody>
                  <a:tcPr marL="9525" marR="9525" marT="9525" marB="0" anchor="b">
                    <a:solidFill>
                      <a:schemeClr val="bg1"/>
                    </a:solidFill>
                  </a:tcPr>
                </a:tc>
                <a:extLst>
                  <a:ext uri="{0D108BD9-81ED-4DB2-BD59-A6C34878D82A}">
                    <a16:rowId xmlns="" xmlns:a16="http://schemas.microsoft.com/office/drawing/2014/main" val="123861237"/>
                  </a:ext>
                </a:extLst>
              </a:tr>
              <a:tr h="170546">
                <a:tc>
                  <a:txBody>
                    <a:bodyPr/>
                    <a:lstStyle/>
                    <a:p>
                      <a:pPr algn="ctr" fontAlgn="b"/>
                      <a:r>
                        <a:rPr lang="es-CO" sz="1200" b="0" i="0" u="none" strike="noStrike">
                          <a:solidFill>
                            <a:srgbClr val="000000"/>
                          </a:solidFill>
                          <a:effectLst/>
                          <a:latin typeface="Arial Narrow" panose="020B0606020202030204" pitchFamily="34" charset="0"/>
                          <a:cs typeface="Arial" panose="020B0604020202020204" pitchFamily="34" charset="0"/>
                        </a:rPr>
                        <a:t>25</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cs typeface="Arial" panose="020B0604020202020204" pitchFamily="34" charset="0"/>
                        </a:rPr>
                        <a:t>UNIVERSIDAD DE LA SALLE</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cs typeface="Arial" panose="020B0604020202020204" pitchFamily="34" charset="0"/>
                        </a:rPr>
                        <a:t>0,375</a:t>
                      </a:r>
                    </a:p>
                  </a:txBody>
                  <a:tcPr marL="9525" marR="9525" marT="9525" marB="0" anchor="b">
                    <a:solidFill>
                      <a:schemeClr val="bg1"/>
                    </a:solidFill>
                  </a:tcPr>
                </a:tc>
                <a:extLst>
                  <a:ext uri="{0D108BD9-81ED-4DB2-BD59-A6C34878D82A}">
                    <a16:rowId xmlns="" xmlns:a16="http://schemas.microsoft.com/office/drawing/2014/main" val="44717393"/>
                  </a:ext>
                </a:extLst>
              </a:tr>
              <a:tr h="170546">
                <a:tc>
                  <a:txBody>
                    <a:bodyPr/>
                    <a:lstStyle/>
                    <a:p>
                      <a:pPr algn="ctr" fontAlgn="b"/>
                      <a:r>
                        <a:rPr lang="es-CO" sz="1200" b="0" i="0" u="none" strike="noStrike">
                          <a:solidFill>
                            <a:srgbClr val="000000"/>
                          </a:solidFill>
                          <a:effectLst/>
                          <a:latin typeface="Arial Narrow" panose="020B0606020202030204" pitchFamily="34" charset="0"/>
                          <a:cs typeface="Arial" panose="020B0604020202020204" pitchFamily="34" charset="0"/>
                        </a:rPr>
                        <a:t>26</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cs typeface="Arial" panose="020B0604020202020204" pitchFamily="34" charset="0"/>
                        </a:rPr>
                        <a:t>UNIVERSIDAD DE SAN BUENAVENTURA</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cs typeface="Arial" panose="020B0604020202020204" pitchFamily="34" charset="0"/>
                        </a:rPr>
                        <a:t>0,333</a:t>
                      </a:r>
                    </a:p>
                  </a:txBody>
                  <a:tcPr marL="9525" marR="9525" marT="9525" marB="0" anchor="b">
                    <a:solidFill>
                      <a:schemeClr val="bg1"/>
                    </a:solidFill>
                  </a:tcPr>
                </a:tc>
                <a:extLst>
                  <a:ext uri="{0D108BD9-81ED-4DB2-BD59-A6C34878D82A}">
                    <a16:rowId xmlns="" xmlns:a16="http://schemas.microsoft.com/office/drawing/2014/main" val="1933047463"/>
                  </a:ext>
                </a:extLst>
              </a:tr>
              <a:tr h="170546">
                <a:tc>
                  <a:txBody>
                    <a:bodyPr/>
                    <a:lstStyle/>
                    <a:p>
                      <a:pPr algn="ctr" fontAlgn="b"/>
                      <a:r>
                        <a:rPr lang="es-CO" sz="1200" b="0" i="0" u="none" strike="noStrike">
                          <a:solidFill>
                            <a:srgbClr val="000000"/>
                          </a:solidFill>
                          <a:effectLst/>
                          <a:latin typeface="Arial Narrow" panose="020B0606020202030204" pitchFamily="34" charset="0"/>
                          <a:cs typeface="Arial" panose="020B0604020202020204" pitchFamily="34" charset="0"/>
                        </a:rPr>
                        <a:t>27</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cs typeface="Arial" panose="020B0604020202020204" pitchFamily="34" charset="0"/>
                        </a:rPr>
                        <a:t>UNIVERSIDAD EXTERNADO DE COLOMBIA</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cs typeface="Arial" panose="020B0604020202020204" pitchFamily="34" charset="0"/>
                        </a:rPr>
                        <a:t>0,150</a:t>
                      </a:r>
                    </a:p>
                  </a:txBody>
                  <a:tcPr marL="9525" marR="9525" marT="9525" marB="0" anchor="b">
                    <a:solidFill>
                      <a:schemeClr val="bg1"/>
                    </a:solidFill>
                  </a:tcPr>
                </a:tc>
                <a:extLst>
                  <a:ext uri="{0D108BD9-81ED-4DB2-BD59-A6C34878D82A}">
                    <a16:rowId xmlns="" xmlns:a16="http://schemas.microsoft.com/office/drawing/2014/main" val="1433134759"/>
                  </a:ext>
                </a:extLst>
              </a:tr>
              <a:tr h="170546">
                <a:tc>
                  <a:txBody>
                    <a:bodyPr/>
                    <a:lstStyle/>
                    <a:p>
                      <a:pPr algn="ctr" fontAlgn="b"/>
                      <a:r>
                        <a:rPr lang="es-CO" sz="1200" b="0" i="0" u="none" strike="noStrike">
                          <a:solidFill>
                            <a:srgbClr val="000000"/>
                          </a:solidFill>
                          <a:effectLst/>
                          <a:latin typeface="Arial Narrow" panose="020B0606020202030204" pitchFamily="34" charset="0"/>
                          <a:cs typeface="Arial" panose="020B0604020202020204" pitchFamily="34" charset="0"/>
                        </a:rPr>
                        <a:t>28</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cs typeface="Arial" panose="020B0604020202020204" pitchFamily="34" charset="0"/>
                        </a:rPr>
                        <a:t>UNIVERSIDAD AUTONOMA DE MANIZALES</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cs typeface="Arial" panose="020B0604020202020204" pitchFamily="34" charset="0"/>
                        </a:rPr>
                        <a:t>0,063</a:t>
                      </a:r>
                    </a:p>
                  </a:txBody>
                  <a:tcPr marL="9525" marR="9525" marT="9525" marB="0" anchor="b">
                    <a:solidFill>
                      <a:schemeClr val="bg1"/>
                    </a:solidFill>
                  </a:tcPr>
                </a:tc>
                <a:extLst>
                  <a:ext uri="{0D108BD9-81ED-4DB2-BD59-A6C34878D82A}">
                    <a16:rowId xmlns="" xmlns:a16="http://schemas.microsoft.com/office/drawing/2014/main" val="2321961942"/>
                  </a:ext>
                </a:extLst>
              </a:tr>
              <a:tr h="170546">
                <a:tc>
                  <a:txBody>
                    <a:bodyPr/>
                    <a:lstStyle/>
                    <a:p>
                      <a:pPr algn="ctr" fontAlgn="b"/>
                      <a:r>
                        <a:rPr lang="es-CO" sz="1200" b="0" i="0" u="none" strike="noStrike">
                          <a:solidFill>
                            <a:srgbClr val="000000"/>
                          </a:solidFill>
                          <a:effectLst/>
                          <a:latin typeface="Arial Narrow" panose="020B0606020202030204" pitchFamily="34" charset="0"/>
                          <a:cs typeface="Arial" panose="020B0604020202020204" pitchFamily="34" charset="0"/>
                        </a:rPr>
                        <a:t>29</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cs typeface="Arial" panose="020B0604020202020204" pitchFamily="34" charset="0"/>
                        </a:rPr>
                        <a:t>UNIVERSIDAD MARIANA</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cs typeface="Arial" panose="020B0604020202020204" pitchFamily="34" charset="0"/>
                        </a:rPr>
                        <a:t>0,000</a:t>
                      </a:r>
                    </a:p>
                  </a:txBody>
                  <a:tcPr marL="9525" marR="9525" marT="9525" marB="0" anchor="b">
                    <a:solidFill>
                      <a:schemeClr val="bg1"/>
                    </a:solidFill>
                  </a:tcPr>
                </a:tc>
                <a:extLst>
                  <a:ext uri="{0D108BD9-81ED-4DB2-BD59-A6C34878D82A}">
                    <a16:rowId xmlns="" xmlns:a16="http://schemas.microsoft.com/office/drawing/2014/main" val="3228932771"/>
                  </a:ext>
                </a:extLst>
              </a:tr>
              <a:tr h="170546">
                <a:tc>
                  <a:txBody>
                    <a:bodyPr/>
                    <a:lstStyle/>
                    <a:p>
                      <a:pPr algn="ctr" fontAlgn="b"/>
                      <a:r>
                        <a:rPr lang="es-CO" sz="1200" b="0" i="0" u="none" strike="noStrike">
                          <a:solidFill>
                            <a:srgbClr val="000000"/>
                          </a:solidFill>
                          <a:effectLst/>
                          <a:latin typeface="Arial Narrow" panose="020B0606020202030204" pitchFamily="34" charset="0"/>
                          <a:cs typeface="Arial" panose="020B0604020202020204" pitchFamily="34" charset="0"/>
                        </a:rPr>
                        <a:t>30</a:t>
                      </a:r>
                    </a:p>
                  </a:txBody>
                  <a:tcPr marL="9525" marR="9525" marT="9525" marB="0" anchor="b">
                    <a:solidFill>
                      <a:schemeClr val="bg1"/>
                    </a:solidFill>
                  </a:tcPr>
                </a:tc>
                <a:tc>
                  <a:txBody>
                    <a:bodyPr/>
                    <a:lstStyle/>
                    <a:p>
                      <a:pPr algn="l" fontAlgn="b"/>
                      <a:r>
                        <a:rPr lang="es-CO" sz="1200" b="0" i="0" u="none" strike="noStrike" dirty="0">
                          <a:solidFill>
                            <a:srgbClr val="000000"/>
                          </a:solidFill>
                          <a:effectLst/>
                          <a:latin typeface="Arial Narrow" panose="020B0606020202030204" pitchFamily="34" charset="0"/>
                          <a:cs typeface="Arial" panose="020B0604020202020204" pitchFamily="34" charset="0"/>
                        </a:rPr>
                        <a:t>UNIVERSIDAD NACIONAL ABIERTA Y A DISTANCIA UNAD</a:t>
                      </a:r>
                    </a:p>
                  </a:txBody>
                  <a:tcPr marL="9525" marR="9525" marT="9525" marB="0" anchor="b">
                    <a:solidFill>
                      <a:schemeClr val="bg1"/>
                    </a:solidFill>
                  </a:tcPr>
                </a:tc>
                <a:tc>
                  <a:txBody>
                    <a:bodyPr/>
                    <a:lstStyle/>
                    <a:p>
                      <a:pPr algn="r" fontAlgn="b"/>
                      <a:r>
                        <a:rPr lang="es-CO" sz="1200" b="0" i="0" u="none" strike="noStrike" dirty="0">
                          <a:solidFill>
                            <a:srgbClr val="000000"/>
                          </a:solidFill>
                          <a:effectLst/>
                          <a:latin typeface="Arial Narrow" panose="020B0606020202030204" pitchFamily="34" charset="0"/>
                          <a:cs typeface="Arial" panose="020B0604020202020204" pitchFamily="34" charset="0"/>
                        </a:rPr>
                        <a:t>0,000</a:t>
                      </a:r>
                    </a:p>
                  </a:txBody>
                  <a:tcPr marL="9525" marR="9525" marT="9525" marB="0" anchor="b">
                    <a:solidFill>
                      <a:schemeClr val="bg1"/>
                    </a:solidFill>
                  </a:tcPr>
                </a:tc>
                <a:extLst>
                  <a:ext uri="{0D108BD9-81ED-4DB2-BD59-A6C34878D82A}">
                    <a16:rowId xmlns="" xmlns:a16="http://schemas.microsoft.com/office/drawing/2014/main" val="1694268461"/>
                  </a:ext>
                </a:extLst>
              </a:tr>
              <a:tr h="170546">
                <a:tc>
                  <a:txBody>
                    <a:bodyPr/>
                    <a:lstStyle/>
                    <a:p>
                      <a:pPr algn="ctr" fontAlgn="b"/>
                      <a:r>
                        <a:rPr lang="es-CO" sz="1200" b="0" i="0" u="none" strike="noStrike" dirty="0">
                          <a:solidFill>
                            <a:srgbClr val="000000"/>
                          </a:solidFill>
                          <a:effectLst/>
                          <a:latin typeface="Arial Narrow" panose="020B0606020202030204" pitchFamily="34" charset="0"/>
                          <a:cs typeface="Arial" panose="020B0604020202020204" pitchFamily="34" charset="0"/>
                        </a:rPr>
                        <a:t>31</a:t>
                      </a:r>
                    </a:p>
                  </a:txBody>
                  <a:tcPr marL="9525" marR="9525" marT="9525" marB="0" anchor="b"/>
                </a:tc>
                <a:tc>
                  <a:txBody>
                    <a:bodyPr/>
                    <a:lstStyle/>
                    <a:p>
                      <a:pPr algn="l" fontAlgn="b"/>
                      <a:r>
                        <a:rPr lang="es-CO" sz="1200" b="0" i="0" u="none" strike="noStrike" dirty="0">
                          <a:solidFill>
                            <a:srgbClr val="000000"/>
                          </a:solidFill>
                          <a:effectLst/>
                          <a:latin typeface="Arial Narrow" panose="020B0606020202030204" pitchFamily="34" charset="0"/>
                          <a:cs typeface="Arial" panose="020B0604020202020204" pitchFamily="34" charset="0"/>
                        </a:rPr>
                        <a:t>UNIVERSIDAD CATOLICA DE PEREIRA</a:t>
                      </a:r>
                    </a:p>
                  </a:txBody>
                  <a:tcPr marL="9525" marR="9525" marT="9525" marB="0" anchor="b"/>
                </a:tc>
                <a:tc>
                  <a:txBody>
                    <a:bodyPr/>
                    <a:lstStyle/>
                    <a:p>
                      <a:pPr algn="r" fontAlgn="b"/>
                      <a:r>
                        <a:rPr lang="es-CO" sz="1200" b="0" i="0" u="none" strike="noStrike">
                          <a:solidFill>
                            <a:srgbClr val="000000"/>
                          </a:solidFill>
                          <a:effectLst/>
                          <a:latin typeface="Arial Narrow" panose="020B0606020202030204" pitchFamily="34" charset="0"/>
                          <a:cs typeface="Arial" panose="020B0604020202020204" pitchFamily="34" charset="0"/>
                        </a:rPr>
                        <a:t>0,000</a:t>
                      </a:r>
                    </a:p>
                  </a:txBody>
                  <a:tcPr marL="9525" marR="9525" marT="9525" marB="0" anchor="b"/>
                </a:tc>
                <a:extLst>
                  <a:ext uri="{0D108BD9-81ED-4DB2-BD59-A6C34878D82A}">
                    <a16:rowId xmlns="" xmlns:a16="http://schemas.microsoft.com/office/drawing/2014/main" val="4135361884"/>
                  </a:ext>
                </a:extLst>
              </a:tr>
              <a:tr h="170546">
                <a:tc>
                  <a:txBody>
                    <a:bodyPr/>
                    <a:lstStyle/>
                    <a:p>
                      <a:pPr algn="ctr" fontAlgn="b"/>
                      <a:r>
                        <a:rPr lang="es-CO" sz="1200" b="0" i="0" u="none" strike="noStrike" dirty="0">
                          <a:solidFill>
                            <a:srgbClr val="000000"/>
                          </a:solidFill>
                          <a:effectLst/>
                          <a:latin typeface="Arial Narrow" panose="020B0606020202030204" pitchFamily="34" charset="0"/>
                          <a:cs typeface="Arial" panose="020B0604020202020204" pitchFamily="34" charset="0"/>
                        </a:rPr>
                        <a:t>32</a:t>
                      </a:r>
                    </a:p>
                  </a:txBody>
                  <a:tcPr marL="9525" marR="9525" marT="9525" marB="0" anchor="b"/>
                </a:tc>
                <a:tc>
                  <a:txBody>
                    <a:bodyPr/>
                    <a:lstStyle/>
                    <a:p>
                      <a:pPr algn="l" fontAlgn="b"/>
                      <a:r>
                        <a:rPr lang="es-CO" sz="1200" b="0" i="0" u="none" strike="noStrike" dirty="0">
                          <a:solidFill>
                            <a:srgbClr val="000000"/>
                          </a:solidFill>
                          <a:effectLst/>
                          <a:latin typeface="Arial Narrow" panose="020B0606020202030204" pitchFamily="34" charset="0"/>
                          <a:cs typeface="Arial" panose="020B0604020202020204" pitchFamily="34" charset="0"/>
                        </a:rPr>
                        <a:t>CORPORACION UNIVERSITARIA MINUTO DE DIOS -UNIMINUTO-</a:t>
                      </a:r>
                    </a:p>
                  </a:txBody>
                  <a:tcPr marL="9525" marR="9525" marT="9525" marB="0" anchor="b"/>
                </a:tc>
                <a:tc>
                  <a:txBody>
                    <a:bodyPr/>
                    <a:lstStyle/>
                    <a:p>
                      <a:pPr algn="r" fontAlgn="b"/>
                      <a:r>
                        <a:rPr lang="es-CO" sz="1200" b="0" i="0" u="none" strike="noStrike" dirty="0">
                          <a:solidFill>
                            <a:srgbClr val="000000"/>
                          </a:solidFill>
                          <a:effectLst/>
                          <a:latin typeface="Arial Narrow" panose="020B0606020202030204" pitchFamily="34" charset="0"/>
                          <a:cs typeface="Arial" panose="020B0604020202020204" pitchFamily="34" charset="0"/>
                        </a:rPr>
                        <a:t>0,000</a:t>
                      </a:r>
                    </a:p>
                  </a:txBody>
                  <a:tcPr marL="9525" marR="9525" marT="9525" marB="0" anchor="b"/>
                </a:tc>
                <a:extLst>
                  <a:ext uri="{0D108BD9-81ED-4DB2-BD59-A6C34878D82A}">
                    <a16:rowId xmlns="" xmlns:a16="http://schemas.microsoft.com/office/drawing/2014/main" val="1683657057"/>
                  </a:ext>
                </a:extLst>
              </a:tr>
            </a:tbl>
          </a:graphicData>
        </a:graphic>
      </p:graphicFrame>
      <p:pic>
        <p:nvPicPr>
          <p:cNvPr id="14" name="Imagen 13">
            <a:extLst>
              <a:ext uri="{FF2B5EF4-FFF2-40B4-BE49-F238E27FC236}">
                <a16:creationId xmlns="" xmlns:a16="http://schemas.microsoft.com/office/drawing/2014/main" id="{58C28BED-1600-44D1-A2EA-1A384CEBFE74}"/>
              </a:ext>
            </a:extLst>
          </p:cNvPr>
          <p:cNvPicPr>
            <a:picLocks noChangeAspect="1"/>
          </p:cNvPicPr>
          <p:nvPr/>
        </p:nvPicPr>
        <p:blipFill>
          <a:blip r:embed="rId4"/>
          <a:stretch>
            <a:fillRect/>
          </a:stretch>
        </p:blipFill>
        <p:spPr>
          <a:xfrm>
            <a:off x="10127864" y="580292"/>
            <a:ext cx="1334292" cy="420592"/>
          </a:xfrm>
          <a:prstGeom prst="rect">
            <a:avLst/>
          </a:prstGeom>
        </p:spPr>
      </p:pic>
      <p:pic>
        <p:nvPicPr>
          <p:cNvPr id="21" name="Imagen 20">
            <a:extLst>
              <a:ext uri="{FF2B5EF4-FFF2-40B4-BE49-F238E27FC236}">
                <a16:creationId xmlns="" xmlns:a16="http://schemas.microsoft.com/office/drawing/2014/main" id="{935A4200-2B52-4441-82B2-C3443CE0087A}"/>
              </a:ext>
            </a:extLst>
          </p:cNvPr>
          <p:cNvPicPr>
            <a:picLocks noChangeAspect="1"/>
          </p:cNvPicPr>
          <p:nvPr/>
        </p:nvPicPr>
        <p:blipFill>
          <a:blip r:embed="rId5"/>
          <a:stretch>
            <a:fillRect/>
          </a:stretch>
        </p:blipFill>
        <p:spPr>
          <a:xfrm>
            <a:off x="830343" y="6085059"/>
            <a:ext cx="789952" cy="631223"/>
          </a:xfrm>
          <a:prstGeom prst="rect">
            <a:avLst/>
          </a:prstGeom>
        </p:spPr>
      </p:pic>
      <p:cxnSp>
        <p:nvCxnSpPr>
          <p:cNvPr id="5" name="Conector recto de flecha 4">
            <a:extLst>
              <a:ext uri="{FF2B5EF4-FFF2-40B4-BE49-F238E27FC236}">
                <a16:creationId xmlns="" xmlns:a16="http://schemas.microsoft.com/office/drawing/2014/main" id="{E3749931-B564-4072-95FF-760DE5150D87}"/>
              </a:ext>
            </a:extLst>
          </p:cNvPr>
          <p:cNvCxnSpPr>
            <a:cxnSpLocks/>
          </p:cNvCxnSpPr>
          <p:nvPr/>
        </p:nvCxnSpPr>
        <p:spPr>
          <a:xfrm>
            <a:off x="2490815" y="3704799"/>
            <a:ext cx="808500" cy="403177"/>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8" name="Rectángulo 7">
            <a:extLst>
              <a:ext uri="{FF2B5EF4-FFF2-40B4-BE49-F238E27FC236}">
                <a16:creationId xmlns="" xmlns:a16="http://schemas.microsoft.com/office/drawing/2014/main" id="{AD810DB5-EC92-4E3D-A901-6571F8975C8F}"/>
              </a:ext>
            </a:extLst>
          </p:cNvPr>
          <p:cNvSpPr/>
          <p:nvPr/>
        </p:nvSpPr>
        <p:spPr>
          <a:xfrm>
            <a:off x="502573" y="847153"/>
            <a:ext cx="2506689" cy="2092881"/>
          </a:xfrm>
          <a:prstGeom prst="rect">
            <a:avLst/>
          </a:prstGeom>
        </p:spPr>
        <p:txBody>
          <a:bodyPr wrap="square">
            <a:spAutoFit/>
          </a:bodyPr>
          <a:lstStyle/>
          <a:p>
            <a:pPr algn="ctr"/>
            <a:endParaRPr lang="es-CO" sz="1400" dirty="0">
              <a:latin typeface="Arial Narrow" panose="020B0606020202030204" pitchFamily="34" charset="0"/>
            </a:endParaRPr>
          </a:p>
          <a:p>
            <a:pPr algn="ctr"/>
            <a:r>
              <a:rPr lang="es-CO" sz="1400" dirty="0">
                <a:latin typeface="Arial Narrow" panose="020B0606020202030204" pitchFamily="34" charset="0"/>
              </a:rPr>
              <a:t>El valor de citaciones corresponde a la cantidad de referencias entre 2009-2016 de las bases </a:t>
            </a:r>
            <a:r>
              <a:rPr lang="es-CO" sz="1400" dirty="0" err="1">
                <a:latin typeface="Arial Narrow" panose="020B0606020202030204" pitchFamily="34" charset="0"/>
              </a:rPr>
              <a:t>WoS</a:t>
            </a:r>
            <a:r>
              <a:rPr lang="es-CO" sz="1400" dirty="0">
                <a:latin typeface="Arial Narrow" panose="020B0606020202030204" pitchFamily="34" charset="0"/>
              </a:rPr>
              <a:t> (Colección ISI) y SCOPUS dividas en el total de artículos de la IES. La importancia de las citaciones es que estas reflejan el impacto científico de la producción</a:t>
            </a:r>
            <a:r>
              <a:rPr lang="es-CO" dirty="0"/>
              <a:t>. </a:t>
            </a:r>
            <a:endParaRPr lang="es-CO" sz="1400" dirty="0">
              <a:latin typeface="Arial Narrow" panose="020B0606020202030204" pitchFamily="34" charset="0"/>
            </a:endParaRPr>
          </a:p>
        </p:txBody>
      </p:sp>
      <p:pic>
        <p:nvPicPr>
          <p:cNvPr id="17" name="Imagen 16">
            <a:extLst>
              <a:ext uri="{FF2B5EF4-FFF2-40B4-BE49-F238E27FC236}">
                <a16:creationId xmlns="" xmlns:a16="http://schemas.microsoft.com/office/drawing/2014/main" id="{97167D06-DFB8-4831-9CE5-61383CDBB945}"/>
              </a:ext>
            </a:extLst>
          </p:cNvPr>
          <p:cNvPicPr>
            <a:picLocks noChangeAspect="1"/>
          </p:cNvPicPr>
          <p:nvPr/>
        </p:nvPicPr>
        <p:blipFill>
          <a:blip r:embed="rId6"/>
          <a:stretch>
            <a:fillRect/>
          </a:stretch>
        </p:blipFill>
        <p:spPr>
          <a:xfrm>
            <a:off x="10918741" y="105314"/>
            <a:ext cx="1141941" cy="389559"/>
          </a:xfrm>
          <a:prstGeom prst="rect">
            <a:avLst/>
          </a:prstGeom>
        </p:spPr>
      </p:pic>
      <p:pic>
        <p:nvPicPr>
          <p:cNvPr id="19" name="Picture 2" descr="Resultado de imagen para universidad mariana">
            <a:extLst>
              <a:ext uri="{FF2B5EF4-FFF2-40B4-BE49-F238E27FC236}">
                <a16:creationId xmlns="" xmlns:a16="http://schemas.microsoft.com/office/drawing/2014/main" id="{C08A4591-CDEB-45C9-AF55-69549EF0855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975" y="6085059"/>
            <a:ext cx="680800" cy="680800"/>
          </a:xfrm>
          <a:prstGeom prst="rect">
            <a:avLst/>
          </a:prstGeom>
          <a:noFill/>
          <a:extLst>
            <a:ext uri="{909E8E84-426E-40DD-AFC4-6F175D3DCCD1}">
              <a14:hiddenFill xmlns:a14="http://schemas.microsoft.com/office/drawing/2010/main">
                <a:solidFill>
                  <a:srgbClr val="FFFFFF"/>
                </a:solidFill>
              </a14:hiddenFill>
            </a:ext>
          </a:extLst>
        </p:spPr>
      </p:pic>
      <p:pic>
        <p:nvPicPr>
          <p:cNvPr id="20" name="Imagen 19">
            <a:extLst>
              <a:ext uri="{FF2B5EF4-FFF2-40B4-BE49-F238E27FC236}">
                <a16:creationId xmlns="" xmlns:a16="http://schemas.microsoft.com/office/drawing/2014/main" id="{797458AB-364B-44E0-9DBE-F9B9B9D63EB8}"/>
              </a:ext>
            </a:extLst>
          </p:cNvPr>
          <p:cNvPicPr>
            <a:picLocks noChangeAspect="1"/>
          </p:cNvPicPr>
          <p:nvPr/>
        </p:nvPicPr>
        <p:blipFill>
          <a:blip r:embed="rId8"/>
          <a:stretch>
            <a:fillRect/>
          </a:stretch>
        </p:blipFill>
        <p:spPr>
          <a:xfrm>
            <a:off x="2564774" y="6108355"/>
            <a:ext cx="631224" cy="631224"/>
          </a:xfrm>
          <a:prstGeom prst="rect">
            <a:avLst/>
          </a:prstGeom>
        </p:spPr>
      </p:pic>
      <p:pic>
        <p:nvPicPr>
          <p:cNvPr id="3" name="Imagen 2">
            <a:extLst>
              <a:ext uri="{FF2B5EF4-FFF2-40B4-BE49-F238E27FC236}">
                <a16:creationId xmlns="" xmlns:a16="http://schemas.microsoft.com/office/drawing/2014/main" id="{E370CD5C-7415-4B31-9FCB-F721CEAFC1E6}"/>
              </a:ext>
            </a:extLst>
          </p:cNvPr>
          <p:cNvPicPr>
            <a:picLocks noChangeAspect="1"/>
          </p:cNvPicPr>
          <p:nvPr/>
        </p:nvPicPr>
        <p:blipFill>
          <a:blip r:embed="rId9"/>
          <a:stretch>
            <a:fillRect/>
          </a:stretch>
        </p:blipFill>
        <p:spPr>
          <a:xfrm>
            <a:off x="1700863" y="6028991"/>
            <a:ext cx="789952" cy="789952"/>
          </a:xfrm>
          <a:prstGeom prst="rect">
            <a:avLst/>
          </a:prstGeom>
        </p:spPr>
      </p:pic>
      <p:pic>
        <p:nvPicPr>
          <p:cNvPr id="22" name="Picture 2" descr="https://www.uac.edu.co/images/logoUac.png">
            <a:extLst>
              <a:ext uri="{FF2B5EF4-FFF2-40B4-BE49-F238E27FC236}">
                <a16:creationId xmlns="" xmlns:a16="http://schemas.microsoft.com/office/drawing/2014/main" id="{0A990BD3-3109-4525-A191-3CF89E80B50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94941" y="1165780"/>
            <a:ext cx="1223800" cy="473494"/>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 xmlns:a16="http://schemas.microsoft.com/office/drawing/2014/main" id="{B9972F87-3C04-47E8-A12A-EEC190517CD9}"/>
              </a:ext>
            </a:extLst>
          </p:cNvPr>
          <p:cNvPicPr>
            <a:picLocks noChangeAspect="1"/>
          </p:cNvPicPr>
          <p:nvPr/>
        </p:nvPicPr>
        <p:blipFill>
          <a:blip r:embed="rId11"/>
          <a:stretch>
            <a:fillRect/>
          </a:stretch>
        </p:blipFill>
        <p:spPr>
          <a:xfrm>
            <a:off x="1022600" y="5120215"/>
            <a:ext cx="733318" cy="722332"/>
          </a:xfrm>
          <a:prstGeom prst="rect">
            <a:avLst/>
          </a:prstGeom>
        </p:spPr>
      </p:pic>
      <p:grpSp>
        <p:nvGrpSpPr>
          <p:cNvPr id="10" name="Grupo 9">
            <a:extLst>
              <a:ext uri="{FF2B5EF4-FFF2-40B4-BE49-F238E27FC236}">
                <a16:creationId xmlns="" xmlns:a16="http://schemas.microsoft.com/office/drawing/2014/main" id="{4633380D-2540-4A05-AD41-56FF1300D1A3}"/>
              </a:ext>
            </a:extLst>
          </p:cNvPr>
          <p:cNvGrpSpPr/>
          <p:nvPr/>
        </p:nvGrpSpPr>
        <p:grpSpPr>
          <a:xfrm>
            <a:off x="3806804" y="3637958"/>
            <a:ext cx="7949884" cy="1676545"/>
            <a:chOff x="3806804" y="3637958"/>
            <a:chExt cx="7949884" cy="1676545"/>
          </a:xfrm>
        </p:grpSpPr>
        <p:pic>
          <p:nvPicPr>
            <p:cNvPr id="6" name="Imagen 5">
              <a:extLst>
                <a:ext uri="{FF2B5EF4-FFF2-40B4-BE49-F238E27FC236}">
                  <a16:creationId xmlns="" xmlns:a16="http://schemas.microsoft.com/office/drawing/2014/main" id="{3BE29D50-F7A2-43B3-9DC7-9D3A2B746432}"/>
                </a:ext>
              </a:extLst>
            </p:cNvPr>
            <p:cNvPicPr>
              <a:picLocks noChangeAspect="1"/>
            </p:cNvPicPr>
            <p:nvPr/>
          </p:nvPicPr>
          <p:blipFill>
            <a:blip r:embed="rId12"/>
            <a:stretch>
              <a:fillRect/>
            </a:stretch>
          </p:blipFill>
          <p:spPr>
            <a:xfrm>
              <a:off x="3806804" y="3637958"/>
              <a:ext cx="7120745" cy="1676545"/>
            </a:xfrm>
            <a:prstGeom prst="rect">
              <a:avLst/>
            </a:prstGeom>
          </p:spPr>
        </p:pic>
        <p:pic>
          <p:nvPicPr>
            <p:cNvPr id="12290" name="Picture 2" descr="Resultado de imagen para UNIVERSIDAD DE CIENCIAS APLICADAS Y AMBIENTALES UDCA.">
              <a:extLst>
                <a:ext uri="{FF2B5EF4-FFF2-40B4-BE49-F238E27FC236}">
                  <a16:creationId xmlns="" xmlns:a16="http://schemas.microsoft.com/office/drawing/2014/main" id="{37A33471-2224-4403-ADE8-5F466AAE7CB7}"/>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223718" y="4097303"/>
              <a:ext cx="1532970" cy="631223"/>
            </a:xfrm>
            <a:prstGeom prst="rect">
              <a:avLst/>
            </a:prstGeom>
            <a:noFill/>
            <a:extLst>
              <a:ext uri="{909E8E84-426E-40DD-AFC4-6F175D3DCCD1}">
                <a14:hiddenFill xmlns:a14="http://schemas.microsoft.com/office/drawing/2010/main">
                  <a:solidFill>
                    <a:srgbClr val="FFFFFF"/>
                  </a:solidFill>
                </a14:hiddenFill>
              </a:ext>
            </a:extLst>
          </p:spPr>
        </p:pic>
        <p:cxnSp>
          <p:nvCxnSpPr>
            <p:cNvPr id="9" name="Conector recto de flecha 8">
              <a:extLst>
                <a:ext uri="{FF2B5EF4-FFF2-40B4-BE49-F238E27FC236}">
                  <a16:creationId xmlns="" xmlns:a16="http://schemas.microsoft.com/office/drawing/2014/main" id="{C698DC90-3B7C-432E-972A-53E3BE202875}"/>
                </a:ext>
              </a:extLst>
            </p:cNvPr>
            <p:cNvCxnSpPr>
              <a:stCxn id="12290" idx="1"/>
            </p:cNvCxnSpPr>
            <p:nvPr/>
          </p:nvCxnSpPr>
          <p:spPr>
            <a:xfrm flipH="1">
              <a:off x="9978887" y="4412915"/>
              <a:ext cx="244831" cy="4373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31109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EA3AC066-B340-4F62-BDFE-DDEA17A9F6DB}"/>
              </a:ext>
            </a:extLst>
          </p:cNvPr>
          <p:cNvSpPr>
            <a:spLocks noGrp="1"/>
          </p:cNvSpPr>
          <p:nvPr>
            <p:ph type="title"/>
          </p:nvPr>
        </p:nvSpPr>
        <p:spPr>
          <a:xfrm>
            <a:off x="1529934" y="-94745"/>
            <a:ext cx="9116019" cy="631223"/>
          </a:xfrm>
        </p:spPr>
        <p:txBody>
          <a:bodyPr>
            <a:normAutofit/>
          </a:bodyPr>
          <a:lstStyle/>
          <a:p>
            <a:pPr algn="ctr"/>
            <a:r>
              <a:rPr lang="es-CO" sz="2400" b="1" dirty="0"/>
              <a:t>Producción Intelectual – 4.3 Nuevo conocimiento y DTI</a:t>
            </a:r>
          </a:p>
        </p:txBody>
      </p:sp>
      <p:pic>
        <p:nvPicPr>
          <p:cNvPr id="12" name="Picture 2" descr="Resultado de imagen para universidad de NariÃ±o">
            <a:extLst>
              <a:ext uri="{FF2B5EF4-FFF2-40B4-BE49-F238E27FC236}">
                <a16:creationId xmlns="" xmlns:a16="http://schemas.microsoft.com/office/drawing/2014/main" id="{A0CD7352-0CB2-42F4-BF16-4E5E41F0982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98341" y="2131534"/>
            <a:ext cx="808500" cy="8085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Tabla 10">
            <a:extLst>
              <a:ext uri="{FF2B5EF4-FFF2-40B4-BE49-F238E27FC236}">
                <a16:creationId xmlns="" xmlns:a16="http://schemas.microsoft.com/office/drawing/2014/main" id="{C2AF2DF8-9E02-402C-B50A-72D06A93E870}"/>
              </a:ext>
            </a:extLst>
          </p:cNvPr>
          <p:cNvGraphicFramePr>
            <a:graphicFrameLocks noGrp="1"/>
          </p:cNvGraphicFramePr>
          <p:nvPr>
            <p:extLst>
              <p:ext uri="{D42A27DB-BD31-4B8C-83A1-F6EECF244321}">
                <p14:modId xmlns:p14="http://schemas.microsoft.com/office/powerpoint/2010/main" val="2497455869"/>
              </p:ext>
            </p:extLst>
          </p:nvPr>
        </p:nvGraphicFramePr>
        <p:xfrm>
          <a:off x="3299315" y="393911"/>
          <a:ext cx="5367625" cy="6345668"/>
        </p:xfrm>
        <a:graphic>
          <a:graphicData uri="http://schemas.openxmlformats.org/drawingml/2006/table">
            <a:tbl>
              <a:tblPr>
                <a:tableStyleId>{616DA210-FB5B-4158-B5E0-FEB733F419BA}</a:tableStyleId>
              </a:tblPr>
              <a:tblGrid>
                <a:gridCol w="511912">
                  <a:extLst>
                    <a:ext uri="{9D8B030D-6E8A-4147-A177-3AD203B41FA5}">
                      <a16:colId xmlns="" xmlns:a16="http://schemas.microsoft.com/office/drawing/2014/main" val="2903002553"/>
                    </a:ext>
                  </a:extLst>
                </a:gridCol>
                <a:gridCol w="4001770">
                  <a:extLst>
                    <a:ext uri="{9D8B030D-6E8A-4147-A177-3AD203B41FA5}">
                      <a16:colId xmlns="" xmlns:a16="http://schemas.microsoft.com/office/drawing/2014/main" val="1108417919"/>
                    </a:ext>
                  </a:extLst>
                </a:gridCol>
                <a:gridCol w="853943">
                  <a:extLst>
                    <a:ext uri="{9D8B030D-6E8A-4147-A177-3AD203B41FA5}">
                      <a16:colId xmlns="" xmlns:a16="http://schemas.microsoft.com/office/drawing/2014/main" val="1336866849"/>
                    </a:ext>
                  </a:extLst>
                </a:gridCol>
              </a:tblGrid>
              <a:tr h="167269">
                <a:tc>
                  <a:txBody>
                    <a:bodyPr/>
                    <a:lstStyle/>
                    <a:p>
                      <a:pPr algn="ctr" fontAlgn="b"/>
                      <a:r>
                        <a:rPr lang="es-CO" sz="1200" u="none" strike="noStrike" dirty="0">
                          <a:solidFill>
                            <a:schemeClr val="bg1"/>
                          </a:solidFill>
                          <a:effectLst/>
                          <a:latin typeface="Arial Narrow" panose="020B0606020202030204" pitchFamily="34" charset="0"/>
                        </a:rPr>
                        <a:t>Puesto</a:t>
                      </a:r>
                      <a:endParaRPr lang="es-CO" sz="1200" b="0" i="0" u="none" strike="noStrike" dirty="0">
                        <a:solidFill>
                          <a:schemeClr val="bg1"/>
                        </a:solidFill>
                        <a:effectLst/>
                        <a:latin typeface="Arial Narrow" panose="020B0606020202030204" pitchFamily="34" charset="0"/>
                      </a:endParaRPr>
                    </a:p>
                  </a:txBody>
                  <a:tcPr marL="5828" marR="5828" marT="5828" marB="0" anchor="b">
                    <a:solidFill>
                      <a:srgbClr val="002060"/>
                    </a:solidFill>
                  </a:tcPr>
                </a:tc>
                <a:tc>
                  <a:txBody>
                    <a:bodyPr/>
                    <a:lstStyle/>
                    <a:p>
                      <a:pPr algn="ctr" fontAlgn="b"/>
                      <a:r>
                        <a:rPr lang="es-CO" sz="1200" u="none" strike="noStrike" dirty="0">
                          <a:solidFill>
                            <a:schemeClr val="bg1"/>
                          </a:solidFill>
                          <a:effectLst/>
                          <a:latin typeface="Arial Narrow" panose="020B0606020202030204" pitchFamily="34" charset="0"/>
                        </a:rPr>
                        <a:t>Nombre</a:t>
                      </a:r>
                      <a:endParaRPr lang="es-CO" sz="1200" b="0" i="0" u="none" strike="noStrike" dirty="0">
                        <a:solidFill>
                          <a:schemeClr val="bg1"/>
                        </a:solidFill>
                        <a:effectLst/>
                        <a:latin typeface="Arial Narrow" panose="020B0606020202030204" pitchFamily="34" charset="0"/>
                      </a:endParaRPr>
                    </a:p>
                  </a:txBody>
                  <a:tcPr marL="5828" marR="5828" marT="5828" marB="0" anchor="b">
                    <a:solidFill>
                      <a:srgbClr val="002060"/>
                    </a:solidFill>
                  </a:tcPr>
                </a:tc>
                <a:tc>
                  <a:txBody>
                    <a:bodyPr/>
                    <a:lstStyle/>
                    <a:p>
                      <a:pPr algn="ctr" fontAlgn="b"/>
                      <a:r>
                        <a:rPr lang="es-CO" sz="1200" u="none" strike="noStrike" dirty="0">
                          <a:solidFill>
                            <a:schemeClr val="bg1"/>
                          </a:solidFill>
                          <a:effectLst/>
                          <a:latin typeface="Arial Narrow" panose="020B0606020202030204" pitchFamily="34" charset="0"/>
                        </a:rPr>
                        <a:t>Indicador</a:t>
                      </a:r>
                      <a:endParaRPr lang="es-CO" sz="1200" b="0" i="0" u="none" strike="noStrike" dirty="0">
                        <a:solidFill>
                          <a:schemeClr val="bg1"/>
                        </a:solidFill>
                        <a:effectLst/>
                        <a:latin typeface="Arial Narrow" panose="020B0606020202030204" pitchFamily="34" charset="0"/>
                      </a:endParaRPr>
                    </a:p>
                  </a:txBody>
                  <a:tcPr marL="5828" marR="5828" marT="5828" marB="0" anchor="b">
                    <a:solidFill>
                      <a:srgbClr val="002060"/>
                    </a:solidFill>
                  </a:tcPr>
                </a:tc>
                <a:extLst>
                  <a:ext uri="{0D108BD9-81ED-4DB2-BD59-A6C34878D82A}">
                    <a16:rowId xmlns="" xmlns:a16="http://schemas.microsoft.com/office/drawing/2014/main" val="784223100"/>
                  </a:ext>
                </a:extLst>
              </a:tr>
              <a:tr h="170546">
                <a:tc>
                  <a:txBody>
                    <a:bodyPr/>
                    <a:lstStyle/>
                    <a:p>
                      <a:pPr algn="ctr" fontAlgn="b"/>
                      <a:r>
                        <a:rPr lang="es-CO" sz="1200" b="0" i="0" u="none" strike="noStrike" dirty="0">
                          <a:solidFill>
                            <a:srgbClr val="000000"/>
                          </a:solidFill>
                          <a:effectLst/>
                          <a:latin typeface="Arial Narrow" panose="020B0606020202030204" pitchFamily="34" charset="0"/>
                        </a:rPr>
                        <a:t>1</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COLEGIO MAYOR DE NUESTRA SEÑORA DEL ROSARIO</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0,00198</a:t>
                      </a:r>
                    </a:p>
                  </a:txBody>
                  <a:tcPr marL="9525" marR="9525" marT="9525" marB="0" anchor="b">
                    <a:solidFill>
                      <a:schemeClr val="bg1"/>
                    </a:solidFill>
                  </a:tcPr>
                </a:tc>
                <a:extLst>
                  <a:ext uri="{0D108BD9-81ED-4DB2-BD59-A6C34878D82A}">
                    <a16:rowId xmlns="" xmlns:a16="http://schemas.microsoft.com/office/drawing/2014/main" val="3017362136"/>
                  </a:ext>
                </a:extLst>
              </a:tr>
              <a:tr h="170546">
                <a:tc>
                  <a:txBody>
                    <a:bodyPr/>
                    <a:lstStyle/>
                    <a:p>
                      <a:pPr algn="ctr" fontAlgn="b"/>
                      <a:r>
                        <a:rPr lang="es-CO" sz="1200" b="0" i="0" u="none" strike="noStrike">
                          <a:solidFill>
                            <a:srgbClr val="000000"/>
                          </a:solidFill>
                          <a:effectLst/>
                          <a:latin typeface="Arial Narrow" panose="020B0606020202030204" pitchFamily="34" charset="0"/>
                        </a:rPr>
                        <a:t>2</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DE SAN BUENAVENTURA</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0,00196</a:t>
                      </a:r>
                    </a:p>
                  </a:txBody>
                  <a:tcPr marL="9525" marR="9525" marT="9525" marB="0" anchor="b">
                    <a:solidFill>
                      <a:schemeClr val="bg1"/>
                    </a:solidFill>
                  </a:tcPr>
                </a:tc>
                <a:extLst>
                  <a:ext uri="{0D108BD9-81ED-4DB2-BD59-A6C34878D82A}">
                    <a16:rowId xmlns="" xmlns:a16="http://schemas.microsoft.com/office/drawing/2014/main" val="4205132018"/>
                  </a:ext>
                </a:extLst>
              </a:tr>
              <a:tr h="170546">
                <a:tc>
                  <a:txBody>
                    <a:bodyPr/>
                    <a:lstStyle/>
                    <a:p>
                      <a:pPr algn="ctr" fontAlgn="b"/>
                      <a:r>
                        <a:rPr lang="es-CO" sz="1200" b="0" i="0" u="none" strike="noStrike">
                          <a:solidFill>
                            <a:srgbClr val="000000"/>
                          </a:solidFill>
                          <a:effectLst/>
                          <a:latin typeface="Arial Narrow" panose="020B0606020202030204" pitchFamily="34" charset="0"/>
                        </a:rPr>
                        <a:t>3</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SIMON BOLIVAR</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0,00179</a:t>
                      </a:r>
                    </a:p>
                  </a:txBody>
                  <a:tcPr marL="9525" marR="9525" marT="9525" marB="0" anchor="b">
                    <a:solidFill>
                      <a:schemeClr val="bg1"/>
                    </a:solidFill>
                  </a:tcPr>
                </a:tc>
                <a:extLst>
                  <a:ext uri="{0D108BD9-81ED-4DB2-BD59-A6C34878D82A}">
                    <a16:rowId xmlns="" xmlns:a16="http://schemas.microsoft.com/office/drawing/2014/main" val="3454230621"/>
                  </a:ext>
                </a:extLst>
              </a:tr>
              <a:tr h="170546">
                <a:tc>
                  <a:txBody>
                    <a:bodyPr/>
                    <a:lstStyle/>
                    <a:p>
                      <a:pPr algn="ctr" fontAlgn="b"/>
                      <a:r>
                        <a:rPr lang="es-CO" sz="1200" b="0" i="0" u="none" strike="noStrike">
                          <a:solidFill>
                            <a:srgbClr val="000000"/>
                          </a:solidFill>
                          <a:effectLst/>
                          <a:latin typeface="Arial Narrow" panose="020B0606020202030204" pitchFamily="34" charset="0"/>
                        </a:rPr>
                        <a:t>4</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EAFIT-</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0,00173</a:t>
                      </a:r>
                    </a:p>
                  </a:txBody>
                  <a:tcPr marL="9525" marR="9525" marT="9525" marB="0" anchor="b">
                    <a:solidFill>
                      <a:schemeClr val="bg1"/>
                    </a:solidFill>
                  </a:tcPr>
                </a:tc>
                <a:extLst>
                  <a:ext uri="{0D108BD9-81ED-4DB2-BD59-A6C34878D82A}">
                    <a16:rowId xmlns="" xmlns:a16="http://schemas.microsoft.com/office/drawing/2014/main" val="3885865710"/>
                  </a:ext>
                </a:extLst>
              </a:tr>
              <a:tr h="170546">
                <a:tc>
                  <a:txBody>
                    <a:bodyPr/>
                    <a:lstStyle/>
                    <a:p>
                      <a:pPr algn="ctr" fontAlgn="b"/>
                      <a:r>
                        <a:rPr lang="es-CO" sz="1200" b="0" i="0" u="none" strike="noStrike">
                          <a:solidFill>
                            <a:srgbClr val="000000"/>
                          </a:solidFill>
                          <a:effectLst/>
                          <a:latin typeface="Arial Narrow" panose="020B0606020202030204" pitchFamily="34" charset="0"/>
                        </a:rPr>
                        <a:t>5</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AUTONOMA DEL CARIBE- UNIAUTONOMA</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0,00167</a:t>
                      </a:r>
                    </a:p>
                  </a:txBody>
                  <a:tcPr marL="9525" marR="9525" marT="9525" marB="0" anchor="b">
                    <a:solidFill>
                      <a:schemeClr val="bg1"/>
                    </a:solidFill>
                  </a:tcPr>
                </a:tc>
                <a:extLst>
                  <a:ext uri="{0D108BD9-81ED-4DB2-BD59-A6C34878D82A}">
                    <a16:rowId xmlns="" xmlns:a16="http://schemas.microsoft.com/office/drawing/2014/main" val="532470920"/>
                  </a:ext>
                </a:extLst>
              </a:tr>
              <a:tr h="170546">
                <a:tc>
                  <a:txBody>
                    <a:bodyPr/>
                    <a:lstStyle/>
                    <a:p>
                      <a:pPr algn="ctr" fontAlgn="b"/>
                      <a:r>
                        <a:rPr lang="es-CO" sz="1200" b="0" i="0" u="none" strike="noStrike" dirty="0">
                          <a:solidFill>
                            <a:srgbClr val="000000"/>
                          </a:solidFill>
                          <a:effectLst/>
                          <a:latin typeface="Arial Narrow" panose="020B0606020202030204" pitchFamily="34" charset="0"/>
                        </a:rPr>
                        <a:t>6</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AUTONOMA DE BUCARAMANGA-UNAB-</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0,00158</a:t>
                      </a:r>
                    </a:p>
                  </a:txBody>
                  <a:tcPr marL="9525" marR="9525" marT="9525" marB="0" anchor="b">
                    <a:solidFill>
                      <a:schemeClr val="bg1"/>
                    </a:solidFill>
                  </a:tcPr>
                </a:tc>
                <a:extLst>
                  <a:ext uri="{0D108BD9-81ED-4DB2-BD59-A6C34878D82A}">
                    <a16:rowId xmlns="" xmlns:a16="http://schemas.microsoft.com/office/drawing/2014/main" val="1773042514"/>
                  </a:ext>
                </a:extLst>
              </a:tr>
              <a:tr h="170546">
                <a:tc>
                  <a:txBody>
                    <a:bodyPr/>
                    <a:lstStyle/>
                    <a:p>
                      <a:pPr algn="ctr" fontAlgn="b"/>
                      <a:r>
                        <a:rPr lang="es-CO" sz="1200" b="0" i="0" u="none" strike="noStrike">
                          <a:solidFill>
                            <a:srgbClr val="000000"/>
                          </a:solidFill>
                          <a:effectLst/>
                          <a:latin typeface="Arial Narrow" panose="020B0606020202030204" pitchFamily="34" charset="0"/>
                        </a:rPr>
                        <a:t>7</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DE MANIZALES</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0,00145</a:t>
                      </a:r>
                    </a:p>
                  </a:txBody>
                  <a:tcPr marL="9525" marR="9525" marT="9525" marB="0" anchor="b">
                    <a:solidFill>
                      <a:schemeClr val="bg1"/>
                    </a:solidFill>
                  </a:tcPr>
                </a:tc>
                <a:extLst>
                  <a:ext uri="{0D108BD9-81ED-4DB2-BD59-A6C34878D82A}">
                    <a16:rowId xmlns="" xmlns:a16="http://schemas.microsoft.com/office/drawing/2014/main" val="59484682"/>
                  </a:ext>
                </a:extLst>
              </a:tr>
              <a:tr h="170546">
                <a:tc>
                  <a:txBody>
                    <a:bodyPr/>
                    <a:lstStyle/>
                    <a:p>
                      <a:pPr algn="ctr" fontAlgn="b"/>
                      <a:r>
                        <a:rPr lang="es-CO" sz="1200" b="0" i="0" u="none" strike="noStrike" dirty="0">
                          <a:solidFill>
                            <a:srgbClr val="000000"/>
                          </a:solidFill>
                          <a:effectLst/>
                          <a:latin typeface="Arial Narrow" panose="020B0606020202030204" pitchFamily="34" charset="0"/>
                        </a:rPr>
                        <a:t>8</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FUNDACION UNIVERSIDAD DE BOGOTA - JORGE TADEO LOZANO</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0,00142</a:t>
                      </a:r>
                    </a:p>
                  </a:txBody>
                  <a:tcPr marL="9525" marR="9525" marT="9525" marB="0" anchor="b">
                    <a:solidFill>
                      <a:schemeClr val="bg1"/>
                    </a:solidFill>
                  </a:tcPr>
                </a:tc>
                <a:extLst>
                  <a:ext uri="{0D108BD9-81ED-4DB2-BD59-A6C34878D82A}">
                    <a16:rowId xmlns="" xmlns:a16="http://schemas.microsoft.com/office/drawing/2014/main" val="97599480"/>
                  </a:ext>
                </a:extLst>
              </a:tr>
              <a:tr h="170546">
                <a:tc>
                  <a:txBody>
                    <a:bodyPr/>
                    <a:lstStyle/>
                    <a:p>
                      <a:pPr algn="ctr" fontAlgn="b"/>
                      <a:r>
                        <a:rPr lang="es-CO" sz="1200" b="0" i="0" u="none" strike="noStrike">
                          <a:solidFill>
                            <a:srgbClr val="000000"/>
                          </a:solidFill>
                          <a:effectLst/>
                          <a:latin typeface="Arial Narrow" panose="020B0606020202030204" pitchFamily="34" charset="0"/>
                        </a:rPr>
                        <a:t>9</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DISTRITAL-FRANCISCO JOSE DE CALDAS</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0,00140</a:t>
                      </a:r>
                    </a:p>
                  </a:txBody>
                  <a:tcPr marL="9525" marR="9525" marT="9525" marB="0" anchor="b">
                    <a:solidFill>
                      <a:schemeClr val="bg1"/>
                    </a:solidFill>
                  </a:tcPr>
                </a:tc>
                <a:extLst>
                  <a:ext uri="{0D108BD9-81ED-4DB2-BD59-A6C34878D82A}">
                    <a16:rowId xmlns="" xmlns:a16="http://schemas.microsoft.com/office/drawing/2014/main" val="2533251225"/>
                  </a:ext>
                </a:extLst>
              </a:tr>
              <a:tr h="170546">
                <a:tc>
                  <a:txBody>
                    <a:bodyPr/>
                    <a:lstStyle/>
                    <a:p>
                      <a:pPr algn="ctr" fontAlgn="b"/>
                      <a:r>
                        <a:rPr lang="es-CO" sz="1200" b="0" i="0" u="none" strike="noStrike">
                          <a:solidFill>
                            <a:srgbClr val="000000"/>
                          </a:solidFill>
                          <a:effectLst/>
                          <a:latin typeface="Arial Narrow" panose="020B0606020202030204" pitchFamily="34" charset="0"/>
                        </a:rPr>
                        <a:t>10</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SURCOLOMBIANA</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0,00126</a:t>
                      </a:r>
                    </a:p>
                  </a:txBody>
                  <a:tcPr marL="9525" marR="9525" marT="9525" marB="0" anchor="b">
                    <a:solidFill>
                      <a:schemeClr val="bg1"/>
                    </a:solidFill>
                  </a:tcPr>
                </a:tc>
                <a:extLst>
                  <a:ext uri="{0D108BD9-81ED-4DB2-BD59-A6C34878D82A}">
                    <a16:rowId xmlns="" xmlns:a16="http://schemas.microsoft.com/office/drawing/2014/main" val="1624022623"/>
                  </a:ext>
                </a:extLst>
              </a:tr>
              <a:tr h="170546">
                <a:tc>
                  <a:txBody>
                    <a:bodyPr/>
                    <a:lstStyle/>
                    <a:p>
                      <a:pPr algn="ctr" fontAlgn="b"/>
                      <a:r>
                        <a:rPr lang="es-CO" sz="1200" b="0" i="0" u="none" strike="noStrike">
                          <a:solidFill>
                            <a:srgbClr val="000000"/>
                          </a:solidFill>
                          <a:effectLst/>
                          <a:latin typeface="Arial Narrow" panose="020B0606020202030204" pitchFamily="34" charset="0"/>
                        </a:rPr>
                        <a:t>11</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EAN</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0,00125</a:t>
                      </a:r>
                    </a:p>
                  </a:txBody>
                  <a:tcPr marL="9525" marR="9525" marT="9525" marB="0" anchor="b">
                    <a:solidFill>
                      <a:schemeClr val="bg1"/>
                    </a:solidFill>
                  </a:tcPr>
                </a:tc>
                <a:extLst>
                  <a:ext uri="{0D108BD9-81ED-4DB2-BD59-A6C34878D82A}">
                    <a16:rowId xmlns="" xmlns:a16="http://schemas.microsoft.com/office/drawing/2014/main" val="292359806"/>
                  </a:ext>
                </a:extLst>
              </a:tr>
              <a:tr h="170546">
                <a:tc>
                  <a:txBody>
                    <a:bodyPr/>
                    <a:lstStyle/>
                    <a:p>
                      <a:pPr algn="ctr" fontAlgn="b"/>
                      <a:r>
                        <a:rPr lang="es-CO" sz="1200" b="0" i="0" u="none" strike="noStrike" dirty="0">
                          <a:solidFill>
                            <a:srgbClr val="000000"/>
                          </a:solidFill>
                          <a:effectLst/>
                          <a:latin typeface="Arial Narrow" panose="020B0606020202030204" pitchFamily="34" charset="0"/>
                        </a:rPr>
                        <a:t>12</a:t>
                      </a:r>
                    </a:p>
                  </a:txBody>
                  <a:tcPr marL="9525" marR="9525" marT="9525" marB="0" anchor="b">
                    <a:solidFill>
                      <a:srgbClr val="FFC000"/>
                    </a:solidFill>
                  </a:tcPr>
                </a:tc>
                <a:tc>
                  <a:txBody>
                    <a:bodyPr/>
                    <a:lstStyle/>
                    <a:p>
                      <a:pPr algn="l" fontAlgn="b"/>
                      <a:r>
                        <a:rPr lang="es-CO" sz="1200" b="0" i="0" u="none" strike="noStrike" dirty="0">
                          <a:solidFill>
                            <a:srgbClr val="000000"/>
                          </a:solidFill>
                          <a:effectLst/>
                          <a:latin typeface="Arial Narrow" panose="020B0606020202030204" pitchFamily="34" charset="0"/>
                        </a:rPr>
                        <a:t>UNIVERSIDAD DE NARIÑO</a:t>
                      </a:r>
                    </a:p>
                  </a:txBody>
                  <a:tcPr marL="9525" marR="9525" marT="9525" marB="0" anchor="b">
                    <a:solidFill>
                      <a:srgbClr val="FFC000"/>
                    </a:solidFill>
                  </a:tcPr>
                </a:tc>
                <a:tc>
                  <a:txBody>
                    <a:bodyPr/>
                    <a:lstStyle/>
                    <a:p>
                      <a:pPr algn="r" fontAlgn="b"/>
                      <a:r>
                        <a:rPr lang="es-CO" sz="1200" b="0" i="0" u="none" strike="noStrike" dirty="0">
                          <a:solidFill>
                            <a:srgbClr val="000000"/>
                          </a:solidFill>
                          <a:effectLst/>
                          <a:latin typeface="Arial Narrow" panose="020B0606020202030204" pitchFamily="34" charset="0"/>
                        </a:rPr>
                        <a:t>0,00122</a:t>
                      </a:r>
                    </a:p>
                  </a:txBody>
                  <a:tcPr marL="9525" marR="9525" marT="9525" marB="0" anchor="b">
                    <a:solidFill>
                      <a:srgbClr val="FFC000"/>
                    </a:solidFill>
                  </a:tcPr>
                </a:tc>
                <a:extLst>
                  <a:ext uri="{0D108BD9-81ED-4DB2-BD59-A6C34878D82A}">
                    <a16:rowId xmlns="" xmlns:a16="http://schemas.microsoft.com/office/drawing/2014/main" val="2809978352"/>
                  </a:ext>
                </a:extLst>
              </a:tr>
              <a:tr h="170546">
                <a:tc>
                  <a:txBody>
                    <a:bodyPr/>
                    <a:lstStyle/>
                    <a:p>
                      <a:pPr algn="ctr" fontAlgn="b"/>
                      <a:r>
                        <a:rPr lang="es-CO" sz="1200" b="0" i="0" u="none" strike="noStrike">
                          <a:solidFill>
                            <a:srgbClr val="000000"/>
                          </a:solidFill>
                          <a:effectLst/>
                          <a:latin typeface="Arial Narrow" panose="020B0606020202030204" pitchFamily="34" charset="0"/>
                        </a:rPr>
                        <a:t>13</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ICESI</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0,00121</a:t>
                      </a:r>
                    </a:p>
                  </a:txBody>
                  <a:tcPr marL="9525" marR="9525" marT="9525" marB="0" anchor="b">
                    <a:solidFill>
                      <a:schemeClr val="bg1"/>
                    </a:solidFill>
                  </a:tcPr>
                </a:tc>
                <a:extLst>
                  <a:ext uri="{0D108BD9-81ED-4DB2-BD59-A6C34878D82A}">
                    <a16:rowId xmlns="" xmlns:a16="http://schemas.microsoft.com/office/drawing/2014/main" val="2596225650"/>
                  </a:ext>
                </a:extLst>
              </a:tr>
              <a:tr h="170546">
                <a:tc>
                  <a:txBody>
                    <a:bodyPr/>
                    <a:lstStyle/>
                    <a:p>
                      <a:pPr algn="ctr" fontAlgn="b"/>
                      <a:r>
                        <a:rPr lang="es-CO" sz="1200" b="0" i="0" u="none" strike="noStrike">
                          <a:solidFill>
                            <a:srgbClr val="000000"/>
                          </a:solidFill>
                          <a:effectLst/>
                          <a:latin typeface="Arial Narrow" panose="020B0606020202030204" pitchFamily="34" charset="0"/>
                        </a:rPr>
                        <a:t>14</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CES</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0,00115</a:t>
                      </a:r>
                    </a:p>
                  </a:txBody>
                  <a:tcPr marL="9525" marR="9525" marT="9525" marB="0" anchor="b">
                    <a:solidFill>
                      <a:schemeClr val="bg1"/>
                    </a:solidFill>
                  </a:tcPr>
                </a:tc>
                <a:extLst>
                  <a:ext uri="{0D108BD9-81ED-4DB2-BD59-A6C34878D82A}">
                    <a16:rowId xmlns="" xmlns:a16="http://schemas.microsoft.com/office/drawing/2014/main" val="2397544597"/>
                  </a:ext>
                </a:extLst>
              </a:tr>
              <a:tr h="170546">
                <a:tc>
                  <a:txBody>
                    <a:bodyPr/>
                    <a:lstStyle/>
                    <a:p>
                      <a:pPr algn="ctr" fontAlgn="b"/>
                      <a:r>
                        <a:rPr lang="es-CO" sz="1200" b="0" i="0" u="none" strike="noStrike">
                          <a:solidFill>
                            <a:srgbClr val="000000"/>
                          </a:solidFill>
                          <a:effectLst/>
                          <a:latin typeface="Arial Narrow" panose="020B0606020202030204" pitchFamily="34" charset="0"/>
                        </a:rPr>
                        <a:t>15</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DE MEDELLIN</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0,00107</a:t>
                      </a:r>
                    </a:p>
                  </a:txBody>
                  <a:tcPr marL="9525" marR="9525" marT="9525" marB="0" anchor="b">
                    <a:solidFill>
                      <a:schemeClr val="bg1"/>
                    </a:solidFill>
                  </a:tcPr>
                </a:tc>
                <a:extLst>
                  <a:ext uri="{0D108BD9-81ED-4DB2-BD59-A6C34878D82A}">
                    <a16:rowId xmlns="" xmlns:a16="http://schemas.microsoft.com/office/drawing/2014/main" val="1239533458"/>
                  </a:ext>
                </a:extLst>
              </a:tr>
              <a:tr h="170546">
                <a:tc>
                  <a:txBody>
                    <a:bodyPr/>
                    <a:lstStyle/>
                    <a:p>
                      <a:pPr algn="ctr" fontAlgn="b"/>
                      <a:r>
                        <a:rPr lang="es-CO" sz="1200" b="0" i="0" u="none" strike="noStrike">
                          <a:solidFill>
                            <a:srgbClr val="000000"/>
                          </a:solidFill>
                          <a:effectLst/>
                          <a:latin typeface="Arial Narrow" panose="020B0606020202030204" pitchFamily="34" charset="0"/>
                        </a:rPr>
                        <a:t>16</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SERGIO ARBOLEDA</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0,00103</a:t>
                      </a:r>
                    </a:p>
                  </a:txBody>
                  <a:tcPr marL="9525" marR="9525" marT="9525" marB="0" anchor="b">
                    <a:solidFill>
                      <a:schemeClr val="bg1"/>
                    </a:solidFill>
                  </a:tcPr>
                </a:tc>
                <a:extLst>
                  <a:ext uri="{0D108BD9-81ED-4DB2-BD59-A6C34878D82A}">
                    <a16:rowId xmlns="" xmlns:a16="http://schemas.microsoft.com/office/drawing/2014/main" val="2768313598"/>
                  </a:ext>
                </a:extLst>
              </a:tr>
              <a:tr h="170546">
                <a:tc>
                  <a:txBody>
                    <a:bodyPr/>
                    <a:lstStyle/>
                    <a:p>
                      <a:pPr algn="ctr" fontAlgn="b"/>
                      <a:r>
                        <a:rPr lang="es-CO" sz="1200" b="0" i="0" u="none" strike="noStrike">
                          <a:solidFill>
                            <a:srgbClr val="000000"/>
                          </a:solidFill>
                          <a:effectLst/>
                          <a:latin typeface="Arial Narrow" panose="020B0606020202030204" pitchFamily="34" charset="0"/>
                        </a:rPr>
                        <a:t>17</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MILITAR-NUEVA GRANADA</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0,00091</a:t>
                      </a:r>
                    </a:p>
                  </a:txBody>
                  <a:tcPr marL="9525" marR="9525" marT="9525" marB="0" anchor="b">
                    <a:solidFill>
                      <a:schemeClr val="bg1"/>
                    </a:solidFill>
                  </a:tcPr>
                </a:tc>
                <a:extLst>
                  <a:ext uri="{0D108BD9-81ED-4DB2-BD59-A6C34878D82A}">
                    <a16:rowId xmlns="" xmlns:a16="http://schemas.microsoft.com/office/drawing/2014/main" val="3232850799"/>
                  </a:ext>
                </a:extLst>
              </a:tr>
              <a:tr h="170546">
                <a:tc>
                  <a:txBody>
                    <a:bodyPr/>
                    <a:lstStyle/>
                    <a:p>
                      <a:pPr algn="ctr" fontAlgn="b"/>
                      <a:r>
                        <a:rPr lang="es-CO" sz="1200" b="0" i="0" u="none" strike="noStrike">
                          <a:solidFill>
                            <a:srgbClr val="000000"/>
                          </a:solidFill>
                          <a:effectLst/>
                          <a:latin typeface="Arial Narrow" panose="020B0606020202030204" pitchFamily="34" charset="0"/>
                        </a:rPr>
                        <a:t>18</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DE LA SABANA</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0,00090</a:t>
                      </a:r>
                    </a:p>
                  </a:txBody>
                  <a:tcPr marL="9525" marR="9525" marT="9525" marB="0" anchor="b">
                    <a:solidFill>
                      <a:schemeClr val="bg1"/>
                    </a:solidFill>
                  </a:tcPr>
                </a:tc>
                <a:extLst>
                  <a:ext uri="{0D108BD9-81ED-4DB2-BD59-A6C34878D82A}">
                    <a16:rowId xmlns="" xmlns:a16="http://schemas.microsoft.com/office/drawing/2014/main" val="3736741263"/>
                  </a:ext>
                </a:extLst>
              </a:tr>
              <a:tr h="170546">
                <a:tc>
                  <a:txBody>
                    <a:bodyPr/>
                    <a:lstStyle/>
                    <a:p>
                      <a:pPr algn="ctr" fontAlgn="b"/>
                      <a:r>
                        <a:rPr lang="es-CO" sz="1200" b="0" i="0" u="none" strike="noStrike">
                          <a:solidFill>
                            <a:srgbClr val="000000"/>
                          </a:solidFill>
                          <a:effectLst/>
                          <a:latin typeface="Arial Narrow" panose="020B0606020202030204" pitchFamily="34" charset="0"/>
                        </a:rPr>
                        <a:t>19</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DEL TOLIMA</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0,00088</a:t>
                      </a:r>
                    </a:p>
                  </a:txBody>
                  <a:tcPr marL="9525" marR="9525" marT="9525" marB="0" anchor="b">
                    <a:solidFill>
                      <a:schemeClr val="bg1"/>
                    </a:solidFill>
                  </a:tcPr>
                </a:tc>
                <a:extLst>
                  <a:ext uri="{0D108BD9-81ED-4DB2-BD59-A6C34878D82A}">
                    <a16:rowId xmlns="" xmlns:a16="http://schemas.microsoft.com/office/drawing/2014/main" val="116231525"/>
                  </a:ext>
                </a:extLst>
              </a:tr>
              <a:tr h="170546">
                <a:tc>
                  <a:txBody>
                    <a:bodyPr/>
                    <a:lstStyle/>
                    <a:p>
                      <a:pPr algn="ctr" fontAlgn="b"/>
                      <a:r>
                        <a:rPr lang="es-CO" sz="1200" b="0" i="0" u="none" strike="noStrike">
                          <a:solidFill>
                            <a:srgbClr val="000000"/>
                          </a:solidFill>
                          <a:effectLst/>
                          <a:latin typeface="Arial Narrow" panose="020B0606020202030204" pitchFamily="34" charset="0"/>
                        </a:rPr>
                        <a:t>20</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EL BOSQUE</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0,00086</a:t>
                      </a:r>
                    </a:p>
                  </a:txBody>
                  <a:tcPr marL="9525" marR="9525" marT="9525" marB="0" anchor="b">
                    <a:solidFill>
                      <a:schemeClr val="bg1"/>
                    </a:solidFill>
                  </a:tcPr>
                </a:tc>
                <a:extLst>
                  <a:ext uri="{0D108BD9-81ED-4DB2-BD59-A6C34878D82A}">
                    <a16:rowId xmlns="" xmlns:a16="http://schemas.microsoft.com/office/drawing/2014/main" val="4226527145"/>
                  </a:ext>
                </a:extLst>
              </a:tr>
              <a:tr h="170546">
                <a:tc>
                  <a:txBody>
                    <a:bodyPr/>
                    <a:lstStyle/>
                    <a:p>
                      <a:pPr algn="ctr" fontAlgn="b"/>
                      <a:r>
                        <a:rPr lang="es-CO" sz="1200" b="0" i="0" u="none" strike="noStrike">
                          <a:solidFill>
                            <a:srgbClr val="000000"/>
                          </a:solidFill>
                          <a:effectLst/>
                          <a:latin typeface="Arial Narrow" panose="020B0606020202030204" pitchFamily="34" charset="0"/>
                        </a:rPr>
                        <a:t>21</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DE LA SALLE</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0,00084</a:t>
                      </a:r>
                    </a:p>
                  </a:txBody>
                  <a:tcPr marL="9525" marR="9525" marT="9525" marB="0" anchor="b">
                    <a:solidFill>
                      <a:schemeClr val="bg1"/>
                    </a:solidFill>
                  </a:tcPr>
                </a:tc>
                <a:extLst>
                  <a:ext uri="{0D108BD9-81ED-4DB2-BD59-A6C34878D82A}">
                    <a16:rowId xmlns="" xmlns:a16="http://schemas.microsoft.com/office/drawing/2014/main" val="803510805"/>
                  </a:ext>
                </a:extLst>
              </a:tr>
              <a:tr h="170546">
                <a:tc>
                  <a:txBody>
                    <a:bodyPr/>
                    <a:lstStyle/>
                    <a:p>
                      <a:pPr algn="ctr" fontAlgn="b"/>
                      <a:r>
                        <a:rPr lang="es-CO" sz="1200" b="0" i="0" u="none" strike="noStrike" dirty="0">
                          <a:solidFill>
                            <a:srgbClr val="000000"/>
                          </a:solidFill>
                          <a:effectLst/>
                          <a:latin typeface="Arial Narrow" panose="020B0606020202030204" pitchFamily="34" charset="0"/>
                        </a:rPr>
                        <a:t>22</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AUTONOMA DE MANIZALES</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0,00080</a:t>
                      </a:r>
                    </a:p>
                  </a:txBody>
                  <a:tcPr marL="9525" marR="9525" marT="9525" marB="0" anchor="b">
                    <a:solidFill>
                      <a:schemeClr val="bg1"/>
                    </a:solidFill>
                  </a:tcPr>
                </a:tc>
                <a:extLst>
                  <a:ext uri="{0D108BD9-81ED-4DB2-BD59-A6C34878D82A}">
                    <a16:rowId xmlns="" xmlns:a16="http://schemas.microsoft.com/office/drawing/2014/main" val="3472264943"/>
                  </a:ext>
                </a:extLst>
              </a:tr>
              <a:tr h="170546">
                <a:tc>
                  <a:txBody>
                    <a:bodyPr/>
                    <a:lstStyle/>
                    <a:p>
                      <a:pPr algn="ctr" fontAlgn="b"/>
                      <a:r>
                        <a:rPr lang="es-CO" sz="1200" b="0" i="0" u="none" strike="noStrike" dirty="0">
                          <a:solidFill>
                            <a:srgbClr val="000000"/>
                          </a:solidFill>
                          <a:effectLst/>
                          <a:latin typeface="Arial Narrow" panose="020B0606020202030204" pitchFamily="34" charset="0"/>
                        </a:rPr>
                        <a:t>23</a:t>
                      </a:r>
                    </a:p>
                  </a:txBody>
                  <a:tcPr marL="9525" marR="9525" marT="9525" marB="0" anchor="b"/>
                </a:tc>
                <a:tc>
                  <a:txBody>
                    <a:bodyPr/>
                    <a:lstStyle/>
                    <a:p>
                      <a:pPr algn="l" fontAlgn="b"/>
                      <a:r>
                        <a:rPr lang="es-CO" sz="1200" b="0" i="0" u="none" strike="noStrike">
                          <a:solidFill>
                            <a:srgbClr val="000000"/>
                          </a:solidFill>
                          <a:effectLst/>
                          <a:latin typeface="Arial Narrow" panose="020B0606020202030204" pitchFamily="34" charset="0"/>
                        </a:rPr>
                        <a:t>UNIVERSIDAD EXTERNADO DE COLOMBIA</a:t>
                      </a:r>
                    </a:p>
                  </a:txBody>
                  <a:tcPr marL="9525" marR="9525" marT="9525" marB="0" anchor="b"/>
                </a:tc>
                <a:tc>
                  <a:txBody>
                    <a:bodyPr/>
                    <a:lstStyle/>
                    <a:p>
                      <a:pPr algn="r" fontAlgn="b"/>
                      <a:r>
                        <a:rPr lang="es-CO" sz="1200" b="0" i="0" u="none" strike="noStrike">
                          <a:solidFill>
                            <a:srgbClr val="000000"/>
                          </a:solidFill>
                          <a:effectLst/>
                          <a:latin typeface="Arial Narrow" panose="020B0606020202030204" pitchFamily="34" charset="0"/>
                        </a:rPr>
                        <a:t>0,00079</a:t>
                      </a:r>
                    </a:p>
                  </a:txBody>
                  <a:tcPr marL="9525" marR="9525" marT="9525" marB="0" anchor="b"/>
                </a:tc>
                <a:extLst>
                  <a:ext uri="{0D108BD9-81ED-4DB2-BD59-A6C34878D82A}">
                    <a16:rowId xmlns="" xmlns:a16="http://schemas.microsoft.com/office/drawing/2014/main" val="2322827960"/>
                  </a:ext>
                </a:extLst>
              </a:tr>
              <a:tr h="170546">
                <a:tc>
                  <a:txBody>
                    <a:bodyPr/>
                    <a:lstStyle/>
                    <a:p>
                      <a:pPr algn="ctr" fontAlgn="b"/>
                      <a:r>
                        <a:rPr lang="es-CO" sz="1200" b="0" i="0" u="none" strike="noStrike">
                          <a:solidFill>
                            <a:srgbClr val="000000"/>
                          </a:solidFill>
                          <a:effectLst/>
                          <a:latin typeface="Arial Narrow" panose="020B0606020202030204" pitchFamily="34" charset="0"/>
                        </a:rPr>
                        <a:t>24</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LIBRE</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0,00078</a:t>
                      </a:r>
                    </a:p>
                  </a:txBody>
                  <a:tcPr marL="9525" marR="9525" marT="9525" marB="0" anchor="b">
                    <a:solidFill>
                      <a:schemeClr val="bg1"/>
                    </a:solidFill>
                  </a:tcPr>
                </a:tc>
                <a:extLst>
                  <a:ext uri="{0D108BD9-81ED-4DB2-BD59-A6C34878D82A}">
                    <a16:rowId xmlns="" xmlns:a16="http://schemas.microsoft.com/office/drawing/2014/main" val="123861237"/>
                  </a:ext>
                </a:extLst>
              </a:tr>
              <a:tr h="170546">
                <a:tc>
                  <a:txBody>
                    <a:bodyPr/>
                    <a:lstStyle/>
                    <a:p>
                      <a:pPr algn="ctr" fontAlgn="b"/>
                      <a:r>
                        <a:rPr lang="es-CO" sz="1200" b="0" i="0" u="none" strike="noStrike">
                          <a:solidFill>
                            <a:srgbClr val="000000"/>
                          </a:solidFill>
                          <a:effectLst/>
                          <a:latin typeface="Arial Narrow" panose="020B0606020202030204" pitchFamily="34" charset="0"/>
                        </a:rPr>
                        <a:t>25</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FUNDACION UNIVERSITARIA DE CIENCIAS DE LA SALUD</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0,00072</a:t>
                      </a:r>
                    </a:p>
                  </a:txBody>
                  <a:tcPr marL="9525" marR="9525" marT="9525" marB="0" anchor="b">
                    <a:solidFill>
                      <a:schemeClr val="bg1"/>
                    </a:solidFill>
                  </a:tcPr>
                </a:tc>
                <a:extLst>
                  <a:ext uri="{0D108BD9-81ED-4DB2-BD59-A6C34878D82A}">
                    <a16:rowId xmlns="" xmlns:a16="http://schemas.microsoft.com/office/drawing/2014/main" val="44717393"/>
                  </a:ext>
                </a:extLst>
              </a:tr>
              <a:tr h="170546">
                <a:tc>
                  <a:txBody>
                    <a:bodyPr/>
                    <a:lstStyle/>
                    <a:p>
                      <a:pPr algn="ctr" fontAlgn="b"/>
                      <a:r>
                        <a:rPr lang="es-CO" sz="1200" b="0" i="0" u="none" strike="noStrike" dirty="0">
                          <a:solidFill>
                            <a:srgbClr val="000000"/>
                          </a:solidFill>
                          <a:effectLst/>
                          <a:latin typeface="Arial Narrow" panose="020B0606020202030204" pitchFamily="34" charset="0"/>
                        </a:rPr>
                        <a:t>26</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CATOLICA DE PEREIRA</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0,00066</a:t>
                      </a:r>
                    </a:p>
                  </a:txBody>
                  <a:tcPr marL="9525" marR="9525" marT="9525" marB="0" anchor="b">
                    <a:solidFill>
                      <a:schemeClr val="bg1"/>
                    </a:solidFill>
                  </a:tcPr>
                </a:tc>
                <a:extLst>
                  <a:ext uri="{0D108BD9-81ED-4DB2-BD59-A6C34878D82A}">
                    <a16:rowId xmlns="" xmlns:a16="http://schemas.microsoft.com/office/drawing/2014/main" val="1933047463"/>
                  </a:ext>
                </a:extLst>
              </a:tr>
              <a:tr h="170546">
                <a:tc>
                  <a:txBody>
                    <a:bodyPr/>
                    <a:lstStyle/>
                    <a:p>
                      <a:pPr algn="ctr" fontAlgn="b"/>
                      <a:r>
                        <a:rPr lang="es-CO" sz="1200" b="0" i="0" u="none" strike="noStrike">
                          <a:solidFill>
                            <a:srgbClr val="000000"/>
                          </a:solidFill>
                          <a:effectLst/>
                          <a:latin typeface="Arial Narrow" panose="020B0606020202030204" pitchFamily="34" charset="0"/>
                        </a:rPr>
                        <a:t>27</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CENTRAL</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0,00038</a:t>
                      </a:r>
                    </a:p>
                  </a:txBody>
                  <a:tcPr marL="9525" marR="9525" marT="9525" marB="0" anchor="b">
                    <a:solidFill>
                      <a:schemeClr val="bg1"/>
                    </a:solidFill>
                  </a:tcPr>
                </a:tc>
                <a:extLst>
                  <a:ext uri="{0D108BD9-81ED-4DB2-BD59-A6C34878D82A}">
                    <a16:rowId xmlns="" xmlns:a16="http://schemas.microsoft.com/office/drawing/2014/main" val="1433134759"/>
                  </a:ext>
                </a:extLst>
              </a:tr>
              <a:tr h="170546">
                <a:tc>
                  <a:txBody>
                    <a:bodyPr/>
                    <a:lstStyle/>
                    <a:p>
                      <a:pPr algn="ctr" fontAlgn="b"/>
                      <a:r>
                        <a:rPr lang="es-CO" sz="1200" b="0" i="0" u="none" strike="noStrike">
                          <a:solidFill>
                            <a:srgbClr val="000000"/>
                          </a:solidFill>
                          <a:effectLst/>
                          <a:latin typeface="Arial Narrow" panose="020B0606020202030204" pitchFamily="34" charset="0"/>
                        </a:rPr>
                        <a:t>28</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DE SANTANDER - UDES</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0,00036</a:t>
                      </a:r>
                    </a:p>
                  </a:txBody>
                  <a:tcPr marL="9525" marR="9525" marT="9525" marB="0" anchor="b">
                    <a:solidFill>
                      <a:schemeClr val="bg1"/>
                    </a:solidFill>
                  </a:tcPr>
                </a:tc>
                <a:extLst>
                  <a:ext uri="{0D108BD9-81ED-4DB2-BD59-A6C34878D82A}">
                    <a16:rowId xmlns="" xmlns:a16="http://schemas.microsoft.com/office/drawing/2014/main" val="2321961942"/>
                  </a:ext>
                </a:extLst>
              </a:tr>
              <a:tr h="170546">
                <a:tc>
                  <a:txBody>
                    <a:bodyPr/>
                    <a:lstStyle/>
                    <a:p>
                      <a:pPr algn="ctr" fontAlgn="b"/>
                      <a:r>
                        <a:rPr lang="es-CO" sz="1200" b="0" i="0" u="none" strike="noStrike">
                          <a:solidFill>
                            <a:srgbClr val="000000"/>
                          </a:solidFill>
                          <a:effectLst/>
                          <a:latin typeface="Arial Narrow" panose="020B0606020202030204" pitchFamily="34" charset="0"/>
                        </a:rPr>
                        <a:t>29</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COOPERATIVA DE COLOMBIA</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0,00035</a:t>
                      </a:r>
                    </a:p>
                  </a:txBody>
                  <a:tcPr marL="9525" marR="9525" marT="9525" marB="0" anchor="b">
                    <a:solidFill>
                      <a:schemeClr val="bg1"/>
                    </a:solidFill>
                  </a:tcPr>
                </a:tc>
                <a:extLst>
                  <a:ext uri="{0D108BD9-81ED-4DB2-BD59-A6C34878D82A}">
                    <a16:rowId xmlns="" xmlns:a16="http://schemas.microsoft.com/office/drawing/2014/main" val="3228932771"/>
                  </a:ext>
                </a:extLst>
              </a:tr>
              <a:tr h="170546">
                <a:tc>
                  <a:txBody>
                    <a:bodyPr/>
                    <a:lstStyle/>
                    <a:p>
                      <a:pPr algn="ctr" fontAlgn="b"/>
                      <a:r>
                        <a:rPr lang="es-CO" sz="1200" b="0" i="0" u="none" strike="noStrike">
                          <a:solidFill>
                            <a:srgbClr val="000000"/>
                          </a:solidFill>
                          <a:effectLst/>
                          <a:latin typeface="Arial Narrow" panose="020B0606020202030204" pitchFamily="34" charset="0"/>
                        </a:rPr>
                        <a:t>30</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NACIONAL ABIERTA Y A DISTANCIA UNAD</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0,00027</a:t>
                      </a:r>
                    </a:p>
                  </a:txBody>
                  <a:tcPr marL="9525" marR="9525" marT="9525" marB="0" anchor="b">
                    <a:solidFill>
                      <a:schemeClr val="bg1"/>
                    </a:solidFill>
                  </a:tcPr>
                </a:tc>
                <a:extLst>
                  <a:ext uri="{0D108BD9-81ED-4DB2-BD59-A6C34878D82A}">
                    <a16:rowId xmlns="" xmlns:a16="http://schemas.microsoft.com/office/drawing/2014/main" val="1694268461"/>
                  </a:ext>
                </a:extLst>
              </a:tr>
              <a:tr h="170546">
                <a:tc>
                  <a:txBody>
                    <a:bodyPr/>
                    <a:lstStyle/>
                    <a:p>
                      <a:pPr algn="ctr" fontAlgn="b"/>
                      <a:r>
                        <a:rPr lang="es-CO" sz="1200" b="0" i="0" u="none" strike="noStrike">
                          <a:solidFill>
                            <a:srgbClr val="000000"/>
                          </a:solidFill>
                          <a:effectLst/>
                          <a:latin typeface="Arial Narrow" panose="020B0606020202030204" pitchFamily="34" charset="0"/>
                        </a:rPr>
                        <a:t>31</a:t>
                      </a:r>
                    </a:p>
                  </a:txBody>
                  <a:tcPr marL="9525" marR="9525" marT="9525" marB="0" anchor="b"/>
                </a:tc>
                <a:tc>
                  <a:txBody>
                    <a:bodyPr/>
                    <a:lstStyle/>
                    <a:p>
                      <a:pPr algn="l" fontAlgn="b"/>
                      <a:r>
                        <a:rPr lang="es-CO" sz="1200" b="0" i="0" u="none" strike="noStrike">
                          <a:solidFill>
                            <a:srgbClr val="000000"/>
                          </a:solidFill>
                          <a:effectLst/>
                          <a:latin typeface="Arial Narrow" panose="020B0606020202030204" pitchFamily="34" charset="0"/>
                        </a:rPr>
                        <a:t>CORPORACION UNIVERSITARIA MINUTO DE DIOS -UNIMINUTO-</a:t>
                      </a:r>
                    </a:p>
                  </a:txBody>
                  <a:tcPr marL="9525" marR="9525" marT="9525" marB="0" anchor="b"/>
                </a:tc>
                <a:tc>
                  <a:txBody>
                    <a:bodyPr/>
                    <a:lstStyle/>
                    <a:p>
                      <a:pPr algn="r" fontAlgn="b"/>
                      <a:r>
                        <a:rPr lang="es-CO" sz="1200" b="0" i="0" u="none" strike="noStrike">
                          <a:solidFill>
                            <a:srgbClr val="000000"/>
                          </a:solidFill>
                          <a:effectLst/>
                          <a:latin typeface="Arial Narrow" panose="020B0606020202030204" pitchFamily="34" charset="0"/>
                        </a:rPr>
                        <a:t>0,00015</a:t>
                      </a:r>
                    </a:p>
                  </a:txBody>
                  <a:tcPr marL="9525" marR="9525" marT="9525" marB="0" anchor="b"/>
                </a:tc>
                <a:extLst>
                  <a:ext uri="{0D108BD9-81ED-4DB2-BD59-A6C34878D82A}">
                    <a16:rowId xmlns="" xmlns:a16="http://schemas.microsoft.com/office/drawing/2014/main" val="4135361884"/>
                  </a:ext>
                </a:extLst>
              </a:tr>
              <a:tr h="170546">
                <a:tc>
                  <a:txBody>
                    <a:bodyPr/>
                    <a:lstStyle/>
                    <a:p>
                      <a:pPr algn="ctr" fontAlgn="b"/>
                      <a:r>
                        <a:rPr lang="es-CO" sz="1200" b="0" i="0" u="none" strike="noStrike" dirty="0">
                          <a:solidFill>
                            <a:srgbClr val="000000"/>
                          </a:solidFill>
                          <a:effectLst/>
                          <a:latin typeface="Arial Narrow" panose="020B0606020202030204" pitchFamily="34" charset="0"/>
                        </a:rPr>
                        <a:t>32</a:t>
                      </a:r>
                    </a:p>
                  </a:txBody>
                  <a:tcPr marL="9525" marR="9525" marT="9525" marB="0" anchor="b"/>
                </a:tc>
                <a:tc>
                  <a:txBody>
                    <a:bodyPr/>
                    <a:lstStyle/>
                    <a:p>
                      <a:pPr algn="l" fontAlgn="b"/>
                      <a:r>
                        <a:rPr lang="es-CO" sz="1200" b="0" i="0" u="none" strike="noStrike" dirty="0">
                          <a:solidFill>
                            <a:srgbClr val="000000"/>
                          </a:solidFill>
                          <a:effectLst/>
                          <a:latin typeface="Arial Narrow" panose="020B0606020202030204" pitchFamily="34" charset="0"/>
                        </a:rPr>
                        <a:t>UNIVERSIDAD MARIANA</a:t>
                      </a:r>
                    </a:p>
                  </a:txBody>
                  <a:tcPr marL="9525" marR="9525" marT="9525" marB="0" anchor="b"/>
                </a:tc>
                <a:tc>
                  <a:txBody>
                    <a:bodyPr/>
                    <a:lstStyle/>
                    <a:p>
                      <a:pPr algn="ctr" fontAlgn="b"/>
                      <a:r>
                        <a:rPr lang="es-CO" sz="1200" b="0" i="0" u="none" strike="noStrike" dirty="0">
                          <a:solidFill>
                            <a:srgbClr val="000000"/>
                          </a:solidFill>
                          <a:effectLst/>
                          <a:latin typeface="Arial Narrow" panose="020B0606020202030204" pitchFamily="34" charset="0"/>
                        </a:rPr>
                        <a:t>N/A</a:t>
                      </a:r>
                    </a:p>
                  </a:txBody>
                  <a:tcPr marL="9525" marR="9525" marT="9525" marB="0" anchor="b"/>
                </a:tc>
                <a:extLst>
                  <a:ext uri="{0D108BD9-81ED-4DB2-BD59-A6C34878D82A}">
                    <a16:rowId xmlns="" xmlns:a16="http://schemas.microsoft.com/office/drawing/2014/main" val="1683657057"/>
                  </a:ext>
                </a:extLst>
              </a:tr>
            </a:tbl>
          </a:graphicData>
        </a:graphic>
      </p:graphicFrame>
      <p:pic>
        <p:nvPicPr>
          <p:cNvPr id="21" name="Imagen 20">
            <a:extLst>
              <a:ext uri="{FF2B5EF4-FFF2-40B4-BE49-F238E27FC236}">
                <a16:creationId xmlns="" xmlns:a16="http://schemas.microsoft.com/office/drawing/2014/main" id="{935A4200-2B52-4441-82B2-C3443CE0087A}"/>
              </a:ext>
            </a:extLst>
          </p:cNvPr>
          <p:cNvPicPr>
            <a:picLocks noChangeAspect="1"/>
          </p:cNvPicPr>
          <p:nvPr/>
        </p:nvPicPr>
        <p:blipFill>
          <a:blip r:embed="rId3"/>
          <a:stretch>
            <a:fillRect/>
          </a:stretch>
        </p:blipFill>
        <p:spPr>
          <a:xfrm>
            <a:off x="1667133" y="5792744"/>
            <a:ext cx="789952" cy="631223"/>
          </a:xfrm>
          <a:prstGeom prst="rect">
            <a:avLst/>
          </a:prstGeom>
        </p:spPr>
      </p:pic>
      <p:cxnSp>
        <p:nvCxnSpPr>
          <p:cNvPr id="5" name="Conector recto de flecha 4">
            <a:extLst>
              <a:ext uri="{FF2B5EF4-FFF2-40B4-BE49-F238E27FC236}">
                <a16:creationId xmlns="" xmlns:a16="http://schemas.microsoft.com/office/drawing/2014/main" id="{E3749931-B564-4072-95FF-760DE5150D87}"/>
              </a:ext>
            </a:extLst>
          </p:cNvPr>
          <p:cNvCxnSpPr>
            <a:cxnSpLocks/>
          </p:cNvCxnSpPr>
          <p:nvPr/>
        </p:nvCxnSpPr>
        <p:spPr>
          <a:xfrm flipH="1">
            <a:off x="8666941" y="2617940"/>
            <a:ext cx="727580" cy="193651"/>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8" name="Rectángulo 7">
            <a:extLst>
              <a:ext uri="{FF2B5EF4-FFF2-40B4-BE49-F238E27FC236}">
                <a16:creationId xmlns="" xmlns:a16="http://schemas.microsoft.com/office/drawing/2014/main" id="{AD810DB5-EC92-4E3D-A901-6571F8975C8F}"/>
              </a:ext>
            </a:extLst>
          </p:cNvPr>
          <p:cNvSpPr/>
          <p:nvPr/>
        </p:nvSpPr>
        <p:spPr>
          <a:xfrm>
            <a:off x="502573" y="847153"/>
            <a:ext cx="2506689" cy="3077766"/>
          </a:xfrm>
          <a:prstGeom prst="rect">
            <a:avLst/>
          </a:prstGeom>
        </p:spPr>
        <p:txBody>
          <a:bodyPr wrap="square">
            <a:spAutoFit/>
          </a:bodyPr>
          <a:lstStyle/>
          <a:p>
            <a:pPr algn="ctr"/>
            <a:r>
              <a:rPr lang="es-CO" sz="1400" dirty="0">
                <a:latin typeface="Arial Narrow" panose="020B0606020202030204" pitchFamily="34" charset="0"/>
              </a:rPr>
              <a:t>El valor de Nuevo Conocimiento y DTI corresponde a los productos de estas categorías registrados por los distintos grupos en la </a:t>
            </a:r>
            <a:r>
              <a:rPr lang="es-CO" sz="1400" b="1" dirty="0">
                <a:latin typeface="Arial Narrow" panose="020B0606020202030204" pitchFamily="34" charset="0"/>
              </a:rPr>
              <a:t>convocatoria 781 de Colciencias</a:t>
            </a:r>
            <a:r>
              <a:rPr lang="es-CO" sz="1400" dirty="0">
                <a:latin typeface="Arial Narrow" panose="020B0606020202030204" pitchFamily="34" charset="0"/>
              </a:rPr>
              <a:t>. Estos son ponderados por el peso global y por la clase (Top, A, B) y tomados como proporción de la institución con el mayor número de productos10 y divididos por la planta docente en TCE en 2017 - I. </a:t>
            </a:r>
          </a:p>
          <a:p>
            <a:pPr algn="ctr"/>
            <a:r>
              <a:rPr lang="es-CO" sz="1200" dirty="0">
                <a:latin typeface="Arial Narrow" panose="020B0606020202030204" pitchFamily="34" charset="0"/>
              </a:rPr>
              <a:t> </a:t>
            </a:r>
          </a:p>
          <a:p>
            <a:pPr algn="ctr"/>
            <a:r>
              <a:rPr lang="es-CO" sz="1200" dirty="0">
                <a:latin typeface="Arial Narrow" panose="020B0606020202030204" pitchFamily="34" charset="0"/>
              </a:rPr>
              <a:t>Fuente de información: COLCIENCIAS 2018; corte de los datos febrero de 2018</a:t>
            </a:r>
            <a:r>
              <a:rPr lang="es-CO" sz="1600" dirty="0"/>
              <a:t> </a:t>
            </a:r>
            <a:endParaRPr lang="es-CO" sz="1200" dirty="0">
              <a:latin typeface="Arial Narrow" panose="020B0606020202030204" pitchFamily="34" charset="0"/>
            </a:endParaRPr>
          </a:p>
        </p:txBody>
      </p:sp>
      <p:pic>
        <p:nvPicPr>
          <p:cNvPr id="17" name="Imagen 16">
            <a:extLst>
              <a:ext uri="{FF2B5EF4-FFF2-40B4-BE49-F238E27FC236}">
                <a16:creationId xmlns="" xmlns:a16="http://schemas.microsoft.com/office/drawing/2014/main" id="{97167D06-DFB8-4831-9CE5-61383CDBB945}"/>
              </a:ext>
            </a:extLst>
          </p:cNvPr>
          <p:cNvPicPr>
            <a:picLocks noChangeAspect="1"/>
          </p:cNvPicPr>
          <p:nvPr/>
        </p:nvPicPr>
        <p:blipFill>
          <a:blip r:embed="rId4"/>
          <a:stretch>
            <a:fillRect/>
          </a:stretch>
        </p:blipFill>
        <p:spPr>
          <a:xfrm>
            <a:off x="477342" y="5059637"/>
            <a:ext cx="816577" cy="278565"/>
          </a:xfrm>
          <a:prstGeom prst="rect">
            <a:avLst/>
          </a:prstGeom>
        </p:spPr>
      </p:pic>
      <p:pic>
        <p:nvPicPr>
          <p:cNvPr id="20" name="Imagen 19">
            <a:extLst>
              <a:ext uri="{FF2B5EF4-FFF2-40B4-BE49-F238E27FC236}">
                <a16:creationId xmlns="" xmlns:a16="http://schemas.microsoft.com/office/drawing/2014/main" id="{797458AB-364B-44E0-9DBE-F9B9B9D63EB8}"/>
              </a:ext>
            </a:extLst>
          </p:cNvPr>
          <p:cNvPicPr>
            <a:picLocks noChangeAspect="1"/>
          </p:cNvPicPr>
          <p:nvPr/>
        </p:nvPicPr>
        <p:blipFill>
          <a:blip r:embed="rId5"/>
          <a:stretch>
            <a:fillRect/>
          </a:stretch>
        </p:blipFill>
        <p:spPr>
          <a:xfrm>
            <a:off x="2564774" y="6108355"/>
            <a:ext cx="631224" cy="631224"/>
          </a:xfrm>
          <a:prstGeom prst="rect">
            <a:avLst/>
          </a:prstGeom>
        </p:spPr>
      </p:pic>
      <p:pic>
        <p:nvPicPr>
          <p:cNvPr id="16" name="Imagen 15">
            <a:extLst>
              <a:ext uri="{FF2B5EF4-FFF2-40B4-BE49-F238E27FC236}">
                <a16:creationId xmlns="" xmlns:a16="http://schemas.microsoft.com/office/drawing/2014/main" id="{E155C012-9F8A-4C21-BE14-8E2FFCBBFB4E}"/>
              </a:ext>
            </a:extLst>
          </p:cNvPr>
          <p:cNvPicPr>
            <a:picLocks noChangeAspect="1"/>
          </p:cNvPicPr>
          <p:nvPr/>
        </p:nvPicPr>
        <p:blipFill>
          <a:blip r:embed="rId6"/>
          <a:stretch>
            <a:fillRect/>
          </a:stretch>
        </p:blipFill>
        <p:spPr>
          <a:xfrm>
            <a:off x="942381" y="5414567"/>
            <a:ext cx="703076" cy="612357"/>
          </a:xfrm>
          <a:prstGeom prst="rect">
            <a:avLst/>
          </a:prstGeom>
        </p:spPr>
      </p:pic>
      <p:pic>
        <p:nvPicPr>
          <p:cNvPr id="23" name="Imagen 22">
            <a:extLst>
              <a:ext uri="{FF2B5EF4-FFF2-40B4-BE49-F238E27FC236}">
                <a16:creationId xmlns="" xmlns:a16="http://schemas.microsoft.com/office/drawing/2014/main" id="{59C06206-9E2E-42CA-A65A-9FEF80BF263B}"/>
              </a:ext>
            </a:extLst>
          </p:cNvPr>
          <p:cNvPicPr>
            <a:picLocks noChangeAspect="1"/>
          </p:cNvPicPr>
          <p:nvPr/>
        </p:nvPicPr>
        <p:blipFill>
          <a:blip r:embed="rId7"/>
          <a:stretch>
            <a:fillRect/>
          </a:stretch>
        </p:blipFill>
        <p:spPr>
          <a:xfrm>
            <a:off x="11002771" y="13913"/>
            <a:ext cx="800912" cy="948545"/>
          </a:xfrm>
          <a:prstGeom prst="rect">
            <a:avLst/>
          </a:prstGeom>
        </p:spPr>
      </p:pic>
      <p:pic>
        <p:nvPicPr>
          <p:cNvPr id="25" name="Picture 2" descr="Imagen relacionada">
            <a:extLst>
              <a:ext uri="{FF2B5EF4-FFF2-40B4-BE49-F238E27FC236}">
                <a16:creationId xmlns="" xmlns:a16="http://schemas.microsoft.com/office/drawing/2014/main" id="{22F4D299-EA41-46FF-BEED-B96E015C8C2D}"/>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084" t="20075" r="-1128" b="14962"/>
          <a:stretch/>
        </p:blipFill>
        <p:spPr bwMode="auto">
          <a:xfrm>
            <a:off x="10034310" y="580789"/>
            <a:ext cx="804021" cy="532727"/>
          </a:xfrm>
          <a:prstGeom prst="rect">
            <a:avLst/>
          </a:prstGeom>
          <a:noFill/>
          <a:extLst>
            <a:ext uri="{909E8E84-426E-40DD-AFC4-6F175D3DCCD1}">
              <a14:hiddenFill xmlns:a14="http://schemas.microsoft.com/office/drawing/2010/main">
                <a:solidFill>
                  <a:srgbClr val="FFFFFF"/>
                </a:solidFill>
              </a14:hiddenFill>
            </a:ext>
          </a:extLst>
        </p:spPr>
      </p:pic>
      <p:pic>
        <p:nvPicPr>
          <p:cNvPr id="26" name="Imagen 25">
            <a:extLst>
              <a:ext uri="{FF2B5EF4-FFF2-40B4-BE49-F238E27FC236}">
                <a16:creationId xmlns="" xmlns:a16="http://schemas.microsoft.com/office/drawing/2014/main" id="{2A533878-ACB3-4516-9709-1308DF0B483A}"/>
              </a:ext>
            </a:extLst>
          </p:cNvPr>
          <p:cNvPicPr>
            <a:picLocks noChangeAspect="1"/>
          </p:cNvPicPr>
          <p:nvPr/>
        </p:nvPicPr>
        <p:blipFill>
          <a:blip r:embed="rId9"/>
          <a:stretch>
            <a:fillRect/>
          </a:stretch>
        </p:blipFill>
        <p:spPr>
          <a:xfrm>
            <a:off x="67699" y="4427407"/>
            <a:ext cx="946471" cy="526174"/>
          </a:xfrm>
          <a:prstGeom prst="rect">
            <a:avLst/>
          </a:prstGeom>
        </p:spPr>
      </p:pic>
      <p:pic>
        <p:nvPicPr>
          <p:cNvPr id="28" name="Imagen 27">
            <a:extLst>
              <a:ext uri="{FF2B5EF4-FFF2-40B4-BE49-F238E27FC236}">
                <a16:creationId xmlns="" xmlns:a16="http://schemas.microsoft.com/office/drawing/2014/main" id="{6973B5D6-010E-482F-9DB4-6F8C8810A9FD}"/>
              </a:ext>
            </a:extLst>
          </p:cNvPr>
          <p:cNvPicPr>
            <a:picLocks noChangeAspect="1"/>
          </p:cNvPicPr>
          <p:nvPr/>
        </p:nvPicPr>
        <p:blipFill>
          <a:blip r:embed="rId10"/>
          <a:stretch>
            <a:fillRect/>
          </a:stretch>
        </p:blipFill>
        <p:spPr>
          <a:xfrm>
            <a:off x="8871187" y="775192"/>
            <a:ext cx="1010872" cy="631223"/>
          </a:xfrm>
          <a:prstGeom prst="rect">
            <a:avLst/>
          </a:prstGeom>
        </p:spPr>
      </p:pic>
      <p:grpSp>
        <p:nvGrpSpPr>
          <p:cNvPr id="15" name="Grupo 14">
            <a:extLst>
              <a:ext uri="{FF2B5EF4-FFF2-40B4-BE49-F238E27FC236}">
                <a16:creationId xmlns="" xmlns:a16="http://schemas.microsoft.com/office/drawing/2014/main" id="{1ACEC5CA-4E0F-4CF9-920E-077B9E49BEA1}"/>
              </a:ext>
            </a:extLst>
          </p:cNvPr>
          <p:cNvGrpSpPr/>
          <p:nvPr/>
        </p:nvGrpSpPr>
        <p:grpSpPr>
          <a:xfrm>
            <a:off x="3312566" y="3667480"/>
            <a:ext cx="7882120" cy="1196791"/>
            <a:chOff x="3455208" y="3696881"/>
            <a:chExt cx="7882120" cy="1196791"/>
          </a:xfrm>
        </p:grpSpPr>
        <p:pic>
          <p:nvPicPr>
            <p:cNvPr id="18" name="Imagen 17">
              <a:extLst>
                <a:ext uri="{FF2B5EF4-FFF2-40B4-BE49-F238E27FC236}">
                  <a16:creationId xmlns="" xmlns:a16="http://schemas.microsoft.com/office/drawing/2014/main" id="{2004D80D-B620-47F1-8D41-673A93B5313E}"/>
                </a:ext>
              </a:extLst>
            </p:cNvPr>
            <p:cNvPicPr>
              <a:picLocks noChangeAspect="1"/>
            </p:cNvPicPr>
            <p:nvPr/>
          </p:nvPicPr>
          <p:blipFill>
            <a:blip r:embed="rId11"/>
            <a:stretch>
              <a:fillRect/>
            </a:stretch>
          </p:blipFill>
          <p:spPr>
            <a:xfrm>
              <a:off x="3455208" y="3696881"/>
              <a:ext cx="6815228" cy="1196791"/>
            </a:xfrm>
            <a:prstGeom prst="rect">
              <a:avLst/>
            </a:prstGeom>
          </p:spPr>
        </p:pic>
        <p:pic>
          <p:nvPicPr>
            <p:cNvPr id="19" name="Imagen 18">
              <a:extLst>
                <a:ext uri="{FF2B5EF4-FFF2-40B4-BE49-F238E27FC236}">
                  <a16:creationId xmlns="" xmlns:a16="http://schemas.microsoft.com/office/drawing/2014/main" id="{A6203503-4303-49BB-86C8-824437A612E9}"/>
                </a:ext>
              </a:extLst>
            </p:cNvPr>
            <p:cNvPicPr>
              <a:picLocks noChangeAspect="1"/>
            </p:cNvPicPr>
            <p:nvPr/>
          </p:nvPicPr>
          <p:blipFill>
            <a:blip r:embed="rId12"/>
            <a:stretch>
              <a:fillRect/>
            </a:stretch>
          </p:blipFill>
          <p:spPr>
            <a:xfrm>
              <a:off x="10270436" y="3989564"/>
              <a:ext cx="1066892" cy="573074"/>
            </a:xfrm>
            <a:prstGeom prst="rect">
              <a:avLst/>
            </a:prstGeom>
          </p:spPr>
        </p:pic>
        <p:cxnSp>
          <p:nvCxnSpPr>
            <p:cNvPr id="22" name="Conector recto de flecha 21">
              <a:extLst>
                <a:ext uri="{FF2B5EF4-FFF2-40B4-BE49-F238E27FC236}">
                  <a16:creationId xmlns="" xmlns:a16="http://schemas.microsoft.com/office/drawing/2014/main" id="{40E8A87B-742D-480D-A4E3-C9FF70220BAB}"/>
                </a:ext>
              </a:extLst>
            </p:cNvPr>
            <p:cNvCxnSpPr>
              <a:cxnSpLocks/>
              <a:stCxn id="19" idx="1"/>
            </p:cNvCxnSpPr>
            <p:nvPr/>
          </p:nvCxnSpPr>
          <p:spPr>
            <a:xfrm flipH="1">
              <a:off x="9583880" y="4276101"/>
              <a:ext cx="686556" cy="2264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34552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EA3AC066-B340-4F62-BDFE-DDEA17A9F6DB}"/>
              </a:ext>
            </a:extLst>
          </p:cNvPr>
          <p:cNvSpPr>
            <a:spLocks noGrp="1"/>
          </p:cNvSpPr>
          <p:nvPr>
            <p:ph type="title"/>
          </p:nvPr>
        </p:nvSpPr>
        <p:spPr>
          <a:xfrm>
            <a:off x="1205948" y="-94745"/>
            <a:ext cx="9116019" cy="631223"/>
          </a:xfrm>
        </p:spPr>
        <p:txBody>
          <a:bodyPr>
            <a:normAutofit/>
          </a:bodyPr>
          <a:lstStyle/>
          <a:p>
            <a:pPr algn="ctr"/>
            <a:r>
              <a:rPr lang="es-CO" sz="2400" b="1" dirty="0"/>
              <a:t>Capital Humano – 5.1. Formación del recurso humano</a:t>
            </a:r>
          </a:p>
        </p:txBody>
      </p:sp>
      <p:pic>
        <p:nvPicPr>
          <p:cNvPr id="12" name="Picture 2" descr="Resultado de imagen para universidad de NariÃ±o">
            <a:extLst>
              <a:ext uri="{FF2B5EF4-FFF2-40B4-BE49-F238E27FC236}">
                <a16:creationId xmlns="" xmlns:a16="http://schemas.microsoft.com/office/drawing/2014/main" id="{A0CD7352-0CB2-42F4-BF16-4E5E41F0982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5113" y="3798928"/>
            <a:ext cx="631223" cy="63122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Tabla 10">
            <a:extLst>
              <a:ext uri="{FF2B5EF4-FFF2-40B4-BE49-F238E27FC236}">
                <a16:creationId xmlns="" xmlns:a16="http://schemas.microsoft.com/office/drawing/2014/main" id="{C2AF2DF8-9E02-402C-B50A-72D06A93E870}"/>
              </a:ext>
            </a:extLst>
          </p:cNvPr>
          <p:cNvGraphicFramePr>
            <a:graphicFrameLocks noGrp="1"/>
          </p:cNvGraphicFramePr>
          <p:nvPr>
            <p:extLst/>
          </p:nvPr>
        </p:nvGraphicFramePr>
        <p:xfrm>
          <a:off x="3203419" y="393911"/>
          <a:ext cx="6122106" cy="6345668"/>
        </p:xfrm>
        <a:graphic>
          <a:graphicData uri="http://schemas.openxmlformats.org/drawingml/2006/table">
            <a:tbl>
              <a:tblPr>
                <a:tableStyleId>{616DA210-FB5B-4158-B5E0-FEB733F419BA}</a:tableStyleId>
              </a:tblPr>
              <a:tblGrid>
                <a:gridCol w="470444">
                  <a:extLst>
                    <a:ext uri="{9D8B030D-6E8A-4147-A177-3AD203B41FA5}">
                      <a16:colId xmlns="" xmlns:a16="http://schemas.microsoft.com/office/drawing/2014/main" val="2903002553"/>
                    </a:ext>
                  </a:extLst>
                </a:gridCol>
                <a:gridCol w="4866894">
                  <a:extLst>
                    <a:ext uri="{9D8B030D-6E8A-4147-A177-3AD203B41FA5}">
                      <a16:colId xmlns="" xmlns:a16="http://schemas.microsoft.com/office/drawing/2014/main" val="1108417919"/>
                    </a:ext>
                  </a:extLst>
                </a:gridCol>
                <a:gridCol w="784768">
                  <a:extLst>
                    <a:ext uri="{9D8B030D-6E8A-4147-A177-3AD203B41FA5}">
                      <a16:colId xmlns="" xmlns:a16="http://schemas.microsoft.com/office/drawing/2014/main" val="1336866849"/>
                    </a:ext>
                  </a:extLst>
                </a:gridCol>
              </a:tblGrid>
              <a:tr h="167269">
                <a:tc>
                  <a:txBody>
                    <a:bodyPr/>
                    <a:lstStyle/>
                    <a:p>
                      <a:pPr algn="ctr" fontAlgn="b"/>
                      <a:r>
                        <a:rPr lang="es-CO" sz="1200" u="none" strike="noStrike" dirty="0">
                          <a:solidFill>
                            <a:schemeClr val="bg1"/>
                          </a:solidFill>
                          <a:effectLst/>
                          <a:latin typeface="Arial Narrow" panose="020B0606020202030204" pitchFamily="34" charset="0"/>
                        </a:rPr>
                        <a:t>Puesto</a:t>
                      </a:r>
                      <a:endParaRPr lang="es-CO" sz="1200" b="0" i="0" u="none" strike="noStrike" dirty="0">
                        <a:solidFill>
                          <a:schemeClr val="bg1"/>
                        </a:solidFill>
                        <a:effectLst/>
                        <a:latin typeface="Arial Narrow" panose="020B0606020202030204" pitchFamily="34" charset="0"/>
                      </a:endParaRPr>
                    </a:p>
                  </a:txBody>
                  <a:tcPr marL="5828" marR="5828" marT="5828" marB="0" anchor="b">
                    <a:solidFill>
                      <a:srgbClr val="002060"/>
                    </a:solidFill>
                  </a:tcPr>
                </a:tc>
                <a:tc>
                  <a:txBody>
                    <a:bodyPr/>
                    <a:lstStyle/>
                    <a:p>
                      <a:pPr algn="ctr" fontAlgn="b"/>
                      <a:r>
                        <a:rPr lang="es-CO" sz="1200" u="none" strike="noStrike" dirty="0">
                          <a:solidFill>
                            <a:schemeClr val="bg1"/>
                          </a:solidFill>
                          <a:effectLst/>
                          <a:latin typeface="Arial Narrow" panose="020B0606020202030204" pitchFamily="34" charset="0"/>
                        </a:rPr>
                        <a:t>Nombre</a:t>
                      </a:r>
                      <a:endParaRPr lang="es-CO" sz="1200" b="0" i="0" u="none" strike="noStrike" dirty="0">
                        <a:solidFill>
                          <a:schemeClr val="bg1"/>
                        </a:solidFill>
                        <a:effectLst/>
                        <a:latin typeface="Arial Narrow" panose="020B0606020202030204" pitchFamily="34" charset="0"/>
                      </a:endParaRPr>
                    </a:p>
                  </a:txBody>
                  <a:tcPr marL="5828" marR="5828" marT="5828" marB="0" anchor="b">
                    <a:solidFill>
                      <a:srgbClr val="002060"/>
                    </a:solidFill>
                  </a:tcPr>
                </a:tc>
                <a:tc>
                  <a:txBody>
                    <a:bodyPr/>
                    <a:lstStyle/>
                    <a:p>
                      <a:pPr algn="ctr" fontAlgn="b"/>
                      <a:r>
                        <a:rPr lang="es-CO" sz="1200" u="none" strike="noStrike" dirty="0">
                          <a:solidFill>
                            <a:schemeClr val="bg1"/>
                          </a:solidFill>
                          <a:effectLst/>
                          <a:latin typeface="Arial Narrow" panose="020B0606020202030204" pitchFamily="34" charset="0"/>
                        </a:rPr>
                        <a:t>Indicador</a:t>
                      </a:r>
                      <a:endParaRPr lang="es-CO" sz="1200" b="0" i="0" u="none" strike="noStrike" dirty="0">
                        <a:solidFill>
                          <a:schemeClr val="bg1"/>
                        </a:solidFill>
                        <a:effectLst/>
                        <a:latin typeface="Arial Narrow" panose="020B0606020202030204" pitchFamily="34" charset="0"/>
                      </a:endParaRPr>
                    </a:p>
                  </a:txBody>
                  <a:tcPr marL="5828" marR="5828" marT="5828" marB="0" anchor="b">
                    <a:solidFill>
                      <a:srgbClr val="002060"/>
                    </a:solidFill>
                  </a:tcPr>
                </a:tc>
                <a:extLst>
                  <a:ext uri="{0D108BD9-81ED-4DB2-BD59-A6C34878D82A}">
                    <a16:rowId xmlns="" xmlns:a16="http://schemas.microsoft.com/office/drawing/2014/main" val="784223100"/>
                  </a:ext>
                </a:extLst>
              </a:tr>
              <a:tr h="170546">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1</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panose="020B0604020202020204" pitchFamily="34" charset="0"/>
                          <a:cs typeface="Arial" panose="020B0604020202020204" pitchFamily="34" charset="0"/>
                        </a:rPr>
                        <a:t>UNIVERSIDAD DE MANIZALES</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0,00409</a:t>
                      </a:r>
                    </a:p>
                  </a:txBody>
                  <a:tcPr marL="9525" marR="9525" marT="9525" marB="0" anchor="b">
                    <a:solidFill>
                      <a:schemeClr val="bg1"/>
                    </a:solidFill>
                  </a:tcPr>
                </a:tc>
                <a:extLst>
                  <a:ext uri="{0D108BD9-81ED-4DB2-BD59-A6C34878D82A}">
                    <a16:rowId xmlns="" xmlns:a16="http://schemas.microsoft.com/office/drawing/2014/main" val="3017362136"/>
                  </a:ext>
                </a:extLst>
              </a:tr>
              <a:tr h="170546">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2</a:t>
                      </a:r>
                    </a:p>
                  </a:txBody>
                  <a:tcPr marL="9525" marR="9525" marT="9525" marB="0" anchor="b">
                    <a:solidFill>
                      <a:schemeClr val="bg1"/>
                    </a:solidFill>
                  </a:tcPr>
                </a:tc>
                <a:tc>
                  <a:txBody>
                    <a:bodyPr/>
                    <a:lstStyle/>
                    <a:p>
                      <a:pPr algn="l" fontAlgn="b"/>
                      <a:r>
                        <a:rPr lang="es-CO" sz="1200" b="0" i="0" u="none" strike="noStrike" dirty="0">
                          <a:solidFill>
                            <a:srgbClr val="000000"/>
                          </a:solidFill>
                          <a:effectLst/>
                          <a:latin typeface="Arial" panose="020B0604020202020204" pitchFamily="34" charset="0"/>
                          <a:cs typeface="Arial" panose="020B0604020202020204" pitchFamily="34" charset="0"/>
                        </a:rPr>
                        <a:t>UNIVERSIDAD DE MEDELLIN</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0,00356</a:t>
                      </a:r>
                    </a:p>
                  </a:txBody>
                  <a:tcPr marL="9525" marR="9525" marT="9525" marB="0" anchor="b">
                    <a:solidFill>
                      <a:schemeClr val="bg1"/>
                    </a:solidFill>
                  </a:tcPr>
                </a:tc>
                <a:extLst>
                  <a:ext uri="{0D108BD9-81ED-4DB2-BD59-A6C34878D82A}">
                    <a16:rowId xmlns="" xmlns:a16="http://schemas.microsoft.com/office/drawing/2014/main" val="4205132018"/>
                  </a:ext>
                </a:extLst>
              </a:tr>
              <a:tr h="170546">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3</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panose="020B0604020202020204" pitchFamily="34" charset="0"/>
                          <a:cs typeface="Arial" panose="020B0604020202020204" pitchFamily="34" charset="0"/>
                        </a:rPr>
                        <a:t>UNIVERSIDAD EAFIT-</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0,00327</a:t>
                      </a:r>
                    </a:p>
                  </a:txBody>
                  <a:tcPr marL="9525" marR="9525" marT="9525" marB="0" anchor="b">
                    <a:solidFill>
                      <a:schemeClr val="bg1"/>
                    </a:solidFill>
                  </a:tcPr>
                </a:tc>
                <a:extLst>
                  <a:ext uri="{0D108BD9-81ED-4DB2-BD59-A6C34878D82A}">
                    <a16:rowId xmlns="" xmlns:a16="http://schemas.microsoft.com/office/drawing/2014/main" val="3454230621"/>
                  </a:ext>
                </a:extLst>
              </a:tr>
              <a:tr h="170546">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4</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panose="020B0604020202020204" pitchFamily="34" charset="0"/>
                          <a:cs typeface="Arial" panose="020B0604020202020204" pitchFamily="34" charset="0"/>
                        </a:rPr>
                        <a:t>UNIVERSIDAD DISTRITAL-FRANCISCO JOSE DE CALDAS</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0,00301</a:t>
                      </a:r>
                    </a:p>
                  </a:txBody>
                  <a:tcPr marL="9525" marR="9525" marT="9525" marB="0" anchor="b">
                    <a:solidFill>
                      <a:schemeClr val="bg1"/>
                    </a:solidFill>
                  </a:tcPr>
                </a:tc>
                <a:extLst>
                  <a:ext uri="{0D108BD9-81ED-4DB2-BD59-A6C34878D82A}">
                    <a16:rowId xmlns="" xmlns:a16="http://schemas.microsoft.com/office/drawing/2014/main" val="3885865710"/>
                  </a:ext>
                </a:extLst>
              </a:tr>
              <a:tr h="170546">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5</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panose="020B0604020202020204" pitchFamily="34" charset="0"/>
                          <a:cs typeface="Arial" panose="020B0604020202020204" pitchFamily="34" charset="0"/>
                        </a:rPr>
                        <a:t>UNIVERSIDAD DE SAN BUENAVENTURA</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0,00256</a:t>
                      </a:r>
                    </a:p>
                  </a:txBody>
                  <a:tcPr marL="9525" marR="9525" marT="9525" marB="0" anchor="b">
                    <a:solidFill>
                      <a:schemeClr val="bg1"/>
                    </a:solidFill>
                  </a:tcPr>
                </a:tc>
                <a:extLst>
                  <a:ext uri="{0D108BD9-81ED-4DB2-BD59-A6C34878D82A}">
                    <a16:rowId xmlns="" xmlns:a16="http://schemas.microsoft.com/office/drawing/2014/main" val="532470920"/>
                  </a:ext>
                </a:extLst>
              </a:tr>
              <a:tr h="170546">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6</a:t>
                      </a:r>
                    </a:p>
                  </a:txBody>
                  <a:tcPr marL="9525" marR="9525" marT="9525" marB="0" anchor="b">
                    <a:solidFill>
                      <a:schemeClr val="bg1"/>
                    </a:solidFill>
                  </a:tcPr>
                </a:tc>
                <a:tc>
                  <a:txBody>
                    <a:bodyPr/>
                    <a:lstStyle/>
                    <a:p>
                      <a:pPr algn="l" fontAlgn="b"/>
                      <a:r>
                        <a:rPr lang="es-CO" sz="1200" b="0" i="0" u="none" strike="noStrike" dirty="0">
                          <a:solidFill>
                            <a:srgbClr val="000000"/>
                          </a:solidFill>
                          <a:effectLst/>
                          <a:latin typeface="Arial" panose="020B0604020202020204" pitchFamily="34" charset="0"/>
                          <a:cs typeface="Arial" panose="020B0604020202020204" pitchFamily="34" charset="0"/>
                        </a:rPr>
                        <a:t>UNIVERSIDAD SURCOLOMBIANA</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0,00242</a:t>
                      </a:r>
                    </a:p>
                  </a:txBody>
                  <a:tcPr marL="9525" marR="9525" marT="9525" marB="0" anchor="b">
                    <a:solidFill>
                      <a:schemeClr val="bg1"/>
                    </a:solidFill>
                  </a:tcPr>
                </a:tc>
                <a:extLst>
                  <a:ext uri="{0D108BD9-81ED-4DB2-BD59-A6C34878D82A}">
                    <a16:rowId xmlns="" xmlns:a16="http://schemas.microsoft.com/office/drawing/2014/main" val="1773042514"/>
                  </a:ext>
                </a:extLst>
              </a:tr>
              <a:tr h="170546">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7</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panose="020B0604020202020204" pitchFamily="34" charset="0"/>
                          <a:cs typeface="Arial" panose="020B0604020202020204" pitchFamily="34" charset="0"/>
                        </a:rPr>
                        <a:t>UNIVERSIDAD AUTONOMA DEL CARIBE- UNIAUTONOMA</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0,00221</a:t>
                      </a:r>
                    </a:p>
                  </a:txBody>
                  <a:tcPr marL="9525" marR="9525" marT="9525" marB="0" anchor="b">
                    <a:solidFill>
                      <a:schemeClr val="bg1"/>
                    </a:solidFill>
                  </a:tcPr>
                </a:tc>
                <a:extLst>
                  <a:ext uri="{0D108BD9-81ED-4DB2-BD59-A6C34878D82A}">
                    <a16:rowId xmlns="" xmlns:a16="http://schemas.microsoft.com/office/drawing/2014/main" val="59484682"/>
                  </a:ext>
                </a:extLst>
              </a:tr>
              <a:tr h="170546">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8</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panose="020B0604020202020204" pitchFamily="34" charset="0"/>
                          <a:cs typeface="Arial" panose="020B0604020202020204" pitchFamily="34" charset="0"/>
                        </a:rPr>
                        <a:t>UNIVERSIDAD SIMON BOLIVAR</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0,00176</a:t>
                      </a:r>
                    </a:p>
                  </a:txBody>
                  <a:tcPr marL="9525" marR="9525" marT="9525" marB="0" anchor="b">
                    <a:solidFill>
                      <a:schemeClr val="bg1"/>
                    </a:solidFill>
                  </a:tcPr>
                </a:tc>
                <a:extLst>
                  <a:ext uri="{0D108BD9-81ED-4DB2-BD59-A6C34878D82A}">
                    <a16:rowId xmlns="" xmlns:a16="http://schemas.microsoft.com/office/drawing/2014/main" val="97599480"/>
                  </a:ext>
                </a:extLst>
              </a:tr>
              <a:tr h="170546">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9</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panose="020B0604020202020204" pitchFamily="34" charset="0"/>
                          <a:cs typeface="Arial" panose="020B0604020202020204" pitchFamily="34" charset="0"/>
                        </a:rPr>
                        <a:t>UNIVERSIDAD EAN</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0,00169</a:t>
                      </a:r>
                    </a:p>
                  </a:txBody>
                  <a:tcPr marL="9525" marR="9525" marT="9525" marB="0" anchor="b">
                    <a:solidFill>
                      <a:schemeClr val="bg1"/>
                    </a:solidFill>
                  </a:tcPr>
                </a:tc>
                <a:extLst>
                  <a:ext uri="{0D108BD9-81ED-4DB2-BD59-A6C34878D82A}">
                    <a16:rowId xmlns="" xmlns:a16="http://schemas.microsoft.com/office/drawing/2014/main" val="2533251225"/>
                  </a:ext>
                </a:extLst>
              </a:tr>
              <a:tr h="170546">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10</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panose="020B0604020202020204" pitchFamily="34" charset="0"/>
                          <a:cs typeface="Arial" panose="020B0604020202020204" pitchFamily="34" charset="0"/>
                        </a:rPr>
                        <a:t>COLEGIO MAYOR DE NUESTRA SEÑORA DEL ROSARIO</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0,00156</a:t>
                      </a:r>
                    </a:p>
                  </a:txBody>
                  <a:tcPr marL="9525" marR="9525" marT="9525" marB="0" anchor="b">
                    <a:solidFill>
                      <a:schemeClr val="bg1"/>
                    </a:solidFill>
                  </a:tcPr>
                </a:tc>
                <a:extLst>
                  <a:ext uri="{0D108BD9-81ED-4DB2-BD59-A6C34878D82A}">
                    <a16:rowId xmlns="" xmlns:a16="http://schemas.microsoft.com/office/drawing/2014/main" val="1624022623"/>
                  </a:ext>
                </a:extLst>
              </a:tr>
              <a:tr h="170546">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11</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panose="020B0604020202020204" pitchFamily="34" charset="0"/>
                          <a:cs typeface="Arial" panose="020B0604020202020204" pitchFamily="34" charset="0"/>
                        </a:rPr>
                        <a:t>UNIVERSIDAD DE LA SALLE</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0,00152</a:t>
                      </a:r>
                    </a:p>
                  </a:txBody>
                  <a:tcPr marL="9525" marR="9525" marT="9525" marB="0" anchor="b">
                    <a:solidFill>
                      <a:schemeClr val="bg1"/>
                    </a:solidFill>
                  </a:tcPr>
                </a:tc>
                <a:extLst>
                  <a:ext uri="{0D108BD9-81ED-4DB2-BD59-A6C34878D82A}">
                    <a16:rowId xmlns="" xmlns:a16="http://schemas.microsoft.com/office/drawing/2014/main" val="292359806"/>
                  </a:ext>
                </a:extLst>
              </a:tr>
              <a:tr h="170546">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12</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panose="020B0604020202020204" pitchFamily="34" charset="0"/>
                          <a:cs typeface="Arial" panose="020B0604020202020204" pitchFamily="34" charset="0"/>
                        </a:rPr>
                        <a:t>UNIVERSIDAD CES</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0,00151</a:t>
                      </a:r>
                    </a:p>
                  </a:txBody>
                  <a:tcPr marL="9525" marR="9525" marT="9525" marB="0" anchor="b">
                    <a:solidFill>
                      <a:schemeClr val="bg1"/>
                    </a:solidFill>
                  </a:tcPr>
                </a:tc>
                <a:extLst>
                  <a:ext uri="{0D108BD9-81ED-4DB2-BD59-A6C34878D82A}">
                    <a16:rowId xmlns="" xmlns:a16="http://schemas.microsoft.com/office/drawing/2014/main" val="2809978352"/>
                  </a:ext>
                </a:extLst>
              </a:tr>
              <a:tr h="170546">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13</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panose="020B0604020202020204" pitchFamily="34" charset="0"/>
                          <a:cs typeface="Arial" panose="020B0604020202020204" pitchFamily="34" charset="0"/>
                        </a:rPr>
                        <a:t>UNIVERSIDAD EXTERNADO DE COLOMBIA</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0,00150</a:t>
                      </a:r>
                    </a:p>
                  </a:txBody>
                  <a:tcPr marL="9525" marR="9525" marT="9525" marB="0" anchor="b">
                    <a:solidFill>
                      <a:schemeClr val="bg1"/>
                    </a:solidFill>
                  </a:tcPr>
                </a:tc>
                <a:extLst>
                  <a:ext uri="{0D108BD9-81ED-4DB2-BD59-A6C34878D82A}">
                    <a16:rowId xmlns="" xmlns:a16="http://schemas.microsoft.com/office/drawing/2014/main" val="2596225650"/>
                  </a:ext>
                </a:extLst>
              </a:tr>
              <a:tr h="170546">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14</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panose="020B0604020202020204" pitchFamily="34" charset="0"/>
                          <a:cs typeface="Arial" panose="020B0604020202020204" pitchFamily="34" charset="0"/>
                        </a:rPr>
                        <a:t>UNIVERSIDAD AUTONOMA DE MANIZALES</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0,00148</a:t>
                      </a:r>
                    </a:p>
                  </a:txBody>
                  <a:tcPr marL="9525" marR="9525" marT="9525" marB="0" anchor="b">
                    <a:solidFill>
                      <a:schemeClr val="bg1"/>
                    </a:solidFill>
                  </a:tcPr>
                </a:tc>
                <a:extLst>
                  <a:ext uri="{0D108BD9-81ED-4DB2-BD59-A6C34878D82A}">
                    <a16:rowId xmlns="" xmlns:a16="http://schemas.microsoft.com/office/drawing/2014/main" val="2397544597"/>
                  </a:ext>
                </a:extLst>
              </a:tr>
              <a:tr h="170546">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15</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panose="020B0604020202020204" pitchFamily="34" charset="0"/>
                          <a:cs typeface="Arial" panose="020B0604020202020204" pitchFamily="34" charset="0"/>
                        </a:rPr>
                        <a:t>UNIVERSIDAD EL BOSQUE</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0,00147</a:t>
                      </a:r>
                    </a:p>
                  </a:txBody>
                  <a:tcPr marL="9525" marR="9525" marT="9525" marB="0" anchor="b">
                    <a:solidFill>
                      <a:schemeClr val="bg1"/>
                    </a:solidFill>
                  </a:tcPr>
                </a:tc>
                <a:extLst>
                  <a:ext uri="{0D108BD9-81ED-4DB2-BD59-A6C34878D82A}">
                    <a16:rowId xmlns="" xmlns:a16="http://schemas.microsoft.com/office/drawing/2014/main" val="1239533458"/>
                  </a:ext>
                </a:extLst>
              </a:tr>
              <a:tr h="170546">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16</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panose="020B0604020202020204" pitchFamily="34" charset="0"/>
                          <a:cs typeface="Arial" panose="020B0604020202020204" pitchFamily="34" charset="0"/>
                        </a:rPr>
                        <a:t>UNIVERSIDAD AUTONOMA DE BUCARAMANGA-UNAB-</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0,00142</a:t>
                      </a:r>
                    </a:p>
                  </a:txBody>
                  <a:tcPr marL="9525" marR="9525" marT="9525" marB="0" anchor="b">
                    <a:solidFill>
                      <a:schemeClr val="bg1"/>
                    </a:solidFill>
                  </a:tcPr>
                </a:tc>
                <a:extLst>
                  <a:ext uri="{0D108BD9-81ED-4DB2-BD59-A6C34878D82A}">
                    <a16:rowId xmlns="" xmlns:a16="http://schemas.microsoft.com/office/drawing/2014/main" val="2768313598"/>
                  </a:ext>
                </a:extLst>
              </a:tr>
              <a:tr h="170546">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17</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panose="020B0604020202020204" pitchFamily="34" charset="0"/>
                          <a:cs typeface="Arial" panose="020B0604020202020204" pitchFamily="34" charset="0"/>
                        </a:rPr>
                        <a:t>UNIVERSIDAD ICESI</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0,00142</a:t>
                      </a:r>
                    </a:p>
                  </a:txBody>
                  <a:tcPr marL="9525" marR="9525" marT="9525" marB="0" anchor="b">
                    <a:solidFill>
                      <a:schemeClr val="bg1"/>
                    </a:solidFill>
                  </a:tcPr>
                </a:tc>
                <a:extLst>
                  <a:ext uri="{0D108BD9-81ED-4DB2-BD59-A6C34878D82A}">
                    <a16:rowId xmlns="" xmlns:a16="http://schemas.microsoft.com/office/drawing/2014/main" val="3232850799"/>
                  </a:ext>
                </a:extLst>
              </a:tr>
              <a:tr h="170546">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18</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panose="020B0604020202020204" pitchFamily="34" charset="0"/>
                          <a:cs typeface="Arial" panose="020B0604020202020204" pitchFamily="34" charset="0"/>
                        </a:rPr>
                        <a:t>UNIVERSIDAD DE LA SABANA</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0,00135</a:t>
                      </a:r>
                    </a:p>
                  </a:txBody>
                  <a:tcPr marL="9525" marR="9525" marT="9525" marB="0" anchor="b">
                    <a:solidFill>
                      <a:schemeClr val="bg1"/>
                    </a:solidFill>
                  </a:tcPr>
                </a:tc>
                <a:extLst>
                  <a:ext uri="{0D108BD9-81ED-4DB2-BD59-A6C34878D82A}">
                    <a16:rowId xmlns="" xmlns:a16="http://schemas.microsoft.com/office/drawing/2014/main" val="3736741263"/>
                  </a:ext>
                </a:extLst>
              </a:tr>
              <a:tr h="170546">
                <a:tc>
                  <a:txBody>
                    <a:bodyPr/>
                    <a:lstStyle/>
                    <a:p>
                      <a:pPr algn="r" fontAlgn="b"/>
                      <a:r>
                        <a:rPr lang="es-CO" sz="1200" b="0" i="0" u="none" strike="noStrike" dirty="0">
                          <a:solidFill>
                            <a:srgbClr val="000000"/>
                          </a:solidFill>
                          <a:effectLst/>
                          <a:latin typeface="Arial" panose="020B0604020202020204" pitchFamily="34" charset="0"/>
                          <a:cs typeface="Arial" panose="020B0604020202020204" pitchFamily="34" charset="0"/>
                        </a:rPr>
                        <a:t>19</a:t>
                      </a:r>
                    </a:p>
                  </a:txBody>
                  <a:tcPr marL="9525" marR="9525" marT="9525" marB="0" anchor="b">
                    <a:solidFill>
                      <a:srgbClr val="FFC000"/>
                    </a:solidFill>
                  </a:tcPr>
                </a:tc>
                <a:tc>
                  <a:txBody>
                    <a:bodyPr/>
                    <a:lstStyle/>
                    <a:p>
                      <a:pPr algn="l" fontAlgn="b"/>
                      <a:r>
                        <a:rPr lang="es-CO" sz="1200" b="0" i="0" u="none" strike="noStrike" dirty="0">
                          <a:solidFill>
                            <a:srgbClr val="000000"/>
                          </a:solidFill>
                          <a:effectLst/>
                          <a:latin typeface="Arial" panose="020B0604020202020204" pitchFamily="34" charset="0"/>
                          <a:cs typeface="Arial" panose="020B0604020202020204" pitchFamily="34" charset="0"/>
                        </a:rPr>
                        <a:t>UNIVERSIDAD DE NARIÑO</a:t>
                      </a:r>
                    </a:p>
                  </a:txBody>
                  <a:tcPr marL="9525" marR="9525" marT="9525" marB="0" anchor="b">
                    <a:solidFill>
                      <a:srgbClr val="FFC000"/>
                    </a:solidFill>
                  </a:tcPr>
                </a:tc>
                <a:tc>
                  <a:txBody>
                    <a:bodyPr/>
                    <a:lstStyle/>
                    <a:p>
                      <a:pPr algn="r" fontAlgn="b"/>
                      <a:r>
                        <a:rPr lang="es-CO" sz="1200" b="0" i="0" u="none" strike="noStrike" dirty="0">
                          <a:solidFill>
                            <a:srgbClr val="000000"/>
                          </a:solidFill>
                          <a:effectLst/>
                          <a:latin typeface="Arial" panose="020B0604020202020204" pitchFamily="34" charset="0"/>
                          <a:cs typeface="Arial" panose="020B0604020202020204" pitchFamily="34" charset="0"/>
                        </a:rPr>
                        <a:t>0,00123</a:t>
                      </a:r>
                    </a:p>
                  </a:txBody>
                  <a:tcPr marL="9525" marR="9525" marT="9525" marB="0" anchor="b">
                    <a:solidFill>
                      <a:srgbClr val="FFC000"/>
                    </a:solidFill>
                  </a:tcPr>
                </a:tc>
                <a:extLst>
                  <a:ext uri="{0D108BD9-81ED-4DB2-BD59-A6C34878D82A}">
                    <a16:rowId xmlns="" xmlns:a16="http://schemas.microsoft.com/office/drawing/2014/main" val="116231525"/>
                  </a:ext>
                </a:extLst>
              </a:tr>
              <a:tr h="170546">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20</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panose="020B0604020202020204" pitchFamily="34" charset="0"/>
                          <a:cs typeface="Arial" panose="020B0604020202020204" pitchFamily="34" charset="0"/>
                        </a:rPr>
                        <a:t>UNIVERSIDAD DEL TOLIMA</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0,00122</a:t>
                      </a:r>
                    </a:p>
                  </a:txBody>
                  <a:tcPr marL="9525" marR="9525" marT="9525" marB="0" anchor="b">
                    <a:solidFill>
                      <a:schemeClr val="bg1"/>
                    </a:solidFill>
                  </a:tcPr>
                </a:tc>
                <a:extLst>
                  <a:ext uri="{0D108BD9-81ED-4DB2-BD59-A6C34878D82A}">
                    <a16:rowId xmlns="" xmlns:a16="http://schemas.microsoft.com/office/drawing/2014/main" val="4226527145"/>
                  </a:ext>
                </a:extLst>
              </a:tr>
              <a:tr h="170546">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21</a:t>
                      </a:r>
                    </a:p>
                  </a:txBody>
                  <a:tcPr marL="9525" marR="9525" marT="9525" marB="0" anchor="b"/>
                </a:tc>
                <a:tc>
                  <a:txBody>
                    <a:bodyPr/>
                    <a:lstStyle/>
                    <a:p>
                      <a:pPr algn="l" fontAlgn="b"/>
                      <a:r>
                        <a:rPr lang="es-CO" sz="1200" b="0" i="0" u="none" strike="noStrike">
                          <a:solidFill>
                            <a:srgbClr val="000000"/>
                          </a:solidFill>
                          <a:effectLst/>
                          <a:latin typeface="Arial" panose="020B0604020202020204" pitchFamily="34" charset="0"/>
                          <a:cs typeface="Arial" panose="020B0604020202020204" pitchFamily="34" charset="0"/>
                        </a:rPr>
                        <a:t>FUNDACION UNIVERSIDAD DE BOGOTA - JORGE TADEO LOZANO</a:t>
                      </a:r>
                    </a:p>
                  </a:txBody>
                  <a:tcPr marL="9525" marR="9525" marT="9525" marB="0" anchor="b"/>
                </a:tc>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0,00117</a:t>
                      </a:r>
                    </a:p>
                  </a:txBody>
                  <a:tcPr marL="9525" marR="9525" marT="9525" marB="0" anchor="b"/>
                </a:tc>
                <a:extLst>
                  <a:ext uri="{0D108BD9-81ED-4DB2-BD59-A6C34878D82A}">
                    <a16:rowId xmlns="" xmlns:a16="http://schemas.microsoft.com/office/drawing/2014/main" val="803510805"/>
                  </a:ext>
                </a:extLst>
              </a:tr>
              <a:tr h="170546">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22</a:t>
                      </a:r>
                    </a:p>
                  </a:txBody>
                  <a:tcPr marL="9525" marR="9525" marT="9525" marB="0" anchor="b"/>
                </a:tc>
                <a:tc>
                  <a:txBody>
                    <a:bodyPr/>
                    <a:lstStyle/>
                    <a:p>
                      <a:pPr algn="l" fontAlgn="b"/>
                      <a:r>
                        <a:rPr lang="es-CO" sz="1200" b="0" i="0" u="none" strike="noStrike">
                          <a:solidFill>
                            <a:srgbClr val="000000"/>
                          </a:solidFill>
                          <a:effectLst/>
                          <a:latin typeface="Arial" panose="020B0604020202020204" pitchFamily="34" charset="0"/>
                          <a:cs typeface="Arial" panose="020B0604020202020204" pitchFamily="34" charset="0"/>
                        </a:rPr>
                        <a:t>UNIVERSIDAD LIBRE</a:t>
                      </a:r>
                    </a:p>
                  </a:txBody>
                  <a:tcPr marL="9525" marR="9525" marT="9525" marB="0" anchor="b"/>
                </a:tc>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0,00113</a:t>
                      </a:r>
                    </a:p>
                  </a:txBody>
                  <a:tcPr marL="9525" marR="9525" marT="9525" marB="0" anchor="b"/>
                </a:tc>
                <a:extLst>
                  <a:ext uri="{0D108BD9-81ED-4DB2-BD59-A6C34878D82A}">
                    <a16:rowId xmlns="" xmlns:a16="http://schemas.microsoft.com/office/drawing/2014/main" val="3472264943"/>
                  </a:ext>
                </a:extLst>
              </a:tr>
              <a:tr h="170546">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23</a:t>
                      </a:r>
                    </a:p>
                  </a:txBody>
                  <a:tcPr marL="9525" marR="9525" marT="9525" marB="0" anchor="b"/>
                </a:tc>
                <a:tc>
                  <a:txBody>
                    <a:bodyPr/>
                    <a:lstStyle/>
                    <a:p>
                      <a:pPr algn="l" fontAlgn="b"/>
                      <a:r>
                        <a:rPr lang="es-CO" sz="1200" b="0" i="0" u="none" strike="noStrike">
                          <a:solidFill>
                            <a:srgbClr val="000000"/>
                          </a:solidFill>
                          <a:effectLst/>
                          <a:latin typeface="Arial" panose="020B0604020202020204" pitchFamily="34" charset="0"/>
                          <a:cs typeface="Arial" panose="020B0604020202020204" pitchFamily="34" charset="0"/>
                        </a:rPr>
                        <a:t>UNIVERSIDAD CATOLICA DE PEREIRA</a:t>
                      </a:r>
                    </a:p>
                  </a:txBody>
                  <a:tcPr marL="9525" marR="9525" marT="9525" marB="0" anchor="b"/>
                </a:tc>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0,00111</a:t>
                      </a:r>
                    </a:p>
                  </a:txBody>
                  <a:tcPr marL="9525" marR="9525" marT="9525" marB="0" anchor="b"/>
                </a:tc>
                <a:extLst>
                  <a:ext uri="{0D108BD9-81ED-4DB2-BD59-A6C34878D82A}">
                    <a16:rowId xmlns="" xmlns:a16="http://schemas.microsoft.com/office/drawing/2014/main" val="2322827960"/>
                  </a:ext>
                </a:extLst>
              </a:tr>
              <a:tr h="170546">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24</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panose="020B0604020202020204" pitchFamily="34" charset="0"/>
                          <a:cs typeface="Arial" panose="020B0604020202020204" pitchFamily="34" charset="0"/>
                        </a:rPr>
                        <a:t>UNIVERSIDAD MILITAR-NUEVA GRANADA</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0,00104</a:t>
                      </a:r>
                    </a:p>
                  </a:txBody>
                  <a:tcPr marL="9525" marR="9525" marT="9525" marB="0" anchor="b">
                    <a:solidFill>
                      <a:schemeClr val="bg1"/>
                    </a:solidFill>
                  </a:tcPr>
                </a:tc>
                <a:extLst>
                  <a:ext uri="{0D108BD9-81ED-4DB2-BD59-A6C34878D82A}">
                    <a16:rowId xmlns="" xmlns:a16="http://schemas.microsoft.com/office/drawing/2014/main" val="123861237"/>
                  </a:ext>
                </a:extLst>
              </a:tr>
              <a:tr h="170546">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25</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panose="020B0604020202020204" pitchFamily="34" charset="0"/>
                          <a:cs typeface="Arial" panose="020B0604020202020204" pitchFamily="34" charset="0"/>
                        </a:rPr>
                        <a:t>UNIVERSIDAD SERGIO ARBOLEDA</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0,00074</a:t>
                      </a:r>
                    </a:p>
                  </a:txBody>
                  <a:tcPr marL="9525" marR="9525" marT="9525" marB="0" anchor="b">
                    <a:solidFill>
                      <a:schemeClr val="bg1"/>
                    </a:solidFill>
                  </a:tcPr>
                </a:tc>
                <a:extLst>
                  <a:ext uri="{0D108BD9-81ED-4DB2-BD59-A6C34878D82A}">
                    <a16:rowId xmlns="" xmlns:a16="http://schemas.microsoft.com/office/drawing/2014/main" val="44717393"/>
                  </a:ext>
                </a:extLst>
              </a:tr>
              <a:tr h="170546">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26</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panose="020B0604020202020204" pitchFamily="34" charset="0"/>
                          <a:cs typeface="Arial" panose="020B0604020202020204" pitchFamily="34" charset="0"/>
                        </a:rPr>
                        <a:t>FUNDACION UNIVERSITARIA DE CIENCIAS DE LA SALUD</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0,00057</a:t>
                      </a:r>
                    </a:p>
                  </a:txBody>
                  <a:tcPr marL="9525" marR="9525" marT="9525" marB="0" anchor="b">
                    <a:solidFill>
                      <a:schemeClr val="bg1"/>
                    </a:solidFill>
                  </a:tcPr>
                </a:tc>
                <a:extLst>
                  <a:ext uri="{0D108BD9-81ED-4DB2-BD59-A6C34878D82A}">
                    <a16:rowId xmlns="" xmlns:a16="http://schemas.microsoft.com/office/drawing/2014/main" val="1933047463"/>
                  </a:ext>
                </a:extLst>
              </a:tr>
              <a:tr h="170546">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27</a:t>
                      </a:r>
                    </a:p>
                  </a:txBody>
                  <a:tcPr marL="9525" marR="9525" marT="9525" marB="0" anchor="b"/>
                </a:tc>
                <a:tc>
                  <a:txBody>
                    <a:bodyPr/>
                    <a:lstStyle/>
                    <a:p>
                      <a:pPr algn="l" fontAlgn="b"/>
                      <a:r>
                        <a:rPr lang="es-CO" sz="1200" b="0" i="0" u="none" strike="noStrike">
                          <a:solidFill>
                            <a:srgbClr val="000000"/>
                          </a:solidFill>
                          <a:effectLst/>
                          <a:latin typeface="Arial" panose="020B0604020202020204" pitchFamily="34" charset="0"/>
                          <a:cs typeface="Arial" panose="020B0604020202020204" pitchFamily="34" charset="0"/>
                        </a:rPr>
                        <a:t>UNIVERSIDAD NACIONAL ABIERTA Y A DISTANCIA UNAD</a:t>
                      </a:r>
                    </a:p>
                  </a:txBody>
                  <a:tcPr marL="9525" marR="9525" marT="9525" marB="0" anchor="b"/>
                </a:tc>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0,00042</a:t>
                      </a:r>
                    </a:p>
                  </a:txBody>
                  <a:tcPr marL="9525" marR="9525" marT="9525" marB="0" anchor="b"/>
                </a:tc>
                <a:extLst>
                  <a:ext uri="{0D108BD9-81ED-4DB2-BD59-A6C34878D82A}">
                    <a16:rowId xmlns="" xmlns:a16="http://schemas.microsoft.com/office/drawing/2014/main" val="1433134759"/>
                  </a:ext>
                </a:extLst>
              </a:tr>
              <a:tr h="170546">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28</a:t>
                      </a:r>
                    </a:p>
                  </a:txBody>
                  <a:tcPr marL="9525" marR="9525" marT="9525" marB="0" anchor="b"/>
                </a:tc>
                <a:tc>
                  <a:txBody>
                    <a:bodyPr/>
                    <a:lstStyle/>
                    <a:p>
                      <a:pPr algn="l" fontAlgn="b"/>
                      <a:r>
                        <a:rPr lang="es-CO" sz="1200" b="0" i="0" u="none" strike="noStrike">
                          <a:solidFill>
                            <a:srgbClr val="000000"/>
                          </a:solidFill>
                          <a:effectLst/>
                          <a:latin typeface="Arial" panose="020B0604020202020204" pitchFamily="34" charset="0"/>
                          <a:cs typeface="Arial" panose="020B0604020202020204" pitchFamily="34" charset="0"/>
                        </a:rPr>
                        <a:t>UNIVERSIDAD DE SANTANDER - UDES</a:t>
                      </a:r>
                    </a:p>
                  </a:txBody>
                  <a:tcPr marL="9525" marR="9525" marT="9525" marB="0" anchor="b"/>
                </a:tc>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0,00039</a:t>
                      </a:r>
                    </a:p>
                  </a:txBody>
                  <a:tcPr marL="9525" marR="9525" marT="9525" marB="0" anchor="b"/>
                </a:tc>
                <a:extLst>
                  <a:ext uri="{0D108BD9-81ED-4DB2-BD59-A6C34878D82A}">
                    <a16:rowId xmlns="" xmlns:a16="http://schemas.microsoft.com/office/drawing/2014/main" val="2321961942"/>
                  </a:ext>
                </a:extLst>
              </a:tr>
              <a:tr h="170546">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29</a:t>
                      </a:r>
                    </a:p>
                  </a:txBody>
                  <a:tcPr marL="9525" marR="9525" marT="9525" marB="0" anchor="b"/>
                </a:tc>
                <a:tc>
                  <a:txBody>
                    <a:bodyPr/>
                    <a:lstStyle/>
                    <a:p>
                      <a:pPr algn="l" fontAlgn="b"/>
                      <a:r>
                        <a:rPr lang="es-CO" sz="1200" b="0" i="0" u="none" strike="noStrike">
                          <a:solidFill>
                            <a:srgbClr val="000000"/>
                          </a:solidFill>
                          <a:effectLst/>
                          <a:latin typeface="Arial" panose="020B0604020202020204" pitchFamily="34" charset="0"/>
                          <a:cs typeface="Arial" panose="020B0604020202020204" pitchFamily="34" charset="0"/>
                        </a:rPr>
                        <a:t>UNIVERSIDAD COOPERATIVA DE COLOMBIA</a:t>
                      </a:r>
                    </a:p>
                  </a:txBody>
                  <a:tcPr marL="9525" marR="9525" marT="9525" marB="0" anchor="b"/>
                </a:tc>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0,00039</a:t>
                      </a:r>
                    </a:p>
                  </a:txBody>
                  <a:tcPr marL="9525" marR="9525" marT="9525" marB="0" anchor="b"/>
                </a:tc>
                <a:extLst>
                  <a:ext uri="{0D108BD9-81ED-4DB2-BD59-A6C34878D82A}">
                    <a16:rowId xmlns="" xmlns:a16="http://schemas.microsoft.com/office/drawing/2014/main" val="3228932771"/>
                  </a:ext>
                </a:extLst>
              </a:tr>
              <a:tr h="170546">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30</a:t>
                      </a:r>
                    </a:p>
                  </a:txBody>
                  <a:tcPr marL="9525" marR="9525" marT="9525" marB="0" anchor="b"/>
                </a:tc>
                <a:tc>
                  <a:txBody>
                    <a:bodyPr/>
                    <a:lstStyle/>
                    <a:p>
                      <a:pPr algn="l" fontAlgn="b"/>
                      <a:r>
                        <a:rPr lang="es-CO" sz="1200" b="0" i="0" u="none" strike="noStrike">
                          <a:solidFill>
                            <a:srgbClr val="000000"/>
                          </a:solidFill>
                          <a:effectLst/>
                          <a:latin typeface="Arial" panose="020B0604020202020204" pitchFamily="34" charset="0"/>
                          <a:cs typeface="Arial" panose="020B0604020202020204" pitchFamily="34" charset="0"/>
                        </a:rPr>
                        <a:t>UNIVERSIDAD CENTRAL</a:t>
                      </a:r>
                    </a:p>
                  </a:txBody>
                  <a:tcPr marL="9525" marR="9525" marT="9525" marB="0" anchor="b"/>
                </a:tc>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0,00031</a:t>
                      </a:r>
                    </a:p>
                  </a:txBody>
                  <a:tcPr marL="9525" marR="9525" marT="9525" marB="0" anchor="b"/>
                </a:tc>
                <a:extLst>
                  <a:ext uri="{0D108BD9-81ED-4DB2-BD59-A6C34878D82A}">
                    <a16:rowId xmlns="" xmlns:a16="http://schemas.microsoft.com/office/drawing/2014/main" val="1694268461"/>
                  </a:ext>
                </a:extLst>
              </a:tr>
              <a:tr h="170546">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31</a:t>
                      </a:r>
                    </a:p>
                  </a:txBody>
                  <a:tcPr marL="9525" marR="9525" marT="9525" marB="0" anchor="b"/>
                </a:tc>
                <a:tc>
                  <a:txBody>
                    <a:bodyPr/>
                    <a:lstStyle/>
                    <a:p>
                      <a:pPr algn="l" fontAlgn="b"/>
                      <a:r>
                        <a:rPr lang="es-CO" sz="1200" b="0" i="0" u="none" strike="noStrike">
                          <a:solidFill>
                            <a:srgbClr val="000000"/>
                          </a:solidFill>
                          <a:effectLst/>
                          <a:latin typeface="Arial" panose="020B0604020202020204" pitchFamily="34" charset="0"/>
                          <a:cs typeface="Arial" panose="020B0604020202020204" pitchFamily="34" charset="0"/>
                        </a:rPr>
                        <a:t>CORPORACION UNIVERSITARIA MINUTO DE DIOS -UNIMINUTO-</a:t>
                      </a:r>
                    </a:p>
                  </a:txBody>
                  <a:tcPr marL="9525" marR="9525" marT="9525" marB="0" anchor="b"/>
                </a:tc>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0,00014</a:t>
                      </a:r>
                    </a:p>
                  </a:txBody>
                  <a:tcPr marL="9525" marR="9525" marT="9525" marB="0" anchor="b"/>
                </a:tc>
                <a:extLst>
                  <a:ext uri="{0D108BD9-81ED-4DB2-BD59-A6C34878D82A}">
                    <a16:rowId xmlns="" xmlns:a16="http://schemas.microsoft.com/office/drawing/2014/main" val="4135361884"/>
                  </a:ext>
                </a:extLst>
              </a:tr>
              <a:tr h="170546">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32</a:t>
                      </a:r>
                    </a:p>
                  </a:txBody>
                  <a:tcPr marL="9525" marR="9525" marT="9525" marB="0" anchor="b"/>
                </a:tc>
                <a:tc>
                  <a:txBody>
                    <a:bodyPr/>
                    <a:lstStyle/>
                    <a:p>
                      <a:pPr algn="l" fontAlgn="b"/>
                      <a:r>
                        <a:rPr lang="es-CO" sz="1200" b="0" i="0" u="none" strike="noStrike">
                          <a:solidFill>
                            <a:srgbClr val="000000"/>
                          </a:solidFill>
                          <a:effectLst/>
                          <a:latin typeface="Arial" panose="020B0604020202020204" pitchFamily="34" charset="0"/>
                          <a:cs typeface="Arial" panose="020B0604020202020204" pitchFamily="34" charset="0"/>
                        </a:rPr>
                        <a:t>UNIVERSIDAD MARIANA</a:t>
                      </a:r>
                    </a:p>
                  </a:txBody>
                  <a:tcPr marL="9525" marR="9525" marT="9525" marB="0" anchor="b"/>
                </a:tc>
                <a:tc>
                  <a:txBody>
                    <a:bodyPr/>
                    <a:lstStyle/>
                    <a:p>
                      <a:pPr algn="ctr" fontAlgn="b"/>
                      <a:r>
                        <a:rPr lang="es-CO" sz="1200" b="0" i="0" u="none" strike="noStrike" dirty="0">
                          <a:solidFill>
                            <a:srgbClr val="000000"/>
                          </a:solidFill>
                          <a:effectLst/>
                          <a:latin typeface="Arial" panose="020B0604020202020204" pitchFamily="34" charset="0"/>
                          <a:cs typeface="Arial" panose="020B0604020202020204" pitchFamily="34" charset="0"/>
                        </a:rPr>
                        <a:t>#¡NUM!</a:t>
                      </a:r>
                    </a:p>
                  </a:txBody>
                  <a:tcPr marL="9525" marR="9525" marT="9525" marB="0" anchor="b"/>
                </a:tc>
                <a:extLst>
                  <a:ext uri="{0D108BD9-81ED-4DB2-BD59-A6C34878D82A}">
                    <a16:rowId xmlns="" xmlns:a16="http://schemas.microsoft.com/office/drawing/2014/main" val="1683657057"/>
                  </a:ext>
                </a:extLst>
              </a:tr>
            </a:tbl>
          </a:graphicData>
        </a:graphic>
      </p:graphicFrame>
      <p:pic>
        <p:nvPicPr>
          <p:cNvPr id="15" name="Picture 8" descr="Imagen relacionada">
            <a:extLst>
              <a:ext uri="{FF2B5EF4-FFF2-40B4-BE49-F238E27FC236}">
                <a16:creationId xmlns="" xmlns:a16="http://schemas.microsoft.com/office/drawing/2014/main" id="{A8FFBE56-762A-401B-B26E-73D96C1E50C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44100" y="1163391"/>
            <a:ext cx="629324" cy="631223"/>
          </a:xfrm>
          <a:prstGeom prst="rect">
            <a:avLst/>
          </a:prstGeom>
          <a:noFill/>
          <a:extLst>
            <a:ext uri="{909E8E84-426E-40DD-AFC4-6F175D3DCCD1}">
              <a14:hiddenFill xmlns:a14="http://schemas.microsoft.com/office/drawing/2010/main">
                <a:solidFill>
                  <a:srgbClr val="FFFFFF"/>
                </a:solidFill>
              </a14:hiddenFill>
            </a:ext>
          </a:extLst>
        </p:spPr>
      </p:pic>
      <p:sp>
        <p:nvSpPr>
          <p:cNvPr id="8" name="Rectángulo 7">
            <a:extLst>
              <a:ext uri="{FF2B5EF4-FFF2-40B4-BE49-F238E27FC236}">
                <a16:creationId xmlns="" xmlns:a16="http://schemas.microsoft.com/office/drawing/2014/main" id="{AD810DB5-EC92-4E3D-A901-6571F8975C8F}"/>
              </a:ext>
            </a:extLst>
          </p:cNvPr>
          <p:cNvSpPr/>
          <p:nvPr/>
        </p:nvSpPr>
        <p:spPr>
          <a:xfrm>
            <a:off x="107574" y="474511"/>
            <a:ext cx="2762608" cy="3262432"/>
          </a:xfrm>
          <a:prstGeom prst="rect">
            <a:avLst/>
          </a:prstGeom>
        </p:spPr>
        <p:txBody>
          <a:bodyPr wrap="square">
            <a:spAutoFit/>
          </a:bodyPr>
          <a:lstStyle/>
          <a:p>
            <a:pPr algn="ctr"/>
            <a:r>
              <a:rPr lang="es-CO" sz="1400" dirty="0">
                <a:latin typeface="Arial Narrow" panose="020B0606020202030204" pitchFamily="34" charset="0"/>
              </a:rPr>
              <a:t>Productos de Formación del Recurso Humano (i.e. acompañamiento a tesis de doctorado, trabajos de grado de maestría y pregrado, proyectos de investigación y desarrollo, extensión e innovación, acompañamientos y asesorías de la línea temática del programa ondas) registrados en la convocatoria 737 de Colciencias. Esta variable se pondera de acuerdo a la clase A o B asignada por Colciencias y a la institución con un mayor valor. </a:t>
            </a:r>
          </a:p>
          <a:p>
            <a:pPr algn="ctr"/>
            <a:endParaRPr lang="es-CO" sz="1400" dirty="0">
              <a:latin typeface="Arial Narrow" panose="020B0606020202030204" pitchFamily="34" charset="0"/>
            </a:endParaRPr>
          </a:p>
          <a:p>
            <a:pPr algn="ctr"/>
            <a:r>
              <a:rPr lang="es-CO" sz="1200" dirty="0">
                <a:latin typeface="Arial Narrow" panose="020B0606020202030204" pitchFamily="34" charset="0"/>
              </a:rPr>
              <a:t>Fuente de información: COLCIENCIAS 2018; corte de los datos febrero de 2018 </a:t>
            </a:r>
            <a:endParaRPr lang="es-CO" sz="900" dirty="0">
              <a:latin typeface="Arial Narrow" panose="020B0606020202030204" pitchFamily="34" charset="0"/>
            </a:endParaRPr>
          </a:p>
        </p:txBody>
      </p:sp>
      <p:pic>
        <p:nvPicPr>
          <p:cNvPr id="4" name="Imagen 3">
            <a:extLst>
              <a:ext uri="{FF2B5EF4-FFF2-40B4-BE49-F238E27FC236}">
                <a16:creationId xmlns="" xmlns:a16="http://schemas.microsoft.com/office/drawing/2014/main" id="{BC176A20-1730-4D07-BEB0-0E4A7DCE6A07}"/>
              </a:ext>
            </a:extLst>
          </p:cNvPr>
          <p:cNvPicPr>
            <a:picLocks noChangeAspect="1"/>
          </p:cNvPicPr>
          <p:nvPr/>
        </p:nvPicPr>
        <p:blipFill>
          <a:blip r:embed="rId4"/>
          <a:stretch>
            <a:fillRect/>
          </a:stretch>
        </p:blipFill>
        <p:spPr>
          <a:xfrm>
            <a:off x="10516870" y="567464"/>
            <a:ext cx="584285" cy="587936"/>
          </a:xfrm>
          <a:prstGeom prst="rect">
            <a:avLst/>
          </a:prstGeom>
        </p:spPr>
      </p:pic>
      <p:pic>
        <p:nvPicPr>
          <p:cNvPr id="7" name="Imagen 6">
            <a:extLst>
              <a:ext uri="{FF2B5EF4-FFF2-40B4-BE49-F238E27FC236}">
                <a16:creationId xmlns="" xmlns:a16="http://schemas.microsoft.com/office/drawing/2014/main" id="{489BD78E-2BD9-46F4-A351-294BE92A0A4C}"/>
              </a:ext>
            </a:extLst>
          </p:cNvPr>
          <p:cNvPicPr>
            <a:picLocks noChangeAspect="1"/>
          </p:cNvPicPr>
          <p:nvPr/>
        </p:nvPicPr>
        <p:blipFill>
          <a:blip r:embed="rId5"/>
          <a:stretch>
            <a:fillRect/>
          </a:stretch>
        </p:blipFill>
        <p:spPr>
          <a:xfrm>
            <a:off x="805329" y="5544020"/>
            <a:ext cx="1393871" cy="774898"/>
          </a:xfrm>
          <a:prstGeom prst="rect">
            <a:avLst/>
          </a:prstGeom>
        </p:spPr>
      </p:pic>
      <p:pic>
        <p:nvPicPr>
          <p:cNvPr id="18" name="Imagen 17">
            <a:extLst>
              <a:ext uri="{FF2B5EF4-FFF2-40B4-BE49-F238E27FC236}">
                <a16:creationId xmlns="" xmlns:a16="http://schemas.microsoft.com/office/drawing/2014/main" id="{8012C9E2-8A17-45A4-A659-332CEE8B9106}"/>
              </a:ext>
            </a:extLst>
          </p:cNvPr>
          <p:cNvPicPr>
            <a:picLocks noChangeAspect="1"/>
          </p:cNvPicPr>
          <p:nvPr/>
        </p:nvPicPr>
        <p:blipFill>
          <a:blip r:embed="rId6"/>
          <a:stretch>
            <a:fillRect/>
          </a:stretch>
        </p:blipFill>
        <p:spPr>
          <a:xfrm>
            <a:off x="2280649" y="5898258"/>
            <a:ext cx="841321" cy="841321"/>
          </a:xfrm>
          <a:prstGeom prst="rect">
            <a:avLst/>
          </a:prstGeom>
        </p:spPr>
      </p:pic>
      <p:pic>
        <p:nvPicPr>
          <p:cNvPr id="19" name="Imagen 18">
            <a:extLst>
              <a:ext uri="{FF2B5EF4-FFF2-40B4-BE49-F238E27FC236}">
                <a16:creationId xmlns="" xmlns:a16="http://schemas.microsoft.com/office/drawing/2014/main" id="{09016C50-3B9D-412C-989F-D1EB349767E1}"/>
              </a:ext>
            </a:extLst>
          </p:cNvPr>
          <p:cNvPicPr>
            <a:picLocks noChangeAspect="1"/>
          </p:cNvPicPr>
          <p:nvPr/>
        </p:nvPicPr>
        <p:blipFill>
          <a:blip r:embed="rId7"/>
          <a:stretch>
            <a:fillRect/>
          </a:stretch>
        </p:blipFill>
        <p:spPr>
          <a:xfrm>
            <a:off x="266322" y="5123360"/>
            <a:ext cx="889698" cy="774898"/>
          </a:xfrm>
          <a:prstGeom prst="rect">
            <a:avLst/>
          </a:prstGeom>
        </p:spPr>
      </p:pic>
      <p:pic>
        <p:nvPicPr>
          <p:cNvPr id="20" name="Imagen 19">
            <a:extLst>
              <a:ext uri="{FF2B5EF4-FFF2-40B4-BE49-F238E27FC236}">
                <a16:creationId xmlns="" xmlns:a16="http://schemas.microsoft.com/office/drawing/2014/main" id="{395C926E-D0EA-4EED-90AA-450D42BBD31C}"/>
              </a:ext>
            </a:extLst>
          </p:cNvPr>
          <p:cNvPicPr>
            <a:picLocks noChangeAspect="1"/>
          </p:cNvPicPr>
          <p:nvPr/>
        </p:nvPicPr>
        <p:blipFill>
          <a:blip r:embed="rId8"/>
          <a:stretch>
            <a:fillRect/>
          </a:stretch>
        </p:blipFill>
        <p:spPr>
          <a:xfrm>
            <a:off x="11127203" y="0"/>
            <a:ext cx="982747" cy="811622"/>
          </a:xfrm>
          <a:prstGeom prst="rect">
            <a:avLst/>
          </a:prstGeom>
        </p:spPr>
      </p:pic>
      <p:pic>
        <p:nvPicPr>
          <p:cNvPr id="22" name="Imagen 21">
            <a:extLst>
              <a:ext uri="{FF2B5EF4-FFF2-40B4-BE49-F238E27FC236}">
                <a16:creationId xmlns="" xmlns:a16="http://schemas.microsoft.com/office/drawing/2014/main" id="{D6A38F7C-7364-410A-AF8A-157346A04181}"/>
              </a:ext>
            </a:extLst>
          </p:cNvPr>
          <p:cNvPicPr>
            <a:picLocks noChangeAspect="1"/>
          </p:cNvPicPr>
          <p:nvPr/>
        </p:nvPicPr>
        <p:blipFill>
          <a:blip r:embed="rId9"/>
          <a:stretch>
            <a:fillRect/>
          </a:stretch>
        </p:blipFill>
        <p:spPr>
          <a:xfrm>
            <a:off x="9556430" y="861432"/>
            <a:ext cx="909312" cy="366847"/>
          </a:xfrm>
          <a:prstGeom prst="rect">
            <a:avLst/>
          </a:prstGeom>
        </p:spPr>
      </p:pic>
      <p:grpSp>
        <p:nvGrpSpPr>
          <p:cNvPr id="6" name="Grupo 5">
            <a:extLst>
              <a:ext uri="{FF2B5EF4-FFF2-40B4-BE49-F238E27FC236}">
                <a16:creationId xmlns="" xmlns:a16="http://schemas.microsoft.com/office/drawing/2014/main" id="{7B93F873-7AAA-4C8B-9DED-5E40CD035A9B}"/>
              </a:ext>
            </a:extLst>
          </p:cNvPr>
          <p:cNvGrpSpPr/>
          <p:nvPr/>
        </p:nvGrpSpPr>
        <p:grpSpPr>
          <a:xfrm>
            <a:off x="3203419" y="3638813"/>
            <a:ext cx="8321385" cy="1944793"/>
            <a:chOff x="3203419" y="3638813"/>
            <a:chExt cx="8321385" cy="1944793"/>
          </a:xfrm>
        </p:grpSpPr>
        <p:pic>
          <p:nvPicPr>
            <p:cNvPr id="5" name="Imagen 4">
              <a:extLst>
                <a:ext uri="{FF2B5EF4-FFF2-40B4-BE49-F238E27FC236}">
                  <a16:creationId xmlns="" xmlns:a16="http://schemas.microsoft.com/office/drawing/2014/main" id="{C5CF8DF2-C7E8-49FF-9C76-9ACD5C0A5BC7}"/>
                </a:ext>
              </a:extLst>
            </p:cNvPr>
            <p:cNvPicPr>
              <a:picLocks noChangeAspect="1"/>
            </p:cNvPicPr>
            <p:nvPr/>
          </p:nvPicPr>
          <p:blipFill>
            <a:blip r:embed="rId10"/>
            <a:stretch>
              <a:fillRect/>
            </a:stretch>
          </p:blipFill>
          <p:spPr>
            <a:xfrm>
              <a:off x="3203419" y="3638813"/>
              <a:ext cx="7023201" cy="1944793"/>
            </a:xfrm>
            <a:prstGeom prst="rect">
              <a:avLst/>
            </a:prstGeom>
          </p:spPr>
        </p:pic>
        <p:cxnSp>
          <p:nvCxnSpPr>
            <p:cNvPr id="16" name="Conector recto de flecha 15">
              <a:extLst>
                <a:ext uri="{FF2B5EF4-FFF2-40B4-BE49-F238E27FC236}">
                  <a16:creationId xmlns="" xmlns:a16="http://schemas.microsoft.com/office/drawing/2014/main" id="{356A651A-1E7B-40A8-A5DB-D8AEE29F1375}"/>
                </a:ext>
              </a:extLst>
            </p:cNvPr>
            <p:cNvCxnSpPr/>
            <p:nvPr/>
          </p:nvCxnSpPr>
          <p:spPr>
            <a:xfrm flipH="1">
              <a:off x="9403268" y="4844279"/>
              <a:ext cx="350333" cy="1650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7" name="Imagen 16">
              <a:extLst>
                <a:ext uri="{FF2B5EF4-FFF2-40B4-BE49-F238E27FC236}">
                  <a16:creationId xmlns="" xmlns:a16="http://schemas.microsoft.com/office/drawing/2014/main" id="{A0766CCB-D165-44D3-877E-E6B2F0AE88B1}"/>
                </a:ext>
              </a:extLst>
            </p:cNvPr>
            <p:cNvPicPr>
              <a:picLocks noChangeAspect="1"/>
            </p:cNvPicPr>
            <p:nvPr/>
          </p:nvPicPr>
          <p:blipFill>
            <a:blip r:embed="rId11"/>
            <a:stretch>
              <a:fillRect/>
            </a:stretch>
          </p:blipFill>
          <p:spPr>
            <a:xfrm>
              <a:off x="9805583" y="4438469"/>
              <a:ext cx="1719221" cy="573074"/>
            </a:xfrm>
            <a:prstGeom prst="rect">
              <a:avLst/>
            </a:prstGeom>
          </p:spPr>
        </p:pic>
      </p:grpSp>
    </p:spTree>
    <p:extLst>
      <p:ext uri="{BB962C8B-B14F-4D97-AF65-F5344CB8AC3E}">
        <p14:creationId xmlns:p14="http://schemas.microsoft.com/office/powerpoint/2010/main" val="2968583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a:extLst>
              <a:ext uri="{FF2B5EF4-FFF2-40B4-BE49-F238E27FC236}">
                <a16:creationId xmlns="" xmlns:a16="http://schemas.microsoft.com/office/drawing/2014/main" id="{FF0BA5EA-39F3-453B-92A7-DCCB4FD8ACF5}"/>
              </a:ext>
            </a:extLst>
          </p:cNvPr>
          <p:cNvPicPr>
            <a:picLocks noChangeAspect="1"/>
          </p:cNvPicPr>
          <p:nvPr/>
        </p:nvPicPr>
        <p:blipFill>
          <a:blip r:embed="rId2"/>
          <a:stretch>
            <a:fillRect/>
          </a:stretch>
        </p:blipFill>
        <p:spPr>
          <a:xfrm>
            <a:off x="9226256" y="742477"/>
            <a:ext cx="1010872" cy="631223"/>
          </a:xfrm>
          <a:prstGeom prst="rect">
            <a:avLst/>
          </a:prstGeom>
        </p:spPr>
      </p:pic>
      <p:sp>
        <p:nvSpPr>
          <p:cNvPr id="2" name="Título 1">
            <a:extLst>
              <a:ext uri="{FF2B5EF4-FFF2-40B4-BE49-F238E27FC236}">
                <a16:creationId xmlns="" xmlns:a16="http://schemas.microsoft.com/office/drawing/2014/main" id="{EA3AC066-B340-4F62-BDFE-DDEA17A9F6DB}"/>
              </a:ext>
            </a:extLst>
          </p:cNvPr>
          <p:cNvSpPr>
            <a:spLocks noGrp="1"/>
          </p:cNvSpPr>
          <p:nvPr>
            <p:ph type="title"/>
          </p:nvPr>
        </p:nvSpPr>
        <p:spPr>
          <a:xfrm>
            <a:off x="1519849" y="-94745"/>
            <a:ext cx="9116019" cy="631223"/>
          </a:xfrm>
        </p:spPr>
        <p:txBody>
          <a:bodyPr>
            <a:normAutofit/>
          </a:bodyPr>
          <a:lstStyle/>
          <a:p>
            <a:pPr algn="ctr"/>
            <a:r>
              <a:rPr lang="es-CO" sz="2400" b="1" dirty="0"/>
              <a:t>Capital Humano – 5.2 investigadores Colciencias</a:t>
            </a:r>
          </a:p>
        </p:txBody>
      </p:sp>
      <p:pic>
        <p:nvPicPr>
          <p:cNvPr id="12" name="Picture 2" descr="Resultado de imagen para universidad de NariÃ±o">
            <a:extLst>
              <a:ext uri="{FF2B5EF4-FFF2-40B4-BE49-F238E27FC236}">
                <a16:creationId xmlns="" xmlns:a16="http://schemas.microsoft.com/office/drawing/2014/main" id="{A0CD7352-0CB2-42F4-BF16-4E5E41F098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16081" y="2512879"/>
            <a:ext cx="631223" cy="63122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Tabla 10">
            <a:extLst>
              <a:ext uri="{FF2B5EF4-FFF2-40B4-BE49-F238E27FC236}">
                <a16:creationId xmlns="" xmlns:a16="http://schemas.microsoft.com/office/drawing/2014/main" id="{C2AF2DF8-9E02-402C-B50A-72D06A93E870}"/>
              </a:ext>
            </a:extLst>
          </p:cNvPr>
          <p:cNvGraphicFramePr>
            <a:graphicFrameLocks noGrp="1"/>
          </p:cNvGraphicFramePr>
          <p:nvPr>
            <p:extLst>
              <p:ext uri="{D42A27DB-BD31-4B8C-83A1-F6EECF244321}">
                <p14:modId xmlns:p14="http://schemas.microsoft.com/office/powerpoint/2010/main" val="1691496131"/>
              </p:ext>
            </p:extLst>
          </p:nvPr>
        </p:nvGraphicFramePr>
        <p:xfrm>
          <a:off x="3203419" y="393911"/>
          <a:ext cx="5256982" cy="6345668"/>
        </p:xfrm>
        <a:graphic>
          <a:graphicData uri="http://schemas.openxmlformats.org/drawingml/2006/table">
            <a:tbl>
              <a:tblPr>
                <a:tableStyleId>{616DA210-FB5B-4158-B5E0-FEB733F419BA}</a:tableStyleId>
              </a:tblPr>
              <a:tblGrid>
                <a:gridCol w="470444">
                  <a:extLst>
                    <a:ext uri="{9D8B030D-6E8A-4147-A177-3AD203B41FA5}">
                      <a16:colId xmlns="" xmlns:a16="http://schemas.microsoft.com/office/drawing/2014/main" val="2903002553"/>
                    </a:ext>
                  </a:extLst>
                </a:gridCol>
                <a:gridCol w="4001770">
                  <a:extLst>
                    <a:ext uri="{9D8B030D-6E8A-4147-A177-3AD203B41FA5}">
                      <a16:colId xmlns="" xmlns:a16="http://schemas.microsoft.com/office/drawing/2014/main" val="1108417919"/>
                    </a:ext>
                  </a:extLst>
                </a:gridCol>
                <a:gridCol w="784768">
                  <a:extLst>
                    <a:ext uri="{9D8B030D-6E8A-4147-A177-3AD203B41FA5}">
                      <a16:colId xmlns="" xmlns:a16="http://schemas.microsoft.com/office/drawing/2014/main" val="1336866849"/>
                    </a:ext>
                  </a:extLst>
                </a:gridCol>
              </a:tblGrid>
              <a:tr h="167269">
                <a:tc>
                  <a:txBody>
                    <a:bodyPr/>
                    <a:lstStyle/>
                    <a:p>
                      <a:pPr algn="ctr" fontAlgn="b"/>
                      <a:r>
                        <a:rPr lang="es-CO" sz="1200" u="none" strike="noStrike" dirty="0">
                          <a:solidFill>
                            <a:schemeClr val="bg1"/>
                          </a:solidFill>
                          <a:effectLst/>
                          <a:latin typeface="Arial Narrow" panose="020B0606020202030204" pitchFamily="34" charset="0"/>
                        </a:rPr>
                        <a:t>Puesto</a:t>
                      </a:r>
                      <a:endParaRPr lang="es-CO" sz="1200" b="0" i="0" u="none" strike="noStrike" dirty="0">
                        <a:solidFill>
                          <a:schemeClr val="bg1"/>
                        </a:solidFill>
                        <a:effectLst/>
                        <a:latin typeface="Arial Narrow" panose="020B0606020202030204" pitchFamily="34" charset="0"/>
                      </a:endParaRPr>
                    </a:p>
                  </a:txBody>
                  <a:tcPr marL="5828" marR="5828" marT="5828" marB="0" anchor="b">
                    <a:solidFill>
                      <a:srgbClr val="002060"/>
                    </a:solidFill>
                  </a:tcPr>
                </a:tc>
                <a:tc>
                  <a:txBody>
                    <a:bodyPr/>
                    <a:lstStyle/>
                    <a:p>
                      <a:pPr algn="ctr" fontAlgn="b"/>
                      <a:r>
                        <a:rPr lang="es-CO" sz="1200" u="none" strike="noStrike" dirty="0">
                          <a:solidFill>
                            <a:schemeClr val="bg1"/>
                          </a:solidFill>
                          <a:effectLst/>
                          <a:latin typeface="Arial Narrow" panose="020B0606020202030204" pitchFamily="34" charset="0"/>
                        </a:rPr>
                        <a:t>Nombre</a:t>
                      </a:r>
                      <a:endParaRPr lang="es-CO" sz="1200" b="0" i="0" u="none" strike="noStrike" dirty="0">
                        <a:solidFill>
                          <a:schemeClr val="bg1"/>
                        </a:solidFill>
                        <a:effectLst/>
                        <a:latin typeface="Arial Narrow" panose="020B0606020202030204" pitchFamily="34" charset="0"/>
                      </a:endParaRPr>
                    </a:p>
                  </a:txBody>
                  <a:tcPr marL="5828" marR="5828" marT="5828" marB="0" anchor="b">
                    <a:solidFill>
                      <a:srgbClr val="002060"/>
                    </a:solidFill>
                  </a:tcPr>
                </a:tc>
                <a:tc>
                  <a:txBody>
                    <a:bodyPr/>
                    <a:lstStyle/>
                    <a:p>
                      <a:pPr algn="ctr" fontAlgn="b"/>
                      <a:r>
                        <a:rPr lang="es-CO" sz="1200" u="none" strike="noStrike" dirty="0">
                          <a:solidFill>
                            <a:schemeClr val="bg1"/>
                          </a:solidFill>
                          <a:effectLst/>
                          <a:latin typeface="Arial Narrow" panose="020B0606020202030204" pitchFamily="34" charset="0"/>
                        </a:rPr>
                        <a:t>Indicador</a:t>
                      </a:r>
                      <a:endParaRPr lang="es-CO" sz="1200" b="0" i="0" u="none" strike="noStrike" dirty="0">
                        <a:solidFill>
                          <a:schemeClr val="bg1"/>
                        </a:solidFill>
                        <a:effectLst/>
                        <a:latin typeface="Arial Narrow" panose="020B0606020202030204" pitchFamily="34" charset="0"/>
                      </a:endParaRPr>
                    </a:p>
                  </a:txBody>
                  <a:tcPr marL="5828" marR="5828" marT="5828" marB="0" anchor="b">
                    <a:solidFill>
                      <a:srgbClr val="002060"/>
                    </a:solidFill>
                  </a:tcPr>
                </a:tc>
                <a:extLst>
                  <a:ext uri="{0D108BD9-81ED-4DB2-BD59-A6C34878D82A}">
                    <a16:rowId xmlns="" xmlns:a16="http://schemas.microsoft.com/office/drawing/2014/main" val="784223100"/>
                  </a:ext>
                </a:extLst>
              </a:tr>
              <a:tr h="170546">
                <a:tc>
                  <a:txBody>
                    <a:bodyPr/>
                    <a:lstStyle/>
                    <a:p>
                      <a:pPr algn="ctr" fontAlgn="b"/>
                      <a:r>
                        <a:rPr lang="es-CO" sz="1200" b="0" i="0" u="none" strike="noStrike">
                          <a:solidFill>
                            <a:srgbClr val="000000"/>
                          </a:solidFill>
                          <a:effectLst/>
                          <a:latin typeface="Arial Narrow" panose="020B0606020202030204" pitchFamily="34" charset="0"/>
                        </a:rPr>
                        <a:t>1</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EAFIT-</a:t>
                      </a:r>
                    </a:p>
                  </a:txBody>
                  <a:tcPr marL="9525" marR="9525" marT="9525" marB="0" anchor="b">
                    <a:solidFill>
                      <a:schemeClr val="bg1"/>
                    </a:solidFill>
                  </a:tcPr>
                </a:tc>
                <a:tc>
                  <a:txBody>
                    <a:bodyPr/>
                    <a:lstStyle/>
                    <a:p>
                      <a:pPr algn="ctr" fontAlgn="b"/>
                      <a:r>
                        <a:rPr lang="es-CO" sz="1200" b="0" i="0" u="none" strike="noStrike" dirty="0">
                          <a:solidFill>
                            <a:srgbClr val="000000"/>
                          </a:solidFill>
                          <a:effectLst/>
                          <a:latin typeface="Arial Narrow" panose="020B0606020202030204" pitchFamily="34" charset="0"/>
                        </a:rPr>
                        <a:t>0,353</a:t>
                      </a:r>
                    </a:p>
                  </a:txBody>
                  <a:tcPr marL="9525" marR="9525" marT="9525" marB="0" anchor="b">
                    <a:solidFill>
                      <a:schemeClr val="bg1"/>
                    </a:solidFill>
                  </a:tcPr>
                </a:tc>
                <a:extLst>
                  <a:ext uri="{0D108BD9-81ED-4DB2-BD59-A6C34878D82A}">
                    <a16:rowId xmlns="" xmlns:a16="http://schemas.microsoft.com/office/drawing/2014/main" val="3017362136"/>
                  </a:ext>
                </a:extLst>
              </a:tr>
              <a:tr h="170546">
                <a:tc>
                  <a:txBody>
                    <a:bodyPr/>
                    <a:lstStyle/>
                    <a:p>
                      <a:pPr algn="ctr" fontAlgn="b"/>
                      <a:r>
                        <a:rPr lang="es-CO" sz="1200" b="0" i="0" u="none" strike="noStrike">
                          <a:solidFill>
                            <a:srgbClr val="000000"/>
                          </a:solidFill>
                          <a:effectLst/>
                          <a:latin typeface="Arial Narrow" panose="020B0606020202030204" pitchFamily="34" charset="0"/>
                        </a:rPr>
                        <a:t>2</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COLEGIO MAYOR DE NUESTRA SEÑORA DEL ROSARIO</a:t>
                      </a:r>
                    </a:p>
                  </a:txBody>
                  <a:tcPr marL="9525" marR="9525" marT="9525" marB="0" anchor="b">
                    <a:solidFill>
                      <a:schemeClr val="bg1"/>
                    </a:solidFill>
                  </a:tcPr>
                </a:tc>
                <a:tc>
                  <a:txBody>
                    <a:bodyPr/>
                    <a:lstStyle/>
                    <a:p>
                      <a:pPr algn="ctr" fontAlgn="b"/>
                      <a:r>
                        <a:rPr lang="es-CO" sz="1200" b="0" i="0" u="none" strike="noStrike">
                          <a:solidFill>
                            <a:srgbClr val="000000"/>
                          </a:solidFill>
                          <a:effectLst/>
                          <a:latin typeface="Arial Narrow" panose="020B0606020202030204" pitchFamily="34" charset="0"/>
                        </a:rPr>
                        <a:t>0,328</a:t>
                      </a:r>
                    </a:p>
                  </a:txBody>
                  <a:tcPr marL="9525" marR="9525" marT="9525" marB="0" anchor="b">
                    <a:solidFill>
                      <a:schemeClr val="bg1"/>
                    </a:solidFill>
                  </a:tcPr>
                </a:tc>
                <a:extLst>
                  <a:ext uri="{0D108BD9-81ED-4DB2-BD59-A6C34878D82A}">
                    <a16:rowId xmlns="" xmlns:a16="http://schemas.microsoft.com/office/drawing/2014/main" val="4205132018"/>
                  </a:ext>
                </a:extLst>
              </a:tr>
              <a:tr h="170546">
                <a:tc>
                  <a:txBody>
                    <a:bodyPr/>
                    <a:lstStyle/>
                    <a:p>
                      <a:pPr algn="ctr" fontAlgn="b"/>
                      <a:r>
                        <a:rPr lang="es-CO" sz="1200" b="0" i="0" u="none" strike="noStrike">
                          <a:solidFill>
                            <a:srgbClr val="000000"/>
                          </a:solidFill>
                          <a:effectLst/>
                          <a:latin typeface="Arial Narrow" panose="020B0606020202030204" pitchFamily="34" charset="0"/>
                        </a:rPr>
                        <a:t>3</a:t>
                      </a:r>
                    </a:p>
                  </a:txBody>
                  <a:tcPr marL="9525" marR="9525" marT="9525" marB="0" anchor="b">
                    <a:noFill/>
                  </a:tcPr>
                </a:tc>
                <a:tc>
                  <a:txBody>
                    <a:bodyPr/>
                    <a:lstStyle/>
                    <a:p>
                      <a:pPr algn="l" fontAlgn="b"/>
                      <a:r>
                        <a:rPr lang="es-CO" sz="1200" b="0" i="0" u="none" strike="noStrike">
                          <a:solidFill>
                            <a:srgbClr val="000000"/>
                          </a:solidFill>
                          <a:effectLst/>
                          <a:latin typeface="Arial Narrow" panose="020B0606020202030204" pitchFamily="34" charset="0"/>
                        </a:rPr>
                        <a:t>UNIVERSIDAD DE SAN BUENAVENTURA</a:t>
                      </a:r>
                    </a:p>
                  </a:txBody>
                  <a:tcPr marL="9525" marR="9525" marT="9525" marB="0" anchor="b">
                    <a:noFill/>
                  </a:tcPr>
                </a:tc>
                <a:tc>
                  <a:txBody>
                    <a:bodyPr/>
                    <a:lstStyle/>
                    <a:p>
                      <a:pPr algn="ctr" fontAlgn="b"/>
                      <a:r>
                        <a:rPr lang="es-CO" sz="1200" b="0" i="0" u="none" strike="noStrike">
                          <a:solidFill>
                            <a:srgbClr val="000000"/>
                          </a:solidFill>
                          <a:effectLst/>
                          <a:latin typeface="Arial Narrow" panose="020B0606020202030204" pitchFamily="34" charset="0"/>
                        </a:rPr>
                        <a:t>0,265</a:t>
                      </a:r>
                    </a:p>
                  </a:txBody>
                  <a:tcPr marL="9525" marR="9525" marT="9525" marB="0" anchor="b">
                    <a:noFill/>
                  </a:tcPr>
                </a:tc>
                <a:extLst>
                  <a:ext uri="{0D108BD9-81ED-4DB2-BD59-A6C34878D82A}">
                    <a16:rowId xmlns="" xmlns:a16="http://schemas.microsoft.com/office/drawing/2014/main" val="3454230621"/>
                  </a:ext>
                </a:extLst>
              </a:tr>
              <a:tr h="170546">
                <a:tc>
                  <a:txBody>
                    <a:bodyPr/>
                    <a:lstStyle/>
                    <a:p>
                      <a:pPr algn="ctr" fontAlgn="b"/>
                      <a:r>
                        <a:rPr lang="es-CO" sz="1200" b="0" i="0" u="none" strike="noStrike">
                          <a:solidFill>
                            <a:srgbClr val="000000"/>
                          </a:solidFill>
                          <a:effectLst/>
                          <a:latin typeface="Arial Narrow" panose="020B0606020202030204" pitchFamily="34" charset="0"/>
                        </a:rPr>
                        <a:t>4</a:t>
                      </a:r>
                    </a:p>
                  </a:txBody>
                  <a:tcPr marL="9525" marR="9525" marT="9525" marB="0" anchor="b">
                    <a:noFill/>
                  </a:tcPr>
                </a:tc>
                <a:tc>
                  <a:txBody>
                    <a:bodyPr/>
                    <a:lstStyle/>
                    <a:p>
                      <a:pPr algn="l" fontAlgn="b"/>
                      <a:r>
                        <a:rPr lang="es-CO" sz="1200" b="0" i="0" u="none" strike="noStrike">
                          <a:solidFill>
                            <a:srgbClr val="000000"/>
                          </a:solidFill>
                          <a:effectLst/>
                          <a:latin typeface="Arial Narrow" panose="020B0606020202030204" pitchFamily="34" charset="0"/>
                        </a:rPr>
                        <a:t>UNIVERSIDAD DE MEDELLIN</a:t>
                      </a:r>
                    </a:p>
                  </a:txBody>
                  <a:tcPr marL="9525" marR="9525" marT="9525" marB="0" anchor="b">
                    <a:noFill/>
                  </a:tcPr>
                </a:tc>
                <a:tc>
                  <a:txBody>
                    <a:bodyPr/>
                    <a:lstStyle/>
                    <a:p>
                      <a:pPr algn="ctr" fontAlgn="b"/>
                      <a:r>
                        <a:rPr lang="es-CO" sz="1200" b="0" i="0" u="none" strike="noStrike">
                          <a:solidFill>
                            <a:srgbClr val="000000"/>
                          </a:solidFill>
                          <a:effectLst/>
                          <a:latin typeface="Arial Narrow" panose="020B0606020202030204" pitchFamily="34" charset="0"/>
                        </a:rPr>
                        <a:t>0,246</a:t>
                      </a:r>
                    </a:p>
                  </a:txBody>
                  <a:tcPr marL="9525" marR="9525" marT="9525" marB="0" anchor="b">
                    <a:noFill/>
                  </a:tcPr>
                </a:tc>
                <a:extLst>
                  <a:ext uri="{0D108BD9-81ED-4DB2-BD59-A6C34878D82A}">
                    <a16:rowId xmlns="" xmlns:a16="http://schemas.microsoft.com/office/drawing/2014/main" val="3885865710"/>
                  </a:ext>
                </a:extLst>
              </a:tr>
              <a:tr h="170546">
                <a:tc>
                  <a:txBody>
                    <a:bodyPr/>
                    <a:lstStyle/>
                    <a:p>
                      <a:pPr algn="ctr" fontAlgn="b"/>
                      <a:r>
                        <a:rPr lang="es-CO" sz="1200" b="0" i="0" u="none" strike="noStrike">
                          <a:solidFill>
                            <a:srgbClr val="000000"/>
                          </a:solidFill>
                          <a:effectLst/>
                          <a:latin typeface="Arial Narrow" panose="020B0606020202030204" pitchFamily="34" charset="0"/>
                        </a:rPr>
                        <a:t>5</a:t>
                      </a:r>
                    </a:p>
                  </a:txBody>
                  <a:tcPr marL="9525" marR="9525" marT="9525" marB="0" anchor="b">
                    <a:noFill/>
                  </a:tcPr>
                </a:tc>
                <a:tc>
                  <a:txBody>
                    <a:bodyPr/>
                    <a:lstStyle/>
                    <a:p>
                      <a:pPr algn="l" fontAlgn="b"/>
                      <a:r>
                        <a:rPr lang="es-CO" sz="1200" b="0" i="0" u="none" strike="noStrike">
                          <a:solidFill>
                            <a:srgbClr val="000000"/>
                          </a:solidFill>
                          <a:effectLst/>
                          <a:latin typeface="Arial Narrow" panose="020B0606020202030204" pitchFamily="34" charset="0"/>
                        </a:rPr>
                        <a:t>FUNDACION UNIVERSIDAD DE BOGOTA - JORGE TADEO LOZANO</a:t>
                      </a:r>
                    </a:p>
                  </a:txBody>
                  <a:tcPr marL="9525" marR="9525" marT="9525" marB="0" anchor="b">
                    <a:noFill/>
                  </a:tcPr>
                </a:tc>
                <a:tc>
                  <a:txBody>
                    <a:bodyPr/>
                    <a:lstStyle/>
                    <a:p>
                      <a:pPr algn="ctr" fontAlgn="b"/>
                      <a:r>
                        <a:rPr lang="es-CO" sz="1200" b="0" i="0" u="none" strike="noStrike">
                          <a:solidFill>
                            <a:srgbClr val="000000"/>
                          </a:solidFill>
                          <a:effectLst/>
                          <a:latin typeface="Arial Narrow" panose="020B0606020202030204" pitchFamily="34" charset="0"/>
                        </a:rPr>
                        <a:t>0,242</a:t>
                      </a:r>
                    </a:p>
                  </a:txBody>
                  <a:tcPr marL="9525" marR="9525" marT="9525" marB="0" anchor="b">
                    <a:noFill/>
                  </a:tcPr>
                </a:tc>
                <a:extLst>
                  <a:ext uri="{0D108BD9-81ED-4DB2-BD59-A6C34878D82A}">
                    <a16:rowId xmlns="" xmlns:a16="http://schemas.microsoft.com/office/drawing/2014/main" val="532470920"/>
                  </a:ext>
                </a:extLst>
              </a:tr>
              <a:tr h="170546">
                <a:tc>
                  <a:txBody>
                    <a:bodyPr/>
                    <a:lstStyle/>
                    <a:p>
                      <a:pPr algn="ctr" fontAlgn="b"/>
                      <a:r>
                        <a:rPr lang="es-CO" sz="1200" b="0" i="0" u="none" strike="noStrike">
                          <a:solidFill>
                            <a:srgbClr val="000000"/>
                          </a:solidFill>
                          <a:effectLst/>
                          <a:latin typeface="Arial Narrow" panose="020B0606020202030204" pitchFamily="34" charset="0"/>
                        </a:rPr>
                        <a:t>6</a:t>
                      </a:r>
                    </a:p>
                  </a:txBody>
                  <a:tcPr marL="9525" marR="9525" marT="9525" marB="0" anchor="b">
                    <a:noFill/>
                  </a:tcPr>
                </a:tc>
                <a:tc>
                  <a:txBody>
                    <a:bodyPr/>
                    <a:lstStyle/>
                    <a:p>
                      <a:pPr algn="l" fontAlgn="b"/>
                      <a:r>
                        <a:rPr lang="es-CO" sz="1200" b="0" i="0" u="none" strike="noStrike">
                          <a:solidFill>
                            <a:srgbClr val="000000"/>
                          </a:solidFill>
                          <a:effectLst/>
                          <a:latin typeface="Arial Narrow" panose="020B0606020202030204" pitchFamily="34" charset="0"/>
                        </a:rPr>
                        <a:t>UNIVERSIDAD DE LA SABANA</a:t>
                      </a:r>
                    </a:p>
                  </a:txBody>
                  <a:tcPr marL="9525" marR="9525" marT="9525" marB="0" anchor="b">
                    <a:noFill/>
                  </a:tcPr>
                </a:tc>
                <a:tc>
                  <a:txBody>
                    <a:bodyPr/>
                    <a:lstStyle/>
                    <a:p>
                      <a:pPr algn="ctr" fontAlgn="b"/>
                      <a:r>
                        <a:rPr lang="es-CO" sz="1200" b="0" i="0" u="none" strike="noStrike">
                          <a:solidFill>
                            <a:srgbClr val="000000"/>
                          </a:solidFill>
                          <a:effectLst/>
                          <a:latin typeface="Arial Narrow" panose="020B0606020202030204" pitchFamily="34" charset="0"/>
                        </a:rPr>
                        <a:t>0,239</a:t>
                      </a:r>
                    </a:p>
                  </a:txBody>
                  <a:tcPr marL="9525" marR="9525" marT="9525" marB="0" anchor="b">
                    <a:noFill/>
                  </a:tcPr>
                </a:tc>
                <a:extLst>
                  <a:ext uri="{0D108BD9-81ED-4DB2-BD59-A6C34878D82A}">
                    <a16:rowId xmlns="" xmlns:a16="http://schemas.microsoft.com/office/drawing/2014/main" val="1773042514"/>
                  </a:ext>
                </a:extLst>
              </a:tr>
              <a:tr h="170546">
                <a:tc>
                  <a:txBody>
                    <a:bodyPr/>
                    <a:lstStyle/>
                    <a:p>
                      <a:pPr algn="ctr" fontAlgn="b"/>
                      <a:r>
                        <a:rPr lang="es-CO" sz="1200" b="0" i="0" u="none" strike="noStrike">
                          <a:solidFill>
                            <a:srgbClr val="000000"/>
                          </a:solidFill>
                          <a:effectLst/>
                          <a:latin typeface="Arial Narrow" panose="020B0606020202030204" pitchFamily="34" charset="0"/>
                        </a:rPr>
                        <a:t>7</a:t>
                      </a:r>
                    </a:p>
                  </a:txBody>
                  <a:tcPr marL="9525" marR="9525" marT="9525" marB="0" anchor="b">
                    <a:noFill/>
                  </a:tcPr>
                </a:tc>
                <a:tc>
                  <a:txBody>
                    <a:bodyPr/>
                    <a:lstStyle/>
                    <a:p>
                      <a:pPr algn="l" fontAlgn="b"/>
                      <a:r>
                        <a:rPr lang="es-CO" sz="1200" b="0" i="0" u="none" strike="noStrike">
                          <a:solidFill>
                            <a:srgbClr val="000000"/>
                          </a:solidFill>
                          <a:effectLst/>
                          <a:latin typeface="Arial Narrow" panose="020B0606020202030204" pitchFamily="34" charset="0"/>
                        </a:rPr>
                        <a:t>UNIVERSIDAD SIMON BOLIVAR</a:t>
                      </a:r>
                    </a:p>
                  </a:txBody>
                  <a:tcPr marL="9525" marR="9525" marT="9525" marB="0" anchor="b">
                    <a:noFill/>
                  </a:tcPr>
                </a:tc>
                <a:tc>
                  <a:txBody>
                    <a:bodyPr/>
                    <a:lstStyle/>
                    <a:p>
                      <a:pPr algn="ctr" fontAlgn="b"/>
                      <a:r>
                        <a:rPr lang="es-CO" sz="1200" b="0" i="0" u="none" strike="noStrike">
                          <a:solidFill>
                            <a:srgbClr val="000000"/>
                          </a:solidFill>
                          <a:effectLst/>
                          <a:latin typeface="Arial Narrow" panose="020B0606020202030204" pitchFamily="34" charset="0"/>
                        </a:rPr>
                        <a:t>0,235</a:t>
                      </a:r>
                    </a:p>
                  </a:txBody>
                  <a:tcPr marL="9525" marR="9525" marT="9525" marB="0" anchor="b">
                    <a:noFill/>
                  </a:tcPr>
                </a:tc>
                <a:extLst>
                  <a:ext uri="{0D108BD9-81ED-4DB2-BD59-A6C34878D82A}">
                    <a16:rowId xmlns="" xmlns:a16="http://schemas.microsoft.com/office/drawing/2014/main" val="59484682"/>
                  </a:ext>
                </a:extLst>
              </a:tr>
              <a:tr h="170546">
                <a:tc>
                  <a:txBody>
                    <a:bodyPr/>
                    <a:lstStyle/>
                    <a:p>
                      <a:pPr algn="ctr" fontAlgn="b"/>
                      <a:r>
                        <a:rPr lang="es-CO" sz="1200" b="0" i="0" u="none" strike="noStrike">
                          <a:solidFill>
                            <a:srgbClr val="000000"/>
                          </a:solidFill>
                          <a:effectLst/>
                          <a:latin typeface="Arial Narrow" panose="020B0606020202030204" pitchFamily="34" charset="0"/>
                        </a:rPr>
                        <a:t>8</a:t>
                      </a:r>
                    </a:p>
                  </a:txBody>
                  <a:tcPr marL="9525" marR="9525" marT="9525" marB="0" anchor="b">
                    <a:solidFill>
                      <a:srgbClr val="FFC000"/>
                    </a:solidFill>
                  </a:tcPr>
                </a:tc>
                <a:tc>
                  <a:txBody>
                    <a:bodyPr/>
                    <a:lstStyle/>
                    <a:p>
                      <a:pPr algn="l" fontAlgn="b"/>
                      <a:r>
                        <a:rPr lang="es-CO" sz="1200" b="0" i="0" u="none" strike="noStrike">
                          <a:solidFill>
                            <a:srgbClr val="000000"/>
                          </a:solidFill>
                          <a:effectLst/>
                          <a:latin typeface="Arial Narrow" panose="020B0606020202030204" pitchFamily="34" charset="0"/>
                        </a:rPr>
                        <a:t>UNIVERSIDAD DE NARIÑO</a:t>
                      </a:r>
                    </a:p>
                  </a:txBody>
                  <a:tcPr marL="9525" marR="9525" marT="9525" marB="0" anchor="b">
                    <a:solidFill>
                      <a:srgbClr val="FFC000"/>
                    </a:solidFill>
                  </a:tcPr>
                </a:tc>
                <a:tc>
                  <a:txBody>
                    <a:bodyPr/>
                    <a:lstStyle/>
                    <a:p>
                      <a:pPr algn="ctr" fontAlgn="b"/>
                      <a:r>
                        <a:rPr lang="es-CO" sz="1200" b="0" i="0" u="none" strike="noStrike" dirty="0">
                          <a:solidFill>
                            <a:srgbClr val="000000"/>
                          </a:solidFill>
                          <a:effectLst/>
                          <a:latin typeface="Arial Narrow" panose="020B0606020202030204" pitchFamily="34" charset="0"/>
                        </a:rPr>
                        <a:t>0,231</a:t>
                      </a:r>
                    </a:p>
                  </a:txBody>
                  <a:tcPr marL="9525" marR="9525" marT="9525" marB="0" anchor="b">
                    <a:solidFill>
                      <a:srgbClr val="FFC000"/>
                    </a:solidFill>
                  </a:tcPr>
                </a:tc>
                <a:extLst>
                  <a:ext uri="{0D108BD9-81ED-4DB2-BD59-A6C34878D82A}">
                    <a16:rowId xmlns="" xmlns:a16="http://schemas.microsoft.com/office/drawing/2014/main" val="97599480"/>
                  </a:ext>
                </a:extLst>
              </a:tr>
              <a:tr h="170546">
                <a:tc>
                  <a:txBody>
                    <a:bodyPr/>
                    <a:lstStyle/>
                    <a:p>
                      <a:pPr algn="ctr" fontAlgn="b"/>
                      <a:r>
                        <a:rPr lang="es-CO" sz="1200" b="0" i="0" u="none" strike="noStrike">
                          <a:solidFill>
                            <a:srgbClr val="000000"/>
                          </a:solidFill>
                          <a:effectLst/>
                          <a:latin typeface="Arial Narrow" panose="020B0606020202030204" pitchFamily="34" charset="0"/>
                        </a:rPr>
                        <a:t>9</a:t>
                      </a:r>
                    </a:p>
                  </a:txBody>
                  <a:tcPr marL="9525" marR="9525" marT="9525" marB="0" anchor="b">
                    <a:noFill/>
                  </a:tcPr>
                </a:tc>
                <a:tc>
                  <a:txBody>
                    <a:bodyPr/>
                    <a:lstStyle/>
                    <a:p>
                      <a:pPr algn="l" fontAlgn="b"/>
                      <a:r>
                        <a:rPr lang="es-CO" sz="1200" b="0" i="0" u="none" strike="noStrike">
                          <a:solidFill>
                            <a:srgbClr val="000000"/>
                          </a:solidFill>
                          <a:effectLst/>
                          <a:latin typeface="Arial Narrow" panose="020B0606020202030204" pitchFamily="34" charset="0"/>
                        </a:rPr>
                        <a:t>UNIVERSIDAD DEL TOLIMA</a:t>
                      </a:r>
                    </a:p>
                  </a:txBody>
                  <a:tcPr marL="9525" marR="9525" marT="9525" marB="0" anchor="b">
                    <a:noFill/>
                  </a:tcPr>
                </a:tc>
                <a:tc>
                  <a:txBody>
                    <a:bodyPr/>
                    <a:lstStyle/>
                    <a:p>
                      <a:pPr algn="ctr" fontAlgn="b"/>
                      <a:r>
                        <a:rPr lang="es-CO" sz="1200" b="0" i="0" u="none" strike="noStrike" dirty="0">
                          <a:solidFill>
                            <a:srgbClr val="000000"/>
                          </a:solidFill>
                          <a:effectLst/>
                          <a:latin typeface="Arial Narrow" panose="020B0606020202030204" pitchFamily="34" charset="0"/>
                        </a:rPr>
                        <a:t>0,227</a:t>
                      </a:r>
                    </a:p>
                  </a:txBody>
                  <a:tcPr marL="9525" marR="9525" marT="9525" marB="0" anchor="b">
                    <a:noFill/>
                  </a:tcPr>
                </a:tc>
                <a:extLst>
                  <a:ext uri="{0D108BD9-81ED-4DB2-BD59-A6C34878D82A}">
                    <a16:rowId xmlns="" xmlns:a16="http://schemas.microsoft.com/office/drawing/2014/main" val="2533251225"/>
                  </a:ext>
                </a:extLst>
              </a:tr>
              <a:tr h="170546">
                <a:tc>
                  <a:txBody>
                    <a:bodyPr/>
                    <a:lstStyle/>
                    <a:p>
                      <a:pPr algn="ctr" fontAlgn="b"/>
                      <a:r>
                        <a:rPr lang="es-CO" sz="1200" b="0" i="0" u="none" strike="noStrike">
                          <a:solidFill>
                            <a:srgbClr val="000000"/>
                          </a:solidFill>
                          <a:effectLst/>
                          <a:latin typeface="Arial Narrow" panose="020B0606020202030204" pitchFamily="34" charset="0"/>
                        </a:rPr>
                        <a:t>10</a:t>
                      </a:r>
                    </a:p>
                  </a:txBody>
                  <a:tcPr marL="9525" marR="9525" marT="9525" marB="0" anchor="b">
                    <a:noFill/>
                  </a:tcPr>
                </a:tc>
                <a:tc>
                  <a:txBody>
                    <a:bodyPr/>
                    <a:lstStyle/>
                    <a:p>
                      <a:pPr algn="l" fontAlgn="b"/>
                      <a:r>
                        <a:rPr lang="es-CO" sz="1200" b="0" i="0" u="none" strike="noStrike">
                          <a:solidFill>
                            <a:srgbClr val="000000"/>
                          </a:solidFill>
                          <a:effectLst/>
                          <a:latin typeface="Arial Narrow" panose="020B0606020202030204" pitchFamily="34" charset="0"/>
                        </a:rPr>
                        <a:t>UNIVERSIDAD DE LA SALLE</a:t>
                      </a:r>
                    </a:p>
                  </a:txBody>
                  <a:tcPr marL="9525" marR="9525" marT="9525" marB="0" anchor="b">
                    <a:noFill/>
                  </a:tcPr>
                </a:tc>
                <a:tc>
                  <a:txBody>
                    <a:bodyPr/>
                    <a:lstStyle/>
                    <a:p>
                      <a:pPr algn="ctr" fontAlgn="b"/>
                      <a:r>
                        <a:rPr lang="es-CO" sz="1200" b="0" i="0" u="none" strike="noStrike">
                          <a:solidFill>
                            <a:srgbClr val="000000"/>
                          </a:solidFill>
                          <a:effectLst/>
                          <a:latin typeface="Arial Narrow" panose="020B0606020202030204" pitchFamily="34" charset="0"/>
                        </a:rPr>
                        <a:t>0,215</a:t>
                      </a:r>
                    </a:p>
                  </a:txBody>
                  <a:tcPr marL="9525" marR="9525" marT="9525" marB="0" anchor="b">
                    <a:noFill/>
                  </a:tcPr>
                </a:tc>
                <a:extLst>
                  <a:ext uri="{0D108BD9-81ED-4DB2-BD59-A6C34878D82A}">
                    <a16:rowId xmlns="" xmlns:a16="http://schemas.microsoft.com/office/drawing/2014/main" val="1624022623"/>
                  </a:ext>
                </a:extLst>
              </a:tr>
              <a:tr h="170546">
                <a:tc>
                  <a:txBody>
                    <a:bodyPr/>
                    <a:lstStyle/>
                    <a:p>
                      <a:pPr algn="ctr" fontAlgn="b"/>
                      <a:r>
                        <a:rPr lang="es-CO" sz="1200" b="0" i="0" u="none" strike="noStrike">
                          <a:solidFill>
                            <a:srgbClr val="000000"/>
                          </a:solidFill>
                          <a:effectLst/>
                          <a:latin typeface="Arial Narrow" panose="020B0606020202030204" pitchFamily="34" charset="0"/>
                        </a:rPr>
                        <a:t>11</a:t>
                      </a:r>
                    </a:p>
                  </a:txBody>
                  <a:tcPr marL="9525" marR="9525" marT="9525" marB="0" anchor="b">
                    <a:noFill/>
                  </a:tcPr>
                </a:tc>
                <a:tc>
                  <a:txBody>
                    <a:bodyPr/>
                    <a:lstStyle/>
                    <a:p>
                      <a:pPr algn="l" fontAlgn="b"/>
                      <a:r>
                        <a:rPr lang="es-CO" sz="1200" b="0" i="0" u="none" strike="noStrike">
                          <a:solidFill>
                            <a:srgbClr val="000000"/>
                          </a:solidFill>
                          <a:effectLst/>
                          <a:latin typeface="Arial Narrow" panose="020B0606020202030204" pitchFamily="34" charset="0"/>
                        </a:rPr>
                        <a:t>UNIVERSIDAD AUTONOMA DE BUCARAMANGA-UNAB-</a:t>
                      </a:r>
                    </a:p>
                  </a:txBody>
                  <a:tcPr marL="9525" marR="9525" marT="9525" marB="0" anchor="b">
                    <a:noFill/>
                  </a:tcPr>
                </a:tc>
                <a:tc>
                  <a:txBody>
                    <a:bodyPr/>
                    <a:lstStyle/>
                    <a:p>
                      <a:pPr algn="ctr" fontAlgn="b"/>
                      <a:r>
                        <a:rPr lang="es-CO" sz="1200" b="0" i="0" u="none" strike="noStrike">
                          <a:solidFill>
                            <a:srgbClr val="000000"/>
                          </a:solidFill>
                          <a:effectLst/>
                          <a:latin typeface="Arial Narrow" panose="020B0606020202030204" pitchFamily="34" charset="0"/>
                        </a:rPr>
                        <a:t>0,211</a:t>
                      </a:r>
                    </a:p>
                  </a:txBody>
                  <a:tcPr marL="9525" marR="9525" marT="9525" marB="0" anchor="b">
                    <a:noFill/>
                  </a:tcPr>
                </a:tc>
                <a:extLst>
                  <a:ext uri="{0D108BD9-81ED-4DB2-BD59-A6C34878D82A}">
                    <a16:rowId xmlns="" xmlns:a16="http://schemas.microsoft.com/office/drawing/2014/main" val="292359806"/>
                  </a:ext>
                </a:extLst>
              </a:tr>
              <a:tr h="170546">
                <a:tc>
                  <a:txBody>
                    <a:bodyPr/>
                    <a:lstStyle/>
                    <a:p>
                      <a:pPr algn="ctr" fontAlgn="b"/>
                      <a:r>
                        <a:rPr lang="es-CO" sz="1200" b="0" i="0" u="none" strike="noStrike">
                          <a:solidFill>
                            <a:srgbClr val="000000"/>
                          </a:solidFill>
                          <a:effectLst/>
                          <a:latin typeface="Arial Narrow" panose="020B0606020202030204" pitchFamily="34" charset="0"/>
                        </a:rPr>
                        <a:t>12</a:t>
                      </a:r>
                    </a:p>
                  </a:txBody>
                  <a:tcPr marL="9525" marR="9525" marT="9525" marB="0" anchor="b">
                    <a:noFill/>
                  </a:tcPr>
                </a:tc>
                <a:tc>
                  <a:txBody>
                    <a:bodyPr/>
                    <a:lstStyle/>
                    <a:p>
                      <a:pPr algn="l" fontAlgn="b"/>
                      <a:r>
                        <a:rPr lang="es-CO" sz="1200" b="0" i="0" u="none" strike="noStrike">
                          <a:solidFill>
                            <a:srgbClr val="000000"/>
                          </a:solidFill>
                          <a:effectLst/>
                          <a:latin typeface="Arial Narrow" panose="020B0606020202030204" pitchFamily="34" charset="0"/>
                        </a:rPr>
                        <a:t>UNIVERSIDAD DISTRITAL-FRANCISCO JOSE DE CALDAS</a:t>
                      </a:r>
                    </a:p>
                  </a:txBody>
                  <a:tcPr marL="9525" marR="9525" marT="9525" marB="0" anchor="b">
                    <a:noFill/>
                  </a:tcPr>
                </a:tc>
                <a:tc>
                  <a:txBody>
                    <a:bodyPr/>
                    <a:lstStyle/>
                    <a:p>
                      <a:pPr algn="ctr" fontAlgn="b"/>
                      <a:r>
                        <a:rPr lang="es-CO" sz="1200" b="0" i="0" u="none" strike="noStrike">
                          <a:solidFill>
                            <a:srgbClr val="000000"/>
                          </a:solidFill>
                          <a:effectLst/>
                          <a:latin typeface="Arial Narrow" panose="020B0606020202030204" pitchFamily="34" charset="0"/>
                        </a:rPr>
                        <a:t>0,207</a:t>
                      </a:r>
                    </a:p>
                  </a:txBody>
                  <a:tcPr marL="9525" marR="9525" marT="9525" marB="0" anchor="b">
                    <a:noFill/>
                  </a:tcPr>
                </a:tc>
                <a:extLst>
                  <a:ext uri="{0D108BD9-81ED-4DB2-BD59-A6C34878D82A}">
                    <a16:rowId xmlns="" xmlns:a16="http://schemas.microsoft.com/office/drawing/2014/main" val="2809978352"/>
                  </a:ext>
                </a:extLst>
              </a:tr>
              <a:tr h="170546">
                <a:tc>
                  <a:txBody>
                    <a:bodyPr/>
                    <a:lstStyle/>
                    <a:p>
                      <a:pPr algn="ctr" fontAlgn="b"/>
                      <a:r>
                        <a:rPr lang="es-CO" sz="1200" b="0" i="0" u="none" strike="noStrike">
                          <a:solidFill>
                            <a:srgbClr val="000000"/>
                          </a:solidFill>
                          <a:effectLst/>
                          <a:latin typeface="Arial Narrow" panose="020B0606020202030204" pitchFamily="34" charset="0"/>
                        </a:rPr>
                        <a:t>13</a:t>
                      </a:r>
                    </a:p>
                  </a:txBody>
                  <a:tcPr marL="9525" marR="9525" marT="9525" marB="0" anchor="b">
                    <a:noFill/>
                  </a:tcPr>
                </a:tc>
                <a:tc>
                  <a:txBody>
                    <a:bodyPr/>
                    <a:lstStyle/>
                    <a:p>
                      <a:pPr algn="l" fontAlgn="b"/>
                      <a:r>
                        <a:rPr lang="es-CO" sz="1200" b="0" i="0" u="none" strike="noStrike">
                          <a:solidFill>
                            <a:srgbClr val="000000"/>
                          </a:solidFill>
                          <a:effectLst/>
                          <a:latin typeface="Arial Narrow" panose="020B0606020202030204" pitchFamily="34" charset="0"/>
                        </a:rPr>
                        <a:t>UNIVERSIDAD ICESI</a:t>
                      </a:r>
                    </a:p>
                  </a:txBody>
                  <a:tcPr marL="9525" marR="9525" marT="9525" marB="0" anchor="b">
                    <a:noFill/>
                  </a:tcPr>
                </a:tc>
                <a:tc>
                  <a:txBody>
                    <a:bodyPr/>
                    <a:lstStyle/>
                    <a:p>
                      <a:pPr algn="ctr" fontAlgn="b"/>
                      <a:r>
                        <a:rPr lang="es-CO" sz="1200" b="0" i="0" u="none" strike="noStrike">
                          <a:solidFill>
                            <a:srgbClr val="000000"/>
                          </a:solidFill>
                          <a:effectLst/>
                          <a:latin typeface="Arial Narrow" panose="020B0606020202030204" pitchFamily="34" charset="0"/>
                        </a:rPr>
                        <a:t>0,200</a:t>
                      </a:r>
                    </a:p>
                  </a:txBody>
                  <a:tcPr marL="9525" marR="9525" marT="9525" marB="0" anchor="b">
                    <a:noFill/>
                  </a:tcPr>
                </a:tc>
                <a:extLst>
                  <a:ext uri="{0D108BD9-81ED-4DB2-BD59-A6C34878D82A}">
                    <a16:rowId xmlns="" xmlns:a16="http://schemas.microsoft.com/office/drawing/2014/main" val="2596225650"/>
                  </a:ext>
                </a:extLst>
              </a:tr>
              <a:tr h="170546">
                <a:tc>
                  <a:txBody>
                    <a:bodyPr/>
                    <a:lstStyle/>
                    <a:p>
                      <a:pPr algn="ctr" fontAlgn="b"/>
                      <a:r>
                        <a:rPr lang="es-CO" sz="1200" b="0" i="0" u="none" strike="noStrike">
                          <a:solidFill>
                            <a:srgbClr val="000000"/>
                          </a:solidFill>
                          <a:effectLst/>
                          <a:latin typeface="Arial Narrow" panose="020B0606020202030204" pitchFamily="34" charset="0"/>
                        </a:rPr>
                        <a:t>14</a:t>
                      </a:r>
                    </a:p>
                  </a:txBody>
                  <a:tcPr marL="9525" marR="9525" marT="9525" marB="0" anchor="b">
                    <a:noFill/>
                  </a:tcPr>
                </a:tc>
                <a:tc>
                  <a:txBody>
                    <a:bodyPr/>
                    <a:lstStyle/>
                    <a:p>
                      <a:pPr algn="l" fontAlgn="b"/>
                      <a:r>
                        <a:rPr lang="es-CO" sz="1200" b="0" i="0" u="none" strike="noStrike">
                          <a:solidFill>
                            <a:srgbClr val="000000"/>
                          </a:solidFill>
                          <a:effectLst/>
                          <a:latin typeface="Arial Narrow" panose="020B0606020202030204" pitchFamily="34" charset="0"/>
                        </a:rPr>
                        <a:t>UNIVERSIDAD AUTONOMA DEL CARIBE- UNIAUTONOMA</a:t>
                      </a:r>
                    </a:p>
                  </a:txBody>
                  <a:tcPr marL="9525" marR="9525" marT="9525" marB="0" anchor="b">
                    <a:noFill/>
                  </a:tcPr>
                </a:tc>
                <a:tc>
                  <a:txBody>
                    <a:bodyPr/>
                    <a:lstStyle/>
                    <a:p>
                      <a:pPr algn="ctr" fontAlgn="b"/>
                      <a:r>
                        <a:rPr lang="es-CO" sz="1200" b="0" i="0" u="none" strike="noStrike">
                          <a:solidFill>
                            <a:srgbClr val="000000"/>
                          </a:solidFill>
                          <a:effectLst/>
                          <a:latin typeface="Arial Narrow" panose="020B0606020202030204" pitchFamily="34" charset="0"/>
                        </a:rPr>
                        <a:t>0,190</a:t>
                      </a:r>
                    </a:p>
                  </a:txBody>
                  <a:tcPr marL="9525" marR="9525" marT="9525" marB="0" anchor="b">
                    <a:noFill/>
                  </a:tcPr>
                </a:tc>
                <a:extLst>
                  <a:ext uri="{0D108BD9-81ED-4DB2-BD59-A6C34878D82A}">
                    <a16:rowId xmlns="" xmlns:a16="http://schemas.microsoft.com/office/drawing/2014/main" val="2397544597"/>
                  </a:ext>
                </a:extLst>
              </a:tr>
              <a:tr h="170546">
                <a:tc>
                  <a:txBody>
                    <a:bodyPr/>
                    <a:lstStyle/>
                    <a:p>
                      <a:pPr algn="ctr" fontAlgn="b"/>
                      <a:r>
                        <a:rPr lang="es-CO" sz="1200" b="0" i="0" u="none" strike="noStrike">
                          <a:solidFill>
                            <a:srgbClr val="000000"/>
                          </a:solidFill>
                          <a:effectLst/>
                          <a:latin typeface="Arial Narrow" panose="020B0606020202030204" pitchFamily="34" charset="0"/>
                        </a:rPr>
                        <a:t>15</a:t>
                      </a:r>
                    </a:p>
                  </a:txBody>
                  <a:tcPr marL="9525" marR="9525" marT="9525" marB="0" anchor="b">
                    <a:noFill/>
                  </a:tcPr>
                </a:tc>
                <a:tc>
                  <a:txBody>
                    <a:bodyPr/>
                    <a:lstStyle/>
                    <a:p>
                      <a:pPr algn="l" fontAlgn="b"/>
                      <a:r>
                        <a:rPr lang="es-CO" sz="1200" b="0" i="0" u="none" strike="noStrike">
                          <a:solidFill>
                            <a:srgbClr val="000000"/>
                          </a:solidFill>
                          <a:effectLst/>
                          <a:latin typeface="Arial Narrow" panose="020B0606020202030204" pitchFamily="34" charset="0"/>
                        </a:rPr>
                        <a:t>UNIVERSIDAD CES</a:t>
                      </a:r>
                    </a:p>
                  </a:txBody>
                  <a:tcPr marL="9525" marR="9525" marT="9525" marB="0" anchor="b">
                    <a:noFill/>
                  </a:tcPr>
                </a:tc>
                <a:tc>
                  <a:txBody>
                    <a:bodyPr/>
                    <a:lstStyle/>
                    <a:p>
                      <a:pPr algn="ctr" fontAlgn="b"/>
                      <a:r>
                        <a:rPr lang="es-CO" sz="1200" b="0" i="0" u="none" strike="noStrike">
                          <a:solidFill>
                            <a:srgbClr val="000000"/>
                          </a:solidFill>
                          <a:effectLst/>
                          <a:latin typeface="Arial Narrow" panose="020B0606020202030204" pitchFamily="34" charset="0"/>
                        </a:rPr>
                        <a:t>0,174</a:t>
                      </a:r>
                    </a:p>
                  </a:txBody>
                  <a:tcPr marL="9525" marR="9525" marT="9525" marB="0" anchor="b">
                    <a:noFill/>
                  </a:tcPr>
                </a:tc>
                <a:extLst>
                  <a:ext uri="{0D108BD9-81ED-4DB2-BD59-A6C34878D82A}">
                    <a16:rowId xmlns="" xmlns:a16="http://schemas.microsoft.com/office/drawing/2014/main" val="1239533458"/>
                  </a:ext>
                </a:extLst>
              </a:tr>
              <a:tr h="170546">
                <a:tc>
                  <a:txBody>
                    <a:bodyPr/>
                    <a:lstStyle/>
                    <a:p>
                      <a:pPr algn="ctr" fontAlgn="b"/>
                      <a:r>
                        <a:rPr lang="es-CO" sz="1200" b="0" i="0" u="none" strike="noStrike">
                          <a:solidFill>
                            <a:srgbClr val="000000"/>
                          </a:solidFill>
                          <a:effectLst/>
                          <a:latin typeface="Arial Narrow" panose="020B0606020202030204" pitchFamily="34" charset="0"/>
                        </a:rPr>
                        <a:t>16</a:t>
                      </a:r>
                    </a:p>
                  </a:txBody>
                  <a:tcPr marL="9525" marR="9525" marT="9525" marB="0" anchor="b">
                    <a:noFill/>
                  </a:tcPr>
                </a:tc>
                <a:tc>
                  <a:txBody>
                    <a:bodyPr/>
                    <a:lstStyle/>
                    <a:p>
                      <a:pPr algn="l" fontAlgn="b"/>
                      <a:r>
                        <a:rPr lang="es-CO" sz="1200" b="0" i="0" u="none" strike="noStrike">
                          <a:solidFill>
                            <a:srgbClr val="000000"/>
                          </a:solidFill>
                          <a:effectLst/>
                          <a:latin typeface="Arial Narrow" panose="020B0606020202030204" pitchFamily="34" charset="0"/>
                        </a:rPr>
                        <a:t>UNIVERSIDAD AUTONOMA DE MANIZALES</a:t>
                      </a:r>
                    </a:p>
                  </a:txBody>
                  <a:tcPr marL="9525" marR="9525" marT="9525" marB="0" anchor="b">
                    <a:noFill/>
                  </a:tcPr>
                </a:tc>
                <a:tc>
                  <a:txBody>
                    <a:bodyPr/>
                    <a:lstStyle/>
                    <a:p>
                      <a:pPr algn="ctr" fontAlgn="b"/>
                      <a:r>
                        <a:rPr lang="es-CO" sz="1200" b="0" i="0" u="none" strike="noStrike">
                          <a:solidFill>
                            <a:srgbClr val="000000"/>
                          </a:solidFill>
                          <a:effectLst/>
                          <a:latin typeface="Arial Narrow" panose="020B0606020202030204" pitchFamily="34" charset="0"/>
                        </a:rPr>
                        <a:t>0,171</a:t>
                      </a:r>
                    </a:p>
                  </a:txBody>
                  <a:tcPr marL="9525" marR="9525" marT="9525" marB="0" anchor="b">
                    <a:noFill/>
                  </a:tcPr>
                </a:tc>
                <a:extLst>
                  <a:ext uri="{0D108BD9-81ED-4DB2-BD59-A6C34878D82A}">
                    <a16:rowId xmlns="" xmlns:a16="http://schemas.microsoft.com/office/drawing/2014/main" val="2768313598"/>
                  </a:ext>
                </a:extLst>
              </a:tr>
              <a:tr h="170546">
                <a:tc>
                  <a:txBody>
                    <a:bodyPr/>
                    <a:lstStyle/>
                    <a:p>
                      <a:pPr algn="ctr" fontAlgn="b"/>
                      <a:r>
                        <a:rPr lang="es-CO" sz="1200" b="0" i="0" u="none" strike="noStrike">
                          <a:solidFill>
                            <a:srgbClr val="000000"/>
                          </a:solidFill>
                          <a:effectLst/>
                          <a:latin typeface="Arial Narrow" panose="020B0606020202030204" pitchFamily="34" charset="0"/>
                        </a:rPr>
                        <a:t>17</a:t>
                      </a:r>
                    </a:p>
                  </a:txBody>
                  <a:tcPr marL="9525" marR="9525" marT="9525" marB="0" anchor="b">
                    <a:noFill/>
                  </a:tcPr>
                </a:tc>
                <a:tc>
                  <a:txBody>
                    <a:bodyPr/>
                    <a:lstStyle/>
                    <a:p>
                      <a:pPr algn="l" fontAlgn="b"/>
                      <a:r>
                        <a:rPr lang="es-CO" sz="1200" b="0" i="0" u="none" strike="noStrike">
                          <a:solidFill>
                            <a:srgbClr val="000000"/>
                          </a:solidFill>
                          <a:effectLst/>
                          <a:latin typeface="Arial Narrow" panose="020B0606020202030204" pitchFamily="34" charset="0"/>
                        </a:rPr>
                        <a:t>UNIVERSIDAD EAN</a:t>
                      </a:r>
                    </a:p>
                  </a:txBody>
                  <a:tcPr marL="9525" marR="9525" marT="9525" marB="0" anchor="b">
                    <a:noFill/>
                  </a:tcPr>
                </a:tc>
                <a:tc>
                  <a:txBody>
                    <a:bodyPr/>
                    <a:lstStyle/>
                    <a:p>
                      <a:pPr algn="ctr" fontAlgn="b"/>
                      <a:r>
                        <a:rPr lang="es-CO" sz="1200" b="0" i="0" u="none" strike="noStrike">
                          <a:solidFill>
                            <a:srgbClr val="000000"/>
                          </a:solidFill>
                          <a:effectLst/>
                          <a:latin typeface="Arial Narrow" panose="020B0606020202030204" pitchFamily="34" charset="0"/>
                        </a:rPr>
                        <a:t>0,162</a:t>
                      </a:r>
                    </a:p>
                  </a:txBody>
                  <a:tcPr marL="9525" marR="9525" marT="9525" marB="0" anchor="b">
                    <a:noFill/>
                  </a:tcPr>
                </a:tc>
                <a:extLst>
                  <a:ext uri="{0D108BD9-81ED-4DB2-BD59-A6C34878D82A}">
                    <a16:rowId xmlns="" xmlns:a16="http://schemas.microsoft.com/office/drawing/2014/main" val="3232850799"/>
                  </a:ext>
                </a:extLst>
              </a:tr>
              <a:tr h="170546">
                <a:tc>
                  <a:txBody>
                    <a:bodyPr/>
                    <a:lstStyle/>
                    <a:p>
                      <a:pPr algn="ctr" fontAlgn="b"/>
                      <a:r>
                        <a:rPr lang="es-CO" sz="1200" b="0" i="0" u="none" strike="noStrike">
                          <a:solidFill>
                            <a:srgbClr val="000000"/>
                          </a:solidFill>
                          <a:effectLst/>
                          <a:latin typeface="Arial Narrow" panose="020B0606020202030204" pitchFamily="34" charset="0"/>
                        </a:rPr>
                        <a:t>18</a:t>
                      </a:r>
                    </a:p>
                  </a:txBody>
                  <a:tcPr marL="9525" marR="9525" marT="9525" marB="0" anchor="b">
                    <a:noFill/>
                  </a:tcPr>
                </a:tc>
                <a:tc>
                  <a:txBody>
                    <a:bodyPr/>
                    <a:lstStyle/>
                    <a:p>
                      <a:pPr algn="l" fontAlgn="b"/>
                      <a:r>
                        <a:rPr lang="es-CO" sz="1200" b="0" i="0" u="none" strike="noStrike">
                          <a:solidFill>
                            <a:srgbClr val="000000"/>
                          </a:solidFill>
                          <a:effectLst/>
                          <a:latin typeface="Arial Narrow" panose="020B0606020202030204" pitchFamily="34" charset="0"/>
                        </a:rPr>
                        <a:t>UNIVERSIDAD MILITAR-NUEVA GRANADA</a:t>
                      </a:r>
                    </a:p>
                  </a:txBody>
                  <a:tcPr marL="9525" marR="9525" marT="9525" marB="0" anchor="b">
                    <a:noFill/>
                  </a:tcPr>
                </a:tc>
                <a:tc>
                  <a:txBody>
                    <a:bodyPr/>
                    <a:lstStyle/>
                    <a:p>
                      <a:pPr algn="ctr" fontAlgn="b"/>
                      <a:r>
                        <a:rPr lang="es-CO" sz="1200" b="0" i="0" u="none" strike="noStrike">
                          <a:solidFill>
                            <a:srgbClr val="000000"/>
                          </a:solidFill>
                          <a:effectLst/>
                          <a:latin typeface="Arial Narrow" panose="020B0606020202030204" pitchFamily="34" charset="0"/>
                        </a:rPr>
                        <a:t>0,151</a:t>
                      </a:r>
                    </a:p>
                  </a:txBody>
                  <a:tcPr marL="9525" marR="9525" marT="9525" marB="0" anchor="b">
                    <a:noFill/>
                  </a:tcPr>
                </a:tc>
                <a:extLst>
                  <a:ext uri="{0D108BD9-81ED-4DB2-BD59-A6C34878D82A}">
                    <a16:rowId xmlns="" xmlns:a16="http://schemas.microsoft.com/office/drawing/2014/main" val="3736741263"/>
                  </a:ext>
                </a:extLst>
              </a:tr>
              <a:tr h="170546">
                <a:tc>
                  <a:txBody>
                    <a:bodyPr/>
                    <a:lstStyle/>
                    <a:p>
                      <a:pPr algn="ctr" fontAlgn="b"/>
                      <a:r>
                        <a:rPr lang="es-CO" sz="1200" b="0" i="0" u="none" strike="noStrike">
                          <a:solidFill>
                            <a:srgbClr val="000000"/>
                          </a:solidFill>
                          <a:effectLst/>
                          <a:latin typeface="Arial Narrow" panose="020B0606020202030204" pitchFamily="34" charset="0"/>
                        </a:rPr>
                        <a:t>19</a:t>
                      </a:r>
                    </a:p>
                  </a:txBody>
                  <a:tcPr marL="9525" marR="9525" marT="9525" marB="0" anchor="b">
                    <a:noFill/>
                  </a:tcPr>
                </a:tc>
                <a:tc>
                  <a:txBody>
                    <a:bodyPr/>
                    <a:lstStyle/>
                    <a:p>
                      <a:pPr algn="l" fontAlgn="b"/>
                      <a:r>
                        <a:rPr lang="es-CO" sz="1200" b="0" i="0" u="none" strike="noStrike">
                          <a:solidFill>
                            <a:srgbClr val="000000"/>
                          </a:solidFill>
                          <a:effectLst/>
                          <a:latin typeface="Arial Narrow" panose="020B0606020202030204" pitchFamily="34" charset="0"/>
                        </a:rPr>
                        <a:t>UNIVERSIDAD CATOLICA DE PEREIRA</a:t>
                      </a:r>
                    </a:p>
                  </a:txBody>
                  <a:tcPr marL="9525" marR="9525" marT="9525" marB="0" anchor="b">
                    <a:noFill/>
                  </a:tcPr>
                </a:tc>
                <a:tc>
                  <a:txBody>
                    <a:bodyPr/>
                    <a:lstStyle/>
                    <a:p>
                      <a:pPr algn="ctr" fontAlgn="b"/>
                      <a:r>
                        <a:rPr lang="es-CO" sz="1200" b="0" i="0" u="none" strike="noStrike">
                          <a:solidFill>
                            <a:srgbClr val="000000"/>
                          </a:solidFill>
                          <a:effectLst/>
                          <a:latin typeface="Arial Narrow" panose="020B0606020202030204" pitchFamily="34" charset="0"/>
                        </a:rPr>
                        <a:t>0,149</a:t>
                      </a:r>
                    </a:p>
                  </a:txBody>
                  <a:tcPr marL="9525" marR="9525" marT="9525" marB="0" anchor="b">
                    <a:noFill/>
                  </a:tcPr>
                </a:tc>
                <a:extLst>
                  <a:ext uri="{0D108BD9-81ED-4DB2-BD59-A6C34878D82A}">
                    <a16:rowId xmlns="" xmlns:a16="http://schemas.microsoft.com/office/drawing/2014/main" val="116231525"/>
                  </a:ext>
                </a:extLst>
              </a:tr>
              <a:tr h="170546">
                <a:tc>
                  <a:txBody>
                    <a:bodyPr/>
                    <a:lstStyle/>
                    <a:p>
                      <a:pPr algn="ctr" fontAlgn="b"/>
                      <a:r>
                        <a:rPr lang="es-CO" sz="1200" b="0" i="0" u="none" strike="noStrike">
                          <a:solidFill>
                            <a:srgbClr val="000000"/>
                          </a:solidFill>
                          <a:effectLst/>
                          <a:latin typeface="Arial Narrow" panose="020B0606020202030204" pitchFamily="34" charset="0"/>
                        </a:rPr>
                        <a:t>20</a:t>
                      </a:r>
                    </a:p>
                  </a:txBody>
                  <a:tcPr marL="9525" marR="9525" marT="9525" marB="0" anchor="b">
                    <a:noFill/>
                  </a:tcPr>
                </a:tc>
                <a:tc>
                  <a:txBody>
                    <a:bodyPr/>
                    <a:lstStyle/>
                    <a:p>
                      <a:pPr algn="l" fontAlgn="b"/>
                      <a:r>
                        <a:rPr lang="es-CO" sz="1200" b="0" i="0" u="none" strike="noStrike">
                          <a:solidFill>
                            <a:srgbClr val="000000"/>
                          </a:solidFill>
                          <a:effectLst/>
                          <a:latin typeface="Arial Narrow" panose="020B0606020202030204" pitchFamily="34" charset="0"/>
                        </a:rPr>
                        <a:t>UNIVERSIDAD SERGIO ARBOLEDA</a:t>
                      </a:r>
                    </a:p>
                  </a:txBody>
                  <a:tcPr marL="9525" marR="9525" marT="9525" marB="0" anchor="b">
                    <a:noFill/>
                  </a:tcPr>
                </a:tc>
                <a:tc>
                  <a:txBody>
                    <a:bodyPr/>
                    <a:lstStyle/>
                    <a:p>
                      <a:pPr algn="ctr" fontAlgn="b"/>
                      <a:r>
                        <a:rPr lang="es-CO" sz="1200" b="0" i="0" u="none" strike="noStrike">
                          <a:solidFill>
                            <a:srgbClr val="000000"/>
                          </a:solidFill>
                          <a:effectLst/>
                          <a:latin typeface="Arial Narrow" panose="020B0606020202030204" pitchFamily="34" charset="0"/>
                        </a:rPr>
                        <a:t>0,145</a:t>
                      </a:r>
                    </a:p>
                  </a:txBody>
                  <a:tcPr marL="9525" marR="9525" marT="9525" marB="0" anchor="b">
                    <a:noFill/>
                  </a:tcPr>
                </a:tc>
                <a:extLst>
                  <a:ext uri="{0D108BD9-81ED-4DB2-BD59-A6C34878D82A}">
                    <a16:rowId xmlns="" xmlns:a16="http://schemas.microsoft.com/office/drawing/2014/main" val="4226527145"/>
                  </a:ext>
                </a:extLst>
              </a:tr>
              <a:tr h="170546">
                <a:tc>
                  <a:txBody>
                    <a:bodyPr/>
                    <a:lstStyle/>
                    <a:p>
                      <a:pPr algn="ctr" fontAlgn="b"/>
                      <a:r>
                        <a:rPr lang="es-CO" sz="1200" b="0" i="0" u="none" strike="noStrike">
                          <a:solidFill>
                            <a:srgbClr val="000000"/>
                          </a:solidFill>
                          <a:effectLst/>
                          <a:latin typeface="Arial Narrow" panose="020B0606020202030204" pitchFamily="34" charset="0"/>
                        </a:rPr>
                        <a:t>21</a:t>
                      </a:r>
                    </a:p>
                  </a:txBody>
                  <a:tcPr marL="9525" marR="9525" marT="9525" marB="0" anchor="b">
                    <a:noFill/>
                  </a:tcPr>
                </a:tc>
                <a:tc>
                  <a:txBody>
                    <a:bodyPr/>
                    <a:lstStyle/>
                    <a:p>
                      <a:pPr algn="l" fontAlgn="b"/>
                      <a:r>
                        <a:rPr lang="es-CO" sz="1200" b="0" i="0" u="none" strike="noStrike">
                          <a:solidFill>
                            <a:srgbClr val="000000"/>
                          </a:solidFill>
                          <a:effectLst/>
                          <a:latin typeface="Arial Narrow" panose="020B0606020202030204" pitchFamily="34" charset="0"/>
                        </a:rPr>
                        <a:t>UNIVERSIDAD EXTERNADO DE COLOMBIA</a:t>
                      </a:r>
                    </a:p>
                  </a:txBody>
                  <a:tcPr marL="9525" marR="9525" marT="9525" marB="0" anchor="b">
                    <a:noFill/>
                  </a:tcPr>
                </a:tc>
                <a:tc>
                  <a:txBody>
                    <a:bodyPr/>
                    <a:lstStyle/>
                    <a:p>
                      <a:pPr algn="ctr" fontAlgn="b"/>
                      <a:r>
                        <a:rPr lang="es-CO" sz="1200" b="0" i="0" u="none" strike="noStrike">
                          <a:solidFill>
                            <a:srgbClr val="000000"/>
                          </a:solidFill>
                          <a:effectLst/>
                          <a:latin typeface="Arial Narrow" panose="020B0606020202030204" pitchFamily="34" charset="0"/>
                        </a:rPr>
                        <a:t>0,143</a:t>
                      </a:r>
                    </a:p>
                  </a:txBody>
                  <a:tcPr marL="9525" marR="9525" marT="9525" marB="0" anchor="b">
                    <a:noFill/>
                  </a:tcPr>
                </a:tc>
                <a:extLst>
                  <a:ext uri="{0D108BD9-81ED-4DB2-BD59-A6C34878D82A}">
                    <a16:rowId xmlns="" xmlns:a16="http://schemas.microsoft.com/office/drawing/2014/main" val="803510805"/>
                  </a:ext>
                </a:extLst>
              </a:tr>
              <a:tr h="170546">
                <a:tc>
                  <a:txBody>
                    <a:bodyPr/>
                    <a:lstStyle/>
                    <a:p>
                      <a:pPr algn="ctr" fontAlgn="b"/>
                      <a:r>
                        <a:rPr lang="es-CO" sz="1200" b="0" i="0" u="none" strike="noStrike">
                          <a:solidFill>
                            <a:srgbClr val="000000"/>
                          </a:solidFill>
                          <a:effectLst/>
                          <a:latin typeface="Arial Narrow" panose="020B0606020202030204" pitchFamily="34" charset="0"/>
                        </a:rPr>
                        <a:t>22</a:t>
                      </a:r>
                    </a:p>
                  </a:txBody>
                  <a:tcPr marL="9525" marR="9525" marT="9525" marB="0" anchor="b">
                    <a:noFill/>
                  </a:tcPr>
                </a:tc>
                <a:tc>
                  <a:txBody>
                    <a:bodyPr/>
                    <a:lstStyle/>
                    <a:p>
                      <a:pPr algn="l" fontAlgn="b"/>
                      <a:r>
                        <a:rPr lang="es-CO" sz="1200" b="0" i="0" u="none" strike="noStrike">
                          <a:solidFill>
                            <a:srgbClr val="000000"/>
                          </a:solidFill>
                          <a:effectLst/>
                          <a:latin typeface="Arial Narrow" panose="020B0606020202030204" pitchFamily="34" charset="0"/>
                        </a:rPr>
                        <a:t>UNIVERSIDAD DE MANIZALES</a:t>
                      </a:r>
                    </a:p>
                  </a:txBody>
                  <a:tcPr marL="9525" marR="9525" marT="9525" marB="0" anchor="b">
                    <a:noFill/>
                  </a:tcPr>
                </a:tc>
                <a:tc>
                  <a:txBody>
                    <a:bodyPr/>
                    <a:lstStyle/>
                    <a:p>
                      <a:pPr algn="ctr" fontAlgn="b"/>
                      <a:r>
                        <a:rPr lang="es-CO" sz="1200" b="0" i="0" u="none" strike="noStrike">
                          <a:solidFill>
                            <a:srgbClr val="000000"/>
                          </a:solidFill>
                          <a:effectLst/>
                          <a:latin typeface="Arial Narrow" panose="020B0606020202030204" pitchFamily="34" charset="0"/>
                        </a:rPr>
                        <a:t>0,143</a:t>
                      </a:r>
                    </a:p>
                  </a:txBody>
                  <a:tcPr marL="9525" marR="9525" marT="9525" marB="0" anchor="b">
                    <a:noFill/>
                  </a:tcPr>
                </a:tc>
                <a:extLst>
                  <a:ext uri="{0D108BD9-81ED-4DB2-BD59-A6C34878D82A}">
                    <a16:rowId xmlns="" xmlns:a16="http://schemas.microsoft.com/office/drawing/2014/main" val="3472264943"/>
                  </a:ext>
                </a:extLst>
              </a:tr>
              <a:tr h="170546">
                <a:tc>
                  <a:txBody>
                    <a:bodyPr/>
                    <a:lstStyle/>
                    <a:p>
                      <a:pPr algn="ctr" fontAlgn="b"/>
                      <a:r>
                        <a:rPr lang="es-CO" sz="1200" b="0" i="0" u="none" strike="noStrike">
                          <a:solidFill>
                            <a:srgbClr val="000000"/>
                          </a:solidFill>
                          <a:effectLst/>
                          <a:latin typeface="Arial Narrow" panose="020B0606020202030204" pitchFamily="34" charset="0"/>
                        </a:rPr>
                        <a:t>23</a:t>
                      </a:r>
                    </a:p>
                  </a:txBody>
                  <a:tcPr marL="9525" marR="9525" marT="9525" marB="0" anchor="b">
                    <a:noFill/>
                  </a:tcPr>
                </a:tc>
                <a:tc>
                  <a:txBody>
                    <a:bodyPr/>
                    <a:lstStyle/>
                    <a:p>
                      <a:pPr algn="l" fontAlgn="b"/>
                      <a:r>
                        <a:rPr lang="es-CO" sz="1200" b="0" i="0" u="none" strike="noStrike">
                          <a:solidFill>
                            <a:srgbClr val="000000"/>
                          </a:solidFill>
                          <a:effectLst/>
                          <a:latin typeface="Arial Narrow" panose="020B0606020202030204" pitchFamily="34" charset="0"/>
                        </a:rPr>
                        <a:t>UNIVERSIDAD SURCOLOMBIANA</a:t>
                      </a:r>
                    </a:p>
                  </a:txBody>
                  <a:tcPr marL="9525" marR="9525" marT="9525" marB="0" anchor="b">
                    <a:noFill/>
                  </a:tcPr>
                </a:tc>
                <a:tc>
                  <a:txBody>
                    <a:bodyPr/>
                    <a:lstStyle/>
                    <a:p>
                      <a:pPr algn="ctr" fontAlgn="b"/>
                      <a:r>
                        <a:rPr lang="es-CO" sz="1200" b="0" i="0" u="none" strike="noStrike">
                          <a:solidFill>
                            <a:srgbClr val="000000"/>
                          </a:solidFill>
                          <a:effectLst/>
                          <a:latin typeface="Arial Narrow" panose="020B0606020202030204" pitchFamily="34" charset="0"/>
                        </a:rPr>
                        <a:t>0,140</a:t>
                      </a:r>
                    </a:p>
                  </a:txBody>
                  <a:tcPr marL="9525" marR="9525" marT="9525" marB="0" anchor="b">
                    <a:noFill/>
                  </a:tcPr>
                </a:tc>
                <a:extLst>
                  <a:ext uri="{0D108BD9-81ED-4DB2-BD59-A6C34878D82A}">
                    <a16:rowId xmlns="" xmlns:a16="http://schemas.microsoft.com/office/drawing/2014/main" val="2322827960"/>
                  </a:ext>
                </a:extLst>
              </a:tr>
              <a:tr h="170546">
                <a:tc>
                  <a:txBody>
                    <a:bodyPr/>
                    <a:lstStyle/>
                    <a:p>
                      <a:pPr algn="ctr" fontAlgn="b"/>
                      <a:r>
                        <a:rPr lang="es-CO" sz="1200" b="0" i="0" u="none" strike="noStrike">
                          <a:solidFill>
                            <a:srgbClr val="000000"/>
                          </a:solidFill>
                          <a:effectLst/>
                          <a:latin typeface="Arial Narrow" panose="020B0606020202030204" pitchFamily="34" charset="0"/>
                        </a:rPr>
                        <a:t>24</a:t>
                      </a:r>
                    </a:p>
                  </a:txBody>
                  <a:tcPr marL="9525" marR="9525" marT="9525" marB="0" anchor="b">
                    <a:noFill/>
                  </a:tcPr>
                </a:tc>
                <a:tc>
                  <a:txBody>
                    <a:bodyPr/>
                    <a:lstStyle/>
                    <a:p>
                      <a:pPr algn="l" fontAlgn="b"/>
                      <a:r>
                        <a:rPr lang="es-CO" sz="1200" b="0" i="0" u="none" strike="noStrike">
                          <a:solidFill>
                            <a:srgbClr val="000000"/>
                          </a:solidFill>
                          <a:effectLst/>
                          <a:latin typeface="Arial Narrow" panose="020B0606020202030204" pitchFamily="34" charset="0"/>
                        </a:rPr>
                        <a:t>UNIVERSIDAD EL BOSQUE</a:t>
                      </a:r>
                    </a:p>
                  </a:txBody>
                  <a:tcPr marL="9525" marR="9525" marT="9525" marB="0" anchor="b">
                    <a:noFill/>
                  </a:tcPr>
                </a:tc>
                <a:tc>
                  <a:txBody>
                    <a:bodyPr/>
                    <a:lstStyle/>
                    <a:p>
                      <a:pPr algn="ctr" fontAlgn="b"/>
                      <a:r>
                        <a:rPr lang="es-CO" sz="1200" b="0" i="0" u="none" strike="noStrike">
                          <a:solidFill>
                            <a:srgbClr val="000000"/>
                          </a:solidFill>
                          <a:effectLst/>
                          <a:latin typeface="Arial Narrow" panose="020B0606020202030204" pitchFamily="34" charset="0"/>
                        </a:rPr>
                        <a:t>0,127</a:t>
                      </a:r>
                    </a:p>
                  </a:txBody>
                  <a:tcPr marL="9525" marR="9525" marT="9525" marB="0" anchor="b">
                    <a:noFill/>
                  </a:tcPr>
                </a:tc>
                <a:extLst>
                  <a:ext uri="{0D108BD9-81ED-4DB2-BD59-A6C34878D82A}">
                    <a16:rowId xmlns="" xmlns:a16="http://schemas.microsoft.com/office/drawing/2014/main" val="123861237"/>
                  </a:ext>
                </a:extLst>
              </a:tr>
              <a:tr h="170546">
                <a:tc>
                  <a:txBody>
                    <a:bodyPr/>
                    <a:lstStyle/>
                    <a:p>
                      <a:pPr algn="ctr" fontAlgn="b"/>
                      <a:r>
                        <a:rPr lang="es-CO" sz="1200" b="0" i="0" u="none" strike="noStrike">
                          <a:solidFill>
                            <a:srgbClr val="000000"/>
                          </a:solidFill>
                          <a:effectLst/>
                          <a:latin typeface="Arial Narrow" panose="020B0606020202030204" pitchFamily="34" charset="0"/>
                        </a:rPr>
                        <a:t>25</a:t>
                      </a:r>
                    </a:p>
                  </a:txBody>
                  <a:tcPr marL="9525" marR="9525" marT="9525" marB="0" anchor="b">
                    <a:noFill/>
                  </a:tcPr>
                </a:tc>
                <a:tc>
                  <a:txBody>
                    <a:bodyPr/>
                    <a:lstStyle/>
                    <a:p>
                      <a:pPr algn="l" fontAlgn="b"/>
                      <a:r>
                        <a:rPr lang="es-CO" sz="1200" b="0" i="0" u="none" strike="noStrike">
                          <a:solidFill>
                            <a:srgbClr val="000000"/>
                          </a:solidFill>
                          <a:effectLst/>
                          <a:latin typeface="Arial Narrow" panose="020B0606020202030204" pitchFamily="34" charset="0"/>
                        </a:rPr>
                        <a:t>FUNDACION UNIVERSITARIA DE CIENCIAS DE LA SALUD</a:t>
                      </a:r>
                    </a:p>
                  </a:txBody>
                  <a:tcPr marL="9525" marR="9525" marT="9525" marB="0" anchor="b">
                    <a:noFill/>
                  </a:tcPr>
                </a:tc>
                <a:tc>
                  <a:txBody>
                    <a:bodyPr/>
                    <a:lstStyle/>
                    <a:p>
                      <a:pPr algn="ctr" fontAlgn="b"/>
                      <a:r>
                        <a:rPr lang="es-CO" sz="1200" b="0" i="0" u="none" strike="noStrike">
                          <a:solidFill>
                            <a:srgbClr val="000000"/>
                          </a:solidFill>
                          <a:effectLst/>
                          <a:latin typeface="Arial Narrow" panose="020B0606020202030204" pitchFamily="34" charset="0"/>
                        </a:rPr>
                        <a:t>0,121</a:t>
                      </a:r>
                    </a:p>
                  </a:txBody>
                  <a:tcPr marL="9525" marR="9525" marT="9525" marB="0" anchor="b">
                    <a:noFill/>
                  </a:tcPr>
                </a:tc>
                <a:extLst>
                  <a:ext uri="{0D108BD9-81ED-4DB2-BD59-A6C34878D82A}">
                    <a16:rowId xmlns="" xmlns:a16="http://schemas.microsoft.com/office/drawing/2014/main" val="44717393"/>
                  </a:ext>
                </a:extLst>
              </a:tr>
              <a:tr h="170546">
                <a:tc>
                  <a:txBody>
                    <a:bodyPr/>
                    <a:lstStyle/>
                    <a:p>
                      <a:pPr algn="ctr" fontAlgn="b"/>
                      <a:r>
                        <a:rPr lang="es-CO" sz="1200" b="0" i="0" u="none" strike="noStrike">
                          <a:solidFill>
                            <a:srgbClr val="000000"/>
                          </a:solidFill>
                          <a:effectLst/>
                          <a:latin typeface="Arial Narrow" panose="020B0606020202030204" pitchFamily="34" charset="0"/>
                        </a:rPr>
                        <a:t>26</a:t>
                      </a:r>
                    </a:p>
                  </a:txBody>
                  <a:tcPr marL="9525" marR="9525" marT="9525" marB="0" anchor="b">
                    <a:noFill/>
                  </a:tcPr>
                </a:tc>
                <a:tc>
                  <a:txBody>
                    <a:bodyPr/>
                    <a:lstStyle/>
                    <a:p>
                      <a:pPr algn="l" fontAlgn="b"/>
                      <a:r>
                        <a:rPr lang="es-CO" sz="1200" b="0" i="0" u="none" strike="noStrike">
                          <a:solidFill>
                            <a:srgbClr val="000000"/>
                          </a:solidFill>
                          <a:effectLst/>
                          <a:latin typeface="Arial Narrow" panose="020B0606020202030204" pitchFamily="34" charset="0"/>
                        </a:rPr>
                        <a:t>UNIVERSIDAD LIBRE</a:t>
                      </a:r>
                    </a:p>
                  </a:txBody>
                  <a:tcPr marL="9525" marR="9525" marT="9525" marB="0" anchor="b">
                    <a:noFill/>
                  </a:tcPr>
                </a:tc>
                <a:tc>
                  <a:txBody>
                    <a:bodyPr/>
                    <a:lstStyle/>
                    <a:p>
                      <a:pPr algn="ctr" fontAlgn="b"/>
                      <a:r>
                        <a:rPr lang="es-CO" sz="1200" b="0" i="0" u="none" strike="noStrike">
                          <a:solidFill>
                            <a:srgbClr val="000000"/>
                          </a:solidFill>
                          <a:effectLst/>
                          <a:latin typeface="Arial Narrow" panose="020B0606020202030204" pitchFamily="34" charset="0"/>
                        </a:rPr>
                        <a:t>0,097</a:t>
                      </a:r>
                    </a:p>
                  </a:txBody>
                  <a:tcPr marL="9525" marR="9525" marT="9525" marB="0" anchor="b">
                    <a:noFill/>
                  </a:tcPr>
                </a:tc>
                <a:extLst>
                  <a:ext uri="{0D108BD9-81ED-4DB2-BD59-A6C34878D82A}">
                    <a16:rowId xmlns="" xmlns:a16="http://schemas.microsoft.com/office/drawing/2014/main" val="1933047463"/>
                  </a:ext>
                </a:extLst>
              </a:tr>
              <a:tr h="170546">
                <a:tc>
                  <a:txBody>
                    <a:bodyPr/>
                    <a:lstStyle/>
                    <a:p>
                      <a:pPr algn="ctr" fontAlgn="b"/>
                      <a:r>
                        <a:rPr lang="es-CO" sz="1200" b="0" i="0" u="none" strike="noStrike">
                          <a:solidFill>
                            <a:srgbClr val="000000"/>
                          </a:solidFill>
                          <a:effectLst/>
                          <a:latin typeface="Arial Narrow" panose="020B0606020202030204" pitchFamily="34" charset="0"/>
                        </a:rPr>
                        <a:t>27</a:t>
                      </a:r>
                    </a:p>
                  </a:txBody>
                  <a:tcPr marL="9525" marR="9525" marT="9525" marB="0" anchor="b">
                    <a:noFill/>
                  </a:tcPr>
                </a:tc>
                <a:tc>
                  <a:txBody>
                    <a:bodyPr/>
                    <a:lstStyle/>
                    <a:p>
                      <a:pPr algn="l" fontAlgn="b"/>
                      <a:r>
                        <a:rPr lang="es-CO" sz="1200" b="0" i="0" u="none" strike="noStrike">
                          <a:solidFill>
                            <a:srgbClr val="000000"/>
                          </a:solidFill>
                          <a:effectLst/>
                          <a:latin typeface="Arial Narrow" panose="020B0606020202030204" pitchFamily="34" charset="0"/>
                        </a:rPr>
                        <a:t>UNIVERSIDAD CENTRAL</a:t>
                      </a:r>
                    </a:p>
                  </a:txBody>
                  <a:tcPr marL="9525" marR="9525" marT="9525" marB="0" anchor="b">
                    <a:noFill/>
                  </a:tcPr>
                </a:tc>
                <a:tc>
                  <a:txBody>
                    <a:bodyPr/>
                    <a:lstStyle/>
                    <a:p>
                      <a:pPr algn="ctr" fontAlgn="b"/>
                      <a:r>
                        <a:rPr lang="es-CO" sz="1200" b="0" i="0" u="none" strike="noStrike">
                          <a:solidFill>
                            <a:srgbClr val="000000"/>
                          </a:solidFill>
                          <a:effectLst/>
                          <a:latin typeface="Arial Narrow" panose="020B0606020202030204" pitchFamily="34" charset="0"/>
                        </a:rPr>
                        <a:t>0,074</a:t>
                      </a:r>
                    </a:p>
                  </a:txBody>
                  <a:tcPr marL="9525" marR="9525" marT="9525" marB="0" anchor="b">
                    <a:noFill/>
                  </a:tcPr>
                </a:tc>
                <a:extLst>
                  <a:ext uri="{0D108BD9-81ED-4DB2-BD59-A6C34878D82A}">
                    <a16:rowId xmlns="" xmlns:a16="http://schemas.microsoft.com/office/drawing/2014/main" val="1433134759"/>
                  </a:ext>
                </a:extLst>
              </a:tr>
              <a:tr h="170546">
                <a:tc>
                  <a:txBody>
                    <a:bodyPr/>
                    <a:lstStyle/>
                    <a:p>
                      <a:pPr algn="ctr" fontAlgn="b"/>
                      <a:r>
                        <a:rPr lang="es-CO" sz="1200" b="0" i="0" u="none" strike="noStrike">
                          <a:solidFill>
                            <a:srgbClr val="000000"/>
                          </a:solidFill>
                          <a:effectLst/>
                          <a:latin typeface="Arial Narrow" panose="020B0606020202030204" pitchFamily="34" charset="0"/>
                        </a:rPr>
                        <a:t>28</a:t>
                      </a:r>
                    </a:p>
                  </a:txBody>
                  <a:tcPr marL="9525" marR="9525" marT="9525" marB="0" anchor="b">
                    <a:noFill/>
                  </a:tcPr>
                </a:tc>
                <a:tc>
                  <a:txBody>
                    <a:bodyPr/>
                    <a:lstStyle/>
                    <a:p>
                      <a:pPr algn="l" fontAlgn="b"/>
                      <a:r>
                        <a:rPr lang="es-CO" sz="1200" b="0" i="0" u="none" strike="noStrike">
                          <a:solidFill>
                            <a:srgbClr val="000000"/>
                          </a:solidFill>
                          <a:effectLst/>
                          <a:latin typeface="Arial Narrow" panose="020B0606020202030204" pitchFamily="34" charset="0"/>
                        </a:rPr>
                        <a:t>UNIVERSIDAD COOPERATIVA DE COLOMBIA</a:t>
                      </a:r>
                    </a:p>
                  </a:txBody>
                  <a:tcPr marL="9525" marR="9525" marT="9525" marB="0" anchor="b">
                    <a:noFill/>
                  </a:tcPr>
                </a:tc>
                <a:tc>
                  <a:txBody>
                    <a:bodyPr/>
                    <a:lstStyle/>
                    <a:p>
                      <a:pPr algn="ctr" fontAlgn="b"/>
                      <a:r>
                        <a:rPr lang="es-CO" sz="1200" b="0" i="0" u="none" strike="noStrike">
                          <a:solidFill>
                            <a:srgbClr val="000000"/>
                          </a:solidFill>
                          <a:effectLst/>
                          <a:latin typeface="Arial Narrow" panose="020B0606020202030204" pitchFamily="34" charset="0"/>
                        </a:rPr>
                        <a:t>0,061</a:t>
                      </a:r>
                    </a:p>
                  </a:txBody>
                  <a:tcPr marL="9525" marR="9525" marT="9525" marB="0" anchor="b">
                    <a:noFill/>
                  </a:tcPr>
                </a:tc>
                <a:extLst>
                  <a:ext uri="{0D108BD9-81ED-4DB2-BD59-A6C34878D82A}">
                    <a16:rowId xmlns="" xmlns:a16="http://schemas.microsoft.com/office/drawing/2014/main" val="2321961942"/>
                  </a:ext>
                </a:extLst>
              </a:tr>
              <a:tr h="170546">
                <a:tc>
                  <a:txBody>
                    <a:bodyPr/>
                    <a:lstStyle/>
                    <a:p>
                      <a:pPr algn="ctr" fontAlgn="b"/>
                      <a:r>
                        <a:rPr lang="es-CO" sz="1200" b="0" i="0" u="none" strike="noStrike">
                          <a:solidFill>
                            <a:srgbClr val="000000"/>
                          </a:solidFill>
                          <a:effectLst/>
                          <a:latin typeface="Arial Narrow" panose="020B0606020202030204" pitchFamily="34" charset="0"/>
                        </a:rPr>
                        <a:t>29</a:t>
                      </a:r>
                    </a:p>
                  </a:txBody>
                  <a:tcPr marL="9525" marR="9525" marT="9525" marB="0" anchor="b">
                    <a:noFill/>
                  </a:tcPr>
                </a:tc>
                <a:tc>
                  <a:txBody>
                    <a:bodyPr/>
                    <a:lstStyle/>
                    <a:p>
                      <a:pPr algn="l" fontAlgn="b"/>
                      <a:r>
                        <a:rPr lang="es-CO" sz="1200" b="0" i="0" u="none" strike="noStrike">
                          <a:solidFill>
                            <a:srgbClr val="000000"/>
                          </a:solidFill>
                          <a:effectLst/>
                          <a:latin typeface="Arial Narrow" panose="020B0606020202030204" pitchFamily="34" charset="0"/>
                        </a:rPr>
                        <a:t>UNIVERSIDAD NACIONAL ABIERTA Y A DISTANCIA UNAD</a:t>
                      </a:r>
                    </a:p>
                  </a:txBody>
                  <a:tcPr marL="9525" marR="9525" marT="9525" marB="0" anchor="b">
                    <a:noFill/>
                  </a:tcPr>
                </a:tc>
                <a:tc>
                  <a:txBody>
                    <a:bodyPr/>
                    <a:lstStyle/>
                    <a:p>
                      <a:pPr algn="ctr" fontAlgn="b"/>
                      <a:r>
                        <a:rPr lang="es-CO" sz="1200" b="0" i="0" u="none" strike="noStrike" dirty="0">
                          <a:solidFill>
                            <a:srgbClr val="000000"/>
                          </a:solidFill>
                          <a:effectLst/>
                          <a:latin typeface="Arial Narrow" panose="020B0606020202030204" pitchFamily="34" charset="0"/>
                        </a:rPr>
                        <a:t>0,049</a:t>
                      </a:r>
                    </a:p>
                  </a:txBody>
                  <a:tcPr marL="9525" marR="9525" marT="9525" marB="0" anchor="b">
                    <a:noFill/>
                  </a:tcPr>
                </a:tc>
                <a:extLst>
                  <a:ext uri="{0D108BD9-81ED-4DB2-BD59-A6C34878D82A}">
                    <a16:rowId xmlns="" xmlns:a16="http://schemas.microsoft.com/office/drawing/2014/main" val="3228932771"/>
                  </a:ext>
                </a:extLst>
              </a:tr>
              <a:tr h="170546">
                <a:tc>
                  <a:txBody>
                    <a:bodyPr/>
                    <a:lstStyle/>
                    <a:p>
                      <a:pPr algn="ctr" fontAlgn="b"/>
                      <a:r>
                        <a:rPr lang="es-CO" sz="1200" b="0" i="0" u="none" strike="noStrike">
                          <a:solidFill>
                            <a:srgbClr val="000000"/>
                          </a:solidFill>
                          <a:effectLst/>
                          <a:latin typeface="Arial Narrow" panose="020B0606020202030204" pitchFamily="34" charset="0"/>
                        </a:rPr>
                        <a:t>30</a:t>
                      </a:r>
                    </a:p>
                  </a:txBody>
                  <a:tcPr marL="9525" marR="9525" marT="9525" marB="0" anchor="b">
                    <a:noFill/>
                  </a:tcPr>
                </a:tc>
                <a:tc>
                  <a:txBody>
                    <a:bodyPr/>
                    <a:lstStyle/>
                    <a:p>
                      <a:pPr algn="l" fontAlgn="b"/>
                      <a:r>
                        <a:rPr lang="es-CO" sz="1200" b="0" i="0" u="none" strike="noStrike">
                          <a:solidFill>
                            <a:srgbClr val="000000"/>
                          </a:solidFill>
                          <a:effectLst/>
                          <a:latin typeface="Arial Narrow" panose="020B0606020202030204" pitchFamily="34" charset="0"/>
                        </a:rPr>
                        <a:t>UNIVERSIDAD DE SANTANDER - UDES</a:t>
                      </a:r>
                    </a:p>
                  </a:txBody>
                  <a:tcPr marL="9525" marR="9525" marT="9525" marB="0" anchor="b">
                    <a:noFill/>
                  </a:tcPr>
                </a:tc>
                <a:tc>
                  <a:txBody>
                    <a:bodyPr/>
                    <a:lstStyle/>
                    <a:p>
                      <a:pPr algn="ctr" fontAlgn="b"/>
                      <a:r>
                        <a:rPr lang="es-CO" sz="1200" b="0" i="0" u="none" strike="noStrike">
                          <a:solidFill>
                            <a:srgbClr val="000000"/>
                          </a:solidFill>
                          <a:effectLst/>
                          <a:latin typeface="Arial Narrow" panose="020B0606020202030204" pitchFamily="34" charset="0"/>
                        </a:rPr>
                        <a:t>0,043</a:t>
                      </a:r>
                    </a:p>
                  </a:txBody>
                  <a:tcPr marL="9525" marR="9525" marT="9525" marB="0" anchor="b">
                    <a:noFill/>
                  </a:tcPr>
                </a:tc>
                <a:extLst>
                  <a:ext uri="{0D108BD9-81ED-4DB2-BD59-A6C34878D82A}">
                    <a16:rowId xmlns="" xmlns:a16="http://schemas.microsoft.com/office/drawing/2014/main" val="1694268461"/>
                  </a:ext>
                </a:extLst>
              </a:tr>
              <a:tr h="170546">
                <a:tc>
                  <a:txBody>
                    <a:bodyPr/>
                    <a:lstStyle/>
                    <a:p>
                      <a:pPr algn="ctr" fontAlgn="b"/>
                      <a:r>
                        <a:rPr lang="es-CO" sz="1200" b="0" i="0" u="none" strike="noStrike">
                          <a:solidFill>
                            <a:srgbClr val="000000"/>
                          </a:solidFill>
                          <a:effectLst/>
                          <a:latin typeface="Arial Narrow" panose="020B0606020202030204" pitchFamily="34" charset="0"/>
                        </a:rPr>
                        <a:t>31</a:t>
                      </a:r>
                    </a:p>
                  </a:txBody>
                  <a:tcPr marL="9525" marR="9525" marT="9525" marB="0" anchor="b">
                    <a:noFill/>
                  </a:tcPr>
                </a:tc>
                <a:tc>
                  <a:txBody>
                    <a:bodyPr/>
                    <a:lstStyle/>
                    <a:p>
                      <a:pPr algn="l" fontAlgn="b"/>
                      <a:r>
                        <a:rPr lang="es-CO" sz="1200" b="0" i="0" u="none" strike="noStrike">
                          <a:solidFill>
                            <a:srgbClr val="000000"/>
                          </a:solidFill>
                          <a:effectLst/>
                          <a:latin typeface="Arial Narrow" panose="020B0606020202030204" pitchFamily="34" charset="0"/>
                        </a:rPr>
                        <a:t>CORPORACION UNIVERSITARIA MINUTO DE DIOS -UNIMINUTO-</a:t>
                      </a:r>
                    </a:p>
                  </a:txBody>
                  <a:tcPr marL="9525" marR="9525" marT="9525" marB="0" anchor="b">
                    <a:noFill/>
                  </a:tcPr>
                </a:tc>
                <a:tc>
                  <a:txBody>
                    <a:bodyPr/>
                    <a:lstStyle/>
                    <a:p>
                      <a:pPr algn="ctr" fontAlgn="b"/>
                      <a:r>
                        <a:rPr lang="es-CO" sz="1200" b="0" i="0" u="none" strike="noStrike" dirty="0">
                          <a:solidFill>
                            <a:srgbClr val="000000"/>
                          </a:solidFill>
                          <a:effectLst/>
                          <a:latin typeface="Arial Narrow" panose="020B0606020202030204" pitchFamily="34" charset="0"/>
                        </a:rPr>
                        <a:t>0,019</a:t>
                      </a:r>
                    </a:p>
                  </a:txBody>
                  <a:tcPr marL="9525" marR="9525" marT="9525" marB="0" anchor="b">
                    <a:noFill/>
                  </a:tcPr>
                </a:tc>
                <a:extLst>
                  <a:ext uri="{0D108BD9-81ED-4DB2-BD59-A6C34878D82A}">
                    <a16:rowId xmlns="" xmlns:a16="http://schemas.microsoft.com/office/drawing/2014/main" val="4135361884"/>
                  </a:ext>
                </a:extLst>
              </a:tr>
              <a:tr h="170546">
                <a:tc>
                  <a:txBody>
                    <a:bodyPr/>
                    <a:lstStyle/>
                    <a:p>
                      <a:pPr algn="ctr" fontAlgn="b"/>
                      <a:r>
                        <a:rPr lang="es-CO" sz="1200" b="0" i="0" u="none" strike="noStrike">
                          <a:solidFill>
                            <a:srgbClr val="000000"/>
                          </a:solidFill>
                          <a:effectLst/>
                          <a:latin typeface="Arial Narrow" panose="020B0606020202030204" pitchFamily="34" charset="0"/>
                        </a:rPr>
                        <a:t>32</a:t>
                      </a:r>
                    </a:p>
                  </a:txBody>
                  <a:tcPr marL="9525" marR="9525" marT="9525" marB="0" anchor="b"/>
                </a:tc>
                <a:tc>
                  <a:txBody>
                    <a:bodyPr/>
                    <a:lstStyle/>
                    <a:p>
                      <a:pPr algn="l" fontAlgn="b"/>
                      <a:r>
                        <a:rPr lang="es-CO" sz="1200" b="0" i="0" u="none" strike="noStrike">
                          <a:solidFill>
                            <a:srgbClr val="000000"/>
                          </a:solidFill>
                          <a:effectLst/>
                          <a:latin typeface="Arial Narrow" panose="020B0606020202030204" pitchFamily="34" charset="0"/>
                        </a:rPr>
                        <a:t>UNIVERSIDAD MARIANA</a:t>
                      </a:r>
                    </a:p>
                  </a:txBody>
                  <a:tcPr marL="9525" marR="9525" marT="9525" marB="0" anchor="b"/>
                </a:tc>
                <a:tc>
                  <a:txBody>
                    <a:bodyPr/>
                    <a:lstStyle/>
                    <a:p>
                      <a:pPr algn="ctr" fontAlgn="b"/>
                      <a:r>
                        <a:rPr lang="es-CO" sz="1200" b="0" i="0" u="none" strike="noStrike" dirty="0">
                          <a:solidFill>
                            <a:srgbClr val="000000"/>
                          </a:solidFill>
                          <a:effectLst/>
                          <a:latin typeface="Arial Narrow" panose="020B0606020202030204" pitchFamily="34" charset="0"/>
                        </a:rPr>
                        <a:t>N/A</a:t>
                      </a:r>
                    </a:p>
                  </a:txBody>
                  <a:tcPr marL="9525" marR="9525" marT="9525" marB="0" anchor="b"/>
                </a:tc>
                <a:extLst>
                  <a:ext uri="{0D108BD9-81ED-4DB2-BD59-A6C34878D82A}">
                    <a16:rowId xmlns="" xmlns:a16="http://schemas.microsoft.com/office/drawing/2014/main" val="1683657057"/>
                  </a:ext>
                </a:extLst>
              </a:tr>
            </a:tbl>
          </a:graphicData>
        </a:graphic>
      </p:graphicFrame>
      <p:cxnSp>
        <p:nvCxnSpPr>
          <p:cNvPr id="5" name="Conector recto de flecha 4">
            <a:extLst>
              <a:ext uri="{FF2B5EF4-FFF2-40B4-BE49-F238E27FC236}">
                <a16:creationId xmlns="" xmlns:a16="http://schemas.microsoft.com/office/drawing/2014/main" id="{E3749931-B564-4072-95FF-760DE5150D87}"/>
              </a:ext>
            </a:extLst>
          </p:cNvPr>
          <p:cNvCxnSpPr>
            <a:cxnSpLocks/>
          </p:cNvCxnSpPr>
          <p:nvPr/>
        </p:nvCxnSpPr>
        <p:spPr>
          <a:xfrm flipH="1" flipV="1">
            <a:off x="8460401" y="2033651"/>
            <a:ext cx="910071" cy="542659"/>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8" name="Rectángulo 7">
            <a:extLst>
              <a:ext uri="{FF2B5EF4-FFF2-40B4-BE49-F238E27FC236}">
                <a16:creationId xmlns="" xmlns:a16="http://schemas.microsoft.com/office/drawing/2014/main" id="{AD810DB5-EC92-4E3D-A901-6571F8975C8F}"/>
              </a:ext>
            </a:extLst>
          </p:cNvPr>
          <p:cNvSpPr/>
          <p:nvPr/>
        </p:nvSpPr>
        <p:spPr>
          <a:xfrm>
            <a:off x="189462" y="679231"/>
            <a:ext cx="2762608" cy="1754326"/>
          </a:xfrm>
          <a:prstGeom prst="rect">
            <a:avLst/>
          </a:prstGeom>
        </p:spPr>
        <p:txBody>
          <a:bodyPr wrap="square">
            <a:spAutoFit/>
          </a:bodyPr>
          <a:lstStyle/>
          <a:p>
            <a:pPr algn="ctr"/>
            <a:endParaRPr lang="es-CO" sz="1400" dirty="0">
              <a:latin typeface="Arial Narrow" panose="020B0606020202030204" pitchFamily="34" charset="0"/>
            </a:endParaRPr>
          </a:p>
          <a:p>
            <a:pPr algn="ctr"/>
            <a:r>
              <a:rPr lang="es-CO" sz="1400" dirty="0">
                <a:latin typeface="Arial Narrow" panose="020B0606020202030204" pitchFamily="34" charset="0"/>
              </a:rPr>
              <a:t>El valor de este indicador corresponde a la cantidad de investigadores reconocidos por COLCIENCIAS en la convocatoria 781 de 2017.</a:t>
            </a:r>
          </a:p>
          <a:p>
            <a:pPr algn="ctr"/>
            <a:endParaRPr lang="es-CO" sz="1400" dirty="0">
              <a:latin typeface="Arial Narrow" panose="020B0606020202030204" pitchFamily="34" charset="0"/>
            </a:endParaRPr>
          </a:p>
          <a:p>
            <a:pPr algn="ctr"/>
            <a:r>
              <a:rPr lang="es-CO" sz="1200" dirty="0">
                <a:latin typeface="Arial Narrow" panose="020B0606020202030204" pitchFamily="34" charset="0"/>
              </a:rPr>
              <a:t>Fuente de información: COLCIENCIAS 2018; corte de los datos febrero de 2018 </a:t>
            </a:r>
            <a:endParaRPr lang="es-CO" sz="900" dirty="0">
              <a:latin typeface="Arial Narrow" panose="020B0606020202030204" pitchFamily="34" charset="0"/>
            </a:endParaRPr>
          </a:p>
        </p:txBody>
      </p:sp>
      <p:pic>
        <p:nvPicPr>
          <p:cNvPr id="4" name="Imagen 3">
            <a:extLst>
              <a:ext uri="{FF2B5EF4-FFF2-40B4-BE49-F238E27FC236}">
                <a16:creationId xmlns="" xmlns:a16="http://schemas.microsoft.com/office/drawing/2014/main" id="{BC176A20-1730-4D07-BEB0-0E4A7DCE6A07}"/>
              </a:ext>
            </a:extLst>
          </p:cNvPr>
          <p:cNvPicPr>
            <a:picLocks noChangeAspect="1"/>
          </p:cNvPicPr>
          <p:nvPr/>
        </p:nvPicPr>
        <p:blipFill>
          <a:blip r:embed="rId4"/>
          <a:stretch>
            <a:fillRect/>
          </a:stretch>
        </p:blipFill>
        <p:spPr>
          <a:xfrm>
            <a:off x="8525499" y="958804"/>
            <a:ext cx="655082" cy="659175"/>
          </a:xfrm>
          <a:prstGeom prst="rect">
            <a:avLst/>
          </a:prstGeom>
        </p:spPr>
      </p:pic>
      <p:pic>
        <p:nvPicPr>
          <p:cNvPr id="7" name="Imagen 6">
            <a:extLst>
              <a:ext uri="{FF2B5EF4-FFF2-40B4-BE49-F238E27FC236}">
                <a16:creationId xmlns="" xmlns:a16="http://schemas.microsoft.com/office/drawing/2014/main" id="{489BD78E-2BD9-46F4-A351-294BE92A0A4C}"/>
              </a:ext>
            </a:extLst>
          </p:cNvPr>
          <p:cNvPicPr>
            <a:picLocks noChangeAspect="1"/>
          </p:cNvPicPr>
          <p:nvPr/>
        </p:nvPicPr>
        <p:blipFill>
          <a:blip r:embed="rId5"/>
          <a:stretch>
            <a:fillRect/>
          </a:stretch>
        </p:blipFill>
        <p:spPr>
          <a:xfrm>
            <a:off x="805329" y="5544020"/>
            <a:ext cx="1393871" cy="774898"/>
          </a:xfrm>
          <a:prstGeom prst="rect">
            <a:avLst/>
          </a:prstGeom>
        </p:spPr>
      </p:pic>
      <p:pic>
        <p:nvPicPr>
          <p:cNvPr id="18" name="Imagen 17">
            <a:extLst>
              <a:ext uri="{FF2B5EF4-FFF2-40B4-BE49-F238E27FC236}">
                <a16:creationId xmlns="" xmlns:a16="http://schemas.microsoft.com/office/drawing/2014/main" id="{8012C9E2-8A17-45A4-A659-332CEE8B9106}"/>
              </a:ext>
            </a:extLst>
          </p:cNvPr>
          <p:cNvPicPr>
            <a:picLocks noChangeAspect="1"/>
          </p:cNvPicPr>
          <p:nvPr/>
        </p:nvPicPr>
        <p:blipFill>
          <a:blip r:embed="rId6"/>
          <a:stretch>
            <a:fillRect/>
          </a:stretch>
        </p:blipFill>
        <p:spPr>
          <a:xfrm>
            <a:off x="2280649" y="5898258"/>
            <a:ext cx="841321" cy="841321"/>
          </a:xfrm>
          <a:prstGeom prst="rect">
            <a:avLst/>
          </a:prstGeom>
        </p:spPr>
      </p:pic>
      <p:pic>
        <p:nvPicPr>
          <p:cNvPr id="19" name="Imagen 18">
            <a:extLst>
              <a:ext uri="{FF2B5EF4-FFF2-40B4-BE49-F238E27FC236}">
                <a16:creationId xmlns="" xmlns:a16="http://schemas.microsoft.com/office/drawing/2014/main" id="{09016C50-3B9D-412C-989F-D1EB349767E1}"/>
              </a:ext>
            </a:extLst>
          </p:cNvPr>
          <p:cNvPicPr>
            <a:picLocks noChangeAspect="1"/>
          </p:cNvPicPr>
          <p:nvPr/>
        </p:nvPicPr>
        <p:blipFill>
          <a:blip r:embed="rId7"/>
          <a:stretch>
            <a:fillRect/>
          </a:stretch>
        </p:blipFill>
        <p:spPr>
          <a:xfrm>
            <a:off x="266322" y="5123360"/>
            <a:ext cx="889698" cy="774898"/>
          </a:xfrm>
          <a:prstGeom prst="rect">
            <a:avLst/>
          </a:prstGeom>
        </p:spPr>
      </p:pic>
      <p:pic>
        <p:nvPicPr>
          <p:cNvPr id="22" name="Imagen 21">
            <a:extLst>
              <a:ext uri="{FF2B5EF4-FFF2-40B4-BE49-F238E27FC236}">
                <a16:creationId xmlns="" xmlns:a16="http://schemas.microsoft.com/office/drawing/2014/main" id="{D6A38F7C-7364-410A-AF8A-157346A04181}"/>
              </a:ext>
            </a:extLst>
          </p:cNvPr>
          <p:cNvPicPr>
            <a:picLocks noChangeAspect="1"/>
          </p:cNvPicPr>
          <p:nvPr/>
        </p:nvPicPr>
        <p:blipFill>
          <a:blip r:embed="rId8"/>
          <a:stretch>
            <a:fillRect/>
          </a:stretch>
        </p:blipFill>
        <p:spPr>
          <a:xfrm>
            <a:off x="11039062" y="22629"/>
            <a:ext cx="1082058" cy="436538"/>
          </a:xfrm>
          <a:prstGeom prst="rect">
            <a:avLst/>
          </a:prstGeom>
        </p:spPr>
      </p:pic>
      <p:pic>
        <p:nvPicPr>
          <p:cNvPr id="16" name="Imagen 15">
            <a:extLst>
              <a:ext uri="{FF2B5EF4-FFF2-40B4-BE49-F238E27FC236}">
                <a16:creationId xmlns="" xmlns:a16="http://schemas.microsoft.com/office/drawing/2014/main" id="{EAA5FFBA-BFB1-44B5-B31B-F0323333313E}"/>
              </a:ext>
            </a:extLst>
          </p:cNvPr>
          <p:cNvPicPr>
            <a:picLocks noChangeAspect="1"/>
          </p:cNvPicPr>
          <p:nvPr/>
        </p:nvPicPr>
        <p:blipFill>
          <a:blip r:embed="rId9"/>
          <a:stretch>
            <a:fillRect/>
          </a:stretch>
        </p:blipFill>
        <p:spPr>
          <a:xfrm>
            <a:off x="10143971" y="233953"/>
            <a:ext cx="695865" cy="824135"/>
          </a:xfrm>
          <a:prstGeom prst="rect">
            <a:avLst/>
          </a:prstGeom>
        </p:spPr>
      </p:pic>
      <p:grpSp>
        <p:nvGrpSpPr>
          <p:cNvPr id="9" name="Grupo 8">
            <a:extLst>
              <a:ext uri="{FF2B5EF4-FFF2-40B4-BE49-F238E27FC236}">
                <a16:creationId xmlns="" xmlns:a16="http://schemas.microsoft.com/office/drawing/2014/main" id="{78C22662-D0E8-44E1-BF51-DEC75E320851}"/>
              </a:ext>
            </a:extLst>
          </p:cNvPr>
          <p:cNvGrpSpPr/>
          <p:nvPr/>
        </p:nvGrpSpPr>
        <p:grpSpPr>
          <a:xfrm>
            <a:off x="3200675" y="3674349"/>
            <a:ext cx="8310877" cy="1828959"/>
            <a:chOff x="3200675" y="3674349"/>
            <a:chExt cx="8310877" cy="1828959"/>
          </a:xfrm>
        </p:grpSpPr>
        <p:pic>
          <p:nvPicPr>
            <p:cNvPr id="6" name="Imagen 5">
              <a:extLst>
                <a:ext uri="{FF2B5EF4-FFF2-40B4-BE49-F238E27FC236}">
                  <a16:creationId xmlns="" xmlns:a16="http://schemas.microsoft.com/office/drawing/2014/main" id="{83C95F37-B990-4E89-AEC9-56DE6D87D73D}"/>
                </a:ext>
              </a:extLst>
            </p:cNvPr>
            <p:cNvPicPr>
              <a:picLocks noChangeAspect="1"/>
            </p:cNvPicPr>
            <p:nvPr/>
          </p:nvPicPr>
          <p:blipFill>
            <a:blip r:embed="rId10"/>
            <a:stretch>
              <a:fillRect/>
            </a:stretch>
          </p:blipFill>
          <p:spPr>
            <a:xfrm>
              <a:off x="3200675" y="3674349"/>
              <a:ext cx="7023201" cy="1828959"/>
            </a:xfrm>
            <a:prstGeom prst="rect">
              <a:avLst/>
            </a:prstGeom>
          </p:spPr>
        </p:pic>
        <p:cxnSp>
          <p:nvCxnSpPr>
            <p:cNvPr id="20" name="Conector recto de flecha 19">
              <a:extLst>
                <a:ext uri="{FF2B5EF4-FFF2-40B4-BE49-F238E27FC236}">
                  <a16:creationId xmlns="" xmlns:a16="http://schemas.microsoft.com/office/drawing/2014/main" id="{71A2331E-5EC6-4FEB-97AB-2F658138CC47}"/>
                </a:ext>
              </a:extLst>
            </p:cNvPr>
            <p:cNvCxnSpPr/>
            <p:nvPr/>
          </p:nvCxnSpPr>
          <p:spPr>
            <a:xfrm flipH="1">
              <a:off x="9390016" y="4844279"/>
              <a:ext cx="350333" cy="1650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1" name="Imagen 20">
              <a:extLst>
                <a:ext uri="{FF2B5EF4-FFF2-40B4-BE49-F238E27FC236}">
                  <a16:creationId xmlns="" xmlns:a16="http://schemas.microsoft.com/office/drawing/2014/main" id="{1CC7BC25-FD9D-4CE3-8F85-CA48FCA5FB88}"/>
                </a:ext>
              </a:extLst>
            </p:cNvPr>
            <p:cNvPicPr>
              <a:picLocks noChangeAspect="1"/>
            </p:cNvPicPr>
            <p:nvPr/>
          </p:nvPicPr>
          <p:blipFill>
            <a:blip r:embed="rId11"/>
            <a:stretch>
              <a:fillRect/>
            </a:stretch>
          </p:blipFill>
          <p:spPr>
            <a:xfrm>
              <a:off x="9792331" y="4438469"/>
              <a:ext cx="1719221" cy="573074"/>
            </a:xfrm>
            <a:prstGeom prst="rect">
              <a:avLst/>
            </a:prstGeom>
          </p:spPr>
        </p:pic>
      </p:grpSp>
    </p:spTree>
    <p:extLst>
      <p:ext uri="{BB962C8B-B14F-4D97-AF65-F5344CB8AC3E}">
        <p14:creationId xmlns:p14="http://schemas.microsoft.com/office/powerpoint/2010/main" val="4264123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EA3AC066-B340-4F62-BDFE-DDEA17A9F6DB}"/>
              </a:ext>
            </a:extLst>
          </p:cNvPr>
          <p:cNvSpPr>
            <a:spLocks noGrp="1"/>
          </p:cNvSpPr>
          <p:nvPr>
            <p:ph type="title"/>
          </p:nvPr>
        </p:nvSpPr>
        <p:spPr>
          <a:xfrm>
            <a:off x="1615385" y="-91620"/>
            <a:ext cx="9116019" cy="624973"/>
          </a:xfrm>
        </p:spPr>
        <p:txBody>
          <a:bodyPr>
            <a:normAutofit/>
          </a:bodyPr>
          <a:lstStyle/>
          <a:p>
            <a:pPr algn="ctr"/>
            <a:r>
              <a:rPr lang="es-CO" sz="2400" b="1" dirty="0"/>
              <a:t>Planta Docente – 6.1 Relación Docente Estudiante </a:t>
            </a:r>
          </a:p>
        </p:txBody>
      </p:sp>
      <p:pic>
        <p:nvPicPr>
          <p:cNvPr id="12" name="Picture 2" descr="Resultado de imagen para universidad de NariÃ±o">
            <a:extLst>
              <a:ext uri="{FF2B5EF4-FFF2-40B4-BE49-F238E27FC236}">
                <a16:creationId xmlns="" xmlns:a16="http://schemas.microsoft.com/office/drawing/2014/main" id="{A0CD7352-0CB2-42F4-BF16-4E5E41F0982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912" y="4531160"/>
            <a:ext cx="631223" cy="63122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Tabla 10">
            <a:extLst>
              <a:ext uri="{FF2B5EF4-FFF2-40B4-BE49-F238E27FC236}">
                <a16:creationId xmlns="" xmlns:a16="http://schemas.microsoft.com/office/drawing/2014/main" id="{C2AF2DF8-9E02-402C-B50A-72D06A93E870}"/>
              </a:ext>
            </a:extLst>
          </p:cNvPr>
          <p:cNvGraphicFramePr>
            <a:graphicFrameLocks noGrp="1"/>
          </p:cNvGraphicFramePr>
          <p:nvPr>
            <p:extLst>
              <p:ext uri="{D42A27DB-BD31-4B8C-83A1-F6EECF244321}">
                <p14:modId xmlns:p14="http://schemas.microsoft.com/office/powerpoint/2010/main" val="1131273650"/>
              </p:ext>
            </p:extLst>
          </p:nvPr>
        </p:nvGraphicFramePr>
        <p:xfrm>
          <a:off x="3203419" y="393911"/>
          <a:ext cx="6195762" cy="6345668"/>
        </p:xfrm>
        <a:graphic>
          <a:graphicData uri="http://schemas.openxmlformats.org/drawingml/2006/table">
            <a:tbl>
              <a:tblPr>
                <a:tableStyleId>{616DA210-FB5B-4158-B5E0-FEB733F419BA}</a:tableStyleId>
              </a:tblPr>
              <a:tblGrid>
                <a:gridCol w="517548">
                  <a:extLst>
                    <a:ext uri="{9D8B030D-6E8A-4147-A177-3AD203B41FA5}">
                      <a16:colId xmlns="" xmlns:a16="http://schemas.microsoft.com/office/drawing/2014/main" val="2903002553"/>
                    </a:ext>
                  </a:extLst>
                </a:gridCol>
                <a:gridCol w="4078560">
                  <a:extLst>
                    <a:ext uri="{9D8B030D-6E8A-4147-A177-3AD203B41FA5}">
                      <a16:colId xmlns="" xmlns:a16="http://schemas.microsoft.com/office/drawing/2014/main" val="1108417919"/>
                    </a:ext>
                  </a:extLst>
                </a:gridCol>
                <a:gridCol w="799827">
                  <a:extLst>
                    <a:ext uri="{9D8B030D-6E8A-4147-A177-3AD203B41FA5}">
                      <a16:colId xmlns="" xmlns:a16="http://schemas.microsoft.com/office/drawing/2014/main" val="1336866849"/>
                    </a:ext>
                  </a:extLst>
                </a:gridCol>
                <a:gridCol w="799827">
                  <a:extLst>
                    <a:ext uri="{9D8B030D-6E8A-4147-A177-3AD203B41FA5}">
                      <a16:colId xmlns="" xmlns:a16="http://schemas.microsoft.com/office/drawing/2014/main" val="1346659241"/>
                    </a:ext>
                  </a:extLst>
                </a:gridCol>
              </a:tblGrid>
              <a:tr h="167269">
                <a:tc>
                  <a:txBody>
                    <a:bodyPr/>
                    <a:lstStyle/>
                    <a:p>
                      <a:pPr algn="ctr" fontAlgn="b"/>
                      <a:r>
                        <a:rPr lang="es-CO" sz="1200" u="none" strike="noStrike" dirty="0">
                          <a:solidFill>
                            <a:schemeClr val="bg1"/>
                          </a:solidFill>
                          <a:effectLst/>
                          <a:latin typeface="Arial Narrow" panose="020B0606020202030204" pitchFamily="34" charset="0"/>
                        </a:rPr>
                        <a:t>Ranking</a:t>
                      </a:r>
                      <a:endParaRPr lang="es-CO" sz="1200" b="0" i="0" u="none" strike="noStrike" dirty="0">
                        <a:solidFill>
                          <a:schemeClr val="bg1"/>
                        </a:solidFill>
                        <a:effectLst/>
                        <a:latin typeface="Arial Narrow" panose="020B0606020202030204" pitchFamily="34" charset="0"/>
                      </a:endParaRPr>
                    </a:p>
                  </a:txBody>
                  <a:tcPr marL="5828" marR="5828" marT="5828" marB="0" anchor="b">
                    <a:solidFill>
                      <a:srgbClr val="002060"/>
                    </a:solidFill>
                  </a:tcPr>
                </a:tc>
                <a:tc>
                  <a:txBody>
                    <a:bodyPr/>
                    <a:lstStyle/>
                    <a:p>
                      <a:pPr algn="ctr" fontAlgn="b"/>
                      <a:r>
                        <a:rPr lang="es-CO" sz="1200" u="none" strike="noStrike" dirty="0">
                          <a:solidFill>
                            <a:schemeClr val="bg1"/>
                          </a:solidFill>
                          <a:effectLst/>
                          <a:latin typeface="Arial Narrow" panose="020B0606020202030204" pitchFamily="34" charset="0"/>
                        </a:rPr>
                        <a:t>Nombre</a:t>
                      </a:r>
                      <a:endParaRPr lang="es-CO" sz="1200" b="0" i="0" u="none" strike="noStrike" dirty="0">
                        <a:solidFill>
                          <a:schemeClr val="bg1"/>
                        </a:solidFill>
                        <a:effectLst/>
                        <a:latin typeface="Arial Narrow" panose="020B0606020202030204" pitchFamily="34" charset="0"/>
                      </a:endParaRPr>
                    </a:p>
                  </a:txBody>
                  <a:tcPr marL="5828" marR="5828" marT="5828" marB="0" anchor="b">
                    <a:solidFill>
                      <a:srgbClr val="002060"/>
                    </a:solidFill>
                  </a:tcPr>
                </a:tc>
                <a:tc>
                  <a:txBody>
                    <a:bodyPr/>
                    <a:lstStyle/>
                    <a:p>
                      <a:pPr algn="ctr" fontAlgn="b"/>
                      <a:r>
                        <a:rPr lang="es-CO" sz="1200" u="none" strike="noStrike" dirty="0" err="1">
                          <a:solidFill>
                            <a:schemeClr val="bg1"/>
                          </a:solidFill>
                          <a:effectLst/>
                          <a:latin typeface="Arial Narrow" panose="020B0606020202030204" pitchFamily="34" charset="0"/>
                        </a:rPr>
                        <a:t>Doc</a:t>
                      </a:r>
                      <a:r>
                        <a:rPr lang="es-CO" sz="1200" u="none" strike="noStrike" dirty="0">
                          <a:solidFill>
                            <a:schemeClr val="bg1"/>
                          </a:solidFill>
                          <a:effectLst/>
                          <a:latin typeface="Arial Narrow" panose="020B0606020202030204" pitchFamily="34" charset="0"/>
                        </a:rPr>
                        <a:t> / </a:t>
                      </a:r>
                      <a:r>
                        <a:rPr lang="es-CO" sz="1200" u="none" strike="noStrike" dirty="0" err="1">
                          <a:solidFill>
                            <a:schemeClr val="bg1"/>
                          </a:solidFill>
                          <a:effectLst/>
                          <a:latin typeface="Arial Narrow" panose="020B0606020202030204" pitchFamily="34" charset="0"/>
                        </a:rPr>
                        <a:t>Est</a:t>
                      </a:r>
                      <a:endParaRPr lang="es-CO" sz="1200" b="0" i="0" u="none" strike="noStrike" dirty="0">
                        <a:solidFill>
                          <a:schemeClr val="bg1"/>
                        </a:solidFill>
                        <a:effectLst/>
                        <a:latin typeface="Arial Narrow" panose="020B0606020202030204" pitchFamily="34" charset="0"/>
                      </a:endParaRPr>
                    </a:p>
                  </a:txBody>
                  <a:tcPr marL="5828" marR="5828" marT="5828" marB="0" anchor="b">
                    <a:solidFill>
                      <a:srgbClr val="002060"/>
                    </a:solidFill>
                  </a:tcPr>
                </a:tc>
                <a:tc>
                  <a:txBody>
                    <a:bodyPr/>
                    <a:lstStyle/>
                    <a:p>
                      <a:pPr algn="ctr" fontAlgn="b"/>
                      <a:r>
                        <a:rPr lang="es-CO" sz="1200" b="0" i="0" u="none" strike="noStrike" dirty="0" err="1">
                          <a:solidFill>
                            <a:schemeClr val="bg1"/>
                          </a:solidFill>
                          <a:effectLst/>
                          <a:latin typeface="Arial Narrow" panose="020B0606020202030204" pitchFamily="34" charset="0"/>
                        </a:rPr>
                        <a:t>Est</a:t>
                      </a:r>
                      <a:r>
                        <a:rPr lang="es-CO" sz="1200" b="0" i="0" u="none" strike="noStrike" dirty="0">
                          <a:solidFill>
                            <a:schemeClr val="bg1"/>
                          </a:solidFill>
                          <a:effectLst/>
                          <a:latin typeface="Arial Narrow" panose="020B0606020202030204" pitchFamily="34" charset="0"/>
                        </a:rPr>
                        <a:t> / </a:t>
                      </a:r>
                      <a:r>
                        <a:rPr lang="es-CO" sz="1200" b="0" i="0" u="none" strike="noStrike" dirty="0" err="1">
                          <a:solidFill>
                            <a:schemeClr val="bg1"/>
                          </a:solidFill>
                          <a:effectLst/>
                          <a:latin typeface="Arial Narrow" panose="020B0606020202030204" pitchFamily="34" charset="0"/>
                        </a:rPr>
                        <a:t>Doc</a:t>
                      </a:r>
                      <a:endParaRPr lang="es-CO" sz="1200" b="0" i="0" u="none" strike="noStrike" dirty="0">
                        <a:solidFill>
                          <a:schemeClr val="bg1"/>
                        </a:solidFill>
                        <a:effectLst/>
                        <a:latin typeface="Arial Narrow" panose="020B0606020202030204" pitchFamily="34" charset="0"/>
                      </a:endParaRPr>
                    </a:p>
                  </a:txBody>
                  <a:tcPr marL="5828" marR="5828" marT="5828" marB="0" anchor="b">
                    <a:solidFill>
                      <a:srgbClr val="002060"/>
                    </a:solidFill>
                  </a:tcPr>
                </a:tc>
                <a:extLst>
                  <a:ext uri="{0D108BD9-81ED-4DB2-BD59-A6C34878D82A}">
                    <a16:rowId xmlns="" xmlns:a16="http://schemas.microsoft.com/office/drawing/2014/main" val="784223100"/>
                  </a:ext>
                </a:extLst>
              </a:tr>
              <a:tr h="170546">
                <a:tc>
                  <a:txBody>
                    <a:bodyPr/>
                    <a:lstStyle/>
                    <a:p>
                      <a:pPr algn="ctr" fontAlgn="b"/>
                      <a:r>
                        <a:rPr lang="es-CO" sz="1200" b="0" i="0" u="none" strike="noStrike">
                          <a:solidFill>
                            <a:srgbClr val="000000"/>
                          </a:solidFill>
                          <a:effectLst/>
                          <a:latin typeface="Arial Narrow" panose="020B0606020202030204" pitchFamily="34" charset="0"/>
                        </a:rPr>
                        <a:t>1</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EXTERNADO DE COLOMBIA</a:t>
                      </a:r>
                    </a:p>
                  </a:txBody>
                  <a:tcPr marL="9525" marR="9525" marT="9525" marB="0" anchor="b">
                    <a:solidFill>
                      <a:schemeClr val="bg1"/>
                    </a:solidFill>
                  </a:tcPr>
                </a:tc>
                <a:tc>
                  <a:txBody>
                    <a:bodyPr/>
                    <a:lstStyle/>
                    <a:p>
                      <a:pPr algn="r" fontAlgn="b"/>
                      <a:r>
                        <a:rPr lang="es-CO" sz="1200" b="0" i="0" u="none" strike="noStrike" dirty="0">
                          <a:solidFill>
                            <a:srgbClr val="000000"/>
                          </a:solidFill>
                          <a:effectLst/>
                          <a:latin typeface="Arial Narrow" panose="020B0606020202030204" pitchFamily="34" charset="0"/>
                        </a:rPr>
                        <a:t>0,156567</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6,38704177</a:t>
                      </a:r>
                    </a:p>
                  </a:txBody>
                  <a:tcPr marL="9525" marR="9525" marT="9525" marB="0" anchor="b">
                    <a:solidFill>
                      <a:schemeClr val="bg1"/>
                    </a:solidFill>
                  </a:tcPr>
                </a:tc>
                <a:extLst>
                  <a:ext uri="{0D108BD9-81ED-4DB2-BD59-A6C34878D82A}">
                    <a16:rowId xmlns="" xmlns:a16="http://schemas.microsoft.com/office/drawing/2014/main" val="3017362136"/>
                  </a:ext>
                </a:extLst>
              </a:tr>
              <a:tr h="170546">
                <a:tc>
                  <a:txBody>
                    <a:bodyPr/>
                    <a:lstStyle/>
                    <a:p>
                      <a:pPr algn="ctr" fontAlgn="b"/>
                      <a:r>
                        <a:rPr lang="es-CO" sz="1200" b="0" i="0" u="none" strike="noStrike">
                          <a:solidFill>
                            <a:srgbClr val="000000"/>
                          </a:solidFill>
                          <a:effectLst/>
                          <a:latin typeface="Arial Narrow" panose="020B0606020202030204" pitchFamily="34" charset="0"/>
                        </a:rPr>
                        <a:t>2</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FUNDACION UNIVERSITARIA DE CIENCIAS DE LA SALUD</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0,15243101</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6,56034483</a:t>
                      </a:r>
                    </a:p>
                  </a:txBody>
                  <a:tcPr marL="9525" marR="9525" marT="9525" marB="0" anchor="b">
                    <a:solidFill>
                      <a:schemeClr val="bg1"/>
                    </a:solidFill>
                  </a:tcPr>
                </a:tc>
                <a:extLst>
                  <a:ext uri="{0D108BD9-81ED-4DB2-BD59-A6C34878D82A}">
                    <a16:rowId xmlns="" xmlns:a16="http://schemas.microsoft.com/office/drawing/2014/main" val="4205132018"/>
                  </a:ext>
                </a:extLst>
              </a:tr>
              <a:tr h="170546">
                <a:tc>
                  <a:txBody>
                    <a:bodyPr/>
                    <a:lstStyle/>
                    <a:p>
                      <a:pPr algn="ctr" fontAlgn="b"/>
                      <a:r>
                        <a:rPr lang="es-CO" sz="1200" b="0" i="0" u="none" strike="noStrike">
                          <a:solidFill>
                            <a:srgbClr val="000000"/>
                          </a:solidFill>
                          <a:effectLst/>
                          <a:latin typeface="Arial Narrow" panose="020B0606020202030204" pitchFamily="34" charset="0"/>
                        </a:rPr>
                        <a:t>3</a:t>
                      </a:r>
                    </a:p>
                  </a:txBody>
                  <a:tcPr marL="9525" marR="9525" marT="9525" marB="0" anchor="b">
                    <a:noFill/>
                  </a:tcPr>
                </a:tc>
                <a:tc>
                  <a:txBody>
                    <a:bodyPr/>
                    <a:lstStyle/>
                    <a:p>
                      <a:pPr algn="l" fontAlgn="b"/>
                      <a:r>
                        <a:rPr lang="es-CO" sz="1200" b="0" i="0" u="none" strike="noStrike">
                          <a:solidFill>
                            <a:srgbClr val="000000"/>
                          </a:solidFill>
                          <a:effectLst/>
                          <a:latin typeface="Arial Narrow" panose="020B0606020202030204" pitchFamily="34" charset="0"/>
                        </a:rPr>
                        <a:t>UNIVERSIDAD CES</a:t>
                      </a:r>
                    </a:p>
                  </a:txBody>
                  <a:tcPr marL="9525" marR="9525" marT="9525" marB="0" anchor="b">
                    <a:noFill/>
                  </a:tcPr>
                </a:tc>
                <a:tc>
                  <a:txBody>
                    <a:bodyPr/>
                    <a:lstStyle/>
                    <a:p>
                      <a:pPr algn="r" fontAlgn="b"/>
                      <a:r>
                        <a:rPr lang="es-CO" sz="1200" b="0" i="0" u="none" strike="noStrike">
                          <a:solidFill>
                            <a:srgbClr val="000000"/>
                          </a:solidFill>
                          <a:effectLst/>
                          <a:latin typeface="Arial Narrow" panose="020B0606020202030204" pitchFamily="34" charset="0"/>
                        </a:rPr>
                        <a:t>0,12771038</a:t>
                      </a:r>
                    </a:p>
                  </a:txBody>
                  <a:tcPr marL="9525" marR="9525" marT="9525" marB="0" anchor="b">
                    <a:noFill/>
                  </a:tcPr>
                </a:tc>
                <a:tc>
                  <a:txBody>
                    <a:bodyPr/>
                    <a:lstStyle/>
                    <a:p>
                      <a:pPr algn="r" fontAlgn="b"/>
                      <a:r>
                        <a:rPr lang="es-CO" sz="1200" b="0" i="0" u="none" strike="noStrike">
                          <a:solidFill>
                            <a:srgbClr val="000000"/>
                          </a:solidFill>
                          <a:effectLst/>
                          <a:latin typeface="Arial Narrow" panose="020B0606020202030204" pitchFamily="34" charset="0"/>
                        </a:rPr>
                        <a:t>7,83021728</a:t>
                      </a:r>
                    </a:p>
                  </a:txBody>
                  <a:tcPr marL="9525" marR="9525" marT="9525" marB="0" anchor="b">
                    <a:noFill/>
                  </a:tcPr>
                </a:tc>
                <a:extLst>
                  <a:ext uri="{0D108BD9-81ED-4DB2-BD59-A6C34878D82A}">
                    <a16:rowId xmlns="" xmlns:a16="http://schemas.microsoft.com/office/drawing/2014/main" val="3454230621"/>
                  </a:ext>
                </a:extLst>
              </a:tr>
              <a:tr h="170546">
                <a:tc>
                  <a:txBody>
                    <a:bodyPr/>
                    <a:lstStyle/>
                    <a:p>
                      <a:pPr algn="ctr" fontAlgn="b"/>
                      <a:r>
                        <a:rPr lang="es-CO" sz="1200" b="0" i="0" u="none" strike="noStrike">
                          <a:solidFill>
                            <a:srgbClr val="000000"/>
                          </a:solidFill>
                          <a:effectLst/>
                          <a:latin typeface="Arial Narrow" panose="020B0606020202030204" pitchFamily="34" charset="0"/>
                        </a:rPr>
                        <a:t>4</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DE SANTANDER - UDES</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0,12253823</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8,16071851</a:t>
                      </a:r>
                    </a:p>
                  </a:txBody>
                  <a:tcPr marL="9525" marR="9525" marT="9525" marB="0" anchor="b">
                    <a:solidFill>
                      <a:schemeClr val="bg1"/>
                    </a:solidFill>
                  </a:tcPr>
                </a:tc>
                <a:extLst>
                  <a:ext uri="{0D108BD9-81ED-4DB2-BD59-A6C34878D82A}">
                    <a16:rowId xmlns="" xmlns:a16="http://schemas.microsoft.com/office/drawing/2014/main" val="3885865710"/>
                  </a:ext>
                </a:extLst>
              </a:tr>
              <a:tr h="170546">
                <a:tc>
                  <a:txBody>
                    <a:bodyPr/>
                    <a:lstStyle/>
                    <a:p>
                      <a:pPr algn="ctr" fontAlgn="b"/>
                      <a:r>
                        <a:rPr lang="es-CO" sz="1200" b="0" i="0" u="none" strike="noStrike">
                          <a:solidFill>
                            <a:srgbClr val="000000"/>
                          </a:solidFill>
                          <a:effectLst/>
                          <a:latin typeface="Arial Narrow" panose="020B0606020202030204" pitchFamily="34" charset="0"/>
                        </a:rPr>
                        <a:t>5</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EL BOSQUE</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0,10347263</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9,66439162</a:t>
                      </a:r>
                    </a:p>
                  </a:txBody>
                  <a:tcPr marL="9525" marR="9525" marT="9525" marB="0" anchor="b">
                    <a:solidFill>
                      <a:schemeClr val="bg1"/>
                    </a:solidFill>
                  </a:tcPr>
                </a:tc>
                <a:extLst>
                  <a:ext uri="{0D108BD9-81ED-4DB2-BD59-A6C34878D82A}">
                    <a16:rowId xmlns="" xmlns:a16="http://schemas.microsoft.com/office/drawing/2014/main" val="532470920"/>
                  </a:ext>
                </a:extLst>
              </a:tr>
              <a:tr h="170546">
                <a:tc>
                  <a:txBody>
                    <a:bodyPr/>
                    <a:lstStyle/>
                    <a:p>
                      <a:pPr algn="ctr" fontAlgn="b"/>
                      <a:r>
                        <a:rPr lang="es-CO" sz="1200" b="0" i="0" u="none" strike="noStrike">
                          <a:solidFill>
                            <a:srgbClr val="000000"/>
                          </a:solidFill>
                          <a:effectLst/>
                          <a:latin typeface="Arial Narrow" panose="020B0606020202030204" pitchFamily="34" charset="0"/>
                        </a:rPr>
                        <a:t>6</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AUTONOMA DE MANIZALES</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0,09286998</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10,7677419</a:t>
                      </a:r>
                    </a:p>
                  </a:txBody>
                  <a:tcPr marL="9525" marR="9525" marT="9525" marB="0" anchor="b">
                    <a:solidFill>
                      <a:schemeClr val="bg1"/>
                    </a:solidFill>
                  </a:tcPr>
                </a:tc>
                <a:extLst>
                  <a:ext uri="{0D108BD9-81ED-4DB2-BD59-A6C34878D82A}">
                    <a16:rowId xmlns="" xmlns:a16="http://schemas.microsoft.com/office/drawing/2014/main" val="1773042514"/>
                  </a:ext>
                </a:extLst>
              </a:tr>
              <a:tr h="170546">
                <a:tc>
                  <a:txBody>
                    <a:bodyPr/>
                    <a:lstStyle/>
                    <a:p>
                      <a:pPr algn="ctr" fontAlgn="b"/>
                      <a:r>
                        <a:rPr lang="es-CO" sz="1200" b="0" i="0" u="none" strike="noStrike">
                          <a:solidFill>
                            <a:srgbClr val="000000"/>
                          </a:solidFill>
                          <a:effectLst/>
                          <a:latin typeface="Arial Narrow" panose="020B0606020202030204" pitchFamily="34" charset="0"/>
                        </a:rPr>
                        <a:t>7</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DE LA SABANA</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0,07883728</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12,6843537</a:t>
                      </a:r>
                    </a:p>
                  </a:txBody>
                  <a:tcPr marL="9525" marR="9525" marT="9525" marB="0" anchor="b">
                    <a:solidFill>
                      <a:schemeClr val="bg1"/>
                    </a:solidFill>
                  </a:tcPr>
                </a:tc>
                <a:extLst>
                  <a:ext uri="{0D108BD9-81ED-4DB2-BD59-A6C34878D82A}">
                    <a16:rowId xmlns="" xmlns:a16="http://schemas.microsoft.com/office/drawing/2014/main" val="59484682"/>
                  </a:ext>
                </a:extLst>
              </a:tr>
              <a:tr h="170546">
                <a:tc>
                  <a:txBody>
                    <a:bodyPr/>
                    <a:lstStyle/>
                    <a:p>
                      <a:pPr algn="ctr" fontAlgn="b"/>
                      <a:r>
                        <a:rPr lang="es-CO" sz="1200" b="0" i="0" u="none" strike="noStrike">
                          <a:solidFill>
                            <a:srgbClr val="000000"/>
                          </a:solidFill>
                          <a:effectLst/>
                          <a:latin typeface="Arial Narrow" panose="020B0606020202030204" pitchFamily="34" charset="0"/>
                        </a:rPr>
                        <a:t>8</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COLEGIO MAYOR DE NUESTRA SEÑORA DEL ROSARIO</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0,07802513</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12,8163842</a:t>
                      </a:r>
                    </a:p>
                  </a:txBody>
                  <a:tcPr marL="9525" marR="9525" marT="9525" marB="0" anchor="b">
                    <a:solidFill>
                      <a:schemeClr val="bg1"/>
                    </a:solidFill>
                  </a:tcPr>
                </a:tc>
                <a:extLst>
                  <a:ext uri="{0D108BD9-81ED-4DB2-BD59-A6C34878D82A}">
                    <a16:rowId xmlns="" xmlns:a16="http://schemas.microsoft.com/office/drawing/2014/main" val="97599480"/>
                  </a:ext>
                </a:extLst>
              </a:tr>
              <a:tr h="170546">
                <a:tc>
                  <a:txBody>
                    <a:bodyPr/>
                    <a:lstStyle/>
                    <a:p>
                      <a:pPr algn="ctr" fontAlgn="b"/>
                      <a:r>
                        <a:rPr lang="es-CO" sz="1200" b="0" i="0" u="none" strike="noStrike">
                          <a:solidFill>
                            <a:srgbClr val="000000"/>
                          </a:solidFill>
                          <a:effectLst/>
                          <a:latin typeface="Arial Narrow" panose="020B0606020202030204" pitchFamily="34" charset="0"/>
                        </a:rPr>
                        <a:t>9</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ICESI</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0,06998426</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14,2889264</a:t>
                      </a:r>
                    </a:p>
                  </a:txBody>
                  <a:tcPr marL="9525" marR="9525" marT="9525" marB="0" anchor="b">
                    <a:solidFill>
                      <a:schemeClr val="bg1"/>
                    </a:solidFill>
                  </a:tcPr>
                </a:tc>
                <a:extLst>
                  <a:ext uri="{0D108BD9-81ED-4DB2-BD59-A6C34878D82A}">
                    <a16:rowId xmlns="" xmlns:a16="http://schemas.microsoft.com/office/drawing/2014/main" val="2533251225"/>
                  </a:ext>
                </a:extLst>
              </a:tr>
              <a:tr h="170546">
                <a:tc>
                  <a:txBody>
                    <a:bodyPr/>
                    <a:lstStyle/>
                    <a:p>
                      <a:pPr algn="ctr" fontAlgn="b"/>
                      <a:r>
                        <a:rPr lang="es-CO" sz="1200" b="0" i="0" u="none" strike="noStrike">
                          <a:solidFill>
                            <a:srgbClr val="000000"/>
                          </a:solidFill>
                          <a:effectLst/>
                          <a:latin typeface="Arial Narrow" panose="020B0606020202030204" pitchFamily="34" charset="0"/>
                        </a:rPr>
                        <a:t>10</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SERGIO ARBOLEDA</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0,0643142</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15,5486649</a:t>
                      </a:r>
                    </a:p>
                  </a:txBody>
                  <a:tcPr marL="9525" marR="9525" marT="9525" marB="0" anchor="b">
                    <a:solidFill>
                      <a:schemeClr val="bg1"/>
                    </a:solidFill>
                  </a:tcPr>
                </a:tc>
                <a:extLst>
                  <a:ext uri="{0D108BD9-81ED-4DB2-BD59-A6C34878D82A}">
                    <a16:rowId xmlns="" xmlns:a16="http://schemas.microsoft.com/office/drawing/2014/main" val="1624022623"/>
                  </a:ext>
                </a:extLst>
              </a:tr>
              <a:tr h="170546">
                <a:tc>
                  <a:txBody>
                    <a:bodyPr/>
                    <a:lstStyle/>
                    <a:p>
                      <a:pPr algn="ctr" fontAlgn="b"/>
                      <a:r>
                        <a:rPr lang="es-CO" sz="1200" b="0" i="0" u="none" strike="noStrike">
                          <a:solidFill>
                            <a:srgbClr val="000000"/>
                          </a:solidFill>
                          <a:effectLst/>
                          <a:latin typeface="Arial Narrow" panose="020B0606020202030204" pitchFamily="34" charset="0"/>
                        </a:rPr>
                        <a:t>11</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SIMON BOLIVAR</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0,06340514</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15,7715925</a:t>
                      </a:r>
                    </a:p>
                  </a:txBody>
                  <a:tcPr marL="9525" marR="9525" marT="9525" marB="0" anchor="b">
                    <a:solidFill>
                      <a:schemeClr val="bg1"/>
                    </a:solidFill>
                  </a:tcPr>
                </a:tc>
                <a:extLst>
                  <a:ext uri="{0D108BD9-81ED-4DB2-BD59-A6C34878D82A}">
                    <a16:rowId xmlns="" xmlns:a16="http://schemas.microsoft.com/office/drawing/2014/main" val="292359806"/>
                  </a:ext>
                </a:extLst>
              </a:tr>
              <a:tr h="170546">
                <a:tc>
                  <a:txBody>
                    <a:bodyPr/>
                    <a:lstStyle/>
                    <a:p>
                      <a:pPr algn="ctr" fontAlgn="b"/>
                      <a:r>
                        <a:rPr lang="es-CO" sz="1200" b="0" i="0" u="none" strike="noStrike">
                          <a:solidFill>
                            <a:srgbClr val="000000"/>
                          </a:solidFill>
                          <a:effectLst/>
                          <a:latin typeface="Arial Narrow" panose="020B0606020202030204" pitchFamily="34" charset="0"/>
                        </a:rPr>
                        <a:t>12</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AUTONOMA DE BUCARAMANGA-UNAB-</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0,05754114</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17,3788687</a:t>
                      </a:r>
                    </a:p>
                  </a:txBody>
                  <a:tcPr marL="9525" marR="9525" marT="9525" marB="0" anchor="b">
                    <a:solidFill>
                      <a:schemeClr val="bg1"/>
                    </a:solidFill>
                  </a:tcPr>
                </a:tc>
                <a:extLst>
                  <a:ext uri="{0D108BD9-81ED-4DB2-BD59-A6C34878D82A}">
                    <a16:rowId xmlns="" xmlns:a16="http://schemas.microsoft.com/office/drawing/2014/main" val="2809978352"/>
                  </a:ext>
                </a:extLst>
              </a:tr>
              <a:tr h="170546">
                <a:tc>
                  <a:txBody>
                    <a:bodyPr/>
                    <a:lstStyle/>
                    <a:p>
                      <a:pPr algn="ctr" fontAlgn="b"/>
                      <a:r>
                        <a:rPr lang="es-CO" sz="1200" b="0" i="0" u="none" strike="noStrike">
                          <a:solidFill>
                            <a:srgbClr val="000000"/>
                          </a:solidFill>
                          <a:effectLst/>
                          <a:latin typeface="Arial Narrow" panose="020B0606020202030204" pitchFamily="34" charset="0"/>
                        </a:rPr>
                        <a:t>13</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MILITAR-NUEVA GRANADA</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0,05632807</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17,7531369</a:t>
                      </a:r>
                    </a:p>
                  </a:txBody>
                  <a:tcPr marL="9525" marR="9525" marT="9525" marB="0" anchor="b">
                    <a:solidFill>
                      <a:schemeClr val="bg1"/>
                    </a:solidFill>
                  </a:tcPr>
                </a:tc>
                <a:extLst>
                  <a:ext uri="{0D108BD9-81ED-4DB2-BD59-A6C34878D82A}">
                    <a16:rowId xmlns="" xmlns:a16="http://schemas.microsoft.com/office/drawing/2014/main" val="2596225650"/>
                  </a:ext>
                </a:extLst>
              </a:tr>
              <a:tr h="170546">
                <a:tc>
                  <a:txBody>
                    <a:bodyPr/>
                    <a:lstStyle/>
                    <a:p>
                      <a:pPr algn="ctr" fontAlgn="b"/>
                      <a:r>
                        <a:rPr lang="es-CO" sz="1200" b="0" i="0" u="none" strike="noStrike">
                          <a:solidFill>
                            <a:srgbClr val="000000"/>
                          </a:solidFill>
                          <a:effectLst/>
                          <a:latin typeface="Arial Narrow" panose="020B0606020202030204" pitchFamily="34" charset="0"/>
                        </a:rPr>
                        <a:t>14</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DE MANIZALES</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0,05414747</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18,4680851</a:t>
                      </a:r>
                    </a:p>
                  </a:txBody>
                  <a:tcPr marL="9525" marR="9525" marT="9525" marB="0" anchor="b">
                    <a:solidFill>
                      <a:schemeClr val="bg1"/>
                    </a:solidFill>
                  </a:tcPr>
                </a:tc>
                <a:extLst>
                  <a:ext uri="{0D108BD9-81ED-4DB2-BD59-A6C34878D82A}">
                    <a16:rowId xmlns="" xmlns:a16="http://schemas.microsoft.com/office/drawing/2014/main" val="2397544597"/>
                  </a:ext>
                </a:extLst>
              </a:tr>
              <a:tr h="170546">
                <a:tc>
                  <a:txBody>
                    <a:bodyPr/>
                    <a:lstStyle/>
                    <a:p>
                      <a:pPr algn="ctr" fontAlgn="b"/>
                      <a:r>
                        <a:rPr lang="es-CO" sz="1200" b="0" i="0" u="none" strike="noStrike">
                          <a:solidFill>
                            <a:srgbClr val="000000"/>
                          </a:solidFill>
                          <a:effectLst/>
                          <a:latin typeface="Arial Narrow" panose="020B0606020202030204" pitchFamily="34" charset="0"/>
                        </a:rPr>
                        <a:t>15</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DISTRITAL-FRANCISCO JOSE DE CALDAS</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0,05263823</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18,9976006</a:t>
                      </a:r>
                    </a:p>
                  </a:txBody>
                  <a:tcPr marL="9525" marR="9525" marT="9525" marB="0" anchor="b">
                    <a:solidFill>
                      <a:schemeClr val="bg1"/>
                    </a:solidFill>
                  </a:tcPr>
                </a:tc>
                <a:extLst>
                  <a:ext uri="{0D108BD9-81ED-4DB2-BD59-A6C34878D82A}">
                    <a16:rowId xmlns="" xmlns:a16="http://schemas.microsoft.com/office/drawing/2014/main" val="1239533458"/>
                  </a:ext>
                </a:extLst>
              </a:tr>
              <a:tr h="170546">
                <a:tc>
                  <a:txBody>
                    <a:bodyPr/>
                    <a:lstStyle/>
                    <a:p>
                      <a:pPr algn="ctr" fontAlgn="b"/>
                      <a:r>
                        <a:rPr lang="es-CO" sz="1200" b="0" i="0" u="none" strike="noStrike">
                          <a:solidFill>
                            <a:srgbClr val="000000"/>
                          </a:solidFill>
                          <a:effectLst/>
                          <a:latin typeface="Arial Narrow" panose="020B0606020202030204" pitchFamily="34" charset="0"/>
                        </a:rPr>
                        <a:t>16</a:t>
                      </a:r>
                    </a:p>
                  </a:txBody>
                  <a:tcPr marL="9525" marR="9525" marT="9525" marB="0" anchor="b">
                    <a:noFill/>
                  </a:tcPr>
                </a:tc>
                <a:tc>
                  <a:txBody>
                    <a:bodyPr/>
                    <a:lstStyle/>
                    <a:p>
                      <a:pPr algn="l" fontAlgn="b"/>
                      <a:r>
                        <a:rPr lang="es-CO" sz="1200" b="0" i="0" u="none" strike="noStrike">
                          <a:solidFill>
                            <a:srgbClr val="000000"/>
                          </a:solidFill>
                          <a:effectLst/>
                          <a:latin typeface="Arial Narrow" panose="020B0606020202030204" pitchFamily="34" charset="0"/>
                        </a:rPr>
                        <a:t>FUNDACION UNIVERSIDAD DE BOGOTA - JORGE TADEO LOZANO</a:t>
                      </a:r>
                    </a:p>
                  </a:txBody>
                  <a:tcPr marL="9525" marR="9525" marT="9525" marB="0" anchor="b">
                    <a:noFill/>
                  </a:tcPr>
                </a:tc>
                <a:tc>
                  <a:txBody>
                    <a:bodyPr/>
                    <a:lstStyle/>
                    <a:p>
                      <a:pPr algn="r" fontAlgn="b"/>
                      <a:r>
                        <a:rPr lang="es-CO" sz="1200" b="0" i="0" u="none" strike="noStrike">
                          <a:solidFill>
                            <a:srgbClr val="000000"/>
                          </a:solidFill>
                          <a:effectLst/>
                          <a:latin typeface="Arial Narrow" panose="020B0606020202030204" pitchFamily="34" charset="0"/>
                        </a:rPr>
                        <a:t>0,04995084</a:t>
                      </a:r>
                    </a:p>
                  </a:txBody>
                  <a:tcPr marL="9525" marR="9525" marT="9525" marB="0" anchor="b">
                    <a:noFill/>
                  </a:tcPr>
                </a:tc>
                <a:tc>
                  <a:txBody>
                    <a:bodyPr/>
                    <a:lstStyle/>
                    <a:p>
                      <a:pPr algn="r" fontAlgn="b"/>
                      <a:r>
                        <a:rPr lang="es-CO" sz="1200" b="0" i="0" u="none" strike="noStrike">
                          <a:solidFill>
                            <a:srgbClr val="000000"/>
                          </a:solidFill>
                          <a:effectLst/>
                          <a:latin typeface="Arial Narrow" panose="020B0606020202030204" pitchFamily="34" charset="0"/>
                        </a:rPr>
                        <a:t>20,019685</a:t>
                      </a:r>
                    </a:p>
                  </a:txBody>
                  <a:tcPr marL="9525" marR="9525" marT="9525" marB="0" anchor="b">
                    <a:noFill/>
                  </a:tcPr>
                </a:tc>
                <a:extLst>
                  <a:ext uri="{0D108BD9-81ED-4DB2-BD59-A6C34878D82A}">
                    <a16:rowId xmlns="" xmlns:a16="http://schemas.microsoft.com/office/drawing/2014/main" val="2768313598"/>
                  </a:ext>
                </a:extLst>
              </a:tr>
              <a:tr h="170546">
                <a:tc>
                  <a:txBody>
                    <a:bodyPr/>
                    <a:lstStyle/>
                    <a:p>
                      <a:pPr algn="ctr" fontAlgn="b"/>
                      <a:r>
                        <a:rPr lang="es-CO" sz="1200" b="0" i="0" u="none" strike="noStrike">
                          <a:solidFill>
                            <a:srgbClr val="000000"/>
                          </a:solidFill>
                          <a:effectLst/>
                          <a:latin typeface="Arial Narrow" panose="020B0606020202030204" pitchFamily="34" charset="0"/>
                        </a:rPr>
                        <a:t>17</a:t>
                      </a:r>
                    </a:p>
                  </a:txBody>
                  <a:tcPr marL="9525" marR="9525" marT="9525" marB="0" anchor="b">
                    <a:noFill/>
                  </a:tcPr>
                </a:tc>
                <a:tc>
                  <a:txBody>
                    <a:bodyPr/>
                    <a:lstStyle/>
                    <a:p>
                      <a:pPr algn="l" fontAlgn="b"/>
                      <a:r>
                        <a:rPr lang="es-CO" sz="1200" b="0" i="0" u="none" strike="noStrike">
                          <a:solidFill>
                            <a:srgbClr val="000000"/>
                          </a:solidFill>
                          <a:effectLst/>
                          <a:latin typeface="Arial Narrow" panose="020B0606020202030204" pitchFamily="34" charset="0"/>
                        </a:rPr>
                        <a:t>UNIVERSIDAD EAFIT-</a:t>
                      </a:r>
                    </a:p>
                  </a:txBody>
                  <a:tcPr marL="9525" marR="9525" marT="9525" marB="0" anchor="b">
                    <a:noFill/>
                  </a:tcPr>
                </a:tc>
                <a:tc>
                  <a:txBody>
                    <a:bodyPr/>
                    <a:lstStyle/>
                    <a:p>
                      <a:pPr algn="r" fontAlgn="b"/>
                      <a:r>
                        <a:rPr lang="es-CO" sz="1200" b="0" i="0" u="none" strike="noStrike">
                          <a:solidFill>
                            <a:srgbClr val="000000"/>
                          </a:solidFill>
                          <a:effectLst/>
                          <a:latin typeface="Arial Narrow" panose="020B0606020202030204" pitchFamily="34" charset="0"/>
                        </a:rPr>
                        <a:t>0,0488371</a:t>
                      </a:r>
                    </a:p>
                  </a:txBody>
                  <a:tcPr marL="9525" marR="9525" marT="9525" marB="0" anchor="b">
                    <a:noFill/>
                  </a:tcPr>
                </a:tc>
                <a:tc>
                  <a:txBody>
                    <a:bodyPr/>
                    <a:lstStyle/>
                    <a:p>
                      <a:pPr algn="r" fontAlgn="b"/>
                      <a:r>
                        <a:rPr lang="es-CO" sz="1200" b="0" i="0" u="none" strike="noStrike">
                          <a:solidFill>
                            <a:srgbClr val="000000"/>
                          </a:solidFill>
                          <a:effectLst/>
                          <a:latin typeface="Arial Narrow" panose="020B0606020202030204" pitchFamily="34" charset="0"/>
                        </a:rPr>
                        <a:t>20,4762344</a:t>
                      </a:r>
                    </a:p>
                  </a:txBody>
                  <a:tcPr marL="9525" marR="9525" marT="9525" marB="0" anchor="b">
                    <a:noFill/>
                  </a:tcPr>
                </a:tc>
                <a:extLst>
                  <a:ext uri="{0D108BD9-81ED-4DB2-BD59-A6C34878D82A}">
                    <a16:rowId xmlns="" xmlns:a16="http://schemas.microsoft.com/office/drawing/2014/main" val="3232850799"/>
                  </a:ext>
                </a:extLst>
              </a:tr>
              <a:tr h="170546">
                <a:tc>
                  <a:txBody>
                    <a:bodyPr/>
                    <a:lstStyle/>
                    <a:p>
                      <a:pPr algn="ctr" fontAlgn="b"/>
                      <a:r>
                        <a:rPr lang="es-CO" sz="1200" b="0" i="0" u="none" strike="noStrike">
                          <a:solidFill>
                            <a:srgbClr val="000000"/>
                          </a:solidFill>
                          <a:effectLst/>
                          <a:latin typeface="Arial Narrow" panose="020B0606020202030204" pitchFamily="34" charset="0"/>
                        </a:rPr>
                        <a:t>18</a:t>
                      </a:r>
                    </a:p>
                  </a:txBody>
                  <a:tcPr marL="9525" marR="9525" marT="9525" marB="0" anchor="b">
                    <a:noFill/>
                  </a:tcPr>
                </a:tc>
                <a:tc>
                  <a:txBody>
                    <a:bodyPr/>
                    <a:lstStyle/>
                    <a:p>
                      <a:pPr algn="l" fontAlgn="b"/>
                      <a:r>
                        <a:rPr lang="es-CO" sz="1200" b="0" i="0" u="none" strike="noStrike">
                          <a:solidFill>
                            <a:srgbClr val="000000"/>
                          </a:solidFill>
                          <a:effectLst/>
                          <a:latin typeface="Arial Narrow" panose="020B0606020202030204" pitchFamily="34" charset="0"/>
                        </a:rPr>
                        <a:t>UNIVERSIDAD CATOLICA DE PEREIRA</a:t>
                      </a:r>
                    </a:p>
                  </a:txBody>
                  <a:tcPr marL="9525" marR="9525" marT="9525" marB="0" anchor="b">
                    <a:noFill/>
                  </a:tcPr>
                </a:tc>
                <a:tc>
                  <a:txBody>
                    <a:bodyPr/>
                    <a:lstStyle/>
                    <a:p>
                      <a:pPr algn="r" fontAlgn="b"/>
                      <a:r>
                        <a:rPr lang="es-CO" sz="1200" b="0" i="0" u="none" strike="noStrike">
                          <a:solidFill>
                            <a:srgbClr val="000000"/>
                          </a:solidFill>
                          <a:effectLst/>
                          <a:latin typeface="Arial Narrow" panose="020B0606020202030204" pitchFamily="34" charset="0"/>
                        </a:rPr>
                        <a:t>0,04849801</a:t>
                      </a:r>
                    </a:p>
                  </a:txBody>
                  <a:tcPr marL="9525" marR="9525" marT="9525" marB="0" anchor="b">
                    <a:noFill/>
                  </a:tcPr>
                </a:tc>
                <a:tc>
                  <a:txBody>
                    <a:bodyPr/>
                    <a:lstStyle/>
                    <a:p>
                      <a:pPr algn="r" fontAlgn="b"/>
                      <a:r>
                        <a:rPr lang="es-CO" sz="1200" b="0" i="0" u="none" strike="noStrike">
                          <a:solidFill>
                            <a:srgbClr val="000000"/>
                          </a:solidFill>
                          <a:effectLst/>
                          <a:latin typeface="Arial Narrow" panose="020B0606020202030204" pitchFamily="34" charset="0"/>
                        </a:rPr>
                        <a:t>20,619403</a:t>
                      </a:r>
                    </a:p>
                  </a:txBody>
                  <a:tcPr marL="9525" marR="9525" marT="9525" marB="0" anchor="b">
                    <a:noFill/>
                  </a:tcPr>
                </a:tc>
                <a:extLst>
                  <a:ext uri="{0D108BD9-81ED-4DB2-BD59-A6C34878D82A}">
                    <a16:rowId xmlns="" xmlns:a16="http://schemas.microsoft.com/office/drawing/2014/main" val="3736741263"/>
                  </a:ext>
                </a:extLst>
              </a:tr>
              <a:tr h="170546">
                <a:tc>
                  <a:txBody>
                    <a:bodyPr/>
                    <a:lstStyle/>
                    <a:p>
                      <a:pPr algn="ctr" fontAlgn="b"/>
                      <a:r>
                        <a:rPr lang="es-CO" sz="1200" b="0" i="0" u="none" strike="noStrike">
                          <a:solidFill>
                            <a:srgbClr val="000000"/>
                          </a:solidFill>
                          <a:effectLst/>
                          <a:latin typeface="Arial Narrow" panose="020B0606020202030204" pitchFamily="34" charset="0"/>
                        </a:rPr>
                        <a:t>19</a:t>
                      </a:r>
                    </a:p>
                  </a:txBody>
                  <a:tcPr marL="9525" marR="9525" marT="9525" marB="0" anchor="b">
                    <a:noFill/>
                  </a:tcPr>
                </a:tc>
                <a:tc>
                  <a:txBody>
                    <a:bodyPr/>
                    <a:lstStyle/>
                    <a:p>
                      <a:pPr algn="l" fontAlgn="b"/>
                      <a:r>
                        <a:rPr lang="es-CO" sz="1200" b="0" i="0" u="none" strike="noStrike">
                          <a:solidFill>
                            <a:srgbClr val="000000"/>
                          </a:solidFill>
                          <a:effectLst/>
                          <a:latin typeface="Arial Narrow" panose="020B0606020202030204" pitchFamily="34" charset="0"/>
                        </a:rPr>
                        <a:t>UNIVERSIDAD LIBRE</a:t>
                      </a:r>
                    </a:p>
                  </a:txBody>
                  <a:tcPr marL="9525" marR="9525" marT="9525" marB="0" anchor="b">
                    <a:noFill/>
                  </a:tcPr>
                </a:tc>
                <a:tc>
                  <a:txBody>
                    <a:bodyPr/>
                    <a:lstStyle/>
                    <a:p>
                      <a:pPr algn="r" fontAlgn="b"/>
                      <a:r>
                        <a:rPr lang="es-CO" sz="1200" b="0" i="0" u="none" strike="noStrike">
                          <a:solidFill>
                            <a:srgbClr val="000000"/>
                          </a:solidFill>
                          <a:effectLst/>
                          <a:latin typeface="Arial Narrow" panose="020B0606020202030204" pitchFamily="34" charset="0"/>
                        </a:rPr>
                        <a:t>0,04799876</a:t>
                      </a:r>
                    </a:p>
                  </a:txBody>
                  <a:tcPr marL="9525" marR="9525" marT="9525" marB="0" anchor="b">
                    <a:noFill/>
                  </a:tcPr>
                </a:tc>
                <a:tc>
                  <a:txBody>
                    <a:bodyPr/>
                    <a:lstStyle/>
                    <a:p>
                      <a:pPr algn="r" fontAlgn="b"/>
                      <a:r>
                        <a:rPr lang="es-CO" sz="1200" b="0" i="0" u="none" strike="noStrike">
                          <a:solidFill>
                            <a:srgbClr val="000000"/>
                          </a:solidFill>
                          <a:effectLst/>
                          <a:latin typeface="Arial Narrow" panose="020B0606020202030204" pitchFamily="34" charset="0"/>
                        </a:rPr>
                        <a:t>20,8338713</a:t>
                      </a:r>
                    </a:p>
                  </a:txBody>
                  <a:tcPr marL="9525" marR="9525" marT="9525" marB="0" anchor="b">
                    <a:noFill/>
                  </a:tcPr>
                </a:tc>
                <a:extLst>
                  <a:ext uri="{0D108BD9-81ED-4DB2-BD59-A6C34878D82A}">
                    <a16:rowId xmlns="" xmlns:a16="http://schemas.microsoft.com/office/drawing/2014/main" val="116231525"/>
                  </a:ext>
                </a:extLst>
              </a:tr>
              <a:tr h="170546">
                <a:tc>
                  <a:txBody>
                    <a:bodyPr/>
                    <a:lstStyle/>
                    <a:p>
                      <a:pPr algn="ctr" fontAlgn="b"/>
                      <a:r>
                        <a:rPr lang="es-CO" sz="1200" b="0" i="0" u="none" strike="noStrike">
                          <a:solidFill>
                            <a:srgbClr val="000000"/>
                          </a:solidFill>
                          <a:effectLst/>
                          <a:latin typeface="Arial Narrow" panose="020B0606020202030204" pitchFamily="34" charset="0"/>
                        </a:rPr>
                        <a:t>20</a:t>
                      </a:r>
                    </a:p>
                  </a:txBody>
                  <a:tcPr marL="9525" marR="9525" marT="9525" marB="0" anchor="b">
                    <a:noFill/>
                  </a:tcPr>
                </a:tc>
                <a:tc>
                  <a:txBody>
                    <a:bodyPr/>
                    <a:lstStyle/>
                    <a:p>
                      <a:pPr algn="l" fontAlgn="b"/>
                      <a:r>
                        <a:rPr lang="es-CO" sz="1200" b="0" i="0" u="none" strike="noStrike">
                          <a:solidFill>
                            <a:srgbClr val="000000"/>
                          </a:solidFill>
                          <a:effectLst/>
                          <a:latin typeface="Arial Narrow" panose="020B0606020202030204" pitchFamily="34" charset="0"/>
                        </a:rPr>
                        <a:t>UNIVERSIDAD CENTRAL</a:t>
                      </a:r>
                    </a:p>
                  </a:txBody>
                  <a:tcPr marL="9525" marR="9525" marT="9525" marB="0" anchor="b">
                    <a:noFill/>
                  </a:tcPr>
                </a:tc>
                <a:tc>
                  <a:txBody>
                    <a:bodyPr/>
                    <a:lstStyle/>
                    <a:p>
                      <a:pPr algn="r" fontAlgn="b"/>
                      <a:r>
                        <a:rPr lang="es-CO" sz="1200" b="0" i="0" u="none" strike="noStrike">
                          <a:solidFill>
                            <a:srgbClr val="000000"/>
                          </a:solidFill>
                          <a:effectLst/>
                          <a:latin typeface="Arial Narrow" panose="020B0606020202030204" pitchFamily="34" charset="0"/>
                        </a:rPr>
                        <a:t>0,04665864</a:t>
                      </a:r>
                    </a:p>
                  </a:txBody>
                  <a:tcPr marL="9525" marR="9525" marT="9525" marB="0" anchor="b">
                    <a:noFill/>
                  </a:tcPr>
                </a:tc>
                <a:tc>
                  <a:txBody>
                    <a:bodyPr/>
                    <a:lstStyle/>
                    <a:p>
                      <a:pPr algn="r" fontAlgn="b"/>
                      <a:r>
                        <a:rPr lang="es-CO" sz="1200" b="0" i="0" u="none" strike="noStrike">
                          <a:solidFill>
                            <a:srgbClr val="000000"/>
                          </a:solidFill>
                          <a:effectLst/>
                          <a:latin typeface="Arial Narrow" panose="020B0606020202030204" pitchFamily="34" charset="0"/>
                        </a:rPr>
                        <a:t>21,4322581</a:t>
                      </a:r>
                    </a:p>
                  </a:txBody>
                  <a:tcPr marL="9525" marR="9525" marT="9525" marB="0" anchor="b">
                    <a:noFill/>
                  </a:tcPr>
                </a:tc>
                <a:extLst>
                  <a:ext uri="{0D108BD9-81ED-4DB2-BD59-A6C34878D82A}">
                    <a16:rowId xmlns="" xmlns:a16="http://schemas.microsoft.com/office/drawing/2014/main" val="4226527145"/>
                  </a:ext>
                </a:extLst>
              </a:tr>
              <a:tr h="170546">
                <a:tc>
                  <a:txBody>
                    <a:bodyPr/>
                    <a:lstStyle/>
                    <a:p>
                      <a:pPr algn="ctr" fontAlgn="b"/>
                      <a:r>
                        <a:rPr lang="es-CO" sz="1200" b="0" i="0" u="none" strike="noStrike">
                          <a:solidFill>
                            <a:srgbClr val="000000"/>
                          </a:solidFill>
                          <a:effectLst/>
                          <a:latin typeface="Arial Narrow" panose="020B0606020202030204" pitchFamily="34" charset="0"/>
                        </a:rPr>
                        <a:t>21</a:t>
                      </a:r>
                    </a:p>
                  </a:txBody>
                  <a:tcPr marL="9525" marR="9525" marT="9525" marB="0" anchor="b">
                    <a:noFill/>
                  </a:tcPr>
                </a:tc>
                <a:tc>
                  <a:txBody>
                    <a:bodyPr/>
                    <a:lstStyle/>
                    <a:p>
                      <a:pPr algn="l" fontAlgn="b"/>
                      <a:r>
                        <a:rPr lang="es-CO" sz="1200" b="0" i="0" u="none" strike="noStrike">
                          <a:solidFill>
                            <a:srgbClr val="000000"/>
                          </a:solidFill>
                          <a:effectLst/>
                          <a:latin typeface="Arial Narrow" panose="020B0606020202030204" pitchFamily="34" charset="0"/>
                        </a:rPr>
                        <a:t>UNIVERSIDAD COOPERATIVA DE COLOMBIA</a:t>
                      </a:r>
                    </a:p>
                  </a:txBody>
                  <a:tcPr marL="9525" marR="9525" marT="9525" marB="0" anchor="b">
                    <a:noFill/>
                  </a:tcPr>
                </a:tc>
                <a:tc>
                  <a:txBody>
                    <a:bodyPr/>
                    <a:lstStyle/>
                    <a:p>
                      <a:pPr algn="r" fontAlgn="b"/>
                      <a:r>
                        <a:rPr lang="es-CO" sz="1200" b="0" i="0" u="none" strike="noStrike">
                          <a:solidFill>
                            <a:srgbClr val="000000"/>
                          </a:solidFill>
                          <a:effectLst/>
                          <a:latin typeface="Arial Narrow" panose="020B0606020202030204" pitchFamily="34" charset="0"/>
                        </a:rPr>
                        <a:t>0,04386122</a:t>
                      </a:r>
                    </a:p>
                  </a:txBody>
                  <a:tcPr marL="9525" marR="9525" marT="9525" marB="0" anchor="b">
                    <a:noFill/>
                  </a:tcPr>
                </a:tc>
                <a:tc>
                  <a:txBody>
                    <a:bodyPr/>
                    <a:lstStyle/>
                    <a:p>
                      <a:pPr algn="r" fontAlgn="b"/>
                      <a:r>
                        <a:rPr lang="es-CO" sz="1200" b="0" i="0" u="none" strike="noStrike">
                          <a:solidFill>
                            <a:srgbClr val="000000"/>
                          </a:solidFill>
                          <a:effectLst/>
                          <a:latin typeface="Arial Narrow" panose="020B0606020202030204" pitchFamily="34" charset="0"/>
                        </a:rPr>
                        <a:t>22,7991828</a:t>
                      </a:r>
                    </a:p>
                  </a:txBody>
                  <a:tcPr marL="9525" marR="9525" marT="9525" marB="0" anchor="b">
                    <a:noFill/>
                  </a:tcPr>
                </a:tc>
                <a:extLst>
                  <a:ext uri="{0D108BD9-81ED-4DB2-BD59-A6C34878D82A}">
                    <a16:rowId xmlns="" xmlns:a16="http://schemas.microsoft.com/office/drawing/2014/main" val="803510805"/>
                  </a:ext>
                </a:extLst>
              </a:tr>
              <a:tr h="170546">
                <a:tc>
                  <a:txBody>
                    <a:bodyPr/>
                    <a:lstStyle/>
                    <a:p>
                      <a:pPr algn="ctr" fontAlgn="b"/>
                      <a:r>
                        <a:rPr lang="es-CO" sz="1200" b="0" i="0" u="none" strike="noStrike">
                          <a:solidFill>
                            <a:srgbClr val="000000"/>
                          </a:solidFill>
                          <a:effectLst/>
                          <a:latin typeface="Arial Narrow" panose="020B0606020202030204" pitchFamily="34" charset="0"/>
                        </a:rPr>
                        <a:t>22</a:t>
                      </a:r>
                    </a:p>
                  </a:txBody>
                  <a:tcPr marL="9525" marR="9525" marT="9525" marB="0" anchor="b">
                    <a:noFill/>
                  </a:tcPr>
                </a:tc>
                <a:tc>
                  <a:txBody>
                    <a:bodyPr/>
                    <a:lstStyle/>
                    <a:p>
                      <a:pPr algn="l" fontAlgn="b"/>
                      <a:r>
                        <a:rPr lang="es-CO" sz="1200" b="0" i="0" u="none" strike="noStrike">
                          <a:solidFill>
                            <a:srgbClr val="000000"/>
                          </a:solidFill>
                          <a:effectLst/>
                          <a:latin typeface="Arial Narrow" panose="020B0606020202030204" pitchFamily="34" charset="0"/>
                        </a:rPr>
                        <a:t>UNIVERSIDAD AUTONOMA DEL CARIBE- UNIAUTONOMA</a:t>
                      </a:r>
                    </a:p>
                  </a:txBody>
                  <a:tcPr marL="9525" marR="9525" marT="9525" marB="0" anchor="b">
                    <a:noFill/>
                  </a:tcPr>
                </a:tc>
                <a:tc>
                  <a:txBody>
                    <a:bodyPr/>
                    <a:lstStyle/>
                    <a:p>
                      <a:pPr algn="r" fontAlgn="b"/>
                      <a:r>
                        <a:rPr lang="es-CO" sz="1200" b="0" i="0" u="none" strike="noStrike">
                          <a:solidFill>
                            <a:srgbClr val="000000"/>
                          </a:solidFill>
                          <a:effectLst/>
                          <a:latin typeface="Arial Narrow" panose="020B0606020202030204" pitchFamily="34" charset="0"/>
                        </a:rPr>
                        <a:t>0,0429663</a:t>
                      </a:r>
                    </a:p>
                  </a:txBody>
                  <a:tcPr marL="9525" marR="9525" marT="9525" marB="0" anchor="b">
                    <a:noFill/>
                  </a:tcPr>
                </a:tc>
                <a:tc>
                  <a:txBody>
                    <a:bodyPr/>
                    <a:lstStyle/>
                    <a:p>
                      <a:pPr algn="r" fontAlgn="b"/>
                      <a:r>
                        <a:rPr lang="es-CO" sz="1200" b="0" i="0" u="none" strike="noStrike">
                          <a:solidFill>
                            <a:srgbClr val="000000"/>
                          </a:solidFill>
                          <a:effectLst/>
                          <a:latin typeface="Arial Narrow" panose="020B0606020202030204" pitchFamily="34" charset="0"/>
                        </a:rPr>
                        <a:t>23,274056</a:t>
                      </a:r>
                    </a:p>
                  </a:txBody>
                  <a:tcPr marL="9525" marR="9525" marT="9525" marB="0" anchor="b">
                    <a:noFill/>
                  </a:tcPr>
                </a:tc>
                <a:extLst>
                  <a:ext uri="{0D108BD9-81ED-4DB2-BD59-A6C34878D82A}">
                    <a16:rowId xmlns="" xmlns:a16="http://schemas.microsoft.com/office/drawing/2014/main" val="3472264943"/>
                  </a:ext>
                </a:extLst>
              </a:tr>
              <a:tr h="170546">
                <a:tc>
                  <a:txBody>
                    <a:bodyPr/>
                    <a:lstStyle/>
                    <a:p>
                      <a:pPr algn="ctr" fontAlgn="b"/>
                      <a:r>
                        <a:rPr lang="es-CO" sz="1200" b="0" i="0" u="none" strike="noStrike">
                          <a:solidFill>
                            <a:srgbClr val="000000"/>
                          </a:solidFill>
                          <a:effectLst/>
                          <a:latin typeface="Arial Narrow" panose="020B0606020202030204" pitchFamily="34" charset="0"/>
                        </a:rPr>
                        <a:t>23</a:t>
                      </a:r>
                    </a:p>
                  </a:txBody>
                  <a:tcPr marL="9525" marR="9525" marT="9525" marB="0" anchor="b">
                    <a:noFill/>
                  </a:tcPr>
                </a:tc>
                <a:tc>
                  <a:txBody>
                    <a:bodyPr/>
                    <a:lstStyle/>
                    <a:p>
                      <a:pPr algn="l" fontAlgn="b"/>
                      <a:r>
                        <a:rPr lang="es-CO" sz="1200" b="0" i="0" u="none" strike="noStrike">
                          <a:solidFill>
                            <a:srgbClr val="000000"/>
                          </a:solidFill>
                          <a:effectLst/>
                          <a:latin typeface="Arial Narrow" panose="020B0606020202030204" pitchFamily="34" charset="0"/>
                        </a:rPr>
                        <a:t>UNIVERSIDAD DE SAN BUENAVENTURA</a:t>
                      </a:r>
                    </a:p>
                  </a:txBody>
                  <a:tcPr marL="9525" marR="9525" marT="9525" marB="0" anchor="b">
                    <a:noFill/>
                  </a:tcPr>
                </a:tc>
                <a:tc>
                  <a:txBody>
                    <a:bodyPr/>
                    <a:lstStyle/>
                    <a:p>
                      <a:pPr algn="r" fontAlgn="b"/>
                      <a:r>
                        <a:rPr lang="es-CO" sz="1200" b="0" i="0" u="none" strike="noStrike">
                          <a:solidFill>
                            <a:srgbClr val="000000"/>
                          </a:solidFill>
                          <a:effectLst/>
                          <a:latin typeface="Arial Narrow" panose="020B0606020202030204" pitchFamily="34" charset="0"/>
                        </a:rPr>
                        <a:t>0,04247641</a:t>
                      </a:r>
                    </a:p>
                  </a:txBody>
                  <a:tcPr marL="9525" marR="9525" marT="9525" marB="0" anchor="b">
                    <a:noFill/>
                  </a:tcPr>
                </a:tc>
                <a:tc>
                  <a:txBody>
                    <a:bodyPr/>
                    <a:lstStyle/>
                    <a:p>
                      <a:pPr algn="r" fontAlgn="b"/>
                      <a:r>
                        <a:rPr lang="es-CO" sz="1200" b="0" i="0" u="none" strike="noStrike">
                          <a:solidFill>
                            <a:srgbClr val="000000"/>
                          </a:solidFill>
                          <a:effectLst/>
                          <a:latin typeface="Arial Narrow" panose="020B0606020202030204" pitchFamily="34" charset="0"/>
                        </a:rPr>
                        <a:t>23,5424782</a:t>
                      </a:r>
                    </a:p>
                  </a:txBody>
                  <a:tcPr marL="9525" marR="9525" marT="9525" marB="0" anchor="b">
                    <a:noFill/>
                  </a:tcPr>
                </a:tc>
                <a:extLst>
                  <a:ext uri="{0D108BD9-81ED-4DB2-BD59-A6C34878D82A}">
                    <a16:rowId xmlns="" xmlns:a16="http://schemas.microsoft.com/office/drawing/2014/main" val="2322827960"/>
                  </a:ext>
                </a:extLst>
              </a:tr>
              <a:tr h="170546">
                <a:tc>
                  <a:txBody>
                    <a:bodyPr/>
                    <a:lstStyle/>
                    <a:p>
                      <a:pPr algn="ctr" fontAlgn="b"/>
                      <a:r>
                        <a:rPr lang="es-CO" sz="1200" b="0" i="0" u="none" strike="noStrike">
                          <a:solidFill>
                            <a:srgbClr val="000000"/>
                          </a:solidFill>
                          <a:effectLst/>
                          <a:latin typeface="Arial Narrow" panose="020B0606020202030204" pitchFamily="34" charset="0"/>
                        </a:rPr>
                        <a:t>24</a:t>
                      </a:r>
                    </a:p>
                  </a:txBody>
                  <a:tcPr marL="9525" marR="9525" marT="9525" marB="0" anchor="b">
                    <a:noFill/>
                  </a:tcPr>
                </a:tc>
                <a:tc>
                  <a:txBody>
                    <a:bodyPr/>
                    <a:lstStyle/>
                    <a:p>
                      <a:pPr algn="l" fontAlgn="b"/>
                      <a:r>
                        <a:rPr lang="es-CO" sz="1200" b="0" i="0" u="none" strike="noStrike">
                          <a:solidFill>
                            <a:srgbClr val="000000"/>
                          </a:solidFill>
                          <a:effectLst/>
                          <a:latin typeface="Arial Narrow" panose="020B0606020202030204" pitchFamily="34" charset="0"/>
                        </a:rPr>
                        <a:t>UNIVERSIDAD DE LA SALLE</a:t>
                      </a:r>
                    </a:p>
                  </a:txBody>
                  <a:tcPr marL="9525" marR="9525" marT="9525" marB="0" anchor="b">
                    <a:noFill/>
                  </a:tcPr>
                </a:tc>
                <a:tc>
                  <a:txBody>
                    <a:bodyPr/>
                    <a:lstStyle/>
                    <a:p>
                      <a:pPr algn="r" fontAlgn="b"/>
                      <a:r>
                        <a:rPr lang="es-CO" sz="1200" b="0" i="0" u="none" strike="noStrike">
                          <a:solidFill>
                            <a:srgbClr val="000000"/>
                          </a:solidFill>
                          <a:effectLst/>
                          <a:latin typeface="Arial Narrow" panose="020B0606020202030204" pitchFamily="34" charset="0"/>
                        </a:rPr>
                        <a:t>0,04063842</a:t>
                      </a:r>
                    </a:p>
                  </a:txBody>
                  <a:tcPr marL="9525" marR="9525" marT="9525" marB="0" anchor="b">
                    <a:noFill/>
                  </a:tcPr>
                </a:tc>
                <a:tc>
                  <a:txBody>
                    <a:bodyPr/>
                    <a:lstStyle/>
                    <a:p>
                      <a:pPr algn="r" fontAlgn="b"/>
                      <a:r>
                        <a:rPr lang="es-CO" sz="1200" b="0" i="0" u="none" strike="noStrike">
                          <a:solidFill>
                            <a:srgbClr val="000000"/>
                          </a:solidFill>
                          <a:effectLst/>
                          <a:latin typeface="Arial Narrow" panose="020B0606020202030204" pitchFamily="34" charset="0"/>
                        </a:rPr>
                        <a:t>24,6072548</a:t>
                      </a:r>
                    </a:p>
                  </a:txBody>
                  <a:tcPr marL="9525" marR="9525" marT="9525" marB="0" anchor="b">
                    <a:noFill/>
                  </a:tcPr>
                </a:tc>
                <a:extLst>
                  <a:ext uri="{0D108BD9-81ED-4DB2-BD59-A6C34878D82A}">
                    <a16:rowId xmlns="" xmlns:a16="http://schemas.microsoft.com/office/drawing/2014/main" val="123861237"/>
                  </a:ext>
                </a:extLst>
              </a:tr>
              <a:tr h="170546">
                <a:tc>
                  <a:txBody>
                    <a:bodyPr/>
                    <a:lstStyle/>
                    <a:p>
                      <a:pPr algn="ctr" fontAlgn="b"/>
                      <a:r>
                        <a:rPr lang="es-CO" sz="1200" b="0" i="0" u="none" strike="noStrike">
                          <a:solidFill>
                            <a:srgbClr val="000000"/>
                          </a:solidFill>
                          <a:effectLst/>
                          <a:latin typeface="Arial Narrow" panose="020B0606020202030204" pitchFamily="34" charset="0"/>
                        </a:rPr>
                        <a:t>25</a:t>
                      </a:r>
                    </a:p>
                  </a:txBody>
                  <a:tcPr marL="9525" marR="9525" marT="9525" marB="0" anchor="b">
                    <a:noFill/>
                  </a:tcPr>
                </a:tc>
                <a:tc>
                  <a:txBody>
                    <a:bodyPr/>
                    <a:lstStyle/>
                    <a:p>
                      <a:pPr algn="l" fontAlgn="b"/>
                      <a:r>
                        <a:rPr lang="es-CO" sz="1200" b="0" i="0" u="none" strike="noStrike">
                          <a:solidFill>
                            <a:srgbClr val="000000"/>
                          </a:solidFill>
                          <a:effectLst/>
                          <a:latin typeface="Arial Narrow" panose="020B0606020202030204" pitchFamily="34" charset="0"/>
                        </a:rPr>
                        <a:t>UNIVERSIDAD DE MEDELLIN</a:t>
                      </a:r>
                    </a:p>
                  </a:txBody>
                  <a:tcPr marL="9525" marR="9525" marT="9525" marB="0" anchor="b">
                    <a:noFill/>
                  </a:tcPr>
                </a:tc>
                <a:tc>
                  <a:txBody>
                    <a:bodyPr/>
                    <a:lstStyle/>
                    <a:p>
                      <a:pPr algn="r" fontAlgn="b"/>
                      <a:r>
                        <a:rPr lang="es-CO" sz="1200" b="0" i="0" u="none" strike="noStrike">
                          <a:solidFill>
                            <a:srgbClr val="000000"/>
                          </a:solidFill>
                          <a:effectLst/>
                          <a:latin typeface="Arial Narrow" panose="020B0606020202030204" pitchFamily="34" charset="0"/>
                        </a:rPr>
                        <a:t>0,03832388</a:t>
                      </a:r>
                    </a:p>
                  </a:txBody>
                  <a:tcPr marL="9525" marR="9525" marT="9525" marB="0" anchor="b">
                    <a:noFill/>
                  </a:tcPr>
                </a:tc>
                <a:tc>
                  <a:txBody>
                    <a:bodyPr/>
                    <a:lstStyle/>
                    <a:p>
                      <a:pPr algn="r" fontAlgn="b"/>
                      <a:r>
                        <a:rPr lang="es-CO" sz="1200" b="0" i="0" u="none" strike="noStrike">
                          <a:solidFill>
                            <a:srgbClr val="000000"/>
                          </a:solidFill>
                          <a:effectLst/>
                          <a:latin typeface="Arial Narrow" panose="020B0606020202030204" pitchFamily="34" charset="0"/>
                        </a:rPr>
                        <a:t>26,0933941</a:t>
                      </a:r>
                    </a:p>
                  </a:txBody>
                  <a:tcPr marL="9525" marR="9525" marT="9525" marB="0" anchor="b">
                    <a:noFill/>
                  </a:tcPr>
                </a:tc>
                <a:extLst>
                  <a:ext uri="{0D108BD9-81ED-4DB2-BD59-A6C34878D82A}">
                    <a16:rowId xmlns="" xmlns:a16="http://schemas.microsoft.com/office/drawing/2014/main" val="44717393"/>
                  </a:ext>
                </a:extLst>
              </a:tr>
              <a:tr h="170546">
                <a:tc>
                  <a:txBody>
                    <a:bodyPr/>
                    <a:lstStyle/>
                    <a:p>
                      <a:pPr algn="ctr" fontAlgn="b"/>
                      <a:r>
                        <a:rPr lang="es-CO" sz="1200" b="0" i="0" u="none" strike="noStrike">
                          <a:solidFill>
                            <a:srgbClr val="000000"/>
                          </a:solidFill>
                          <a:effectLst/>
                          <a:latin typeface="Arial Narrow" panose="020B0606020202030204" pitchFamily="34" charset="0"/>
                        </a:rPr>
                        <a:t>26</a:t>
                      </a:r>
                    </a:p>
                  </a:txBody>
                  <a:tcPr marL="9525" marR="9525" marT="9525" marB="0" anchor="b">
                    <a:noFill/>
                  </a:tcPr>
                </a:tc>
                <a:tc>
                  <a:txBody>
                    <a:bodyPr/>
                    <a:lstStyle/>
                    <a:p>
                      <a:pPr algn="l" fontAlgn="b"/>
                      <a:r>
                        <a:rPr lang="es-CO" sz="1200" b="0" i="0" u="none" strike="noStrike">
                          <a:solidFill>
                            <a:srgbClr val="000000"/>
                          </a:solidFill>
                          <a:effectLst/>
                          <a:latin typeface="Arial Narrow" panose="020B0606020202030204" pitchFamily="34" charset="0"/>
                        </a:rPr>
                        <a:t>UNIVERSIDAD SURCOLOMBIANA</a:t>
                      </a:r>
                    </a:p>
                  </a:txBody>
                  <a:tcPr marL="9525" marR="9525" marT="9525" marB="0" anchor="b">
                    <a:noFill/>
                  </a:tcPr>
                </a:tc>
                <a:tc>
                  <a:txBody>
                    <a:bodyPr/>
                    <a:lstStyle/>
                    <a:p>
                      <a:pPr algn="r" fontAlgn="b"/>
                      <a:r>
                        <a:rPr lang="es-CO" sz="1200" b="0" i="0" u="none" strike="noStrike">
                          <a:solidFill>
                            <a:srgbClr val="000000"/>
                          </a:solidFill>
                          <a:effectLst/>
                          <a:latin typeface="Arial Narrow" panose="020B0606020202030204" pitchFamily="34" charset="0"/>
                        </a:rPr>
                        <a:t>0,038296</a:t>
                      </a:r>
                    </a:p>
                  </a:txBody>
                  <a:tcPr marL="9525" marR="9525" marT="9525" marB="0" anchor="b">
                    <a:noFill/>
                  </a:tcPr>
                </a:tc>
                <a:tc>
                  <a:txBody>
                    <a:bodyPr/>
                    <a:lstStyle/>
                    <a:p>
                      <a:pPr algn="r" fontAlgn="b"/>
                      <a:r>
                        <a:rPr lang="es-CO" sz="1200" b="0" i="0" u="none" strike="noStrike">
                          <a:solidFill>
                            <a:srgbClr val="000000"/>
                          </a:solidFill>
                          <a:effectLst/>
                          <a:latin typeface="Arial Narrow" panose="020B0606020202030204" pitchFamily="34" charset="0"/>
                        </a:rPr>
                        <a:t>26,1123853</a:t>
                      </a:r>
                    </a:p>
                  </a:txBody>
                  <a:tcPr marL="9525" marR="9525" marT="9525" marB="0" anchor="b">
                    <a:noFill/>
                  </a:tcPr>
                </a:tc>
                <a:extLst>
                  <a:ext uri="{0D108BD9-81ED-4DB2-BD59-A6C34878D82A}">
                    <a16:rowId xmlns="" xmlns:a16="http://schemas.microsoft.com/office/drawing/2014/main" val="1933047463"/>
                  </a:ext>
                </a:extLst>
              </a:tr>
              <a:tr h="170546">
                <a:tc>
                  <a:txBody>
                    <a:bodyPr/>
                    <a:lstStyle/>
                    <a:p>
                      <a:pPr algn="ctr" fontAlgn="b"/>
                      <a:r>
                        <a:rPr lang="es-CO" sz="1200" b="0" i="0" u="none" strike="noStrike" dirty="0">
                          <a:solidFill>
                            <a:srgbClr val="000000"/>
                          </a:solidFill>
                          <a:effectLst/>
                          <a:latin typeface="Arial Narrow" panose="020B0606020202030204" pitchFamily="34" charset="0"/>
                        </a:rPr>
                        <a:t>27</a:t>
                      </a:r>
                    </a:p>
                  </a:txBody>
                  <a:tcPr marL="9525" marR="9525" marT="9525" marB="0" anchor="b">
                    <a:solidFill>
                      <a:srgbClr val="FFC000"/>
                    </a:solidFill>
                  </a:tcPr>
                </a:tc>
                <a:tc>
                  <a:txBody>
                    <a:bodyPr/>
                    <a:lstStyle/>
                    <a:p>
                      <a:pPr algn="l" fontAlgn="b"/>
                      <a:r>
                        <a:rPr lang="es-CO" sz="1200" b="0" i="0" u="none" strike="noStrike" dirty="0">
                          <a:solidFill>
                            <a:srgbClr val="000000"/>
                          </a:solidFill>
                          <a:effectLst/>
                          <a:latin typeface="Arial Narrow" panose="020B0606020202030204" pitchFamily="34" charset="0"/>
                        </a:rPr>
                        <a:t>UNIVERSIDAD DE NARIÑO</a:t>
                      </a:r>
                    </a:p>
                  </a:txBody>
                  <a:tcPr marL="9525" marR="9525" marT="9525" marB="0" anchor="b">
                    <a:solidFill>
                      <a:srgbClr val="FFC000"/>
                    </a:solidFill>
                  </a:tcPr>
                </a:tc>
                <a:tc>
                  <a:txBody>
                    <a:bodyPr/>
                    <a:lstStyle/>
                    <a:p>
                      <a:pPr algn="r" fontAlgn="b"/>
                      <a:r>
                        <a:rPr lang="es-CO" sz="1200" b="0" i="0" u="none" strike="noStrike" dirty="0">
                          <a:solidFill>
                            <a:srgbClr val="000000"/>
                          </a:solidFill>
                          <a:effectLst/>
                          <a:latin typeface="Arial Narrow" panose="020B0606020202030204" pitchFamily="34" charset="0"/>
                        </a:rPr>
                        <a:t>0,03828125</a:t>
                      </a:r>
                    </a:p>
                  </a:txBody>
                  <a:tcPr marL="9525" marR="9525" marT="9525" marB="0" anchor="b">
                    <a:solidFill>
                      <a:srgbClr val="FFC000"/>
                    </a:solidFill>
                  </a:tcPr>
                </a:tc>
                <a:tc>
                  <a:txBody>
                    <a:bodyPr/>
                    <a:lstStyle/>
                    <a:p>
                      <a:pPr algn="r" fontAlgn="b"/>
                      <a:r>
                        <a:rPr lang="es-CO" sz="1200" b="0" i="0" u="none" strike="noStrike">
                          <a:solidFill>
                            <a:srgbClr val="000000"/>
                          </a:solidFill>
                          <a:effectLst/>
                          <a:latin typeface="Arial Narrow" panose="020B0606020202030204" pitchFamily="34" charset="0"/>
                        </a:rPr>
                        <a:t>26,122449</a:t>
                      </a:r>
                    </a:p>
                  </a:txBody>
                  <a:tcPr marL="9525" marR="9525" marT="9525" marB="0" anchor="b">
                    <a:solidFill>
                      <a:srgbClr val="FFC000"/>
                    </a:solidFill>
                  </a:tcPr>
                </a:tc>
                <a:extLst>
                  <a:ext uri="{0D108BD9-81ED-4DB2-BD59-A6C34878D82A}">
                    <a16:rowId xmlns="" xmlns:a16="http://schemas.microsoft.com/office/drawing/2014/main" val="1433134759"/>
                  </a:ext>
                </a:extLst>
              </a:tr>
              <a:tr h="170546">
                <a:tc>
                  <a:txBody>
                    <a:bodyPr/>
                    <a:lstStyle/>
                    <a:p>
                      <a:pPr algn="ctr" fontAlgn="b"/>
                      <a:r>
                        <a:rPr lang="es-CO" sz="1200" b="0" i="0" u="none" strike="noStrike">
                          <a:solidFill>
                            <a:srgbClr val="000000"/>
                          </a:solidFill>
                          <a:effectLst/>
                          <a:latin typeface="Arial Narrow" panose="020B0606020202030204" pitchFamily="34" charset="0"/>
                        </a:rPr>
                        <a:t>28</a:t>
                      </a:r>
                    </a:p>
                  </a:txBody>
                  <a:tcPr marL="9525" marR="9525" marT="9525" marB="0" anchor="b">
                    <a:noFill/>
                  </a:tcPr>
                </a:tc>
                <a:tc>
                  <a:txBody>
                    <a:bodyPr/>
                    <a:lstStyle/>
                    <a:p>
                      <a:pPr algn="l" fontAlgn="b"/>
                      <a:r>
                        <a:rPr lang="es-CO" sz="1200" b="0" i="0" u="none" strike="noStrike">
                          <a:solidFill>
                            <a:srgbClr val="000000"/>
                          </a:solidFill>
                          <a:effectLst/>
                          <a:latin typeface="Arial Narrow" panose="020B0606020202030204" pitchFamily="34" charset="0"/>
                        </a:rPr>
                        <a:t>UNIVERSIDAD EAN</a:t>
                      </a:r>
                    </a:p>
                  </a:txBody>
                  <a:tcPr marL="9525" marR="9525" marT="9525" marB="0" anchor="b">
                    <a:noFill/>
                  </a:tcPr>
                </a:tc>
                <a:tc>
                  <a:txBody>
                    <a:bodyPr/>
                    <a:lstStyle/>
                    <a:p>
                      <a:pPr algn="r" fontAlgn="b"/>
                      <a:r>
                        <a:rPr lang="es-CO" sz="1200" b="0" i="0" u="none" strike="noStrike">
                          <a:solidFill>
                            <a:srgbClr val="000000"/>
                          </a:solidFill>
                          <a:effectLst/>
                          <a:latin typeface="Arial Narrow" panose="020B0606020202030204" pitchFamily="34" charset="0"/>
                        </a:rPr>
                        <a:t>0,03688267</a:t>
                      </a:r>
                    </a:p>
                  </a:txBody>
                  <a:tcPr marL="9525" marR="9525" marT="9525" marB="0" anchor="b">
                    <a:noFill/>
                  </a:tcPr>
                </a:tc>
                <a:tc>
                  <a:txBody>
                    <a:bodyPr/>
                    <a:lstStyle/>
                    <a:p>
                      <a:pPr algn="r" fontAlgn="b"/>
                      <a:r>
                        <a:rPr lang="es-CO" sz="1200" b="0" i="0" u="none" strike="noStrike">
                          <a:solidFill>
                            <a:srgbClr val="000000"/>
                          </a:solidFill>
                          <a:effectLst/>
                          <a:latin typeface="Arial Narrow" panose="020B0606020202030204" pitchFamily="34" charset="0"/>
                        </a:rPr>
                        <a:t>27,1130064</a:t>
                      </a:r>
                    </a:p>
                  </a:txBody>
                  <a:tcPr marL="9525" marR="9525" marT="9525" marB="0" anchor="b">
                    <a:noFill/>
                  </a:tcPr>
                </a:tc>
                <a:extLst>
                  <a:ext uri="{0D108BD9-81ED-4DB2-BD59-A6C34878D82A}">
                    <a16:rowId xmlns="" xmlns:a16="http://schemas.microsoft.com/office/drawing/2014/main" val="2321961942"/>
                  </a:ext>
                </a:extLst>
              </a:tr>
              <a:tr h="170546">
                <a:tc>
                  <a:txBody>
                    <a:bodyPr/>
                    <a:lstStyle/>
                    <a:p>
                      <a:pPr algn="ctr" fontAlgn="b"/>
                      <a:r>
                        <a:rPr lang="es-CO" sz="1200" b="0" i="0" u="none" strike="noStrike">
                          <a:solidFill>
                            <a:srgbClr val="000000"/>
                          </a:solidFill>
                          <a:effectLst/>
                          <a:latin typeface="Arial Narrow" panose="020B0606020202030204" pitchFamily="34" charset="0"/>
                        </a:rPr>
                        <a:t>29</a:t>
                      </a:r>
                    </a:p>
                  </a:txBody>
                  <a:tcPr marL="9525" marR="9525" marT="9525" marB="0" anchor="b">
                    <a:noFill/>
                  </a:tcPr>
                </a:tc>
                <a:tc>
                  <a:txBody>
                    <a:bodyPr/>
                    <a:lstStyle/>
                    <a:p>
                      <a:pPr algn="l" fontAlgn="b"/>
                      <a:r>
                        <a:rPr lang="es-CO" sz="1200" b="0" i="0" u="none" strike="noStrike">
                          <a:solidFill>
                            <a:srgbClr val="000000"/>
                          </a:solidFill>
                          <a:effectLst/>
                          <a:latin typeface="Arial Narrow" panose="020B0606020202030204" pitchFamily="34" charset="0"/>
                        </a:rPr>
                        <a:t>UNIVERSIDAD DEL TOLIMA</a:t>
                      </a:r>
                    </a:p>
                  </a:txBody>
                  <a:tcPr marL="9525" marR="9525" marT="9525" marB="0" anchor="b">
                    <a:noFill/>
                  </a:tcPr>
                </a:tc>
                <a:tc>
                  <a:txBody>
                    <a:bodyPr/>
                    <a:lstStyle/>
                    <a:p>
                      <a:pPr algn="r" fontAlgn="b"/>
                      <a:r>
                        <a:rPr lang="es-CO" sz="1200" b="0" i="0" u="none" strike="noStrike">
                          <a:solidFill>
                            <a:srgbClr val="000000"/>
                          </a:solidFill>
                          <a:effectLst/>
                          <a:latin typeface="Arial Narrow" panose="020B0606020202030204" pitchFamily="34" charset="0"/>
                        </a:rPr>
                        <a:t>0,03678514</a:t>
                      </a:r>
                    </a:p>
                  </a:txBody>
                  <a:tcPr marL="9525" marR="9525" marT="9525" marB="0" anchor="b">
                    <a:noFill/>
                  </a:tcPr>
                </a:tc>
                <a:tc>
                  <a:txBody>
                    <a:bodyPr/>
                    <a:lstStyle/>
                    <a:p>
                      <a:pPr algn="r" fontAlgn="b"/>
                      <a:r>
                        <a:rPr lang="es-CO" sz="1200" b="0" i="0" u="none" strike="noStrike">
                          <a:solidFill>
                            <a:srgbClr val="000000"/>
                          </a:solidFill>
                          <a:effectLst/>
                          <a:latin typeface="Arial Narrow" panose="020B0606020202030204" pitchFamily="34" charset="0"/>
                        </a:rPr>
                        <a:t>27,1848924</a:t>
                      </a:r>
                    </a:p>
                  </a:txBody>
                  <a:tcPr marL="9525" marR="9525" marT="9525" marB="0" anchor="b">
                    <a:noFill/>
                  </a:tcPr>
                </a:tc>
                <a:extLst>
                  <a:ext uri="{0D108BD9-81ED-4DB2-BD59-A6C34878D82A}">
                    <a16:rowId xmlns="" xmlns:a16="http://schemas.microsoft.com/office/drawing/2014/main" val="3228932771"/>
                  </a:ext>
                </a:extLst>
              </a:tr>
              <a:tr h="170546">
                <a:tc>
                  <a:txBody>
                    <a:bodyPr/>
                    <a:lstStyle/>
                    <a:p>
                      <a:pPr algn="ctr" fontAlgn="b"/>
                      <a:r>
                        <a:rPr lang="es-CO" sz="1200" b="0" i="0" u="none" strike="noStrike">
                          <a:solidFill>
                            <a:srgbClr val="000000"/>
                          </a:solidFill>
                          <a:effectLst/>
                          <a:latin typeface="Arial Narrow" panose="020B0606020202030204" pitchFamily="34" charset="0"/>
                        </a:rPr>
                        <a:t>30</a:t>
                      </a:r>
                    </a:p>
                  </a:txBody>
                  <a:tcPr marL="9525" marR="9525" marT="9525" marB="0" anchor="b">
                    <a:noFill/>
                  </a:tcPr>
                </a:tc>
                <a:tc>
                  <a:txBody>
                    <a:bodyPr/>
                    <a:lstStyle/>
                    <a:p>
                      <a:pPr algn="l" fontAlgn="b"/>
                      <a:r>
                        <a:rPr lang="es-CO" sz="1200" b="0" i="0" u="none" strike="noStrike">
                          <a:solidFill>
                            <a:srgbClr val="000000"/>
                          </a:solidFill>
                          <a:effectLst/>
                          <a:latin typeface="Arial Narrow" panose="020B0606020202030204" pitchFamily="34" charset="0"/>
                        </a:rPr>
                        <a:t>CORPORACION UNIVERSITARIA MINUTO DE DIOS -UNIMINUTO-</a:t>
                      </a:r>
                    </a:p>
                  </a:txBody>
                  <a:tcPr marL="9525" marR="9525" marT="9525" marB="0" anchor="b">
                    <a:noFill/>
                  </a:tcPr>
                </a:tc>
                <a:tc>
                  <a:txBody>
                    <a:bodyPr/>
                    <a:lstStyle/>
                    <a:p>
                      <a:pPr algn="r" fontAlgn="b"/>
                      <a:r>
                        <a:rPr lang="es-CO" sz="1200" b="0" i="0" u="none" strike="noStrike">
                          <a:solidFill>
                            <a:srgbClr val="000000"/>
                          </a:solidFill>
                          <a:effectLst/>
                          <a:latin typeface="Arial Narrow" panose="020B0606020202030204" pitchFamily="34" charset="0"/>
                        </a:rPr>
                        <a:t>0,02893038</a:t>
                      </a:r>
                    </a:p>
                  </a:txBody>
                  <a:tcPr marL="9525" marR="9525" marT="9525" marB="0" anchor="b">
                    <a:noFill/>
                  </a:tcPr>
                </a:tc>
                <a:tc>
                  <a:txBody>
                    <a:bodyPr/>
                    <a:lstStyle/>
                    <a:p>
                      <a:pPr algn="r" fontAlgn="b"/>
                      <a:r>
                        <a:rPr lang="es-CO" sz="1200" b="0" i="0" u="none" strike="noStrike">
                          <a:solidFill>
                            <a:srgbClr val="000000"/>
                          </a:solidFill>
                          <a:effectLst/>
                          <a:latin typeface="Arial Narrow" panose="020B0606020202030204" pitchFamily="34" charset="0"/>
                        </a:rPr>
                        <a:t>34,5657445</a:t>
                      </a:r>
                    </a:p>
                  </a:txBody>
                  <a:tcPr marL="9525" marR="9525" marT="9525" marB="0" anchor="b">
                    <a:noFill/>
                  </a:tcPr>
                </a:tc>
                <a:extLst>
                  <a:ext uri="{0D108BD9-81ED-4DB2-BD59-A6C34878D82A}">
                    <a16:rowId xmlns="" xmlns:a16="http://schemas.microsoft.com/office/drawing/2014/main" val="1694268461"/>
                  </a:ext>
                </a:extLst>
              </a:tr>
              <a:tr h="170546">
                <a:tc>
                  <a:txBody>
                    <a:bodyPr/>
                    <a:lstStyle/>
                    <a:p>
                      <a:pPr algn="ctr" fontAlgn="b"/>
                      <a:r>
                        <a:rPr lang="es-CO" sz="1200" b="0" i="0" u="none" strike="noStrike">
                          <a:solidFill>
                            <a:srgbClr val="000000"/>
                          </a:solidFill>
                          <a:effectLst/>
                          <a:latin typeface="Arial Narrow" panose="020B0606020202030204" pitchFamily="34" charset="0"/>
                        </a:rPr>
                        <a:t>31</a:t>
                      </a:r>
                    </a:p>
                  </a:txBody>
                  <a:tcPr marL="9525" marR="9525" marT="9525" marB="0" anchor="b">
                    <a:noFill/>
                  </a:tcPr>
                </a:tc>
                <a:tc>
                  <a:txBody>
                    <a:bodyPr/>
                    <a:lstStyle/>
                    <a:p>
                      <a:pPr algn="l" fontAlgn="b"/>
                      <a:r>
                        <a:rPr lang="es-CO" sz="1200" b="0" i="0" u="none" strike="noStrike">
                          <a:solidFill>
                            <a:srgbClr val="000000"/>
                          </a:solidFill>
                          <a:effectLst/>
                          <a:latin typeface="Arial Narrow" panose="020B0606020202030204" pitchFamily="34" charset="0"/>
                        </a:rPr>
                        <a:t>UNIVERSIDAD NACIONAL ABIERTA Y A DISTANCIA UNAD</a:t>
                      </a:r>
                    </a:p>
                  </a:txBody>
                  <a:tcPr marL="9525" marR="9525" marT="9525" marB="0" anchor="b">
                    <a:noFill/>
                  </a:tcPr>
                </a:tc>
                <a:tc>
                  <a:txBody>
                    <a:bodyPr/>
                    <a:lstStyle/>
                    <a:p>
                      <a:pPr algn="r" fontAlgn="b"/>
                      <a:r>
                        <a:rPr lang="es-CO" sz="1200" b="0" i="0" u="none" strike="noStrike">
                          <a:solidFill>
                            <a:srgbClr val="000000"/>
                          </a:solidFill>
                          <a:effectLst/>
                          <a:latin typeface="Arial Narrow" panose="020B0606020202030204" pitchFamily="34" charset="0"/>
                        </a:rPr>
                        <a:t>0,02483503</a:t>
                      </a:r>
                    </a:p>
                  </a:txBody>
                  <a:tcPr marL="9525" marR="9525" marT="9525" marB="0" anchor="b">
                    <a:noFill/>
                  </a:tcPr>
                </a:tc>
                <a:tc>
                  <a:txBody>
                    <a:bodyPr/>
                    <a:lstStyle/>
                    <a:p>
                      <a:pPr algn="r" fontAlgn="b"/>
                      <a:r>
                        <a:rPr lang="es-CO" sz="1200" b="0" i="0" u="none" strike="noStrike">
                          <a:solidFill>
                            <a:srgbClr val="000000"/>
                          </a:solidFill>
                          <a:effectLst/>
                          <a:latin typeface="Arial Narrow" panose="020B0606020202030204" pitchFamily="34" charset="0"/>
                        </a:rPr>
                        <a:t>40,265708</a:t>
                      </a:r>
                    </a:p>
                  </a:txBody>
                  <a:tcPr marL="9525" marR="9525" marT="9525" marB="0" anchor="b">
                    <a:noFill/>
                  </a:tcPr>
                </a:tc>
                <a:extLst>
                  <a:ext uri="{0D108BD9-81ED-4DB2-BD59-A6C34878D82A}">
                    <a16:rowId xmlns="" xmlns:a16="http://schemas.microsoft.com/office/drawing/2014/main" val="4135361884"/>
                  </a:ext>
                </a:extLst>
              </a:tr>
              <a:tr h="170546">
                <a:tc>
                  <a:txBody>
                    <a:bodyPr/>
                    <a:lstStyle/>
                    <a:p>
                      <a:pPr algn="ctr" fontAlgn="b"/>
                      <a:r>
                        <a:rPr lang="es-CO" sz="1200" b="0" i="0" u="none" strike="noStrike">
                          <a:solidFill>
                            <a:srgbClr val="000000"/>
                          </a:solidFill>
                          <a:effectLst/>
                          <a:latin typeface="Arial Narrow" panose="020B0606020202030204" pitchFamily="34" charset="0"/>
                        </a:rPr>
                        <a:t>32</a:t>
                      </a:r>
                    </a:p>
                  </a:txBody>
                  <a:tcPr marL="9525" marR="9525" marT="9525" marB="0" anchor="b"/>
                </a:tc>
                <a:tc>
                  <a:txBody>
                    <a:bodyPr/>
                    <a:lstStyle/>
                    <a:p>
                      <a:pPr algn="l" fontAlgn="b"/>
                      <a:r>
                        <a:rPr lang="es-CO" sz="1200" b="0" i="0" u="none" strike="noStrike">
                          <a:solidFill>
                            <a:srgbClr val="000000"/>
                          </a:solidFill>
                          <a:effectLst/>
                          <a:latin typeface="Arial Narrow" panose="020B0606020202030204" pitchFamily="34" charset="0"/>
                        </a:rPr>
                        <a:t>UNIVERSIDAD MARIANA</a:t>
                      </a:r>
                    </a:p>
                  </a:txBody>
                  <a:tcPr marL="9525" marR="9525" marT="9525" marB="0" anchor="b"/>
                </a:tc>
                <a:tc>
                  <a:txBody>
                    <a:bodyPr/>
                    <a:lstStyle/>
                    <a:p>
                      <a:pPr algn="r" fontAlgn="b"/>
                      <a:r>
                        <a:rPr lang="es-CO" sz="1200" b="0" i="0" u="none" strike="noStrike" dirty="0">
                          <a:solidFill>
                            <a:srgbClr val="000000"/>
                          </a:solidFill>
                          <a:effectLst/>
                          <a:latin typeface="Arial Narrow" panose="020B0606020202030204" pitchFamily="34" charset="0"/>
                        </a:rPr>
                        <a:t>No reportado</a:t>
                      </a:r>
                    </a:p>
                  </a:txBody>
                  <a:tcPr marL="9525" marR="9525" marT="9525" marB="0" anchor="b"/>
                </a:tc>
                <a:tc>
                  <a:txBody>
                    <a:bodyPr/>
                    <a:lstStyle/>
                    <a:p>
                      <a:pPr algn="r" fontAlgn="b"/>
                      <a:r>
                        <a:rPr lang="es-CO" sz="1200" b="0" i="0" u="none" strike="noStrike" dirty="0">
                          <a:solidFill>
                            <a:srgbClr val="000000"/>
                          </a:solidFill>
                          <a:effectLst/>
                          <a:latin typeface="Arial Narrow" panose="020B0606020202030204" pitchFamily="34" charset="0"/>
                        </a:rPr>
                        <a:t>No reportado</a:t>
                      </a:r>
                    </a:p>
                  </a:txBody>
                  <a:tcPr marL="9525" marR="9525" marT="9525" marB="0" anchor="b"/>
                </a:tc>
                <a:extLst>
                  <a:ext uri="{0D108BD9-81ED-4DB2-BD59-A6C34878D82A}">
                    <a16:rowId xmlns="" xmlns:a16="http://schemas.microsoft.com/office/drawing/2014/main" val="1683657057"/>
                  </a:ext>
                </a:extLst>
              </a:tr>
            </a:tbl>
          </a:graphicData>
        </a:graphic>
      </p:graphicFrame>
      <p:cxnSp>
        <p:nvCxnSpPr>
          <p:cNvPr id="5" name="Conector recto de flecha 4">
            <a:extLst>
              <a:ext uri="{FF2B5EF4-FFF2-40B4-BE49-F238E27FC236}">
                <a16:creationId xmlns="" xmlns:a16="http://schemas.microsoft.com/office/drawing/2014/main" id="{E3749931-B564-4072-95FF-760DE5150D87}"/>
              </a:ext>
            </a:extLst>
          </p:cNvPr>
          <p:cNvCxnSpPr>
            <a:cxnSpLocks/>
          </p:cNvCxnSpPr>
          <p:nvPr/>
        </p:nvCxnSpPr>
        <p:spPr>
          <a:xfrm>
            <a:off x="960408" y="4846771"/>
            <a:ext cx="2243011" cy="742223"/>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8" name="Rectángulo 7">
            <a:extLst>
              <a:ext uri="{FF2B5EF4-FFF2-40B4-BE49-F238E27FC236}">
                <a16:creationId xmlns="" xmlns:a16="http://schemas.microsoft.com/office/drawing/2014/main" id="{AD810DB5-EC92-4E3D-A901-6571F8975C8F}"/>
              </a:ext>
            </a:extLst>
          </p:cNvPr>
          <p:cNvSpPr/>
          <p:nvPr/>
        </p:nvSpPr>
        <p:spPr>
          <a:xfrm>
            <a:off x="189462" y="679231"/>
            <a:ext cx="2762608" cy="2031325"/>
          </a:xfrm>
          <a:prstGeom prst="rect">
            <a:avLst/>
          </a:prstGeom>
        </p:spPr>
        <p:txBody>
          <a:bodyPr wrap="square">
            <a:spAutoFit/>
          </a:bodyPr>
          <a:lstStyle/>
          <a:p>
            <a:pPr algn="ctr"/>
            <a:endParaRPr lang="es-CO" sz="1400" dirty="0">
              <a:latin typeface="Arial Narrow" panose="020B0606020202030204" pitchFamily="34" charset="0"/>
            </a:endParaRPr>
          </a:p>
          <a:p>
            <a:pPr algn="ctr"/>
            <a:r>
              <a:rPr lang="es-CO" sz="1400" dirty="0">
                <a:latin typeface="Arial Narrow" panose="020B0606020202030204" pitchFamily="34" charset="0"/>
              </a:rPr>
              <a:t>El valor de esta variable corresponde a la razón entre la cantidad de docentes en tiempo completo equivalente de la IES y la matrícula de estudiantes de pregrado.</a:t>
            </a:r>
          </a:p>
          <a:p>
            <a:pPr algn="ctr"/>
            <a:endParaRPr lang="es-CO" sz="1400" dirty="0">
              <a:latin typeface="Arial Narrow" panose="020B0606020202030204" pitchFamily="34" charset="0"/>
            </a:endParaRPr>
          </a:p>
          <a:p>
            <a:pPr algn="ctr"/>
            <a:r>
              <a:rPr lang="es-CO" sz="1400" dirty="0">
                <a:latin typeface="Arial Narrow" panose="020B0606020202030204" pitchFamily="34" charset="0"/>
              </a:rPr>
              <a:t>Fuente:</a:t>
            </a:r>
            <a:br>
              <a:rPr lang="es-CO" sz="1400" dirty="0">
                <a:latin typeface="Arial Narrow" panose="020B0606020202030204" pitchFamily="34" charset="0"/>
              </a:rPr>
            </a:br>
            <a:r>
              <a:rPr lang="es-CO" sz="1400" dirty="0">
                <a:latin typeface="Arial Narrow" panose="020B0606020202030204" pitchFamily="34" charset="0"/>
              </a:rPr>
              <a:t>SNIES - Corte: mayo de 2018</a:t>
            </a:r>
            <a:endParaRPr lang="es-CO" sz="900" dirty="0">
              <a:latin typeface="Arial Narrow" panose="020B0606020202030204" pitchFamily="34" charset="0"/>
            </a:endParaRPr>
          </a:p>
        </p:txBody>
      </p:sp>
      <p:pic>
        <p:nvPicPr>
          <p:cNvPr id="18" name="Imagen 17">
            <a:extLst>
              <a:ext uri="{FF2B5EF4-FFF2-40B4-BE49-F238E27FC236}">
                <a16:creationId xmlns="" xmlns:a16="http://schemas.microsoft.com/office/drawing/2014/main" id="{8012C9E2-8A17-45A4-A659-332CEE8B9106}"/>
              </a:ext>
            </a:extLst>
          </p:cNvPr>
          <p:cNvPicPr>
            <a:picLocks noChangeAspect="1"/>
          </p:cNvPicPr>
          <p:nvPr/>
        </p:nvPicPr>
        <p:blipFill>
          <a:blip r:embed="rId3"/>
          <a:stretch>
            <a:fillRect/>
          </a:stretch>
        </p:blipFill>
        <p:spPr>
          <a:xfrm>
            <a:off x="1719381" y="5827398"/>
            <a:ext cx="673776" cy="673776"/>
          </a:xfrm>
          <a:prstGeom prst="rect">
            <a:avLst/>
          </a:prstGeom>
        </p:spPr>
      </p:pic>
      <p:pic>
        <p:nvPicPr>
          <p:cNvPr id="14" name="Imagen 13">
            <a:extLst>
              <a:ext uri="{FF2B5EF4-FFF2-40B4-BE49-F238E27FC236}">
                <a16:creationId xmlns="" xmlns:a16="http://schemas.microsoft.com/office/drawing/2014/main" id="{2A2AAC27-0C73-49D0-AA5E-21CF1AE12A69}"/>
              </a:ext>
            </a:extLst>
          </p:cNvPr>
          <p:cNvPicPr>
            <a:picLocks noChangeAspect="1"/>
          </p:cNvPicPr>
          <p:nvPr/>
        </p:nvPicPr>
        <p:blipFill>
          <a:blip r:embed="rId4"/>
          <a:stretch>
            <a:fillRect/>
          </a:stretch>
        </p:blipFill>
        <p:spPr>
          <a:xfrm>
            <a:off x="2467446" y="6202843"/>
            <a:ext cx="632956" cy="505773"/>
          </a:xfrm>
          <a:prstGeom prst="rect">
            <a:avLst/>
          </a:prstGeom>
        </p:spPr>
      </p:pic>
      <p:pic>
        <p:nvPicPr>
          <p:cNvPr id="15" name="Imagen 14">
            <a:extLst>
              <a:ext uri="{FF2B5EF4-FFF2-40B4-BE49-F238E27FC236}">
                <a16:creationId xmlns="" xmlns:a16="http://schemas.microsoft.com/office/drawing/2014/main" id="{33695B65-E38B-4DF7-8748-80A0EB94517C}"/>
              </a:ext>
            </a:extLst>
          </p:cNvPr>
          <p:cNvPicPr>
            <a:picLocks noChangeAspect="1"/>
          </p:cNvPicPr>
          <p:nvPr/>
        </p:nvPicPr>
        <p:blipFill>
          <a:blip r:embed="rId5"/>
          <a:stretch>
            <a:fillRect/>
          </a:stretch>
        </p:blipFill>
        <p:spPr>
          <a:xfrm>
            <a:off x="1106071" y="5588994"/>
            <a:ext cx="539021" cy="673776"/>
          </a:xfrm>
          <a:prstGeom prst="rect">
            <a:avLst/>
          </a:prstGeom>
        </p:spPr>
      </p:pic>
      <p:pic>
        <p:nvPicPr>
          <p:cNvPr id="20" name="Imagen 19">
            <a:extLst>
              <a:ext uri="{FF2B5EF4-FFF2-40B4-BE49-F238E27FC236}">
                <a16:creationId xmlns="" xmlns:a16="http://schemas.microsoft.com/office/drawing/2014/main" id="{DE8FB6E1-53A6-481D-A5DB-A746A3495C8E}"/>
              </a:ext>
            </a:extLst>
          </p:cNvPr>
          <p:cNvPicPr>
            <a:picLocks noChangeAspect="1"/>
          </p:cNvPicPr>
          <p:nvPr/>
        </p:nvPicPr>
        <p:blipFill>
          <a:blip r:embed="rId6"/>
          <a:stretch>
            <a:fillRect/>
          </a:stretch>
        </p:blipFill>
        <p:spPr>
          <a:xfrm>
            <a:off x="432295" y="5314435"/>
            <a:ext cx="673776" cy="673776"/>
          </a:xfrm>
          <a:prstGeom prst="rect">
            <a:avLst/>
          </a:prstGeom>
        </p:spPr>
      </p:pic>
      <p:pic>
        <p:nvPicPr>
          <p:cNvPr id="21" name="Picture 2" descr="Imagen relacionada">
            <a:extLst>
              <a:ext uri="{FF2B5EF4-FFF2-40B4-BE49-F238E27FC236}">
                <a16:creationId xmlns="" xmlns:a16="http://schemas.microsoft.com/office/drawing/2014/main" id="{FD9019F3-E960-4617-A404-AC941D565D1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0739" t="18823" r="10334" b="25456"/>
          <a:stretch/>
        </p:blipFill>
        <p:spPr bwMode="auto">
          <a:xfrm>
            <a:off x="10731404" y="64244"/>
            <a:ext cx="1360531" cy="659334"/>
          </a:xfrm>
          <a:prstGeom prst="rect">
            <a:avLst/>
          </a:prstGeom>
          <a:noFill/>
          <a:extLst>
            <a:ext uri="{909E8E84-426E-40DD-AFC4-6F175D3DCCD1}">
              <a14:hiddenFill xmlns:a14="http://schemas.microsoft.com/office/drawing/2010/main">
                <a:solidFill>
                  <a:srgbClr val="FFFFFF"/>
                </a:solidFill>
              </a14:hiddenFill>
            </a:ext>
          </a:extLst>
        </p:spPr>
      </p:pic>
      <p:pic>
        <p:nvPicPr>
          <p:cNvPr id="23" name="Imagen 22">
            <a:extLst>
              <a:ext uri="{FF2B5EF4-FFF2-40B4-BE49-F238E27FC236}">
                <a16:creationId xmlns="" xmlns:a16="http://schemas.microsoft.com/office/drawing/2014/main" id="{0560AEDB-D73C-4CF5-A960-F0E6D67EBBA2}"/>
              </a:ext>
            </a:extLst>
          </p:cNvPr>
          <p:cNvPicPr>
            <a:picLocks noChangeAspect="1"/>
          </p:cNvPicPr>
          <p:nvPr/>
        </p:nvPicPr>
        <p:blipFill>
          <a:blip r:embed="rId8"/>
          <a:stretch>
            <a:fillRect/>
          </a:stretch>
        </p:blipFill>
        <p:spPr>
          <a:xfrm>
            <a:off x="10177698" y="801414"/>
            <a:ext cx="754036" cy="754036"/>
          </a:xfrm>
          <a:prstGeom prst="rect">
            <a:avLst/>
          </a:prstGeom>
        </p:spPr>
      </p:pic>
      <p:pic>
        <p:nvPicPr>
          <p:cNvPr id="24" name="Imagen 23">
            <a:extLst>
              <a:ext uri="{FF2B5EF4-FFF2-40B4-BE49-F238E27FC236}">
                <a16:creationId xmlns="" xmlns:a16="http://schemas.microsoft.com/office/drawing/2014/main" id="{9648323F-0453-4E37-A00A-16F84C44F488}"/>
              </a:ext>
            </a:extLst>
          </p:cNvPr>
          <p:cNvPicPr>
            <a:picLocks noChangeAspect="1"/>
          </p:cNvPicPr>
          <p:nvPr/>
        </p:nvPicPr>
        <p:blipFill>
          <a:blip r:embed="rId9"/>
          <a:stretch>
            <a:fillRect/>
          </a:stretch>
        </p:blipFill>
        <p:spPr>
          <a:xfrm>
            <a:off x="9625063" y="1365225"/>
            <a:ext cx="768535" cy="771723"/>
          </a:xfrm>
          <a:prstGeom prst="rect">
            <a:avLst/>
          </a:prstGeom>
        </p:spPr>
      </p:pic>
      <p:grpSp>
        <p:nvGrpSpPr>
          <p:cNvPr id="16" name="Grupo 15">
            <a:extLst>
              <a:ext uri="{FF2B5EF4-FFF2-40B4-BE49-F238E27FC236}">
                <a16:creationId xmlns="" xmlns:a16="http://schemas.microsoft.com/office/drawing/2014/main" id="{79B77F9F-EE59-4EFF-BB35-5DBD47693422}"/>
              </a:ext>
            </a:extLst>
          </p:cNvPr>
          <p:cNvGrpSpPr/>
          <p:nvPr/>
        </p:nvGrpSpPr>
        <p:grpSpPr>
          <a:xfrm>
            <a:off x="3203419" y="3688175"/>
            <a:ext cx="7928407" cy="1701424"/>
            <a:chOff x="3203419" y="3688175"/>
            <a:chExt cx="7928407" cy="1701424"/>
          </a:xfrm>
        </p:grpSpPr>
        <p:pic>
          <p:nvPicPr>
            <p:cNvPr id="4" name="Imagen 3">
              <a:extLst>
                <a:ext uri="{FF2B5EF4-FFF2-40B4-BE49-F238E27FC236}">
                  <a16:creationId xmlns="" xmlns:a16="http://schemas.microsoft.com/office/drawing/2014/main" id="{90627201-55DD-46F4-BF7C-BCD446181BBE}"/>
                </a:ext>
              </a:extLst>
            </p:cNvPr>
            <p:cNvPicPr>
              <a:picLocks noChangeAspect="1"/>
            </p:cNvPicPr>
            <p:nvPr/>
          </p:nvPicPr>
          <p:blipFill>
            <a:blip r:embed="rId10"/>
            <a:stretch>
              <a:fillRect/>
            </a:stretch>
          </p:blipFill>
          <p:spPr>
            <a:xfrm>
              <a:off x="3203419" y="3688175"/>
              <a:ext cx="6682703" cy="1701424"/>
            </a:xfrm>
            <a:prstGeom prst="rect">
              <a:avLst/>
            </a:prstGeom>
          </p:spPr>
        </p:pic>
        <p:pic>
          <p:nvPicPr>
            <p:cNvPr id="6" name="Imagen 5">
              <a:extLst>
                <a:ext uri="{FF2B5EF4-FFF2-40B4-BE49-F238E27FC236}">
                  <a16:creationId xmlns="" xmlns:a16="http://schemas.microsoft.com/office/drawing/2014/main" id="{FF527589-AED6-4685-88C2-A3E02D952862}"/>
                </a:ext>
              </a:extLst>
            </p:cNvPr>
            <p:cNvPicPr>
              <a:picLocks noChangeAspect="1"/>
            </p:cNvPicPr>
            <p:nvPr/>
          </p:nvPicPr>
          <p:blipFill>
            <a:blip r:embed="rId11"/>
            <a:stretch>
              <a:fillRect/>
            </a:stretch>
          </p:blipFill>
          <p:spPr>
            <a:xfrm>
              <a:off x="9646482" y="4474879"/>
              <a:ext cx="1485344" cy="583622"/>
            </a:xfrm>
            <a:prstGeom prst="rect">
              <a:avLst/>
            </a:prstGeom>
          </p:spPr>
        </p:pic>
        <p:cxnSp>
          <p:nvCxnSpPr>
            <p:cNvPr id="7" name="Conector recto de flecha 6">
              <a:extLst>
                <a:ext uri="{FF2B5EF4-FFF2-40B4-BE49-F238E27FC236}">
                  <a16:creationId xmlns="" xmlns:a16="http://schemas.microsoft.com/office/drawing/2014/main" id="{2358AB76-1AB3-427D-9D40-8D9FD55CD5CF}"/>
                </a:ext>
              </a:extLst>
            </p:cNvPr>
            <p:cNvCxnSpPr>
              <a:cxnSpLocks/>
              <a:stCxn id="6" idx="1"/>
            </p:cNvCxnSpPr>
            <p:nvPr/>
          </p:nvCxnSpPr>
          <p:spPr>
            <a:xfrm flipH="1">
              <a:off x="9121202" y="4766690"/>
              <a:ext cx="525280" cy="2918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23943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EA3AC066-B340-4F62-BDFE-DDEA17A9F6DB}"/>
              </a:ext>
            </a:extLst>
          </p:cNvPr>
          <p:cNvSpPr>
            <a:spLocks noGrp="1"/>
          </p:cNvSpPr>
          <p:nvPr>
            <p:ph type="title"/>
          </p:nvPr>
        </p:nvSpPr>
        <p:spPr>
          <a:xfrm>
            <a:off x="1519849" y="-94745"/>
            <a:ext cx="9116019" cy="631223"/>
          </a:xfrm>
        </p:spPr>
        <p:txBody>
          <a:bodyPr>
            <a:normAutofit/>
          </a:bodyPr>
          <a:lstStyle/>
          <a:p>
            <a:pPr algn="ctr"/>
            <a:r>
              <a:rPr lang="es-CO" sz="2400" b="1" dirty="0"/>
              <a:t>Planta Docente – 6.2 Docentes con Posgrado</a:t>
            </a:r>
          </a:p>
        </p:txBody>
      </p:sp>
      <p:pic>
        <p:nvPicPr>
          <p:cNvPr id="12" name="Picture 2" descr="Resultado de imagen para universidad de NariÃ±o">
            <a:extLst>
              <a:ext uri="{FF2B5EF4-FFF2-40B4-BE49-F238E27FC236}">
                <a16:creationId xmlns="" xmlns:a16="http://schemas.microsoft.com/office/drawing/2014/main" id="{A0CD7352-0CB2-42F4-BF16-4E5E41F0982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44619" y="2082269"/>
            <a:ext cx="631223" cy="63122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Tabla 10">
            <a:extLst>
              <a:ext uri="{FF2B5EF4-FFF2-40B4-BE49-F238E27FC236}">
                <a16:creationId xmlns="" xmlns:a16="http://schemas.microsoft.com/office/drawing/2014/main" id="{C2AF2DF8-9E02-402C-B50A-72D06A93E870}"/>
              </a:ext>
            </a:extLst>
          </p:cNvPr>
          <p:cNvGraphicFramePr>
            <a:graphicFrameLocks noGrp="1"/>
          </p:cNvGraphicFramePr>
          <p:nvPr>
            <p:extLst>
              <p:ext uri="{D42A27DB-BD31-4B8C-83A1-F6EECF244321}">
                <p14:modId xmlns:p14="http://schemas.microsoft.com/office/powerpoint/2010/main" val="718181953"/>
              </p:ext>
            </p:extLst>
          </p:nvPr>
        </p:nvGraphicFramePr>
        <p:xfrm>
          <a:off x="3203419" y="393911"/>
          <a:ext cx="5256982" cy="6345668"/>
        </p:xfrm>
        <a:graphic>
          <a:graphicData uri="http://schemas.openxmlformats.org/drawingml/2006/table">
            <a:tbl>
              <a:tblPr>
                <a:tableStyleId>{616DA210-FB5B-4158-B5E0-FEB733F419BA}</a:tableStyleId>
              </a:tblPr>
              <a:tblGrid>
                <a:gridCol w="470444">
                  <a:extLst>
                    <a:ext uri="{9D8B030D-6E8A-4147-A177-3AD203B41FA5}">
                      <a16:colId xmlns="" xmlns:a16="http://schemas.microsoft.com/office/drawing/2014/main" val="2903002553"/>
                    </a:ext>
                  </a:extLst>
                </a:gridCol>
                <a:gridCol w="4001770">
                  <a:extLst>
                    <a:ext uri="{9D8B030D-6E8A-4147-A177-3AD203B41FA5}">
                      <a16:colId xmlns="" xmlns:a16="http://schemas.microsoft.com/office/drawing/2014/main" val="1108417919"/>
                    </a:ext>
                  </a:extLst>
                </a:gridCol>
                <a:gridCol w="784768">
                  <a:extLst>
                    <a:ext uri="{9D8B030D-6E8A-4147-A177-3AD203B41FA5}">
                      <a16:colId xmlns="" xmlns:a16="http://schemas.microsoft.com/office/drawing/2014/main" val="1336866849"/>
                    </a:ext>
                  </a:extLst>
                </a:gridCol>
              </a:tblGrid>
              <a:tr h="167269">
                <a:tc>
                  <a:txBody>
                    <a:bodyPr/>
                    <a:lstStyle/>
                    <a:p>
                      <a:pPr algn="ctr" fontAlgn="b"/>
                      <a:r>
                        <a:rPr lang="es-CO" sz="1200" u="none" strike="noStrike" dirty="0">
                          <a:solidFill>
                            <a:schemeClr val="bg1"/>
                          </a:solidFill>
                          <a:effectLst/>
                          <a:latin typeface="Arial Narrow" panose="020B0606020202030204" pitchFamily="34" charset="0"/>
                        </a:rPr>
                        <a:t>Ranking</a:t>
                      </a:r>
                      <a:endParaRPr lang="es-CO" sz="1200" b="0" i="0" u="none" strike="noStrike" dirty="0">
                        <a:solidFill>
                          <a:schemeClr val="bg1"/>
                        </a:solidFill>
                        <a:effectLst/>
                        <a:latin typeface="Arial Narrow" panose="020B0606020202030204" pitchFamily="34" charset="0"/>
                      </a:endParaRPr>
                    </a:p>
                  </a:txBody>
                  <a:tcPr marL="5828" marR="5828" marT="5828" marB="0" anchor="b">
                    <a:solidFill>
                      <a:srgbClr val="002060"/>
                    </a:solidFill>
                  </a:tcPr>
                </a:tc>
                <a:tc>
                  <a:txBody>
                    <a:bodyPr/>
                    <a:lstStyle/>
                    <a:p>
                      <a:pPr algn="ctr" fontAlgn="b"/>
                      <a:r>
                        <a:rPr lang="es-CO" sz="1200" u="none" strike="noStrike" dirty="0">
                          <a:solidFill>
                            <a:schemeClr val="bg1"/>
                          </a:solidFill>
                          <a:effectLst/>
                          <a:latin typeface="Arial Narrow" panose="020B0606020202030204" pitchFamily="34" charset="0"/>
                        </a:rPr>
                        <a:t>Nombre</a:t>
                      </a:r>
                      <a:endParaRPr lang="es-CO" sz="1200" b="0" i="0" u="none" strike="noStrike" dirty="0">
                        <a:solidFill>
                          <a:schemeClr val="bg1"/>
                        </a:solidFill>
                        <a:effectLst/>
                        <a:latin typeface="Arial Narrow" panose="020B0606020202030204" pitchFamily="34" charset="0"/>
                      </a:endParaRPr>
                    </a:p>
                  </a:txBody>
                  <a:tcPr marL="5828" marR="5828" marT="5828" marB="0" anchor="b">
                    <a:solidFill>
                      <a:srgbClr val="002060"/>
                    </a:solidFill>
                  </a:tcPr>
                </a:tc>
                <a:tc>
                  <a:txBody>
                    <a:bodyPr/>
                    <a:lstStyle/>
                    <a:p>
                      <a:pPr algn="ctr" fontAlgn="b"/>
                      <a:r>
                        <a:rPr lang="es-CO" sz="1200" u="none" strike="noStrike" dirty="0">
                          <a:solidFill>
                            <a:schemeClr val="bg1"/>
                          </a:solidFill>
                          <a:effectLst/>
                          <a:latin typeface="Arial Narrow" panose="020B0606020202030204" pitchFamily="34" charset="0"/>
                        </a:rPr>
                        <a:t>Indicador</a:t>
                      </a:r>
                      <a:endParaRPr lang="es-CO" sz="1200" b="0" i="0" u="none" strike="noStrike" dirty="0">
                        <a:solidFill>
                          <a:schemeClr val="bg1"/>
                        </a:solidFill>
                        <a:effectLst/>
                        <a:latin typeface="Arial Narrow" panose="020B0606020202030204" pitchFamily="34" charset="0"/>
                      </a:endParaRPr>
                    </a:p>
                  </a:txBody>
                  <a:tcPr marL="5828" marR="5828" marT="5828" marB="0" anchor="b">
                    <a:solidFill>
                      <a:srgbClr val="002060"/>
                    </a:solidFill>
                  </a:tcPr>
                </a:tc>
                <a:extLst>
                  <a:ext uri="{0D108BD9-81ED-4DB2-BD59-A6C34878D82A}">
                    <a16:rowId xmlns="" xmlns:a16="http://schemas.microsoft.com/office/drawing/2014/main" val="784223100"/>
                  </a:ext>
                </a:extLst>
              </a:tr>
              <a:tr h="170546">
                <a:tc>
                  <a:txBody>
                    <a:bodyPr/>
                    <a:lstStyle/>
                    <a:p>
                      <a:pPr algn="ctr" fontAlgn="b"/>
                      <a:r>
                        <a:rPr lang="es-CO" sz="1200" b="0" i="0" u="none" strike="noStrike">
                          <a:solidFill>
                            <a:srgbClr val="000000"/>
                          </a:solidFill>
                          <a:effectLst/>
                          <a:latin typeface="Arial Narrow" panose="020B0606020202030204" pitchFamily="34" charset="0"/>
                        </a:rPr>
                        <a:t>1</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EAFIT-</a:t>
                      </a:r>
                    </a:p>
                  </a:txBody>
                  <a:tcPr marL="9525" marR="9525" marT="9525" marB="0" anchor="b">
                    <a:solidFill>
                      <a:schemeClr val="bg1"/>
                    </a:solidFill>
                  </a:tcPr>
                </a:tc>
                <a:tc>
                  <a:txBody>
                    <a:bodyPr/>
                    <a:lstStyle/>
                    <a:p>
                      <a:pPr algn="ctr" fontAlgn="b"/>
                      <a:r>
                        <a:rPr lang="es-CO" sz="1200" b="0" i="0" u="none" strike="noStrike" dirty="0">
                          <a:solidFill>
                            <a:srgbClr val="000000"/>
                          </a:solidFill>
                          <a:effectLst/>
                          <a:latin typeface="Arial Narrow" panose="020B0606020202030204" pitchFamily="34" charset="0"/>
                        </a:rPr>
                        <a:t>2,482</a:t>
                      </a:r>
                    </a:p>
                  </a:txBody>
                  <a:tcPr marL="9525" marR="9525" marT="9525" marB="0" anchor="b">
                    <a:solidFill>
                      <a:schemeClr val="bg1"/>
                    </a:solidFill>
                  </a:tcPr>
                </a:tc>
                <a:extLst>
                  <a:ext uri="{0D108BD9-81ED-4DB2-BD59-A6C34878D82A}">
                    <a16:rowId xmlns="" xmlns:a16="http://schemas.microsoft.com/office/drawing/2014/main" val="3017362136"/>
                  </a:ext>
                </a:extLst>
              </a:tr>
              <a:tr h="170546">
                <a:tc>
                  <a:txBody>
                    <a:bodyPr/>
                    <a:lstStyle/>
                    <a:p>
                      <a:pPr algn="ctr" fontAlgn="b"/>
                      <a:r>
                        <a:rPr lang="es-CO" sz="1200" b="0" i="0" u="none" strike="noStrike">
                          <a:solidFill>
                            <a:srgbClr val="000000"/>
                          </a:solidFill>
                          <a:effectLst/>
                          <a:latin typeface="Arial Narrow" panose="020B0606020202030204" pitchFamily="34" charset="0"/>
                        </a:rPr>
                        <a:t>2</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DE LA SALLE</a:t>
                      </a:r>
                    </a:p>
                  </a:txBody>
                  <a:tcPr marL="9525" marR="9525" marT="9525" marB="0" anchor="b">
                    <a:solidFill>
                      <a:schemeClr val="bg1"/>
                    </a:solidFill>
                  </a:tcPr>
                </a:tc>
                <a:tc>
                  <a:txBody>
                    <a:bodyPr/>
                    <a:lstStyle/>
                    <a:p>
                      <a:pPr algn="ctr" fontAlgn="b"/>
                      <a:r>
                        <a:rPr lang="es-CO" sz="1200" b="0" i="0" u="none" strike="noStrike" dirty="0">
                          <a:solidFill>
                            <a:srgbClr val="000000"/>
                          </a:solidFill>
                          <a:effectLst/>
                          <a:latin typeface="Arial Narrow" panose="020B0606020202030204" pitchFamily="34" charset="0"/>
                        </a:rPr>
                        <a:t>2,243</a:t>
                      </a:r>
                    </a:p>
                  </a:txBody>
                  <a:tcPr marL="9525" marR="9525" marT="9525" marB="0" anchor="b">
                    <a:solidFill>
                      <a:schemeClr val="bg1"/>
                    </a:solidFill>
                  </a:tcPr>
                </a:tc>
                <a:extLst>
                  <a:ext uri="{0D108BD9-81ED-4DB2-BD59-A6C34878D82A}">
                    <a16:rowId xmlns="" xmlns:a16="http://schemas.microsoft.com/office/drawing/2014/main" val="4205132018"/>
                  </a:ext>
                </a:extLst>
              </a:tr>
              <a:tr h="170546">
                <a:tc>
                  <a:txBody>
                    <a:bodyPr/>
                    <a:lstStyle/>
                    <a:p>
                      <a:pPr algn="ctr" fontAlgn="b"/>
                      <a:r>
                        <a:rPr lang="es-CO" sz="1200" b="0" i="0" u="none" strike="noStrike">
                          <a:solidFill>
                            <a:srgbClr val="000000"/>
                          </a:solidFill>
                          <a:effectLst/>
                          <a:latin typeface="Arial Narrow" panose="020B0606020202030204" pitchFamily="34" charset="0"/>
                        </a:rPr>
                        <a:t>3</a:t>
                      </a:r>
                    </a:p>
                  </a:txBody>
                  <a:tcPr marL="9525" marR="9525" marT="9525" marB="0" anchor="b">
                    <a:noFill/>
                  </a:tcPr>
                </a:tc>
                <a:tc>
                  <a:txBody>
                    <a:bodyPr/>
                    <a:lstStyle/>
                    <a:p>
                      <a:pPr algn="l" fontAlgn="b"/>
                      <a:r>
                        <a:rPr lang="es-CO" sz="1200" b="0" i="0" u="none" strike="noStrike">
                          <a:solidFill>
                            <a:srgbClr val="000000"/>
                          </a:solidFill>
                          <a:effectLst/>
                          <a:latin typeface="Arial Narrow" panose="020B0606020202030204" pitchFamily="34" charset="0"/>
                        </a:rPr>
                        <a:t>UNIVERSIDAD ICESI</a:t>
                      </a:r>
                    </a:p>
                  </a:txBody>
                  <a:tcPr marL="9525" marR="9525" marT="9525" marB="0" anchor="b">
                    <a:noFill/>
                  </a:tcPr>
                </a:tc>
                <a:tc>
                  <a:txBody>
                    <a:bodyPr/>
                    <a:lstStyle/>
                    <a:p>
                      <a:pPr algn="ctr" fontAlgn="b"/>
                      <a:r>
                        <a:rPr lang="es-CO" sz="1200" b="0" i="0" u="none" strike="noStrike" dirty="0">
                          <a:solidFill>
                            <a:srgbClr val="000000"/>
                          </a:solidFill>
                          <a:effectLst/>
                          <a:latin typeface="Arial Narrow" panose="020B0606020202030204" pitchFamily="34" charset="0"/>
                        </a:rPr>
                        <a:t>2,228</a:t>
                      </a:r>
                    </a:p>
                  </a:txBody>
                  <a:tcPr marL="9525" marR="9525" marT="9525" marB="0" anchor="b">
                    <a:noFill/>
                  </a:tcPr>
                </a:tc>
                <a:extLst>
                  <a:ext uri="{0D108BD9-81ED-4DB2-BD59-A6C34878D82A}">
                    <a16:rowId xmlns="" xmlns:a16="http://schemas.microsoft.com/office/drawing/2014/main" val="3454230621"/>
                  </a:ext>
                </a:extLst>
              </a:tr>
              <a:tr h="170546">
                <a:tc>
                  <a:txBody>
                    <a:bodyPr/>
                    <a:lstStyle/>
                    <a:p>
                      <a:pPr algn="ctr" fontAlgn="b"/>
                      <a:r>
                        <a:rPr lang="es-CO" sz="1200" b="0" i="0" u="none" strike="noStrike" dirty="0">
                          <a:solidFill>
                            <a:srgbClr val="000000"/>
                          </a:solidFill>
                          <a:effectLst/>
                          <a:latin typeface="Arial Narrow" panose="020B0606020202030204" pitchFamily="34" charset="0"/>
                        </a:rPr>
                        <a:t>4</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DE MEDELLIN</a:t>
                      </a:r>
                    </a:p>
                  </a:txBody>
                  <a:tcPr marL="9525" marR="9525" marT="9525" marB="0" anchor="b">
                    <a:solidFill>
                      <a:schemeClr val="bg1"/>
                    </a:solidFill>
                  </a:tcPr>
                </a:tc>
                <a:tc>
                  <a:txBody>
                    <a:bodyPr/>
                    <a:lstStyle/>
                    <a:p>
                      <a:pPr algn="ctr" fontAlgn="b"/>
                      <a:r>
                        <a:rPr lang="es-CO" sz="1200" b="0" i="0" u="none" strike="noStrike">
                          <a:solidFill>
                            <a:srgbClr val="000000"/>
                          </a:solidFill>
                          <a:effectLst/>
                          <a:latin typeface="Arial Narrow" panose="020B0606020202030204" pitchFamily="34" charset="0"/>
                        </a:rPr>
                        <a:t>2,010</a:t>
                      </a:r>
                    </a:p>
                  </a:txBody>
                  <a:tcPr marL="9525" marR="9525" marT="9525" marB="0" anchor="b">
                    <a:solidFill>
                      <a:schemeClr val="bg1"/>
                    </a:solidFill>
                  </a:tcPr>
                </a:tc>
                <a:extLst>
                  <a:ext uri="{0D108BD9-81ED-4DB2-BD59-A6C34878D82A}">
                    <a16:rowId xmlns="" xmlns:a16="http://schemas.microsoft.com/office/drawing/2014/main" val="3885865710"/>
                  </a:ext>
                </a:extLst>
              </a:tr>
              <a:tr h="170546">
                <a:tc>
                  <a:txBody>
                    <a:bodyPr/>
                    <a:lstStyle/>
                    <a:p>
                      <a:pPr algn="ctr" fontAlgn="b"/>
                      <a:r>
                        <a:rPr lang="es-CO" sz="1200" b="0" i="0" u="none" strike="noStrike">
                          <a:solidFill>
                            <a:srgbClr val="000000"/>
                          </a:solidFill>
                          <a:effectLst/>
                          <a:latin typeface="Arial Narrow" panose="020B0606020202030204" pitchFamily="34" charset="0"/>
                        </a:rPr>
                        <a:t>5</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DE LA SABANA</a:t>
                      </a:r>
                    </a:p>
                  </a:txBody>
                  <a:tcPr marL="9525" marR="9525" marT="9525" marB="0" anchor="b">
                    <a:solidFill>
                      <a:schemeClr val="bg1"/>
                    </a:solidFill>
                  </a:tcPr>
                </a:tc>
                <a:tc>
                  <a:txBody>
                    <a:bodyPr/>
                    <a:lstStyle/>
                    <a:p>
                      <a:pPr algn="ctr" fontAlgn="b"/>
                      <a:r>
                        <a:rPr lang="es-CO" sz="1200" b="0" i="0" u="none" strike="noStrike">
                          <a:solidFill>
                            <a:srgbClr val="000000"/>
                          </a:solidFill>
                          <a:effectLst/>
                          <a:latin typeface="Arial Narrow" panose="020B0606020202030204" pitchFamily="34" charset="0"/>
                        </a:rPr>
                        <a:t>2,007</a:t>
                      </a:r>
                    </a:p>
                  </a:txBody>
                  <a:tcPr marL="9525" marR="9525" marT="9525" marB="0" anchor="b">
                    <a:solidFill>
                      <a:schemeClr val="bg1"/>
                    </a:solidFill>
                  </a:tcPr>
                </a:tc>
                <a:extLst>
                  <a:ext uri="{0D108BD9-81ED-4DB2-BD59-A6C34878D82A}">
                    <a16:rowId xmlns="" xmlns:a16="http://schemas.microsoft.com/office/drawing/2014/main" val="532470920"/>
                  </a:ext>
                </a:extLst>
              </a:tr>
              <a:tr h="170546">
                <a:tc>
                  <a:txBody>
                    <a:bodyPr/>
                    <a:lstStyle/>
                    <a:p>
                      <a:pPr algn="ctr" fontAlgn="b"/>
                      <a:r>
                        <a:rPr lang="es-CO" sz="1200" b="0" i="0" u="none" strike="noStrike" dirty="0">
                          <a:solidFill>
                            <a:srgbClr val="000000"/>
                          </a:solidFill>
                          <a:effectLst/>
                          <a:latin typeface="Arial Narrow" panose="020B0606020202030204" pitchFamily="34" charset="0"/>
                        </a:rPr>
                        <a:t>6</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EAN</a:t>
                      </a:r>
                    </a:p>
                  </a:txBody>
                  <a:tcPr marL="9525" marR="9525" marT="9525" marB="0" anchor="b">
                    <a:solidFill>
                      <a:schemeClr val="bg1"/>
                    </a:solidFill>
                  </a:tcPr>
                </a:tc>
                <a:tc>
                  <a:txBody>
                    <a:bodyPr/>
                    <a:lstStyle/>
                    <a:p>
                      <a:pPr algn="ctr" fontAlgn="b"/>
                      <a:r>
                        <a:rPr lang="es-CO" sz="1200" b="0" i="0" u="none" strike="noStrike">
                          <a:solidFill>
                            <a:srgbClr val="000000"/>
                          </a:solidFill>
                          <a:effectLst/>
                          <a:latin typeface="Arial Narrow" panose="020B0606020202030204" pitchFamily="34" charset="0"/>
                        </a:rPr>
                        <a:t>1,979</a:t>
                      </a:r>
                    </a:p>
                  </a:txBody>
                  <a:tcPr marL="9525" marR="9525" marT="9525" marB="0" anchor="b">
                    <a:solidFill>
                      <a:schemeClr val="bg1"/>
                    </a:solidFill>
                  </a:tcPr>
                </a:tc>
                <a:extLst>
                  <a:ext uri="{0D108BD9-81ED-4DB2-BD59-A6C34878D82A}">
                    <a16:rowId xmlns="" xmlns:a16="http://schemas.microsoft.com/office/drawing/2014/main" val="1773042514"/>
                  </a:ext>
                </a:extLst>
              </a:tr>
              <a:tr h="170546">
                <a:tc>
                  <a:txBody>
                    <a:bodyPr/>
                    <a:lstStyle/>
                    <a:p>
                      <a:pPr algn="ctr" fontAlgn="b"/>
                      <a:r>
                        <a:rPr lang="es-CO" sz="1200" b="0" i="0" u="none" strike="noStrike">
                          <a:solidFill>
                            <a:srgbClr val="000000"/>
                          </a:solidFill>
                          <a:effectLst/>
                          <a:latin typeface="Arial Narrow" panose="020B0606020202030204" pitchFamily="34" charset="0"/>
                        </a:rPr>
                        <a:t>7</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EXTERNADO DE COLOMBIA</a:t>
                      </a:r>
                    </a:p>
                  </a:txBody>
                  <a:tcPr marL="9525" marR="9525" marT="9525" marB="0" anchor="b">
                    <a:solidFill>
                      <a:schemeClr val="bg1"/>
                    </a:solidFill>
                  </a:tcPr>
                </a:tc>
                <a:tc>
                  <a:txBody>
                    <a:bodyPr/>
                    <a:lstStyle/>
                    <a:p>
                      <a:pPr algn="ctr" fontAlgn="b"/>
                      <a:r>
                        <a:rPr lang="es-CO" sz="1200" b="0" i="0" u="none" strike="noStrike">
                          <a:solidFill>
                            <a:srgbClr val="000000"/>
                          </a:solidFill>
                          <a:effectLst/>
                          <a:latin typeface="Arial Narrow" panose="020B0606020202030204" pitchFamily="34" charset="0"/>
                        </a:rPr>
                        <a:t>1,860</a:t>
                      </a:r>
                    </a:p>
                  </a:txBody>
                  <a:tcPr marL="9525" marR="9525" marT="9525" marB="0" anchor="b">
                    <a:solidFill>
                      <a:schemeClr val="bg1"/>
                    </a:solidFill>
                  </a:tcPr>
                </a:tc>
                <a:extLst>
                  <a:ext uri="{0D108BD9-81ED-4DB2-BD59-A6C34878D82A}">
                    <a16:rowId xmlns="" xmlns:a16="http://schemas.microsoft.com/office/drawing/2014/main" val="59484682"/>
                  </a:ext>
                </a:extLst>
              </a:tr>
              <a:tr h="170546">
                <a:tc>
                  <a:txBody>
                    <a:bodyPr/>
                    <a:lstStyle/>
                    <a:p>
                      <a:pPr algn="ctr" fontAlgn="b"/>
                      <a:r>
                        <a:rPr lang="es-CO" sz="1200" b="0" i="0" u="none" strike="noStrike">
                          <a:solidFill>
                            <a:srgbClr val="000000"/>
                          </a:solidFill>
                          <a:effectLst/>
                          <a:latin typeface="Arial Narrow" panose="020B0606020202030204" pitchFamily="34" charset="0"/>
                        </a:rPr>
                        <a:t>8</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FUNDACION UNIVERSIDAD DE BOGOTA - JORGE TADEO LOZANO</a:t>
                      </a:r>
                    </a:p>
                  </a:txBody>
                  <a:tcPr marL="9525" marR="9525" marT="9525" marB="0" anchor="b">
                    <a:solidFill>
                      <a:schemeClr val="bg1"/>
                    </a:solidFill>
                  </a:tcPr>
                </a:tc>
                <a:tc>
                  <a:txBody>
                    <a:bodyPr/>
                    <a:lstStyle/>
                    <a:p>
                      <a:pPr algn="ctr" fontAlgn="b"/>
                      <a:r>
                        <a:rPr lang="es-CO" sz="1200" b="0" i="0" u="none" strike="noStrike">
                          <a:solidFill>
                            <a:srgbClr val="000000"/>
                          </a:solidFill>
                          <a:effectLst/>
                          <a:latin typeface="Arial Narrow" panose="020B0606020202030204" pitchFamily="34" charset="0"/>
                        </a:rPr>
                        <a:t>1,762</a:t>
                      </a:r>
                    </a:p>
                  </a:txBody>
                  <a:tcPr marL="9525" marR="9525" marT="9525" marB="0" anchor="b">
                    <a:solidFill>
                      <a:schemeClr val="bg1"/>
                    </a:solidFill>
                  </a:tcPr>
                </a:tc>
                <a:extLst>
                  <a:ext uri="{0D108BD9-81ED-4DB2-BD59-A6C34878D82A}">
                    <a16:rowId xmlns="" xmlns:a16="http://schemas.microsoft.com/office/drawing/2014/main" val="97599480"/>
                  </a:ext>
                </a:extLst>
              </a:tr>
              <a:tr h="170546">
                <a:tc>
                  <a:txBody>
                    <a:bodyPr/>
                    <a:lstStyle/>
                    <a:p>
                      <a:pPr algn="ctr" fontAlgn="b"/>
                      <a:r>
                        <a:rPr lang="es-CO" sz="1200" b="0" i="0" u="none" strike="noStrike">
                          <a:solidFill>
                            <a:srgbClr val="000000"/>
                          </a:solidFill>
                          <a:effectLst/>
                          <a:latin typeface="Arial Narrow" panose="020B0606020202030204" pitchFamily="34" charset="0"/>
                        </a:rPr>
                        <a:t>9</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COLEGIO MAYOR DE NUESTRA SEÑORA DEL ROSARIO</a:t>
                      </a:r>
                    </a:p>
                  </a:txBody>
                  <a:tcPr marL="9525" marR="9525" marT="9525" marB="0" anchor="b">
                    <a:solidFill>
                      <a:schemeClr val="bg1"/>
                    </a:solidFill>
                  </a:tcPr>
                </a:tc>
                <a:tc>
                  <a:txBody>
                    <a:bodyPr/>
                    <a:lstStyle/>
                    <a:p>
                      <a:pPr algn="ctr" fontAlgn="b"/>
                      <a:r>
                        <a:rPr lang="es-CO" sz="1200" b="0" i="0" u="none" strike="noStrike">
                          <a:solidFill>
                            <a:srgbClr val="000000"/>
                          </a:solidFill>
                          <a:effectLst/>
                          <a:latin typeface="Arial Narrow" panose="020B0606020202030204" pitchFamily="34" charset="0"/>
                        </a:rPr>
                        <a:t>1,731</a:t>
                      </a:r>
                    </a:p>
                  </a:txBody>
                  <a:tcPr marL="9525" marR="9525" marT="9525" marB="0" anchor="b">
                    <a:solidFill>
                      <a:schemeClr val="bg1"/>
                    </a:solidFill>
                  </a:tcPr>
                </a:tc>
                <a:extLst>
                  <a:ext uri="{0D108BD9-81ED-4DB2-BD59-A6C34878D82A}">
                    <a16:rowId xmlns="" xmlns:a16="http://schemas.microsoft.com/office/drawing/2014/main" val="2533251225"/>
                  </a:ext>
                </a:extLst>
              </a:tr>
              <a:tr h="170546">
                <a:tc>
                  <a:txBody>
                    <a:bodyPr/>
                    <a:lstStyle/>
                    <a:p>
                      <a:pPr algn="ctr" fontAlgn="b"/>
                      <a:r>
                        <a:rPr lang="es-CO" sz="1200" b="0" i="0" u="none" strike="noStrike" dirty="0">
                          <a:solidFill>
                            <a:srgbClr val="000000"/>
                          </a:solidFill>
                          <a:effectLst/>
                          <a:latin typeface="Arial Narrow" panose="020B0606020202030204" pitchFamily="34" charset="0"/>
                        </a:rPr>
                        <a:t>10</a:t>
                      </a:r>
                    </a:p>
                  </a:txBody>
                  <a:tcPr marL="9525" marR="9525" marT="9525" marB="0" anchor="b">
                    <a:solidFill>
                      <a:srgbClr val="FFC000"/>
                    </a:solidFill>
                  </a:tcPr>
                </a:tc>
                <a:tc>
                  <a:txBody>
                    <a:bodyPr/>
                    <a:lstStyle/>
                    <a:p>
                      <a:pPr algn="l" fontAlgn="b"/>
                      <a:r>
                        <a:rPr lang="es-CO" sz="1200" b="0" i="0" u="none" strike="noStrike" dirty="0">
                          <a:solidFill>
                            <a:srgbClr val="000000"/>
                          </a:solidFill>
                          <a:effectLst/>
                          <a:latin typeface="Arial Narrow" panose="020B0606020202030204" pitchFamily="34" charset="0"/>
                        </a:rPr>
                        <a:t>UNIVERSIDAD DE NARIÑO</a:t>
                      </a:r>
                    </a:p>
                  </a:txBody>
                  <a:tcPr marL="9525" marR="9525" marT="9525" marB="0" anchor="b">
                    <a:solidFill>
                      <a:srgbClr val="FFC000"/>
                    </a:solidFill>
                  </a:tcPr>
                </a:tc>
                <a:tc>
                  <a:txBody>
                    <a:bodyPr/>
                    <a:lstStyle/>
                    <a:p>
                      <a:pPr algn="ctr" fontAlgn="b"/>
                      <a:r>
                        <a:rPr lang="es-CO" sz="1200" b="0" i="0" u="none" strike="noStrike" dirty="0">
                          <a:solidFill>
                            <a:srgbClr val="000000"/>
                          </a:solidFill>
                          <a:effectLst/>
                          <a:latin typeface="Arial Narrow" panose="020B0606020202030204" pitchFamily="34" charset="0"/>
                        </a:rPr>
                        <a:t>1,730</a:t>
                      </a:r>
                    </a:p>
                  </a:txBody>
                  <a:tcPr marL="9525" marR="9525" marT="9525" marB="0" anchor="b">
                    <a:solidFill>
                      <a:srgbClr val="FFC000"/>
                    </a:solidFill>
                  </a:tcPr>
                </a:tc>
                <a:extLst>
                  <a:ext uri="{0D108BD9-81ED-4DB2-BD59-A6C34878D82A}">
                    <a16:rowId xmlns="" xmlns:a16="http://schemas.microsoft.com/office/drawing/2014/main" val="1624022623"/>
                  </a:ext>
                </a:extLst>
              </a:tr>
              <a:tr h="170546">
                <a:tc>
                  <a:txBody>
                    <a:bodyPr/>
                    <a:lstStyle/>
                    <a:p>
                      <a:pPr algn="ctr" fontAlgn="b"/>
                      <a:r>
                        <a:rPr lang="es-CO" sz="1200" b="0" i="0" u="none" strike="noStrike">
                          <a:solidFill>
                            <a:srgbClr val="000000"/>
                          </a:solidFill>
                          <a:effectLst/>
                          <a:latin typeface="Arial Narrow" panose="020B0606020202030204" pitchFamily="34" charset="0"/>
                        </a:rPr>
                        <a:t>11</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DEL TOLIMA</a:t>
                      </a:r>
                    </a:p>
                  </a:txBody>
                  <a:tcPr marL="9525" marR="9525" marT="9525" marB="0" anchor="b">
                    <a:solidFill>
                      <a:schemeClr val="bg1"/>
                    </a:solidFill>
                  </a:tcPr>
                </a:tc>
                <a:tc>
                  <a:txBody>
                    <a:bodyPr/>
                    <a:lstStyle/>
                    <a:p>
                      <a:pPr algn="ctr" fontAlgn="b"/>
                      <a:r>
                        <a:rPr lang="es-CO" sz="1200" b="0" i="0" u="none" strike="noStrike">
                          <a:solidFill>
                            <a:srgbClr val="000000"/>
                          </a:solidFill>
                          <a:effectLst/>
                          <a:latin typeface="Arial Narrow" panose="020B0606020202030204" pitchFamily="34" charset="0"/>
                        </a:rPr>
                        <a:t>1,702</a:t>
                      </a:r>
                    </a:p>
                  </a:txBody>
                  <a:tcPr marL="9525" marR="9525" marT="9525" marB="0" anchor="b">
                    <a:solidFill>
                      <a:schemeClr val="bg1"/>
                    </a:solidFill>
                  </a:tcPr>
                </a:tc>
                <a:extLst>
                  <a:ext uri="{0D108BD9-81ED-4DB2-BD59-A6C34878D82A}">
                    <a16:rowId xmlns="" xmlns:a16="http://schemas.microsoft.com/office/drawing/2014/main" val="292359806"/>
                  </a:ext>
                </a:extLst>
              </a:tr>
              <a:tr h="170546">
                <a:tc>
                  <a:txBody>
                    <a:bodyPr/>
                    <a:lstStyle/>
                    <a:p>
                      <a:pPr algn="ctr" fontAlgn="b"/>
                      <a:r>
                        <a:rPr lang="es-CO" sz="1200" b="0" i="0" u="none" strike="noStrike">
                          <a:solidFill>
                            <a:srgbClr val="000000"/>
                          </a:solidFill>
                          <a:effectLst/>
                          <a:latin typeface="Arial Narrow" panose="020B0606020202030204" pitchFamily="34" charset="0"/>
                        </a:rPr>
                        <a:t>12</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MILITAR-NUEVA GRANADA</a:t>
                      </a:r>
                    </a:p>
                  </a:txBody>
                  <a:tcPr marL="9525" marR="9525" marT="9525" marB="0" anchor="b">
                    <a:solidFill>
                      <a:schemeClr val="bg1"/>
                    </a:solidFill>
                  </a:tcPr>
                </a:tc>
                <a:tc>
                  <a:txBody>
                    <a:bodyPr/>
                    <a:lstStyle/>
                    <a:p>
                      <a:pPr algn="ctr" fontAlgn="b"/>
                      <a:r>
                        <a:rPr lang="es-CO" sz="1200" b="0" i="0" u="none" strike="noStrike">
                          <a:solidFill>
                            <a:srgbClr val="000000"/>
                          </a:solidFill>
                          <a:effectLst/>
                          <a:latin typeface="Arial Narrow" panose="020B0606020202030204" pitchFamily="34" charset="0"/>
                        </a:rPr>
                        <a:t>1,557</a:t>
                      </a:r>
                    </a:p>
                  </a:txBody>
                  <a:tcPr marL="9525" marR="9525" marT="9525" marB="0" anchor="b">
                    <a:solidFill>
                      <a:schemeClr val="bg1"/>
                    </a:solidFill>
                  </a:tcPr>
                </a:tc>
                <a:extLst>
                  <a:ext uri="{0D108BD9-81ED-4DB2-BD59-A6C34878D82A}">
                    <a16:rowId xmlns="" xmlns:a16="http://schemas.microsoft.com/office/drawing/2014/main" val="2809978352"/>
                  </a:ext>
                </a:extLst>
              </a:tr>
              <a:tr h="170546">
                <a:tc>
                  <a:txBody>
                    <a:bodyPr/>
                    <a:lstStyle/>
                    <a:p>
                      <a:pPr algn="ctr" fontAlgn="b"/>
                      <a:r>
                        <a:rPr lang="es-CO" sz="1200" b="0" i="0" u="none" strike="noStrike">
                          <a:solidFill>
                            <a:srgbClr val="000000"/>
                          </a:solidFill>
                          <a:effectLst/>
                          <a:latin typeface="Arial Narrow" panose="020B0606020202030204" pitchFamily="34" charset="0"/>
                        </a:rPr>
                        <a:t>13</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SIMON BOLIVAR</a:t>
                      </a:r>
                    </a:p>
                  </a:txBody>
                  <a:tcPr marL="9525" marR="9525" marT="9525" marB="0" anchor="b">
                    <a:solidFill>
                      <a:schemeClr val="bg1"/>
                    </a:solidFill>
                  </a:tcPr>
                </a:tc>
                <a:tc>
                  <a:txBody>
                    <a:bodyPr/>
                    <a:lstStyle/>
                    <a:p>
                      <a:pPr algn="ctr" fontAlgn="b"/>
                      <a:r>
                        <a:rPr lang="es-CO" sz="1200" b="0" i="0" u="none" strike="noStrike">
                          <a:solidFill>
                            <a:srgbClr val="000000"/>
                          </a:solidFill>
                          <a:effectLst/>
                          <a:latin typeface="Arial Narrow" panose="020B0606020202030204" pitchFamily="34" charset="0"/>
                        </a:rPr>
                        <a:t>1,536</a:t>
                      </a:r>
                    </a:p>
                  </a:txBody>
                  <a:tcPr marL="9525" marR="9525" marT="9525" marB="0" anchor="b">
                    <a:solidFill>
                      <a:schemeClr val="bg1"/>
                    </a:solidFill>
                  </a:tcPr>
                </a:tc>
                <a:extLst>
                  <a:ext uri="{0D108BD9-81ED-4DB2-BD59-A6C34878D82A}">
                    <a16:rowId xmlns="" xmlns:a16="http://schemas.microsoft.com/office/drawing/2014/main" val="2596225650"/>
                  </a:ext>
                </a:extLst>
              </a:tr>
              <a:tr h="170546">
                <a:tc>
                  <a:txBody>
                    <a:bodyPr/>
                    <a:lstStyle/>
                    <a:p>
                      <a:pPr algn="ctr" fontAlgn="b"/>
                      <a:r>
                        <a:rPr lang="es-CO" sz="1200" b="0" i="0" u="none" strike="noStrike">
                          <a:solidFill>
                            <a:srgbClr val="000000"/>
                          </a:solidFill>
                          <a:effectLst/>
                          <a:latin typeface="Arial Narrow" panose="020B0606020202030204" pitchFamily="34" charset="0"/>
                        </a:rPr>
                        <a:t>14</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AUTONOMA DE BUCARAMANGA-UNAB-</a:t>
                      </a:r>
                    </a:p>
                  </a:txBody>
                  <a:tcPr marL="9525" marR="9525" marT="9525" marB="0" anchor="b">
                    <a:solidFill>
                      <a:schemeClr val="bg1"/>
                    </a:solidFill>
                  </a:tcPr>
                </a:tc>
                <a:tc>
                  <a:txBody>
                    <a:bodyPr/>
                    <a:lstStyle/>
                    <a:p>
                      <a:pPr algn="ctr" fontAlgn="b"/>
                      <a:r>
                        <a:rPr lang="es-CO" sz="1200" b="0" i="0" u="none" strike="noStrike">
                          <a:solidFill>
                            <a:srgbClr val="000000"/>
                          </a:solidFill>
                          <a:effectLst/>
                          <a:latin typeface="Arial Narrow" panose="020B0606020202030204" pitchFamily="34" charset="0"/>
                        </a:rPr>
                        <a:t>1,534</a:t>
                      </a:r>
                    </a:p>
                  </a:txBody>
                  <a:tcPr marL="9525" marR="9525" marT="9525" marB="0" anchor="b">
                    <a:solidFill>
                      <a:schemeClr val="bg1"/>
                    </a:solidFill>
                  </a:tcPr>
                </a:tc>
                <a:extLst>
                  <a:ext uri="{0D108BD9-81ED-4DB2-BD59-A6C34878D82A}">
                    <a16:rowId xmlns="" xmlns:a16="http://schemas.microsoft.com/office/drawing/2014/main" val="2397544597"/>
                  </a:ext>
                </a:extLst>
              </a:tr>
              <a:tr h="170546">
                <a:tc>
                  <a:txBody>
                    <a:bodyPr/>
                    <a:lstStyle/>
                    <a:p>
                      <a:pPr algn="ctr" fontAlgn="b"/>
                      <a:r>
                        <a:rPr lang="es-CO" sz="1200" b="0" i="0" u="none" strike="noStrike">
                          <a:solidFill>
                            <a:srgbClr val="000000"/>
                          </a:solidFill>
                          <a:effectLst/>
                          <a:latin typeface="Arial Narrow" panose="020B0606020202030204" pitchFamily="34" charset="0"/>
                        </a:rPr>
                        <a:t>15</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AUTONOMA DEL CARIBE- UNIAUTONOMA</a:t>
                      </a:r>
                    </a:p>
                  </a:txBody>
                  <a:tcPr marL="9525" marR="9525" marT="9525" marB="0" anchor="b">
                    <a:solidFill>
                      <a:schemeClr val="bg1"/>
                    </a:solidFill>
                  </a:tcPr>
                </a:tc>
                <a:tc>
                  <a:txBody>
                    <a:bodyPr/>
                    <a:lstStyle/>
                    <a:p>
                      <a:pPr algn="ctr" fontAlgn="b"/>
                      <a:r>
                        <a:rPr lang="es-CO" sz="1200" b="0" i="0" u="none" strike="noStrike">
                          <a:solidFill>
                            <a:srgbClr val="000000"/>
                          </a:solidFill>
                          <a:effectLst/>
                          <a:latin typeface="Arial Narrow" panose="020B0606020202030204" pitchFamily="34" charset="0"/>
                        </a:rPr>
                        <a:t>1,505</a:t>
                      </a:r>
                    </a:p>
                  </a:txBody>
                  <a:tcPr marL="9525" marR="9525" marT="9525" marB="0" anchor="b">
                    <a:solidFill>
                      <a:schemeClr val="bg1"/>
                    </a:solidFill>
                  </a:tcPr>
                </a:tc>
                <a:extLst>
                  <a:ext uri="{0D108BD9-81ED-4DB2-BD59-A6C34878D82A}">
                    <a16:rowId xmlns="" xmlns:a16="http://schemas.microsoft.com/office/drawing/2014/main" val="1239533458"/>
                  </a:ext>
                </a:extLst>
              </a:tr>
              <a:tr h="170546">
                <a:tc>
                  <a:txBody>
                    <a:bodyPr/>
                    <a:lstStyle/>
                    <a:p>
                      <a:pPr algn="ctr" fontAlgn="b"/>
                      <a:r>
                        <a:rPr lang="es-CO" sz="1200" b="0" i="0" u="none" strike="noStrike">
                          <a:solidFill>
                            <a:srgbClr val="000000"/>
                          </a:solidFill>
                          <a:effectLst/>
                          <a:latin typeface="Arial Narrow" panose="020B0606020202030204" pitchFamily="34" charset="0"/>
                        </a:rPr>
                        <a:t>16</a:t>
                      </a:r>
                    </a:p>
                  </a:txBody>
                  <a:tcPr marL="9525" marR="9525" marT="9525" marB="0" anchor="b">
                    <a:noFill/>
                  </a:tcPr>
                </a:tc>
                <a:tc>
                  <a:txBody>
                    <a:bodyPr/>
                    <a:lstStyle/>
                    <a:p>
                      <a:pPr algn="l" fontAlgn="b"/>
                      <a:r>
                        <a:rPr lang="es-CO" sz="1200" b="0" i="0" u="none" strike="noStrike">
                          <a:solidFill>
                            <a:srgbClr val="000000"/>
                          </a:solidFill>
                          <a:effectLst/>
                          <a:latin typeface="Arial Narrow" panose="020B0606020202030204" pitchFamily="34" charset="0"/>
                        </a:rPr>
                        <a:t>UNIVERSIDAD CATOLICA DE PEREIRA</a:t>
                      </a:r>
                    </a:p>
                  </a:txBody>
                  <a:tcPr marL="9525" marR="9525" marT="9525" marB="0" anchor="b">
                    <a:noFill/>
                  </a:tcPr>
                </a:tc>
                <a:tc>
                  <a:txBody>
                    <a:bodyPr/>
                    <a:lstStyle/>
                    <a:p>
                      <a:pPr algn="ctr" fontAlgn="b"/>
                      <a:r>
                        <a:rPr lang="es-CO" sz="1200" b="0" i="0" u="none" strike="noStrike">
                          <a:solidFill>
                            <a:srgbClr val="000000"/>
                          </a:solidFill>
                          <a:effectLst/>
                          <a:latin typeface="Arial Narrow" panose="020B0606020202030204" pitchFamily="34" charset="0"/>
                        </a:rPr>
                        <a:t>1,504</a:t>
                      </a:r>
                    </a:p>
                  </a:txBody>
                  <a:tcPr marL="9525" marR="9525" marT="9525" marB="0" anchor="b">
                    <a:noFill/>
                  </a:tcPr>
                </a:tc>
                <a:extLst>
                  <a:ext uri="{0D108BD9-81ED-4DB2-BD59-A6C34878D82A}">
                    <a16:rowId xmlns="" xmlns:a16="http://schemas.microsoft.com/office/drawing/2014/main" val="2768313598"/>
                  </a:ext>
                </a:extLst>
              </a:tr>
              <a:tr h="170546">
                <a:tc>
                  <a:txBody>
                    <a:bodyPr/>
                    <a:lstStyle/>
                    <a:p>
                      <a:pPr algn="ctr" fontAlgn="b"/>
                      <a:r>
                        <a:rPr lang="es-CO" sz="1200" b="0" i="0" u="none" strike="noStrike">
                          <a:solidFill>
                            <a:srgbClr val="000000"/>
                          </a:solidFill>
                          <a:effectLst/>
                          <a:latin typeface="Arial Narrow" panose="020B0606020202030204" pitchFamily="34" charset="0"/>
                        </a:rPr>
                        <a:t>17</a:t>
                      </a:r>
                    </a:p>
                  </a:txBody>
                  <a:tcPr marL="9525" marR="9525" marT="9525" marB="0" anchor="b">
                    <a:noFill/>
                  </a:tcPr>
                </a:tc>
                <a:tc>
                  <a:txBody>
                    <a:bodyPr/>
                    <a:lstStyle/>
                    <a:p>
                      <a:pPr algn="l" fontAlgn="b"/>
                      <a:r>
                        <a:rPr lang="es-CO" sz="1200" b="0" i="0" u="none" strike="noStrike">
                          <a:solidFill>
                            <a:srgbClr val="000000"/>
                          </a:solidFill>
                          <a:effectLst/>
                          <a:latin typeface="Arial Narrow" panose="020B0606020202030204" pitchFamily="34" charset="0"/>
                        </a:rPr>
                        <a:t>UNIVERSIDAD LIBRE</a:t>
                      </a:r>
                    </a:p>
                  </a:txBody>
                  <a:tcPr marL="9525" marR="9525" marT="9525" marB="0" anchor="b">
                    <a:noFill/>
                  </a:tcPr>
                </a:tc>
                <a:tc>
                  <a:txBody>
                    <a:bodyPr/>
                    <a:lstStyle/>
                    <a:p>
                      <a:pPr algn="ctr" fontAlgn="b"/>
                      <a:r>
                        <a:rPr lang="es-CO" sz="1200" b="0" i="0" u="none" strike="noStrike">
                          <a:solidFill>
                            <a:srgbClr val="000000"/>
                          </a:solidFill>
                          <a:effectLst/>
                          <a:latin typeface="Arial Narrow" panose="020B0606020202030204" pitchFamily="34" charset="0"/>
                        </a:rPr>
                        <a:t>1,490</a:t>
                      </a:r>
                    </a:p>
                  </a:txBody>
                  <a:tcPr marL="9525" marR="9525" marT="9525" marB="0" anchor="b">
                    <a:noFill/>
                  </a:tcPr>
                </a:tc>
                <a:extLst>
                  <a:ext uri="{0D108BD9-81ED-4DB2-BD59-A6C34878D82A}">
                    <a16:rowId xmlns="" xmlns:a16="http://schemas.microsoft.com/office/drawing/2014/main" val="3232850799"/>
                  </a:ext>
                </a:extLst>
              </a:tr>
              <a:tr h="170546">
                <a:tc>
                  <a:txBody>
                    <a:bodyPr/>
                    <a:lstStyle/>
                    <a:p>
                      <a:pPr algn="ctr" fontAlgn="b"/>
                      <a:r>
                        <a:rPr lang="es-CO" sz="1200" b="0" i="0" u="none" strike="noStrike">
                          <a:solidFill>
                            <a:srgbClr val="000000"/>
                          </a:solidFill>
                          <a:effectLst/>
                          <a:latin typeface="Arial Narrow" panose="020B0606020202030204" pitchFamily="34" charset="0"/>
                        </a:rPr>
                        <a:t>18</a:t>
                      </a:r>
                    </a:p>
                  </a:txBody>
                  <a:tcPr marL="9525" marR="9525" marT="9525" marB="0" anchor="b">
                    <a:noFill/>
                  </a:tcPr>
                </a:tc>
                <a:tc>
                  <a:txBody>
                    <a:bodyPr/>
                    <a:lstStyle/>
                    <a:p>
                      <a:pPr algn="l" fontAlgn="b"/>
                      <a:r>
                        <a:rPr lang="es-CO" sz="1200" b="0" i="0" u="none" strike="noStrike">
                          <a:solidFill>
                            <a:srgbClr val="000000"/>
                          </a:solidFill>
                          <a:effectLst/>
                          <a:latin typeface="Arial Narrow" panose="020B0606020202030204" pitchFamily="34" charset="0"/>
                        </a:rPr>
                        <a:t>UNIVERSIDAD DISTRITAL-FRANCISCO JOSE DE CALDAS</a:t>
                      </a:r>
                    </a:p>
                  </a:txBody>
                  <a:tcPr marL="9525" marR="9525" marT="9525" marB="0" anchor="b">
                    <a:noFill/>
                  </a:tcPr>
                </a:tc>
                <a:tc>
                  <a:txBody>
                    <a:bodyPr/>
                    <a:lstStyle/>
                    <a:p>
                      <a:pPr algn="ctr" fontAlgn="b"/>
                      <a:r>
                        <a:rPr lang="es-CO" sz="1200" b="0" i="0" u="none" strike="noStrike">
                          <a:solidFill>
                            <a:srgbClr val="000000"/>
                          </a:solidFill>
                          <a:effectLst/>
                          <a:latin typeface="Arial Narrow" panose="020B0606020202030204" pitchFamily="34" charset="0"/>
                        </a:rPr>
                        <a:t>1,468</a:t>
                      </a:r>
                    </a:p>
                  </a:txBody>
                  <a:tcPr marL="9525" marR="9525" marT="9525" marB="0" anchor="b">
                    <a:noFill/>
                  </a:tcPr>
                </a:tc>
                <a:extLst>
                  <a:ext uri="{0D108BD9-81ED-4DB2-BD59-A6C34878D82A}">
                    <a16:rowId xmlns="" xmlns:a16="http://schemas.microsoft.com/office/drawing/2014/main" val="3736741263"/>
                  </a:ext>
                </a:extLst>
              </a:tr>
              <a:tr h="170546">
                <a:tc>
                  <a:txBody>
                    <a:bodyPr/>
                    <a:lstStyle/>
                    <a:p>
                      <a:pPr algn="ctr" fontAlgn="b"/>
                      <a:r>
                        <a:rPr lang="es-CO" sz="1200" b="0" i="0" u="none" strike="noStrike">
                          <a:solidFill>
                            <a:srgbClr val="000000"/>
                          </a:solidFill>
                          <a:effectLst/>
                          <a:latin typeface="Arial Narrow" panose="020B0606020202030204" pitchFamily="34" charset="0"/>
                        </a:rPr>
                        <a:t>19</a:t>
                      </a:r>
                    </a:p>
                  </a:txBody>
                  <a:tcPr marL="9525" marR="9525" marT="9525" marB="0" anchor="b">
                    <a:noFill/>
                  </a:tcPr>
                </a:tc>
                <a:tc>
                  <a:txBody>
                    <a:bodyPr/>
                    <a:lstStyle/>
                    <a:p>
                      <a:pPr algn="l" fontAlgn="b"/>
                      <a:r>
                        <a:rPr lang="es-CO" sz="1200" b="0" i="0" u="none" strike="noStrike">
                          <a:solidFill>
                            <a:srgbClr val="000000"/>
                          </a:solidFill>
                          <a:effectLst/>
                          <a:latin typeface="Arial Narrow" panose="020B0606020202030204" pitchFamily="34" charset="0"/>
                        </a:rPr>
                        <a:t>UNIVERSIDAD CES</a:t>
                      </a:r>
                    </a:p>
                  </a:txBody>
                  <a:tcPr marL="9525" marR="9525" marT="9525" marB="0" anchor="b">
                    <a:noFill/>
                  </a:tcPr>
                </a:tc>
                <a:tc>
                  <a:txBody>
                    <a:bodyPr/>
                    <a:lstStyle/>
                    <a:p>
                      <a:pPr algn="ctr" fontAlgn="b"/>
                      <a:r>
                        <a:rPr lang="es-CO" sz="1200" b="0" i="0" u="none" strike="noStrike" dirty="0">
                          <a:solidFill>
                            <a:srgbClr val="000000"/>
                          </a:solidFill>
                          <a:effectLst/>
                          <a:latin typeface="Arial Narrow" panose="020B0606020202030204" pitchFamily="34" charset="0"/>
                        </a:rPr>
                        <a:t>1,446</a:t>
                      </a:r>
                    </a:p>
                  </a:txBody>
                  <a:tcPr marL="9525" marR="9525" marT="9525" marB="0" anchor="b">
                    <a:noFill/>
                  </a:tcPr>
                </a:tc>
                <a:extLst>
                  <a:ext uri="{0D108BD9-81ED-4DB2-BD59-A6C34878D82A}">
                    <a16:rowId xmlns="" xmlns:a16="http://schemas.microsoft.com/office/drawing/2014/main" val="116231525"/>
                  </a:ext>
                </a:extLst>
              </a:tr>
              <a:tr h="170546">
                <a:tc>
                  <a:txBody>
                    <a:bodyPr/>
                    <a:lstStyle/>
                    <a:p>
                      <a:pPr algn="ctr" fontAlgn="b"/>
                      <a:r>
                        <a:rPr lang="es-CO" sz="1200" b="0" i="0" u="none" strike="noStrike">
                          <a:solidFill>
                            <a:srgbClr val="000000"/>
                          </a:solidFill>
                          <a:effectLst/>
                          <a:latin typeface="Arial Narrow" panose="020B0606020202030204" pitchFamily="34" charset="0"/>
                        </a:rPr>
                        <a:t>20</a:t>
                      </a:r>
                    </a:p>
                  </a:txBody>
                  <a:tcPr marL="9525" marR="9525" marT="9525" marB="0" anchor="b">
                    <a:noFill/>
                  </a:tcPr>
                </a:tc>
                <a:tc>
                  <a:txBody>
                    <a:bodyPr/>
                    <a:lstStyle/>
                    <a:p>
                      <a:pPr algn="l" fontAlgn="b"/>
                      <a:r>
                        <a:rPr lang="es-CO" sz="1200" b="0" i="0" u="none" strike="noStrike">
                          <a:solidFill>
                            <a:srgbClr val="000000"/>
                          </a:solidFill>
                          <a:effectLst/>
                          <a:latin typeface="Arial Narrow" panose="020B0606020202030204" pitchFamily="34" charset="0"/>
                        </a:rPr>
                        <a:t>UNIVERSIDAD DE MANIZALES</a:t>
                      </a:r>
                    </a:p>
                  </a:txBody>
                  <a:tcPr marL="9525" marR="9525" marT="9525" marB="0" anchor="b">
                    <a:noFill/>
                  </a:tcPr>
                </a:tc>
                <a:tc>
                  <a:txBody>
                    <a:bodyPr/>
                    <a:lstStyle/>
                    <a:p>
                      <a:pPr algn="ctr" fontAlgn="b"/>
                      <a:r>
                        <a:rPr lang="es-CO" sz="1200" b="0" i="0" u="none" strike="noStrike">
                          <a:solidFill>
                            <a:srgbClr val="000000"/>
                          </a:solidFill>
                          <a:effectLst/>
                          <a:latin typeface="Arial Narrow" panose="020B0606020202030204" pitchFamily="34" charset="0"/>
                        </a:rPr>
                        <a:t>1,443</a:t>
                      </a:r>
                    </a:p>
                  </a:txBody>
                  <a:tcPr marL="9525" marR="9525" marT="9525" marB="0" anchor="b">
                    <a:noFill/>
                  </a:tcPr>
                </a:tc>
                <a:extLst>
                  <a:ext uri="{0D108BD9-81ED-4DB2-BD59-A6C34878D82A}">
                    <a16:rowId xmlns="" xmlns:a16="http://schemas.microsoft.com/office/drawing/2014/main" val="4226527145"/>
                  </a:ext>
                </a:extLst>
              </a:tr>
              <a:tr h="170546">
                <a:tc>
                  <a:txBody>
                    <a:bodyPr/>
                    <a:lstStyle/>
                    <a:p>
                      <a:pPr algn="ctr" fontAlgn="b"/>
                      <a:r>
                        <a:rPr lang="es-CO" sz="1200" b="0" i="0" u="none" strike="noStrike">
                          <a:solidFill>
                            <a:srgbClr val="000000"/>
                          </a:solidFill>
                          <a:effectLst/>
                          <a:latin typeface="Arial Narrow" panose="020B0606020202030204" pitchFamily="34" charset="0"/>
                        </a:rPr>
                        <a:t>21</a:t>
                      </a:r>
                    </a:p>
                  </a:txBody>
                  <a:tcPr marL="9525" marR="9525" marT="9525" marB="0" anchor="b">
                    <a:noFill/>
                  </a:tcPr>
                </a:tc>
                <a:tc>
                  <a:txBody>
                    <a:bodyPr/>
                    <a:lstStyle/>
                    <a:p>
                      <a:pPr algn="l" fontAlgn="b"/>
                      <a:r>
                        <a:rPr lang="es-CO" sz="1200" b="0" i="0" u="none" strike="noStrike">
                          <a:solidFill>
                            <a:srgbClr val="000000"/>
                          </a:solidFill>
                          <a:effectLst/>
                          <a:latin typeface="Arial Narrow" panose="020B0606020202030204" pitchFamily="34" charset="0"/>
                        </a:rPr>
                        <a:t>UNIVERSIDAD SURCOLOMBIANA</a:t>
                      </a:r>
                    </a:p>
                  </a:txBody>
                  <a:tcPr marL="9525" marR="9525" marT="9525" marB="0" anchor="b">
                    <a:noFill/>
                  </a:tcPr>
                </a:tc>
                <a:tc>
                  <a:txBody>
                    <a:bodyPr/>
                    <a:lstStyle/>
                    <a:p>
                      <a:pPr algn="ctr" fontAlgn="b"/>
                      <a:r>
                        <a:rPr lang="es-CO" sz="1200" b="0" i="0" u="none" strike="noStrike">
                          <a:solidFill>
                            <a:srgbClr val="000000"/>
                          </a:solidFill>
                          <a:effectLst/>
                          <a:latin typeface="Arial Narrow" panose="020B0606020202030204" pitchFamily="34" charset="0"/>
                        </a:rPr>
                        <a:t>1,416</a:t>
                      </a:r>
                    </a:p>
                  </a:txBody>
                  <a:tcPr marL="9525" marR="9525" marT="9525" marB="0" anchor="b">
                    <a:noFill/>
                  </a:tcPr>
                </a:tc>
                <a:extLst>
                  <a:ext uri="{0D108BD9-81ED-4DB2-BD59-A6C34878D82A}">
                    <a16:rowId xmlns="" xmlns:a16="http://schemas.microsoft.com/office/drawing/2014/main" val="803510805"/>
                  </a:ext>
                </a:extLst>
              </a:tr>
              <a:tr h="170546">
                <a:tc>
                  <a:txBody>
                    <a:bodyPr/>
                    <a:lstStyle/>
                    <a:p>
                      <a:pPr algn="ctr" fontAlgn="b"/>
                      <a:r>
                        <a:rPr lang="es-CO" sz="1200" b="0" i="0" u="none" strike="noStrike">
                          <a:solidFill>
                            <a:srgbClr val="000000"/>
                          </a:solidFill>
                          <a:effectLst/>
                          <a:latin typeface="Arial Narrow" panose="020B0606020202030204" pitchFamily="34" charset="0"/>
                        </a:rPr>
                        <a:t>22</a:t>
                      </a:r>
                    </a:p>
                  </a:txBody>
                  <a:tcPr marL="9525" marR="9525" marT="9525" marB="0" anchor="b">
                    <a:noFill/>
                  </a:tcPr>
                </a:tc>
                <a:tc>
                  <a:txBody>
                    <a:bodyPr/>
                    <a:lstStyle/>
                    <a:p>
                      <a:pPr algn="l" fontAlgn="b"/>
                      <a:r>
                        <a:rPr lang="es-CO" sz="1200" b="0" i="0" u="none" strike="noStrike">
                          <a:solidFill>
                            <a:srgbClr val="000000"/>
                          </a:solidFill>
                          <a:effectLst/>
                          <a:latin typeface="Arial Narrow" panose="020B0606020202030204" pitchFamily="34" charset="0"/>
                        </a:rPr>
                        <a:t>UNIVERSIDAD AUTONOMA DE MANIZALES</a:t>
                      </a:r>
                    </a:p>
                  </a:txBody>
                  <a:tcPr marL="9525" marR="9525" marT="9525" marB="0" anchor="b">
                    <a:noFill/>
                  </a:tcPr>
                </a:tc>
                <a:tc>
                  <a:txBody>
                    <a:bodyPr/>
                    <a:lstStyle/>
                    <a:p>
                      <a:pPr algn="ctr" fontAlgn="b"/>
                      <a:r>
                        <a:rPr lang="es-CO" sz="1200" b="0" i="0" u="none" strike="noStrike">
                          <a:solidFill>
                            <a:srgbClr val="000000"/>
                          </a:solidFill>
                          <a:effectLst/>
                          <a:latin typeface="Arial Narrow" panose="020B0606020202030204" pitchFamily="34" charset="0"/>
                        </a:rPr>
                        <a:t>1,416</a:t>
                      </a:r>
                    </a:p>
                  </a:txBody>
                  <a:tcPr marL="9525" marR="9525" marT="9525" marB="0" anchor="b">
                    <a:noFill/>
                  </a:tcPr>
                </a:tc>
                <a:extLst>
                  <a:ext uri="{0D108BD9-81ED-4DB2-BD59-A6C34878D82A}">
                    <a16:rowId xmlns="" xmlns:a16="http://schemas.microsoft.com/office/drawing/2014/main" val="3472264943"/>
                  </a:ext>
                </a:extLst>
              </a:tr>
              <a:tr h="170546">
                <a:tc>
                  <a:txBody>
                    <a:bodyPr/>
                    <a:lstStyle/>
                    <a:p>
                      <a:pPr algn="ctr" fontAlgn="b"/>
                      <a:r>
                        <a:rPr lang="es-CO" sz="1200" b="0" i="0" u="none" strike="noStrike">
                          <a:solidFill>
                            <a:srgbClr val="000000"/>
                          </a:solidFill>
                          <a:effectLst/>
                          <a:latin typeface="Arial Narrow" panose="020B0606020202030204" pitchFamily="34" charset="0"/>
                        </a:rPr>
                        <a:t>23</a:t>
                      </a:r>
                    </a:p>
                  </a:txBody>
                  <a:tcPr marL="9525" marR="9525" marT="9525" marB="0" anchor="b">
                    <a:noFill/>
                  </a:tcPr>
                </a:tc>
                <a:tc>
                  <a:txBody>
                    <a:bodyPr/>
                    <a:lstStyle/>
                    <a:p>
                      <a:pPr algn="l" fontAlgn="b"/>
                      <a:r>
                        <a:rPr lang="es-CO" sz="1200" b="0" i="0" u="none" strike="noStrike">
                          <a:solidFill>
                            <a:srgbClr val="000000"/>
                          </a:solidFill>
                          <a:effectLst/>
                          <a:latin typeface="Arial Narrow" panose="020B0606020202030204" pitchFamily="34" charset="0"/>
                        </a:rPr>
                        <a:t>UNIVERSIDAD SERGIO ARBOLEDA</a:t>
                      </a:r>
                    </a:p>
                  </a:txBody>
                  <a:tcPr marL="9525" marR="9525" marT="9525" marB="0" anchor="b">
                    <a:noFill/>
                  </a:tcPr>
                </a:tc>
                <a:tc>
                  <a:txBody>
                    <a:bodyPr/>
                    <a:lstStyle/>
                    <a:p>
                      <a:pPr algn="ctr" fontAlgn="b"/>
                      <a:r>
                        <a:rPr lang="es-CO" sz="1200" b="0" i="0" u="none" strike="noStrike">
                          <a:solidFill>
                            <a:srgbClr val="000000"/>
                          </a:solidFill>
                          <a:effectLst/>
                          <a:latin typeface="Arial Narrow" panose="020B0606020202030204" pitchFamily="34" charset="0"/>
                        </a:rPr>
                        <a:t>1,413</a:t>
                      </a:r>
                    </a:p>
                  </a:txBody>
                  <a:tcPr marL="9525" marR="9525" marT="9525" marB="0" anchor="b">
                    <a:noFill/>
                  </a:tcPr>
                </a:tc>
                <a:extLst>
                  <a:ext uri="{0D108BD9-81ED-4DB2-BD59-A6C34878D82A}">
                    <a16:rowId xmlns="" xmlns:a16="http://schemas.microsoft.com/office/drawing/2014/main" val="2322827960"/>
                  </a:ext>
                </a:extLst>
              </a:tr>
              <a:tr h="170546">
                <a:tc>
                  <a:txBody>
                    <a:bodyPr/>
                    <a:lstStyle/>
                    <a:p>
                      <a:pPr algn="ctr" fontAlgn="b"/>
                      <a:r>
                        <a:rPr lang="es-CO" sz="1200" b="0" i="0" u="none" strike="noStrike">
                          <a:solidFill>
                            <a:srgbClr val="000000"/>
                          </a:solidFill>
                          <a:effectLst/>
                          <a:latin typeface="Arial Narrow" panose="020B0606020202030204" pitchFamily="34" charset="0"/>
                        </a:rPr>
                        <a:t>24</a:t>
                      </a:r>
                    </a:p>
                  </a:txBody>
                  <a:tcPr marL="9525" marR="9525" marT="9525" marB="0" anchor="b">
                    <a:noFill/>
                  </a:tcPr>
                </a:tc>
                <a:tc>
                  <a:txBody>
                    <a:bodyPr/>
                    <a:lstStyle/>
                    <a:p>
                      <a:pPr algn="l" fontAlgn="b"/>
                      <a:r>
                        <a:rPr lang="es-CO" sz="1200" b="0" i="0" u="none" strike="noStrike">
                          <a:solidFill>
                            <a:srgbClr val="000000"/>
                          </a:solidFill>
                          <a:effectLst/>
                          <a:latin typeface="Arial Narrow" panose="020B0606020202030204" pitchFamily="34" charset="0"/>
                        </a:rPr>
                        <a:t>UNIVERSIDAD EL BOSQUE</a:t>
                      </a:r>
                    </a:p>
                  </a:txBody>
                  <a:tcPr marL="9525" marR="9525" marT="9525" marB="0" anchor="b">
                    <a:noFill/>
                  </a:tcPr>
                </a:tc>
                <a:tc>
                  <a:txBody>
                    <a:bodyPr/>
                    <a:lstStyle/>
                    <a:p>
                      <a:pPr algn="ctr" fontAlgn="b"/>
                      <a:r>
                        <a:rPr lang="es-CO" sz="1200" b="0" i="0" u="none" strike="noStrike">
                          <a:solidFill>
                            <a:srgbClr val="000000"/>
                          </a:solidFill>
                          <a:effectLst/>
                          <a:latin typeface="Arial Narrow" panose="020B0606020202030204" pitchFamily="34" charset="0"/>
                        </a:rPr>
                        <a:t>1,372</a:t>
                      </a:r>
                    </a:p>
                  </a:txBody>
                  <a:tcPr marL="9525" marR="9525" marT="9525" marB="0" anchor="b">
                    <a:noFill/>
                  </a:tcPr>
                </a:tc>
                <a:extLst>
                  <a:ext uri="{0D108BD9-81ED-4DB2-BD59-A6C34878D82A}">
                    <a16:rowId xmlns="" xmlns:a16="http://schemas.microsoft.com/office/drawing/2014/main" val="123861237"/>
                  </a:ext>
                </a:extLst>
              </a:tr>
              <a:tr h="170546">
                <a:tc>
                  <a:txBody>
                    <a:bodyPr/>
                    <a:lstStyle/>
                    <a:p>
                      <a:pPr algn="ctr" fontAlgn="b"/>
                      <a:r>
                        <a:rPr lang="es-CO" sz="1200" b="0" i="0" u="none" strike="noStrike">
                          <a:solidFill>
                            <a:srgbClr val="000000"/>
                          </a:solidFill>
                          <a:effectLst/>
                          <a:latin typeface="Arial Narrow" panose="020B0606020202030204" pitchFamily="34" charset="0"/>
                        </a:rPr>
                        <a:t>25</a:t>
                      </a:r>
                    </a:p>
                  </a:txBody>
                  <a:tcPr marL="9525" marR="9525" marT="9525" marB="0" anchor="b">
                    <a:noFill/>
                  </a:tcPr>
                </a:tc>
                <a:tc>
                  <a:txBody>
                    <a:bodyPr/>
                    <a:lstStyle/>
                    <a:p>
                      <a:pPr algn="l" fontAlgn="b"/>
                      <a:r>
                        <a:rPr lang="es-CO" sz="1200" b="0" i="0" u="none" strike="noStrike">
                          <a:solidFill>
                            <a:srgbClr val="000000"/>
                          </a:solidFill>
                          <a:effectLst/>
                          <a:latin typeface="Arial Narrow" panose="020B0606020202030204" pitchFamily="34" charset="0"/>
                        </a:rPr>
                        <a:t>FUNDACION UNIVERSITARIA DE CIENCIAS DE LA SALUD</a:t>
                      </a:r>
                    </a:p>
                  </a:txBody>
                  <a:tcPr marL="9525" marR="9525" marT="9525" marB="0" anchor="b">
                    <a:noFill/>
                  </a:tcPr>
                </a:tc>
                <a:tc>
                  <a:txBody>
                    <a:bodyPr/>
                    <a:lstStyle/>
                    <a:p>
                      <a:pPr algn="ctr" fontAlgn="b"/>
                      <a:r>
                        <a:rPr lang="es-CO" sz="1200" b="0" i="0" u="none" strike="noStrike">
                          <a:solidFill>
                            <a:srgbClr val="000000"/>
                          </a:solidFill>
                          <a:effectLst/>
                          <a:latin typeface="Arial Narrow" panose="020B0606020202030204" pitchFamily="34" charset="0"/>
                        </a:rPr>
                        <a:t>1,341</a:t>
                      </a:r>
                    </a:p>
                  </a:txBody>
                  <a:tcPr marL="9525" marR="9525" marT="9525" marB="0" anchor="b">
                    <a:noFill/>
                  </a:tcPr>
                </a:tc>
                <a:extLst>
                  <a:ext uri="{0D108BD9-81ED-4DB2-BD59-A6C34878D82A}">
                    <a16:rowId xmlns="" xmlns:a16="http://schemas.microsoft.com/office/drawing/2014/main" val="44717393"/>
                  </a:ext>
                </a:extLst>
              </a:tr>
              <a:tr h="170546">
                <a:tc>
                  <a:txBody>
                    <a:bodyPr/>
                    <a:lstStyle/>
                    <a:p>
                      <a:pPr algn="ctr" fontAlgn="b"/>
                      <a:r>
                        <a:rPr lang="es-CO" sz="1200" b="0" i="0" u="none" strike="noStrike">
                          <a:solidFill>
                            <a:srgbClr val="000000"/>
                          </a:solidFill>
                          <a:effectLst/>
                          <a:latin typeface="Arial Narrow" panose="020B0606020202030204" pitchFamily="34" charset="0"/>
                        </a:rPr>
                        <a:t>26</a:t>
                      </a:r>
                    </a:p>
                  </a:txBody>
                  <a:tcPr marL="9525" marR="9525" marT="9525" marB="0" anchor="b">
                    <a:noFill/>
                  </a:tcPr>
                </a:tc>
                <a:tc>
                  <a:txBody>
                    <a:bodyPr/>
                    <a:lstStyle/>
                    <a:p>
                      <a:pPr algn="l" fontAlgn="b"/>
                      <a:r>
                        <a:rPr lang="es-CO" sz="1200" b="0" i="0" u="none" strike="noStrike">
                          <a:solidFill>
                            <a:srgbClr val="000000"/>
                          </a:solidFill>
                          <a:effectLst/>
                          <a:latin typeface="Arial Narrow" panose="020B0606020202030204" pitchFamily="34" charset="0"/>
                        </a:rPr>
                        <a:t>UNIVERSIDAD CENTRAL</a:t>
                      </a:r>
                    </a:p>
                  </a:txBody>
                  <a:tcPr marL="9525" marR="9525" marT="9525" marB="0" anchor="b">
                    <a:noFill/>
                  </a:tcPr>
                </a:tc>
                <a:tc>
                  <a:txBody>
                    <a:bodyPr/>
                    <a:lstStyle/>
                    <a:p>
                      <a:pPr algn="ctr" fontAlgn="b"/>
                      <a:r>
                        <a:rPr lang="es-CO" sz="1200" b="0" i="0" u="none" strike="noStrike">
                          <a:solidFill>
                            <a:srgbClr val="000000"/>
                          </a:solidFill>
                          <a:effectLst/>
                          <a:latin typeface="Arial Narrow" panose="020B0606020202030204" pitchFamily="34" charset="0"/>
                        </a:rPr>
                        <a:t>1,265</a:t>
                      </a:r>
                    </a:p>
                  </a:txBody>
                  <a:tcPr marL="9525" marR="9525" marT="9525" marB="0" anchor="b">
                    <a:noFill/>
                  </a:tcPr>
                </a:tc>
                <a:extLst>
                  <a:ext uri="{0D108BD9-81ED-4DB2-BD59-A6C34878D82A}">
                    <a16:rowId xmlns="" xmlns:a16="http://schemas.microsoft.com/office/drawing/2014/main" val="1933047463"/>
                  </a:ext>
                </a:extLst>
              </a:tr>
              <a:tr h="170546">
                <a:tc>
                  <a:txBody>
                    <a:bodyPr/>
                    <a:lstStyle/>
                    <a:p>
                      <a:pPr algn="ctr" fontAlgn="b"/>
                      <a:r>
                        <a:rPr lang="es-CO" sz="1200" b="0" i="0" u="none" strike="noStrike">
                          <a:solidFill>
                            <a:srgbClr val="000000"/>
                          </a:solidFill>
                          <a:effectLst/>
                          <a:latin typeface="Arial Narrow" panose="020B0606020202030204" pitchFamily="34" charset="0"/>
                        </a:rPr>
                        <a:t>27</a:t>
                      </a:r>
                    </a:p>
                  </a:txBody>
                  <a:tcPr marL="9525" marR="9525" marT="9525" marB="0" anchor="b">
                    <a:noFill/>
                  </a:tcPr>
                </a:tc>
                <a:tc>
                  <a:txBody>
                    <a:bodyPr/>
                    <a:lstStyle/>
                    <a:p>
                      <a:pPr algn="l" fontAlgn="b"/>
                      <a:r>
                        <a:rPr lang="es-CO" sz="1200" b="0" i="0" u="none" strike="noStrike">
                          <a:solidFill>
                            <a:srgbClr val="000000"/>
                          </a:solidFill>
                          <a:effectLst/>
                          <a:latin typeface="Arial Narrow" panose="020B0606020202030204" pitchFamily="34" charset="0"/>
                        </a:rPr>
                        <a:t>UNIVERSIDAD DE SAN BUENAVENTURA</a:t>
                      </a:r>
                    </a:p>
                  </a:txBody>
                  <a:tcPr marL="9525" marR="9525" marT="9525" marB="0" anchor="b">
                    <a:noFill/>
                  </a:tcPr>
                </a:tc>
                <a:tc>
                  <a:txBody>
                    <a:bodyPr/>
                    <a:lstStyle/>
                    <a:p>
                      <a:pPr algn="ctr" fontAlgn="b"/>
                      <a:r>
                        <a:rPr lang="es-CO" sz="1200" b="0" i="0" u="none" strike="noStrike">
                          <a:solidFill>
                            <a:srgbClr val="000000"/>
                          </a:solidFill>
                          <a:effectLst/>
                          <a:latin typeface="Arial Narrow" panose="020B0606020202030204" pitchFamily="34" charset="0"/>
                        </a:rPr>
                        <a:t>1,233</a:t>
                      </a:r>
                    </a:p>
                  </a:txBody>
                  <a:tcPr marL="9525" marR="9525" marT="9525" marB="0" anchor="b">
                    <a:noFill/>
                  </a:tcPr>
                </a:tc>
                <a:extLst>
                  <a:ext uri="{0D108BD9-81ED-4DB2-BD59-A6C34878D82A}">
                    <a16:rowId xmlns="" xmlns:a16="http://schemas.microsoft.com/office/drawing/2014/main" val="1433134759"/>
                  </a:ext>
                </a:extLst>
              </a:tr>
              <a:tr h="170546">
                <a:tc>
                  <a:txBody>
                    <a:bodyPr/>
                    <a:lstStyle/>
                    <a:p>
                      <a:pPr algn="ctr" fontAlgn="b"/>
                      <a:r>
                        <a:rPr lang="es-CO" sz="1200" b="0" i="0" u="none" strike="noStrike">
                          <a:solidFill>
                            <a:srgbClr val="000000"/>
                          </a:solidFill>
                          <a:effectLst/>
                          <a:latin typeface="Arial Narrow" panose="020B0606020202030204" pitchFamily="34" charset="0"/>
                        </a:rPr>
                        <a:t>28</a:t>
                      </a:r>
                    </a:p>
                  </a:txBody>
                  <a:tcPr marL="9525" marR="9525" marT="9525" marB="0" anchor="b">
                    <a:noFill/>
                  </a:tcPr>
                </a:tc>
                <a:tc>
                  <a:txBody>
                    <a:bodyPr/>
                    <a:lstStyle/>
                    <a:p>
                      <a:pPr algn="l" fontAlgn="b"/>
                      <a:r>
                        <a:rPr lang="es-CO" sz="1200" b="0" i="0" u="none" strike="noStrike">
                          <a:solidFill>
                            <a:srgbClr val="000000"/>
                          </a:solidFill>
                          <a:effectLst/>
                          <a:latin typeface="Arial Narrow" panose="020B0606020202030204" pitchFamily="34" charset="0"/>
                        </a:rPr>
                        <a:t>UNIVERSIDAD COOPERATIVA DE COLOMBIA</a:t>
                      </a:r>
                    </a:p>
                  </a:txBody>
                  <a:tcPr marL="9525" marR="9525" marT="9525" marB="0" anchor="b">
                    <a:noFill/>
                  </a:tcPr>
                </a:tc>
                <a:tc>
                  <a:txBody>
                    <a:bodyPr/>
                    <a:lstStyle/>
                    <a:p>
                      <a:pPr algn="ctr" fontAlgn="b"/>
                      <a:r>
                        <a:rPr lang="es-CO" sz="1200" b="0" i="0" u="none" strike="noStrike" dirty="0">
                          <a:solidFill>
                            <a:srgbClr val="000000"/>
                          </a:solidFill>
                          <a:effectLst/>
                          <a:latin typeface="Arial Narrow" panose="020B0606020202030204" pitchFamily="34" charset="0"/>
                        </a:rPr>
                        <a:t>1,164</a:t>
                      </a:r>
                    </a:p>
                  </a:txBody>
                  <a:tcPr marL="9525" marR="9525" marT="9525" marB="0" anchor="b">
                    <a:noFill/>
                  </a:tcPr>
                </a:tc>
                <a:extLst>
                  <a:ext uri="{0D108BD9-81ED-4DB2-BD59-A6C34878D82A}">
                    <a16:rowId xmlns="" xmlns:a16="http://schemas.microsoft.com/office/drawing/2014/main" val="2321961942"/>
                  </a:ext>
                </a:extLst>
              </a:tr>
              <a:tr h="170546">
                <a:tc>
                  <a:txBody>
                    <a:bodyPr/>
                    <a:lstStyle/>
                    <a:p>
                      <a:pPr algn="ctr" fontAlgn="b"/>
                      <a:r>
                        <a:rPr lang="es-CO" sz="1200" b="0" i="0" u="none" strike="noStrike">
                          <a:solidFill>
                            <a:srgbClr val="000000"/>
                          </a:solidFill>
                          <a:effectLst/>
                          <a:latin typeface="Arial Narrow" panose="020B0606020202030204" pitchFamily="34" charset="0"/>
                        </a:rPr>
                        <a:t>29</a:t>
                      </a:r>
                    </a:p>
                  </a:txBody>
                  <a:tcPr marL="9525" marR="9525" marT="9525" marB="0" anchor="b">
                    <a:noFill/>
                  </a:tcPr>
                </a:tc>
                <a:tc>
                  <a:txBody>
                    <a:bodyPr/>
                    <a:lstStyle/>
                    <a:p>
                      <a:pPr algn="l" fontAlgn="b"/>
                      <a:r>
                        <a:rPr lang="es-CO" sz="1200" b="0" i="0" u="none" strike="noStrike">
                          <a:solidFill>
                            <a:srgbClr val="000000"/>
                          </a:solidFill>
                          <a:effectLst/>
                          <a:latin typeface="Arial Narrow" panose="020B0606020202030204" pitchFamily="34" charset="0"/>
                        </a:rPr>
                        <a:t>UNIVERSIDAD NACIONAL ABIERTA Y A DISTANCIA UNAD</a:t>
                      </a:r>
                    </a:p>
                  </a:txBody>
                  <a:tcPr marL="9525" marR="9525" marT="9525" marB="0" anchor="b">
                    <a:noFill/>
                  </a:tcPr>
                </a:tc>
                <a:tc>
                  <a:txBody>
                    <a:bodyPr/>
                    <a:lstStyle/>
                    <a:p>
                      <a:pPr algn="ctr" fontAlgn="b"/>
                      <a:r>
                        <a:rPr lang="es-CO" sz="1200" b="0" i="0" u="none" strike="noStrike">
                          <a:solidFill>
                            <a:srgbClr val="000000"/>
                          </a:solidFill>
                          <a:effectLst/>
                          <a:latin typeface="Arial Narrow" panose="020B0606020202030204" pitchFamily="34" charset="0"/>
                        </a:rPr>
                        <a:t>1,082</a:t>
                      </a:r>
                    </a:p>
                  </a:txBody>
                  <a:tcPr marL="9525" marR="9525" marT="9525" marB="0" anchor="b">
                    <a:noFill/>
                  </a:tcPr>
                </a:tc>
                <a:extLst>
                  <a:ext uri="{0D108BD9-81ED-4DB2-BD59-A6C34878D82A}">
                    <a16:rowId xmlns="" xmlns:a16="http://schemas.microsoft.com/office/drawing/2014/main" val="3228932771"/>
                  </a:ext>
                </a:extLst>
              </a:tr>
              <a:tr h="170546">
                <a:tc>
                  <a:txBody>
                    <a:bodyPr/>
                    <a:lstStyle/>
                    <a:p>
                      <a:pPr algn="ctr" fontAlgn="b"/>
                      <a:r>
                        <a:rPr lang="es-CO" sz="1200" b="0" i="0" u="none" strike="noStrike">
                          <a:solidFill>
                            <a:srgbClr val="000000"/>
                          </a:solidFill>
                          <a:effectLst/>
                          <a:latin typeface="Arial Narrow" panose="020B0606020202030204" pitchFamily="34" charset="0"/>
                        </a:rPr>
                        <a:t>30</a:t>
                      </a:r>
                    </a:p>
                  </a:txBody>
                  <a:tcPr marL="9525" marR="9525" marT="9525" marB="0" anchor="b">
                    <a:noFill/>
                  </a:tcPr>
                </a:tc>
                <a:tc>
                  <a:txBody>
                    <a:bodyPr/>
                    <a:lstStyle/>
                    <a:p>
                      <a:pPr algn="l" fontAlgn="b"/>
                      <a:r>
                        <a:rPr lang="es-CO" sz="1200" b="0" i="0" u="none" strike="noStrike">
                          <a:solidFill>
                            <a:srgbClr val="000000"/>
                          </a:solidFill>
                          <a:effectLst/>
                          <a:latin typeface="Arial Narrow" panose="020B0606020202030204" pitchFamily="34" charset="0"/>
                        </a:rPr>
                        <a:t>CORPORACION UNIVERSITARIA MINUTO DE DIOS -UNIMINUTO-</a:t>
                      </a:r>
                    </a:p>
                  </a:txBody>
                  <a:tcPr marL="9525" marR="9525" marT="9525" marB="0" anchor="b">
                    <a:noFill/>
                  </a:tcPr>
                </a:tc>
                <a:tc>
                  <a:txBody>
                    <a:bodyPr/>
                    <a:lstStyle/>
                    <a:p>
                      <a:pPr algn="ctr" fontAlgn="b"/>
                      <a:r>
                        <a:rPr lang="es-CO" sz="1200" b="0" i="0" u="none" strike="noStrike" dirty="0">
                          <a:solidFill>
                            <a:srgbClr val="000000"/>
                          </a:solidFill>
                          <a:effectLst/>
                          <a:latin typeface="Arial Narrow" panose="020B0606020202030204" pitchFamily="34" charset="0"/>
                        </a:rPr>
                        <a:t>1,010</a:t>
                      </a:r>
                    </a:p>
                  </a:txBody>
                  <a:tcPr marL="9525" marR="9525" marT="9525" marB="0" anchor="b">
                    <a:noFill/>
                  </a:tcPr>
                </a:tc>
                <a:extLst>
                  <a:ext uri="{0D108BD9-81ED-4DB2-BD59-A6C34878D82A}">
                    <a16:rowId xmlns="" xmlns:a16="http://schemas.microsoft.com/office/drawing/2014/main" val="1694268461"/>
                  </a:ext>
                </a:extLst>
              </a:tr>
              <a:tr h="170546">
                <a:tc>
                  <a:txBody>
                    <a:bodyPr/>
                    <a:lstStyle/>
                    <a:p>
                      <a:pPr algn="ctr" fontAlgn="b"/>
                      <a:r>
                        <a:rPr lang="es-CO" sz="1200" b="0" i="0" u="none" strike="noStrike">
                          <a:solidFill>
                            <a:srgbClr val="000000"/>
                          </a:solidFill>
                          <a:effectLst/>
                          <a:latin typeface="Arial Narrow" panose="020B0606020202030204" pitchFamily="34" charset="0"/>
                        </a:rPr>
                        <a:t>31</a:t>
                      </a:r>
                    </a:p>
                  </a:txBody>
                  <a:tcPr marL="9525" marR="9525" marT="9525" marB="0" anchor="b">
                    <a:noFill/>
                  </a:tcPr>
                </a:tc>
                <a:tc>
                  <a:txBody>
                    <a:bodyPr/>
                    <a:lstStyle/>
                    <a:p>
                      <a:pPr algn="l" fontAlgn="b"/>
                      <a:r>
                        <a:rPr lang="es-CO" sz="1200" b="0" i="0" u="none" strike="noStrike">
                          <a:solidFill>
                            <a:srgbClr val="000000"/>
                          </a:solidFill>
                          <a:effectLst/>
                          <a:latin typeface="Arial Narrow" panose="020B0606020202030204" pitchFamily="34" charset="0"/>
                        </a:rPr>
                        <a:t>UNIVERSIDAD DE SANTANDER - UDES</a:t>
                      </a:r>
                    </a:p>
                  </a:txBody>
                  <a:tcPr marL="9525" marR="9525" marT="9525" marB="0" anchor="b">
                    <a:noFill/>
                  </a:tcPr>
                </a:tc>
                <a:tc>
                  <a:txBody>
                    <a:bodyPr/>
                    <a:lstStyle/>
                    <a:p>
                      <a:pPr algn="ctr" fontAlgn="b"/>
                      <a:r>
                        <a:rPr lang="es-CO" sz="1200" b="0" i="0" u="none" strike="noStrike" dirty="0">
                          <a:solidFill>
                            <a:srgbClr val="000000"/>
                          </a:solidFill>
                          <a:effectLst/>
                          <a:latin typeface="Arial Narrow" panose="020B0606020202030204" pitchFamily="34" charset="0"/>
                        </a:rPr>
                        <a:t>0,838</a:t>
                      </a:r>
                    </a:p>
                  </a:txBody>
                  <a:tcPr marL="9525" marR="9525" marT="9525" marB="0" anchor="b">
                    <a:noFill/>
                  </a:tcPr>
                </a:tc>
                <a:extLst>
                  <a:ext uri="{0D108BD9-81ED-4DB2-BD59-A6C34878D82A}">
                    <a16:rowId xmlns="" xmlns:a16="http://schemas.microsoft.com/office/drawing/2014/main" val="4135361884"/>
                  </a:ext>
                </a:extLst>
              </a:tr>
              <a:tr h="170546">
                <a:tc>
                  <a:txBody>
                    <a:bodyPr/>
                    <a:lstStyle/>
                    <a:p>
                      <a:pPr algn="ctr" fontAlgn="b"/>
                      <a:r>
                        <a:rPr lang="es-CO" sz="1200" b="0" i="0" u="none" strike="noStrike">
                          <a:solidFill>
                            <a:srgbClr val="000000"/>
                          </a:solidFill>
                          <a:effectLst/>
                          <a:latin typeface="Arial Narrow" panose="020B0606020202030204" pitchFamily="34" charset="0"/>
                        </a:rPr>
                        <a:t>32</a:t>
                      </a:r>
                    </a:p>
                  </a:txBody>
                  <a:tcPr marL="9525" marR="9525" marT="9525" marB="0" anchor="b"/>
                </a:tc>
                <a:tc>
                  <a:txBody>
                    <a:bodyPr/>
                    <a:lstStyle/>
                    <a:p>
                      <a:pPr algn="l" fontAlgn="b"/>
                      <a:r>
                        <a:rPr lang="es-CO" sz="1200" b="0" i="0" u="none" strike="noStrike">
                          <a:solidFill>
                            <a:srgbClr val="000000"/>
                          </a:solidFill>
                          <a:effectLst/>
                          <a:latin typeface="Arial Narrow" panose="020B0606020202030204" pitchFamily="34" charset="0"/>
                        </a:rPr>
                        <a:t>UNIVERSIDAD MARIANA</a:t>
                      </a:r>
                    </a:p>
                  </a:txBody>
                  <a:tcPr marL="9525" marR="9525" marT="9525" marB="0" anchor="b"/>
                </a:tc>
                <a:tc>
                  <a:txBody>
                    <a:bodyPr/>
                    <a:lstStyle/>
                    <a:p>
                      <a:pPr algn="ctr" fontAlgn="b"/>
                      <a:r>
                        <a:rPr lang="es-CO" sz="1200" b="0" i="0" u="none" strike="noStrike" dirty="0">
                          <a:solidFill>
                            <a:srgbClr val="000000"/>
                          </a:solidFill>
                          <a:effectLst/>
                          <a:latin typeface="Arial Narrow" panose="020B0606020202030204" pitchFamily="34" charset="0"/>
                        </a:rPr>
                        <a:t>No reportado</a:t>
                      </a:r>
                    </a:p>
                  </a:txBody>
                  <a:tcPr marL="9525" marR="9525" marT="9525" marB="0" anchor="b"/>
                </a:tc>
                <a:extLst>
                  <a:ext uri="{0D108BD9-81ED-4DB2-BD59-A6C34878D82A}">
                    <a16:rowId xmlns="" xmlns:a16="http://schemas.microsoft.com/office/drawing/2014/main" val="1683657057"/>
                  </a:ext>
                </a:extLst>
              </a:tr>
            </a:tbl>
          </a:graphicData>
        </a:graphic>
      </p:graphicFrame>
      <p:sp>
        <p:nvSpPr>
          <p:cNvPr id="8" name="Rectángulo 7">
            <a:extLst>
              <a:ext uri="{FF2B5EF4-FFF2-40B4-BE49-F238E27FC236}">
                <a16:creationId xmlns="" xmlns:a16="http://schemas.microsoft.com/office/drawing/2014/main" id="{AD810DB5-EC92-4E3D-A901-6571F8975C8F}"/>
              </a:ext>
            </a:extLst>
          </p:cNvPr>
          <p:cNvSpPr/>
          <p:nvPr/>
        </p:nvSpPr>
        <p:spPr>
          <a:xfrm>
            <a:off x="189462" y="679231"/>
            <a:ext cx="2762608" cy="2954655"/>
          </a:xfrm>
          <a:prstGeom prst="rect">
            <a:avLst/>
          </a:prstGeom>
        </p:spPr>
        <p:txBody>
          <a:bodyPr wrap="square">
            <a:spAutoFit/>
          </a:bodyPr>
          <a:lstStyle/>
          <a:p>
            <a:pPr algn="ctr"/>
            <a:r>
              <a:rPr lang="es-CO" sz="1400" dirty="0">
                <a:latin typeface="Arial Narrow" panose="020B0606020202030204" pitchFamily="34" charset="0"/>
              </a:rPr>
              <a:t>Proporción de docentes de la IES con título de posgrado en TCE, ponderados por el nivel máximo de titulación de la siguiente forma: </a:t>
            </a:r>
          </a:p>
          <a:p>
            <a:pPr algn="ctr"/>
            <a:r>
              <a:rPr lang="es-CO" sz="1400" dirty="0">
                <a:latin typeface="Arial Narrow" panose="020B0606020202030204" pitchFamily="34" charset="0"/>
              </a:rPr>
              <a:t>2 para docentes con maestría, </a:t>
            </a:r>
          </a:p>
          <a:p>
            <a:pPr algn="ctr"/>
            <a:r>
              <a:rPr lang="es-CO" sz="1400" dirty="0">
                <a:latin typeface="Arial Narrow" panose="020B0606020202030204" pitchFamily="34" charset="0"/>
              </a:rPr>
              <a:t>4 para docentes con doctorado.</a:t>
            </a:r>
          </a:p>
          <a:p>
            <a:pPr algn="ctr"/>
            <a:endParaRPr lang="es-CO" sz="1400" dirty="0">
              <a:latin typeface="Arial Narrow" panose="020B0606020202030204" pitchFamily="34" charset="0"/>
            </a:endParaRPr>
          </a:p>
          <a:p>
            <a:pPr algn="ctr"/>
            <a:r>
              <a:rPr lang="es-CO" sz="1400" dirty="0">
                <a:latin typeface="Arial Narrow" panose="020B0606020202030204" pitchFamily="34" charset="0"/>
              </a:rPr>
              <a:t>Fuente: SNIES - Corte: mayo de 2018</a:t>
            </a:r>
          </a:p>
          <a:p>
            <a:pPr algn="ctr"/>
            <a:endParaRPr lang="es-CO" sz="1400" dirty="0">
              <a:latin typeface="Arial Narrow" panose="020B0606020202030204" pitchFamily="34" charset="0"/>
            </a:endParaRPr>
          </a:p>
          <a:p>
            <a:pPr algn="ctr"/>
            <a:r>
              <a:rPr lang="es-CO" sz="1200" b="1" dirty="0">
                <a:latin typeface="Arial Narrow" panose="020B0606020202030204" pitchFamily="34" charset="0"/>
              </a:rPr>
              <a:t>Nota: </a:t>
            </a:r>
            <a:r>
              <a:rPr lang="es-CO" sz="1200" dirty="0">
                <a:latin typeface="Arial Narrow" panose="020B0606020202030204" pitchFamily="34" charset="0"/>
              </a:rPr>
              <a:t>No se reconocen las especializaciones ya que estas no se reconocen en los escalafones docentes ni tampoco en la mayoría de los sistemas de educación superior en el mundo.</a:t>
            </a:r>
          </a:p>
        </p:txBody>
      </p:sp>
      <p:pic>
        <p:nvPicPr>
          <p:cNvPr id="4" name="Imagen 3">
            <a:extLst>
              <a:ext uri="{FF2B5EF4-FFF2-40B4-BE49-F238E27FC236}">
                <a16:creationId xmlns="" xmlns:a16="http://schemas.microsoft.com/office/drawing/2014/main" id="{BC176A20-1730-4D07-BEB0-0E4A7DCE6A07}"/>
              </a:ext>
            </a:extLst>
          </p:cNvPr>
          <p:cNvPicPr>
            <a:picLocks noChangeAspect="1"/>
          </p:cNvPicPr>
          <p:nvPr/>
        </p:nvPicPr>
        <p:blipFill>
          <a:blip r:embed="rId3"/>
          <a:stretch>
            <a:fillRect/>
          </a:stretch>
        </p:blipFill>
        <p:spPr>
          <a:xfrm>
            <a:off x="8544619" y="1038044"/>
            <a:ext cx="539289" cy="542659"/>
          </a:xfrm>
          <a:prstGeom prst="rect">
            <a:avLst/>
          </a:prstGeom>
        </p:spPr>
      </p:pic>
      <p:pic>
        <p:nvPicPr>
          <p:cNvPr id="18" name="Imagen 17">
            <a:extLst>
              <a:ext uri="{FF2B5EF4-FFF2-40B4-BE49-F238E27FC236}">
                <a16:creationId xmlns="" xmlns:a16="http://schemas.microsoft.com/office/drawing/2014/main" id="{8012C9E2-8A17-45A4-A659-332CEE8B9106}"/>
              </a:ext>
            </a:extLst>
          </p:cNvPr>
          <p:cNvPicPr>
            <a:picLocks noChangeAspect="1"/>
          </p:cNvPicPr>
          <p:nvPr/>
        </p:nvPicPr>
        <p:blipFill>
          <a:blip r:embed="rId4"/>
          <a:stretch>
            <a:fillRect/>
          </a:stretch>
        </p:blipFill>
        <p:spPr>
          <a:xfrm>
            <a:off x="2447780" y="5879793"/>
            <a:ext cx="671421" cy="671421"/>
          </a:xfrm>
          <a:prstGeom prst="rect">
            <a:avLst/>
          </a:prstGeom>
        </p:spPr>
      </p:pic>
      <p:pic>
        <p:nvPicPr>
          <p:cNvPr id="22" name="Imagen 21">
            <a:extLst>
              <a:ext uri="{FF2B5EF4-FFF2-40B4-BE49-F238E27FC236}">
                <a16:creationId xmlns="" xmlns:a16="http://schemas.microsoft.com/office/drawing/2014/main" id="{D6A38F7C-7364-410A-AF8A-157346A04181}"/>
              </a:ext>
            </a:extLst>
          </p:cNvPr>
          <p:cNvPicPr>
            <a:picLocks noChangeAspect="1"/>
          </p:cNvPicPr>
          <p:nvPr/>
        </p:nvPicPr>
        <p:blipFill>
          <a:blip r:embed="rId5"/>
          <a:stretch>
            <a:fillRect/>
          </a:stretch>
        </p:blipFill>
        <p:spPr>
          <a:xfrm>
            <a:off x="11138372" y="22629"/>
            <a:ext cx="982747" cy="396473"/>
          </a:xfrm>
          <a:prstGeom prst="rect">
            <a:avLst/>
          </a:prstGeom>
        </p:spPr>
      </p:pic>
      <p:pic>
        <p:nvPicPr>
          <p:cNvPr id="14" name="Imagen 13">
            <a:extLst>
              <a:ext uri="{FF2B5EF4-FFF2-40B4-BE49-F238E27FC236}">
                <a16:creationId xmlns="" xmlns:a16="http://schemas.microsoft.com/office/drawing/2014/main" id="{CC49112E-5666-41BF-B81D-77F848431578}"/>
              </a:ext>
            </a:extLst>
          </p:cNvPr>
          <p:cNvPicPr>
            <a:picLocks noChangeAspect="1"/>
          </p:cNvPicPr>
          <p:nvPr/>
        </p:nvPicPr>
        <p:blipFill>
          <a:blip r:embed="rId6"/>
          <a:stretch>
            <a:fillRect/>
          </a:stretch>
        </p:blipFill>
        <p:spPr>
          <a:xfrm>
            <a:off x="9130495" y="774750"/>
            <a:ext cx="835278" cy="263294"/>
          </a:xfrm>
          <a:prstGeom prst="rect">
            <a:avLst/>
          </a:prstGeom>
        </p:spPr>
      </p:pic>
      <p:pic>
        <p:nvPicPr>
          <p:cNvPr id="15" name="Picture 4" descr="Resultado de imagen para UNiversidad de la salle colombia">
            <a:extLst>
              <a:ext uri="{FF2B5EF4-FFF2-40B4-BE49-F238E27FC236}">
                <a16:creationId xmlns="" xmlns:a16="http://schemas.microsoft.com/office/drawing/2014/main" id="{328BB9CB-72FB-40DA-83E8-F695CF18C26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099248" y="430609"/>
            <a:ext cx="988802" cy="263294"/>
          </a:xfrm>
          <a:prstGeom prst="rect">
            <a:avLst/>
          </a:prstGeom>
          <a:noFill/>
          <a:extLst>
            <a:ext uri="{909E8E84-426E-40DD-AFC4-6F175D3DCCD1}">
              <a14:hiddenFill xmlns:a14="http://schemas.microsoft.com/office/drawing/2010/main">
                <a:solidFill>
                  <a:srgbClr val="FFFFFF"/>
                </a:solidFill>
              </a14:hiddenFill>
            </a:ext>
          </a:extLst>
        </p:spPr>
      </p:pic>
      <p:pic>
        <p:nvPicPr>
          <p:cNvPr id="20" name="Imagen 19">
            <a:extLst>
              <a:ext uri="{FF2B5EF4-FFF2-40B4-BE49-F238E27FC236}">
                <a16:creationId xmlns="" xmlns:a16="http://schemas.microsoft.com/office/drawing/2014/main" id="{84E803A1-9FAE-45D9-BA6C-C2CC52D14177}"/>
              </a:ext>
            </a:extLst>
          </p:cNvPr>
          <p:cNvPicPr>
            <a:picLocks noChangeAspect="1"/>
          </p:cNvPicPr>
          <p:nvPr/>
        </p:nvPicPr>
        <p:blipFill>
          <a:blip r:embed="rId8"/>
          <a:stretch>
            <a:fillRect/>
          </a:stretch>
        </p:blipFill>
        <p:spPr>
          <a:xfrm>
            <a:off x="725488" y="5278209"/>
            <a:ext cx="632956" cy="505773"/>
          </a:xfrm>
          <a:prstGeom prst="rect">
            <a:avLst/>
          </a:prstGeom>
        </p:spPr>
      </p:pic>
      <p:pic>
        <p:nvPicPr>
          <p:cNvPr id="21" name="Imagen 20">
            <a:extLst>
              <a:ext uri="{FF2B5EF4-FFF2-40B4-BE49-F238E27FC236}">
                <a16:creationId xmlns="" xmlns:a16="http://schemas.microsoft.com/office/drawing/2014/main" id="{3FFA4D0D-FA25-4835-BBAB-206B699F9DFF}"/>
              </a:ext>
            </a:extLst>
          </p:cNvPr>
          <p:cNvPicPr>
            <a:picLocks noChangeAspect="1"/>
          </p:cNvPicPr>
          <p:nvPr/>
        </p:nvPicPr>
        <p:blipFill>
          <a:blip r:embed="rId9"/>
          <a:stretch>
            <a:fillRect/>
          </a:stretch>
        </p:blipFill>
        <p:spPr>
          <a:xfrm>
            <a:off x="1413618" y="5718091"/>
            <a:ext cx="948016" cy="323404"/>
          </a:xfrm>
          <a:prstGeom prst="rect">
            <a:avLst/>
          </a:prstGeom>
        </p:spPr>
      </p:pic>
      <p:grpSp>
        <p:nvGrpSpPr>
          <p:cNvPr id="5" name="Grupo 4">
            <a:extLst>
              <a:ext uri="{FF2B5EF4-FFF2-40B4-BE49-F238E27FC236}">
                <a16:creationId xmlns="" xmlns:a16="http://schemas.microsoft.com/office/drawing/2014/main" id="{43D14307-EDD9-4ED7-918D-D84F57811E65}"/>
              </a:ext>
            </a:extLst>
          </p:cNvPr>
          <p:cNvGrpSpPr/>
          <p:nvPr/>
        </p:nvGrpSpPr>
        <p:grpSpPr>
          <a:xfrm>
            <a:off x="3203419" y="3633886"/>
            <a:ext cx="7413060" cy="1798476"/>
            <a:chOff x="3203419" y="3633886"/>
            <a:chExt cx="7413060" cy="1798476"/>
          </a:xfrm>
        </p:grpSpPr>
        <p:pic>
          <p:nvPicPr>
            <p:cNvPr id="3" name="Imagen 2">
              <a:extLst>
                <a:ext uri="{FF2B5EF4-FFF2-40B4-BE49-F238E27FC236}">
                  <a16:creationId xmlns="" xmlns:a16="http://schemas.microsoft.com/office/drawing/2014/main" id="{259529B3-DBCA-425C-AFA5-D579F302A5B5}"/>
                </a:ext>
              </a:extLst>
            </p:cNvPr>
            <p:cNvPicPr>
              <a:picLocks noChangeAspect="1"/>
            </p:cNvPicPr>
            <p:nvPr/>
          </p:nvPicPr>
          <p:blipFill>
            <a:blip r:embed="rId10"/>
            <a:stretch>
              <a:fillRect/>
            </a:stretch>
          </p:blipFill>
          <p:spPr>
            <a:xfrm>
              <a:off x="3203419" y="3633886"/>
              <a:ext cx="7145131" cy="1798476"/>
            </a:xfrm>
            <a:prstGeom prst="rect">
              <a:avLst/>
            </a:prstGeom>
          </p:spPr>
        </p:pic>
        <p:cxnSp>
          <p:nvCxnSpPr>
            <p:cNvPr id="16" name="Conector recto de flecha 15">
              <a:extLst>
                <a:ext uri="{FF2B5EF4-FFF2-40B4-BE49-F238E27FC236}">
                  <a16:creationId xmlns="" xmlns:a16="http://schemas.microsoft.com/office/drawing/2014/main" id="{B717AC4F-1D19-4157-BF2D-A11AE8229470}"/>
                </a:ext>
              </a:extLst>
            </p:cNvPr>
            <p:cNvCxnSpPr/>
            <p:nvPr/>
          </p:nvCxnSpPr>
          <p:spPr>
            <a:xfrm flipH="1">
              <a:off x="9488555" y="4651618"/>
              <a:ext cx="119270" cy="1854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7" name="Imagen 16">
              <a:extLst>
                <a:ext uri="{FF2B5EF4-FFF2-40B4-BE49-F238E27FC236}">
                  <a16:creationId xmlns="" xmlns:a16="http://schemas.microsoft.com/office/drawing/2014/main" id="{80CB13ED-F124-4624-88C2-1739E5068528}"/>
                </a:ext>
              </a:extLst>
            </p:cNvPr>
            <p:cNvPicPr>
              <a:picLocks noChangeAspect="1"/>
            </p:cNvPicPr>
            <p:nvPr/>
          </p:nvPicPr>
          <p:blipFill>
            <a:blip r:embed="rId11"/>
            <a:stretch>
              <a:fillRect/>
            </a:stretch>
          </p:blipFill>
          <p:spPr>
            <a:xfrm>
              <a:off x="9779011" y="4452103"/>
              <a:ext cx="837468" cy="264671"/>
            </a:xfrm>
            <a:prstGeom prst="rect">
              <a:avLst/>
            </a:prstGeom>
          </p:spPr>
        </p:pic>
      </p:grpSp>
    </p:spTree>
    <p:extLst>
      <p:ext uri="{BB962C8B-B14F-4D97-AF65-F5344CB8AC3E}">
        <p14:creationId xmlns:p14="http://schemas.microsoft.com/office/powerpoint/2010/main" val="580435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EA3AC066-B340-4F62-BDFE-DDEA17A9F6DB}"/>
              </a:ext>
            </a:extLst>
          </p:cNvPr>
          <p:cNvSpPr>
            <a:spLocks noGrp="1"/>
          </p:cNvSpPr>
          <p:nvPr>
            <p:ph type="title"/>
          </p:nvPr>
        </p:nvSpPr>
        <p:spPr>
          <a:xfrm>
            <a:off x="1974669" y="-94745"/>
            <a:ext cx="8040915" cy="631223"/>
          </a:xfrm>
        </p:spPr>
        <p:txBody>
          <a:bodyPr>
            <a:normAutofit/>
          </a:bodyPr>
          <a:lstStyle/>
          <a:p>
            <a:pPr algn="ctr"/>
            <a:r>
              <a:rPr lang="es-CO" sz="2400" b="1" dirty="0"/>
              <a:t>Internacionalización – 7.1. Inglés</a:t>
            </a:r>
          </a:p>
        </p:txBody>
      </p:sp>
      <p:pic>
        <p:nvPicPr>
          <p:cNvPr id="12" name="Picture 2" descr="Resultado de imagen para universidad de NariÃ±o">
            <a:extLst>
              <a:ext uri="{FF2B5EF4-FFF2-40B4-BE49-F238E27FC236}">
                <a16:creationId xmlns="" xmlns:a16="http://schemas.microsoft.com/office/drawing/2014/main" id="{A0CD7352-0CB2-42F4-BF16-4E5E41F0982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84849" y="4227759"/>
            <a:ext cx="631223" cy="63122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Tabla 10">
            <a:extLst>
              <a:ext uri="{FF2B5EF4-FFF2-40B4-BE49-F238E27FC236}">
                <a16:creationId xmlns="" xmlns:a16="http://schemas.microsoft.com/office/drawing/2014/main" id="{C2AF2DF8-9E02-402C-B50A-72D06A93E870}"/>
              </a:ext>
            </a:extLst>
          </p:cNvPr>
          <p:cNvGraphicFramePr>
            <a:graphicFrameLocks noGrp="1"/>
          </p:cNvGraphicFramePr>
          <p:nvPr>
            <p:extLst>
              <p:ext uri="{D42A27DB-BD31-4B8C-83A1-F6EECF244321}">
                <p14:modId xmlns:p14="http://schemas.microsoft.com/office/powerpoint/2010/main" val="2621857455"/>
              </p:ext>
            </p:extLst>
          </p:nvPr>
        </p:nvGraphicFramePr>
        <p:xfrm>
          <a:off x="3455207" y="393911"/>
          <a:ext cx="5254287" cy="6345668"/>
        </p:xfrm>
        <a:graphic>
          <a:graphicData uri="http://schemas.openxmlformats.org/drawingml/2006/table">
            <a:tbl>
              <a:tblPr>
                <a:tableStyleId>{616DA210-FB5B-4158-B5E0-FEB733F419BA}</a:tableStyleId>
              </a:tblPr>
              <a:tblGrid>
                <a:gridCol w="470444">
                  <a:extLst>
                    <a:ext uri="{9D8B030D-6E8A-4147-A177-3AD203B41FA5}">
                      <a16:colId xmlns="" xmlns:a16="http://schemas.microsoft.com/office/drawing/2014/main" val="2903002553"/>
                    </a:ext>
                  </a:extLst>
                </a:gridCol>
                <a:gridCol w="3999075">
                  <a:extLst>
                    <a:ext uri="{9D8B030D-6E8A-4147-A177-3AD203B41FA5}">
                      <a16:colId xmlns="" xmlns:a16="http://schemas.microsoft.com/office/drawing/2014/main" val="1108417919"/>
                    </a:ext>
                  </a:extLst>
                </a:gridCol>
                <a:gridCol w="784768">
                  <a:extLst>
                    <a:ext uri="{9D8B030D-6E8A-4147-A177-3AD203B41FA5}">
                      <a16:colId xmlns="" xmlns:a16="http://schemas.microsoft.com/office/drawing/2014/main" val="1336866849"/>
                    </a:ext>
                  </a:extLst>
                </a:gridCol>
              </a:tblGrid>
              <a:tr h="167269">
                <a:tc>
                  <a:txBody>
                    <a:bodyPr/>
                    <a:lstStyle/>
                    <a:p>
                      <a:pPr algn="ctr" fontAlgn="b"/>
                      <a:r>
                        <a:rPr lang="es-CO" sz="1200" u="none" strike="noStrike" dirty="0">
                          <a:solidFill>
                            <a:schemeClr val="bg1"/>
                          </a:solidFill>
                          <a:effectLst/>
                          <a:latin typeface="Arial Narrow" panose="020B0606020202030204" pitchFamily="34" charset="0"/>
                        </a:rPr>
                        <a:t>Puesto</a:t>
                      </a:r>
                      <a:endParaRPr lang="es-CO" sz="1200" b="0" i="0" u="none" strike="noStrike" dirty="0">
                        <a:solidFill>
                          <a:schemeClr val="bg1"/>
                        </a:solidFill>
                        <a:effectLst/>
                        <a:latin typeface="Arial Narrow" panose="020B0606020202030204" pitchFamily="34" charset="0"/>
                      </a:endParaRPr>
                    </a:p>
                  </a:txBody>
                  <a:tcPr marL="5828" marR="5828" marT="5828" marB="0" anchor="b">
                    <a:solidFill>
                      <a:srgbClr val="002060"/>
                    </a:solidFill>
                  </a:tcPr>
                </a:tc>
                <a:tc>
                  <a:txBody>
                    <a:bodyPr/>
                    <a:lstStyle/>
                    <a:p>
                      <a:pPr algn="ctr" fontAlgn="b"/>
                      <a:r>
                        <a:rPr lang="es-CO" sz="1200" u="none" strike="noStrike" dirty="0">
                          <a:solidFill>
                            <a:schemeClr val="bg1"/>
                          </a:solidFill>
                          <a:effectLst/>
                          <a:latin typeface="Arial Narrow" panose="020B0606020202030204" pitchFamily="34" charset="0"/>
                        </a:rPr>
                        <a:t>Nombre</a:t>
                      </a:r>
                      <a:endParaRPr lang="es-CO" sz="1200" b="0" i="0" u="none" strike="noStrike" dirty="0">
                        <a:solidFill>
                          <a:schemeClr val="bg1"/>
                        </a:solidFill>
                        <a:effectLst/>
                        <a:latin typeface="Arial Narrow" panose="020B0606020202030204" pitchFamily="34" charset="0"/>
                      </a:endParaRPr>
                    </a:p>
                  </a:txBody>
                  <a:tcPr marL="5828" marR="5828" marT="5828" marB="0" anchor="b">
                    <a:solidFill>
                      <a:srgbClr val="002060"/>
                    </a:solidFill>
                  </a:tcPr>
                </a:tc>
                <a:tc>
                  <a:txBody>
                    <a:bodyPr/>
                    <a:lstStyle/>
                    <a:p>
                      <a:pPr algn="ctr" fontAlgn="b"/>
                      <a:r>
                        <a:rPr lang="es-CO" sz="1200" u="none" strike="noStrike" dirty="0">
                          <a:solidFill>
                            <a:schemeClr val="bg1"/>
                          </a:solidFill>
                          <a:effectLst/>
                          <a:latin typeface="Arial Narrow" panose="020B0606020202030204" pitchFamily="34" charset="0"/>
                        </a:rPr>
                        <a:t>indicador</a:t>
                      </a:r>
                      <a:endParaRPr lang="es-CO" sz="1200" b="0" i="0" u="none" strike="noStrike" dirty="0">
                        <a:solidFill>
                          <a:schemeClr val="bg1"/>
                        </a:solidFill>
                        <a:effectLst/>
                        <a:latin typeface="Arial Narrow" panose="020B0606020202030204" pitchFamily="34" charset="0"/>
                      </a:endParaRPr>
                    </a:p>
                  </a:txBody>
                  <a:tcPr marL="5828" marR="5828" marT="5828" marB="0" anchor="b">
                    <a:solidFill>
                      <a:srgbClr val="002060"/>
                    </a:solidFill>
                  </a:tcPr>
                </a:tc>
                <a:extLst>
                  <a:ext uri="{0D108BD9-81ED-4DB2-BD59-A6C34878D82A}">
                    <a16:rowId xmlns="" xmlns:a16="http://schemas.microsoft.com/office/drawing/2014/main" val="784223100"/>
                  </a:ext>
                </a:extLst>
              </a:tr>
              <a:tr h="170546">
                <a:tc>
                  <a:txBody>
                    <a:bodyPr/>
                    <a:lstStyle/>
                    <a:p>
                      <a:pPr algn="ctr" fontAlgn="b"/>
                      <a:r>
                        <a:rPr lang="es-CO" sz="1200" b="0" i="0" u="none" strike="noStrike" dirty="0">
                          <a:solidFill>
                            <a:srgbClr val="000000"/>
                          </a:solidFill>
                          <a:effectLst/>
                          <a:latin typeface="Arial Narrow" panose="020B0606020202030204" pitchFamily="34" charset="0"/>
                        </a:rPr>
                        <a:t>1</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DE LA SABANA</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197,292022</a:t>
                      </a:r>
                    </a:p>
                  </a:txBody>
                  <a:tcPr marL="9525" marR="9525" marT="9525" marB="0" anchor="b">
                    <a:solidFill>
                      <a:schemeClr val="bg1"/>
                    </a:solidFill>
                  </a:tcPr>
                </a:tc>
                <a:extLst>
                  <a:ext uri="{0D108BD9-81ED-4DB2-BD59-A6C34878D82A}">
                    <a16:rowId xmlns="" xmlns:a16="http://schemas.microsoft.com/office/drawing/2014/main" val="3017362136"/>
                  </a:ext>
                </a:extLst>
              </a:tr>
              <a:tr h="170546">
                <a:tc>
                  <a:txBody>
                    <a:bodyPr/>
                    <a:lstStyle/>
                    <a:p>
                      <a:pPr algn="ctr" fontAlgn="b"/>
                      <a:r>
                        <a:rPr lang="es-CO" sz="1200" b="0" i="0" u="none" strike="noStrike">
                          <a:solidFill>
                            <a:srgbClr val="000000"/>
                          </a:solidFill>
                          <a:effectLst/>
                          <a:latin typeface="Arial Narrow" panose="020B0606020202030204" pitchFamily="34" charset="0"/>
                        </a:rPr>
                        <a:t>2</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COLEGIO MAYOR DE NUESTRA SEÑORA DEL ROSARIO</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195,925373</a:t>
                      </a:r>
                    </a:p>
                  </a:txBody>
                  <a:tcPr marL="9525" marR="9525" marT="9525" marB="0" anchor="b">
                    <a:solidFill>
                      <a:schemeClr val="bg1"/>
                    </a:solidFill>
                  </a:tcPr>
                </a:tc>
                <a:extLst>
                  <a:ext uri="{0D108BD9-81ED-4DB2-BD59-A6C34878D82A}">
                    <a16:rowId xmlns="" xmlns:a16="http://schemas.microsoft.com/office/drawing/2014/main" val="4205132018"/>
                  </a:ext>
                </a:extLst>
              </a:tr>
              <a:tr h="170546">
                <a:tc>
                  <a:txBody>
                    <a:bodyPr/>
                    <a:lstStyle/>
                    <a:p>
                      <a:pPr algn="ctr" fontAlgn="b"/>
                      <a:r>
                        <a:rPr lang="es-CO" sz="1200" b="0" i="0" u="none" strike="noStrike">
                          <a:solidFill>
                            <a:srgbClr val="000000"/>
                          </a:solidFill>
                          <a:effectLst/>
                          <a:latin typeface="Arial Narrow" panose="020B0606020202030204" pitchFamily="34" charset="0"/>
                        </a:rPr>
                        <a:t>3</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EAFIT-</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195,663755</a:t>
                      </a:r>
                    </a:p>
                  </a:txBody>
                  <a:tcPr marL="9525" marR="9525" marT="9525" marB="0" anchor="b">
                    <a:solidFill>
                      <a:schemeClr val="bg1"/>
                    </a:solidFill>
                  </a:tcPr>
                </a:tc>
                <a:extLst>
                  <a:ext uri="{0D108BD9-81ED-4DB2-BD59-A6C34878D82A}">
                    <a16:rowId xmlns="" xmlns:a16="http://schemas.microsoft.com/office/drawing/2014/main" val="3454230621"/>
                  </a:ext>
                </a:extLst>
              </a:tr>
              <a:tr h="170546">
                <a:tc>
                  <a:txBody>
                    <a:bodyPr/>
                    <a:lstStyle/>
                    <a:p>
                      <a:pPr algn="ctr" fontAlgn="b"/>
                      <a:r>
                        <a:rPr lang="es-CO" sz="1200" b="0" i="0" u="none" strike="noStrike">
                          <a:solidFill>
                            <a:srgbClr val="000000"/>
                          </a:solidFill>
                          <a:effectLst/>
                          <a:latin typeface="Arial Narrow" panose="020B0606020202030204" pitchFamily="34" charset="0"/>
                        </a:rPr>
                        <a:t>4</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ICESI</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190,553869</a:t>
                      </a:r>
                    </a:p>
                  </a:txBody>
                  <a:tcPr marL="9525" marR="9525" marT="9525" marB="0" anchor="b">
                    <a:solidFill>
                      <a:schemeClr val="bg1"/>
                    </a:solidFill>
                  </a:tcPr>
                </a:tc>
                <a:extLst>
                  <a:ext uri="{0D108BD9-81ED-4DB2-BD59-A6C34878D82A}">
                    <a16:rowId xmlns="" xmlns:a16="http://schemas.microsoft.com/office/drawing/2014/main" val="3885865710"/>
                  </a:ext>
                </a:extLst>
              </a:tr>
              <a:tr h="170546">
                <a:tc>
                  <a:txBody>
                    <a:bodyPr/>
                    <a:lstStyle/>
                    <a:p>
                      <a:pPr algn="ctr" fontAlgn="b"/>
                      <a:r>
                        <a:rPr lang="es-CO" sz="1200" b="0" i="0" u="none" strike="noStrike" dirty="0">
                          <a:solidFill>
                            <a:srgbClr val="000000"/>
                          </a:solidFill>
                          <a:effectLst/>
                          <a:latin typeface="Arial Narrow" panose="020B0606020202030204" pitchFamily="34" charset="0"/>
                        </a:rPr>
                        <a:t>5</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EXTERNADO DE COLOMBIA</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188,297052</a:t>
                      </a:r>
                    </a:p>
                  </a:txBody>
                  <a:tcPr marL="9525" marR="9525" marT="9525" marB="0" anchor="b">
                    <a:solidFill>
                      <a:schemeClr val="bg1"/>
                    </a:solidFill>
                  </a:tcPr>
                </a:tc>
                <a:extLst>
                  <a:ext uri="{0D108BD9-81ED-4DB2-BD59-A6C34878D82A}">
                    <a16:rowId xmlns="" xmlns:a16="http://schemas.microsoft.com/office/drawing/2014/main" val="532470920"/>
                  </a:ext>
                </a:extLst>
              </a:tr>
              <a:tr h="170546">
                <a:tc>
                  <a:txBody>
                    <a:bodyPr/>
                    <a:lstStyle/>
                    <a:p>
                      <a:pPr algn="ctr" fontAlgn="b"/>
                      <a:r>
                        <a:rPr lang="es-CO" sz="1200" b="0" i="0" u="none" strike="noStrike">
                          <a:solidFill>
                            <a:srgbClr val="000000"/>
                          </a:solidFill>
                          <a:effectLst/>
                          <a:latin typeface="Arial Narrow" panose="020B0606020202030204" pitchFamily="34" charset="0"/>
                        </a:rPr>
                        <a:t>6</a:t>
                      </a:r>
                    </a:p>
                  </a:txBody>
                  <a:tcPr marL="9525" marR="9525" marT="9525" marB="0" anchor="b">
                    <a:solidFill>
                      <a:schemeClr val="bg1"/>
                    </a:solidFill>
                  </a:tcPr>
                </a:tc>
                <a:tc>
                  <a:txBody>
                    <a:bodyPr/>
                    <a:lstStyle/>
                    <a:p>
                      <a:pPr algn="l" fontAlgn="b"/>
                      <a:r>
                        <a:rPr lang="es-CO" sz="1200" b="0" i="0" u="none" strike="noStrike" dirty="0">
                          <a:solidFill>
                            <a:srgbClr val="000000"/>
                          </a:solidFill>
                          <a:effectLst/>
                          <a:latin typeface="Arial Narrow" panose="020B0606020202030204" pitchFamily="34" charset="0"/>
                        </a:rPr>
                        <a:t>UNIVERSIDAD CES</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187,29156</a:t>
                      </a:r>
                    </a:p>
                  </a:txBody>
                  <a:tcPr marL="9525" marR="9525" marT="9525" marB="0" anchor="b">
                    <a:solidFill>
                      <a:schemeClr val="bg1"/>
                    </a:solidFill>
                  </a:tcPr>
                </a:tc>
                <a:extLst>
                  <a:ext uri="{0D108BD9-81ED-4DB2-BD59-A6C34878D82A}">
                    <a16:rowId xmlns="" xmlns:a16="http://schemas.microsoft.com/office/drawing/2014/main" val="1773042514"/>
                  </a:ext>
                </a:extLst>
              </a:tr>
              <a:tr h="170546">
                <a:tc>
                  <a:txBody>
                    <a:bodyPr/>
                    <a:lstStyle/>
                    <a:p>
                      <a:pPr algn="ctr" fontAlgn="b"/>
                      <a:r>
                        <a:rPr lang="es-CO" sz="1200" b="0" i="0" u="none" strike="noStrike">
                          <a:solidFill>
                            <a:srgbClr val="000000"/>
                          </a:solidFill>
                          <a:effectLst/>
                          <a:latin typeface="Arial Narrow" panose="020B0606020202030204" pitchFamily="34" charset="0"/>
                        </a:rPr>
                        <a:t>7</a:t>
                      </a:r>
                    </a:p>
                  </a:txBody>
                  <a:tcPr marL="9525" marR="9525" marT="9525" marB="0" anchor="b">
                    <a:solidFill>
                      <a:schemeClr val="bg1"/>
                    </a:solidFill>
                  </a:tcPr>
                </a:tc>
                <a:tc>
                  <a:txBody>
                    <a:bodyPr/>
                    <a:lstStyle/>
                    <a:p>
                      <a:pPr algn="l" fontAlgn="b"/>
                      <a:r>
                        <a:rPr lang="es-CO" sz="1200" b="0" i="0" u="none" strike="noStrike" dirty="0">
                          <a:solidFill>
                            <a:srgbClr val="000000"/>
                          </a:solidFill>
                          <a:effectLst/>
                          <a:latin typeface="Arial Narrow" panose="020B0606020202030204" pitchFamily="34" charset="0"/>
                        </a:rPr>
                        <a:t>FUNDACION UNIVERSIDAD DE BOGOTA - JORGE TADEO LOZANO</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174,6133</a:t>
                      </a:r>
                    </a:p>
                  </a:txBody>
                  <a:tcPr marL="9525" marR="9525" marT="9525" marB="0" anchor="b">
                    <a:solidFill>
                      <a:schemeClr val="bg1"/>
                    </a:solidFill>
                  </a:tcPr>
                </a:tc>
                <a:extLst>
                  <a:ext uri="{0D108BD9-81ED-4DB2-BD59-A6C34878D82A}">
                    <a16:rowId xmlns="" xmlns:a16="http://schemas.microsoft.com/office/drawing/2014/main" val="59484682"/>
                  </a:ext>
                </a:extLst>
              </a:tr>
              <a:tr h="170546">
                <a:tc>
                  <a:txBody>
                    <a:bodyPr/>
                    <a:lstStyle/>
                    <a:p>
                      <a:pPr algn="ctr" fontAlgn="b"/>
                      <a:r>
                        <a:rPr lang="es-CO" sz="1200" b="0" i="0" u="none" strike="noStrike">
                          <a:solidFill>
                            <a:srgbClr val="000000"/>
                          </a:solidFill>
                          <a:effectLst/>
                          <a:latin typeface="Arial Narrow" panose="020B0606020202030204" pitchFamily="34" charset="0"/>
                        </a:rPr>
                        <a:t>8</a:t>
                      </a:r>
                    </a:p>
                  </a:txBody>
                  <a:tcPr marL="9525" marR="9525" marT="9525" marB="0" anchor="b">
                    <a:solidFill>
                      <a:schemeClr val="bg1"/>
                    </a:solidFill>
                  </a:tcPr>
                </a:tc>
                <a:tc>
                  <a:txBody>
                    <a:bodyPr/>
                    <a:lstStyle/>
                    <a:p>
                      <a:pPr algn="l" fontAlgn="b"/>
                      <a:r>
                        <a:rPr lang="es-CO" sz="1200" b="0" i="0" u="none" strike="noStrike" dirty="0">
                          <a:solidFill>
                            <a:srgbClr val="000000"/>
                          </a:solidFill>
                          <a:effectLst/>
                          <a:latin typeface="Arial Narrow" panose="020B0606020202030204" pitchFamily="34" charset="0"/>
                        </a:rPr>
                        <a:t>UNIVERSIDAD EAN</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172,874007</a:t>
                      </a:r>
                    </a:p>
                  </a:txBody>
                  <a:tcPr marL="9525" marR="9525" marT="9525" marB="0" anchor="b">
                    <a:solidFill>
                      <a:schemeClr val="bg1"/>
                    </a:solidFill>
                  </a:tcPr>
                </a:tc>
                <a:extLst>
                  <a:ext uri="{0D108BD9-81ED-4DB2-BD59-A6C34878D82A}">
                    <a16:rowId xmlns="" xmlns:a16="http://schemas.microsoft.com/office/drawing/2014/main" val="97599480"/>
                  </a:ext>
                </a:extLst>
              </a:tr>
              <a:tr h="170546">
                <a:tc>
                  <a:txBody>
                    <a:bodyPr/>
                    <a:lstStyle/>
                    <a:p>
                      <a:pPr algn="ctr" fontAlgn="b"/>
                      <a:r>
                        <a:rPr lang="es-CO" sz="1200" b="0" i="0" u="none" strike="noStrike">
                          <a:solidFill>
                            <a:srgbClr val="000000"/>
                          </a:solidFill>
                          <a:effectLst/>
                          <a:latin typeface="Arial Narrow" panose="020B0606020202030204" pitchFamily="34" charset="0"/>
                        </a:rPr>
                        <a:t>9</a:t>
                      </a:r>
                    </a:p>
                  </a:txBody>
                  <a:tcPr marL="9525" marR="9525" marT="9525" marB="0" anchor="b">
                    <a:solidFill>
                      <a:schemeClr val="bg1"/>
                    </a:solidFill>
                  </a:tcPr>
                </a:tc>
                <a:tc>
                  <a:txBody>
                    <a:bodyPr/>
                    <a:lstStyle/>
                    <a:p>
                      <a:pPr algn="l" fontAlgn="b"/>
                      <a:r>
                        <a:rPr lang="es-CO" sz="1200" b="0" i="0" u="none" strike="noStrike" dirty="0">
                          <a:solidFill>
                            <a:srgbClr val="000000"/>
                          </a:solidFill>
                          <a:effectLst/>
                          <a:latin typeface="Arial Narrow" panose="020B0606020202030204" pitchFamily="34" charset="0"/>
                        </a:rPr>
                        <a:t>UNIVERSIDAD SERGIO ARBOLEDA</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172,412747</a:t>
                      </a:r>
                    </a:p>
                  </a:txBody>
                  <a:tcPr marL="9525" marR="9525" marT="9525" marB="0" anchor="b">
                    <a:solidFill>
                      <a:schemeClr val="bg1"/>
                    </a:solidFill>
                  </a:tcPr>
                </a:tc>
                <a:extLst>
                  <a:ext uri="{0D108BD9-81ED-4DB2-BD59-A6C34878D82A}">
                    <a16:rowId xmlns="" xmlns:a16="http://schemas.microsoft.com/office/drawing/2014/main" val="2533251225"/>
                  </a:ext>
                </a:extLst>
              </a:tr>
              <a:tr h="170546">
                <a:tc>
                  <a:txBody>
                    <a:bodyPr/>
                    <a:lstStyle/>
                    <a:p>
                      <a:pPr algn="ctr" fontAlgn="b"/>
                      <a:r>
                        <a:rPr lang="es-CO" sz="1200" b="0" i="0" u="none" strike="noStrike">
                          <a:solidFill>
                            <a:srgbClr val="000000"/>
                          </a:solidFill>
                          <a:effectLst/>
                          <a:latin typeface="Arial Narrow" panose="020B0606020202030204" pitchFamily="34" charset="0"/>
                        </a:rPr>
                        <a:t>10</a:t>
                      </a:r>
                    </a:p>
                  </a:txBody>
                  <a:tcPr marL="9525" marR="9525" marT="9525" marB="0" anchor="b">
                    <a:solidFill>
                      <a:schemeClr val="bg1"/>
                    </a:solidFill>
                  </a:tcPr>
                </a:tc>
                <a:tc>
                  <a:txBody>
                    <a:bodyPr/>
                    <a:lstStyle/>
                    <a:p>
                      <a:pPr algn="l" fontAlgn="b"/>
                      <a:r>
                        <a:rPr lang="es-CO" sz="1200" b="0" i="0" u="none" strike="noStrike" dirty="0">
                          <a:solidFill>
                            <a:srgbClr val="000000"/>
                          </a:solidFill>
                          <a:effectLst/>
                          <a:latin typeface="Arial Narrow" panose="020B0606020202030204" pitchFamily="34" charset="0"/>
                        </a:rPr>
                        <a:t>UNIVERSIDAD EL BOSQUE</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171,797787</a:t>
                      </a:r>
                    </a:p>
                  </a:txBody>
                  <a:tcPr marL="9525" marR="9525" marT="9525" marB="0" anchor="b">
                    <a:solidFill>
                      <a:schemeClr val="bg1"/>
                    </a:solidFill>
                  </a:tcPr>
                </a:tc>
                <a:extLst>
                  <a:ext uri="{0D108BD9-81ED-4DB2-BD59-A6C34878D82A}">
                    <a16:rowId xmlns="" xmlns:a16="http://schemas.microsoft.com/office/drawing/2014/main" val="1624022623"/>
                  </a:ext>
                </a:extLst>
              </a:tr>
              <a:tr h="170546">
                <a:tc>
                  <a:txBody>
                    <a:bodyPr/>
                    <a:lstStyle/>
                    <a:p>
                      <a:pPr algn="ctr" fontAlgn="b"/>
                      <a:r>
                        <a:rPr lang="es-CO" sz="1200" b="0" i="0" u="none" strike="noStrike">
                          <a:solidFill>
                            <a:srgbClr val="000000"/>
                          </a:solidFill>
                          <a:effectLst/>
                          <a:latin typeface="Arial Narrow" panose="020B0606020202030204" pitchFamily="34" charset="0"/>
                        </a:rPr>
                        <a:t>11</a:t>
                      </a:r>
                    </a:p>
                  </a:txBody>
                  <a:tcPr marL="9525" marR="9525" marT="9525" marB="0" anchor="b">
                    <a:solidFill>
                      <a:schemeClr val="bg1"/>
                    </a:solidFill>
                  </a:tcPr>
                </a:tc>
                <a:tc>
                  <a:txBody>
                    <a:bodyPr/>
                    <a:lstStyle/>
                    <a:p>
                      <a:pPr algn="l" fontAlgn="b"/>
                      <a:r>
                        <a:rPr lang="es-CO" sz="1200" b="0" i="0" u="none" strike="noStrike" dirty="0">
                          <a:solidFill>
                            <a:srgbClr val="000000"/>
                          </a:solidFill>
                          <a:effectLst/>
                          <a:latin typeface="Arial Narrow" panose="020B0606020202030204" pitchFamily="34" charset="0"/>
                        </a:rPr>
                        <a:t>UNIVERSIDAD DISTRITAL-FRANCISCO JOSE DE CALDAS</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168,802059</a:t>
                      </a:r>
                    </a:p>
                  </a:txBody>
                  <a:tcPr marL="9525" marR="9525" marT="9525" marB="0" anchor="b">
                    <a:solidFill>
                      <a:schemeClr val="bg1"/>
                    </a:solidFill>
                  </a:tcPr>
                </a:tc>
                <a:extLst>
                  <a:ext uri="{0D108BD9-81ED-4DB2-BD59-A6C34878D82A}">
                    <a16:rowId xmlns="" xmlns:a16="http://schemas.microsoft.com/office/drawing/2014/main" val="292359806"/>
                  </a:ext>
                </a:extLst>
              </a:tr>
              <a:tr h="170546">
                <a:tc>
                  <a:txBody>
                    <a:bodyPr/>
                    <a:lstStyle/>
                    <a:p>
                      <a:pPr algn="ctr" fontAlgn="b"/>
                      <a:r>
                        <a:rPr lang="es-CO" sz="1200" b="0" i="0" u="none" strike="noStrike">
                          <a:solidFill>
                            <a:srgbClr val="000000"/>
                          </a:solidFill>
                          <a:effectLst/>
                          <a:latin typeface="Arial Narrow" panose="020B0606020202030204" pitchFamily="34" charset="0"/>
                        </a:rPr>
                        <a:t>12</a:t>
                      </a:r>
                    </a:p>
                  </a:txBody>
                  <a:tcPr marL="9525" marR="9525" marT="9525" marB="0" anchor="b">
                    <a:solidFill>
                      <a:schemeClr val="bg1"/>
                    </a:solidFill>
                  </a:tcPr>
                </a:tc>
                <a:tc>
                  <a:txBody>
                    <a:bodyPr/>
                    <a:lstStyle/>
                    <a:p>
                      <a:pPr algn="l" fontAlgn="b"/>
                      <a:r>
                        <a:rPr lang="es-CO" sz="1200" b="0" i="0" u="none" strike="noStrike" dirty="0">
                          <a:solidFill>
                            <a:srgbClr val="000000"/>
                          </a:solidFill>
                          <a:effectLst/>
                          <a:latin typeface="Arial Narrow" panose="020B0606020202030204" pitchFamily="34" charset="0"/>
                        </a:rPr>
                        <a:t>UNIVERSIDAD AUTONOMA DE BUCARAMANGA-UNAB-</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167,364662</a:t>
                      </a:r>
                    </a:p>
                  </a:txBody>
                  <a:tcPr marL="9525" marR="9525" marT="9525" marB="0" anchor="b">
                    <a:solidFill>
                      <a:schemeClr val="bg1"/>
                    </a:solidFill>
                  </a:tcPr>
                </a:tc>
                <a:extLst>
                  <a:ext uri="{0D108BD9-81ED-4DB2-BD59-A6C34878D82A}">
                    <a16:rowId xmlns="" xmlns:a16="http://schemas.microsoft.com/office/drawing/2014/main" val="2809978352"/>
                  </a:ext>
                </a:extLst>
              </a:tr>
              <a:tr h="170546">
                <a:tc>
                  <a:txBody>
                    <a:bodyPr/>
                    <a:lstStyle/>
                    <a:p>
                      <a:pPr algn="ctr" fontAlgn="b"/>
                      <a:r>
                        <a:rPr lang="es-CO" sz="1200" b="0" i="0" u="none" strike="noStrike">
                          <a:solidFill>
                            <a:srgbClr val="000000"/>
                          </a:solidFill>
                          <a:effectLst/>
                          <a:latin typeface="Arial Narrow" panose="020B0606020202030204" pitchFamily="34" charset="0"/>
                        </a:rPr>
                        <a:t>13</a:t>
                      </a:r>
                    </a:p>
                  </a:txBody>
                  <a:tcPr marL="9525" marR="9525" marT="9525" marB="0" anchor="b">
                    <a:solidFill>
                      <a:schemeClr val="bg1"/>
                    </a:solidFill>
                  </a:tcPr>
                </a:tc>
                <a:tc>
                  <a:txBody>
                    <a:bodyPr/>
                    <a:lstStyle/>
                    <a:p>
                      <a:pPr algn="l" fontAlgn="b"/>
                      <a:r>
                        <a:rPr lang="es-CO" sz="1200" b="0" i="0" u="none" strike="noStrike" dirty="0">
                          <a:solidFill>
                            <a:srgbClr val="000000"/>
                          </a:solidFill>
                          <a:effectLst/>
                          <a:latin typeface="Arial Narrow" panose="020B0606020202030204" pitchFamily="34" charset="0"/>
                        </a:rPr>
                        <a:t>FUNDACION UNIVERSITARIA DE CIENCIAS DE LA SALUD</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167,223502</a:t>
                      </a:r>
                    </a:p>
                  </a:txBody>
                  <a:tcPr marL="9525" marR="9525" marT="9525" marB="0" anchor="b">
                    <a:solidFill>
                      <a:schemeClr val="bg1"/>
                    </a:solidFill>
                  </a:tcPr>
                </a:tc>
                <a:extLst>
                  <a:ext uri="{0D108BD9-81ED-4DB2-BD59-A6C34878D82A}">
                    <a16:rowId xmlns="" xmlns:a16="http://schemas.microsoft.com/office/drawing/2014/main" val="2596225650"/>
                  </a:ext>
                </a:extLst>
              </a:tr>
              <a:tr h="170546">
                <a:tc>
                  <a:txBody>
                    <a:bodyPr/>
                    <a:lstStyle/>
                    <a:p>
                      <a:pPr algn="ctr" fontAlgn="b"/>
                      <a:r>
                        <a:rPr lang="es-CO" sz="1200" b="0" i="0" u="none" strike="noStrike">
                          <a:solidFill>
                            <a:srgbClr val="000000"/>
                          </a:solidFill>
                          <a:effectLst/>
                          <a:latin typeface="Arial Narrow" panose="020B0606020202030204" pitchFamily="34" charset="0"/>
                        </a:rPr>
                        <a:t>14</a:t>
                      </a:r>
                    </a:p>
                  </a:txBody>
                  <a:tcPr marL="9525" marR="9525" marT="9525" marB="0" anchor="b">
                    <a:solidFill>
                      <a:schemeClr val="bg1"/>
                    </a:solidFill>
                  </a:tcPr>
                </a:tc>
                <a:tc>
                  <a:txBody>
                    <a:bodyPr/>
                    <a:lstStyle/>
                    <a:p>
                      <a:pPr algn="l" fontAlgn="b"/>
                      <a:r>
                        <a:rPr lang="es-CO" sz="1200" b="0" i="0" u="none" strike="noStrike" dirty="0">
                          <a:solidFill>
                            <a:srgbClr val="000000"/>
                          </a:solidFill>
                          <a:effectLst/>
                          <a:latin typeface="Arial Narrow" panose="020B0606020202030204" pitchFamily="34" charset="0"/>
                        </a:rPr>
                        <a:t>UNIVERSIDAD DE MEDELLIN</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166,379933</a:t>
                      </a:r>
                    </a:p>
                  </a:txBody>
                  <a:tcPr marL="9525" marR="9525" marT="9525" marB="0" anchor="b">
                    <a:solidFill>
                      <a:schemeClr val="bg1"/>
                    </a:solidFill>
                  </a:tcPr>
                </a:tc>
                <a:extLst>
                  <a:ext uri="{0D108BD9-81ED-4DB2-BD59-A6C34878D82A}">
                    <a16:rowId xmlns="" xmlns:a16="http://schemas.microsoft.com/office/drawing/2014/main" val="2397544597"/>
                  </a:ext>
                </a:extLst>
              </a:tr>
              <a:tr h="170546">
                <a:tc>
                  <a:txBody>
                    <a:bodyPr/>
                    <a:lstStyle/>
                    <a:p>
                      <a:pPr algn="ctr" fontAlgn="b"/>
                      <a:r>
                        <a:rPr lang="es-CO" sz="1200" b="0" i="0" u="none" strike="noStrike">
                          <a:solidFill>
                            <a:srgbClr val="000000"/>
                          </a:solidFill>
                          <a:effectLst/>
                          <a:latin typeface="Arial Narrow" panose="020B0606020202030204" pitchFamily="34" charset="0"/>
                        </a:rPr>
                        <a:t>15</a:t>
                      </a:r>
                    </a:p>
                  </a:txBody>
                  <a:tcPr marL="9525" marR="9525" marT="9525" marB="0" anchor="b">
                    <a:solidFill>
                      <a:schemeClr val="bg1"/>
                    </a:solidFill>
                  </a:tcPr>
                </a:tc>
                <a:tc>
                  <a:txBody>
                    <a:bodyPr/>
                    <a:lstStyle/>
                    <a:p>
                      <a:pPr algn="l" fontAlgn="b"/>
                      <a:r>
                        <a:rPr lang="es-CO" sz="1200" b="0" i="0" u="none" strike="noStrike" dirty="0">
                          <a:solidFill>
                            <a:srgbClr val="000000"/>
                          </a:solidFill>
                          <a:effectLst/>
                          <a:latin typeface="Arial Narrow" panose="020B0606020202030204" pitchFamily="34" charset="0"/>
                        </a:rPr>
                        <a:t>UNIVERSIDAD MILITAR-NUEVA GRANADA</a:t>
                      </a:r>
                    </a:p>
                  </a:txBody>
                  <a:tcPr marL="9525" marR="9525" marT="9525" marB="0" anchor="b">
                    <a:solidFill>
                      <a:schemeClr val="bg1"/>
                    </a:solidFill>
                  </a:tcPr>
                </a:tc>
                <a:tc>
                  <a:txBody>
                    <a:bodyPr/>
                    <a:lstStyle/>
                    <a:p>
                      <a:pPr algn="r" fontAlgn="b"/>
                      <a:r>
                        <a:rPr lang="es-CO" sz="1200" b="0" i="0" u="none" strike="noStrike" dirty="0">
                          <a:solidFill>
                            <a:srgbClr val="000000"/>
                          </a:solidFill>
                          <a:effectLst/>
                          <a:latin typeface="Arial Narrow" panose="020B0606020202030204" pitchFamily="34" charset="0"/>
                        </a:rPr>
                        <a:t>165,390966</a:t>
                      </a:r>
                    </a:p>
                  </a:txBody>
                  <a:tcPr marL="9525" marR="9525" marT="9525" marB="0" anchor="b">
                    <a:solidFill>
                      <a:schemeClr val="bg1"/>
                    </a:solidFill>
                  </a:tcPr>
                </a:tc>
                <a:extLst>
                  <a:ext uri="{0D108BD9-81ED-4DB2-BD59-A6C34878D82A}">
                    <a16:rowId xmlns="" xmlns:a16="http://schemas.microsoft.com/office/drawing/2014/main" val="1239533458"/>
                  </a:ext>
                </a:extLst>
              </a:tr>
              <a:tr h="170546">
                <a:tc>
                  <a:txBody>
                    <a:bodyPr/>
                    <a:lstStyle/>
                    <a:p>
                      <a:pPr algn="ctr" fontAlgn="b"/>
                      <a:r>
                        <a:rPr lang="es-CO" sz="1200" b="0" i="0" u="none" strike="noStrike">
                          <a:solidFill>
                            <a:srgbClr val="000000"/>
                          </a:solidFill>
                          <a:effectLst/>
                          <a:latin typeface="Arial Narrow" panose="020B0606020202030204" pitchFamily="34" charset="0"/>
                        </a:rPr>
                        <a:t>16</a:t>
                      </a:r>
                    </a:p>
                  </a:txBody>
                  <a:tcPr marL="9525" marR="9525" marT="9525" marB="0" anchor="b">
                    <a:solidFill>
                      <a:schemeClr val="bg1"/>
                    </a:solidFill>
                  </a:tcPr>
                </a:tc>
                <a:tc>
                  <a:txBody>
                    <a:bodyPr/>
                    <a:lstStyle/>
                    <a:p>
                      <a:pPr algn="l" fontAlgn="b"/>
                      <a:r>
                        <a:rPr lang="es-CO" sz="1200" b="0" i="0" u="none" strike="noStrike" dirty="0">
                          <a:solidFill>
                            <a:srgbClr val="000000"/>
                          </a:solidFill>
                          <a:effectLst/>
                          <a:latin typeface="Arial Narrow" panose="020B0606020202030204" pitchFamily="34" charset="0"/>
                        </a:rPr>
                        <a:t>UNIVERSIDAD DE LA SALLE</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164,507737</a:t>
                      </a:r>
                    </a:p>
                  </a:txBody>
                  <a:tcPr marL="9525" marR="9525" marT="9525" marB="0" anchor="b">
                    <a:solidFill>
                      <a:schemeClr val="bg1"/>
                    </a:solidFill>
                  </a:tcPr>
                </a:tc>
                <a:extLst>
                  <a:ext uri="{0D108BD9-81ED-4DB2-BD59-A6C34878D82A}">
                    <a16:rowId xmlns="" xmlns:a16="http://schemas.microsoft.com/office/drawing/2014/main" val="2768313598"/>
                  </a:ext>
                </a:extLst>
              </a:tr>
              <a:tr h="170546">
                <a:tc>
                  <a:txBody>
                    <a:bodyPr/>
                    <a:lstStyle/>
                    <a:p>
                      <a:pPr algn="ctr" fontAlgn="b"/>
                      <a:r>
                        <a:rPr lang="es-CO" sz="1200" b="0" i="0" u="none" strike="noStrike">
                          <a:solidFill>
                            <a:srgbClr val="000000"/>
                          </a:solidFill>
                          <a:effectLst/>
                          <a:latin typeface="Arial Narrow" panose="020B0606020202030204" pitchFamily="34" charset="0"/>
                        </a:rPr>
                        <a:t>17</a:t>
                      </a:r>
                    </a:p>
                  </a:txBody>
                  <a:tcPr marL="9525" marR="9525" marT="9525" marB="0" anchor="b">
                    <a:solidFill>
                      <a:schemeClr val="bg1"/>
                    </a:solidFill>
                  </a:tcPr>
                </a:tc>
                <a:tc>
                  <a:txBody>
                    <a:bodyPr/>
                    <a:lstStyle/>
                    <a:p>
                      <a:pPr algn="l" fontAlgn="b"/>
                      <a:r>
                        <a:rPr lang="es-CO" sz="1200" b="0" i="0" u="none" strike="noStrike" dirty="0">
                          <a:solidFill>
                            <a:srgbClr val="000000"/>
                          </a:solidFill>
                          <a:effectLst/>
                          <a:latin typeface="Arial Narrow" panose="020B0606020202030204" pitchFamily="34" charset="0"/>
                        </a:rPr>
                        <a:t>UNIVERSIDAD CENTRAL</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159,417656</a:t>
                      </a:r>
                    </a:p>
                  </a:txBody>
                  <a:tcPr marL="9525" marR="9525" marT="9525" marB="0" anchor="b">
                    <a:solidFill>
                      <a:schemeClr val="bg1"/>
                    </a:solidFill>
                  </a:tcPr>
                </a:tc>
                <a:extLst>
                  <a:ext uri="{0D108BD9-81ED-4DB2-BD59-A6C34878D82A}">
                    <a16:rowId xmlns="" xmlns:a16="http://schemas.microsoft.com/office/drawing/2014/main" val="3232850799"/>
                  </a:ext>
                </a:extLst>
              </a:tr>
              <a:tr h="170546">
                <a:tc>
                  <a:txBody>
                    <a:bodyPr/>
                    <a:lstStyle/>
                    <a:p>
                      <a:pPr algn="ctr" fontAlgn="b"/>
                      <a:r>
                        <a:rPr lang="es-CO" sz="1200" b="0" i="0" u="none" strike="noStrike">
                          <a:solidFill>
                            <a:srgbClr val="000000"/>
                          </a:solidFill>
                          <a:effectLst/>
                          <a:latin typeface="Arial Narrow" panose="020B0606020202030204" pitchFamily="34" charset="0"/>
                        </a:rPr>
                        <a:t>18</a:t>
                      </a:r>
                    </a:p>
                  </a:txBody>
                  <a:tcPr marL="9525" marR="9525" marT="9525" marB="0" anchor="b">
                    <a:solidFill>
                      <a:schemeClr val="bg1"/>
                    </a:solidFill>
                  </a:tcPr>
                </a:tc>
                <a:tc>
                  <a:txBody>
                    <a:bodyPr/>
                    <a:lstStyle/>
                    <a:p>
                      <a:pPr algn="l" fontAlgn="b"/>
                      <a:r>
                        <a:rPr lang="es-CO" sz="1200" b="0" i="0" u="none" strike="noStrike" dirty="0">
                          <a:solidFill>
                            <a:srgbClr val="000000"/>
                          </a:solidFill>
                          <a:effectLst/>
                          <a:latin typeface="Arial Narrow" panose="020B0606020202030204" pitchFamily="34" charset="0"/>
                        </a:rPr>
                        <a:t>UNIVERSIDAD AUTONOMA DEL CARIBE- UNIAUTONOMA</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156,491772</a:t>
                      </a:r>
                    </a:p>
                  </a:txBody>
                  <a:tcPr marL="9525" marR="9525" marT="9525" marB="0" anchor="b">
                    <a:solidFill>
                      <a:schemeClr val="bg1"/>
                    </a:solidFill>
                  </a:tcPr>
                </a:tc>
                <a:extLst>
                  <a:ext uri="{0D108BD9-81ED-4DB2-BD59-A6C34878D82A}">
                    <a16:rowId xmlns="" xmlns:a16="http://schemas.microsoft.com/office/drawing/2014/main" val="3736741263"/>
                  </a:ext>
                </a:extLst>
              </a:tr>
              <a:tr h="170546">
                <a:tc>
                  <a:txBody>
                    <a:bodyPr/>
                    <a:lstStyle/>
                    <a:p>
                      <a:pPr algn="ctr" fontAlgn="b"/>
                      <a:r>
                        <a:rPr lang="es-CO" sz="1200" b="0" i="0" u="none" strike="noStrike">
                          <a:solidFill>
                            <a:srgbClr val="000000"/>
                          </a:solidFill>
                          <a:effectLst/>
                          <a:latin typeface="Arial Narrow" panose="020B0606020202030204" pitchFamily="34" charset="0"/>
                        </a:rPr>
                        <a:t>19</a:t>
                      </a:r>
                    </a:p>
                  </a:txBody>
                  <a:tcPr marL="9525" marR="9525" marT="9525" marB="0" anchor="b">
                    <a:solidFill>
                      <a:schemeClr val="bg1"/>
                    </a:solidFill>
                  </a:tcPr>
                </a:tc>
                <a:tc>
                  <a:txBody>
                    <a:bodyPr/>
                    <a:lstStyle/>
                    <a:p>
                      <a:pPr algn="l" fontAlgn="b"/>
                      <a:r>
                        <a:rPr lang="es-CO" sz="1200" b="0" i="0" u="none" strike="noStrike" dirty="0">
                          <a:solidFill>
                            <a:srgbClr val="000000"/>
                          </a:solidFill>
                          <a:effectLst/>
                          <a:latin typeface="Arial Narrow" panose="020B0606020202030204" pitchFamily="34" charset="0"/>
                        </a:rPr>
                        <a:t>UNIVERSIDAD DE SAN BUENAVENTURA</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156,010911</a:t>
                      </a:r>
                    </a:p>
                  </a:txBody>
                  <a:tcPr marL="9525" marR="9525" marT="9525" marB="0" anchor="b">
                    <a:solidFill>
                      <a:schemeClr val="bg1"/>
                    </a:solidFill>
                  </a:tcPr>
                </a:tc>
                <a:extLst>
                  <a:ext uri="{0D108BD9-81ED-4DB2-BD59-A6C34878D82A}">
                    <a16:rowId xmlns="" xmlns:a16="http://schemas.microsoft.com/office/drawing/2014/main" val="116231525"/>
                  </a:ext>
                </a:extLst>
              </a:tr>
              <a:tr h="170546">
                <a:tc>
                  <a:txBody>
                    <a:bodyPr/>
                    <a:lstStyle/>
                    <a:p>
                      <a:pPr algn="ctr" fontAlgn="b"/>
                      <a:r>
                        <a:rPr lang="es-CO" sz="1200" b="0" i="0" u="none" strike="noStrike">
                          <a:solidFill>
                            <a:srgbClr val="000000"/>
                          </a:solidFill>
                          <a:effectLst/>
                          <a:latin typeface="Arial Narrow" panose="020B0606020202030204" pitchFamily="34" charset="0"/>
                        </a:rPr>
                        <a:t>20</a:t>
                      </a:r>
                    </a:p>
                  </a:txBody>
                  <a:tcPr marL="9525" marR="9525" marT="9525" marB="0" anchor="b">
                    <a:solidFill>
                      <a:schemeClr val="bg1"/>
                    </a:solidFill>
                  </a:tcPr>
                </a:tc>
                <a:tc>
                  <a:txBody>
                    <a:bodyPr/>
                    <a:lstStyle/>
                    <a:p>
                      <a:pPr algn="l" fontAlgn="b"/>
                      <a:r>
                        <a:rPr lang="es-CO" sz="1200" b="0" i="0" u="none" strike="noStrike" dirty="0">
                          <a:solidFill>
                            <a:srgbClr val="000000"/>
                          </a:solidFill>
                          <a:effectLst/>
                          <a:latin typeface="Arial Narrow" panose="020B0606020202030204" pitchFamily="34" charset="0"/>
                        </a:rPr>
                        <a:t>UNIVERSIDAD CATOLICA DE PEREIRA</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155,753521</a:t>
                      </a:r>
                    </a:p>
                  </a:txBody>
                  <a:tcPr marL="9525" marR="9525" marT="9525" marB="0" anchor="b">
                    <a:solidFill>
                      <a:schemeClr val="bg1"/>
                    </a:solidFill>
                  </a:tcPr>
                </a:tc>
                <a:extLst>
                  <a:ext uri="{0D108BD9-81ED-4DB2-BD59-A6C34878D82A}">
                    <a16:rowId xmlns="" xmlns:a16="http://schemas.microsoft.com/office/drawing/2014/main" val="4226527145"/>
                  </a:ext>
                </a:extLst>
              </a:tr>
              <a:tr h="170546">
                <a:tc>
                  <a:txBody>
                    <a:bodyPr/>
                    <a:lstStyle/>
                    <a:p>
                      <a:pPr algn="ctr" fontAlgn="b"/>
                      <a:r>
                        <a:rPr lang="es-CO" sz="1200" b="0" i="0" u="none" strike="noStrike">
                          <a:solidFill>
                            <a:srgbClr val="000000"/>
                          </a:solidFill>
                          <a:effectLst/>
                          <a:latin typeface="Arial Narrow" panose="020B0606020202030204" pitchFamily="34" charset="0"/>
                        </a:rPr>
                        <a:t>21</a:t>
                      </a:r>
                    </a:p>
                  </a:txBody>
                  <a:tcPr marL="9525" marR="9525" marT="9525" marB="0" anchor="b">
                    <a:solidFill>
                      <a:srgbClr val="FFC000"/>
                    </a:solidFill>
                  </a:tcPr>
                </a:tc>
                <a:tc>
                  <a:txBody>
                    <a:bodyPr/>
                    <a:lstStyle/>
                    <a:p>
                      <a:pPr algn="l" fontAlgn="b"/>
                      <a:r>
                        <a:rPr lang="es-CO" sz="1200" b="0" i="0" u="none" strike="noStrike" dirty="0">
                          <a:solidFill>
                            <a:srgbClr val="000000"/>
                          </a:solidFill>
                          <a:effectLst/>
                          <a:latin typeface="Arial Narrow" panose="020B0606020202030204" pitchFamily="34" charset="0"/>
                        </a:rPr>
                        <a:t>UNIVERSIDAD DE NARIÑO</a:t>
                      </a:r>
                    </a:p>
                  </a:txBody>
                  <a:tcPr marL="9525" marR="9525" marT="9525" marB="0" anchor="b">
                    <a:solidFill>
                      <a:srgbClr val="FFC000"/>
                    </a:solidFill>
                  </a:tcPr>
                </a:tc>
                <a:tc>
                  <a:txBody>
                    <a:bodyPr/>
                    <a:lstStyle/>
                    <a:p>
                      <a:pPr algn="r" fontAlgn="b"/>
                      <a:r>
                        <a:rPr lang="es-CO" sz="1200" b="0" i="0" u="none" strike="noStrike" dirty="0">
                          <a:solidFill>
                            <a:srgbClr val="000000"/>
                          </a:solidFill>
                          <a:effectLst/>
                          <a:latin typeface="Arial Narrow" panose="020B0606020202030204" pitchFamily="34" charset="0"/>
                        </a:rPr>
                        <a:t>154,49361</a:t>
                      </a:r>
                    </a:p>
                  </a:txBody>
                  <a:tcPr marL="9525" marR="9525" marT="9525" marB="0" anchor="b">
                    <a:solidFill>
                      <a:srgbClr val="FFC000"/>
                    </a:solidFill>
                  </a:tcPr>
                </a:tc>
                <a:extLst>
                  <a:ext uri="{0D108BD9-81ED-4DB2-BD59-A6C34878D82A}">
                    <a16:rowId xmlns="" xmlns:a16="http://schemas.microsoft.com/office/drawing/2014/main" val="803510805"/>
                  </a:ext>
                </a:extLst>
              </a:tr>
              <a:tr h="170546">
                <a:tc>
                  <a:txBody>
                    <a:bodyPr/>
                    <a:lstStyle/>
                    <a:p>
                      <a:pPr algn="ctr" fontAlgn="b"/>
                      <a:r>
                        <a:rPr lang="es-CO" sz="1200" b="0" i="0" u="none" strike="noStrike">
                          <a:solidFill>
                            <a:srgbClr val="000000"/>
                          </a:solidFill>
                          <a:effectLst/>
                          <a:latin typeface="Arial Narrow" panose="020B0606020202030204" pitchFamily="34" charset="0"/>
                        </a:rPr>
                        <a:t>22</a:t>
                      </a:r>
                    </a:p>
                  </a:txBody>
                  <a:tcPr marL="9525" marR="9525" marT="9525" marB="0" anchor="b"/>
                </a:tc>
                <a:tc>
                  <a:txBody>
                    <a:bodyPr/>
                    <a:lstStyle/>
                    <a:p>
                      <a:pPr algn="l" fontAlgn="b"/>
                      <a:r>
                        <a:rPr lang="es-CO" sz="1200" b="0" i="0" u="none" strike="noStrike" dirty="0">
                          <a:solidFill>
                            <a:srgbClr val="000000"/>
                          </a:solidFill>
                          <a:effectLst/>
                          <a:latin typeface="Arial Narrow" panose="020B0606020202030204" pitchFamily="34" charset="0"/>
                        </a:rPr>
                        <a:t>UNIVERSIDAD DE MANIZALES</a:t>
                      </a:r>
                    </a:p>
                  </a:txBody>
                  <a:tcPr marL="9525" marR="9525" marT="9525" marB="0" anchor="b"/>
                </a:tc>
                <a:tc>
                  <a:txBody>
                    <a:bodyPr/>
                    <a:lstStyle/>
                    <a:p>
                      <a:pPr algn="r" fontAlgn="b"/>
                      <a:r>
                        <a:rPr lang="es-CO" sz="1200" b="0" i="0" u="none" strike="noStrike">
                          <a:solidFill>
                            <a:srgbClr val="000000"/>
                          </a:solidFill>
                          <a:effectLst/>
                          <a:latin typeface="Arial Narrow" panose="020B0606020202030204" pitchFamily="34" charset="0"/>
                        </a:rPr>
                        <a:t>152,305825</a:t>
                      </a:r>
                    </a:p>
                  </a:txBody>
                  <a:tcPr marL="9525" marR="9525" marT="9525" marB="0" anchor="b"/>
                </a:tc>
                <a:extLst>
                  <a:ext uri="{0D108BD9-81ED-4DB2-BD59-A6C34878D82A}">
                    <a16:rowId xmlns="" xmlns:a16="http://schemas.microsoft.com/office/drawing/2014/main" val="3472264943"/>
                  </a:ext>
                </a:extLst>
              </a:tr>
              <a:tr h="170546">
                <a:tc>
                  <a:txBody>
                    <a:bodyPr/>
                    <a:lstStyle/>
                    <a:p>
                      <a:pPr algn="ctr" fontAlgn="b"/>
                      <a:r>
                        <a:rPr lang="es-CO" sz="1200" b="0" i="0" u="none" strike="noStrike">
                          <a:solidFill>
                            <a:srgbClr val="000000"/>
                          </a:solidFill>
                          <a:effectLst/>
                          <a:latin typeface="Arial Narrow" panose="020B0606020202030204" pitchFamily="34" charset="0"/>
                        </a:rPr>
                        <a:t>23</a:t>
                      </a:r>
                    </a:p>
                  </a:txBody>
                  <a:tcPr marL="9525" marR="9525" marT="9525" marB="0" anchor="b"/>
                </a:tc>
                <a:tc>
                  <a:txBody>
                    <a:bodyPr/>
                    <a:lstStyle/>
                    <a:p>
                      <a:pPr algn="l" fontAlgn="b"/>
                      <a:r>
                        <a:rPr lang="es-CO" sz="1200" b="0" i="0" u="none" strike="noStrike">
                          <a:solidFill>
                            <a:srgbClr val="000000"/>
                          </a:solidFill>
                          <a:effectLst/>
                          <a:latin typeface="Arial Narrow" panose="020B0606020202030204" pitchFamily="34" charset="0"/>
                        </a:rPr>
                        <a:t>UNIVERSIDAD AUTONOMA DE MANIZALES</a:t>
                      </a:r>
                    </a:p>
                  </a:txBody>
                  <a:tcPr marL="9525" marR="9525" marT="9525" marB="0" anchor="b"/>
                </a:tc>
                <a:tc>
                  <a:txBody>
                    <a:bodyPr/>
                    <a:lstStyle/>
                    <a:p>
                      <a:pPr algn="r" fontAlgn="b"/>
                      <a:r>
                        <a:rPr lang="es-CO" sz="1200" b="0" i="0" u="none" strike="noStrike">
                          <a:solidFill>
                            <a:srgbClr val="000000"/>
                          </a:solidFill>
                          <a:effectLst/>
                          <a:latin typeface="Arial Narrow" panose="020B0606020202030204" pitchFamily="34" charset="0"/>
                        </a:rPr>
                        <a:t>152,097674</a:t>
                      </a:r>
                    </a:p>
                  </a:txBody>
                  <a:tcPr marL="9525" marR="9525" marT="9525" marB="0" anchor="b"/>
                </a:tc>
                <a:extLst>
                  <a:ext uri="{0D108BD9-81ED-4DB2-BD59-A6C34878D82A}">
                    <a16:rowId xmlns="" xmlns:a16="http://schemas.microsoft.com/office/drawing/2014/main" val="2322827960"/>
                  </a:ext>
                </a:extLst>
              </a:tr>
              <a:tr h="170546">
                <a:tc>
                  <a:txBody>
                    <a:bodyPr/>
                    <a:lstStyle/>
                    <a:p>
                      <a:pPr algn="ctr" fontAlgn="b"/>
                      <a:r>
                        <a:rPr lang="es-CO" sz="1200" b="0" i="0" u="none" strike="noStrike">
                          <a:solidFill>
                            <a:srgbClr val="000000"/>
                          </a:solidFill>
                          <a:effectLst/>
                          <a:latin typeface="Arial Narrow" panose="020B0606020202030204" pitchFamily="34" charset="0"/>
                        </a:rPr>
                        <a:t>24</a:t>
                      </a:r>
                    </a:p>
                  </a:txBody>
                  <a:tcPr marL="9525" marR="9525" marT="9525" marB="0" anchor="b"/>
                </a:tc>
                <a:tc>
                  <a:txBody>
                    <a:bodyPr/>
                    <a:lstStyle/>
                    <a:p>
                      <a:pPr algn="l" fontAlgn="b"/>
                      <a:r>
                        <a:rPr lang="es-CO" sz="1200" b="0" i="0" u="none" strike="noStrike">
                          <a:solidFill>
                            <a:srgbClr val="000000"/>
                          </a:solidFill>
                          <a:effectLst/>
                          <a:latin typeface="Arial Narrow" panose="020B0606020202030204" pitchFamily="34" charset="0"/>
                        </a:rPr>
                        <a:t>UNIVERSIDAD LIBRE</a:t>
                      </a:r>
                    </a:p>
                  </a:txBody>
                  <a:tcPr marL="9525" marR="9525" marT="9525" marB="0" anchor="b"/>
                </a:tc>
                <a:tc>
                  <a:txBody>
                    <a:bodyPr/>
                    <a:lstStyle/>
                    <a:p>
                      <a:pPr algn="r" fontAlgn="b"/>
                      <a:r>
                        <a:rPr lang="es-CO" sz="1200" b="0" i="0" u="none" strike="noStrike">
                          <a:solidFill>
                            <a:srgbClr val="000000"/>
                          </a:solidFill>
                          <a:effectLst/>
                          <a:latin typeface="Arial Narrow" panose="020B0606020202030204" pitchFamily="34" charset="0"/>
                        </a:rPr>
                        <a:t>151,23929</a:t>
                      </a:r>
                    </a:p>
                  </a:txBody>
                  <a:tcPr marL="9525" marR="9525" marT="9525" marB="0" anchor="b"/>
                </a:tc>
                <a:extLst>
                  <a:ext uri="{0D108BD9-81ED-4DB2-BD59-A6C34878D82A}">
                    <a16:rowId xmlns="" xmlns:a16="http://schemas.microsoft.com/office/drawing/2014/main" val="123861237"/>
                  </a:ext>
                </a:extLst>
              </a:tr>
              <a:tr h="170546">
                <a:tc>
                  <a:txBody>
                    <a:bodyPr/>
                    <a:lstStyle/>
                    <a:p>
                      <a:pPr algn="ctr" fontAlgn="b"/>
                      <a:r>
                        <a:rPr lang="es-CO" sz="1200" b="0" i="0" u="none" strike="noStrike">
                          <a:solidFill>
                            <a:srgbClr val="000000"/>
                          </a:solidFill>
                          <a:effectLst/>
                          <a:latin typeface="Arial Narrow" panose="020B0606020202030204" pitchFamily="34" charset="0"/>
                        </a:rPr>
                        <a:t>25</a:t>
                      </a:r>
                    </a:p>
                  </a:txBody>
                  <a:tcPr marL="9525" marR="9525" marT="9525" marB="0" anchor="b"/>
                </a:tc>
                <a:tc>
                  <a:txBody>
                    <a:bodyPr/>
                    <a:lstStyle/>
                    <a:p>
                      <a:pPr algn="l" fontAlgn="b"/>
                      <a:r>
                        <a:rPr lang="es-CO" sz="1200" b="0" i="0" u="none" strike="noStrike">
                          <a:solidFill>
                            <a:srgbClr val="000000"/>
                          </a:solidFill>
                          <a:effectLst/>
                          <a:latin typeface="Arial Narrow" panose="020B0606020202030204" pitchFamily="34" charset="0"/>
                        </a:rPr>
                        <a:t>UNIVERSIDAD SURCOLOMBIANA</a:t>
                      </a:r>
                    </a:p>
                  </a:txBody>
                  <a:tcPr marL="9525" marR="9525" marT="9525" marB="0" anchor="b"/>
                </a:tc>
                <a:tc>
                  <a:txBody>
                    <a:bodyPr/>
                    <a:lstStyle/>
                    <a:p>
                      <a:pPr algn="r" fontAlgn="b"/>
                      <a:r>
                        <a:rPr lang="es-CO" sz="1200" b="0" i="0" u="none" strike="noStrike">
                          <a:solidFill>
                            <a:srgbClr val="000000"/>
                          </a:solidFill>
                          <a:effectLst/>
                          <a:latin typeface="Arial Narrow" panose="020B0606020202030204" pitchFamily="34" charset="0"/>
                        </a:rPr>
                        <a:t>149,540973</a:t>
                      </a:r>
                    </a:p>
                  </a:txBody>
                  <a:tcPr marL="9525" marR="9525" marT="9525" marB="0" anchor="b"/>
                </a:tc>
                <a:extLst>
                  <a:ext uri="{0D108BD9-81ED-4DB2-BD59-A6C34878D82A}">
                    <a16:rowId xmlns="" xmlns:a16="http://schemas.microsoft.com/office/drawing/2014/main" val="44717393"/>
                  </a:ext>
                </a:extLst>
              </a:tr>
              <a:tr h="170546">
                <a:tc>
                  <a:txBody>
                    <a:bodyPr/>
                    <a:lstStyle/>
                    <a:p>
                      <a:pPr algn="ctr" fontAlgn="b"/>
                      <a:r>
                        <a:rPr lang="es-CO" sz="1200" b="0" i="0" u="none" strike="noStrike">
                          <a:solidFill>
                            <a:srgbClr val="000000"/>
                          </a:solidFill>
                          <a:effectLst/>
                          <a:latin typeface="Arial Narrow" panose="020B0606020202030204" pitchFamily="34" charset="0"/>
                        </a:rPr>
                        <a:t>26</a:t>
                      </a:r>
                    </a:p>
                  </a:txBody>
                  <a:tcPr marL="9525" marR="9525" marT="9525" marB="0" anchor="b"/>
                </a:tc>
                <a:tc>
                  <a:txBody>
                    <a:bodyPr/>
                    <a:lstStyle/>
                    <a:p>
                      <a:pPr algn="l" fontAlgn="b"/>
                      <a:r>
                        <a:rPr lang="es-CO" sz="1200" b="0" i="0" u="none" strike="noStrike">
                          <a:solidFill>
                            <a:srgbClr val="000000"/>
                          </a:solidFill>
                          <a:effectLst/>
                          <a:latin typeface="Arial Narrow" panose="020B0606020202030204" pitchFamily="34" charset="0"/>
                        </a:rPr>
                        <a:t>UNIVERSIDAD DE SANTANDER - UDES</a:t>
                      </a:r>
                    </a:p>
                  </a:txBody>
                  <a:tcPr marL="9525" marR="9525" marT="9525" marB="0" anchor="b"/>
                </a:tc>
                <a:tc>
                  <a:txBody>
                    <a:bodyPr/>
                    <a:lstStyle/>
                    <a:p>
                      <a:pPr algn="r" fontAlgn="b"/>
                      <a:r>
                        <a:rPr lang="es-CO" sz="1200" b="0" i="0" u="none" strike="noStrike">
                          <a:solidFill>
                            <a:srgbClr val="000000"/>
                          </a:solidFill>
                          <a:effectLst/>
                          <a:latin typeface="Arial Narrow" panose="020B0606020202030204" pitchFamily="34" charset="0"/>
                        </a:rPr>
                        <a:t>141,17833</a:t>
                      </a:r>
                    </a:p>
                  </a:txBody>
                  <a:tcPr marL="9525" marR="9525" marT="9525" marB="0" anchor="b"/>
                </a:tc>
                <a:extLst>
                  <a:ext uri="{0D108BD9-81ED-4DB2-BD59-A6C34878D82A}">
                    <a16:rowId xmlns="" xmlns:a16="http://schemas.microsoft.com/office/drawing/2014/main" val="1933047463"/>
                  </a:ext>
                </a:extLst>
              </a:tr>
              <a:tr h="170546">
                <a:tc>
                  <a:txBody>
                    <a:bodyPr/>
                    <a:lstStyle/>
                    <a:p>
                      <a:pPr algn="ctr" fontAlgn="b"/>
                      <a:r>
                        <a:rPr lang="es-CO" sz="1200" b="0" i="0" u="none" strike="noStrike" dirty="0">
                          <a:solidFill>
                            <a:srgbClr val="000000"/>
                          </a:solidFill>
                          <a:effectLst/>
                          <a:latin typeface="Arial Narrow" panose="020B0606020202030204" pitchFamily="34" charset="0"/>
                        </a:rPr>
                        <a:t>27</a:t>
                      </a:r>
                    </a:p>
                  </a:txBody>
                  <a:tcPr marL="9525" marR="9525" marT="9525" marB="0" anchor="b"/>
                </a:tc>
                <a:tc>
                  <a:txBody>
                    <a:bodyPr/>
                    <a:lstStyle/>
                    <a:p>
                      <a:pPr algn="l" fontAlgn="b"/>
                      <a:r>
                        <a:rPr lang="es-CO" sz="1200" b="0" i="0" u="none" strike="noStrike">
                          <a:solidFill>
                            <a:srgbClr val="000000"/>
                          </a:solidFill>
                          <a:effectLst/>
                          <a:latin typeface="Arial Narrow" panose="020B0606020202030204" pitchFamily="34" charset="0"/>
                        </a:rPr>
                        <a:t>UNIVERSIDAD MARIANA</a:t>
                      </a:r>
                    </a:p>
                  </a:txBody>
                  <a:tcPr marL="9525" marR="9525" marT="9525" marB="0" anchor="b"/>
                </a:tc>
                <a:tc>
                  <a:txBody>
                    <a:bodyPr/>
                    <a:lstStyle/>
                    <a:p>
                      <a:pPr algn="r" fontAlgn="b"/>
                      <a:r>
                        <a:rPr lang="es-CO" sz="1200" b="0" i="0" u="none" strike="noStrike">
                          <a:solidFill>
                            <a:srgbClr val="000000"/>
                          </a:solidFill>
                          <a:effectLst/>
                          <a:latin typeface="Arial Narrow" panose="020B0606020202030204" pitchFamily="34" charset="0"/>
                        </a:rPr>
                        <a:t>140,105668</a:t>
                      </a:r>
                    </a:p>
                  </a:txBody>
                  <a:tcPr marL="9525" marR="9525" marT="9525" marB="0" anchor="b"/>
                </a:tc>
                <a:extLst>
                  <a:ext uri="{0D108BD9-81ED-4DB2-BD59-A6C34878D82A}">
                    <a16:rowId xmlns="" xmlns:a16="http://schemas.microsoft.com/office/drawing/2014/main" val="1433134759"/>
                  </a:ext>
                </a:extLst>
              </a:tr>
              <a:tr h="170546">
                <a:tc>
                  <a:txBody>
                    <a:bodyPr/>
                    <a:lstStyle/>
                    <a:p>
                      <a:pPr algn="ctr" fontAlgn="b"/>
                      <a:r>
                        <a:rPr lang="es-CO" sz="1200" b="0" i="0" u="none" strike="noStrike" dirty="0">
                          <a:solidFill>
                            <a:srgbClr val="000000"/>
                          </a:solidFill>
                          <a:effectLst/>
                          <a:latin typeface="Arial Narrow" panose="020B0606020202030204" pitchFamily="34" charset="0"/>
                        </a:rPr>
                        <a:t>28</a:t>
                      </a:r>
                    </a:p>
                  </a:txBody>
                  <a:tcPr marL="9525" marR="9525" marT="9525" marB="0" anchor="b"/>
                </a:tc>
                <a:tc>
                  <a:txBody>
                    <a:bodyPr/>
                    <a:lstStyle/>
                    <a:p>
                      <a:pPr algn="l" fontAlgn="b"/>
                      <a:r>
                        <a:rPr lang="es-CO" sz="1200" b="0" i="0" u="none" strike="noStrike">
                          <a:solidFill>
                            <a:srgbClr val="000000"/>
                          </a:solidFill>
                          <a:effectLst/>
                          <a:latin typeface="Arial Narrow" panose="020B0606020202030204" pitchFamily="34" charset="0"/>
                        </a:rPr>
                        <a:t>UNIVERSIDAD SIMON BOLIVAR</a:t>
                      </a:r>
                    </a:p>
                  </a:txBody>
                  <a:tcPr marL="9525" marR="9525" marT="9525" marB="0" anchor="b"/>
                </a:tc>
                <a:tc>
                  <a:txBody>
                    <a:bodyPr/>
                    <a:lstStyle/>
                    <a:p>
                      <a:pPr algn="r" fontAlgn="b"/>
                      <a:r>
                        <a:rPr lang="es-CO" sz="1200" b="0" i="0" u="none" strike="noStrike">
                          <a:solidFill>
                            <a:srgbClr val="000000"/>
                          </a:solidFill>
                          <a:effectLst/>
                          <a:latin typeface="Arial Narrow" panose="020B0606020202030204" pitchFamily="34" charset="0"/>
                        </a:rPr>
                        <a:t>139,257582</a:t>
                      </a:r>
                    </a:p>
                  </a:txBody>
                  <a:tcPr marL="9525" marR="9525" marT="9525" marB="0" anchor="b"/>
                </a:tc>
                <a:extLst>
                  <a:ext uri="{0D108BD9-81ED-4DB2-BD59-A6C34878D82A}">
                    <a16:rowId xmlns="" xmlns:a16="http://schemas.microsoft.com/office/drawing/2014/main" val="2321961942"/>
                  </a:ext>
                </a:extLst>
              </a:tr>
              <a:tr h="170546">
                <a:tc>
                  <a:txBody>
                    <a:bodyPr/>
                    <a:lstStyle/>
                    <a:p>
                      <a:pPr algn="ctr" fontAlgn="b"/>
                      <a:r>
                        <a:rPr lang="es-CO" sz="1200" b="0" i="0" u="none" strike="noStrike" dirty="0">
                          <a:solidFill>
                            <a:srgbClr val="000000"/>
                          </a:solidFill>
                          <a:effectLst/>
                          <a:latin typeface="Arial Narrow" panose="020B0606020202030204" pitchFamily="34" charset="0"/>
                        </a:rPr>
                        <a:t>29</a:t>
                      </a:r>
                    </a:p>
                  </a:txBody>
                  <a:tcPr marL="9525" marR="9525" marT="9525" marB="0" anchor="b"/>
                </a:tc>
                <a:tc>
                  <a:txBody>
                    <a:bodyPr/>
                    <a:lstStyle/>
                    <a:p>
                      <a:pPr algn="l" fontAlgn="b"/>
                      <a:r>
                        <a:rPr lang="es-CO" sz="1200" b="0" i="0" u="none" strike="noStrike">
                          <a:solidFill>
                            <a:srgbClr val="000000"/>
                          </a:solidFill>
                          <a:effectLst/>
                          <a:latin typeface="Arial Narrow" panose="020B0606020202030204" pitchFamily="34" charset="0"/>
                        </a:rPr>
                        <a:t>UNIVERSIDAD COOPERATIVA DE COLOMBIA</a:t>
                      </a:r>
                    </a:p>
                  </a:txBody>
                  <a:tcPr marL="9525" marR="9525" marT="9525" marB="0" anchor="b"/>
                </a:tc>
                <a:tc>
                  <a:txBody>
                    <a:bodyPr/>
                    <a:lstStyle/>
                    <a:p>
                      <a:pPr algn="r" fontAlgn="b"/>
                      <a:r>
                        <a:rPr lang="es-CO" sz="1200" b="0" i="0" u="none" strike="noStrike">
                          <a:solidFill>
                            <a:srgbClr val="000000"/>
                          </a:solidFill>
                          <a:effectLst/>
                          <a:latin typeface="Arial Narrow" panose="020B0606020202030204" pitchFamily="34" charset="0"/>
                        </a:rPr>
                        <a:t>139,144076</a:t>
                      </a:r>
                    </a:p>
                  </a:txBody>
                  <a:tcPr marL="9525" marR="9525" marT="9525" marB="0" anchor="b"/>
                </a:tc>
                <a:extLst>
                  <a:ext uri="{0D108BD9-81ED-4DB2-BD59-A6C34878D82A}">
                    <a16:rowId xmlns="" xmlns:a16="http://schemas.microsoft.com/office/drawing/2014/main" val="3228932771"/>
                  </a:ext>
                </a:extLst>
              </a:tr>
              <a:tr h="170546">
                <a:tc>
                  <a:txBody>
                    <a:bodyPr/>
                    <a:lstStyle/>
                    <a:p>
                      <a:pPr algn="ctr" fontAlgn="b"/>
                      <a:r>
                        <a:rPr lang="es-CO" sz="1200" b="0" i="0" u="none" strike="noStrike" dirty="0">
                          <a:solidFill>
                            <a:srgbClr val="000000"/>
                          </a:solidFill>
                          <a:effectLst/>
                          <a:latin typeface="Arial Narrow" panose="020B0606020202030204" pitchFamily="34" charset="0"/>
                        </a:rPr>
                        <a:t>30</a:t>
                      </a:r>
                    </a:p>
                  </a:txBody>
                  <a:tcPr marL="9525" marR="9525" marT="9525" marB="0" anchor="b"/>
                </a:tc>
                <a:tc>
                  <a:txBody>
                    <a:bodyPr/>
                    <a:lstStyle/>
                    <a:p>
                      <a:pPr algn="l" fontAlgn="b"/>
                      <a:r>
                        <a:rPr lang="es-CO" sz="1200" b="0" i="0" u="none" strike="noStrike">
                          <a:solidFill>
                            <a:srgbClr val="000000"/>
                          </a:solidFill>
                          <a:effectLst/>
                          <a:latin typeface="Arial Narrow" panose="020B0606020202030204" pitchFamily="34" charset="0"/>
                        </a:rPr>
                        <a:t>UNIVERSIDAD NACIONAL ABIERTA Y A DISTANCIA UNAD</a:t>
                      </a:r>
                    </a:p>
                  </a:txBody>
                  <a:tcPr marL="9525" marR="9525" marT="9525" marB="0" anchor="b"/>
                </a:tc>
                <a:tc>
                  <a:txBody>
                    <a:bodyPr/>
                    <a:lstStyle/>
                    <a:p>
                      <a:pPr algn="r" fontAlgn="b"/>
                      <a:r>
                        <a:rPr lang="es-CO" sz="1200" b="0" i="0" u="none" strike="noStrike">
                          <a:solidFill>
                            <a:srgbClr val="000000"/>
                          </a:solidFill>
                          <a:effectLst/>
                          <a:latin typeface="Arial Narrow" panose="020B0606020202030204" pitchFamily="34" charset="0"/>
                        </a:rPr>
                        <a:t>136,355497</a:t>
                      </a:r>
                    </a:p>
                  </a:txBody>
                  <a:tcPr marL="9525" marR="9525" marT="9525" marB="0" anchor="b"/>
                </a:tc>
                <a:extLst>
                  <a:ext uri="{0D108BD9-81ED-4DB2-BD59-A6C34878D82A}">
                    <a16:rowId xmlns="" xmlns:a16="http://schemas.microsoft.com/office/drawing/2014/main" val="1694268461"/>
                  </a:ext>
                </a:extLst>
              </a:tr>
              <a:tr h="170546">
                <a:tc>
                  <a:txBody>
                    <a:bodyPr/>
                    <a:lstStyle/>
                    <a:p>
                      <a:pPr algn="ctr" fontAlgn="b"/>
                      <a:r>
                        <a:rPr lang="es-CO" sz="1200" b="0" i="0" u="none" strike="noStrike" dirty="0">
                          <a:solidFill>
                            <a:srgbClr val="000000"/>
                          </a:solidFill>
                          <a:effectLst/>
                          <a:latin typeface="Arial Narrow" panose="020B0606020202030204" pitchFamily="34" charset="0"/>
                        </a:rPr>
                        <a:t>31</a:t>
                      </a:r>
                    </a:p>
                  </a:txBody>
                  <a:tcPr marL="9525" marR="9525" marT="9525" marB="0" anchor="b"/>
                </a:tc>
                <a:tc>
                  <a:txBody>
                    <a:bodyPr/>
                    <a:lstStyle/>
                    <a:p>
                      <a:pPr algn="l" fontAlgn="b"/>
                      <a:r>
                        <a:rPr lang="es-CO" sz="1200" b="0" i="0" u="none" strike="noStrike">
                          <a:solidFill>
                            <a:srgbClr val="000000"/>
                          </a:solidFill>
                          <a:effectLst/>
                          <a:latin typeface="Arial Narrow" panose="020B0606020202030204" pitchFamily="34" charset="0"/>
                        </a:rPr>
                        <a:t>UNIVERSIDAD DEL TOLIMA</a:t>
                      </a:r>
                    </a:p>
                  </a:txBody>
                  <a:tcPr marL="9525" marR="9525" marT="9525" marB="0" anchor="b"/>
                </a:tc>
                <a:tc>
                  <a:txBody>
                    <a:bodyPr/>
                    <a:lstStyle/>
                    <a:p>
                      <a:pPr algn="r" fontAlgn="b"/>
                      <a:r>
                        <a:rPr lang="es-CO" sz="1200" b="0" i="0" u="none" strike="noStrike">
                          <a:solidFill>
                            <a:srgbClr val="000000"/>
                          </a:solidFill>
                          <a:effectLst/>
                          <a:latin typeface="Arial Narrow" panose="020B0606020202030204" pitchFamily="34" charset="0"/>
                        </a:rPr>
                        <a:t>135,202028</a:t>
                      </a:r>
                    </a:p>
                  </a:txBody>
                  <a:tcPr marL="9525" marR="9525" marT="9525" marB="0" anchor="b"/>
                </a:tc>
                <a:extLst>
                  <a:ext uri="{0D108BD9-81ED-4DB2-BD59-A6C34878D82A}">
                    <a16:rowId xmlns="" xmlns:a16="http://schemas.microsoft.com/office/drawing/2014/main" val="4135361884"/>
                  </a:ext>
                </a:extLst>
              </a:tr>
              <a:tr h="170546">
                <a:tc>
                  <a:txBody>
                    <a:bodyPr/>
                    <a:lstStyle/>
                    <a:p>
                      <a:pPr algn="ctr" fontAlgn="b"/>
                      <a:r>
                        <a:rPr lang="es-CO" sz="1200" b="0" i="0" u="none" strike="noStrike" dirty="0">
                          <a:solidFill>
                            <a:srgbClr val="000000"/>
                          </a:solidFill>
                          <a:effectLst/>
                          <a:latin typeface="Arial Narrow" panose="020B0606020202030204" pitchFamily="34" charset="0"/>
                        </a:rPr>
                        <a:t>32</a:t>
                      </a:r>
                    </a:p>
                  </a:txBody>
                  <a:tcPr marL="9525" marR="9525" marT="9525" marB="0" anchor="b"/>
                </a:tc>
                <a:tc>
                  <a:txBody>
                    <a:bodyPr/>
                    <a:lstStyle/>
                    <a:p>
                      <a:pPr algn="l" fontAlgn="b"/>
                      <a:r>
                        <a:rPr lang="es-CO" sz="1200" b="0" i="0" u="none" strike="noStrike">
                          <a:solidFill>
                            <a:srgbClr val="000000"/>
                          </a:solidFill>
                          <a:effectLst/>
                          <a:latin typeface="Arial Narrow" panose="020B0606020202030204" pitchFamily="34" charset="0"/>
                        </a:rPr>
                        <a:t>CORPORACION UNIVERSITARIA MINUTO DE DIOS -UNIMINUTO-</a:t>
                      </a:r>
                    </a:p>
                  </a:txBody>
                  <a:tcPr marL="9525" marR="9525" marT="9525" marB="0" anchor="b"/>
                </a:tc>
                <a:tc>
                  <a:txBody>
                    <a:bodyPr/>
                    <a:lstStyle/>
                    <a:p>
                      <a:pPr algn="r" fontAlgn="b"/>
                      <a:r>
                        <a:rPr lang="es-CO" sz="1200" b="0" i="0" u="none" strike="noStrike" dirty="0">
                          <a:solidFill>
                            <a:srgbClr val="000000"/>
                          </a:solidFill>
                          <a:effectLst/>
                          <a:latin typeface="Arial Narrow" panose="020B0606020202030204" pitchFamily="34" charset="0"/>
                        </a:rPr>
                        <a:t>134,445331</a:t>
                      </a:r>
                    </a:p>
                  </a:txBody>
                  <a:tcPr marL="9525" marR="9525" marT="9525" marB="0" anchor="b"/>
                </a:tc>
                <a:extLst>
                  <a:ext uri="{0D108BD9-81ED-4DB2-BD59-A6C34878D82A}">
                    <a16:rowId xmlns="" xmlns:a16="http://schemas.microsoft.com/office/drawing/2014/main" val="1683657057"/>
                  </a:ext>
                </a:extLst>
              </a:tr>
            </a:tbl>
          </a:graphicData>
        </a:graphic>
      </p:graphicFrame>
      <p:pic>
        <p:nvPicPr>
          <p:cNvPr id="18" name="Imagen 17">
            <a:extLst>
              <a:ext uri="{FF2B5EF4-FFF2-40B4-BE49-F238E27FC236}">
                <a16:creationId xmlns="" xmlns:a16="http://schemas.microsoft.com/office/drawing/2014/main" id="{41E7EA20-611B-4149-95F8-D74F9A2FC164}"/>
              </a:ext>
            </a:extLst>
          </p:cNvPr>
          <p:cNvPicPr>
            <a:picLocks noChangeAspect="1"/>
          </p:cNvPicPr>
          <p:nvPr/>
        </p:nvPicPr>
        <p:blipFill>
          <a:blip r:embed="rId3"/>
          <a:stretch>
            <a:fillRect/>
          </a:stretch>
        </p:blipFill>
        <p:spPr>
          <a:xfrm>
            <a:off x="2172855" y="5805943"/>
            <a:ext cx="542083" cy="677603"/>
          </a:xfrm>
          <a:prstGeom prst="rect">
            <a:avLst/>
          </a:prstGeom>
        </p:spPr>
      </p:pic>
      <p:pic>
        <p:nvPicPr>
          <p:cNvPr id="19" name="Imagen 18">
            <a:extLst>
              <a:ext uri="{FF2B5EF4-FFF2-40B4-BE49-F238E27FC236}">
                <a16:creationId xmlns="" xmlns:a16="http://schemas.microsoft.com/office/drawing/2014/main" id="{F2127FBE-88F4-4975-8B94-5AF631E1BC4C}"/>
              </a:ext>
            </a:extLst>
          </p:cNvPr>
          <p:cNvPicPr>
            <a:picLocks noChangeAspect="1"/>
          </p:cNvPicPr>
          <p:nvPr/>
        </p:nvPicPr>
        <p:blipFill>
          <a:blip r:embed="rId4"/>
          <a:stretch>
            <a:fillRect/>
          </a:stretch>
        </p:blipFill>
        <p:spPr>
          <a:xfrm>
            <a:off x="2684849" y="6061976"/>
            <a:ext cx="677603" cy="677603"/>
          </a:xfrm>
          <a:prstGeom prst="rect">
            <a:avLst/>
          </a:prstGeom>
        </p:spPr>
      </p:pic>
      <p:pic>
        <p:nvPicPr>
          <p:cNvPr id="20" name="Imagen 19">
            <a:extLst>
              <a:ext uri="{FF2B5EF4-FFF2-40B4-BE49-F238E27FC236}">
                <a16:creationId xmlns="" xmlns:a16="http://schemas.microsoft.com/office/drawing/2014/main" id="{7968E7F3-864C-4D5E-B387-D28C099D02F6}"/>
              </a:ext>
            </a:extLst>
          </p:cNvPr>
          <p:cNvPicPr>
            <a:picLocks noChangeAspect="1"/>
          </p:cNvPicPr>
          <p:nvPr/>
        </p:nvPicPr>
        <p:blipFill>
          <a:blip r:embed="rId5"/>
          <a:stretch>
            <a:fillRect/>
          </a:stretch>
        </p:blipFill>
        <p:spPr>
          <a:xfrm>
            <a:off x="10233227" y="220866"/>
            <a:ext cx="507936" cy="601565"/>
          </a:xfrm>
          <a:prstGeom prst="rect">
            <a:avLst/>
          </a:prstGeom>
        </p:spPr>
      </p:pic>
      <p:pic>
        <p:nvPicPr>
          <p:cNvPr id="16" name="Imagen 15">
            <a:extLst>
              <a:ext uri="{FF2B5EF4-FFF2-40B4-BE49-F238E27FC236}">
                <a16:creationId xmlns="" xmlns:a16="http://schemas.microsoft.com/office/drawing/2014/main" id="{AFD44E13-CCAD-4E20-A939-F8EAB52AA583}"/>
              </a:ext>
            </a:extLst>
          </p:cNvPr>
          <p:cNvPicPr>
            <a:picLocks noChangeAspect="1"/>
          </p:cNvPicPr>
          <p:nvPr/>
        </p:nvPicPr>
        <p:blipFill>
          <a:blip r:embed="rId6"/>
          <a:stretch>
            <a:fillRect/>
          </a:stretch>
        </p:blipFill>
        <p:spPr>
          <a:xfrm>
            <a:off x="8762264" y="920122"/>
            <a:ext cx="971270" cy="391843"/>
          </a:xfrm>
          <a:prstGeom prst="rect">
            <a:avLst/>
          </a:prstGeom>
        </p:spPr>
      </p:pic>
      <p:pic>
        <p:nvPicPr>
          <p:cNvPr id="21" name="Imagen 20">
            <a:extLst>
              <a:ext uri="{FF2B5EF4-FFF2-40B4-BE49-F238E27FC236}">
                <a16:creationId xmlns="" xmlns:a16="http://schemas.microsoft.com/office/drawing/2014/main" id="{26BBC665-26B2-455B-8986-49D22F5FEBCA}"/>
              </a:ext>
            </a:extLst>
          </p:cNvPr>
          <p:cNvPicPr>
            <a:picLocks noChangeAspect="1"/>
          </p:cNvPicPr>
          <p:nvPr/>
        </p:nvPicPr>
        <p:blipFill>
          <a:blip r:embed="rId7"/>
          <a:stretch>
            <a:fillRect/>
          </a:stretch>
        </p:blipFill>
        <p:spPr>
          <a:xfrm>
            <a:off x="10741163" y="119270"/>
            <a:ext cx="1331383" cy="417208"/>
          </a:xfrm>
          <a:prstGeom prst="rect">
            <a:avLst/>
          </a:prstGeom>
        </p:spPr>
      </p:pic>
      <p:pic>
        <p:nvPicPr>
          <p:cNvPr id="13" name="Imagen 12">
            <a:extLst>
              <a:ext uri="{FF2B5EF4-FFF2-40B4-BE49-F238E27FC236}">
                <a16:creationId xmlns="" xmlns:a16="http://schemas.microsoft.com/office/drawing/2014/main" id="{8CBCC983-2ACE-4B09-9CAB-3D50F3D1BF5C}"/>
              </a:ext>
            </a:extLst>
          </p:cNvPr>
          <p:cNvPicPr>
            <a:picLocks noChangeAspect="1"/>
          </p:cNvPicPr>
          <p:nvPr/>
        </p:nvPicPr>
        <p:blipFill>
          <a:blip r:embed="rId8"/>
          <a:stretch>
            <a:fillRect/>
          </a:stretch>
        </p:blipFill>
        <p:spPr>
          <a:xfrm>
            <a:off x="1414977" y="5521874"/>
            <a:ext cx="675917" cy="540102"/>
          </a:xfrm>
          <a:prstGeom prst="rect">
            <a:avLst/>
          </a:prstGeom>
        </p:spPr>
      </p:pic>
      <p:sp>
        <p:nvSpPr>
          <p:cNvPr id="14" name="Rectángulo 13">
            <a:extLst>
              <a:ext uri="{FF2B5EF4-FFF2-40B4-BE49-F238E27FC236}">
                <a16:creationId xmlns="" xmlns:a16="http://schemas.microsoft.com/office/drawing/2014/main" id="{611DF778-595F-4237-9A57-309BB662E8E2}"/>
              </a:ext>
            </a:extLst>
          </p:cNvPr>
          <p:cNvSpPr/>
          <p:nvPr/>
        </p:nvSpPr>
        <p:spPr>
          <a:xfrm>
            <a:off x="189462" y="679231"/>
            <a:ext cx="2885042" cy="3539430"/>
          </a:xfrm>
          <a:prstGeom prst="rect">
            <a:avLst/>
          </a:prstGeom>
        </p:spPr>
        <p:txBody>
          <a:bodyPr wrap="square">
            <a:spAutoFit/>
          </a:bodyPr>
          <a:lstStyle/>
          <a:p>
            <a:pPr algn="ctr"/>
            <a:r>
              <a:rPr lang="es-CO" sz="1400" dirty="0">
                <a:latin typeface="Arial Narrow" panose="020B0606020202030204" pitchFamily="34" charset="0"/>
              </a:rPr>
              <a:t>Promedio simple del puntaje de los estudiantes en el módulo de Inglés. </a:t>
            </a:r>
          </a:p>
          <a:p>
            <a:pPr algn="ctr"/>
            <a:endParaRPr lang="es-CO" sz="1400" dirty="0">
              <a:latin typeface="Arial Narrow" panose="020B0606020202030204" pitchFamily="34" charset="0"/>
            </a:endParaRPr>
          </a:p>
          <a:p>
            <a:pPr algn="ctr"/>
            <a:r>
              <a:rPr lang="es-CO" sz="1400" dirty="0">
                <a:latin typeface="Arial Narrow" panose="020B0606020202030204" pitchFamily="34" charset="0"/>
              </a:rPr>
              <a:t>El propósito de la prueba evaluar la competencia para comunicarse de manera efectiva en inglés de acuerdo a los parámetros del Marco Común Europeo; este modelo permite clasificar a los estudiantes en 5 niveles de desempeño: -A1, A1, B1, y B2, de acuerdo con sus habilidades comunicativas de lectura y uso del lenguaje.</a:t>
            </a:r>
          </a:p>
          <a:p>
            <a:pPr algn="ctr"/>
            <a:endParaRPr lang="es-CO" sz="1400" dirty="0">
              <a:latin typeface="Arial Narrow" panose="020B0606020202030204" pitchFamily="34" charset="0"/>
            </a:endParaRPr>
          </a:p>
          <a:p>
            <a:pPr algn="ctr"/>
            <a:r>
              <a:rPr lang="es-CO" sz="1400" dirty="0">
                <a:latin typeface="Arial Narrow" panose="020B0606020202030204" pitchFamily="34" charset="0"/>
              </a:rPr>
              <a:t>Fuente de información: ICFES 2018; corte de los datos mayo de 2018</a:t>
            </a:r>
          </a:p>
        </p:txBody>
      </p:sp>
      <p:pic>
        <p:nvPicPr>
          <p:cNvPr id="15" name="Imagen 14">
            <a:extLst>
              <a:ext uri="{FF2B5EF4-FFF2-40B4-BE49-F238E27FC236}">
                <a16:creationId xmlns="" xmlns:a16="http://schemas.microsoft.com/office/drawing/2014/main" id="{0B32298E-7FD4-435C-924F-B19DE763EC6D}"/>
              </a:ext>
            </a:extLst>
          </p:cNvPr>
          <p:cNvPicPr>
            <a:picLocks noChangeAspect="1"/>
          </p:cNvPicPr>
          <p:nvPr/>
        </p:nvPicPr>
        <p:blipFill>
          <a:blip r:embed="rId9"/>
          <a:stretch>
            <a:fillRect/>
          </a:stretch>
        </p:blipFill>
        <p:spPr>
          <a:xfrm>
            <a:off x="9354754" y="605017"/>
            <a:ext cx="835278" cy="263294"/>
          </a:xfrm>
          <a:prstGeom prst="rect">
            <a:avLst/>
          </a:prstGeom>
        </p:spPr>
      </p:pic>
      <p:grpSp>
        <p:nvGrpSpPr>
          <p:cNvPr id="8" name="Grupo 7">
            <a:extLst>
              <a:ext uri="{FF2B5EF4-FFF2-40B4-BE49-F238E27FC236}">
                <a16:creationId xmlns="" xmlns:a16="http://schemas.microsoft.com/office/drawing/2014/main" id="{C66E2F54-DEDB-475B-8165-1274419F7D5A}"/>
              </a:ext>
            </a:extLst>
          </p:cNvPr>
          <p:cNvGrpSpPr/>
          <p:nvPr/>
        </p:nvGrpSpPr>
        <p:grpSpPr>
          <a:xfrm>
            <a:off x="3947293" y="3662197"/>
            <a:ext cx="7208142" cy="2151491"/>
            <a:chOff x="3947293" y="3662197"/>
            <a:chExt cx="7208142" cy="2151491"/>
          </a:xfrm>
        </p:grpSpPr>
        <p:pic>
          <p:nvPicPr>
            <p:cNvPr id="7" name="Imagen 6">
              <a:extLst>
                <a:ext uri="{FF2B5EF4-FFF2-40B4-BE49-F238E27FC236}">
                  <a16:creationId xmlns="" xmlns:a16="http://schemas.microsoft.com/office/drawing/2014/main" id="{AA9C20E1-737C-4B4E-A9C7-693E9F12B8CF}"/>
                </a:ext>
              </a:extLst>
            </p:cNvPr>
            <p:cNvPicPr>
              <a:picLocks noChangeAspect="1"/>
            </p:cNvPicPr>
            <p:nvPr/>
          </p:nvPicPr>
          <p:blipFill>
            <a:blip r:embed="rId10"/>
            <a:stretch>
              <a:fillRect/>
            </a:stretch>
          </p:blipFill>
          <p:spPr>
            <a:xfrm>
              <a:off x="3947293" y="3662197"/>
              <a:ext cx="6126514" cy="1712586"/>
            </a:xfrm>
            <a:prstGeom prst="rect">
              <a:avLst/>
            </a:prstGeom>
          </p:spPr>
        </p:pic>
        <p:pic>
          <p:nvPicPr>
            <p:cNvPr id="3" name="Imagen 2">
              <a:extLst>
                <a:ext uri="{FF2B5EF4-FFF2-40B4-BE49-F238E27FC236}">
                  <a16:creationId xmlns="" xmlns:a16="http://schemas.microsoft.com/office/drawing/2014/main" id="{EA8A4774-C618-41F5-8C48-907E7217DD8E}"/>
                </a:ext>
              </a:extLst>
            </p:cNvPr>
            <p:cNvPicPr>
              <a:picLocks noChangeAspect="1"/>
            </p:cNvPicPr>
            <p:nvPr/>
          </p:nvPicPr>
          <p:blipFill>
            <a:blip r:embed="rId11"/>
            <a:stretch>
              <a:fillRect/>
            </a:stretch>
          </p:blipFill>
          <p:spPr>
            <a:xfrm>
              <a:off x="9637399" y="4408156"/>
              <a:ext cx="1518036" cy="426757"/>
            </a:xfrm>
            <a:prstGeom prst="rect">
              <a:avLst/>
            </a:prstGeom>
          </p:spPr>
        </p:pic>
        <p:pic>
          <p:nvPicPr>
            <p:cNvPr id="4" name="Imagen 3">
              <a:extLst>
                <a:ext uri="{FF2B5EF4-FFF2-40B4-BE49-F238E27FC236}">
                  <a16:creationId xmlns="" xmlns:a16="http://schemas.microsoft.com/office/drawing/2014/main" id="{09756467-8AEE-4B51-8487-A2B7F59ADCED}"/>
                </a:ext>
              </a:extLst>
            </p:cNvPr>
            <p:cNvPicPr>
              <a:picLocks noChangeAspect="1"/>
            </p:cNvPicPr>
            <p:nvPr/>
          </p:nvPicPr>
          <p:blipFill>
            <a:blip r:embed="rId12"/>
            <a:stretch>
              <a:fillRect/>
            </a:stretch>
          </p:blipFill>
          <p:spPr>
            <a:xfrm>
              <a:off x="9652324" y="4887093"/>
              <a:ext cx="507936" cy="505083"/>
            </a:xfrm>
            <a:prstGeom prst="rect">
              <a:avLst/>
            </a:prstGeom>
          </p:spPr>
        </p:pic>
        <p:sp>
          <p:nvSpPr>
            <p:cNvPr id="5" name="CuadroTexto 4">
              <a:extLst>
                <a:ext uri="{FF2B5EF4-FFF2-40B4-BE49-F238E27FC236}">
                  <a16:creationId xmlns="" xmlns:a16="http://schemas.microsoft.com/office/drawing/2014/main" id="{1E8B63E0-52DA-40CA-8B70-F16DCCFED662}"/>
                </a:ext>
              </a:extLst>
            </p:cNvPr>
            <p:cNvSpPr txBox="1"/>
            <p:nvPr/>
          </p:nvSpPr>
          <p:spPr>
            <a:xfrm>
              <a:off x="9604481" y="5444356"/>
              <a:ext cx="491673" cy="369332"/>
            </a:xfrm>
            <a:prstGeom prst="rect">
              <a:avLst/>
            </a:prstGeom>
            <a:noFill/>
          </p:spPr>
          <p:txBody>
            <a:bodyPr wrap="none" rtlCol="0">
              <a:spAutoFit/>
            </a:bodyPr>
            <a:lstStyle/>
            <a:p>
              <a:r>
                <a:rPr lang="es-CO" b="1" dirty="0">
                  <a:latin typeface="Arial Narrow" panose="020B0606020202030204" pitchFamily="34" charset="0"/>
                </a:rPr>
                <a:t>211</a:t>
              </a:r>
            </a:p>
          </p:txBody>
        </p:sp>
      </p:grpSp>
    </p:spTree>
    <p:extLst>
      <p:ext uri="{BB962C8B-B14F-4D97-AF65-F5344CB8AC3E}">
        <p14:creationId xmlns:p14="http://schemas.microsoft.com/office/powerpoint/2010/main" val="885074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EA3AC066-B340-4F62-BDFE-DDEA17A9F6DB}"/>
              </a:ext>
            </a:extLst>
          </p:cNvPr>
          <p:cNvSpPr>
            <a:spLocks noGrp="1"/>
          </p:cNvSpPr>
          <p:nvPr>
            <p:ph type="title"/>
          </p:nvPr>
        </p:nvSpPr>
        <p:spPr>
          <a:xfrm>
            <a:off x="1974669" y="-94745"/>
            <a:ext cx="8040915" cy="631223"/>
          </a:xfrm>
        </p:spPr>
        <p:txBody>
          <a:bodyPr>
            <a:normAutofit/>
          </a:bodyPr>
          <a:lstStyle/>
          <a:p>
            <a:pPr algn="ctr"/>
            <a:r>
              <a:rPr lang="es-CO" sz="2400" b="1" dirty="0"/>
              <a:t>Internacionalización – 7.2. Movilidad estudiantes</a:t>
            </a:r>
          </a:p>
        </p:txBody>
      </p:sp>
      <p:pic>
        <p:nvPicPr>
          <p:cNvPr id="12" name="Picture 2" descr="Resultado de imagen para universidad de NariÃ±o">
            <a:extLst>
              <a:ext uri="{FF2B5EF4-FFF2-40B4-BE49-F238E27FC236}">
                <a16:creationId xmlns="" xmlns:a16="http://schemas.microsoft.com/office/drawing/2014/main" id="{A0CD7352-0CB2-42F4-BF16-4E5E41F0982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36065" y="5775428"/>
            <a:ext cx="631223" cy="63122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Tabla 10">
            <a:extLst>
              <a:ext uri="{FF2B5EF4-FFF2-40B4-BE49-F238E27FC236}">
                <a16:creationId xmlns="" xmlns:a16="http://schemas.microsoft.com/office/drawing/2014/main" id="{C2AF2DF8-9E02-402C-B50A-72D06A93E870}"/>
              </a:ext>
            </a:extLst>
          </p:cNvPr>
          <p:cNvGraphicFramePr>
            <a:graphicFrameLocks noGrp="1"/>
          </p:cNvGraphicFramePr>
          <p:nvPr>
            <p:extLst>
              <p:ext uri="{D42A27DB-BD31-4B8C-83A1-F6EECF244321}">
                <p14:modId xmlns:p14="http://schemas.microsoft.com/office/powerpoint/2010/main" val="1068159855"/>
              </p:ext>
            </p:extLst>
          </p:nvPr>
        </p:nvGraphicFramePr>
        <p:xfrm>
          <a:off x="3455207" y="393911"/>
          <a:ext cx="5254287" cy="6345668"/>
        </p:xfrm>
        <a:graphic>
          <a:graphicData uri="http://schemas.openxmlformats.org/drawingml/2006/table">
            <a:tbl>
              <a:tblPr>
                <a:tableStyleId>{616DA210-FB5B-4158-B5E0-FEB733F419BA}</a:tableStyleId>
              </a:tblPr>
              <a:tblGrid>
                <a:gridCol w="470444">
                  <a:extLst>
                    <a:ext uri="{9D8B030D-6E8A-4147-A177-3AD203B41FA5}">
                      <a16:colId xmlns="" xmlns:a16="http://schemas.microsoft.com/office/drawing/2014/main" val="2903002553"/>
                    </a:ext>
                  </a:extLst>
                </a:gridCol>
                <a:gridCol w="3999075">
                  <a:extLst>
                    <a:ext uri="{9D8B030D-6E8A-4147-A177-3AD203B41FA5}">
                      <a16:colId xmlns="" xmlns:a16="http://schemas.microsoft.com/office/drawing/2014/main" val="1108417919"/>
                    </a:ext>
                  </a:extLst>
                </a:gridCol>
                <a:gridCol w="784768">
                  <a:extLst>
                    <a:ext uri="{9D8B030D-6E8A-4147-A177-3AD203B41FA5}">
                      <a16:colId xmlns="" xmlns:a16="http://schemas.microsoft.com/office/drawing/2014/main" val="1336866849"/>
                    </a:ext>
                  </a:extLst>
                </a:gridCol>
              </a:tblGrid>
              <a:tr h="167269">
                <a:tc>
                  <a:txBody>
                    <a:bodyPr/>
                    <a:lstStyle/>
                    <a:p>
                      <a:pPr algn="ctr" fontAlgn="b"/>
                      <a:r>
                        <a:rPr lang="es-CO" sz="1200" u="none" strike="noStrike" dirty="0">
                          <a:solidFill>
                            <a:schemeClr val="bg1"/>
                          </a:solidFill>
                          <a:effectLst/>
                          <a:latin typeface="Arial Narrow" panose="020B0606020202030204" pitchFamily="34" charset="0"/>
                        </a:rPr>
                        <a:t>Puesto</a:t>
                      </a:r>
                      <a:endParaRPr lang="es-CO" sz="1200" b="0" i="0" u="none" strike="noStrike" dirty="0">
                        <a:solidFill>
                          <a:schemeClr val="bg1"/>
                        </a:solidFill>
                        <a:effectLst/>
                        <a:latin typeface="Arial Narrow" panose="020B0606020202030204" pitchFamily="34" charset="0"/>
                      </a:endParaRPr>
                    </a:p>
                  </a:txBody>
                  <a:tcPr marL="5828" marR="5828" marT="5828" marB="0" anchor="b">
                    <a:solidFill>
                      <a:srgbClr val="002060"/>
                    </a:solidFill>
                  </a:tcPr>
                </a:tc>
                <a:tc>
                  <a:txBody>
                    <a:bodyPr/>
                    <a:lstStyle/>
                    <a:p>
                      <a:pPr algn="ctr" fontAlgn="b"/>
                      <a:r>
                        <a:rPr lang="es-CO" sz="1200" u="none" strike="noStrike" dirty="0">
                          <a:solidFill>
                            <a:schemeClr val="bg1"/>
                          </a:solidFill>
                          <a:effectLst/>
                          <a:latin typeface="Arial Narrow" panose="020B0606020202030204" pitchFamily="34" charset="0"/>
                        </a:rPr>
                        <a:t>Nombre</a:t>
                      </a:r>
                      <a:endParaRPr lang="es-CO" sz="1200" b="0" i="0" u="none" strike="noStrike" dirty="0">
                        <a:solidFill>
                          <a:schemeClr val="bg1"/>
                        </a:solidFill>
                        <a:effectLst/>
                        <a:latin typeface="Arial Narrow" panose="020B0606020202030204" pitchFamily="34" charset="0"/>
                      </a:endParaRPr>
                    </a:p>
                  </a:txBody>
                  <a:tcPr marL="5828" marR="5828" marT="5828" marB="0" anchor="b">
                    <a:solidFill>
                      <a:srgbClr val="002060"/>
                    </a:solidFill>
                  </a:tcPr>
                </a:tc>
                <a:tc>
                  <a:txBody>
                    <a:bodyPr/>
                    <a:lstStyle/>
                    <a:p>
                      <a:pPr algn="ctr" fontAlgn="b"/>
                      <a:r>
                        <a:rPr lang="es-CO" sz="1200" u="none" strike="noStrike" dirty="0">
                          <a:solidFill>
                            <a:schemeClr val="bg1"/>
                          </a:solidFill>
                          <a:effectLst/>
                          <a:latin typeface="Arial Narrow" panose="020B0606020202030204" pitchFamily="34" charset="0"/>
                        </a:rPr>
                        <a:t>indicador</a:t>
                      </a:r>
                      <a:endParaRPr lang="es-CO" sz="1200" b="0" i="0" u="none" strike="noStrike" dirty="0">
                        <a:solidFill>
                          <a:schemeClr val="bg1"/>
                        </a:solidFill>
                        <a:effectLst/>
                        <a:latin typeface="Arial Narrow" panose="020B0606020202030204" pitchFamily="34" charset="0"/>
                      </a:endParaRPr>
                    </a:p>
                  </a:txBody>
                  <a:tcPr marL="5828" marR="5828" marT="5828" marB="0" anchor="b">
                    <a:solidFill>
                      <a:srgbClr val="002060"/>
                    </a:solidFill>
                  </a:tcPr>
                </a:tc>
                <a:extLst>
                  <a:ext uri="{0D108BD9-81ED-4DB2-BD59-A6C34878D82A}">
                    <a16:rowId xmlns="" xmlns:a16="http://schemas.microsoft.com/office/drawing/2014/main" val="784223100"/>
                  </a:ext>
                </a:extLst>
              </a:tr>
              <a:tr h="170546">
                <a:tc>
                  <a:txBody>
                    <a:bodyPr/>
                    <a:lstStyle/>
                    <a:p>
                      <a:pPr algn="ctr" fontAlgn="b"/>
                      <a:r>
                        <a:rPr lang="es-CO" sz="1200" b="0" i="0" u="none" strike="noStrike">
                          <a:solidFill>
                            <a:srgbClr val="000000"/>
                          </a:solidFill>
                          <a:effectLst/>
                          <a:latin typeface="Arial Narrow" panose="020B0606020202030204" pitchFamily="34" charset="0"/>
                        </a:rPr>
                        <a:t>1</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EAFIT-</a:t>
                      </a:r>
                    </a:p>
                  </a:txBody>
                  <a:tcPr marL="9525" marR="9525" marT="9525" marB="0" anchor="b">
                    <a:solidFill>
                      <a:schemeClr val="bg1"/>
                    </a:solidFill>
                  </a:tcPr>
                </a:tc>
                <a:tc>
                  <a:txBody>
                    <a:bodyPr/>
                    <a:lstStyle/>
                    <a:p>
                      <a:pPr algn="ctr" fontAlgn="b"/>
                      <a:r>
                        <a:rPr lang="es-CO" sz="1200" b="0" i="0" u="none" strike="noStrike" dirty="0">
                          <a:solidFill>
                            <a:srgbClr val="000000"/>
                          </a:solidFill>
                          <a:effectLst/>
                          <a:latin typeface="Arial Narrow" panose="020B0606020202030204" pitchFamily="34" charset="0"/>
                        </a:rPr>
                        <a:t>3,155</a:t>
                      </a:r>
                    </a:p>
                  </a:txBody>
                  <a:tcPr marL="9525" marR="9525" marT="9525" marB="0" anchor="b">
                    <a:solidFill>
                      <a:schemeClr val="bg1"/>
                    </a:solidFill>
                  </a:tcPr>
                </a:tc>
                <a:extLst>
                  <a:ext uri="{0D108BD9-81ED-4DB2-BD59-A6C34878D82A}">
                    <a16:rowId xmlns="" xmlns:a16="http://schemas.microsoft.com/office/drawing/2014/main" val="3017362136"/>
                  </a:ext>
                </a:extLst>
              </a:tr>
              <a:tr h="170546">
                <a:tc>
                  <a:txBody>
                    <a:bodyPr/>
                    <a:lstStyle/>
                    <a:p>
                      <a:pPr algn="ctr" fontAlgn="b"/>
                      <a:r>
                        <a:rPr lang="es-CO" sz="1200" b="0" i="0" u="none" strike="noStrike">
                          <a:solidFill>
                            <a:srgbClr val="000000"/>
                          </a:solidFill>
                          <a:effectLst/>
                          <a:latin typeface="Arial Narrow" panose="020B0606020202030204" pitchFamily="34" charset="0"/>
                        </a:rPr>
                        <a:t>2</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EAN</a:t>
                      </a:r>
                    </a:p>
                  </a:txBody>
                  <a:tcPr marL="9525" marR="9525" marT="9525" marB="0" anchor="b">
                    <a:solidFill>
                      <a:schemeClr val="bg1"/>
                    </a:solidFill>
                  </a:tcPr>
                </a:tc>
                <a:tc>
                  <a:txBody>
                    <a:bodyPr/>
                    <a:lstStyle/>
                    <a:p>
                      <a:pPr algn="ctr" fontAlgn="b"/>
                      <a:r>
                        <a:rPr lang="es-CO" sz="1200" b="0" i="0" u="none" strike="noStrike" dirty="0">
                          <a:solidFill>
                            <a:srgbClr val="000000"/>
                          </a:solidFill>
                          <a:effectLst/>
                          <a:latin typeface="Arial Narrow" panose="020B0606020202030204" pitchFamily="34" charset="0"/>
                        </a:rPr>
                        <a:t>2,021</a:t>
                      </a:r>
                    </a:p>
                  </a:txBody>
                  <a:tcPr marL="9525" marR="9525" marT="9525" marB="0" anchor="b">
                    <a:solidFill>
                      <a:schemeClr val="bg1"/>
                    </a:solidFill>
                  </a:tcPr>
                </a:tc>
                <a:extLst>
                  <a:ext uri="{0D108BD9-81ED-4DB2-BD59-A6C34878D82A}">
                    <a16:rowId xmlns="" xmlns:a16="http://schemas.microsoft.com/office/drawing/2014/main" val="4205132018"/>
                  </a:ext>
                </a:extLst>
              </a:tr>
              <a:tr h="170546">
                <a:tc>
                  <a:txBody>
                    <a:bodyPr/>
                    <a:lstStyle/>
                    <a:p>
                      <a:pPr algn="ctr" fontAlgn="b"/>
                      <a:r>
                        <a:rPr lang="es-CO" sz="1200" b="0" i="0" u="none" strike="noStrike">
                          <a:solidFill>
                            <a:srgbClr val="000000"/>
                          </a:solidFill>
                          <a:effectLst/>
                          <a:latin typeface="Arial Narrow" panose="020B0606020202030204" pitchFamily="34" charset="0"/>
                        </a:rPr>
                        <a:t>3</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ICESI</a:t>
                      </a:r>
                    </a:p>
                  </a:txBody>
                  <a:tcPr marL="9525" marR="9525" marT="9525" marB="0" anchor="b">
                    <a:solidFill>
                      <a:schemeClr val="bg1"/>
                    </a:solidFill>
                  </a:tcPr>
                </a:tc>
                <a:tc>
                  <a:txBody>
                    <a:bodyPr/>
                    <a:lstStyle/>
                    <a:p>
                      <a:pPr algn="ctr" fontAlgn="b"/>
                      <a:r>
                        <a:rPr lang="es-CO" sz="1200" b="0" i="0" u="none" strike="noStrike">
                          <a:solidFill>
                            <a:srgbClr val="000000"/>
                          </a:solidFill>
                          <a:effectLst/>
                          <a:latin typeface="Arial Narrow" panose="020B0606020202030204" pitchFamily="34" charset="0"/>
                        </a:rPr>
                        <a:t>1,621</a:t>
                      </a:r>
                    </a:p>
                  </a:txBody>
                  <a:tcPr marL="9525" marR="9525" marT="9525" marB="0" anchor="b">
                    <a:solidFill>
                      <a:schemeClr val="bg1"/>
                    </a:solidFill>
                  </a:tcPr>
                </a:tc>
                <a:extLst>
                  <a:ext uri="{0D108BD9-81ED-4DB2-BD59-A6C34878D82A}">
                    <a16:rowId xmlns="" xmlns:a16="http://schemas.microsoft.com/office/drawing/2014/main" val="3454230621"/>
                  </a:ext>
                </a:extLst>
              </a:tr>
              <a:tr h="170546">
                <a:tc>
                  <a:txBody>
                    <a:bodyPr/>
                    <a:lstStyle/>
                    <a:p>
                      <a:pPr algn="ctr" fontAlgn="b"/>
                      <a:r>
                        <a:rPr lang="es-CO" sz="1200" b="0" i="0" u="none" strike="noStrike">
                          <a:solidFill>
                            <a:srgbClr val="000000"/>
                          </a:solidFill>
                          <a:effectLst/>
                          <a:latin typeface="Arial Narrow" panose="020B0606020202030204" pitchFamily="34" charset="0"/>
                        </a:rPr>
                        <a:t>4</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DE LA SABANA</a:t>
                      </a:r>
                    </a:p>
                  </a:txBody>
                  <a:tcPr marL="9525" marR="9525" marT="9525" marB="0" anchor="b">
                    <a:solidFill>
                      <a:schemeClr val="bg1"/>
                    </a:solidFill>
                  </a:tcPr>
                </a:tc>
                <a:tc>
                  <a:txBody>
                    <a:bodyPr/>
                    <a:lstStyle/>
                    <a:p>
                      <a:pPr algn="ctr" fontAlgn="b"/>
                      <a:r>
                        <a:rPr lang="es-CO" sz="1200" b="0" i="0" u="none" strike="noStrike">
                          <a:solidFill>
                            <a:srgbClr val="000000"/>
                          </a:solidFill>
                          <a:effectLst/>
                          <a:latin typeface="Arial Narrow" panose="020B0606020202030204" pitchFamily="34" charset="0"/>
                        </a:rPr>
                        <a:t>1,578</a:t>
                      </a:r>
                    </a:p>
                  </a:txBody>
                  <a:tcPr marL="9525" marR="9525" marT="9525" marB="0" anchor="b">
                    <a:solidFill>
                      <a:schemeClr val="bg1"/>
                    </a:solidFill>
                  </a:tcPr>
                </a:tc>
                <a:extLst>
                  <a:ext uri="{0D108BD9-81ED-4DB2-BD59-A6C34878D82A}">
                    <a16:rowId xmlns="" xmlns:a16="http://schemas.microsoft.com/office/drawing/2014/main" val="3885865710"/>
                  </a:ext>
                </a:extLst>
              </a:tr>
              <a:tr h="170546">
                <a:tc>
                  <a:txBody>
                    <a:bodyPr/>
                    <a:lstStyle/>
                    <a:p>
                      <a:pPr algn="ctr" fontAlgn="b"/>
                      <a:r>
                        <a:rPr lang="es-CO" sz="1200" b="0" i="0" u="none" strike="noStrike">
                          <a:solidFill>
                            <a:srgbClr val="000000"/>
                          </a:solidFill>
                          <a:effectLst/>
                          <a:latin typeface="Arial Narrow" panose="020B0606020202030204" pitchFamily="34" charset="0"/>
                        </a:rPr>
                        <a:t>5</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COLEGIO MAYOR DE NUESTRA SEÑORA DEL ROSARIO</a:t>
                      </a:r>
                    </a:p>
                  </a:txBody>
                  <a:tcPr marL="9525" marR="9525" marT="9525" marB="0" anchor="b">
                    <a:solidFill>
                      <a:schemeClr val="bg1"/>
                    </a:solidFill>
                  </a:tcPr>
                </a:tc>
                <a:tc>
                  <a:txBody>
                    <a:bodyPr/>
                    <a:lstStyle/>
                    <a:p>
                      <a:pPr algn="ctr" fontAlgn="b"/>
                      <a:r>
                        <a:rPr lang="es-CO" sz="1200" b="0" i="0" u="none" strike="noStrike" dirty="0">
                          <a:solidFill>
                            <a:srgbClr val="000000"/>
                          </a:solidFill>
                          <a:effectLst/>
                          <a:latin typeface="Arial Narrow" panose="020B0606020202030204" pitchFamily="34" charset="0"/>
                        </a:rPr>
                        <a:t>1,446</a:t>
                      </a:r>
                    </a:p>
                  </a:txBody>
                  <a:tcPr marL="9525" marR="9525" marT="9525" marB="0" anchor="b">
                    <a:solidFill>
                      <a:schemeClr val="bg1"/>
                    </a:solidFill>
                  </a:tcPr>
                </a:tc>
                <a:extLst>
                  <a:ext uri="{0D108BD9-81ED-4DB2-BD59-A6C34878D82A}">
                    <a16:rowId xmlns="" xmlns:a16="http://schemas.microsoft.com/office/drawing/2014/main" val="532470920"/>
                  </a:ext>
                </a:extLst>
              </a:tr>
              <a:tr h="170546">
                <a:tc>
                  <a:txBody>
                    <a:bodyPr/>
                    <a:lstStyle/>
                    <a:p>
                      <a:pPr algn="ctr" fontAlgn="b"/>
                      <a:r>
                        <a:rPr lang="es-CO" sz="1200" b="0" i="0" u="none" strike="noStrike">
                          <a:solidFill>
                            <a:srgbClr val="000000"/>
                          </a:solidFill>
                          <a:effectLst/>
                          <a:latin typeface="Arial Narrow" panose="020B0606020202030204" pitchFamily="34" charset="0"/>
                        </a:rPr>
                        <a:t>6</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SERGIO ARBOLEDA</a:t>
                      </a:r>
                    </a:p>
                  </a:txBody>
                  <a:tcPr marL="9525" marR="9525" marT="9525" marB="0" anchor="b">
                    <a:solidFill>
                      <a:schemeClr val="bg1"/>
                    </a:solidFill>
                  </a:tcPr>
                </a:tc>
                <a:tc>
                  <a:txBody>
                    <a:bodyPr/>
                    <a:lstStyle/>
                    <a:p>
                      <a:pPr algn="ctr" fontAlgn="b"/>
                      <a:r>
                        <a:rPr lang="es-CO" sz="1200" b="0" i="0" u="none" strike="noStrike">
                          <a:solidFill>
                            <a:srgbClr val="000000"/>
                          </a:solidFill>
                          <a:effectLst/>
                          <a:latin typeface="Arial Narrow" panose="020B0606020202030204" pitchFamily="34" charset="0"/>
                        </a:rPr>
                        <a:t>1,307</a:t>
                      </a:r>
                    </a:p>
                  </a:txBody>
                  <a:tcPr marL="9525" marR="9525" marT="9525" marB="0" anchor="b">
                    <a:solidFill>
                      <a:schemeClr val="bg1"/>
                    </a:solidFill>
                  </a:tcPr>
                </a:tc>
                <a:extLst>
                  <a:ext uri="{0D108BD9-81ED-4DB2-BD59-A6C34878D82A}">
                    <a16:rowId xmlns="" xmlns:a16="http://schemas.microsoft.com/office/drawing/2014/main" val="1773042514"/>
                  </a:ext>
                </a:extLst>
              </a:tr>
              <a:tr h="170546">
                <a:tc>
                  <a:txBody>
                    <a:bodyPr/>
                    <a:lstStyle/>
                    <a:p>
                      <a:pPr algn="ctr" fontAlgn="b"/>
                      <a:r>
                        <a:rPr lang="es-CO" sz="1200" b="0" i="0" u="none" strike="noStrike">
                          <a:solidFill>
                            <a:srgbClr val="000000"/>
                          </a:solidFill>
                          <a:effectLst/>
                          <a:latin typeface="Arial Narrow" panose="020B0606020202030204" pitchFamily="34" charset="0"/>
                        </a:rPr>
                        <a:t>7</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DE LA SALLE</a:t>
                      </a:r>
                    </a:p>
                  </a:txBody>
                  <a:tcPr marL="9525" marR="9525" marT="9525" marB="0" anchor="b">
                    <a:solidFill>
                      <a:schemeClr val="bg1"/>
                    </a:solidFill>
                  </a:tcPr>
                </a:tc>
                <a:tc>
                  <a:txBody>
                    <a:bodyPr/>
                    <a:lstStyle/>
                    <a:p>
                      <a:pPr algn="ctr" fontAlgn="b"/>
                      <a:r>
                        <a:rPr lang="es-CO" sz="1200" b="0" i="0" u="none" strike="noStrike" dirty="0">
                          <a:solidFill>
                            <a:srgbClr val="000000"/>
                          </a:solidFill>
                          <a:effectLst/>
                          <a:latin typeface="Arial Narrow" panose="020B0606020202030204" pitchFamily="34" charset="0"/>
                        </a:rPr>
                        <a:t>1,062</a:t>
                      </a:r>
                    </a:p>
                  </a:txBody>
                  <a:tcPr marL="9525" marR="9525" marT="9525" marB="0" anchor="b">
                    <a:solidFill>
                      <a:schemeClr val="bg1"/>
                    </a:solidFill>
                  </a:tcPr>
                </a:tc>
                <a:extLst>
                  <a:ext uri="{0D108BD9-81ED-4DB2-BD59-A6C34878D82A}">
                    <a16:rowId xmlns="" xmlns:a16="http://schemas.microsoft.com/office/drawing/2014/main" val="59484682"/>
                  </a:ext>
                </a:extLst>
              </a:tr>
              <a:tr h="170546">
                <a:tc>
                  <a:txBody>
                    <a:bodyPr/>
                    <a:lstStyle/>
                    <a:p>
                      <a:pPr algn="ctr" fontAlgn="b"/>
                      <a:r>
                        <a:rPr lang="es-CO" sz="1200" b="0" i="0" u="none" strike="noStrike">
                          <a:solidFill>
                            <a:srgbClr val="000000"/>
                          </a:solidFill>
                          <a:effectLst/>
                          <a:latin typeface="Arial Narrow" panose="020B0606020202030204" pitchFamily="34" charset="0"/>
                        </a:rPr>
                        <a:t>8</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DE MEDELLIN</a:t>
                      </a:r>
                    </a:p>
                  </a:txBody>
                  <a:tcPr marL="9525" marR="9525" marT="9525" marB="0" anchor="b">
                    <a:solidFill>
                      <a:schemeClr val="bg1"/>
                    </a:solidFill>
                  </a:tcPr>
                </a:tc>
                <a:tc>
                  <a:txBody>
                    <a:bodyPr/>
                    <a:lstStyle/>
                    <a:p>
                      <a:pPr algn="ctr" fontAlgn="b"/>
                      <a:r>
                        <a:rPr lang="es-CO" sz="1200" b="0" i="0" u="none" strike="noStrike" dirty="0">
                          <a:solidFill>
                            <a:srgbClr val="000000"/>
                          </a:solidFill>
                          <a:effectLst/>
                          <a:latin typeface="Arial Narrow" panose="020B0606020202030204" pitchFamily="34" charset="0"/>
                        </a:rPr>
                        <a:t>0,911</a:t>
                      </a:r>
                    </a:p>
                  </a:txBody>
                  <a:tcPr marL="9525" marR="9525" marT="9525" marB="0" anchor="b">
                    <a:solidFill>
                      <a:schemeClr val="bg1"/>
                    </a:solidFill>
                  </a:tcPr>
                </a:tc>
                <a:extLst>
                  <a:ext uri="{0D108BD9-81ED-4DB2-BD59-A6C34878D82A}">
                    <a16:rowId xmlns="" xmlns:a16="http://schemas.microsoft.com/office/drawing/2014/main" val="97599480"/>
                  </a:ext>
                </a:extLst>
              </a:tr>
              <a:tr h="170546">
                <a:tc>
                  <a:txBody>
                    <a:bodyPr/>
                    <a:lstStyle/>
                    <a:p>
                      <a:pPr algn="ctr" fontAlgn="b"/>
                      <a:r>
                        <a:rPr lang="es-CO" sz="1200" b="0" i="0" u="none" strike="noStrike">
                          <a:solidFill>
                            <a:srgbClr val="000000"/>
                          </a:solidFill>
                          <a:effectLst/>
                          <a:latin typeface="Arial Narrow" panose="020B0606020202030204" pitchFamily="34" charset="0"/>
                        </a:rPr>
                        <a:t>9</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AUTONOMA DE BUCARAMANGA-UNAB-</a:t>
                      </a:r>
                    </a:p>
                  </a:txBody>
                  <a:tcPr marL="9525" marR="9525" marT="9525" marB="0" anchor="b">
                    <a:solidFill>
                      <a:schemeClr val="bg1"/>
                    </a:solidFill>
                  </a:tcPr>
                </a:tc>
                <a:tc>
                  <a:txBody>
                    <a:bodyPr/>
                    <a:lstStyle/>
                    <a:p>
                      <a:pPr algn="ctr" fontAlgn="b"/>
                      <a:r>
                        <a:rPr lang="es-CO" sz="1200" b="0" i="0" u="none" strike="noStrike">
                          <a:solidFill>
                            <a:srgbClr val="000000"/>
                          </a:solidFill>
                          <a:effectLst/>
                          <a:latin typeface="Arial Narrow" panose="020B0606020202030204" pitchFamily="34" charset="0"/>
                        </a:rPr>
                        <a:t>0,809</a:t>
                      </a:r>
                    </a:p>
                  </a:txBody>
                  <a:tcPr marL="9525" marR="9525" marT="9525" marB="0" anchor="b">
                    <a:solidFill>
                      <a:schemeClr val="bg1"/>
                    </a:solidFill>
                  </a:tcPr>
                </a:tc>
                <a:extLst>
                  <a:ext uri="{0D108BD9-81ED-4DB2-BD59-A6C34878D82A}">
                    <a16:rowId xmlns="" xmlns:a16="http://schemas.microsoft.com/office/drawing/2014/main" val="2533251225"/>
                  </a:ext>
                </a:extLst>
              </a:tr>
              <a:tr h="170546">
                <a:tc>
                  <a:txBody>
                    <a:bodyPr/>
                    <a:lstStyle/>
                    <a:p>
                      <a:pPr algn="ctr" fontAlgn="b"/>
                      <a:r>
                        <a:rPr lang="es-CO" sz="1200" b="0" i="0" u="none" strike="noStrike">
                          <a:solidFill>
                            <a:srgbClr val="000000"/>
                          </a:solidFill>
                          <a:effectLst/>
                          <a:latin typeface="Arial Narrow" panose="020B0606020202030204" pitchFamily="34" charset="0"/>
                        </a:rPr>
                        <a:t>10</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CATOLICA DE PEREIRA</a:t>
                      </a:r>
                    </a:p>
                  </a:txBody>
                  <a:tcPr marL="9525" marR="9525" marT="9525" marB="0" anchor="b">
                    <a:solidFill>
                      <a:schemeClr val="bg1"/>
                    </a:solidFill>
                  </a:tcPr>
                </a:tc>
                <a:tc>
                  <a:txBody>
                    <a:bodyPr/>
                    <a:lstStyle/>
                    <a:p>
                      <a:pPr algn="ctr" fontAlgn="b"/>
                      <a:r>
                        <a:rPr lang="es-CO" sz="1200" b="0" i="0" u="none" strike="noStrike">
                          <a:solidFill>
                            <a:srgbClr val="000000"/>
                          </a:solidFill>
                          <a:effectLst/>
                          <a:latin typeface="Arial Narrow" panose="020B0606020202030204" pitchFamily="34" charset="0"/>
                        </a:rPr>
                        <a:t>0,761</a:t>
                      </a:r>
                    </a:p>
                  </a:txBody>
                  <a:tcPr marL="9525" marR="9525" marT="9525" marB="0" anchor="b">
                    <a:solidFill>
                      <a:schemeClr val="bg1"/>
                    </a:solidFill>
                  </a:tcPr>
                </a:tc>
                <a:extLst>
                  <a:ext uri="{0D108BD9-81ED-4DB2-BD59-A6C34878D82A}">
                    <a16:rowId xmlns="" xmlns:a16="http://schemas.microsoft.com/office/drawing/2014/main" val="1624022623"/>
                  </a:ext>
                </a:extLst>
              </a:tr>
              <a:tr h="170546">
                <a:tc>
                  <a:txBody>
                    <a:bodyPr/>
                    <a:lstStyle/>
                    <a:p>
                      <a:pPr algn="ctr" fontAlgn="b"/>
                      <a:r>
                        <a:rPr lang="es-CO" sz="1200" b="0" i="0" u="none" strike="noStrike">
                          <a:solidFill>
                            <a:srgbClr val="000000"/>
                          </a:solidFill>
                          <a:effectLst/>
                          <a:latin typeface="Arial Narrow" panose="020B0606020202030204" pitchFamily="34" charset="0"/>
                        </a:rPr>
                        <a:t>11</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CES</a:t>
                      </a:r>
                    </a:p>
                  </a:txBody>
                  <a:tcPr marL="9525" marR="9525" marT="9525" marB="0" anchor="b">
                    <a:solidFill>
                      <a:schemeClr val="bg1"/>
                    </a:solidFill>
                  </a:tcPr>
                </a:tc>
                <a:tc>
                  <a:txBody>
                    <a:bodyPr/>
                    <a:lstStyle/>
                    <a:p>
                      <a:pPr algn="ctr" fontAlgn="b"/>
                      <a:r>
                        <a:rPr lang="es-CO" sz="1200" b="0" i="0" u="none" strike="noStrike" dirty="0">
                          <a:solidFill>
                            <a:srgbClr val="000000"/>
                          </a:solidFill>
                          <a:effectLst/>
                          <a:latin typeface="Arial Narrow" panose="020B0606020202030204" pitchFamily="34" charset="0"/>
                        </a:rPr>
                        <a:t>0,699</a:t>
                      </a:r>
                    </a:p>
                  </a:txBody>
                  <a:tcPr marL="9525" marR="9525" marT="9525" marB="0" anchor="b">
                    <a:solidFill>
                      <a:schemeClr val="bg1"/>
                    </a:solidFill>
                  </a:tcPr>
                </a:tc>
                <a:extLst>
                  <a:ext uri="{0D108BD9-81ED-4DB2-BD59-A6C34878D82A}">
                    <a16:rowId xmlns="" xmlns:a16="http://schemas.microsoft.com/office/drawing/2014/main" val="292359806"/>
                  </a:ext>
                </a:extLst>
              </a:tr>
              <a:tr h="170546">
                <a:tc>
                  <a:txBody>
                    <a:bodyPr/>
                    <a:lstStyle/>
                    <a:p>
                      <a:pPr algn="ctr" fontAlgn="b"/>
                      <a:r>
                        <a:rPr lang="es-CO" sz="1200" b="0" i="0" u="none" strike="noStrike">
                          <a:solidFill>
                            <a:srgbClr val="000000"/>
                          </a:solidFill>
                          <a:effectLst/>
                          <a:latin typeface="Arial Narrow" panose="020B0606020202030204" pitchFamily="34" charset="0"/>
                        </a:rPr>
                        <a:t>12</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LIBRE</a:t>
                      </a:r>
                    </a:p>
                  </a:txBody>
                  <a:tcPr marL="9525" marR="9525" marT="9525" marB="0" anchor="b">
                    <a:solidFill>
                      <a:schemeClr val="bg1"/>
                    </a:solidFill>
                  </a:tcPr>
                </a:tc>
                <a:tc>
                  <a:txBody>
                    <a:bodyPr/>
                    <a:lstStyle/>
                    <a:p>
                      <a:pPr algn="ctr" fontAlgn="b"/>
                      <a:r>
                        <a:rPr lang="es-CO" sz="1200" b="0" i="0" u="none" strike="noStrike">
                          <a:solidFill>
                            <a:srgbClr val="000000"/>
                          </a:solidFill>
                          <a:effectLst/>
                          <a:latin typeface="Arial Narrow" panose="020B0606020202030204" pitchFamily="34" charset="0"/>
                        </a:rPr>
                        <a:t>0,603</a:t>
                      </a:r>
                    </a:p>
                  </a:txBody>
                  <a:tcPr marL="9525" marR="9525" marT="9525" marB="0" anchor="b">
                    <a:solidFill>
                      <a:schemeClr val="bg1"/>
                    </a:solidFill>
                  </a:tcPr>
                </a:tc>
                <a:extLst>
                  <a:ext uri="{0D108BD9-81ED-4DB2-BD59-A6C34878D82A}">
                    <a16:rowId xmlns="" xmlns:a16="http://schemas.microsoft.com/office/drawing/2014/main" val="2809978352"/>
                  </a:ext>
                </a:extLst>
              </a:tr>
              <a:tr h="170546">
                <a:tc>
                  <a:txBody>
                    <a:bodyPr/>
                    <a:lstStyle/>
                    <a:p>
                      <a:pPr algn="ctr" fontAlgn="b"/>
                      <a:r>
                        <a:rPr lang="es-CO" sz="1200" b="0" i="0" u="none" strike="noStrike">
                          <a:solidFill>
                            <a:srgbClr val="000000"/>
                          </a:solidFill>
                          <a:effectLst/>
                          <a:latin typeface="Arial Narrow" panose="020B0606020202030204" pitchFamily="34" charset="0"/>
                        </a:rPr>
                        <a:t>13</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AUTONOMA DEL CARIBE- UNIAUTONOMA</a:t>
                      </a:r>
                    </a:p>
                  </a:txBody>
                  <a:tcPr marL="9525" marR="9525" marT="9525" marB="0" anchor="b">
                    <a:solidFill>
                      <a:schemeClr val="bg1"/>
                    </a:solidFill>
                  </a:tcPr>
                </a:tc>
                <a:tc>
                  <a:txBody>
                    <a:bodyPr/>
                    <a:lstStyle/>
                    <a:p>
                      <a:pPr algn="ctr" fontAlgn="b"/>
                      <a:r>
                        <a:rPr lang="es-CO" sz="1200" b="0" i="0" u="none" strike="noStrike" dirty="0">
                          <a:solidFill>
                            <a:srgbClr val="000000"/>
                          </a:solidFill>
                          <a:effectLst/>
                          <a:latin typeface="Arial Narrow" panose="020B0606020202030204" pitchFamily="34" charset="0"/>
                        </a:rPr>
                        <a:t>0,599</a:t>
                      </a:r>
                    </a:p>
                  </a:txBody>
                  <a:tcPr marL="9525" marR="9525" marT="9525" marB="0" anchor="b">
                    <a:solidFill>
                      <a:schemeClr val="bg1"/>
                    </a:solidFill>
                  </a:tcPr>
                </a:tc>
                <a:extLst>
                  <a:ext uri="{0D108BD9-81ED-4DB2-BD59-A6C34878D82A}">
                    <a16:rowId xmlns="" xmlns:a16="http://schemas.microsoft.com/office/drawing/2014/main" val="2596225650"/>
                  </a:ext>
                </a:extLst>
              </a:tr>
              <a:tr h="170546">
                <a:tc>
                  <a:txBody>
                    <a:bodyPr/>
                    <a:lstStyle/>
                    <a:p>
                      <a:pPr algn="ctr" fontAlgn="b"/>
                      <a:r>
                        <a:rPr lang="es-CO" sz="1200" b="0" i="0" u="none" strike="noStrike">
                          <a:solidFill>
                            <a:srgbClr val="000000"/>
                          </a:solidFill>
                          <a:effectLst/>
                          <a:latin typeface="Arial Narrow" panose="020B0606020202030204" pitchFamily="34" charset="0"/>
                        </a:rPr>
                        <a:t>14</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EXTERNADO DE COLOMBIA</a:t>
                      </a:r>
                    </a:p>
                  </a:txBody>
                  <a:tcPr marL="9525" marR="9525" marT="9525" marB="0" anchor="b">
                    <a:solidFill>
                      <a:schemeClr val="bg1"/>
                    </a:solidFill>
                  </a:tcPr>
                </a:tc>
                <a:tc>
                  <a:txBody>
                    <a:bodyPr/>
                    <a:lstStyle/>
                    <a:p>
                      <a:pPr algn="ctr" fontAlgn="b"/>
                      <a:r>
                        <a:rPr lang="es-CO" sz="1200" b="0" i="0" u="none" strike="noStrike">
                          <a:solidFill>
                            <a:srgbClr val="000000"/>
                          </a:solidFill>
                          <a:effectLst/>
                          <a:latin typeface="Arial Narrow" panose="020B0606020202030204" pitchFamily="34" charset="0"/>
                        </a:rPr>
                        <a:t>0,546</a:t>
                      </a:r>
                    </a:p>
                  </a:txBody>
                  <a:tcPr marL="9525" marR="9525" marT="9525" marB="0" anchor="b">
                    <a:solidFill>
                      <a:schemeClr val="bg1"/>
                    </a:solidFill>
                  </a:tcPr>
                </a:tc>
                <a:extLst>
                  <a:ext uri="{0D108BD9-81ED-4DB2-BD59-A6C34878D82A}">
                    <a16:rowId xmlns="" xmlns:a16="http://schemas.microsoft.com/office/drawing/2014/main" val="2397544597"/>
                  </a:ext>
                </a:extLst>
              </a:tr>
              <a:tr h="170546">
                <a:tc>
                  <a:txBody>
                    <a:bodyPr/>
                    <a:lstStyle/>
                    <a:p>
                      <a:pPr algn="ctr" fontAlgn="b"/>
                      <a:r>
                        <a:rPr lang="es-CO" sz="1200" b="0" i="0" u="none" strike="noStrike">
                          <a:solidFill>
                            <a:srgbClr val="000000"/>
                          </a:solidFill>
                          <a:effectLst/>
                          <a:latin typeface="Arial Narrow" panose="020B0606020202030204" pitchFamily="34" charset="0"/>
                        </a:rPr>
                        <a:t>15</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FUNDACION UNIVERSITARIA DE CIENCIAS DE LA SALUD</a:t>
                      </a:r>
                    </a:p>
                  </a:txBody>
                  <a:tcPr marL="9525" marR="9525" marT="9525" marB="0" anchor="b">
                    <a:solidFill>
                      <a:schemeClr val="bg1"/>
                    </a:solidFill>
                  </a:tcPr>
                </a:tc>
                <a:tc>
                  <a:txBody>
                    <a:bodyPr/>
                    <a:lstStyle/>
                    <a:p>
                      <a:pPr algn="ctr" fontAlgn="b"/>
                      <a:r>
                        <a:rPr lang="es-CO" sz="1200" b="0" i="0" u="none" strike="noStrike">
                          <a:solidFill>
                            <a:srgbClr val="000000"/>
                          </a:solidFill>
                          <a:effectLst/>
                          <a:latin typeface="Arial Narrow" panose="020B0606020202030204" pitchFamily="34" charset="0"/>
                        </a:rPr>
                        <a:t>0,397</a:t>
                      </a:r>
                    </a:p>
                  </a:txBody>
                  <a:tcPr marL="9525" marR="9525" marT="9525" marB="0" anchor="b">
                    <a:solidFill>
                      <a:schemeClr val="bg1"/>
                    </a:solidFill>
                  </a:tcPr>
                </a:tc>
                <a:extLst>
                  <a:ext uri="{0D108BD9-81ED-4DB2-BD59-A6C34878D82A}">
                    <a16:rowId xmlns="" xmlns:a16="http://schemas.microsoft.com/office/drawing/2014/main" val="1239533458"/>
                  </a:ext>
                </a:extLst>
              </a:tr>
              <a:tr h="170546">
                <a:tc>
                  <a:txBody>
                    <a:bodyPr/>
                    <a:lstStyle/>
                    <a:p>
                      <a:pPr algn="ctr" fontAlgn="b"/>
                      <a:r>
                        <a:rPr lang="es-CO" sz="1200" b="0" i="0" u="none" strike="noStrike">
                          <a:solidFill>
                            <a:srgbClr val="000000"/>
                          </a:solidFill>
                          <a:effectLst/>
                          <a:latin typeface="Arial Narrow" panose="020B0606020202030204" pitchFamily="34" charset="0"/>
                        </a:rPr>
                        <a:t>16</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COOPERATIVA DE COLOMBIA</a:t>
                      </a:r>
                    </a:p>
                  </a:txBody>
                  <a:tcPr marL="9525" marR="9525" marT="9525" marB="0" anchor="b">
                    <a:solidFill>
                      <a:schemeClr val="bg1"/>
                    </a:solidFill>
                  </a:tcPr>
                </a:tc>
                <a:tc>
                  <a:txBody>
                    <a:bodyPr/>
                    <a:lstStyle/>
                    <a:p>
                      <a:pPr algn="ctr" fontAlgn="b"/>
                      <a:r>
                        <a:rPr lang="es-CO" sz="1200" b="0" i="0" u="none" strike="noStrike" dirty="0">
                          <a:solidFill>
                            <a:srgbClr val="000000"/>
                          </a:solidFill>
                          <a:effectLst/>
                          <a:latin typeface="Arial Narrow" panose="020B0606020202030204" pitchFamily="34" charset="0"/>
                        </a:rPr>
                        <a:t>0,360</a:t>
                      </a:r>
                    </a:p>
                  </a:txBody>
                  <a:tcPr marL="9525" marR="9525" marT="9525" marB="0" anchor="b">
                    <a:solidFill>
                      <a:schemeClr val="bg1"/>
                    </a:solidFill>
                  </a:tcPr>
                </a:tc>
                <a:extLst>
                  <a:ext uri="{0D108BD9-81ED-4DB2-BD59-A6C34878D82A}">
                    <a16:rowId xmlns="" xmlns:a16="http://schemas.microsoft.com/office/drawing/2014/main" val="2768313598"/>
                  </a:ext>
                </a:extLst>
              </a:tr>
              <a:tr h="170546">
                <a:tc>
                  <a:txBody>
                    <a:bodyPr/>
                    <a:lstStyle/>
                    <a:p>
                      <a:pPr algn="ctr" fontAlgn="b"/>
                      <a:r>
                        <a:rPr lang="es-CO" sz="1200" b="0" i="0" u="none" strike="noStrike">
                          <a:solidFill>
                            <a:srgbClr val="000000"/>
                          </a:solidFill>
                          <a:effectLst/>
                          <a:latin typeface="Arial Narrow" panose="020B0606020202030204" pitchFamily="34" charset="0"/>
                        </a:rPr>
                        <a:t>17</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AUTONOMA DE MANIZALES</a:t>
                      </a:r>
                    </a:p>
                  </a:txBody>
                  <a:tcPr marL="9525" marR="9525" marT="9525" marB="0" anchor="b">
                    <a:solidFill>
                      <a:schemeClr val="bg1"/>
                    </a:solidFill>
                  </a:tcPr>
                </a:tc>
                <a:tc>
                  <a:txBody>
                    <a:bodyPr/>
                    <a:lstStyle/>
                    <a:p>
                      <a:pPr algn="ctr" fontAlgn="b"/>
                      <a:r>
                        <a:rPr lang="es-CO" sz="1200" b="0" i="0" u="none" strike="noStrike">
                          <a:solidFill>
                            <a:srgbClr val="000000"/>
                          </a:solidFill>
                          <a:effectLst/>
                          <a:latin typeface="Arial Narrow" panose="020B0606020202030204" pitchFamily="34" charset="0"/>
                        </a:rPr>
                        <a:t>0,297</a:t>
                      </a:r>
                    </a:p>
                  </a:txBody>
                  <a:tcPr marL="9525" marR="9525" marT="9525" marB="0" anchor="b">
                    <a:solidFill>
                      <a:schemeClr val="bg1"/>
                    </a:solidFill>
                  </a:tcPr>
                </a:tc>
                <a:extLst>
                  <a:ext uri="{0D108BD9-81ED-4DB2-BD59-A6C34878D82A}">
                    <a16:rowId xmlns="" xmlns:a16="http://schemas.microsoft.com/office/drawing/2014/main" val="3232850799"/>
                  </a:ext>
                </a:extLst>
              </a:tr>
              <a:tr h="170546">
                <a:tc>
                  <a:txBody>
                    <a:bodyPr/>
                    <a:lstStyle/>
                    <a:p>
                      <a:pPr algn="ctr" fontAlgn="b"/>
                      <a:r>
                        <a:rPr lang="es-CO" sz="1200" b="0" i="0" u="none" strike="noStrike">
                          <a:solidFill>
                            <a:srgbClr val="000000"/>
                          </a:solidFill>
                          <a:effectLst/>
                          <a:latin typeface="Arial Narrow" panose="020B0606020202030204" pitchFamily="34" charset="0"/>
                        </a:rPr>
                        <a:t>18</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EL BOSQUE</a:t>
                      </a:r>
                    </a:p>
                  </a:txBody>
                  <a:tcPr marL="9525" marR="9525" marT="9525" marB="0" anchor="b">
                    <a:solidFill>
                      <a:schemeClr val="bg1"/>
                    </a:solidFill>
                  </a:tcPr>
                </a:tc>
                <a:tc>
                  <a:txBody>
                    <a:bodyPr/>
                    <a:lstStyle/>
                    <a:p>
                      <a:pPr algn="ctr" fontAlgn="b"/>
                      <a:r>
                        <a:rPr lang="es-CO" sz="1200" b="0" i="0" u="none" strike="noStrike">
                          <a:solidFill>
                            <a:srgbClr val="000000"/>
                          </a:solidFill>
                          <a:effectLst/>
                          <a:latin typeface="Arial Narrow" panose="020B0606020202030204" pitchFamily="34" charset="0"/>
                        </a:rPr>
                        <a:t>0,296</a:t>
                      </a:r>
                    </a:p>
                  </a:txBody>
                  <a:tcPr marL="9525" marR="9525" marT="9525" marB="0" anchor="b">
                    <a:solidFill>
                      <a:schemeClr val="bg1"/>
                    </a:solidFill>
                  </a:tcPr>
                </a:tc>
                <a:extLst>
                  <a:ext uri="{0D108BD9-81ED-4DB2-BD59-A6C34878D82A}">
                    <a16:rowId xmlns="" xmlns:a16="http://schemas.microsoft.com/office/drawing/2014/main" val="3736741263"/>
                  </a:ext>
                </a:extLst>
              </a:tr>
              <a:tr h="170546">
                <a:tc>
                  <a:txBody>
                    <a:bodyPr/>
                    <a:lstStyle/>
                    <a:p>
                      <a:pPr algn="ctr" fontAlgn="b"/>
                      <a:r>
                        <a:rPr lang="es-CO" sz="1200" b="0" i="0" u="none" strike="noStrike">
                          <a:solidFill>
                            <a:srgbClr val="000000"/>
                          </a:solidFill>
                          <a:effectLst/>
                          <a:latin typeface="Arial Narrow" panose="020B0606020202030204" pitchFamily="34" charset="0"/>
                        </a:rPr>
                        <a:t>19</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DEL TOLIMA</a:t>
                      </a:r>
                    </a:p>
                  </a:txBody>
                  <a:tcPr marL="9525" marR="9525" marT="9525" marB="0" anchor="b">
                    <a:solidFill>
                      <a:schemeClr val="bg1"/>
                    </a:solidFill>
                  </a:tcPr>
                </a:tc>
                <a:tc>
                  <a:txBody>
                    <a:bodyPr/>
                    <a:lstStyle/>
                    <a:p>
                      <a:pPr algn="ctr" fontAlgn="b"/>
                      <a:r>
                        <a:rPr lang="es-CO" sz="1200" b="0" i="0" u="none" strike="noStrike" dirty="0">
                          <a:solidFill>
                            <a:srgbClr val="000000"/>
                          </a:solidFill>
                          <a:effectLst/>
                          <a:latin typeface="Arial Narrow" panose="020B0606020202030204" pitchFamily="34" charset="0"/>
                        </a:rPr>
                        <a:t>0,278</a:t>
                      </a:r>
                    </a:p>
                  </a:txBody>
                  <a:tcPr marL="9525" marR="9525" marT="9525" marB="0" anchor="b">
                    <a:solidFill>
                      <a:schemeClr val="bg1"/>
                    </a:solidFill>
                  </a:tcPr>
                </a:tc>
                <a:extLst>
                  <a:ext uri="{0D108BD9-81ED-4DB2-BD59-A6C34878D82A}">
                    <a16:rowId xmlns="" xmlns:a16="http://schemas.microsoft.com/office/drawing/2014/main" val="116231525"/>
                  </a:ext>
                </a:extLst>
              </a:tr>
              <a:tr h="170546">
                <a:tc>
                  <a:txBody>
                    <a:bodyPr/>
                    <a:lstStyle/>
                    <a:p>
                      <a:pPr algn="ctr" fontAlgn="b"/>
                      <a:r>
                        <a:rPr lang="es-CO" sz="1200" b="0" i="0" u="none" strike="noStrike">
                          <a:solidFill>
                            <a:srgbClr val="000000"/>
                          </a:solidFill>
                          <a:effectLst/>
                          <a:latin typeface="Arial Narrow" panose="020B0606020202030204" pitchFamily="34" charset="0"/>
                        </a:rPr>
                        <a:t>20</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DE MANIZALES</a:t>
                      </a:r>
                    </a:p>
                  </a:txBody>
                  <a:tcPr marL="9525" marR="9525" marT="9525" marB="0" anchor="b">
                    <a:solidFill>
                      <a:schemeClr val="bg1"/>
                    </a:solidFill>
                  </a:tcPr>
                </a:tc>
                <a:tc>
                  <a:txBody>
                    <a:bodyPr/>
                    <a:lstStyle/>
                    <a:p>
                      <a:pPr algn="ctr" fontAlgn="b"/>
                      <a:r>
                        <a:rPr lang="es-CO" sz="1200" b="0" i="0" u="none" strike="noStrike">
                          <a:solidFill>
                            <a:srgbClr val="000000"/>
                          </a:solidFill>
                          <a:effectLst/>
                          <a:latin typeface="Arial Narrow" panose="020B0606020202030204" pitchFamily="34" charset="0"/>
                        </a:rPr>
                        <a:t>0,269</a:t>
                      </a:r>
                    </a:p>
                  </a:txBody>
                  <a:tcPr marL="9525" marR="9525" marT="9525" marB="0" anchor="b">
                    <a:solidFill>
                      <a:schemeClr val="bg1"/>
                    </a:solidFill>
                  </a:tcPr>
                </a:tc>
                <a:extLst>
                  <a:ext uri="{0D108BD9-81ED-4DB2-BD59-A6C34878D82A}">
                    <a16:rowId xmlns="" xmlns:a16="http://schemas.microsoft.com/office/drawing/2014/main" val="4226527145"/>
                  </a:ext>
                </a:extLst>
              </a:tr>
              <a:tr h="170546">
                <a:tc>
                  <a:txBody>
                    <a:bodyPr/>
                    <a:lstStyle/>
                    <a:p>
                      <a:pPr algn="ctr" fontAlgn="b"/>
                      <a:r>
                        <a:rPr lang="es-CO" sz="1200" b="0" i="0" u="none" strike="noStrike">
                          <a:solidFill>
                            <a:srgbClr val="000000"/>
                          </a:solidFill>
                          <a:effectLst/>
                          <a:latin typeface="Arial Narrow" panose="020B0606020202030204" pitchFamily="34" charset="0"/>
                        </a:rPr>
                        <a:t>21</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FUNDACION UNIVERSIDAD DE BOGOTA - JORGE TADEO LOZANO</a:t>
                      </a:r>
                    </a:p>
                  </a:txBody>
                  <a:tcPr marL="9525" marR="9525" marT="9525" marB="0" anchor="b">
                    <a:solidFill>
                      <a:schemeClr val="bg1"/>
                    </a:solidFill>
                  </a:tcPr>
                </a:tc>
                <a:tc>
                  <a:txBody>
                    <a:bodyPr/>
                    <a:lstStyle/>
                    <a:p>
                      <a:pPr algn="ctr" fontAlgn="b"/>
                      <a:r>
                        <a:rPr lang="es-CO" sz="1200" b="0" i="0" u="none" strike="noStrike">
                          <a:solidFill>
                            <a:srgbClr val="000000"/>
                          </a:solidFill>
                          <a:effectLst/>
                          <a:latin typeface="Arial Narrow" panose="020B0606020202030204" pitchFamily="34" charset="0"/>
                        </a:rPr>
                        <a:t>0,264</a:t>
                      </a:r>
                    </a:p>
                  </a:txBody>
                  <a:tcPr marL="9525" marR="9525" marT="9525" marB="0" anchor="b">
                    <a:solidFill>
                      <a:schemeClr val="bg1"/>
                    </a:solidFill>
                  </a:tcPr>
                </a:tc>
                <a:extLst>
                  <a:ext uri="{0D108BD9-81ED-4DB2-BD59-A6C34878D82A}">
                    <a16:rowId xmlns="" xmlns:a16="http://schemas.microsoft.com/office/drawing/2014/main" val="803510805"/>
                  </a:ext>
                </a:extLst>
              </a:tr>
              <a:tr h="170546">
                <a:tc>
                  <a:txBody>
                    <a:bodyPr/>
                    <a:lstStyle/>
                    <a:p>
                      <a:pPr algn="ctr" fontAlgn="b"/>
                      <a:r>
                        <a:rPr lang="es-CO" sz="1200" b="0" i="0" u="none" strike="noStrike">
                          <a:solidFill>
                            <a:srgbClr val="000000"/>
                          </a:solidFill>
                          <a:effectLst/>
                          <a:latin typeface="Arial Narrow" panose="020B0606020202030204" pitchFamily="34" charset="0"/>
                        </a:rPr>
                        <a:t>22</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SIMON BOLIVAR</a:t>
                      </a:r>
                    </a:p>
                  </a:txBody>
                  <a:tcPr marL="9525" marR="9525" marT="9525" marB="0" anchor="b">
                    <a:solidFill>
                      <a:schemeClr val="bg1"/>
                    </a:solidFill>
                  </a:tcPr>
                </a:tc>
                <a:tc>
                  <a:txBody>
                    <a:bodyPr/>
                    <a:lstStyle/>
                    <a:p>
                      <a:pPr algn="ctr" fontAlgn="b"/>
                      <a:r>
                        <a:rPr lang="es-CO" sz="1200" b="0" i="0" u="none" strike="noStrike">
                          <a:solidFill>
                            <a:srgbClr val="000000"/>
                          </a:solidFill>
                          <a:effectLst/>
                          <a:latin typeface="Arial Narrow" panose="020B0606020202030204" pitchFamily="34" charset="0"/>
                        </a:rPr>
                        <a:t>0,247</a:t>
                      </a:r>
                    </a:p>
                  </a:txBody>
                  <a:tcPr marL="9525" marR="9525" marT="9525" marB="0" anchor="b">
                    <a:solidFill>
                      <a:schemeClr val="bg1"/>
                    </a:solidFill>
                  </a:tcPr>
                </a:tc>
                <a:extLst>
                  <a:ext uri="{0D108BD9-81ED-4DB2-BD59-A6C34878D82A}">
                    <a16:rowId xmlns="" xmlns:a16="http://schemas.microsoft.com/office/drawing/2014/main" val="3472264943"/>
                  </a:ext>
                </a:extLst>
              </a:tr>
              <a:tr h="170546">
                <a:tc>
                  <a:txBody>
                    <a:bodyPr/>
                    <a:lstStyle/>
                    <a:p>
                      <a:pPr algn="ctr" fontAlgn="b"/>
                      <a:r>
                        <a:rPr lang="es-CO" sz="1200" b="0" i="0" u="none" strike="noStrike">
                          <a:solidFill>
                            <a:srgbClr val="000000"/>
                          </a:solidFill>
                          <a:effectLst/>
                          <a:latin typeface="Arial Narrow" panose="020B0606020202030204" pitchFamily="34" charset="0"/>
                        </a:rPr>
                        <a:t>23</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MILITAR-NUEVA GRANADA</a:t>
                      </a:r>
                    </a:p>
                  </a:txBody>
                  <a:tcPr marL="9525" marR="9525" marT="9525" marB="0" anchor="b">
                    <a:solidFill>
                      <a:schemeClr val="bg1"/>
                    </a:solidFill>
                  </a:tcPr>
                </a:tc>
                <a:tc>
                  <a:txBody>
                    <a:bodyPr/>
                    <a:lstStyle/>
                    <a:p>
                      <a:pPr algn="ctr" fontAlgn="b"/>
                      <a:r>
                        <a:rPr lang="es-CO" sz="1200" b="0" i="0" u="none" strike="noStrike" dirty="0">
                          <a:solidFill>
                            <a:srgbClr val="000000"/>
                          </a:solidFill>
                          <a:effectLst/>
                          <a:latin typeface="Arial Narrow" panose="020B0606020202030204" pitchFamily="34" charset="0"/>
                        </a:rPr>
                        <a:t>0,221</a:t>
                      </a:r>
                    </a:p>
                  </a:txBody>
                  <a:tcPr marL="9525" marR="9525" marT="9525" marB="0" anchor="b">
                    <a:solidFill>
                      <a:schemeClr val="bg1"/>
                    </a:solidFill>
                  </a:tcPr>
                </a:tc>
                <a:extLst>
                  <a:ext uri="{0D108BD9-81ED-4DB2-BD59-A6C34878D82A}">
                    <a16:rowId xmlns="" xmlns:a16="http://schemas.microsoft.com/office/drawing/2014/main" val="2322827960"/>
                  </a:ext>
                </a:extLst>
              </a:tr>
              <a:tr h="170546">
                <a:tc>
                  <a:txBody>
                    <a:bodyPr/>
                    <a:lstStyle/>
                    <a:p>
                      <a:pPr algn="ctr" fontAlgn="b"/>
                      <a:r>
                        <a:rPr lang="es-CO" sz="1200" b="0" i="0" u="none" strike="noStrike">
                          <a:solidFill>
                            <a:srgbClr val="000000"/>
                          </a:solidFill>
                          <a:effectLst/>
                          <a:latin typeface="Arial Narrow" panose="020B0606020202030204" pitchFamily="34" charset="0"/>
                        </a:rPr>
                        <a:t>24</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DE SAN BUENAVENTURA</a:t>
                      </a:r>
                    </a:p>
                  </a:txBody>
                  <a:tcPr marL="9525" marR="9525" marT="9525" marB="0" anchor="b">
                    <a:solidFill>
                      <a:schemeClr val="bg1"/>
                    </a:solidFill>
                  </a:tcPr>
                </a:tc>
                <a:tc>
                  <a:txBody>
                    <a:bodyPr/>
                    <a:lstStyle/>
                    <a:p>
                      <a:pPr algn="ctr" fontAlgn="b"/>
                      <a:r>
                        <a:rPr lang="es-CO" sz="1200" b="0" i="0" u="none" strike="noStrike">
                          <a:solidFill>
                            <a:srgbClr val="000000"/>
                          </a:solidFill>
                          <a:effectLst/>
                          <a:latin typeface="Arial Narrow" panose="020B0606020202030204" pitchFamily="34" charset="0"/>
                        </a:rPr>
                        <a:t>0,211</a:t>
                      </a:r>
                    </a:p>
                  </a:txBody>
                  <a:tcPr marL="9525" marR="9525" marT="9525" marB="0" anchor="b">
                    <a:solidFill>
                      <a:schemeClr val="bg1"/>
                    </a:solidFill>
                  </a:tcPr>
                </a:tc>
                <a:extLst>
                  <a:ext uri="{0D108BD9-81ED-4DB2-BD59-A6C34878D82A}">
                    <a16:rowId xmlns="" xmlns:a16="http://schemas.microsoft.com/office/drawing/2014/main" val="123861237"/>
                  </a:ext>
                </a:extLst>
              </a:tr>
              <a:tr h="170546">
                <a:tc>
                  <a:txBody>
                    <a:bodyPr/>
                    <a:lstStyle/>
                    <a:p>
                      <a:pPr algn="ctr" fontAlgn="b"/>
                      <a:r>
                        <a:rPr lang="es-CO" sz="1200" b="0" i="0" u="none" strike="noStrike">
                          <a:solidFill>
                            <a:srgbClr val="000000"/>
                          </a:solidFill>
                          <a:effectLst/>
                          <a:latin typeface="Arial Narrow" panose="020B0606020202030204" pitchFamily="34" charset="0"/>
                        </a:rPr>
                        <a:t>25</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CORPORACION UNIVERSITARIA MINUTO DE DIOS -UNIMINUTO-</a:t>
                      </a:r>
                    </a:p>
                  </a:txBody>
                  <a:tcPr marL="9525" marR="9525" marT="9525" marB="0" anchor="b">
                    <a:solidFill>
                      <a:schemeClr val="bg1"/>
                    </a:solidFill>
                  </a:tcPr>
                </a:tc>
                <a:tc>
                  <a:txBody>
                    <a:bodyPr/>
                    <a:lstStyle/>
                    <a:p>
                      <a:pPr algn="ctr" fontAlgn="b"/>
                      <a:r>
                        <a:rPr lang="es-CO" sz="1200" b="0" i="0" u="none" strike="noStrike" dirty="0">
                          <a:solidFill>
                            <a:srgbClr val="000000"/>
                          </a:solidFill>
                          <a:effectLst/>
                          <a:latin typeface="Arial Narrow" panose="020B0606020202030204" pitchFamily="34" charset="0"/>
                        </a:rPr>
                        <a:t>0,187</a:t>
                      </a:r>
                    </a:p>
                  </a:txBody>
                  <a:tcPr marL="9525" marR="9525" marT="9525" marB="0" anchor="b">
                    <a:solidFill>
                      <a:schemeClr val="bg1"/>
                    </a:solidFill>
                  </a:tcPr>
                </a:tc>
                <a:extLst>
                  <a:ext uri="{0D108BD9-81ED-4DB2-BD59-A6C34878D82A}">
                    <a16:rowId xmlns="" xmlns:a16="http://schemas.microsoft.com/office/drawing/2014/main" val="44717393"/>
                  </a:ext>
                </a:extLst>
              </a:tr>
              <a:tr h="170546">
                <a:tc>
                  <a:txBody>
                    <a:bodyPr/>
                    <a:lstStyle/>
                    <a:p>
                      <a:pPr algn="ctr" fontAlgn="b"/>
                      <a:r>
                        <a:rPr lang="es-CO" sz="1200" b="0" i="0" u="none" strike="noStrike">
                          <a:solidFill>
                            <a:srgbClr val="000000"/>
                          </a:solidFill>
                          <a:effectLst/>
                          <a:latin typeface="Arial Narrow" panose="020B0606020202030204" pitchFamily="34" charset="0"/>
                        </a:rPr>
                        <a:t>26</a:t>
                      </a:r>
                    </a:p>
                  </a:txBody>
                  <a:tcPr marL="9525" marR="9525" marT="9525" marB="0" anchor="b"/>
                </a:tc>
                <a:tc>
                  <a:txBody>
                    <a:bodyPr/>
                    <a:lstStyle/>
                    <a:p>
                      <a:pPr algn="l" fontAlgn="b"/>
                      <a:r>
                        <a:rPr lang="es-CO" sz="1200" b="0" i="0" u="none" strike="noStrike">
                          <a:solidFill>
                            <a:srgbClr val="000000"/>
                          </a:solidFill>
                          <a:effectLst/>
                          <a:latin typeface="Arial Narrow" panose="020B0606020202030204" pitchFamily="34" charset="0"/>
                        </a:rPr>
                        <a:t>UNIVERSIDAD CENTRAL</a:t>
                      </a:r>
                    </a:p>
                  </a:txBody>
                  <a:tcPr marL="9525" marR="9525" marT="9525" marB="0" anchor="b"/>
                </a:tc>
                <a:tc>
                  <a:txBody>
                    <a:bodyPr/>
                    <a:lstStyle/>
                    <a:p>
                      <a:pPr algn="ctr" fontAlgn="b"/>
                      <a:r>
                        <a:rPr lang="es-CO" sz="1200" b="0" i="0" u="none" strike="noStrike" dirty="0">
                          <a:solidFill>
                            <a:srgbClr val="000000"/>
                          </a:solidFill>
                          <a:effectLst/>
                          <a:latin typeface="Arial Narrow" panose="020B0606020202030204" pitchFamily="34" charset="0"/>
                        </a:rPr>
                        <a:t>0,101</a:t>
                      </a:r>
                    </a:p>
                  </a:txBody>
                  <a:tcPr marL="9525" marR="9525" marT="9525" marB="0" anchor="b"/>
                </a:tc>
                <a:extLst>
                  <a:ext uri="{0D108BD9-81ED-4DB2-BD59-A6C34878D82A}">
                    <a16:rowId xmlns="" xmlns:a16="http://schemas.microsoft.com/office/drawing/2014/main" val="1933047463"/>
                  </a:ext>
                </a:extLst>
              </a:tr>
              <a:tr h="170546">
                <a:tc>
                  <a:txBody>
                    <a:bodyPr/>
                    <a:lstStyle/>
                    <a:p>
                      <a:pPr algn="ctr" fontAlgn="b"/>
                      <a:r>
                        <a:rPr lang="es-CO" sz="1200" b="0" i="0" u="none" strike="noStrike">
                          <a:solidFill>
                            <a:srgbClr val="000000"/>
                          </a:solidFill>
                          <a:effectLst/>
                          <a:latin typeface="Arial Narrow" panose="020B0606020202030204" pitchFamily="34" charset="0"/>
                        </a:rPr>
                        <a:t>27</a:t>
                      </a:r>
                    </a:p>
                  </a:txBody>
                  <a:tcPr marL="9525" marR="9525" marT="9525" marB="0" anchor="b"/>
                </a:tc>
                <a:tc>
                  <a:txBody>
                    <a:bodyPr/>
                    <a:lstStyle/>
                    <a:p>
                      <a:pPr algn="l" fontAlgn="b"/>
                      <a:r>
                        <a:rPr lang="es-CO" sz="1200" b="0" i="0" u="none" strike="noStrike">
                          <a:solidFill>
                            <a:srgbClr val="000000"/>
                          </a:solidFill>
                          <a:effectLst/>
                          <a:latin typeface="Arial Narrow" panose="020B0606020202030204" pitchFamily="34" charset="0"/>
                        </a:rPr>
                        <a:t>UNIVERSIDAD DE SANTANDER - UDES</a:t>
                      </a:r>
                    </a:p>
                  </a:txBody>
                  <a:tcPr marL="9525" marR="9525" marT="9525" marB="0" anchor="b"/>
                </a:tc>
                <a:tc>
                  <a:txBody>
                    <a:bodyPr/>
                    <a:lstStyle/>
                    <a:p>
                      <a:pPr algn="ctr" fontAlgn="b"/>
                      <a:r>
                        <a:rPr lang="es-CO" sz="1200" b="0" i="0" u="none" strike="noStrike" dirty="0">
                          <a:solidFill>
                            <a:srgbClr val="000000"/>
                          </a:solidFill>
                          <a:effectLst/>
                          <a:latin typeface="Arial Narrow" panose="020B0606020202030204" pitchFamily="34" charset="0"/>
                        </a:rPr>
                        <a:t>0,091</a:t>
                      </a:r>
                    </a:p>
                  </a:txBody>
                  <a:tcPr marL="9525" marR="9525" marT="9525" marB="0" anchor="b"/>
                </a:tc>
                <a:extLst>
                  <a:ext uri="{0D108BD9-81ED-4DB2-BD59-A6C34878D82A}">
                    <a16:rowId xmlns="" xmlns:a16="http://schemas.microsoft.com/office/drawing/2014/main" val="1433134759"/>
                  </a:ext>
                </a:extLst>
              </a:tr>
              <a:tr h="170546">
                <a:tc>
                  <a:txBody>
                    <a:bodyPr/>
                    <a:lstStyle/>
                    <a:p>
                      <a:pPr algn="ctr" fontAlgn="b"/>
                      <a:r>
                        <a:rPr lang="es-CO" sz="1200" b="0" i="0" u="none" strike="noStrike">
                          <a:solidFill>
                            <a:srgbClr val="000000"/>
                          </a:solidFill>
                          <a:effectLst/>
                          <a:latin typeface="Arial Narrow" panose="020B0606020202030204" pitchFamily="34" charset="0"/>
                        </a:rPr>
                        <a:t>28</a:t>
                      </a:r>
                    </a:p>
                  </a:txBody>
                  <a:tcPr marL="9525" marR="9525" marT="9525" marB="0" anchor="b"/>
                </a:tc>
                <a:tc>
                  <a:txBody>
                    <a:bodyPr/>
                    <a:lstStyle/>
                    <a:p>
                      <a:pPr algn="l" fontAlgn="b"/>
                      <a:r>
                        <a:rPr lang="es-CO" sz="1200" b="0" i="0" u="none" strike="noStrike">
                          <a:solidFill>
                            <a:srgbClr val="000000"/>
                          </a:solidFill>
                          <a:effectLst/>
                          <a:latin typeface="Arial Narrow" panose="020B0606020202030204" pitchFamily="34" charset="0"/>
                        </a:rPr>
                        <a:t>UNIVERSIDAD SURCOLOMBIANA</a:t>
                      </a:r>
                    </a:p>
                  </a:txBody>
                  <a:tcPr marL="9525" marR="9525" marT="9525" marB="0" anchor="b"/>
                </a:tc>
                <a:tc>
                  <a:txBody>
                    <a:bodyPr/>
                    <a:lstStyle/>
                    <a:p>
                      <a:pPr algn="ctr" fontAlgn="b"/>
                      <a:r>
                        <a:rPr lang="es-CO" sz="1200" b="0" i="0" u="none" strike="noStrike" dirty="0">
                          <a:solidFill>
                            <a:srgbClr val="000000"/>
                          </a:solidFill>
                          <a:effectLst/>
                          <a:latin typeface="Arial Narrow" panose="020B0606020202030204" pitchFamily="34" charset="0"/>
                        </a:rPr>
                        <a:t>NO reportado</a:t>
                      </a:r>
                    </a:p>
                  </a:txBody>
                  <a:tcPr marL="9525" marR="9525" marT="9525" marB="0" anchor="b"/>
                </a:tc>
                <a:extLst>
                  <a:ext uri="{0D108BD9-81ED-4DB2-BD59-A6C34878D82A}">
                    <a16:rowId xmlns="" xmlns:a16="http://schemas.microsoft.com/office/drawing/2014/main" val="2321961942"/>
                  </a:ext>
                </a:extLst>
              </a:tr>
              <a:tr h="170546">
                <a:tc>
                  <a:txBody>
                    <a:bodyPr/>
                    <a:lstStyle/>
                    <a:p>
                      <a:pPr algn="ctr" fontAlgn="b"/>
                      <a:r>
                        <a:rPr lang="es-CO" sz="1200" b="0" i="0" u="none" strike="noStrike" dirty="0">
                          <a:solidFill>
                            <a:srgbClr val="000000"/>
                          </a:solidFill>
                          <a:effectLst/>
                          <a:latin typeface="Arial Narrow" panose="020B0606020202030204" pitchFamily="34" charset="0"/>
                        </a:rPr>
                        <a:t>29</a:t>
                      </a:r>
                    </a:p>
                  </a:txBody>
                  <a:tcPr marL="9525" marR="9525" marT="9525" marB="0" anchor="b">
                    <a:solidFill>
                      <a:srgbClr val="FFC000"/>
                    </a:solidFill>
                  </a:tcPr>
                </a:tc>
                <a:tc>
                  <a:txBody>
                    <a:bodyPr/>
                    <a:lstStyle/>
                    <a:p>
                      <a:pPr algn="l" fontAlgn="b"/>
                      <a:r>
                        <a:rPr lang="es-CO" sz="1200" b="0" i="0" u="none" strike="noStrike" dirty="0">
                          <a:solidFill>
                            <a:srgbClr val="000000"/>
                          </a:solidFill>
                          <a:effectLst/>
                          <a:latin typeface="Arial Narrow" panose="020B0606020202030204" pitchFamily="34" charset="0"/>
                        </a:rPr>
                        <a:t>UNIVERSIDAD DE NARIÑO</a:t>
                      </a:r>
                    </a:p>
                  </a:txBody>
                  <a:tcPr marL="9525" marR="9525" marT="9525" marB="0" anchor="b">
                    <a:solidFill>
                      <a:srgbClr val="FFC000"/>
                    </a:solidFill>
                  </a:tcPr>
                </a:tc>
                <a:tc>
                  <a:txBody>
                    <a:bodyPr/>
                    <a:lstStyle/>
                    <a:p>
                      <a:pPr algn="ctr" fontAlgn="b"/>
                      <a:r>
                        <a:rPr lang="es-CO" sz="1200" b="0" i="0" u="none" strike="noStrike" dirty="0">
                          <a:solidFill>
                            <a:srgbClr val="000000"/>
                          </a:solidFill>
                          <a:effectLst/>
                          <a:latin typeface="Arial Narrow" panose="020B0606020202030204" pitchFamily="34" charset="0"/>
                        </a:rPr>
                        <a:t>NO reportado</a:t>
                      </a:r>
                    </a:p>
                  </a:txBody>
                  <a:tcPr marL="9525" marR="9525" marT="9525" marB="0" anchor="b">
                    <a:solidFill>
                      <a:srgbClr val="FFC000"/>
                    </a:solidFill>
                  </a:tcPr>
                </a:tc>
                <a:extLst>
                  <a:ext uri="{0D108BD9-81ED-4DB2-BD59-A6C34878D82A}">
                    <a16:rowId xmlns="" xmlns:a16="http://schemas.microsoft.com/office/drawing/2014/main" val="3228932771"/>
                  </a:ext>
                </a:extLst>
              </a:tr>
              <a:tr h="170546">
                <a:tc>
                  <a:txBody>
                    <a:bodyPr/>
                    <a:lstStyle/>
                    <a:p>
                      <a:pPr algn="ctr" fontAlgn="b"/>
                      <a:r>
                        <a:rPr lang="es-CO" sz="1200" b="0" i="0" u="none" strike="noStrike">
                          <a:solidFill>
                            <a:srgbClr val="000000"/>
                          </a:solidFill>
                          <a:effectLst/>
                          <a:latin typeface="Arial Narrow" panose="020B0606020202030204" pitchFamily="34" charset="0"/>
                        </a:rPr>
                        <a:t>30</a:t>
                      </a:r>
                    </a:p>
                  </a:txBody>
                  <a:tcPr marL="9525" marR="9525" marT="9525" marB="0" anchor="b"/>
                </a:tc>
                <a:tc>
                  <a:txBody>
                    <a:bodyPr/>
                    <a:lstStyle/>
                    <a:p>
                      <a:pPr algn="l" fontAlgn="b"/>
                      <a:r>
                        <a:rPr lang="es-CO" sz="1200" b="0" i="0" u="none" strike="noStrike">
                          <a:solidFill>
                            <a:srgbClr val="000000"/>
                          </a:solidFill>
                          <a:effectLst/>
                          <a:latin typeface="Arial Narrow" panose="020B0606020202030204" pitchFamily="34" charset="0"/>
                        </a:rPr>
                        <a:t>UNIVERSIDAD DISTRITAL-FRANCISCO JOSE DE CALDAS</a:t>
                      </a:r>
                    </a:p>
                  </a:txBody>
                  <a:tcPr marL="9525" marR="9525" marT="9525" marB="0" anchor="b"/>
                </a:tc>
                <a:tc>
                  <a:txBody>
                    <a:bodyPr/>
                    <a:lstStyle/>
                    <a:p>
                      <a:pPr algn="ctr" fontAlgn="b"/>
                      <a:r>
                        <a:rPr lang="es-CO" sz="1200" b="0" i="0" u="none" strike="noStrike" dirty="0">
                          <a:solidFill>
                            <a:srgbClr val="000000"/>
                          </a:solidFill>
                          <a:effectLst/>
                          <a:latin typeface="Arial Narrow" panose="020B0606020202030204" pitchFamily="34" charset="0"/>
                        </a:rPr>
                        <a:t>NO reportado</a:t>
                      </a:r>
                    </a:p>
                  </a:txBody>
                  <a:tcPr marL="9525" marR="9525" marT="9525" marB="0" anchor="b"/>
                </a:tc>
                <a:extLst>
                  <a:ext uri="{0D108BD9-81ED-4DB2-BD59-A6C34878D82A}">
                    <a16:rowId xmlns="" xmlns:a16="http://schemas.microsoft.com/office/drawing/2014/main" val="1694268461"/>
                  </a:ext>
                </a:extLst>
              </a:tr>
              <a:tr h="170546">
                <a:tc>
                  <a:txBody>
                    <a:bodyPr/>
                    <a:lstStyle/>
                    <a:p>
                      <a:pPr algn="ctr" fontAlgn="b"/>
                      <a:r>
                        <a:rPr lang="es-CO" sz="1200" b="0" i="0" u="none" strike="noStrike">
                          <a:solidFill>
                            <a:srgbClr val="000000"/>
                          </a:solidFill>
                          <a:effectLst/>
                          <a:latin typeface="Arial Narrow" panose="020B0606020202030204" pitchFamily="34" charset="0"/>
                        </a:rPr>
                        <a:t>31</a:t>
                      </a:r>
                    </a:p>
                  </a:txBody>
                  <a:tcPr marL="9525" marR="9525" marT="9525" marB="0" anchor="b"/>
                </a:tc>
                <a:tc>
                  <a:txBody>
                    <a:bodyPr/>
                    <a:lstStyle/>
                    <a:p>
                      <a:pPr algn="l" fontAlgn="b"/>
                      <a:r>
                        <a:rPr lang="es-CO" sz="1200" b="0" i="0" u="none" strike="noStrike">
                          <a:solidFill>
                            <a:srgbClr val="000000"/>
                          </a:solidFill>
                          <a:effectLst/>
                          <a:latin typeface="Arial Narrow" panose="020B0606020202030204" pitchFamily="34" charset="0"/>
                        </a:rPr>
                        <a:t>UNIVERSIDAD NACIONAL ABIERTA Y A DISTANCIA UNAD</a:t>
                      </a:r>
                    </a:p>
                  </a:txBody>
                  <a:tcPr marL="9525" marR="9525" marT="9525" marB="0" anchor="b"/>
                </a:tc>
                <a:tc>
                  <a:txBody>
                    <a:bodyPr/>
                    <a:lstStyle/>
                    <a:p>
                      <a:pPr algn="ctr" fontAlgn="b"/>
                      <a:r>
                        <a:rPr lang="es-CO" sz="1200" b="0" i="0" u="none" strike="noStrike" dirty="0">
                          <a:solidFill>
                            <a:srgbClr val="000000"/>
                          </a:solidFill>
                          <a:effectLst/>
                          <a:latin typeface="Arial Narrow" panose="020B0606020202030204" pitchFamily="34" charset="0"/>
                        </a:rPr>
                        <a:t>NO reportado</a:t>
                      </a:r>
                    </a:p>
                  </a:txBody>
                  <a:tcPr marL="9525" marR="9525" marT="9525" marB="0" anchor="b"/>
                </a:tc>
                <a:extLst>
                  <a:ext uri="{0D108BD9-81ED-4DB2-BD59-A6C34878D82A}">
                    <a16:rowId xmlns="" xmlns:a16="http://schemas.microsoft.com/office/drawing/2014/main" val="4135361884"/>
                  </a:ext>
                </a:extLst>
              </a:tr>
              <a:tr h="170546">
                <a:tc>
                  <a:txBody>
                    <a:bodyPr/>
                    <a:lstStyle/>
                    <a:p>
                      <a:pPr algn="ctr" fontAlgn="b"/>
                      <a:r>
                        <a:rPr lang="es-CO" sz="1200" b="0" i="0" u="none" strike="noStrike">
                          <a:solidFill>
                            <a:srgbClr val="000000"/>
                          </a:solidFill>
                          <a:effectLst/>
                          <a:latin typeface="Arial Narrow" panose="020B0606020202030204" pitchFamily="34" charset="0"/>
                        </a:rPr>
                        <a:t>32</a:t>
                      </a:r>
                    </a:p>
                  </a:txBody>
                  <a:tcPr marL="9525" marR="9525" marT="9525" marB="0" anchor="b"/>
                </a:tc>
                <a:tc>
                  <a:txBody>
                    <a:bodyPr/>
                    <a:lstStyle/>
                    <a:p>
                      <a:pPr algn="l" fontAlgn="b"/>
                      <a:r>
                        <a:rPr lang="es-CO" sz="1200" b="0" i="0" u="none" strike="noStrike">
                          <a:solidFill>
                            <a:srgbClr val="000000"/>
                          </a:solidFill>
                          <a:effectLst/>
                          <a:latin typeface="Arial Narrow" panose="020B0606020202030204" pitchFamily="34" charset="0"/>
                        </a:rPr>
                        <a:t>UNIVERSIDAD MARIANA</a:t>
                      </a:r>
                    </a:p>
                  </a:txBody>
                  <a:tcPr marL="9525" marR="9525" marT="9525" marB="0" anchor="b"/>
                </a:tc>
                <a:tc>
                  <a:txBody>
                    <a:bodyPr/>
                    <a:lstStyle/>
                    <a:p>
                      <a:pPr algn="ctr" fontAlgn="b"/>
                      <a:r>
                        <a:rPr lang="es-CO" sz="1200" b="0" i="0" u="none" strike="noStrike" dirty="0">
                          <a:solidFill>
                            <a:srgbClr val="000000"/>
                          </a:solidFill>
                          <a:effectLst/>
                          <a:latin typeface="Arial Narrow" panose="020B0606020202030204" pitchFamily="34" charset="0"/>
                        </a:rPr>
                        <a:t>NO reportado</a:t>
                      </a:r>
                    </a:p>
                  </a:txBody>
                  <a:tcPr marL="9525" marR="9525" marT="9525" marB="0" anchor="b"/>
                </a:tc>
                <a:extLst>
                  <a:ext uri="{0D108BD9-81ED-4DB2-BD59-A6C34878D82A}">
                    <a16:rowId xmlns="" xmlns:a16="http://schemas.microsoft.com/office/drawing/2014/main" val="1683657057"/>
                  </a:ext>
                </a:extLst>
              </a:tr>
            </a:tbl>
          </a:graphicData>
        </a:graphic>
      </p:graphicFrame>
      <p:pic>
        <p:nvPicPr>
          <p:cNvPr id="19" name="Imagen 18">
            <a:extLst>
              <a:ext uri="{FF2B5EF4-FFF2-40B4-BE49-F238E27FC236}">
                <a16:creationId xmlns="" xmlns:a16="http://schemas.microsoft.com/office/drawing/2014/main" id="{F2127FBE-88F4-4975-8B94-5AF631E1BC4C}"/>
              </a:ext>
            </a:extLst>
          </p:cNvPr>
          <p:cNvPicPr>
            <a:picLocks noChangeAspect="1"/>
          </p:cNvPicPr>
          <p:nvPr/>
        </p:nvPicPr>
        <p:blipFill>
          <a:blip r:embed="rId3"/>
          <a:stretch>
            <a:fillRect/>
          </a:stretch>
        </p:blipFill>
        <p:spPr>
          <a:xfrm>
            <a:off x="1057426" y="4742208"/>
            <a:ext cx="631223" cy="631223"/>
          </a:xfrm>
          <a:prstGeom prst="rect">
            <a:avLst/>
          </a:prstGeom>
        </p:spPr>
      </p:pic>
      <p:pic>
        <p:nvPicPr>
          <p:cNvPr id="16" name="Imagen 15">
            <a:extLst>
              <a:ext uri="{FF2B5EF4-FFF2-40B4-BE49-F238E27FC236}">
                <a16:creationId xmlns="" xmlns:a16="http://schemas.microsoft.com/office/drawing/2014/main" id="{AFD44E13-CCAD-4E20-A939-F8EAB52AA583}"/>
              </a:ext>
            </a:extLst>
          </p:cNvPr>
          <p:cNvPicPr>
            <a:picLocks noChangeAspect="1"/>
          </p:cNvPicPr>
          <p:nvPr/>
        </p:nvPicPr>
        <p:blipFill>
          <a:blip r:embed="rId4"/>
          <a:stretch>
            <a:fillRect/>
          </a:stretch>
        </p:blipFill>
        <p:spPr>
          <a:xfrm>
            <a:off x="10994749" y="81668"/>
            <a:ext cx="1002745" cy="404541"/>
          </a:xfrm>
          <a:prstGeom prst="rect">
            <a:avLst/>
          </a:prstGeom>
        </p:spPr>
      </p:pic>
      <p:pic>
        <p:nvPicPr>
          <p:cNvPr id="21" name="Imagen 20">
            <a:extLst>
              <a:ext uri="{FF2B5EF4-FFF2-40B4-BE49-F238E27FC236}">
                <a16:creationId xmlns="" xmlns:a16="http://schemas.microsoft.com/office/drawing/2014/main" id="{26BBC665-26B2-455B-8986-49D22F5FEBCA}"/>
              </a:ext>
            </a:extLst>
          </p:cNvPr>
          <p:cNvPicPr>
            <a:picLocks noChangeAspect="1"/>
          </p:cNvPicPr>
          <p:nvPr/>
        </p:nvPicPr>
        <p:blipFill>
          <a:blip r:embed="rId5"/>
          <a:stretch>
            <a:fillRect/>
          </a:stretch>
        </p:blipFill>
        <p:spPr>
          <a:xfrm>
            <a:off x="8821807" y="1139040"/>
            <a:ext cx="1051064" cy="329366"/>
          </a:xfrm>
          <a:prstGeom prst="rect">
            <a:avLst/>
          </a:prstGeom>
        </p:spPr>
      </p:pic>
      <p:sp>
        <p:nvSpPr>
          <p:cNvPr id="14" name="Rectángulo 13">
            <a:extLst>
              <a:ext uri="{FF2B5EF4-FFF2-40B4-BE49-F238E27FC236}">
                <a16:creationId xmlns="" xmlns:a16="http://schemas.microsoft.com/office/drawing/2014/main" id="{4A91E887-CBAA-4EBF-8721-8EA99E38D6C7}"/>
              </a:ext>
            </a:extLst>
          </p:cNvPr>
          <p:cNvSpPr/>
          <p:nvPr/>
        </p:nvSpPr>
        <p:spPr>
          <a:xfrm>
            <a:off x="189462" y="679231"/>
            <a:ext cx="2762608" cy="2739211"/>
          </a:xfrm>
          <a:prstGeom prst="rect">
            <a:avLst/>
          </a:prstGeom>
        </p:spPr>
        <p:txBody>
          <a:bodyPr wrap="square">
            <a:spAutoFit/>
          </a:bodyPr>
          <a:lstStyle/>
          <a:p>
            <a:pPr algn="ctr"/>
            <a:r>
              <a:rPr lang="es-CO" sz="1600" dirty="0">
                <a:latin typeface="Arial Narrow" panose="020B0606020202030204" pitchFamily="34" charset="0"/>
              </a:rPr>
              <a:t>Proporción de estudiantes que realizan movilidad internacional entrante o saliente. </a:t>
            </a:r>
          </a:p>
          <a:p>
            <a:pPr algn="ctr"/>
            <a:endParaRPr lang="es-CO" sz="1600" dirty="0">
              <a:latin typeface="Arial Narrow" panose="020B0606020202030204" pitchFamily="34" charset="0"/>
            </a:endParaRPr>
          </a:p>
          <a:p>
            <a:pPr algn="ctr"/>
            <a:r>
              <a:rPr lang="es-CO" sz="1600" dirty="0">
                <a:latin typeface="Arial Narrow" panose="020B0606020202030204" pitchFamily="34" charset="0"/>
              </a:rPr>
              <a:t>Se diferencian los procesos de más de noventa días al valerlos por el doble que los procesos menores a noventa días.</a:t>
            </a:r>
          </a:p>
          <a:p>
            <a:pPr algn="ctr"/>
            <a:endParaRPr lang="es-CO" sz="1600" dirty="0">
              <a:latin typeface="Arial Narrow" panose="020B0606020202030204" pitchFamily="34" charset="0"/>
            </a:endParaRPr>
          </a:p>
          <a:p>
            <a:pPr algn="ctr"/>
            <a:r>
              <a:rPr lang="es-CO" sz="1400" dirty="0">
                <a:latin typeface="Arial Narrow" panose="020B0606020202030204" pitchFamily="34" charset="0"/>
              </a:rPr>
              <a:t>Fuente: SNIES</a:t>
            </a:r>
          </a:p>
          <a:p>
            <a:pPr algn="ctr"/>
            <a:r>
              <a:rPr lang="es-CO" sz="1400" dirty="0">
                <a:latin typeface="Arial Narrow" panose="020B0606020202030204" pitchFamily="34" charset="0"/>
              </a:rPr>
              <a:t>Corte: mayo de 2018</a:t>
            </a:r>
            <a:endParaRPr lang="es-CO" sz="1200" dirty="0">
              <a:latin typeface="Arial Narrow" panose="020B0606020202030204" pitchFamily="34" charset="0"/>
            </a:endParaRPr>
          </a:p>
        </p:txBody>
      </p:sp>
      <p:pic>
        <p:nvPicPr>
          <p:cNvPr id="15" name="Imagen 14">
            <a:extLst>
              <a:ext uri="{FF2B5EF4-FFF2-40B4-BE49-F238E27FC236}">
                <a16:creationId xmlns="" xmlns:a16="http://schemas.microsoft.com/office/drawing/2014/main" id="{84B178E1-C252-42A5-9850-393E00E52158}"/>
              </a:ext>
            </a:extLst>
          </p:cNvPr>
          <p:cNvPicPr>
            <a:picLocks noChangeAspect="1"/>
          </p:cNvPicPr>
          <p:nvPr/>
        </p:nvPicPr>
        <p:blipFill>
          <a:blip r:embed="rId6"/>
          <a:stretch>
            <a:fillRect/>
          </a:stretch>
        </p:blipFill>
        <p:spPr>
          <a:xfrm>
            <a:off x="2599966" y="5529248"/>
            <a:ext cx="791956" cy="270165"/>
          </a:xfrm>
          <a:prstGeom prst="rect">
            <a:avLst/>
          </a:prstGeom>
        </p:spPr>
      </p:pic>
      <p:pic>
        <p:nvPicPr>
          <p:cNvPr id="17" name="Imagen 16">
            <a:extLst>
              <a:ext uri="{FF2B5EF4-FFF2-40B4-BE49-F238E27FC236}">
                <a16:creationId xmlns="" xmlns:a16="http://schemas.microsoft.com/office/drawing/2014/main" id="{EF92C59C-9422-41EF-8457-560AF20711F7}"/>
              </a:ext>
            </a:extLst>
          </p:cNvPr>
          <p:cNvPicPr>
            <a:picLocks noChangeAspect="1"/>
          </p:cNvPicPr>
          <p:nvPr/>
        </p:nvPicPr>
        <p:blipFill>
          <a:blip r:embed="rId7"/>
          <a:stretch>
            <a:fillRect/>
          </a:stretch>
        </p:blipFill>
        <p:spPr>
          <a:xfrm>
            <a:off x="1784429" y="5057820"/>
            <a:ext cx="847995" cy="471428"/>
          </a:xfrm>
          <a:prstGeom prst="rect">
            <a:avLst/>
          </a:prstGeom>
        </p:spPr>
      </p:pic>
      <p:pic>
        <p:nvPicPr>
          <p:cNvPr id="22" name="Imagen 21">
            <a:extLst>
              <a:ext uri="{FF2B5EF4-FFF2-40B4-BE49-F238E27FC236}">
                <a16:creationId xmlns="" xmlns:a16="http://schemas.microsoft.com/office/drawing/2014/main" id="{42F49AAD-91F1-4749-BD99-8344D4A41BD0}"/>
              </a:ext>
            </a:extLst>
          </p:cNvPr>
          <p:cNvPicPr>
            <a:picLocks noChangeAspect="1"/>
          </p:cNvPicPr>
          <p:nvPr/>
        </p:nvPicPr>
        <p:blipFill>
          <a:blip r:embed="rId8"/>
          <a:stretch>
            <a:fillRect/>
          </a:stretch>
        </p:blipFill>
        <p:spPr>
          <a:xfrm>
            <a:off x="9617981" y="873510"/>
            <a:ext cx="795205" cy="250662"/>
          </a:xfrm>
          <a:prstGeom prst="rect">
            <a:avLst/>
          </a:prstGeom>
        </p:spPr>
      </p:pic>
      <p:pic>
        <p:nvPicPr>
          <p:cNvPr id="23" name="Imagen 22">
            <a:extLst>
              <a:ext uri="{FF2B5EF4-FFF2-40B4-BE49-F238E27FC236}">
                <a16:creationId xmlns="" xmlns:a16="http://schemas.microsoft.com/office/drawing/2014/main" id="{7FF3B15B-B113-44CD-ACA2-767046C89400}"/>
              </a:ext>
            </a:extLst>
          </p:cNvPr>
          <p:cNvPicPr>
            <a:picLocks noChangeAspect="1"/>
          </p:cNvPicPr>
          <p:nvPr/>
        </p:nvPicPr>
        <p:blipFill>
          <a:blip r:embed="rId9"/>
          <a:stretch>
            <a:fillRect/>
          </a:stretch>
        </p:blipFill>
        <p:spPr>
          <a:xfrm>
            <a:off x="10330805" y="270948"/>
            <a:ext cx="663944" cy="663944"/>
          </a:xfrm>
          <a:prstGeom prst="rect">
            <a:avLst/>
          </a:prstGeom>
        </p:spPr>
      </p:pic>
      <p:grpSp>
        <p:nvGrpSpPr>
          <p:cNvPr id="4" name="Grupo 3">
            <a:extLst>
              <a:ext uri="{FF2B5EF4-FFF2-40B4-BE49-F238E27FC236}">
                <a16:creationId xmlns="" xmlns:a16="http://schemas.microsoft.com/office/drawing/2014/main" id="{1C97C036-2FAE-4734-A846-3763791A773A}"/>
              </a:ext>
            </a:extLst>
          </p:cNvPr>
          <p:cNvGrpSpPr/>
          <p:nvPr/>
        </p:nvGrpSpPr>
        <p:grpSpPr>
          <a:xfrm>
            <a:off x="3455207" y="3254090"/>
            <a:ext cx="7867387" cy="1895060"/>
            <a:chOff x="1688649" y="4386470"/>
            <a:chExt cx="7867387" cy="1895060"/>
          </a:xfrm>
        </p:grpSpPr>
        <p:pic>
          <p:nvPicPr>
            <p:cNvPr id="3" name="Imagen 2">
              <a:extLst>
                <a:ext uri="{FF2B5EF4-FFF2-40B4-BE49-F238E27FC236}">
                  <a16:creationId xmlns="" xmlns:a16="http://schemas.microsoft.com/office/drawing/2014/main" id="{1B820780-5D50-4292-BACB-49F0B48AB3D3}"/>
                </a:ext>
              </a:extLst>
            </p:cNvPr>
            <p:cNvPicPr>
              <a:picLocks noChangeAspect="1"/>
            </p:cNvPicPr>
            <p:nvPr/>
          </p:nvPicPr>
          <p:blipFill rotWithShape="1">
            <a:blip r:embed="rId10"/>
            <a:srcRect l="13851" t="63968" r="23587" b="8385"/>
            <a:stretch/>
          </p:blipFill>
          <p:spPr>
            <a:xfrm>
              <a:off x="1688649" y="4386470"/>
              <a:ext cx="7627630" cy="1895060"/>
            </a:xfrm>
            <a:prstGeom prst="rect">
              <a:avLst/>
            </a:prstGeom>
          </p:spPr>
        </p:pic>
        <p:pic>
          <p:nvPicPr>
            <p:cNvPr id="18" name="Imagen 17">
              <a:extLst>
                <a:ext uri="{FF2B5EF4-FFF2-40B4-BE49-F238E27FC236}">
                  <a16:creationId xmlns="" xmlns:a16="http://schemas.microsoft.com/office/drawing/2014/main" id="{67609D5A-919F-4C3B-ADFD-DE7520310C52}"/>
                </a:ext>
              </a:extLst>
            </p:cNvPr>
            <p:cNvPicPr>
              <a:picLocks noChangeAspect="1"/>
            </p:cNvPicPr>
            <p:nvPr/>
          </p:nvPicPr>
          <p:blipFill>
            <a:blip r:embed="rId4"/>
            <a:stretch>
              <a:fillRect/>
            </a:stretch>
          </p:blipFill>
          <p:spPr>
            <a:xfrm>
              <a:off x="8747316" y="5473148"/>
              <a:ext cx="808720" cy="326265"/>
            </a:xfrm>
            <a:prstGeom prst="rect">
              <a:avLst/>
            </a:prstGeom>
          </p:spPr>
        </p:pic>
      </p:grpSp>
    </p:spTree>
    <p:extLst>
      <p:ext uri="{BB962C8B-B14F-4D97-AF65-F5344CB8AC3E}">
        <p14:creationId xmlns:p14="http://schemas.microsoft.com/office/powerpoint/2010/main" val="2034688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EA3AC066-B340-4F62-BDFE-DDEA17A9F6DB}"/>
              </a:ext>
            </a:extLst>
          </p:cNvPr>
          <p:cNvSpPr>
            <a:spLocks noGrp="1"/>
          </p:cNvSpPr>
          <p:nvPr>
            <p:ph type="title"/>
          </p:nvPr>
        </p:nvSpPr>
        <p:spPr>
          <a:xfrm>
            <a:off x="1974669" y="-94745"/>
            <a:ext cx="8040915" cy="631223"/>
          </a:xfrm>
        </p:spPr>
        <p:txBody>
          <a:bodyPr>
            <a:normAutofit/>
          </a:bodyPr>
          <a:lstStyle/>
          <a:p>
            <a:pPr algn="ctr"/>
            <a:r>
              <a:rPr lang="es-CO" sz="2400" b="1" dirty="0"/>
              <a:t>Internacionalización – 7.3. Movilidad Docentes</a:t>
            </a:r>
          </a:p>
        </p:txBody>
      </p:sp>
      <p:sp>
        <p:nvSpPr>
          <p:cNvPr id="14" name="Rectángulo 13">
            <a:extLst>
              <a:ext uri="{FF2B5EF4-FFF2-40B4-BE49-F238E27FC236}">
                <a16:creationId xmlns="" xmlns:a16="http://schemas.microsoft.com/office/drawing/2014/main" id="{4A91E887-CBAA-4EBF-8721-8EA99E38D6C7}"/>
              </a:ext>
            </a:extLst>
          </p:cNvPr>
          <p:cNvSpPr/>
          <p:nvPr/>
        </p:nvSpPr>
        <p:spPr>
          <a:xfrm>
            <a:off x="189462" y="917770"/>
            <a:ext cx="2762608" cy="1723549"/>
          </a:xfrm>
          <a:prstGeom prst="rect">
            <a:avLst/>
          </a:prstGeom>
        </p:spPr>
        <p:txBody>
          <a:bodyPr wrap="square">
            <a:spAutoFit/>
          </a:bodyPr>
          <a:lstStyle/>
          <a:p>
            <a:pPr algn="ctr"/>
            <a:r>
              <a:rPr lang="es-CO" sz="1600" dirty="0">
                <a:latin typeface="Arial Narrow" panose="020B0606020202030204" pitchFamily="34" charset="0"/>
              </a:rPr>
              <a:t>Proporción de docentes que realizan movilidad internacional entrante o saliente.</a:t>
            </a:r>
          </a:p>
          <a:p>
            <a:pPr algn="ctr"/>
            <a:endParaRPr lang="es-CO" sz="1600" dirty="0">
              <a:latin typeface="Arial Narrow" panose="020B0606020202030204" pitchFamily="34" charset="0"/>
            </a:endParaRPr>
          </a:p>
          <a:p>
            <a:pPr algn="ctr"/>
            <a:r>
              <a:rPr lang="es-CO" sz="1400" dirty="0">
                <a:latin typeface="Arial Narrow" panose="020B0606020202030204" pitchFamily="34" charset="0"/>
              </a:rPr>
              <a:t>Fuente: Sistema Nacional de Información de Educación Superior (SNIES). Corte: mayo de 2018.</a:t>
            </a:r>
            <a:endParaRPr lang="es-CO" sz="1200" dirty="0">
              <a:latin typeface="Arial Narrow" panose="020B0606020202030204" pitchFamily="34" charset="0"/>
            </a:endParaRPr>
          </a:p>
        </p:txBody>
      </p:sp>
      <p:pic>
        <p:nvPicPr>
          <p:cNvPr id="16" name="Picture 2" descr="Resultado de imagen para universidad de NariÃ±o">
            <a:extLst>
              <a:ext uri="{FF2B5EF4-FFF2-40B4-BE49-F238E27FC236}">
                <a16:creationId xmlns="" xmlns:a16="http://schemas.microsoft.com/office/drawing/2014/main" id="{C657FB16-B382-4E1D-829B-4CC24AD8BB3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25663" y="5775428"/>
            <a:ext cx="631223" cy="63122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8" name="Tabla 17">
            <a:extLst>
              <a:ext uri="{FF2B5EF4-FFF2-40B4-BE49-F238E27FC236}">
                <a16:creationId xmlns="" xmlns:a16="http://schemas.microsoft.com/office/drawing/2014/main" id="{8C27EDBE-9776-441C-AB18-17C36B7A93FC}"/>
              </a:ext>
            </a:extLst>
          </p:cNvPr>
          <p:cNvGraphicFramePr>
            <a:graphicFrameLocks noGrp="1"/>
          </p:cNvGraphicFramePr>
          <p:nvPr>
            <p:extLst>
              <p:ext uri="{D42A27DB-BD31-4B8C-83A1-F6EECF244321}">
                <p14:modId xmlns:p14="http://schemas.microsoft.com/office/powerpoint/2010/main" val="2541691139"/>
              </p:ext>
            </p:extLst>
          </p:nvPr>
        </p:nvGraphicFramePr>
        <p:xfrm>
          <a:off x="2911867" y="393911"/>
          <a:ext cx="5479453" cy="6345668"/>
        </p:xfrm>
        <a:graphic>
          <a:graphicData uri="http://schemas.openxmlformats.org/drawingml/2006/table">
            <a:tbl>
              <a:tblPr>
                <a:tableStyleId>{616DA210-FB5B-4158-B5E0-FEB733F419BA}</a:tableStyleId>
              </a:tblPr>
              <a:tblGrid>
                <a:gridCol w="470444">
                  <a:extLst>
                    <a:ext uri="{9D8B030D-6E8A-4147-A177-3AD203B41FA5}">
                      <a16:colId xmlns="" xmlns:a16="http://schemas.microsoft.com/office/drawing/2014/main" val="2903002553"/>
                    </a:ext>
                  </a:extLst>
                </a:gridCol>
                <a:gridCol w="4001770">
                  <a:extLst>
                    <a:ext uri="{9D8B030D-6E8A-4147-A177-3AD203B41FA5}">
                      <a16:colId xmlns="" xmlns:a16="http://schemas.microsoft.com/office/drawing/2014/main" val="1108417919"/>
                    </a:ext>
                  </a:extLst>
                </a:gridCol>
                <a:gridCol w="1007239">
                  <a:extLst>
                    <a:ext uri="{9D8B030D-6E8A-4147-A177-3AD203B41FA5}">
                      <a16:colId xmlns="" xmlns:a16="http://schemas.microsoft.com/office/drawing/2014/main" val="1336866849"/>
                    </a:ext>
                  </a:extLst>
                </a:gridCol>
              </a:tblGrid>
              <a:tr h="167269">
                <a:tc>
                  <a:txBody>
                    <a:bodyPr/>
                    <a:lstStyle/>
                    <a:p>
                      <a:pPr algn="ctr" fontAlgn="b"/>
                      <a:r>
                        <a:rPr lang="es-CO" sz="1200" u="none" strike="noStrike" dirty="0">
                          <a:solidFill>
                            <a:schemeClr val="bg1"/>
                          </a:solidFill>
                          <a:effectLst/>
                          <a:latin typeface="Arial Narrow" panose="020B0606020202030204" pitchFamily="34" charset="0"/>
                          <a:cs typeface="Arial" panose="020B0604020202020204" pitchFamily="34" charset="0"/>
                        </a:rPr>
                        <a:t>Puesto</a:t>
                      </a:r>
                      <a:endParaRPr lang="es-CO" sz="1200" b="0" i="0" u="none" strike="noStrike" dirty="0">
                        <a:solidFill>
                          <a:schemeClr val="bg1"/>
                        </a:solidFill>
                        <a:effectLst/>
                        <a:latin typeface="Arial Narrow" panose="020B0606020202030204" pitchFamily="34" charset="0"/>
                        <a:cs typeface="Arial" panose="020B0604020202020204" pitchFamily="34" charset="0"/>
                      </a:endParaRPr>
                    </a:p>
                  </a:txBody>
                  <a:tcPr marL="5828" marR="5828" marT="5828" marB="0" anchor="b">
                    <a:solidFill>
                      <a:srgbClr val="002060"/>
                    </a:solidFill>
                  </a:tcPr>
                </a:tc>
                <a:tc>
                  <a:txBody>
                    <a:bodyPr/>
                    <a:lstStyle/>
                    <a:p>
                      <a:pPr algn="ctr" fontAlgn="b"/>
                      <a:r>
                        <a:rPr lang="es-CO" sz="1200" u="none" strike="noStrike" dirty="0">
                          <a:solidFill>
                            <a:schemeClr val="bg1"/>
                          </a:solidFill>
                          <a:effectLst/>
                          <a:latin typeface="Arial Narrow" panose="020B0606020202030204" pitchFamily="34" charset="0"/>
                          <a:cs typeface="Arial" panose="020B0604020202020204" pitchFamily="34" charset="0"/>
                        </a:rPr>
                        <a:t>Nombre</a:t>
                      </a:r>
                      <a:endParaRPr lang="es-CO" sz="1200" b="0" i="0" u="none" strike="noStrike" dirty="0">
                        <a:solidFill>
                          <a:schemeClr val="bg1"/>
                        </a:solidFill>
                        <a:effectLst/>
                        <a:latin typeface="Arial Narrow" panose="020B0606020202030204" pitchFamily="34" charset="0"/>
                        <a:cs typeface="Arial" panose="020B0604020202020204" pitchFamily="34" charset="0"/>
                      </a:endParaRPr>
                    </a:p>
                  </a:txBody>
                  <a:tcPr marL="5828" marR="5828" marT="5828" marB="0" anchor="b">
                    <a:solidFill>
                      <a:srgbClr val="002060"/>
                    </a:solidFill>
                  </a:tcPr>
                </a:tc>
                <a:tc>
                  <a:txBody>
                    <a:bodyPr/>
                    <a:lstStyle/>
                    <a:p>
                      <a:pPr algn="ctr" fontAlgn="b"/>
                      <a:r>
                        <a:rPr lang="es-CO" sz="1200" u="none" strike="noStrike" dirty="0">
                          <a:solidFill>
                            <a:schemeClr val="bg1"/>
                          </a:solidFill>
                          <a:effectLst/>
                          <a:latin typeface="Arial Narrow" panose="020B0606020202030204" pitchFamily="34" charset="0"/>
                          <a:cs typeface="Arial" panose="020B0604020202020204" pitchFamily="34" charset="0"/>
                        </a:rPr>
                        <a:t>indicador</a:t>
                      </a:r>
                      <a:endParaRPr lang="es-CO" sz="1200" b="0" i="0" u="none" strike="noStrike" dirty="0">
                        <a:solidFill>
                          <a:schemeClr val="bg1"/>
                        </a:solidFill>
                        <a:effectLst/>
                        <a:latin typeface="Arial Narrow" panose="020B0606020202030204" pitchFamily="34" charset="0"/>
                        <a:cs typeface="Arial" panose="020B0604020202020204" pitchFamily="34" charset="0"/>
                      </a:endParaRPr>
                    </a:p>
                  </a:txBody>
                  <a:tcPr marL="5828" marR="5828" marT="5828" marB="0" anchor="b">
                    <a:solidFill>
                      <a:srgbClr val="002060"/>
                    </a:solidFill>
                  </a:tcPr>
                </a:tc>
                <a:extLst>
                  <a:ext uri="{0D108BD9-81ED-4DB2-BD59-A6C34878D82A}">
                    <a16:rowId xmlns="" xmlns:a16="http://schemas.microsoft.com/office/drawing/2014/main" val="784223100"/>
                  </a:ext>
                </a:extLst>
              </a:tr>
              <a:tr h="170546">
                <a:tc>
                  <a:txBody>
                    <a:bodyPr/>
                    <a:lstStyle/>
                    <a:p>
                      <a:pPr algn="ctr" fontAlgn="b"/>
                      <a:r>
                        <a:rPr lang="es-CO" sz="1200" b="0" i="0" u="none" strike="noStrike" dirty="0">
                          <a:solidFill>
                            <a:srgbClr val="000000"/>
                          </a:solidFill>
                          <a:effectLst/>
                          <a:latin typeface="Arial Narrow" panose="020B0606020202030204" pitchFamily="34" charset="0"/>
                          <a:cs typeface="Arial" panose="020B0604020202020204" pitchFamily="34" charset="0"/>
                        </a:rPr>
                        <a:t>1</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cs typeface="Arial" panose="020B0604020202020204" pitchFamily="34" charset="0"/>
                        </a:rPr>
                        <a:t>COLEGIO MAYOR DE NUESTRA SEÑORA DEL ROSARIO</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cs typeface="Arial" panose="020B0604020202020204" pitchFamily="34" charset="0"/>
                        </a:rPr>
                        <a:t>0,633</a:t>
                      </a:r>
                    </a:p>
                  </a:txBody>
                  <a:tcPr marL="9525" marR="9525" marT="9525" marB="0" anchor="b">
                    <a:solidFill>
                      <a:schemeClr val="bg1"/>
                    </a:solidFill>
                  </a:tcPr>
                </a:tc>
                <a:extLst>
                  <a:ext uri="{0D108BD9-81ED-4DB2-BD59-A6C34878D82A}">
                    <a16:rowId xmlns="" xmlns:a16="http://schemas.microsoft.com/office/drawing/2014/main" val="3017362136"/>
                  </a:ext>
                </a:extLst>
              </a:tr>
              <a:tr h="170546">
                <a:tc>
                  <a:txBody>
                    <a:bodyPr/>
                    <a:lstStyle/>
                    <a:p>
                      <a:pPr algn="ctr" fontAlgn="b"/>
                      <a:r>
                        <a:rPr lang="es-CO" sz="1200" b="0" i="0" u="none" strike="noStrike" dirty="0">
                          <a:solidFill>
                            <a:srgbClr val="000000"/>
                          </a:solidFill>
                          <a:effectLst/>
                          <a:latin typeface="Arial Narrow" panose="020B0606020202030204" pitchFamily="34" charset="0"/>
                          <a:cs typeface="Arial" panose="020B0604020202020204" pitchFamily="34" charset="0"/>
                        </a:rPr>
                        <a:t>2</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cs typeface="Arial" panose="020B0604020202020204" pitchFamily="34" charset="0"/>
                        </a:rPr>
                        <a:t>UNIVERSIDAD EAN</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cs typeface="Arial" panose="020B0604020202020204" pitchFamily="34" charset="0"/>
                        </a:rPr>
                        <a:t>0,631</a:t>
                      </a:r>
                    </a:p>
                  </a:txBody>
                  <a:tcPr marL="9525" marR="9525" marT="9525" marB="0" anchor="b">
                    <a:solidFill>
                      <a:schemeClr val="bg1"/>
                    </a:solidFill>
                  </a:tcPr>
                </a:tc>
                <a:extLst>
                  <a:ext uri="{0D108BD9-81ED-4DB2-BD59-A6C34878D82A}">
                    <a16:rowId xmlns="" xmlns:a16="http://schemas.microsoft.com/office/drawing/2014/main" val="4205132018"/>
                  </a:ext>
                </a:extLst>
              </a:tr>
              <a:tr h="170546">
                <a:tc>
                  <a:txBody>
                    <a:bodyPr/>
                    <a:lstStyle/>
                    <a:p>
                      <a:pPr algn="ctr" fontAlgn="b"/>
                      <a:r>
                        <a:rPr lang="es-CO" sz="1200" b="0" i="0" u="none" strike="noStrike">
                          <a:solidFill>
                            <a:srgbClr val="000000"/>
                          </a:solidFill>
                          <a:effectLst/>
                          <a:latin typeface="Arial Narrow" panose="020B0606020202030204" pitchFamily="34" charset="0"/>
                          <a:cs typeface="Arial" panose="020B0604020202020204" pitchFamily="34" charset="0"/>
                        </a:rPr>
                        <a:t>3</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cs typeface="Arial" panose="020B0604020202020204" pitchFamily="34" charset="0"/>
                        </a:rPr>
                        <a:t>UNIVERSIDAD EXTERNADO DE COLOMBIA</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cs typeface="Arial" panose="020B0604020202020204" pitchFamily="34" charset="0"/>
                        </a:rPr>
                        <a:t>0,573</a:t>
                      </a:r>
                    </a:p>
                  </a:txBody>
                  <a:tcPr marL="9525" marR="9525" marT="9525" marB="0" anchor="b">
                    <a:solidFill>
                      <a:schemeClr val="bg1"/>
                    </a:solidFill>
                  </a:tcPr>
                </a:tc>
                <a:extLst>
                  <a:ext uri="{0D108BD9-81ED-4DB2-BD59-A6C34878D82A}">
                    <a16:rowId xmlns="" xmlns:a16="http://schemas.microsoft.com/office/drawing/2014/main" val="3454230621"/>
                  </a:ext>
                </a:extLst>
              </a:tr>
              <a:tr h="170546">
                <a:tc>
                  <a:txBody>
                    <a:bodyPr/>
                    <a:lstStyle/>
                    <a:p>
                      <a:pPr algn="ctr" fontAlgn="b"/>
                      <a:r>
                        <a:rPr lang="es-CO" sz="1200" b="0" i="0" u="none" strike="noStrike">
                          <a:solidFill>
                            <a:srgbClr val="000000"/>
                          </a:solidFill>
                          <a:effectLst/>
                          <a:latin typeface="Arial Narrow" panose="020B0606020202030204" pitchFamily="34" charset="0"/>
                          <a:cs typeface="Arial" panose="020B0604020202020204" pitchFamily="34" charset="0"/>
                        </a:rPr>
                        <a:t>4</a:t>
                      </a:r>
                    </a:p>
                  </a:txBody>
                  <a:tcPr marL="9525" marR="9525" marT="9525" marB="0" anchor="b">
                    <a:solidFill>
                      <a:schemeClr val="bg1"/>
                    </a:solidFill>
                  </a:tcPr>
                </a:tc>
                <a:tc>
                  <a:txBody>
                    <a:bodyPr/>
                    <a:lstStyle/>
                    <a:p>
                      <a:pPr algn="l" fontAlgn="b"/>
                      <a:r>
                        <a:rPr lang="es-CO" sz="1200" b="0" i="0" u="none" strike="noStrike" dirty="0">
                          <a:solidFill>
                            <a:srgbClr val="000000"/>
                          </a:solidFill>
                          <a:effectLst/>
                          <a:latin typeface="Arial Narrow" panose="020B0606020202030204" pitchFamily="34" charset="0"/>
                          <a:cs typeface="Arial" panose="020B0604020202020204" pitchFamily="34" charset="0"/>
                        </a:rPr>
                        <a:t>UNIVERSIDAD EAFIT-</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cs typeface="Arial" panose="020B0604020202020204" pitchFamily="34" charset="0"/>
                        </a:rPr>
                        <a:t>0,543</a:t>
                      </a:r>
                    </a:p>
                  </a:txBody>
                  <a:tcPr marL="9525" marR="9525" marT="9525" marB="0" anchor="b">
                    <a:solidFill>
                      <a:schemeClr val="bg1"/>
                    </a:solidFill>
                  </a:tcPr>
                </a:tc>
                <a:extLst>
                  <a:ext uri="{0D108BD9-81ED-4DB2-BD59-A6C34878D82A}">
                    <a16:rowId xmlns="" xmlns:a16="http://schemas.microsoft.com/office/drawing/2014/main" val="3885865710"/>
                  </a:ext>
                </a:extLst>
              </a:tr>
              <a:tr h="170546">
                <a:tc>
                  <a:txBody>
                    <a:bodyPr/>
                    <a:lstStyle/>
                    <a:p>
                      <a:pPr algn="ctr" fontAlgn="b"/>
                      <a:r>
                        <a:rPr lang="es-CO" sz="1200" b="0" i="0" u="none" strike="noStrike">
                          <a:solidFill>
                            <a:srgbClr val="000000"/>
                          </a:solidFill>
                          <a:effectLst/>
                          <a:latin typeface="Arial Narrow" panose="020B0606020202030204" pitchFamily="34" charset="0"/>
                          <a:cs typeface="Arial" panose="020B0604020202020204" pitchFamily="34" charset="0"/>
                        </a:rPr>
                        <a:t>5</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cs typeface="Arial" panose="020B0604020202020204" pitchFamily="34" charset="0"/>
                        </a:rPr>
                        <a:t>UNIVERSIDAD ICESI</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cs typeface="Arial" panose="020B0604020202020204" pitchFamily="34" charset="0"/>
                        </a:rPr>
                        <a:t>0,497</a:t>
                      </a:r>
                    </a:p>
                  </a:txBody>
                  <a:tcPr marL="9525" marR="9525" marT="9525" marB="0" anchor="b">
                    <a:solidFill>
                      <a:schemeClr val="bg1"/>
                    </a:solidFill>
                  </a:tcPr>
                </a:tc>
                <a:extLst>
                  <a:ext uri="{0D108BD9-81ED-4DB2-BD59-A6C34878D82A}">
                    <a16:rowId xmlns="" xmlns:a16="http://schemas.microsoft.com/office/drawing/2014/main" val="532470920"/>
                  </a:ext>
                </a:extLst>
              </a:tr>
              <a:tr h="170546">
                <a:tc>
                  <a:txBody>
                    <a:bodyPr/>
                    <a:lstStyle/>
                    <a:p>
                      <a:pPr algn="ctr" fontAlgn="b"/>
                      <a:r>
                        <a:rPr lang="es-CO" sz="1200" b="0" i="0" u="none" strike="noStrike">
                          <a:solidFill>
                            <a:srgbClr val="000000"/>
                          </a:solidFill>
                          <a:effectLst/>
                          <a:latin typeface="Arial Narrow" panose="020B0606020202030204" pitchFamily="34" charset="0"/>
                          <a:cs typeface="Arial" panose="020B0604020202020204" pitchFamily="34" charset="0"/>
                        </a:rPr>
                        <a:t>6</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cs typeface="Arial" panose="020B0604020202020204" pitchFamily="34" charset="0"/>
                        </a:rPr>
                        <a:t>UNIVERSIDAD DE LA SABANA</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cs typeface="Arial" panose="020B0604020202020204" pitchFamily="34" charset="0"/>
                        </a:rPr>
                        <a:t>0,438</a:t>
                      </a:r>
                    </a:p>
                  </a:txBody>
                  <a:tcPr marL="9525" marR="9525" marT="9525" marB="0" anchor="b">
                    <a:solidFill>
                      <a:schemeClr val="bg1"/>
                    </a:solidFill>
                  </a:tcPr>
                </a:tc>
                <a:extLst>
                  <a:ext uri="{0D108BD9-81ED-4DB2-BD59-A6C34878D82A}">
                    <a16:rowId xmlns="" xmlns:a16="http://schemas.microsoft.com/office/drawing/2014/main" val="1773042514"/>
                  </a:ext>
                </a:extLst>
              </a:tr>
              <a:tr h="170546">
                <a:tc>
                  <a:txBody>
                    <a:bodyPr/>
                    <a:lstStyle/>
                    <a:p>
                      <a:pPr algn="ctr" fontAlgn="b"/>
                      <a:r>
                        <a:rPr lang="es-CO" sz="1200" b="0" i="0" u="none" strike="noStrike">
                          <a:solidFill>
                            <a:srgbClr val="000000"/>
                          </a:solidFill>
                          <a:effectLst/>
                          <a:latin typeface="Arial Narrow" panose="020B0606020202030204" pitchFamily="34" charset="0"/>
                          <a:cs typeface="Arial" panose="020B0604020202020204" pitchFamily="34" charset="0"/>
                        </a:rPr>
                        <a:t>7</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cs typeface="Arial" panose="020B0604020202020204" pitchFamily="34" charset="0"/>
                        </a:rPr>
                        <a:t>UNIVERSIDAD DE LA SALLE</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cs typeface="Arial" panose="020B0604020202020204" pitchFamily="34" charset="0"/>
                        </a:rPr>
                        <a:t>0,416</a:t>
                      </a:r>
                    </a:p>
                  </a:txBody>
                  <a:tcPr marL="9525" marR="9525" marT="9525" marB="0" anchor="b">
                    <a:solidFill>
                      <a:schemeClr val="bg1"/>
                    </a:solidFill>
                  </a:tcPr>
                </a:tc>
                <a:extLst>
                  <a:ext uri="{0D108BD9-81ED-4DB2-BD59-A6C34878D82A}">
                    <a16:rowId xmlns="" xmlns:a16="http://schemas.microsoft.com/office/drawing/2014/main" val="59484682"/>
                  </a:ext>
                </a:extLst>
              </a:tr>
              <a:tr h="170546">
                <a:tc>
                  <a:txBody>
                    <a:bodyPr/>
                    <a:lstStyle/>
                    <a:p>
                      <a:pPr algn="ctr" fontAlgn="b"/>
                      <a:r>
                        <a:rPr lang="es-CO" sz="1200" b="0" i="0" u="none" strike="noStrike">
                          <a:solidFill>
                            <a:srgbClr val="000000"/>
                          </a:solidFill>
                          <a:effectLst/>
                          <a:latin typeface="Arial Narrow" panose="020B0606020202030204" pitchFamily="34" charset="0"/>
                          <a:cs typeface="Arial" panose="020B0604020202020204" pitchFamily="34" charset="0"/>
                        </a:rPr>
                        <a:t>8</a:t>
                      </a:r>
                    </a:p>
                  </a:txBody>
                  <a:tcPr marL="9525" marR="9525" marT="9525" marB="0" anchor="b">
                    <a:solidFill>
                      <a:schemeClr val="bg1"/>
                    </a:solidFill>
                  </a:tcPr>
                </a:tc>
                <a:tc>
                  <a:txBody>
                    <a:bodyPr/>
                    <a:lstStyle/>
                    <a:p>
                      <a:pPr algn="l" fontAlgn="b"/>
                      <a:r>
                        <a:rPr lang="es-CO" sz="1200" b="0" i="0" u="none" strike="noStrike" dirty="0">
                          <a:solidFill>
                            <a:srgbClr val="000000"/>
                          </a:solidFill>
                          <a:effectLst/>
                          <a:latin typeface="Arial Narrow" panose="020B0606020202030204" pitchFamily="34" charset="0"/>
                          <a:cs typeface="Arial" panose="020B0604020202020204" pitchFamily="34" charset="0"/>
                        </a:rPr>
                        <a:t>UNIVERSIDAD DE MEDELLIN</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cs typeface="Arial" panose="020B0604020202020204" pitchFamily="34" charset="0"/>
                        </a:rPr>
                        <a:t>0,380</a:t>
                      </a:r>
                    </a:p>
                  </a:txBody>
                  <a:tcPr marL="9525" marR="9525" marT="9525" marB="0" anchor="b">
                    <a:solidFill>
                      <a:schemeClr val="bg1"/>
                    </a:solidFill>
                  </a:tcPr>
                </a:tc>
                <a:extLst>
                  <a:ext uri="{0D108BD9-81ED-4DB2-BD59-A6C34878D82A}">
                    <a16:rowId xmlns="" xmlns:a16="http://schemas.microsoft.com/office/drawing/2014/main" val="97599480"/>
                  </a:ext>
                </a:extLst>
              </a:tr>
              <a:tr h="170546">
                <a:tc>
                  <a:txBody>
                    <a:bodyPr/>
                    <a:lstStyle/>
                    <a:p>
                      <a:pPr algn="ctr" fontAlgn="b"/>
                      <a:r>
                        <a:rPr lang="es-CO" sz="1200" b="0" i="0" u="none" strike="noStrike">
                          <a:solidFill>
                            <a:srgbClr val="000000"/>
                          </a:solidFill>
                          <a:effectLst/>
                          <a:latin typeface="Arial Narrow" panose="020B0606020202030204" pitchFamily="34" charset="0"/>
                          <a:cs typeface="Arial" panose="020B0604020202020204" pitchFamily="34" charset="0"/>
                        </a:rPr>
                        <a:t>9</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cs typeface="Arial" panose="020B0604020202020204" pitchFamily="34" charset="0"/>
                        </a:rPr>
                        <a:t>UNIVERSIDAD CATOLICA DE PEREIRA</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cs typeface="Arial" panose="020B0604020202020204" pitchFamily="34" charset="0"/>
                        </a:rPr>
                        <a:t>0,366</a:t>
                      </a:r>
                    </a:p>
                  </a:txBody>
                  <a:tcPr marL="9525" marR="9525" marT="9525" marB="0" anchor="b">
                    <a:solidFill>
                      <a:schemeClr val="bg1"/>
                    </a:solidFill>
                  </a:tcPr>
                </a:tc>
                <a:extLst>
                  <a:ext uri="{0D108BD9-81ED-4DB2-BD59-A6C34878D82A}">
                    <a16:rowId xmlns="" xmlns:a16="http://schemas.microsoft.com/office/drawing/2014/main" val="2533251225"/>
                  </a:ext>
                </a:extLst>
              </a:tr>
              <a:tr h="170546">
                <a:tc>
                  <a:txBody>
                    <a:bodyPr/>
                    <a:lstStyle/>
                    <a:p>
                      <a:pPr algn="ctr" fontAlgn="b"/>
                      <a:r>
                        <a:rPr lang="es-CO" sz="1200" b="0" i="0" u="none" strike="noStrike">
                          <a:solidFill>
                            <a:srgbClr val="000000"/>
                          </a:solidFill>
                          <a:effectLst/>
                          <a:latin typeface="Arial Narrow" panose="020B0606020202030204" pitchFamily="34" charset="0"/>
                          <a:cs typeface="Arial" panose="020B0604020202020204" pitchFamily="34" charset="0"/>
                        </a:rPr>
                        <a:t>10</a:t>
                      </a:r>
                    </a:p>
                  </a:txBody>
                  <a:tcPr marL="9525" marR="9525" marT="9525" marB="0" anchor="b">
                    <a:solidFill>
                      <a:schemeClr val="bg1"/>
                    </a:solidFill>
                  </a:tcPr>
                </a:tc>
                <a:tc>
                  <a:txBody>
                    <a:bodyPr/>
                    <a:lstStyle/>
                    <a:p>
                      <a:pPr algn="l" fontAlgn="b"/>
                      <a:r>
                        <a:rPr lang="es-CO" sz="1200" b="0" i="0" u="none" strike="noStrike" dirty="0">
                          <a:solidFill>
                            <a:srgbClr val="000000"/>
                          </a:solidFill>
                          <a:effectLst/>
                          <a:latin typeface="Arial Narrow" panose="020B0606020202030204" pitchFamily="34" charset="0"/>
                          <a:cs typeface="Arial" panose="020B0604020202020204" pitchFamily="34" charset="0"/>
                        </a:rPr>
                        <a:t>UNIVERSIDAD DE MANIZALES</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cs typeface="Arial" panose="020B0604020202020204" pitchFamily="34" charset="0"/>
                        </a:rPr>
                        <a:t>0,354</a:t>
                      </a:r>
                    </a:p>
                  </a:txBody>
                  <a:tcPr marL="9525" marR="9525" marT="9525" marB="0" anchor="b">
                    <a:solidFill>
                      <a:schemeClr val="bg1"/>
                    </a:solidFill>
                  </a:tcPr>
                </a:tc>
                <a:extLst>
                  <a:ext uri="{0D108BD9-81ED-4DB2-BD59-A6C34878D82A}">
                    <a16:rowId xmlns="" xmlns:a16="http://schemas.microsoft.com/office/drawing/2014/main" val="1624022623"/>
                  </a:ext>
                </a:extLst>
              </a:tr>
              <a:tr h="170546">
                <a:tc>
                  <a:txBody>
                    <a:bodyPr/>
                    <a:lstStyle/>
                    <a:p>
                      <a:pPr algn="ctr" fontAlgn="b"/>
                      <a:r>
                        <a:rPr lang="es-CO" sz="1200" b="0" i="0" u="none" strike="noStrike">
                          <a:solidFill>
                            <a:srgbClr val="000000"/>
                          </a:solidFill>
                          <a:effectLst/>
                          <a:latin typeface="Arial Narrow" panose="020B0606020202030204" pitchFamily="34" charset="0"/>
                          <a:cs typeface="Arial" panose="020B0604020202020204" pitchFamily="34" charset="0"/>
                        </a:rPr>
                        <a:t>11</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cs typeface="Arial" panose="020B0604020202020204" pitchFamily="34" charset="0"/>
                        </a:rPr>
                        <a:t>FUNDACION UNIVERSITARIA DE CIENCIAS DE LA SALUD</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cs typeface="Arial" panose="020B0604020202020204" pitchFamily="34" charset="0"/>
                        </a:rPr>
                        <a:t>0,322</a:t>
                      </a:r>
                    </a:p>
                  </a:txBody>
                  <a:tcPr marL="9525" marR="9525" marT="9525" marB="0" anchor="b">
                    <a:solidFill>
                      <a:schemeClr val="bg1"/>
                    </a:solidFill>
                  </a:tcPr>
                </a:tc>
                <a:extLst>
                  <a:ext uri="{0D108BD9-81ED-4DB2-BD59-A6C34878D82A}">
                    <a16:rowId xmlns="" xmlns:a16="http://schemas.microsoft.com/office/drawing/2014/main" val="292359806"/>
                  </a:ext>
                </a:extLst>
              </a:tr>
              <a:tr h="170546">
                <a:tc>
                  <a:txBody>
                    <a:bodyPr/>
                    <a:lstStyle/>
                    <a:p>
                      <a:pPr algn="ctr" fontAlgn="b"/>
                      <a:r>
                        <a:rPr lang="es-CO" sz="1200" b="0" i="0" u="none" strike="noStrike">
                          <a:solidFill>
                            <a:srgbClr val="000000"/>
                          </a:solidFill>
                          <a:effectLst/>
                          <a:latin typeface="Arial Narrow" panose="020B0606020202030204" pitchFamily="34" charset="0"/>
                          <a:cs typeface="Arial" panose="020B0604020202020204" pitchFamily="34" charset="0"/>
                        </a:rPr>
                        <a:t>12</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cs typeface="Arial" panose="020B0604020202020204" pitchFamily="34" charset="0"/>
                        </a:rPr>
                        <a:t>UNIVERSIDAD CES</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cs typeface="Arial" panose="020B0604020202020204" pitchFamily="34" charset="0"/>
                        </a:rPr>
                        <a:t>0,321</a:t>
                      </a:r>
                    </a:p>
                  </a:txBody>
                  <a:tcPr marL="9525" marR="9525" marT="9525" marB="0" anchor="b">
                    <a:solidFill>
                      <a:schemeClr val="bg1"/>
                    </a:solidFill>
                  </a:tcPr>
                </a:tc>
                <a:extLst>
                  <a:ext uri="{0D108BD9-81ED-4DB2-BD59-A6C34878D82A}">
                    <a16:rowId xmlns="" xmlns:a16="http://schemas.microsoft.com/office/drawing/2014/main" val="2809978352"/>
                  </a:ext>
                </a:extLst>
              </a:tr>
              <a:tr h="170546">
                <a:tc>
                  <a:txBody>
                    <a:bodyPr/>
                    <a:lstStyle/>
                    <a:p>
                      <a:pPr algn="ctr" fontAlgn="b"/>
                      <a:r>
                        <a:rPr lang="es-CO" sz="1200" b="0" i="0" u="none" strike="noStrike">
                          <a:solidFill>
                            <a:srgbClr val="000000"/>
                          </a:solidFill>
                          <a:effectLst/>
                          <a:latin typeface="Arial Narrow" panose="020B0606020202030204" pitchFamily="34" charset="0"/>
                          <a:cs typeface="Arial" panose="020B0604020202020204" pitchFamily="34" charset="0"/>
                        </a:rPr>
                        <a:t>13</a:t>
                      </a:r>
                    </a:p>
                  </a:txBody>
                  <a:tcPr marL="9525" marR="9525" marT="9525" marB="0" anchor="b">
                    <a:solidFill>
                      <a:schemeClr val="bg1"/>
                    </a:solidFill>
                  </a:tcPr>
                </a:tc>
                <a:tc>
                  <a:txBody>
                    <a:bodyPr/>
                    <a:lstStyle/>
                    <a:p>
                      <a:pPr algn="l" fontAlgn="b"/>
                      <a:r>
                        <a:rPr lang="es-CO" sz="1200" b="0" i="0" u="none" strike="noStrike" dirty="0">
                          <a:solidFill>
                            <a:srgbClr val="000000"/>
                          </a:solidFill>
                          <a:effectLst/>
                          <a:latin typeface="Arial Narrow" panose="020B0606020202030204" pitchFamily="34" charset="0"/>
                          <a:cs typeface="Arial" panose="020B0604020202020204" pitchFamily="34" charset="0"/>
                        </a:rPr>
                        <a:t>UNIVERSIDAD AUTONOMA DE MANIZALES</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cs typeface="Arial" panose="020B0604020202020204" pitchFamily="34" charset="0"/>
                        </a:rPr>
                        <a:t>0,303</a:t>
                      </a:r>
                    </a:p>
                  </a:txBody>
                  <a:tcPr marL="9525" marR="9525" marT="9525" marB="0" anchor="b">
                    <a:solidFill>
                      <a:schemeClr val="bg1"/>
                    </a:solidFill>
                  </a:tcPr>
                </a:tc>
                <a:extLst>
                  <a:ext uri="{0D108BD9-81ED-4DB2-BD59-A6C34878D82A}">
                    <a16:rowId xmlns="" xmlns:a16="http://schemas.microsoft.com/office/drawing/2014/main" val="2596225650"/>
                  </a:ext>
                </a:extLst>
              </a:tr>
              <a:tr h="170546">
                <a:tc>
                  <a:txBody>
                    <a:bodyPr/>
                    <a:lstStyle/>
                    <a:p>
                      <a:pPr algn="ctr" fontAlgn="b"/>
                      <a:r>
                        <a:rPr lang="es-CO" sz="1200" b="0" i="0" u="none" strike="noStrike">
                          <a:solidFill>
                            <a:srgbClr val="000000"/>
                          </a:solidFill>
                          <a:effectLst/>
                          <a:latin typeface="Arial Narrow" panose="020B0606020202030204" pitchFamily="34" charset="0"/>
                          <a:cs typeface="Arial" panose="020B0604020202020204" pitchFamily="34" charset="0"/>
                        </a:rPr>
                        <a:t>14</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cs typeface="Arial" panose="020B0604020202020204" pitchFamily="34" charset="0"/>
                        </a:rPr>
                        <a:t>UNIVERSIDAD AUTONOMA DEL CARIBE- UNIAUTONOMA</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cs typeface="Arial" panose="020B0604020202020204" pitchFamily="34" charset="0"/>
                        </a:rPr>
                        <a:t>0,239</a:t>
                      </a:r>
                    </a:p>
                  </a:txBody>
                  <a:tcPr marL="9525" marR="9525" marT="9525" marB="0" anchor="b">
                    <a:solidFill>
                      <a:schemeClr val="bg1"/>
                    </a:solidFill>
                  </a:tcPr>
                </a:tc>
                <a:extLst>
                  <a:ext uri="{0D108BD9-81ED-4DB2-BD59-A6C34878D82A}">
                    <a16:rowId xmlns="" xmlns:a16="http://schemas.microsoft.com/office/drawing/2014/main" val="2397544597"/>
                  </a:ext>
                </a:extLst>
              </a:tr>
              <a:tr h="170546">
                <a:tc>
                  <a:txBody>
                    <a:bodyPr/>
                    <a:lstStyle/>
                    <a:p>
                      <a:pPr algn="ctr" fontAlgn="b"/>
                      <a:r>
                        <a:rPr lang="es-CO" sz="1200" b="0" i="0" u="none" strike="noStrike">
                          <a:solidFill>
                            <a:srgbClr val="000000"/>
                          </a:solidFill>
                          <a:effectLst/>
                          <a:latin typeface="Arial Narrow" panose="020B0606020202030204" pitchFamily="34" charset="0"/>
                          <a:cs typeface="Arial" panose="020B0604020202020204" pitchFamily="34" charset="0"/>
                        </a:rPr>
                        <a:t>15</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cs typeface="Arial" panose="020B0604020202020204" pitchFamily="34" charset="0"/>
                        </a:rPr>
                        <a:t>UNIVERSIDAD AUTONOMA DE BUCARAMANGA-UNAB-</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cs typeface="Arial" panose="020B0604020202020204" pitchFamily="34" charset="0"/>
                        </a:rPr>
                        <a:t>0,213</a:t>
                      </a:r>
                    </a:p>
                  </a:txBody>
                  <a:tcPr marL="9525" marR="9525" marT="9525" marB="0" anchor="b">
                    <a:solidFill>
                      <a:schemeClr val="bg1"/>
                    </a:solidFill>
                  </a:tcPr>
                </a:tc>
                <a:extLst>
                  <a:ext uri="{0D108BD9-81ED-4DB2-BD59-A6C34878D82A}">
                    <a16:rowId xmlns="" xmlns:a16="http://schemas.microsoft.com/office/drawing/2014/main" val="1239533458"/>
                  </a:ext>
                </a:extLst>
              </a:tr>
              <a:tr h="170546">
                <a:tc>
                  <a:txBody>
                    <a:bodyPr/>
                    <a:lstStyle/>
                    <a:p>
                      <a:pPr algn="ctr" fontAlgn="b"/>
                      <a:r>
                        <a:rPr lang="es-CO" sz="1200" b="0" i="0" u="none" strike="noStrike">
                          <a:solidFill>
                            <a:srgbClr val="000000"/>
                          </a:solidFill>
                          <a:effectLst/>
                          <a:latin typeface="Arial Narrow" panose="020B0606020202030204" pitchFamily="34" charset="0"/>
                          <a:cs typeface="Arial" panose="020B0604020202020204" pitchFamily="34" charset="0"/>
                        </a:rPr>
                        <a:t>16</a:t>
                      </a:r>
                    </a:p>
                  </a:txBody>
                  <a:tcPr marL="9525" marR="9525" marT="9525" marB="0" anchor="b">
                    <a:solidFill>
                      <a:schemeClr val="bg1"/>
                    </a:solidFill>
                  </a:tcPr>
                </a:tc>
                <a:tc>
                  <a:txBody>
                    <a:bodyPr/>
                    <a:lstStyle/>
                    <a:p>
                      <a:pPr algn="l" fontAlgn="b"/>
                      <a:r>
                        <a:rPr lang="es-CO" sz="1200" b="0" i="0" u="none" strike="noStrike" dirty="0">
                          <a:solidFill>
                            <a:srgbClr val="000000"/>
                          </a:solidFill>
                          <a:effectLst/>
                          <a:latin typeface="Arial Narrow" panose="020B0606020202030204" pitchFamily="34" charset="0"/>
                          <a:cs typeface="Arial" panose="020B0604020202020204" pitchFamily="34" charset="0"/>
                        </a:rPr>
                        <a:t>UNIVERSIDAD SIMON BOLIVAR</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cs typeface="Arial" panose="020B0604020202020204" pitchFamily="34" charset="0"/>
                        </a:rPr>
                        <a:t>0,208</a:t>
                      </a:r>
                    </a:p>
                  </a:txBody>
                  <a:tcPr marL="9525" marR="9525" marT="9525" marB="0" anchor="b">
                    <a:solidFill>
                      <a:schemeClr val="bg1"/>
                    </a:solidFill>
                  </a:tcPr>
                </a:tc>
                <a:extLst>
                  <a:ext uri="{0D108BD9-81ED-4DB2-BD59-A6C34878D82A}">
                    <a16:rowId xmlns="" xmlns:a16="http://schemas.microsoft.com/office/drawing/2014/main" val="2768313598"/>
                  </a:ext>
                </a:extLst>
              </a:tr>
              <a:tr h="170546">
                <a:tc>
                  <a:txBody>
                    <a:bodyPr/>
                    <a:lstStyle/>
                    <a:p>
                      <a:pPr algn="ctr" fontAlgn="b"/>
                      <a:r>
                        <a:rPr lang="es-CO" sz="1200" b="0" i="0" u="none" strike="noStrike">
                          <a:solidFill>
                            <a:srgbClr val="000000"/>
                          </a:solidFill>
                          <a:effectLst/>
                          <a:latin typeface="Arial Narrow" panose="020B0606020202030204" pitchFamily="34" charset="0"/>
                          <a:cs typeface="Arial" panose="020B0604020202020204" pitchFamily="34" charset="0"/>
                        </a:rPr>
                        <a:t>17</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cs typeface="Arial" panose="020B0604020202020204" pitchFamily="34" charset="0"/>
                        </a:rPr>
                        <a:t>UNIVERSIDAD LIBRE</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cs typeface="Arial" panose="020B0604020202020204" pitchFamily="34" charset="0"/>
                        </a:rPr>
                        <a:t>0,204</a:t>
                      </a:r>
                    </a:p>
                  </a:txBody>
                  <a:tcPr marL="9525" marR="9525" marT="9525" marB="0" anchor="b">
                    <a:solidFill>
                      <a:schemeClr val="bg1"/>
                    </a:solidFill>
                  </a:tcPr>
                </a:tc>
                <a:extLst>
                  <a:ext uri="{0D108BD9-81ED-4DB2-BD59-A6C34878D82A}">
                    <a16:rowId xmlns="" xmlns:a16="http://schemas.microsoft.com/office/drawing/2014/main" val="3232850799"/>
                  </a:ext>
                </a:extLst>
              </a:tr>
              <a:tr h="170546">
                <a:tc>
                  <a:txBody>
                    <a:bodyPr/>
                    <a:lstStyle/>
                    <a:p>
                      <a:pPr algn="ctr" fontAlgn="b"/>
                      <a:r>
                        <a:rPr lang="es-CO" sz="1200" b="0" i="0" u="none" strike="noStrike">
                          <a:solidFill>
                            <a:srgbClr val="000000"/>
                          </a:solidFill>
                          <a:effectLst/>
                          <a:latin typeface="Arial Narrow" panose="020B0606020202030204" pitchFamily="34" charset="0"/>
                          <a:cs typeface="Arial" panose="020B0604020202020204" pitchFamily="34" charset="0"/>
                        </a:rPr>
                        <a:t>18</a:t>
                      </a:r>
                    </a:p>
                  </a:txBody>
                  <a:tcPr marL="9525" marR="9525" marT="9525" marB="0" anchor="b">
                    <a:solidFill>
                      <a:schemeClr val="bg1"/>
                    </a:solidFill>
                  </a:tcPr>
                </a:tc>
                <a:tc>
                  <a:txBody>
                    <a:bodyPr/>
                    <a:lstStyle/>
                    <a:p>
                      <a:pPr algn="l" fontAlgn="b"/>
                      <a:r>
                        <a:rPr lang="es-CO" sz="1200" b="0" i="0" u="none" strike="noStrike" dirty="0">
                          <a:solidFill>
                            <a:srgbClr val="000000"/>
                          </a:solidFill>
                          <a:effectLst/>
                          <a:latin typeface="Arial Narrow" panose="020B0606020202030204" pitchFamily="34" charset="0"/>
                          <a:cs typeface="Arial" panose="020B0604020202020204" pitchFamily="34" charset="0"/>
                        </a:rPr>
                        <a:t>UNIVERSIDAD COOPERATIVA DE COLOMBIA</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cs typeface="Arial" panose="020B0604020202020204" pitchFamily="34" charset="0"/>
                        </a:rPr>
                        <a:t>0,198</a:t>
                      </a:r>
                    </a:p>
                  </a:txBody>
                  <a:tcPr marL="9525" marR="9525" marT="9525" marB="0" anchor="b">
                    <a:solidFill>
                      <a:schemeClr val="bg1"/>
                    </a:solidFill>
                  </a:tcPr>
                </a:tc>
                <a:extLst>
                  <a:ext uri="{0D108BD9-81ED-4DB2-BD59-A6C34878D82A}">
                    <a16:rowId xmlns="" xmlns:a16="http://schemas.microsoft.com/office/drawing/2014/main" val="3736741263"/>
                  </a:ext>
                </a:extLst>
              </a:tr>
              <a:tr h="170546">
                <a:tc>
                  <a:txBody>
                    <a:bodyPr/>
                    <a:lstStyle/>
                    <a:p>
                      <a:pPr algn="ctr" fontAlgn="b"/>
                      <a:r>
                        <a:rPr lang="es-CO" sz="1200" b="0" i="0" u="none" strike="noStrike">
                          <a:solidFill>
                            <a:srgbClr val="000000"/>
                          </a:solidFill>
                          <a:effectLst/>
                          <a:latin typeface="Arial Narrow" panose="020B0606020202030204" pitchFamily="34" charset="0"/>
                          <a:cs typeface="Arial" panose="020B0604020202020204" pitchFamily="34" charset="0"/>
                        </a:rPr>
                        <a:t>19</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cs typeface="Arial" panose="020B0604020202020204" pitchFamily="34" charset="0"/>
                        </a:rPr>
                        <a:t>UNIVERSIDAD SERGIO ARBOLEDA</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cs typeface="Arial" panose="020B0604020202020204" pitchFamily="34" charset="0"/>
                        </a:rPr>
                        <a:t>0,191</a:t>
                      </a:r>
                    </a:p>
                  </a:txBody>
                  <a:tcPr marL="9525" marR="9525" marT="9525" marB="0" anchor="b">
                    <a:solidFill>
                      <a:schemeClr val="bg1"/>
                    </a:solidFill>
                  </a:tcPr>
                </a:tc>
                <a:extLst>
                  <a:ext uri="{0D108BD9-81ED-4DB2-BD59-A6C34878D82A}">
                    <a16:rowId xmlns="" xmlns:a16="http://schemas.microsoft.com/office/drawing/2014/main" val="116231525"/>
                  </a:ext>
                </a:extLst>
              </a:tr>
              <a:tr h="170546">
                <a:tc>
                  <a:txBody>
                    <a:bodyPr/>
                    <a:lstStyle/>
                    <a:p>
                      <a:pPr algn="ctr" fontAlgn="b"/>
                      <a:r>
                        <a:rPr lang="es-CO" sz="1200" b="0" i="0" u="none" strike="noStrike">
                          <a:solidFill>
                            <a:srgbClr val="000000"/>
                          </a:solidFill>
                          <a:effectLst/>
                          <a:latin typeface="Arial Narrow" panose="020B0606020202030204" pitchFamily="34" charset="0"/>
                          <a:cs typeface="Arial" panose="020B0604020202020204" pitchFamily="34" charset="0"/>
                        </a:rPr>
                        <a:t>20</a:t>
                      </a:r>
                    </a:p>
                  </a:txBody>
                  <a:tcPr marL="9525" marR="9525" marT="9525" marB="0" anchor="b">
                    <a:solidFill>
                      <a:schemeClr val="bg1"/>
                    </a:solidFill>
                  </a:tcPr>
                </a:tc>
                <a:tc>
                  <a:txBody>
                    <a:bodyPr/>
                    <a:lstStyle/>
                    <a:p>
                      <a:pPr algn="l" fontAlgn="b"/>
                      <a:r>
                        <a:rPr lang="es-CO" sz="1200" b="0" i="0" u="none" strike="noStrike" dirty="0">
                          <a:solidFill>
                            <a:srgbClr val="000000"/>
                          </a:solidFill>
                          <a:effectLst/>
                          <a:latin typeface="Arial Narrow" panose="020B0606020202030204" pitchFamily="34" charset="0"/>
                          <a:cs typeface="Arial" panose="020B0604020202020204" pitchFamily="34" charset="0"/>
                        </a:rPr>
                        <a:t>FUNDACION UNIVERSIDAD DE BOGOTA - JORGE TADEO LOZANO</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cs typeface="Arial" panose="020B0604020202020204" pitchFamily="34" charset="0"/>
                        </a:rPr>
                        <a:t>0,163</a:t>
                      </a:r>
                    </a:p>
                  </a:txBody>
                  <a:tcPr marL="9525" marR="9525" marT="9525" marB="0" anchor="b">
                    <a:solidFill>
                      <a:schemeClr val="bg1"/>
                    </a:solidFill>
                  </a:tcPr>
                </a:tc>
                <a:extLst>
                  <a:ext uri="{0D108BD9-81ED-4DB2-BD59-A6C34878D82A}">
                    <a16:rowId xmlns="" xmlns:a16="http://schemas.microsoft.com/office/drawing/2014/main" val="4226527145"/>
                  </a:ext>
                </a:extLst>
              </a:tr>
              <a:tr h="170546">
                <a:tc>
                  <a:txBody>
                    <a:bodyPr/>
                    <a:lstStyle/>
                    <a:p>
                      <a:pPr algn="ctr" fontAlgn="b"/>
                      <a:r>
                        <a:rPr lang="es-CO" sz="1200" b="0" i="0" u="none" strike="noStrike">
                          <a:solidFill>
                            <a:srgbClr val="000000"/>
                          </a:solidFill>
                          <a:effectLst/>
                          <a:latin typeface="Arial Narrow" panose="020B0606020202030204" pitchFamily="34" charset="0"/>
                          <a:cs typeface="Arial" panose="020B0604020202020204" pitchFamily="34" charset="0"/>
                        </a:rPr>
                        <a:t>21</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cs typeface="Arial" panose="020B0604020202020204" pitchFamily="34" charset="0"/>
                        </a:rPr>
                        <a:t>UNIVERSIDAD EL BOSQUE</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cs typeface="Arial" panose="020B0604020202020204" pitchFamily="34" charset="0"/>
                        </a:rPr>
                        <a:t>0,147</a:t>
                      </a:r>
                    </a:p>
                  </a:txBody>
                  <a:tcPr marL="9525" marR="9525" marT="9525" marB="0" anchor="b">
                    <a:solidFill>
                      <a:schemeClr val="bg1"/>
                    </a:solidFill>
                  </a:tcPr>
                </a:tc>
                <a:extLst>
                  <a:ext uri="{0D108BD9-81ED-4DB2-BD59-A6C34878D82A}">
                    <a16:rowId xmlns="" xmlns:a16="http://schemas.microsoft.com/office/drawing/2014/main" val="803510805"/>
                  </a:ext>
                </a:extLst>
              </a:tr>
              <a:tr h="170546">
                <a:tc>
                  <a:txBody>
                    <a:bodyPr/>
                    <a:lstStyle/>
                    <a:p>
                      <a:pPr algn="ctr" fontAlgn="b"/>
                      <a:r>
                        <a:rPr lang="es-CO" sz="1200" b="0" i="0" u="none" strike="noStrike">
                          <a:solidFill>
                            <a:srgbClr val="000000"/>
                          </a:solidFill>
                          <a:effectLst/>
                          <a:latin typeface="Arial Narrow" panose="020B0606020202030204" pitchFamily="34" charset="0"/>
                          <a:cs typeface="Arial" panose="020B0604020202020204" pitchFamily="34" charset="0"/>
                        </a:rPr>
                        <a:t>22</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cs typeface="Arial" panose="020B0604020202020204" pitchFamily="34" charset="0"/>
                        </a:rPr>
                        <a:t>UNIVERSIDAD CENTRAL</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cs typeface="Arial" panose="020B0604020202020204" pitchFamily="34" charset="0"/>
                        </a:rPr>
                        <a:t>0,136</a:t>
                      </a:r>
                    </a:p>
                  </a:txBody>
                  <a:tcPr marL="9525" marR="9525" marT="9525" marB="0" anchor="b">
                    <a:solidFill>
                      <a:schemeClr val="bg1"/>
                    </a:solidFill>
                  </a:tcPr>
                </a:tc>
                <a:extLst>
                  <a:ext uri="{0D108BD9-81ED-4DB2-BD59-A6C34878D82A}">
                    <a16:rowId xmlns="" xmlns:a16="http://schemas.microsoft.com/office/drawing/2014/main" val="3472264943"/>
                  </a:ext>
                </a:extLst>
              </a:tr>
              <a:tr h="170546">
                <a:tc>
                  <a:txBody>
                    <a:bodyPr/>
                    <a:lstStyle/>
                    <a:p>
                      <a:pPr algn="ctr" fontAlgn="b"/>
                      <a:r>
                        <a:rPr lang="es-CO" sz="1200" b="0" i="0" u="none" strike="noStrike">
                          <a:solidFill>
                            <a:srgbClr val="000000"/>
                          </a:solidFill>
                          <a:effectLst/>
                          <a:latin typeface="Arial Narrow" panose="020B0606020202030204" pitchFamily="34" charset="0"/>
                          <a:cs typeface="Arial" panose="020B0604020202020204" pitchFamily="34" charset="0"/>
                        </a:rPr>
                        <a:t>23</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cs typeface="Arial" panose="020B0604020202020204" pitchFamily="34" charset="0"/>
                        </a:rPr>
                        <a:t>UNIVERSIDAD MILITAR-NUEVA GRANADA</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cs typeface="Arial" panose="020B0604020202020204" pitchFamily="34" charset="0"/>
                        </a:rPr>
                        <a:t>0,132</a:t>
                      </a:r>
                    </a:p>
                  </a:txBody>
                  <a:tcPr marL="9525" marR="9525" marT="9525" marB="0" anchor="b">
                    <a:solidFill>
                      <a:schemeClr val="bg1"/>
                    </a:solidFill>
                  </a:tcPr>
                </a:tc>
                <a:extLst>
                  <a:ext uri="{0D108BD9-81ED-4DB2-BD59-A6C34878D82A}">
                    <a16:rowId xmlns="" xmlns:a16="http://schemas.microsoft.com/office/drawing/2014/main" val="2322827960"/>
                  </a:ext>
                </a:extLst>
              </a:tr>
              <a:tr h="170546">
                <a:tc>
                  <a:txBody>
                    <a:bodyPr/>
                    <a:lstStyle/>
                    <a:p>
                      <a:pPr algn="ctr" fontAlgn="b"/>
                      <a:r>
                        <a:rPr lang="es-CO" sz="1200" b="0" i="0" u="none" strike="noStrike">
                          <a:solidFill>
                            <a:srgbClr val="000000"/>
                          </a:solidFill>
                          <a:effectLst/>
                          <a:latin typeface="Arial Narrow" panose="020B0606020202030204" pitchFamily="34" charset="0"/>
                          <a:cs typeface="Arial" panose="020B0604020202020204" pitchFamily="34" charset="0"/>
                        </a:rPr>
                        <a:t>24</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cs typeface="Arial" panose="020B0604020202020204" pitchFamily="34" charset="0"/>
                        </a:rPr>
                        <a:t>UNIVERSIDAD DE SAN BUENAVENTURA</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cs typeface="Arial" panose="020B0604020202020204" pitchFamily="34" charset="0"/>
                        </a:rPr>
                        <a:t>0,073</a:t>
                      </a:r>
                    </a:p>
                  </a:txBody>
                  <a:tcPr marL="9525" marR="9525" marT="9525" marB="0" anchor="b">
                    <a:solidFill>
                      <a:schemeClr val="bg1"/>
                    </a:solidFill>
                  </a:tcPr>
                </a:tc>
                <a:extLst>
                  <a:ext uri="{0D108BD9-81ED-4DB2-BD59-A6C34878D82A}">
                    <a16:rowId xmlns="" xmlns:a16="http://schemas.microsoft.com/office/drawing/2014/main" val="123861237"/>
                  </a:ext>
                </a:extLst>
              </a:tr>
              <a:tr h="170546">
                <a:tc>
                  <a:txBody>
                    <a:bodyPr/>
                    <a:lstStyle/>
                    <a:p>
                      <a:pPr algn="ctr" fontAlgn="b"/>
                      <a:r>
                        <a:rPr lang="es-CO" sz="1200" b="0" i="0" u="none" strike="noStrike">
                          <a:solidFill>
                            <a:srgbClr val="000000"/>
                          </a:solidFill>
                          <a:effectLst/>
                          <a:latin typeface="Arial Narrow" panose="020B0606020202030204" pitchFamily="34" charset="0"/>
                          <a:cs typeface="Arial" panose="020B0604020202020204" pitchFamily="34" charset="0"/>
                        </a:rPr>
                        <a:t>25</a:t>
                      </a:r>
                    </a:p>
                  </a:txBody>
                  <a:tcPr marL="9525" marR="9525" marT="9525" marB="0" anchor="b">
                    <a:solidFill>
                      <a:schemeClr val="bg1"/>
                    </a:solidFill>
                  </a:tcPr>
                </a:tc>
                <a:tc>
                  <a:txBody>
                    <a:bodyPr/>
                    <a:lstStyle/>
                    <a:p>
                      <a:pPr algn="l" fontAlgn="b"/>
                      <a:r>
                        <a:rPr lang="es-CO" sz="1200" b="0" i="0" u="none" strike="noStrike" dirty="0">
                          <a:solidFill>
                            <a:srgbClr val="000000"/>
                          </a:solidFill>
                          <a:effectLst/>
                          <a:latin typeface="Arial Narrow" panose="020B0606020202030204" pitchFamily="34" charset="0"/>
                          <a:cs typeface="Arial" panose="020B0604020202020204" pitchFamily="34" charset="0"/>
                        </a:rPr>
                        <a:t>CORPORACION UNIVERSITARIA MINUTO DE DIOS -UNIMINUTO-</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cs typeface="Arial" panose="020B0604020202020204" pitchFamily="34" charset="0"/>
                        </a:rPr>
                        <a:t>0,057</a:t>
                      </a:r>
                    </a:p>
                  </a:txBody>
                  <a:tcPr marL="9525" marR="9525" marT="9525" marB="0" anchor="b">
                    <a:solidFill>
                      <a:schemeClr val="bg1"/>
                    </a:solidFill>
                  </a:tcPr>
                </a:tc>
                <a:extLst>
                  <a:ext uri="{0D108BD9-81ED-4DB2-BD59-A6C34878D82A}">
                    <a16:rowId xmlns="" xmlns:a16="http://schemas.microsoft.com/office/drawing/2014/main" val="44717393"/>
                  </a:ext>
                </a:extLst>
              </a:tr>
              <a:tr h="170546">
                <a:tc>
                  <a:txBody>
                    <a:bodyPr/>
                    <a:lstStyle/>
                    <a:p>
                      <a:pPr algn="ctr" fontAlgn="b"/>
                      <a:r>
                        <a:rPr lang="es-CO" sz="1200" b="0" i="0" u="none" strike="noStrike">
                          <a:solidFill>
                            <a:srgbClr val="000000"/>
                          </a:solidFill>
                          <a:effectLst/>
                          <a:latin typeface="Arial Narrow" panose="020B0606020202030204" pitchFamily="34" charset="0"/>
                          <a:cs typeface="Arial" panose="020B0604020202020204" pitchFamily="34" charset="0"/>
                        </a:rPr>
                        <a:t>26</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cs typeface="Arial" panose="020B0604020202020204" pitchFamily="34" charset="0"/>
                        </a:rPr>
                        <a:t>UNIVERSIDAD DE SANTANDER - UDES</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cs typeface="Arial" panose="020B0604020202020204" pitchFamily="34" charset="0"/>
                        </a:rPr>
                        <a:t>0,031</a:t>
                      </a:r>
                    </a:p>
                  </a:txBody>
                  <a:tcPr marL="9525" marR="9525" marT="9525" marB="0" anchor="b">
                    <a:solidFill>
                      <a:schemeClr val="bg1"/>
                    </a:solidFill>
                  </a:tcPr>
                </a:tc>
                <a:extLst>
                  <a:ext uri="{0D108BD9-81ED-4DB2-BD59-A6C34878D82A}">
                    <a16:rowId xmlns="" xmlns:a16="http://schemas.microsoft.com/office/drawing/2014/main" val="1933047463"/>
                  </a:ext>
                </a:extLst>
              </a:tr>
              <a:tr h="170546">
                <a:tc>
                  <a:txBody>
                    <a:bodyPr/>
                    <a:lstStyle/>
                    <a:p>
                      <a:pPr algn="ctr" fontAlgn="b"/>
                      <a:r>
                        <a:rPr lang="es-CO" sz="1200" b="0" i="0" u="none" strike="noStrike">
                          <a:solidFill>
                            <a:srgbClr val="000000"/>
                          </a:solidFill>
                          <a:effectLst/>
                          <a:latin typeface="Arial Narrow" panose="020B0606020202030204" pitchFamily="34" charset="0"/>
                          <a:cs typeface="Arial" panose="020B0604020202020204" pitchFamily="34" charset="0"/>
                        </a:rPr>
                        <a:t>27</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cs typeface="Arial" panose="020B0604020202020204" pitchFamily="34" charset="0"/>
                        </a:rPr>
                        <a:t>UNIVERSIDAD DEL TOLIMA</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cs typeface="Arial" panose="020B0604020202020204" pitchFamily="34" charset="0"/>
                        </a:rPr>
                        <a:t>0,026</a:t>
                      </a:r>
                    </a:p>
                  </a:txBody>
                  <a:tcPr marL="9525" marR="9525" marT="9525" marB="0" anchor="b">
                    <a:solidFill>
                      <a:schemeClr val="bg1"/>
                    </a:solidFill>
                  </a:tcPr>
                </a:tc>
                <a:extLst>
                  <a:ext uri="{0D108BD9-81ED-4DB2-BD59-A6C34878D82A}">
                    <a16:rowId xmlns="" xmlns:a16="http://schemas.microsoft.com/office/drawing/2014/main" val="1433134759"/>
                  </a:ext>
                </a:extLst>
              </a:tr>
              <a:tr h="170546">
                <a:tc>
                  <a:txBody>
                    <a:bodyPr/>
                    <a:lstStyle/>
                    <a:p>
                      <a:pPr algn="ctr" fontAlgn="b"/>
                      <a:r>
                        <a:rPr lang="es-CO" sz="1200" b="0" i="0" u="none" strike="noStrike">
                          <a:solidFill>
                            <a:srgbClr val="000000"/>
                          </a:solidFill>
                          <a:effectLst/>
                          <a:latin typeface="Arial Narrow" panose="020B0606020202030204" pitchFamily="34" charset="0"/>
                          <a:cs typeface="Arial" panose="020B0604020202020204" pitchFamily="34" charset="0"/>
                        </a:rPr>
                        <a:t>28</a:t>
                      </a:r>
                    </a:p>
                  </a:txBody>
                  <a:tcPr marL="9525" marR="9525" marT="9525" marB="0" anchor="b">
                    <a:solidFill>
                      <a:schemeClr val="bg1"/>
                    </a:solidFill>
                  </a:tcPr>
                </a:tc>
                <a:tc>
                  <a:txBody>
                    <a:bodyPr/>
                    <a:lstStyle/>
                    <a:p>
                      <a:pPr algn="l" fontAlgn="b"/>
                      <a:r>
                        <a:rPr lang="es-CO" sz="1200" b="0" i="0" u="none" strike="noStrike" dirty="0">
                          <a:solidFill>
                            <a:srgbClr val="000000"/>
                          </a:solidFill>
                          <a:effectLst/>
                          <a:latin typeface="Arial Narrow" panose="020B0606020202030204" pitchFamily="34" charset="0"/>
                          <a:cs typeface="Arial" panose="020B0604020202020204" pitchFamily="34" charset="0"/>
                        </a:rPr>
                        <a:t>UNIVERSIDAD SURCOLOMBIANA</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cs typeface="Arial" panose="020B0604020202020204" pitchFamily="34" charset="0"/>
                        </a:rPr>
                        <a:t>No Reportado</a:t>
                      </a:r>
                    </a:p>
                  </a:txBody>
                  <a:tcPr marL="9525" marR="9525" marT="9525" marB="0" anchor="b">
                    <a:solidFill>
                      <a:schemeClr val="bg1"/>
                    </a:solidFill>
                  </a:tcPr>
                </a:tc>
                <a:extLst>
                  <a:ext uri="{0D108BD9-81ED-4DB2-BD59-A6C34878D82A}">
                    <a16:rowId xmlns="" xmlns:a16="http://schemas.microsoft.com/office/drawing/2014/main" val="2321961942"/>
                  </a:ext>
                </a:extLst>
              </a:tr>
              <a:tr h="170546">
                <a:tc>
                  <a:txBody>
                    <a:bodyPr/>
                    <a:lstStyle/>
                    <a:p>
                      <a:pPr algn="ctr" fontAlgn="b"/>
                      <a:r>
                        <a:rPr lang="es-CO" sz="1200" b="0" i="0" u="none" strike="noStrike" dirty="0">
                          <a:solidFill>
                            <a:srgbClr val="000000"/>
                          </a:solidFill>
                          <a:effectLst/>
                          <a:latin typeface="Arial Narrow" panose="020B0606020202030204" pitchFamily="34" charset="0"/>
                          <a:cs typeface="Arial" panose="020B0604020202020204" pitchFamily="34" charset="0"/>
                        </a:rPr>
                        <a:t>29</a:t>
                      </a:r>
                    </a:p>
                  </a:txBody>
                  <a:tcPr marL="9525" marR="9525" marT="9525" marB="0" anchor="b">
                    <a:solidFill>
                      <a:srgbClr val="FFC000"/>
                    </a:solidFill>
                  </a:tcPr>
                </a:tc>
                <a:tc>
                  <a:txBody>
                    <a:bodyPr/>
                    <a:lstStyle/>
                    <a:p>
                      <a:pPr algn="l" fontAlgn="b"/>
                      <a:r>
                        <a:rPr lang="es-CO" sz="1200" b="0" i="0" u="none" strike="noStrike" dirty="0">
                          <a:solidFill>
                            <a:srgbClr val="000000"/>
                          </a:solidFill>
                          <a:effectLst/>
                          <a:latin typeface="Arial Narrow" panose="020B0606020202030204" pitchFamily="34" charset="0"/>
                          <a:cs typeface="Arial" panose="020B0604020202020204" pitchFamily="34" charset="0"/>
                        </a:rPr>
                        <a:t>UNIVERSIDAD DE NARIÑO</a:t>
                      </a:r>
                    </a:p>
                  </a:txBody>
                  <a:tcPr marL="9525" marR="9525" marT="9525" marB="0" anchor="b">
                    <a:solidFill>
                      <a:srgbClr val="FFC000"/>
                    </a:solidFill>
                  </a:tcPr>
                </a:tc>
                <a:tc>
                  <a:txBody>
                    <a:bodyPr/>
                    <a:lstStyle/>
                    <a:p>
                      <a:pPr algn="l" fontAlgn="b"/>
                      <a:r>
                        <a:rPr lang="es-CO" sz="1200" b="0" i="0" u="none" strike="noStrike" dirty="0">
                          <a:solidFill>
                            <a:srgbClr val="000000"/>
                          </a:solidFill>
                          <a:effectLst/>
                          <a:latin typeface="Arial Narrow" panose="020B0606020202030204" pitchFamily="34" charset="0"/>
                          <a:cs typeface="Arial" panose="020B0604020202020204" pitchFamily="34" charset="0"/>
                        </a:rPr>
                        <a:t>No Reportado</a:t>
                      </a:r>
                    </a:p>
                  </a:txBody>
                  <a:tcPr marL="9525" marR="9525" marT="9525" marB="0" anchor="b">
                    <a:solidFill>
                      <a:srgbClr val="FFC000"/>
                    </a:solidFill>
                  </a:tcPr>
                </a:tc>
                <a:extLst>
                  <a:ext uri="{0D108BD9-81ED-4DB2-BD59-A6C34878D82A}">
                    <a16:rowId xmlns="" xmlns:a16="http://schemas.microsoft.com/office/drawing/2014/main" val="3228932771"/>
                  </a:ext>
                </a:extLst>
              </a:tr>
              <a:tr h="170546">
                <a:tc>
                  <a:txBody>
                    <a:bodyPr/>
                    <a:lstStyle/>
                    <a:p>
                      <a:pPr algn="ctr" fontAlgn="b"/>
                      <a:r>
                        <a:rPr lang="es-CO" sz="1200" b="0" i="0" u="none" strike="noStrike">
                          <a:solidFill>
                            <a:srgbClr val="000000"/>
                          </a:solidFill>
                          <a:effectLst/>
                          <a:latin typeface="Arial Narrow" panose="020B0606020202030204" pitchFamily="34" charset="0"/>
                          <a:cs typeface="Arial" panose="020B0604020202020204" pitchFamily="34" charset="0"/>
                        </a:rPr>
                        <a:t>30</a:t>
                      </a:r>
                    </a:p>
                  </a:txBody>
                  <a:tcPr marL="9525" marR="9525" marT="9525" marB="0" anchor="b">
                    <a:solidFill>
                      <a:schemeClr val="bg1"/>
                    </a:solidFill>
                  </a:tcPr>
                </a:tc>
                <a:tc>
                  <a:txBody>
                    <a:bodyPr/>
                    <a:lstStyle/>
                    <a:p>
                      <a:pPr algn="l" fontAlgn="b"/>
                      <a:r>
                        <a:rPr lang="es-CO" sz="1200" b="0" i="0" u="none" strike="noStrike" dirty="0">
                          <a:solidFill>
                            <a:srgbClr val="000000"/>
                          </a:solidFill>
                          <a:effectLst/>
                          <a:latin typeface="Arial Narrow" panose="020B0606020202030204" pitchFamily="34" charset="0"/>
                          <a:cs typeface="Arial" panose="020B0604020202020204" pitchFamily="34" charset="0"/>
                        </a:rPr>
                        <a:t>UNIVERSIDAD DISTRITAL-FRANCISCO JOSE DE CALDAS</a:t>
                      </a:r>
                    </a:p>
                  </a:txBody>
                  <a:tcPr marL="9525" marR="9525" marT="9525" marB="0" anchor="b">
                    <a:solidFill>
                      <a:schemeClr val="bg1"/>
                    </a:solidFill>
                  </a:tcPr>
                </a:tc>
                <a:tc>
                  <a:txBody>
                    <a:bodyPr/>
                    <a:lstStyle/>
                    <a:p>
                      <a:pPr algn="l" fontAlgn="b"/>
                      <a:r>
                        <a:rPr lang="es-CO" sz="1200" b="0" i="0" u="none" strike="noStrike" dirty="0">
                          <a:solidFill>
                            <a:srgbClr val="000000"/>
                          </a:solidFill>
                          <a:effectLst/>
                          <a:latin typeface="Arial Narrow" panose="020B0606020202030204" pitchFamily="34" charset="0"/>
                          <a:cs typeface="Arial" panose="020B0604020202020204" pitchFamily="34" charset="0"/>
                        </a:rPr>
                        <a:t>No Reportado</a:t>
                      </a:r>
                    </a:p>
                  </a:txBody>
                  <a:tcPr marL="9525" marR="9525" marT="9525" marB="0" anchor="b">
                    <a:solidFill>
                      <a:schemeClr val="bg1"/>
                    </a:solidFill>
                  </a:tcPr>
                </a:tc>
                <a:extLst>
                  <a:ext uri="{0D108BD9-81ED-4DB2-BD59-A6C34878D82A}">
                    <a16:rowId xmlns="" xmlns:a16="http://schemas.microsoft.com/office/drawing/2014/main" val="1694268461"/>
                  </a:ext>
                </a:extLst>
              </a:tr>
              <a:tr h="170546">
                <a:tc>
                  <a:txBody>
                    <a:bodyPr/>
                    <a:lstStyle/>
                    <a:p>
                      <a:pPr algn="ctr" fontAlgn="b"/>
                      <a:r>
                        <a:rPr lang="es-CO" sz="1200" b="0" i="0" u="none" strike="noStrike">
                          <a:solidFill>
                            <a:srgbClr val="000000"/>
                          </a:solidFill>
                          <a:effectLst/>
                          <a:latin typeface="Arial Narrow" panose="020B0606020202030204" pitchFamily="34" charset="0"/>
                          <a:cs typeface="Arial" panose="020B0604020202020204" pitchFamily="34" charset="0"/>
                        </a:rPr>
                        <a:t>31</a:t>
                      </a:r>
                    </a:p>
                  </a:txBody>
                  <a:tcPr marL="9525" marR="9525" marT="9525" marB="0" anchor="b">
                    <a:solidFill>
                      <a:schemeClr val="bg1"/>
                    </a:solidFill>
                  </a:tcPr>
                </a:tc>
                <a:tc>
                  <a:txBody>
                    <a:bodyPr/>
                    <a:lstStyle/>
                    <a:p>
                      <a:pPr algn="l" fontAlgn="b"/>
                      <a:r>
                        <a:rPr lang="es-CO" sz="1200" b="0" i="0" u="none" strike="noStrike" dirty="0">
                          <a:solidFill>
                            <a:srgbClr val="000000"/>
                          </a:solidFill>
                          <a:effectLst/>
                          <a:latin typeface="Arial Narrow" panose="020B0606020202030204" pitchFamily="34" charset="0"/>
                          <a:cs typeface="Arial" panose="020B0604020202020204" pitchFamily="34" charset="0"/>
                        </a:rPr>
                        <a:t>UNIVERSIDAD MARIANA</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cs typeface="Arial" panose="020B0604020202020204" pitchFamily="34" charset="0"/>
                        </a:rPr>
                        <a:t>No Reportado</a:t>
                      </a:r>
                    </a:p>
                  </a:txBody>
                  <a:tcPr marL="9525" marR="9525" marT="9525" marB="0" anchor="b">
                    <a:solidFill>
                      <a:schemeClr val="bg1"/>
                    </a:solidFill>
                  </a:tcPr>
                </a:tc>
                <a:extLst>
                  <a:ext uri="{0D108BD9-81ED-4DB2-BD59-A6C34878D82A}">
                    <a16:rowId xmlns="" xmlns:a16="http://schemas.microsoft.com/office/drawing/2014/main" val="4135361884"/>
                  </a:ext>
                </a:extLst>
              </a:tr>
              <a:tr h="170546">
                <a:tc>
                  <a:txBody>
                    <a:bodyPr/>
                    <a:lstStyle/>
                    <a:p>
                      <a:pPr algn="ctr" fontAlgn="b"/>
                      <a:r>
                        <a:rPr lang="es-CO" sz="1200" b="0" i="0" u="none" strike="noStrike">
                          <a:solidFill>
                            <a:srgbClr val="000000"/>
                          </a:solidFill>
                          <a:effectLst/>
                          <a:latin typeface="Arial Narrow" panose="020B0606020202030204" pitchFamily="34" charset="0"/>
                          <a:cs typeface="Arial" panose="020B0604020202020204" pitchFamily="34" charset="0"/>
                        </a:rPr>
                        <a:t>32</a:t>
                      </a:r>
                    </a:p>
                  </a:txBody>
                  <a:tcPr marL="9525" marR="9525" marT="9525" marB="0" anchor="b">
                    <a:solidFill>
                      <a:schemeClr val="bg1"/>
                    </a:solidFill>
                  </a:tcPr>
                </a:tc>
                <a:tc>
                  <a:txBody>
                    <a:bodyPr/>
                    <a:lstStyle/>
                    <a:p>
                      <a:pPr algn="l" fontAlgn="b"/>
                      <a:r>
                        <a:rPr lang="es-CO" sz="1200" b="0" i="0" u="none" strike="noStrike" dirty="0">
                          <a:solidFill>
                            <a:srgbClr val="000000"/>
                          </a:solidFill>
                          <a:effectLst/>
                          <a:latin typeface="Arial Narrow" panose="020B0606020202030204" pitchFamily="34" charset="0"/>
                          <a:cs typeface="Arial" panose="020B0604020202020204" pitchFamily="34" charset="0"/>
                        </a:rPr>
                        <a:t>UNIVERSIDAD NACIONAL ABIERTA Y A DISTANCIA UNAD</a:t>
                      </a:r>
                    </a:p>
                  </a:txBody>
                  <a:tcPr marL="9525" marR="9525" marT="9525" marB="0" anchor="b">
                    <a:solidFill>
                      <a:schemeClr val="bg1"/>
                    </a:solidFill>
                  </a:tcPr>
                </a:tc>
                <a:tc>
                  <a:txBody>
                    <a:bodyPr/>
                    <a:lstStyle/>
                    <a:p>
                      <a:pPr algn="l" fontAlgn="b"/>
                      <a:r>
                        <a:rPr lang="es-CO" sz="1200" b="0" i="0" u="none" strike="noStrike" dirty="0">
                          <a:solidFill>
                            <a:srgbClr val="000000"/>
                          </a:solidFill>
                          <a:effectLst/>
                          <a:latin typeface="Arial Narrow" panose="020B0606020202030204" pitchFamily="34" charset="0"/>
                          <a:cs typeface="Arial" panose="020B0604020202020204" pitchFamily="34" charset="0"/>
                        </a:rPr>
                        <a:t>No Reportado</a:t>
                      </a:r>
                    </a:p>
                  </a:txBody>
                  <a:tcPr marL="9525" marR="9525" marT="9525" marB="0" anchor="b">
                    <a:solidFill>
                      <a:schemeClr val="bg1"/>
                    </a:solidFill>
                  </a:tcPr>
                </a:tc>
                <a:extLst>
                  <a:ext uri="{0D108BD9-81ED-4DB2-BD59-A6C34878D82A}">
                    <a16:rowId xmlns="" xmlns:a16="http://schemas.microsoft.com/office/drawing/2014/main" val="1683657057"/>
                  </a:ext>
                </a:extLst>
              </a:tr>
            </a:tbl>
          </a:graphicData>
        </a:graphic>
      </p:graphicFrame>
      <p:pic>
        <p:nvPicPr>
          <p:cNvPr id="20" name="Imagen 19">
            <a:extLst>
              <a:ext uri="{FF2B5EF4-FFF2-40B4-BE49-F238E27FC236}">
                <a16:creationId xmlns="" xmlns:a16="http://schemas.microsoft.com/office/drawing/2014/main" id="{480769A3-BCCE-4192-BD2B-E92AEB3E0E31}"/>
              </a:ext>
            </a:extLst>
          </p:cNvPr>
          <p:cNvPicPr>
            <a:picLocks noChangeAspect="1"/>
          </p:cNvPicPr>
          <p:nvPr/>
        </p:nvPicPr>
        <p:blipFill>
          <a:blip r:embed="rId3"/>
          <a:stretch>
            <a:fillRect/>
          </a:stretch>
        </p:blipFill>
        <p:spPr>
          <a:xfrm>
            <a:off x="1016277" y="4664765"/>
            <a:ext cx="532381" cy="532381"/>
          </a:xfrm>
          <a:prstGeom prst="rect">
            <a:avLst/>
          </a:prstGeom>
        </p:spPr>
      </p:pic>
      <p:pic>
        <p:nvPicPr>
          <p:cNvPr id="24" name="Imagen 23">
            <a:extLst>
              <a:ext uri="{FF2B5EF4-FFF2-40B4-BE49-F238E27FC236}">
                <a16:creationId xmlns="" xmlns:a16="http://schemas.microsoft.com/office/drawing/2014/main" id="{AD8978E7-4696-475F-B658-A22E04984E86}"/>
              </a:ext>
            </a:extLst>
          </p:cNvPr>
          <p:cNvPicPr>
            <a:picLocks noChangeAspect="1"/>
          </p:cNvPicPr>
          <p:nvPr/>
        </p:nvPicPr>
        <p:blipFill>
          <a:blip r:embed="rId4"/>
          <a:stretch>
            <a:fillRect/>
          </a:stretch>
        </p:blipFill>
        <p:spPr>
          <a:xfrm>
            <a:off x="1625371" y="5197146"/>
            <a:ext cx="791956" cy="270165"/>
          </a:xfrm>
          <a:prstGeom prst="rect">
            <a:avLst/>
          </a:prstGeom>
        </p:spPr>
      </p:pic>
      <p:pic>
        <p:nvPicPr>
          <p:cNvPr id="29" name="Imagen 28">
            <a:extLst>
              <a:ext uri="{FF2B5EF4-FFF2-40B4-BE49-F238E27FC236}">
                <a16:creationId xmlns="" xmlns:a16="http://schemas.microsoft.com/office/drawing/2014/main" id="{310A3E16-706F-4195-8452-DCBC29292C0B}"/>
              </a:ext>
            </a:extLst>
          </p:cNvPr>
          <p:cNvPicPr>
            <a:picLocks noChangeAspect="1"/>
          </p:cNvPicPr>
          <p:nvPr/>
        </p:nvPicPr>
        <p:blipFill>
          <a:blip r:embed="rId5"/>
          <a:stretch>
            <a:fillRect/>
          </a:stretch>
        </p:blipFill>
        <p:spPr>
          <a:xfrm>
            <a:off x="2403894" y="5261971"/>
            <a:ext cx="440802" cy="551002"/>
          </a:xfrm>
          <a:prstGeom prst="rect">
            <a:avLst/>
          </a:prstGeom>
        </p:spPr>
      </p:pic>
      <p:pic>
        <p:nvPicPr>
          <p:cNvPr id="30" name="Imagen 29">
            <a:extLst>
              <a:ext uri="{FF2B5EF4-FFF2-40B4-BE49-F238E27FC236}">
                <a16:creationId xmlns="" xmlns:a16="http://schemas.microsoft.com/office/drawing/2014/main" id="{10552ED1-7341-42E9-BA33-A05D41AF180A}"/>
              </a:ext>
            </a:extLst>
          </p:cNvPr>
          <p:cNvPicPr>
            <a:picLocks noChangeAspect="1"/>
          </p:cNvPicPr>
          <p:nvPr/>
        </p:nvPicPr>
        <p:blipFill>
          <a:blip r:embed="rId6"/>
          <a:stretch>
            <a:fillRect/>
          </a:stretch>
        </p:blipFill>
        <p:spPr>
          <a:xfrm>
            <a:off x="10881672" y="393910"/>
            <a:ext cx="531619" cy="531619"/>
          </a:xfrm>
          <a:prstGeom prst="rect">
            <a:avLst/>
          </a:prstGeom>
        </p:spPr>
      </p:pic>
      <p:pic>
        <p:nvPicPr>
          <p:cNvPr id="31" name="Picture 2" descr="Imagen relacionada">
            <a:extLst>
              <a:ext uri="{FF2B5EF4-FFF2-40B4-BE49-F238E27FC236}">
                <a16:creationId xmlns="" xmlns:a16="http://schemas.microsoft.com/office/drawing/2014/main" id="{906E5131-AE1C-4A40-9BD4-749D5DF2C01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0739" t="18823" r="10334" b="25456"/>
          <a:stretch/>
        </p:blipFill>
        <p:spPr bwMode="auto">
          <a:xfrm>
            <a:off x="9940549" y="612645"/>
            <a:ext cx="970448" cy="470294"/>
          </a:xfrm>
          <a:prstGeom prst="rect">
            <a:avLst/>
          </a:prstGeom>
          <a:noFill/>
          <a:extLst>
            <a:ext uri="{909E8E84-426E-40DD-AFC4-6F175D3DCCD1}">
              <a14:hiddenFill xmlns:a14="http://schemas.microsoft.com/office/drawing/2010/main">
                <a:solidFill>
                  <a:srgbClr val="FFFFFF"/>
                </a:solidFill>
              </a14:hiddenFill>
            </a:ext>
          </a:extLst>
        </p:spPr>
      </p:pic>
      <p:pic>
        <p:nvPicPr>
          <p:cNvPr id="32" name="Imagen 31">
            <a:extLst>
              <a:ext uri="{FF2B5EF4-FFF2-40B4-BE49-F238E27FC236}">
                <a16:creationId xmlns="" xmlns:a16="http://schemas.microsoft.com/office/drawing/2014/main" id="{A78CB3E8-3945-4EB6-A2CC-21D6D374CCA5}"/>
              </a:ext>
            </a:extLst>
          </p:cNvPr>
          <p:cNvPicPr>
            <a:picLocks noChangeAspect="1"/>
          </p:cNvPicPr>
          <p:nvPr/>
        </p:nvPicPr>
        <p:blipFill>
          <a:blip r:embed="rId8"/>
          <a:stretch>
            <a:fillRect/>
          </a:stretch>
        </p:blipFill>
        <p:spPr>
          <a:xfrm>
            <a:off x="11449037" y="27241"/>
            <a:ext cx="619201" cy="733339"/>
          </a:xfrm>
          <a:prstGeom prst="rect">
            <a:avLst/>
          </a:prstGeom>
        </p:spPr>
      </p:pic>
      <p:pic>
        <p:nvPicPr>
          <p:cNvPr id="12" name="Imagen 11">
            <a:extLst>
              <a:ext uri="{FF2B5EF4-FFF2-40B4-BE49-F238E27FC236}">
                <a16:creationId xmlns="" xmlns:a16="http://schemas.microsoft.com/office/drawing/2014/main" id="{D1782507-42C2-4675-8DBA-8409EAC83FBF}"/>
              </a:ext>
            </a:extLst>
          </p:cNvPr>
          <p:cNvPicPr>
            <a:picLocks noChangeAspect="1"/>
          </p:cNvPicPr>
          <p:nvPr/>
        </p:nvPicPr>
        <p:blipFill>
          <a:blip r:embed="rId9"/>
          <a:stretch>
            <a:fillRect/>
          </a:stretch>
        </p:blipFill>
        <p:spPr>
          <a:xfrm>
            <a:off x="9103145" y="917770"/>
            <a:ext cx="808720" cy="326265"/>
          </a:xfrm>
          <a:prstGeom prst="rect">
            <a:avLst/>
          </a:prstGeom>
        </p:spPr>
      </p:pic>
      <p:pic>
        <p:nvPicPr>
          <p:cNvPr id="13" name="Imagen 12">
            <a:extLst>
              <a:ext uri="{FF2B5EF4-FFF2-40B4-BE49-F238E27FC236}">
                <a16:creationId xmlns="" xmlns:a16="http://schemas.microsoft.com/office/drawing/2014/main" id="{EDB3185C-5550-42FD-8F92-4FACE80AEA5C}"/>
              </a:ext>
            </a:extLst>
          </p:cNvPr>
          <p:cNvPicPr>
            <a:picLocks noChangeAspect="1"/>
          </p:cNvPicPr>
          <p:nvPr/>
        </p:nvPicPr>
        <p:blipFill>
          <a:blip r:embed="rId10"/>
          <a:stretch>
            <a:fillRect/>
          </a:stretch>
        </p:blipFill>
        <p:spPr>
          <a:xfrm>
            <a:off x="8502960" y="1262214"/>
            <a:ext cx="795205" cy="250662"/>
          </a:xfrm>
          <a:prstGeom prst="rect">
            <a:avLst/>
          </a:prstGeom>
        </p:spPr>
      </p:pic>
      <p:grpSp>
        <p:nvGrpSpPr>
          <p:cNvPr id="6" name="Grupo 5">
            <a:extLst>
              <a:ext uri="{FF2B5EF4-FFF2-40B4-BE49-F238E27FC236}">
                <a16:creationId xmlns="" xmlns:a16="http://schemas.microsoft.com/office/drawing/2014/main" id="{5D27D31B-5CAD-4B66-AA8C-A818B9CAAEE6}"/>
              </a:ext>
            </a:extLst>
          </p:cNvPr>
          <p:cNvGrpSpPr/>
          <p:nvPr/>
        </p:nvGrpSpPr>
        <p:grpSpPr>
          <a:xfrm>
            <a:off x="2911867" y="3288110"/>
            <a:ext cx="7985878" cy="1725318"/>
            <a:chOff x="2925119" y="3274858"/>
            <a:chExt cx="7985878" cy="1725318"/>
          </a:xfrm>
        </p:grpSpPr>
        <p:pic>
          <p:nvPicPr>
            <p:cNvPr id="4" name="Imagen 3">
              <a:extLst>
                <a:ext uri="{FF2B5EF4-FFF2-40B4-BE49-F238E27FC236}">
                  <a16:creationId xmlns="" xmlns:a16="http://schemas.microsoft.com/office/drawing/2014/main" id="{2CADF6DE-7F49-48C6-9DA0-4EBAF677FB07}"/>
                </a:ext>
              </a:extLst>
            </p:cNvPr>
            <p:cNvPicPr>
              <a:picLocks noChangeAspect="1"/>
            </p:cNvPicPr>
            <p:nvPr/>
          </p:nvPicPr>
          <p:blipFill>
            <a:blip r:embed="rId11"/>
            <a:stretch>
              <a:fillRect/>
            </a:stretch>
          </p:blipFill>
          <p:spPr>
            <a:xfrm>
              <a:off x="2925119" y="3274858"/>
              <a:ext cx="7846232" cy="1725318"/>
            </a:xfrm>
            <a:prstGeom prst="rect">
              <a:avLst/>
            </a:prstGeom>
          </p:spPr>
        </p:pic>
        <p:pic>
          <p:nvPicPr>
            <p:cNvPr id="19" name="Imagen 18">
              <a:extLst>
                <a:ext uri="{FF2B5EF4-FFF2-40B4-BE49-F238E27FC236}">
                  <a16:creationId xmlns="" xmlns:a16="http://schemas.microsoft.com/office/drawing/2014/main" id="{042AD136-0203-46C4-B2BA-59ABD654EF2B}"/>
                </a:ext>
              </a:extLst>
            </p:cNvPr>
            <p:cNvPicPr>
              <a:picLocks noChangeAspect="1"/>
            </p:cNvPicPr>
            <p:nvPr/>
          </p:nvPicPr>
          <p:blipFill>
            <a:blip r:embed="rId12"/>
            <a:stretch>
              <a:fillRect/>
            </a:stretch>
          </p:blipFill>
          <p:spPr>
            <a:xfrm>
              <a:off x="10073529" y="3872846"/>
              <a:ext cx="837468" cy="264671"/>
            </a:xfrm>
            <a:prstGeom prst="rect">
              <a:avLst/>
            </a:prstGeom>
          </p:spPr>
        </p:pic>
      </p:grpSp>
    </p:spTree>
    <p:extLst>
      <p:ext uri="{BB962C8B-B14F-4D97-AF65-F5344CB8AC3E}">
        <p14:creationId xmlns:p14="http://schemas.microsoft.com/office/powerpoint/2010/main" val="97255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 xmlns:a16="http://schemas.microsoft.com/office/drawing/2014/main" id="{E30EFCA0-E74A-4F75-BA57-F3B1C485402F}"/>
              </a:ext>
            </a:extLst>
          </p:cNvPr>
          <p:cNvSpPr>
            <a:spLocks noGrp="1"/>
          </p:cNvSpPr>
          <p:nvPr>
            <p:ph idx="1"/>
          </p:nvPr>
        </p:nvSpPr>
        <p:spPr>
          <a:xfrm>
            <a:off x="2111326" y="2158342"/>
            <a:ext cx="9242474" cy="4351338"/>
          </a:xfrm>
          <a:ln>
            <a:solidFill>
              <a:schemeClr val="accent1"/>
            </a:solidFill>
          </a:ln>
        </p:spPr>
        <p:txBody>
          <a:bodyPr/>
          <a:lstStyle/>
          <a:p>
            <a:r>
              <a:rPr lang="es-CO" dirty="0"/>
              <a:t>Calidad Educativa, Marco Colombiano, MIDE</a:t>
            </a:r>
          </a:p>
          <a:p>
            <a:endParaRPr lang="es-CO" dirty="0"/>
          </a:p>
          <a:p>
            <a:r>
              <a:rPr lang="es-CO" dirty="0"/>
              <a:t>Competencias en educación superior, genéricas y específicas</a:t>
            </a:r>
          </a:p>
          <a:p>
            <a:endParaRPr lang="es-CO" dirty="0"/>
          </a:p>
          <a:p>
            <a:r>
              <a:rPr lang="es-CO" dirty="0"/>
              <a:t>Sistema nacional de evaluación (SNE)</a:t>
            </a:r>
          </a:p>
          <a:p>
            <a:endParaRPr lang="es-CO" dirty="0"/>
          </a:p>
          <a:p>
            <a:r>
              <a:rPr lang="es-CO" dirty="0"/>
              <a:t>Alineación de las pruebas saber.</a:t>
            </a:r>
          </a:p>
          <a:p>
            <a:pPr marL="0" indent="0">
              <a:buNone/>
            </a:pPr>
            <a:endParaRPr lang="es-CO" dirty="0"/>
          </a:p>
        </p:txBody>
      </p:sp>
      <p:sp>
        <p:nvSpPr>
          <p:cNvPr id="6" name="Rectángulo 5">
            <a:extLst>
              <a:ext uri="{FF2B5EF4-FFF2-40B4-BE49-F238E27FC236}">
                <a16:creationId xmlns="" xmlns:a16="http://schemas.microsoft.com/office/drawing/2014/main" id="{57F31488-63E1-4715-87B0-0CF335DC83CE}"/>
              </a:ext>
            </a:extLst>
          </p:cNvPr>
          <p:cNvSpPr/>
          <p:nvPr/>
        </p:nvSpPr>
        <p:spPr>
          <a:xfrm>
            <a:off x="2111326" y="546984"/>
            <a:ext cx="9242474" cy="1384995"/>
          </a:xfrm>
          <a:prstGeom prst="rect">
            <a:avLst/>
          </a:prstGeom>
        </p:spPr>
        <p:txBody>
          <a:bodyPr wrap="square">
            <a:spAutoFit/>
          </a:bodyPr>
          <a:lstStyle/>
          <a:p>
            <a:pPr algn="just"/>
            <a:r>
              <a:rPr lang="es-CO" sz="2800" b="1" dirty="0">
                <a:solidFill>
                  <a:srgbClr val="002060"/>
                </a:solidFill>
                <a:latin typeface="Arial" panose="020B0604020202020204" pitchFamily="34" charset="0"/>
                <a:cs typeface="Arial" panose="020B0604020202020204" pitchFamily="34" charset="0"/>
              </a:rPr>
              <a:t>Parte 1. Calidad Educativa y </a:t>
            </a:r>
            <a:r>
              <a:rPr lang="es-CO" sz="2800" dirty="0">
                <a:solidFill>
                  <a:srgbClr val="002060"/>
                </a:solidFill>
                <a:latin typeface="Arial" panose="020B0604020202020204" pitchFamily="34" charset="0"/>
                <a:cs typeface="Arial" panose="020B0604020202020204" pitchFamily="34" charset="0"/>
              </a:rPr>
              <a:t>Marco general de la formación en competencias pa</a:t>
            </a:r>
            <a:r>
              <a:rPr lang="es-CO" sz="2800" b="1" dirty="0">
                <a:solidFill>
                  <a:srgbClr val="002060"/>
                </a:solidFill>
                <a:latin typeface="Arial" panose="020B0604020202020204" pitchFamily="34" charset="0"/>
                <a:cs typeface="Arial" panose="020B0604020202020204" pitchFamily="34" charset="0"/>
              </a:rPr>
              <a:t>ra la educación superior en Colombia (2h)</a:t>
            </a:r>
          </a:p>
        </p:txBody>
      </p:sp>
      <p:sp>
        <p:nvSpPr>
          <p:cNvPr id="7" name="Rectángulo 6">
            <a:extLst>
              <a:ext uri="{FF2B5EF4-FFF2-40B4-BE49-F238E27FC236}">
                <a16:creationId xmlns="" xmlns:a16="http://schemas.microsoft.com/office/drawing/2014/main" id="{03B7ABC6-DDFD-483B-930E-F1C3E1591339}"/>
              </a:ext>
            </a:extLst>
          </p:cNvPr>
          <p:cNvSpPr/>
          <p:nvPr/>
        </p:nvSpPr>
        <p:spPr>
          <a:xfrm>
            <a:off x="945931" y="607727"/>
            <a:ext cx="689317" cy="709512"/>
          </a:xfrm>
          <a:prstGeom prst="rect">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8" name="Picture 2" descr="Resultado de imagen para check">
            <a:extLst>
              <a:ext uri="{FF2B5EF4-FFF2-40B4-BE49-F238E27FC236}">
                <a16:creationId xmlns="" xmlns:a16="http://schemas.microsoft.com/office/drawing/2014/main" id="{57D8192A-CC25-49CC-B2F7-9D7B1E4583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362" y="149256"/>
            <a:ext cx="1228725" cy="1228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617191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EA3AC066-B340-4F62-BDFE-DDEA17A9F6DB}"/>
              </a:ext>
            </a:extLst>
          </p:cNvPr>
          <p:cNvSpPr>
            <a:spLocks noGrp="1"/>
          </p:cNvSpPr>
          <p:nvPr>
            <p:ph type="title"/>
          </p:nvPr>
        </p:nvSpPr>
        <p:spPr>
          <a:xfrm>
            <a:off x="1974669" y="-94745"/>
            <a:ext cx="8040915" cy="631223"/>
          </a:xfrm>
        </p:spPr>
        <p:txBody>
          <a:bodyPr>
            <a:normAutofit/>
          </a:bodyPr>
          <a:lstStyle/>
          <a:p>
            <a:pPr algn="ctr"/>
            <a:r>
              <a:rPr lang="es-CO" sz="2400" b="1" dirty="0"/>
              <a:t>Internacionalización – 7.4. Coautorías internacionales</a:t>
            </a:r>
          </a:p>
        </p:txBody>
      </p:sp>
      <p:pic>
        <p:nvPicPr>
          <p:cNvPr id="15" name="Picture 2" descr="Resultado de imagen para universidad de NariÃ±o">
            <a:extLst>
              <a:ext uri="{FF2B5EF4-FFF2-40B4-BE49-F238E27FC236}">
                <a16:creationId xmlns="" xmlns:a16="http://schemas.microsoft.com/office/drawing/2014/main" id="{27FF7D26-72FD-4F71-8E4D-E5AB369B47B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77087" y="4033542"/>
            <a:ext cx="631223" cy="63122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7" name="Tabla 16">
            <a:extLst>
              <a:ext uri="{FF2B5EF4-FFF2-40B4-BE49-F238E27FC236}">
                <a16:creationId xmlns="" xmlns:a16="http://schemas.microsoft.com/office/drawing/2014/main" id="{E8FA8836-43EB-457E-B181-20156D74BC5F}"/>
              </a:ext>
            </a:extLst>
          </p:cNvPr>
          <p:cNvGraphicFramePr>
            <a:graphicFrameLocks noGrp="1"/>
          </p:cNvGraphicFramePr>
          <p:nvPr>
            <p:extLst>
              <p:ext uri="{D42A27DB-BD31-4B8C-83A1-F6EECF244321}">
                <p14:modId xmlns:p14="http://schemas.microsoft.com/office/powerpoint/2010/main" val="2952368227"/>
              </p:ext>
            </p:extLst>
          </p:nvPr>
        </p:nvGraphicFramePr>
        <p:xfrm>
          <a:off x="2938371" y="393911"/>
          <a:ext cx="5983098" cy="6345668"/>
        </p:xfrm>
        <a:graphic>
          <a:graphicData uri="http://schemas.openxmlformats.org/drawingml/2006/table">
            <a:tbl>
              <a:tblPr>
                <a:tableStyleId>{616DA210-FB5B-4158-B5E0-FEB733F419BA}</a:tableStyleId>
              </a:tblPr>
              <a:tblGrid>
                <a:gridCol w="456918">
                  <a:extLst>
                    <a:ext uri="{9D8B030D-6E8A-4147-A177-3AD203B41FA5}">
                      <a16:colId xmlns="" xmlns:a16="http://schemas.microsoft.com/office/drawing/2014/main" val="2903002553"/>
                    </a:ext>
                  </a:extLst>
                </a:gridCol>
                <a:gridCol w="4001770">
                  <a:extLst>
                    <a:ext uri="{9D8B030D-6E8A-4147-A177-3AD203B41FA5}">
                      <a16:colId xmlns="" xmlns:a16="http://schemas.microsoft.com/office/drawing/2014/main" val="1108417919"/>
                    </a:ext>
                  </a:extLst>
                </a:gridCol>
                <a:gridCol w="762205">
                  <a:extLst>
                    <a:ext uri="{9D8B030D-6E8A-4147-A177-3AD203B41FA5}">
                      <a16:colId xmlns="" xmlns:a16="http://schemas.microsoft.com/office/drawing/2014/main" val="1336866849"/>
                    </a:ext>
                  </a:extLst>
                </a:gridCol>
                <a:gridCol w="762205">
                  <a:extLst>
                    <a:ext uri="{9D8B030D-6E8A-4147-A177-3AD203B41FA5}">
                      <a16:colId xmlns="" xmlns:a16="http://schemas.microsoft.com/office/drawing/2014/main" val="2877340035"/>
                    </a:ext>
                  </a:extLst>
                </a:gridCol>
              </a:tblGrid>
              <a:tr h="167269">
                <a:tc>
                  <a:txBody>
                    <a:bodyPr/>
                    <a:lstStyle/>
                    <a:p>
                      <a:pPr algn="ctr" fontAlgn="b"/>
                      <a:r>
                        <a:rPr lang="es-CO" sz="1200" u="none" strike="noStrike" dirty="0">
                          <a:solidFill>
                            <a:schemeClr val="bg1"/>
                          </a:solidFill>
                          <a:effectLst/>
                          <a:latin typeface="Arial Narrow" panose="020B0606020202030204" pitchFamily="34" charset="0"/>
                        </a:rPr>
                        <a:t>Puesto</a:t>
                      </a:r>
                      <a:endParaRPr lang="es-CO" sz="1200" b="0" i="0" u="none" strike="noStrike" dirty="0">
                        <a:solidFill>
                          <a:schemeClr val="bg1"/>
                        </a:solidFill>
                        <a:effectLst/>
                        <a:latin typeface="Arial Narrow" panose="020B0606020202030204" pitchFamily="34" charset="0"/>
                      </a:endParaRPr>
                    </a:p>
                  </a:txBody>
                  <a:tcPr marL="5828" marR="5828" marT="5828" marB="0" anchor="b">
                    <a:solidFill>
                      <a:srgbClr val="002060"/>
                    </a:solidFill>
                  </a:tcPr>
                </a:tc>
                <a:tc>
                  <a:txBody>
                    <a:bodyPr/>
                    <a:lstStyle/>
                    <a:p>
                      <a:pPr algn="ctr" fontAlgn="b"/>
                      <a:r>
                        <a:rPr lang="es-CO" sz="1200" u="none" strike="noStrike" dirty="0">
                          <a:solidFill>
                            <a:schemeClr val="bg1"/>
                          </a:solidFill>
                          <a:effectLst/>
                          <a:latin typeface="Arial Narrow" panose="020B0606020202030204" pitchFamily="34" charset="0"/>
                        </a:rPr>
                        <a:t>Nombre</a:t>
                      </a:r>
                      <a:endParaRPr lang="es-CO" sz="1200" b="0" i="0" u="none" strike="noStrike" dirty="0">
                        <a:solidFill>
                          <a:schemeClr val="bg1"/>
                        </a:solidFill>
                        <a:effectLst/>
                        <a:latin typeface="Arial Narrow" panose="020B0606020202030204" pitchFamily="34" charset="0"/>
                      </a:endParaRPr>
                    </a:p>
                  </a:txBody>
                  <a:tcPr marL="5828" marR="5828" marT="5828" marB="0" anchor="b">
                    <a:solidFill>
                      <a:srgbClr val="002060"/>
                    </a:solidFill>
                  </a:tcPr>
                </a:tc>
                <a:tc>
                  <a:txBody>
                    <a:bodyPr/>
                    <a:lstStyle/>
                    <a:p>
                      <a:pPr algn="ctr" fontAlgn="b"/>
                      <a:r>
                        <a:rPr lang="es-CO" sz="1200" u="none" strike="noStrike" dirty="0" err="1">
                          <a:solidFill>
                            <a:schemeClr val="bg1"/>
                          </a:solidFill>
                          <a:effectLst/>
                          <a:latin typeface="Arial Narrow" panose="020B0606020202030204" pitchFamily="34" charset="0"/>
                        </a:rPr>
                        <a:t>WoS</a:t>
                      </a:r>
                      <a:endParaRPr lang="es-CO" sz="1200" b="0" i="0" u="none" strike="noStrike" dirty="0">
                        <a:solidFill>
                          <a:schemeClr val="bg1"/>
                        </a:solidFill>
                        <a:effectLst/>
                        <a:latin typeface="Arial Narrow" panose="020B0606020202030204" pitchFamily="34" charset="0"/>
                      </a:endParaRPr>
                    </a:p>
                  </a:txBody>
                  <a:tcPr marL="5828" marR="5828" marT="5828" marB="0" anchor="b">
                    <a:solidFill>
                      <a:srgbClr val="002060"/>
                    </a:solidFill>
                  </a:tcPr>
                </a:tc>
                <a:tc>
                  <a:txBody>
                    <a:bodyPr/>
                    <a:lstStyle/>
                    <a:p>
                      <a:pPr algn="ctr" fontAlgn="b"/>
                      <a:r>
                        <a:rPr lang="es-CO" sz="1200" b="0" i="0" u="none" strike="noStrike" dirty="0" err="1">
                          <a:solidFill>
                            <a:schemeClr val="bg1"/>
                          </a:solidFill>
                          <a:effectLst/>
                          <a:latin typeface="Arial Narrow" panose="020B0606020202030204" pitchFamily="34" charset="0"/>
                        </a:rPr>
                        <a:t>Scopus</a:t>
                      </a:r>
                      <a:endParaRPr lang="es-CO" sz="1200" b="0" i="0" u="none" strike="noStrike" dirty="0">
                        <a:solidFill>
                          <a:schemeClr val="bg1"/>
                        </a:solidFill>
                        <a:effectLst/>
                        <a:latin typeface="Arial Narrow" panose="020B0606020202030204" pitchFamily="34" charset="0"/>
                      </a:endParaRPr>
                    </a:p>
                  </a:txBody>
                  <a:tcPr marL="5828" marR="5828" marT="5828" marB="0" anchor="b">
                    <a:solidFill>
                      <a:srgbClr val="002060"/>
                    </a:solidFill>
                  </a:tcPr>
                </a:tc>
                <a:extLst>
                  <a:ext uri="{0D108BD9-81ED-4DB2-BD59-A6C34878D82A}">
                    <a16:rowId xmlns="" xmlns:a16="http://schemas.microsoft.com/office/drawing/2014/main" val="784223100"/>
                  </a:ext>
                </a:extLst>
              </a:tr>
              <a:tr h="170546">
                <a:tc>
                  <a:txBody>
                    <a:bodyPr/>
                    <a:lstStyle/>
                    <a:p>
                      <a:pPr algn="ctr" fontAlgn="b"/>
                      <a:r>
                        <a:rPr lang="es-CO" sz="1200" b="0" i="0" u="none" strike="noStrike">
                          <a:solidFill>
                            <a:srgbClr val="000000"/>
                          </a:solidFill>
                          <a:effectLst/>
                          <a:latin typeface="Arial Narrow" panose="020B0606020202030204" pitchFamily="34" charset="0"/>
                        </a:rPr>
                        <a:t>1</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AUTONOMA DEL CARIBE- UNIAUTONOMA</a:t>
                      </a:r>
                    </a:p>
                  </a:txBody>
                  <a:tcPr marL="9525" marR="9525" marT="9525" marB="0" anchor="b">
                    <a:solidFill>
                      <a:schemeClr val="bg1"/>
                    </a:solidFill>
                  </a:tcPr>
                </a:tc>
                <a:tc>
                  <a:txBody>
                    <a:bodyPr/>
                    <a:lstStyle/>
                    <a:p>
                      <a:pPr algn="ctr" fontAlgn="b"/>
                      <a:r>
                        <a:rPr lang="es-CO" sz="1200" b="0" i="0" u="none" strike="noStrike">
                          <a:solidFill>
                            <a:srgbClr val="000000"/>
                          </a:solidFill>
                          <a:effectLst/>
                          <a:latin typeface="Arial Narrow" panose="020B0606020202030204" pitchFamily="34" charset="0"/>
                        </a:rPr>
                        <a:t>1,0286</a:t>
                      </a:r>
                    </a:p>
                  </a:txBody>
                  <a:tcPr marL="9525" marR="9525" marT="9525" marB="0" anchor="b">
                    <a:solidFill>
                      <a:schemeClr val="bg1"/>
                    </a:solidFill>
                  </a:tcPr>
                </a:tc>
                <a:tc>
                  <a:txBody>
                    <a:bodyPr/>
                    <a:lstStyle/>
                    <a:p>
                      <a:pPr algn="ctr" fontAlgn="b"/>
                      <a:r>
                        <a:rPr lang="es-CO" sz="1200" b="0" i="0" u="none" strike="noStrike">
                          <a:solidFill>
                            <a:srgbClr val="000000"/>
                          </a:solidFill>
                          <a:effectLst/>
                          <a:latin typeface="Arial Narrow" panose="020B0606020202030204" pitchFamily="34" charset="0"/>
                        </a:rPr>
                        <a:t>0,8205</a:t>
                      </a:r>
                    </a:p>
                  </a:txBody>
                  <a:tcPr marL="9525" marR="9525" marT="9525" marB="0" anchor="b">
                    <a:solidFill>
                      <a:schemeClr val="bg1"/>
                    </a:solidFill>
                  </a:tcPr>
                </a:tc>
                <a:extLst>
                  <a:ext uri="{0D108BD9-81ED-4DB2-BD59-A6C34878D82A}">
                    <a16:rowId xmlns="" xmlns:a16="http://schemas.microsoft.com/office/drawing/2014/main" val="3017362136"/>
                  </a:ext>
                </a:extLst>
              </a:tr>
              <a:tr h="170546">
                <a:tc>
                  <a:txBody>
                    <a:bodyPr/>
                    <a:lstStyle/>
                    <a:p>
                      <a:pPr algn="ctr" fontAlgn="b"/>
                      <a:r>
                        <a:rPr lang="es-CO" sz="1200" b="0" i="0" u="none" strike="noStrike">
                          <a:solidFill>
                            <a:srgbClr val="000000"/>
                          </a:solidFill>
                          <a:effectLst/>
                          <a:latin typeface="Arial Narrow" panose="020B0606020202030204" pitchFamily="34" charset="0"/>
                        </a:rPr>
                        <a:t>2</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SIMON BOLIVAR</a:t>
                      </a:r>
                    </a:p>
                  </a:txBody>
                  <a:tcPr marL="9525" marR="9525" marT="9525" marB="0" anchor="b">
                    <a:solidFill>
                      <a:schemeClr val="bg1"/>
                    </a:solidFill>
                  </a:tcPr>
                </a:tc>
                <a:tc>
                  <a:txBody>
                    <a:bodyPr/>
                    <a:lstStyle/>
                    <a:p>
                      <a:pPr algn="ctr" fontAlgn="b"/>
                      <a:r>
                        <a:rPr lang="es-CO" sz="1200" b="0" i="0" u="none" strike="noStrike">
                          <a:solidFill>
                            <a:srgbClr val="000000"/>
                          </a:solidFill>
                          <a:effectLst/>
                          <a:latin typeface="Arial Narrow" panose="020B0606020202030204" pitchFamily="34" charset="0"/>
                        </a:rPr>
                        <a:t>0,9722</a:t>
                      </a:r>
                    </a:p>
                  </a:txBody>
                  <a:tcPr marL="9525" marR="9525" marT="9525" marB="0" anchor="b">
                    <a:solidFill>
                      <a:schemeClr val="bg1"/>
                    </a:solidFill>
                  </a:tcPr>
                </a:tc>
                <a:tc>
                  <a:txBody>
                    <a:bodyPr/>
                    <a:lstStyle/>
                    <a:p>
                      <a:pPr algn="ctr" fontAlgn="b"/>
                      <a:r>
                        <a:rPr lang="es-CO" sz="1200" b="0" i="0" u="none" strike="noStrike">
                          <a:solidFill>
                            <a:srgbClr val="000000"/>
                          </a:solidFill>
                          <a:effectLst/>
                          <a:latin typeface="Arial Narrow" panose="020B0606020202030204" pitchFamily="34" charset="0"/>
                        </a:rPr>
                        <a:t>1,0968</a:t>
                      </a:r>
                    </a:p>
                  </a:txBody>
                  <a:tcPr marL="9525" marR="9525" marT="9525" marB="0" anchor="b">
                    <a:solidFill>
                      <a:schemeClr val="bg1"/>
                    </a:solidFill>
                  </a:tcPr>
                </a:tc>
                <a:extLst>
                  <a:ext uri="{0D108BD9-81ED-4DB2-BD59-A6C34878D82A}">
                    <a16:rowId xmlns="" xmlns:a16="http://schemas.microsoft.com/office/drawing/2014/main" val="4205132018"/>
                  </a:ext>
                </a:extLst>
              </a:tr>
              <a:tr h="170546">
                <a:tc>
                  <a:txBody>
                    <a:bodyPr/>
                    <a:lstStyle/>
                    <a:p>
                      <a:pPr algn="ctr" fontAlgn="b"/>
                      <a:r>
                        <a:rPr lang="es-CO" sz="1200" b="0" i="0" u="none" strike="noStrike">
                          <a:solidFill>
                            <a:srgbClr val="000000"/>
                          </a:solidFill>
                          <a:effectLst/>
                          <a:latin typeface="Arial Narrow" panose="020B0606020202030204" pitchFamily="34" charset="0"/>
                        </a:rPr>
                        <a:t>3</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FUNDACION UNIVERSITARIA DE CIENCIAS DE LA SALUD</a:t>
                      </a:r>
                    </a:p>
                  </a:txBody>
                  <a:tcPr marL="9525" marR="9525" marT="9525" marB="0" anchor="b">
                    <a:solidFill>
                      <a:schemeClr val="bg1"/>
                    </a:solidFill>
                  </a:tcPr>
                </a:tc>
                <a:tc>
                  <a:txBody>
                    <a:bodyPr/>
                    <a:lstStyle/>
                    <a:p>
                      <a:pPr algn="ctr" fontAlgn="b"/>
                      <a:r>
                        <a:rPr lang="es-CO" sz="1200" b="0" i="0" u="none" strike="noStrike">
                          <a:solidFill>
                            <a:srgbClr val="000000"/>
                          </a:solidFill>
                          <a:effectLst/>
                          <a:latin typeface="Arial Narrow" panose="020B0606020202030204" pitchFamily="34" charset="0"/>
                        </a:rPr>
                        <a:t>0,8000</a:t>
                      </a:r>
                    </a:p>
                  </a:txBody>
                  <a:tcPr marL="9525" marR="9525" marT="9525" marB="0" anchor="b">
                    <a:solidFill>
                      <a:schemeClr val="bg1"/>
                    </a:solidFill>
                  </a:tcPr>
                </a:tc>
                <a:tc>
                  <a:txBody>
                    <a:bodyPr/>
                    <a:lstStyle/>
                    <a:p>
                      <a:pPr algn="ctr" fontAlgn="b"/>
                      <a:r>
                        <a:rPr lang="es-CO" sz="1200" b="0" i="0" u="none" strike="noStrike">
                          <a:solidFill>
                            <a:srgbClr val="000000"/>
                          </a:solidFill>
                          <a:effectLst/>
                          <a:latin typeface="Arial Narrow" panose="020B0606020202030204" pitchFamily="34" charset="0"/>
                        </a:rPr>
                        <a:t>0,4348</a:t>
                      </a:r>
                    </a:p>
                  </a:txBody>
                  <a:tcPr marL="9525" marR="9525" marT="9525" marB="0" anchor="b">
                    <a:solidFill>
                      <a:schemeClr val="bg1"/>
                    </a:solidFill>
                  </a:tcPr>
                </a:tc>
                <a:extLst>
                  <a:ext uri="{0D108BD9-81ED-4DB2-BD59-A6C34878D82A}">
                    <a16:rowId xmlns="" xmlns:a16="http://schemas.microsoft.com/office/drawing/2014/main" val="3454230621"/>
                  </a:ext>
                </a:extLst>
              </a:tr>
              <a:tr h="170546">
                <a:tc>
                  <a:txBody>
                    <a:bodyPr/>
                    <a:lstStyle/>
                    <a:p>
                      <a:pPr algn="ctr" fontAlgn="b"/>
                      <a:r>
                        <a:rPr lang="es-CO" sz="1200" b="0" i="0" u="none" strike="noStrike">
                          <a:solidFill>
                            <a:srgbClr val="000000"/>
                          </a:solidFill>
                          <a:effectLst/>
                          <a:latin typeface="Arial Narrow" panose="020B0606020202030204" pitchFamily="34" charset="0"/>
                        </a:rPr>
                        <a:t>4</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EL BOSQUE</a:t>
                      </a:r>
                    </a:p>
                  </a:txBody>
                  <a:tcPr marL="9525" marR="9525" marT="9525" marB="0" anchor="b">
                    <a:solidFill>
                      <a:schemeClr val="bg1"/>
                    </a:solidFill>
                  </a:tcPr>
                </a:tc>
                <a:tc>
                  <a:txBody>
                    <a:bodyPr/>
                    <a:lstStyle/>
                    <a:p>
                      <a:pPr algn="ctr" fontAlgn="b"/>
                      <a:r>
                        <a:rPr lang="es-CO" sz="1200" b="0" i="0" u="none" strike="noStrike">
                          <a:solidFill>
                            <a:srgbClr val="000000"/>
                          </a:solidFill>
                          <a:effectLst/>
                          <a:latin typeface="Arial Narrow" panose="020B0606020202030204" pitchFamily="34" charset="0"/>
                        </a:rPr>
                        <a:t>0,7791</a:t>
                      </a:r>
                    </a:p>
                  </a:txBody>
                  <a:tcPr marL="9525" marR="9525" marT="9525" marB="0" anchor="b">
                    <a:solidFill>
                      <a:schemeClr val="bg1"/>
                    </a:solidFill>
                  </a:tcPr>
                </a:tc>
                <a:tc>
                  <a:txBody>
                    <a:bodyPr/>
                    <a:lstStyle/>
                    <a:p>
                      <a:pPr algn="ctr" fontAlgn="b"/>
                      <a:r>
                        <a:rPr lang="es-CO" sz="1200" b="0" i="0" u="none" strike="noStrike">
                          <a:solidFill>
                            <a:srgbClr val="000000"/>
                          </a:solidFill>
                          <a:effectLst/>
                          <a:latin typeface="Arial Narrow" panose="020B0606020202030204" pitchFamily="34" charset="0"/>
                        </a:rPr>
                        <a:t>0,5755</a:t>
                      </a:r>
                    </a:p>
                  </a:txBody>
                  <a:tcPr marL="9525" marR="9525" marT="9525" marB="0" anchor="b">
                    <a:solidFill>
                      <a:schemeClr val="bg1"/>
                    </a:solidFill>
                  </a:tcPr>
                </a:tc>
                <a:extLst>
                  <a:ext uri="{0D108BD9-81ED-4DB2-BD59-A6C34878D82A}">
                    <a16:rowId xmlns="" xmlns:a16="http://schemas.microsoft.com/office/drawing/2014/main" val="3885865710"/>
                  </a:ext>
                </a:extLst>
              </a:tr>
              <a:tr h="170546">
                <a:tc>
                  <a:txBody>
                    <a:bodyPr/>
                    <a:lstStyle/>
                    <a:p>
                      <a:pPr algn="ctr" fontAlgn="b"/>
                      <a:r>
                        <a:rPr lang="es-CO" sz="1200" b="0" i="0" u="none" strike="noStrike">
                          <a:solidFill>
                            <a:srgbClr val="000000"/>
                          </a:solidFill>
                          <a:effectLst/>
                          <a:latin typeface="Arial Narrow" panose="020B0606020202030204" pitchFamily="34" charset="0"/>
                        </a:rPr>
                        <a:t>5</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COLEGIO MAYOR DE NUESTRA SEÑORA DEL ROSARIO</a:t>
                      </a:r>
                    </a:p>
                  </a:txBody>
                  <a:tcPr marL="9525" marR="9525" marT="9525" marB="0" anchor="b">
                    <a:solidFill>
                      <a:schemeClr val="bg1"/>
                    </a:solidFill>
                  </a:tcPr>
                </a:tc>
                <a:tc>
                  <a:txBody>
                    <a:bodyPr/>
                    <a:lstStyle/>
                    <a:p>
                      <a:pPr algn="ctr" fontAlgn="b"/>
                      <a:r>
                        <a:rPr lang="es-CO" sz="1200" b="0" i="0" u="none" strike="noStrike">
                          <a:solidFill>
                            <a:srgbClr val="000000"/>
                          </a:solidFill>
                          <a:effectLst/>
                          <a:latin typeface="Arial Narrow" panose="020B0606020202030204" pitchFamily="34" charset="0"/>
                        </a:rPr>
                        <a:t>0,7178</a:t>
                      </a:r>
                    </a:p>
                  </a:txBody>
                  <a:tcPr marL="9525" marR="9525" marT="9525" marB="0" anchor="b">
                    <a:solidFill>
                      <a:schemeClr val="bg1"/>
                    </a:solidFill>
                  </a:tcPr>
                </a:tc>
                <a:tc>
                  <a:txBody>
                    <a:bodyPr/>
                    <a:lstStyle/>
                    <a:p>
                      <a:pPr algn="ctr" fontAlgn="b"/>
                      <a:r>
                        <a:rPr lang="es-CO" sz="1200" b="0" i="0" u="none" strike="noStrike">
                          <a:solidFill>
                            <a:srgbClr val="000000"/>
                          </a:solidFill>
                          <a:effectLst/>
                          <a:latin typeface="Arial Narrow" panose="020B0606020202030204" pitchFamily="34" charset="0"/>
                        </a:rPr>
                        <a:t>0,5620</a:t>
                      </a:r>
                    </a:p>
                  </a:txBody>
                  <a:tcPr marL="9525" marR="9525" marT="9525" marB="0" anchor="b">
                    <a:solidFill>
                      <a:schemeClr val="bg1"/>
                    </a:solidFill>
                  </a:tcPr>
                </a:tc>
                <a:extLst>
                  <a:ext uri="{0D108BD9-81ED-4DB2-BD59-A6C34878D82A}">
                    <a16:rowId xmlns="" xmlns:a16="http://schemas.microsoft.com/office/drawing/2014/main" val="532470920"/>
                  </a:ext>
                </a:extLst>
              </a:tr>
              <a:tr h="170546">
                <a:tc>
                  <a:txBody>
                    <a:bodyPr/>
                    <a:lstStyle/>
                    <a:p>
                      <a:pPr algn="ctr" fontAlgn="b"/>
                      <a:r>
                        <a:rPr lang="es-CO" sz="1200" b="0" i="0" u="none" strike="noStrike">
                          <a:solidFill>
                            <a:srgbClr val="000000"/>
                          </a:solidFill>
                          <a:effectLst/>
                          <a:latin typeface="Arial Narrow" panose="020B0606020202030204" pitchFamily="34" charset="0"/>
                        </a:rPr>
                        <a:t>6</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DE SANTANDER - UDES</a:t>
                      </a:r>
                    </a:p>
                  </a:txBody>
                  <a:tcPr marL="9525" marR="9525" marT="9525" marB="0" anchor="b">
                    <a:solidFill>
                      <a:schemeClr val="bg1"/>
                    </a:solidFill>
                  </a:tcPr>
                </a:tc>
                <a:tc>
                  <a:txBody>
                    <a:bodyPr/>
                    <a:lstStyle/>
                    <a:p>
                      <a:pPr algn="ctr" fontAlgn="b"/>
                      <a:r>
                        <a:rPr lang="es-CO" sz="1200" b="0" i="0" u="none" strike="noStrike">
                          <a:solidFill>
                            <a:srgbClr val="000000"/>
                          </a:solidFill>
                          <a:effectLst/>
                          <a:latin typeface="Arial Narrow" panose="020B0606020202030204" pitchFamily="34" charset="0"/>
                        </a:rPr>
                        <a:t>0,7021</a:t>
                      </a:r>
                    </a:p>
                  </a:txBody>
                  <a:tcPr marL="9525" marR="9525" marT="9525" marB="0" anchor="b">
                    <a:solidFill>
                      <a:schemeClr val="bg1"/>
                    </a:solidFill>
                  </a:tcPr>
                </a:tc>
                <a:tc>
                  <a:txBody>
                    <a:bodyPr/>
                    <a:lstStyle/>
                    <a:p>
                      <a:pPr algn="ctr" fontAlgn="b"/>
                      <a:r>
                        <a:rPr lang="es-CO" sz="1200" b="0" i="0" u="none" strike="noStrike">
                          <a:solidFill>
                            <a:srgbClr val="000000"/>
                          </a:solidFill>
                          <a:effectLst/>
                          <a:latin typeface="Arial Narrow" panose="020B0606020202030204" pitchFamily="34" charset="0"/>
                        </a:rPr>
                        <a:t>0,7755</a:t>
                      </a:r>
                    </a:p>
                  </a:txBody>
                  <a:tcPr marL="9525" marR="9525" marT="9525" marB="0" anchor="b">
                    <a:solidFill>
                      <a:schemeClr val="bg1"/>
                    </a:solidFill>
                  </a:tcPr>
                </a:tc>
                <a:extLst>
                  <a:ext uri="{0D108BD9-81ED-4DB2-BD59-A6C34878D82A}">
                    <a16:rowId xmlns="" xmlns:a16="http://schemas.microsoft.com/office/drawing/2014/main" val="1773042514"/>
                  </a:ext>
                </a:extLst>
              </a:tr>
              <a:tr h="170546">
                <a:tc>
                  <a:txBody>
                    <a:bodyPr/>
                    <a:lstStyle/>
                    <a:p>
                      <a:pPr algn="ctr" fontAlgn="b"/>
                      <a:r>
                        <a:rPr lang="es-CO" sz="1200" b="0" i="0" u="none" strike="noStrike">
                          <a:solidFill>
                            <a:srgbClr val="000000"/>
                          </a:solidFill>
                          <a:effectLst/>
                          <a:latin typeface="Arial Narrow" panose="020B0606020202030204" pitchFamily="34" charset="0"/>
                        </a:rPr>
                        <a:t>7</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CENTRAL</a:t>
                      </a:r>
                    </a:p>
                  </a:txBody>
                  <a:tcPr marL="9525" marR="9525" marT="9525" marB="0" anchor="b">
                    <a:solidFill>
                      <a:schemeClr val="bg1"/>
                    </a:solidFill>
                  </a:tcPr>
                </a:tc>
                <a:tc>
                  <a:txBody>
                    <a:bodyPr/>
                    <a:lstStyle/>
                    <a:p>
                      <a:pPr algn="ctr" fontAlgn="b"/>
                      <a:r>
                        <a:rPr lang="es-CO" sz="1200" b="0" i="0" u="none" strike="noStrike">
                          <a:solidFill>
                            <a:srgbClr val="000000"/>
                          </a:solidFill>
                          <a:effectLst/>
                          <a:latin typeface="Arial Narrow" panose="020B0606020202030204" pitchFamily="34" charset="0"/>
                        </a:rPr>
                        <a:t>0,6500</a:t>
                      </a:r>
                    </a:p>
                  </a:txBody>
                  <a:tcPr marL="9525" marR="9525" marT="9525" marB="0" anchor="b">
                    <a:solidFill>
                      <a:schemeClr val="bg1"/>
                    </a:solidFill>
                  </a:tcPr>
                </a:tc>
                <a:tc>
                  <a:txBody>
                    <a:bodyPr/>
                    <a:lstStyle/>
                    <a:p>
                      <a:pPr algn="ctr" fontAlgn="b"/>
                      <a:r>
                        <a:rPr lang="es-CO" sz="1200" b="0" i="0" u="none" strike="noStrike">
                          <a:solidFill>
                            <a:srgbClr val="000000"/>
                          </a:solidFill>
                          <a:effectLst/>
                          <a:latin typeface="Arial Narrow" panose="020B0606020202030204" pitchFamily="34" charset="0"/>
                        </a:rPr>
                        <a:t>0,8125</a:t>
                      </a:r>
                    </a:p>
                  </a:txBody>
                  <a:tcPr marL="9525" marR="9525" marT="9525" marB="0" anchor="b">
                    <a:solidFill>
                      <a:schemeClr val="bg1"/>
                    </a:solidFill>
                  </a:tcPr>
                </a:tc>
                <a:extLst>
                  <a:ext uri="{0D108BD9-81ED-4DB2-BD59-A6C34878D82A}">
                    <a16:rowId xmlns="" xmlns:a16="http://schemas.microsoft.com/office/drawing/2014/main" val="59484682"/>
                  </a:ext>
                </a:extLst>
              </a:tr>
              <a:tr h="170546">
                <a:tc>
                  <a:txBody>
                    <a:bodyPr/>
                    <a:lstStyle/>
                    <a:p>
                      <a:pPr algn="ctr" fontAlgn="b"/>
                      <a:r>
                        <a:rPr lang="es-CO" sz="1200" b="0" i="0" u="none" strike="noStrike">
                          <a:solidFill>
                            <a:srgbClr val="000000"/>
                          </a:solidFill>
                          <a:effectLst/>
                          <a:latin typeface="Arial Narrow" panose="020B0606020202030204" pitchFamily="34" charset="0"/>
                        </a:rPr>
                        <a:t>8</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CES</a:t>
                      </a:r>
                    </a:p>
                  </a:txBody>
                  <a:tcPr marL="9525" marR="9525" marT="9525" marB="0" anchor="b">
                    <a:solidFill>
                      <a:schemeClr val="bg1"/>
                    </a:solidFill>
                  </a:tcPr>
                </a:tc>
                <a:tc>
                  <a:txBody>
                    <a:bodyPr/>
                    <a:lstStyle/>
                    <a:p>
                      <a:pPr algn="ctr" fontAlgn="b"/>
                      <a:r>
                        <a:rPr lang="es-CO" sz="1200" b="0" i="0" u="none" strike="noStrike">
                          <a:solidFill>
                            <a:srgbClr val="000000"/>
                          </a:solidFill>
                          <a:effectLst/>
                          <a:latin typeface="Arial Narrow" panose="020B0606020202030204" pitchFamily="34" charset="0"/>
                        </a:rPr>
                        <a:t>0,6500</a:t>
                      </a:r>
                    </a:p>
                  </a:txBody>
                  <a:tcPr marL="9525" marR="9525" marT="9525" marB="0" anchor="b">
                    <a:solidFill>
                      <a:schemeClr val="bg1"/>
                    </a:solidFill>
                  </a:tcPr>
                </a:tc>
                <a:tc>
                  <a:txBody>
                    <a:bodyPr/>
                    <a:lstStyle/>
                    <a:p>
                      <a:pPr algn="ctr" fontAlgn="b"/>
                      <a:r>
                        <a:rPr lang="es-CO" sz="1200" b="0" i="0" u="none" strike="noStrike">
                          <a:solidFill>
                            <a:srgbClr val="000000"/>
                          </a:solidFill>
                          <a:effectLst/>
                          <a:latin typeface="Arial Narrow" panose="020B0606020202030204" pitchFamily="34" charset="0"/>
                        </a:rPr>
                        <a:t>0,3445</a:t>
                      </a:r>
                    </a:p>
                  </a:txBody>
                  <a:tcPr marL="9525" marR="9525" marT="9525" marB="0" anchor="b">
                    <a:solidFill>
                      <a:schemeClr val="bg1"/>
                    </a:solidFill>
                  </a:tcPr>
                </a:tc>
                <a:extLst>
                  <a:ext uri="{0D108BD9-81ED-4DB2-BD59-A6C34878D82A}">
                    <a16:rowId xmlns="" xmlns:a16="http://schemas.microsoft.com/office/drawing/2014/main" val="97599480"/>
                  </a:ext>
                </a:extLst>
              </a:tr>
              <a:tr h="170546">
                <a:tc>
                  <a:txBody>
                    <a:bodyPr/>
                    <a:lstStyle/>
                    <a:p>
                      <a:pPr algn="ctr" fontAlgn="b"/>
                      <a:r>
                        <a:rPr lang="es-CO" sz="1200" b="0" i="0" u="none" strike="noStrike">
                          <a:solidFill>
                            <a:srgbClr val="000000"/>
                          </a:solidFill>
                          <a:effectLst/>
                          <a:latin typeface="Arial Narrow" panose="020B0606020202030204" pitchFamily="34" charset="0"/>
                        </a:rPr>
                        <a:t>9</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DE LA SABANA</a:t>
                      </a:r>
                    </a:p>
                  </a:txBody>
                  <a:tcPr marL="9525" marR="9525" marT="9525" marB="0" anchor="b">
                    <a:solidFill>
                      <a:schemeClr val="bg1"/>
                    </a:solidFill>
                  </a:tcPr>
                </a:tc>
                <a:tc>
                  <a:txBody>
                    <a:bodyPr/>
                    <a:lstStyle/>
                    <a:p>
                      <a:pPr algn="ctr" fontAlgn="b"/>
                      <a:r>
                        <a:rPr lang="es-CO" sz="1200" b="0" i="0" u="none" strike="noStrike">
                          <a:solidFill>
                            <a:srgbClr val="000000"/>
                          </a:solidFill>
                          <a:effectLst/>
                          <a:latin typeface="Arial Narrow" panose="020B0606020202030204" pitchFamily="34" charset="0"/>
                        </a:rPr>
                        <a:t>0,6170</a:t>
                      </a:r>
                    </a:p>
                  </a:txBody>
                  <a:tcPr marL="9525" marR="9525" marT="9525" marB="0" anchor="b">
                    <a:solidFill>
                      <a:schemeClr val="bg1"/>
                    </a:solidFill>
                  </a:tcPr>
                </a:tc>
                <a:tc>
                  <a:txBody>
                    <a:bodyPr/>
                    <a:lstStyle/>
                    <a:p>
                      <a:pPr algn="ctr" fontAlgn="b"/>
                      <a:r>
                        <a:rPr lang="es-CO" sz="1200" b="0" i="0" u="none" strike="noStrike">
                          <a:solidFill>
                            <a:srgbClr val="000000"/>
                          </a:solidFill>
                          <a:effectLst/>
                          <a:latin typeface="Arial Narrow" panose="020B0606020202030204" pitchFamily="34" charset="0"/>
                        </a:rPr>
                        <a:t>0,3969</a:t>
                      </a:r>
                    </a:p>
                  </a:txBody>
                  <a:tcPr marL="9525" marR="9525" marT="9525" marB="0" anchor="b">
                    <a:solidFill>
                      <a:schemeClr val="bg1"/>
                    </a:solidFill>
                  </a:tcPr>
                </a:tc>
                <a:extLst>
                  <a:ext uri="{0D108BD9-81ED-4DB2-BD59-A6C34878D82A}">
                    <a16:rowId xmlns="" xmlns:a16="http://schemas.microsoft.com/office/drawing/2014/main" val="2533251225"/>
                  </a:ext>
                </a:extLst>
              </a:tr>
              <a:tr h="170546">
                <a:tc>
                  <a:txBody>
                    <a:bodyPr/>
                    <a:lstStyle/>
                    <a:p>
                      <a:pPr algn="ctr" fontAlgn="b"/>
                      <a:r>
                        <a:rPr lang="es-CO" sz="1200" b="0" i="0" u="none" strike="noStrike">
                          <a:solidFill>
                            <a:srgbClr val="000000"/>
                          </a:solidFill>
                          <a:effectLst/>
                          <a:latin typeface="Arial Narrow" panose="020B0606020202030204" pitchFamily="34" charset="0"/>
                        </a:rPr>
                        <a:t>10</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SURCOLOMBIANA</a:t>
                      </a:r>
                    </a:p>
                  </a:txBody>
                  <a:tcPr marL="9525" marR="9525" marT="9525" marB="0" anchor="b">
                    <a:solidFill>
                      <a:schemeClr val="bg1"/>
                    </a:solidFill>
                  </a:tcPr>
                </a:tc>
                <a:tc>
                  <a:txBody>
                    <a:bodyPr/>
                    <a:lstStyle/>
                    <a:p>
                      <a:pPr algn="ctr" fontAlgn="b"/>
                      <a:r>
                        <a:rPr lang="es-CO" sz="1200" b="0" i="0" u="none" strike="noStrike">
                          <a:solidFill>
                            <a:srgbClr val="000000"/>
                          </a:solidFill>
                          <a:effectLst/>
                          <a:latin typeface="Arial Narrow" panose="020B0606020202030204" pitchFamily="34" charset="0"/>
                        </a:rPr>
                        <a:t>0,6000</a:t>
                      </a:r>
                    </a:p>
                  </a:txBody>
                  <a:tcPr marL="9525" marR="9525" marT="9525" marB="0" anchor="b">
                    <a:solidFill>
                      <a:schemeClr val="bg1"/>
                    </a:solidFill>
                  </a:tcPr>
                </a:tc>
                <a:tc>
                  <a:txBody>
                    <a:bodyPr/>
                    <a:lstStyle/>
                    <a:p>
                      <a:pPr algn="ctr" fontAlgn="b"/>
                      <a:r>
                        <a:rPr lang="es-CO" sz="1200" b="0" i="0" u="none" strike="noStrike">
                          <a:solidFill>
                            <a:srgbClr val="000000"/>
                          </a:solidFill>
                          <a:effectLst/>
                          <a:latin typeface="Arial Narrow" panose="020B0606020202030204" pitchFamily="34" charset="0"/>
                        </a:rPr>
                        <a:t>0,5600</a:t>
                      </a:r>
                    </a:p>
                  </a:txBody>
                  <a:tcPr marL="9525" marR="9525" marT="9525" marB="0" anchor="b">
                    <a:solidFill>
                      <a:schemeClr val="bg1"/>
                    </a:solidFill>
                  </a:tcPr>
                </a:tc>
                <a:extLst>
                  <a:ext uri="{0D108BD9-81ED-4DB2-BD59-A6C34878D82A}">
                    <a16:rowId xmlns="" xmlns:a16="http://schemas.microsoft.com/office/drawing/2014/main" val="1624022623"/>
                  </a:ext>
                </a:extLst>
              </a:tr>
              <a:tr h="170546">
                <a:tc>
                  <a:txBody>
                    <a:bodyPr/>
                    <a:lstStyle/>
                    <a:p>
                      <a:pPr algn="ctr" fontAlgn="b"/>
                      <a:r>
                        <a:rPr lang="es-CO" sz="1200" b="0" i="0" u="none" strike="noStrike">
                          <a:solidFill>
                            <a:srgbClr val="000000"/>
                          </a:solidFill>
                          <a:effectLst/>
                          <a:latin typeface="Arial Narrow" panose="020B0606020202030204" pitchFamily="34" charset="0"/>
                        </a:rPr>
                        <a:t>11</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DEL TOLIMA</a:t>
                      </a:r>
                    </a:p>
                  </a:txBody>
                  <a:tcPr marL="9525" marR="9525" marT="9525" marB="0" anchor="b">
                    <a:solidFill>
                      <a:schemeClr val="bg1"/>
                    </a:solidFill>
                  </a:tcPr>
                </a:tc>
                <a:tc>
                  <a:txBody>
                    <a:bodyPr/>
                    <a:lstStyle/>
                    <a:p>
                      <a:pPr algn="ctr" fontAlgn="b"/>
                      <a:r>
                        <a:rPr lang="es-CO" sz="1200" b="0" i="0" u="none" strike="noStrike">
                          <a:solidFill>
                            <a:srgbClr val="000000"/>
                          </a:solidFill>
                          <a:effectLst/>
                          <a:latin typeface="Arial Narrow" panose="020B0606020202030204" pitchFamily="34" charset="0"/>
                        </a:rPr>
                        <a:t>0,5909</a:t>
                      </a:r>
                    </a:p>
                  </a:txBody>
                  <a:tcPr marL="9525" marR="9525" marT="9525" marB="0" anchor="b">
                    <a:solidFill>
                      <a:schemeClr val="bg1"/>
                    </a:solidFill>
                  </a:tcPr>
                </a:tc>
                <a:tc>
                  <a:txBody>
                    <a:bodyPr/>
                    <a:lstStyle/>
                    <a:p>
                      <a:pPr algn="ctr" fontAlgn="b"/>
                      <a:r>
                        <a:rPr lang="es-CO" sz="1200" b="0" i="0" u="none" strike="noStrike">
                          <a:solidFill>
                            <a:srgbClr val="000000"/>
                          </a:solidFill>
                          <a:effectLst/>
                          <a:latin typeface="Arial Narrow" panose="020B0606020202030204" pitchFamily="34" charset="0"/>
                        </a:rPr>
                        <a:t>0,5479</a:t>
                      </a:r>
                    </a:p>
                  </a:txBody>
                  <a:tcPr marL="9525" marR="9525" marT="9525" marB="0" anchor="b">
                    <a:solidFill>
                      <a:schemeClr val="bg1"/>
                    </a:solidFill>
                  </a:tcPr>
                </a:tc>
                <a:extLst>
                  <a:ext uri="{0D108BD9-81ED-4DB2-BD59-A6C34878D82A}">
                    <a16:rowId xmlns="" xmlns:a16="http://schemas.microsoft.com/office/drawing/2014/main" val="292359806"/>
                  </a:ext>
                </a:extLst>
              </a:tr>
              <a:tr h="170546">
                <a:tc>
                  <a:txBody>
                    <a:bodyPr/>
                    <a:lstStyle/>
                    <a:p>
                      <a:pPr algn="ctr" fontAlgn="b"/>
                      <a:r>
                        <a:rPr lang="es-CO" sz="1200" b="0" i="0" u="none" strike="noStrike">
                          <a:solidFill>
                            <a:srgbClr val="000000"/>
                          </a:solidFill>
                          <a:effectLst/>
                          <a:latin typeface="Arial Narrow" panose="020B0606020202030204" pitchFamily="34" charset="0"/>
                        </a:rPr>
                        <a:t>12</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DE MEDELLIN</a:t>
                      </a:r>
                    </a:p>
                  </a:txBody>
                  <a:tcPr marL="9525" marR="9525" marT="9525" marB="0" anchor="b">
                    <a:solidFill>
                      <a:schemeClr val="bg1"/>
                    </a:solidFill>
                  </a:tcPr>
                </a:tc>
                <a:tc>
                  <a:txBody>
                    <a:bodyPr/>
                    <a:lstStyle/>
                    <a:p>
                      <a:pPr algn="ctr" fontAlgn="b"/>
                      <a:r>
                        <a:rPr lang="es-CO" sz="1200" b="0" i="0" u="none" strike="noStrike">
                          <a:solidFill>
                            <a:srgbClr val="000000"/>
                          </a:solidFill>
                          <a:effectLst/>
                          <a:latin typeface="Arial Narrow" panose="020B0606020202030204" pitchFamily="34" charset="0"/>
                        </a:rPr>
                        <a:t>0,5862</a:t>
                      </a:r>
                    </a:p>
                  </a:txBody>
                  <a:tcPr marL="9525" marR="9525" marT="9525" marB="0" anchor="b">
                    <a:solidFill>
                      <a:schemeClr val="bg1"/>
                    </a:solidFill>
                  </a:tcPr>
                </a:tc>
                <a:tc>
                  <a:txBody>
                    <a:bodyPr/>
                    <a:lstStyle/>
                    <a:p>
                      <a:pPr algn="ctr" fontAlgn="b"/>
                      <a:r>
                        <a:rPr lang="es-CO" sz="1200" b="0" i="0" u="none" strike="noStrike">
                          <a:solidFill>
                            <a:srgbClr val="000000"/>
                          </a:solidFill>
                          <a:effectLst/>
                          <a:latin typeface="Arial Narrow" panose="020B0606020202030204" pitchFamily="34" charset="0"/>
                        </a:rPr>
                        <a:t>0,5333</a:t>
                      </a:r>
                    </a:p>
                  </a:txBody>
                  <a:tcPr marL="9525" marR="9525" marT="9525" marB="0" anchor="b">
                    <a:solidFill>
                      <a:schemeClr val="bg1"/>
                    </a:solidFill>
                  </a:tcPr>
                </a:tc>
                <a:extLst>
                  <a:ext uri="{0D108BD9-81ED-4DB2-BD59-A6C34878D82A}">
                    <a16:rowId xmlns="" xmlns:a16="http://schemas.microsoft.com/office/drawing/2014/main" val="2809978352"/>
                  </a:ext>
                </a:extLst>
              </a:tr>
              <a:tr h="170546">
                <a:tc>
                  <a:txBody>
                    <a:bodyPr/>
                    <a:lstStyle/>
                    <a:p>
                      <a:pPr algn="ctr" fontAlgn="b"/>
                      <a:r>
                        <a:rPr lang="es-CO" sz="1200" b="0" i="0" u="none" strike="noStrike">
                          <a:solidFill>
                            <a:srgbClr val="000000"/>
                          </a:solidFill>
                          <a:effectLst/>
                          <a:latin typeface="Arial Narrow" panose="020B0606020202030204" pitchFamily="34" charset="0"/>
                        </a:rPr>
                        <a:t>13</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AUTONOMA DE BUCARAMANGA-UNAB-</a:t>
                      </a:r>
                    </a:p>
                  </a:txBody>
                  <a:tcPr marL="9525" marR="9525" marT="9525" marB="0" anchor="b">
                    <a:solidFill>
                      <a:schemeClr val="bg1"/>
                    </a:solidFill>
                  </a:tcPr>
                </a:tc>
                <a:tc>
                  <a:txBody>
                    <a:bodyPr/>
                    <a:lstStyle/>
                    <a:p>
                      <a:pPr algn="ctr" fontAlgn="b"/>
                      <a:r>
                        <a:rPr lang="es-CO" sz="1200" b="0" i="0" u="none" strike="noStrike">
                          <a:solidFill>
                            <a:srgbClr val="000000"/>
                          </a:solidFill>
                          <a:effectLst/>
                          <a:latin typeface="Arial Narrow" panose="020B0606020202030204" pitchFamily="34" charset="0"/>
                        </a:rPr>
                        <a:t>0,5862</a:t>
                      </a:r>
                    </a:p>
                  </a:txBody>
                  <a:tcPr marL="9525" marR="9525" marT="9525" marB="0" anchor="b">
                    <a:solidFill>
                      <a:schemeClr val="bg1"/>
                    </a:solidFill>
                  </a:tcPr>
                </a:tc>
                <a:tc>
                  <a:txBody>
                    <a:bodyPr/>
                    <a:lstStyle/>
                    <a:p>
                      <a:pPr algn="ctr" fontAlgn="b"/>
                      <a:r>
                        <a:rPr lang="es-CO" sz="1200" b="0" i="0" u="none" strike="noStrike">
                          <a:solidFill>
                            <a:srgbClr val="000000"/>
                          </a:solidFill>
                          <a:effectLst/>
                          <a:latin typeface="Arial Narrow" panose="020B0606020202030204" pitchFamily="34" charset="0"/>
                        </a:rPr>
                        <a:t>0,6250</a:t>
                      </a:r>
                    </a:p>
                  </a:txBody>
                  <a:tcPr marL="9525" marR="9525" marT="9525" marB="0" anchor="b">
                    <a:solidFill>
                      <a:schemeClr val="bg1"/>
                    </a:solidFill>
                  </a:tcPr>
                </a:tc>
                <a:extLst>
                  <a:ext uri="{0D108BD9-81ED-4DB2-BD59-A6C34878D82A}">
                    <a16:rowId xmlns="" xmlns:a16="http://schemas.microsoft.com/office/drawing/2014/main" val="2596225650"/>
                  </a:ext>
                </a:extLst>
              </a:tr>
              <a:tr h="170546">
                <a:tc>
                  <a:txBody>
                    <a:bodyPr/>
                    <a:lstStyle/>
                    <a:p>
                      <a:pPr algn="ctr" fontAlgn="b"/>
                      <a:r>
                        <a:rPr lang="es-CO" sz="1200" b="0" i="0" u="none" strike="noStrike">
                          <a:solidFill>
                            <a:srgbClr val="000000"/>
                          </a:solidFill>
                          <a:effectLst/>
                          <a:latin typeface="Arial Narrow" panose="020B0606020202030204" pitchFamily="34" charset="0"/>
                        </a:rPr>
                        <a:t>14</a:t>
                      </a:r>
                    </a:p>
                  </a:txBody>
                  <a:tcPr marL="9525" marR="9525" marT="9525" marB="0" anchor="b">
                    <a:solidFill>
                      <a:schemeClr val="bg1"/>
                    </a:solidFill>
                  </a:tcPr>
                </a:tc>
                <a:tc>
                  <a:txBody>
                    <a:bodyPr/>
                    <a:lstStyle/>
                    <a:p>
                      <a:pPr algn="l" fontAlgn="b"/>
                      <a:r>
                        <a:rPr lang="es-CO" sz="1200" b="0" i="0" u="none" strike="noStrike" dirty="0">
                          <a:solidFill>
                            <a:srgbClr val="000000"/>
                          </a:solidFill>
                          <a:effectLst/>
                          <a:latin typeface="Arial Narrow" panose="020B0606020202030204" pitchFamily="34" charset="0"/>
                        </a:rPr>
                        <a:t>FUNDACION UNIVERSIDAD DE BOGOTA - JORGE TADEO LOZANO</a:t>
                      </a:r>
                    </a:p>
                  </a:txBody>
                  <a:tcPr marL="9525" marR="9525" marT="9525" marB="0" anchor="b">
                    <a:solidFill>
                      <a:schemeClr val="bg1"/>
                    </a:solidFill>
                  </a:tcPr>
                </a:tc>
                <a:tc>
                  <a:txBody>
                    <a:bodyPr/>
                    <a:lstStyle/>
                    <a:p>
                      <a:pPr algn="ctr" fontAlgn="b"/>
                      <a:r>
                        <a:rPr lang="es-CO" sz="1200" b="0" i="0" u="none" strike="noStrike" dirty="0">
                          <a:solidFill>
                            <a:srgbClr val="000000"/>
                          </a:solidFill>
                          <a:effectLst/>
                          <a:latin typeface="Arial Narrow" panose="020B0606020202030204" pitchFamily="34" charset="0"/>
                        </a:rPr>
                        <a:t>0,5556</a:t>
                      </a:r>
                    </a:p>
                  </a:txBody>
                  <a:tcPr marL="9525" marR="9525" marT="9525" marB="0" anchor="b">
                    <a:solidFill>
                      <a:schemeClr val="bg1"/>
                    </a:solidFill>
                  </a:tcPr>
                </a:tc>
                <a:tc>
                  <a:txBody>
                    <a:bodyPr/>
                    <a:lstStyle/>
                    <a:p>
                      <a:pPr algn="ctr" fontAlgn="b"/>
                      <a:r>
                        <a:rPr lang="es-CO" sz="1200" b="0" i="0" u="none" strike="noStrike">
                          <a:solidFill>
                            <a:srgbClr val="000000"/>
                          </a:solidFill>
                          <a:effectLst/>
                          <a:latin typeface="Arial Narrow" panose="020B0606020202030204" pitchFamily="34" charset="0"/>
                        </a:rPr>
                        <a:t>0,5294</a:t>
                      </a:r>
                    </a:p>
                  </a:txBody>
                  <a:tcPr marL="9525" marR="9525" marT="9525" marB="0" anchor="b">
                    <a:solidFill>
                      <a:schemeClr val="bg1"/>
                    </a:solidFill>
                  </a:tcPr>
                </a:tc>
                <a:extLst>
                  <a:ext uri="{0D108BD9-81ED-4DB2-BD59-A6C34878D82A}">
                    <a16:rowId xmlns="" xmlns:a16="http://schemas.microsoft.com/office/drawing/2014/main" val="2397544597"/>
                  </a:ext>
                </a:extLst>
              </a:tr>
              <a:tr h="170546">
                <a:tc>
                  <a:txBody>
                    <a:bodyPr/>
                    <a:lstStyle/>
                    <a:p>
                      <a:pPr algn="ctr" fontAlgn="b"/>
                      <a:r>
                        <a:rPr lang="es-CO" sz="1200" b="0" i="0" u="none" strike="noStrike">
                          <a:solidFill>
                            <a:srgbClr val="000000"/>
                          </a:solidFill>
                          <a:effectLst/>
                          <a:latin typeface="Arial Narrow" panose="020B0606020202030204" pitchFamily="34" charset="0"/>
                        </a:rPr>
                        <a:t>15</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LIBRE</a:t>
                      </a:r>
                    </a:p>
                  </a:txBody>
                  <a:tcPr marL="9525" marR="9525" marT="9525" marB="0" anchor="b">
                    <a:solidFill>
                      <a:schemeClr val="bg1"/>
                    </a:solidFill>
                  </a:tcPr>
                </a:tc>
                <a:tc>
                  <a:txBody>
                    <a:bodyPr/>
                    <a:lstStyle/>
                    <a:p>
                      <a:pPr algn="ctr" fontAlgn="b"/>
                      <a:r>
                        <a:rPr lang="es-CO" sz="1200" b="0" i="0" u="none" strike="noStrike" dirty="0">
                          <a:solidFill>
                            <a:srgbClr val="000000"/>
                          </a:solidFill>
                          <a:effectLst/>
                          <a:latin typeface="Arial Narrow" panose="020B0606020202030204" pitchFamily="34" charset="0"/>
                        </a:rPr>
                        <a:t>0,5429</a:t>
                      </a:r>
                    </a:p>
                  </a:txBody>
                  <a:tcPr marL="9525" marR="9525" marT="9525" marB="0" anchor="b">
                    <a:solidFill>
                      <a:schemeClr val="bg1"/>
                    </a:solidFill>
                  </a:tcPr>
                </a:tc>
                <a:tc>
                  <a:txBody>
                    <a:bodyPr/>
                    <a:lstStyle/>
                    <a:p>
                      <a:pPr algn="ctr" fontAlgn="b"/>
                      <a:r>
                        <a:rPr lang="es-CO" sz="1200" b="0" i="0" u="none" strike="noStrike">
                          <a:solidFill>
                            <a:srgbClr val="000000"/>
                          </a:solidFill>
                          <a:effectLst/>
                          <a:latin typeface="Arial Narrow" panose="020B0606020202030204" pitchFamily="34" charset="0"/>
                        </a:rPr>
                        <a:t>0,3846</a:t>
                      </a:r>
                    </a:p>
                  </a:txBody>
                  <a:tcPr marL="9525" marR="9525" marT="9525" marB="0" anchor="b">
                    <a:solidFill>
                      <a:schemeClr val="bg1"/>
                    </a:solidFill>
                  </a:tcPr>
                </a:tc>
                <a:extLst>
                  <a:ext uri="{0D108BD9-81ED-4DB2-BD59-A6C34878D82A}">
                    <a16:rowId xmlns="" xmlns:a16="http://schemas.microsoft.com/office/drawing/2014/main" val="1239533458"/>
                  </a:ext>
                </a:extLst>
              </a:tr>
              <a:tr h="170546">
                <a:tc>
                  <a:txBody>
                    <a:bodyPr/>
                    <a:lstStyle/>
                    <a:p>
                      <a:pPr algn="ctr" fontAlgn="b"/>
                      <a:r>
                        <a:rPr lang="es-CO" sz="1200" b="0" i="0" u="none" strike="noStrike">
                          <a:solidFill>
                            <a:srgbClr val="000000"/>
                          </a:solidFill>
                          <a:effectLst/>
                          <a:latin typeface="Arial Narrow" panose="020B0606020202030204" pitchFamily="34" charset="0"/>
                        </a:rPr>
                        <a:t>16</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SERGIO ARBOLEDA</a:t>
                      </a:r>
                    </a:p>
                  </a:txBody>
                  <a:tcPr marL="9525" marR="9525" marT="9525" marB="0" anchor="b">
                    <a:solidFill>
                      <a:schemeClr val="bg1"/>
                    </a:solidFill>
                  </a:tcPr>
                </a:tc>
                <a:tc>
                  <a:txBody>
                    <a:bodyPr/>
                    <a:lstStyle/>
                    <a:p>
                      <a:pPr algn="ctr" fontAlgn="b"/>
                      <a:r>
                        <a:rPr lang="es-CO" sz="1200" b="0" i="0" u="none" strike="noStrike">
                          <a:solidFill>
                            <a:srgbClr val="000000"/>
                          </a:solidFill>
                          <a:effectLst/>
                          <a:latin typeface="Arial Narrow" panose="020B0606020202030204" pitchFamily="34" charset="0"/>
                        </a:rPr>
                        <a:t>0,5278</a:t>
                      </a:r>
                    </a:p>
                  </a:txBody>
                  <a:tcPr marL="9525" marR="9525" marT="9525" marB="0" anchor="b">
                    <a:solidFill>
                      <a:schemeClr val="bg1"/>
                    </a:solidFill>
                  </a:tcPr>
                </a:tc>
                <a:tc>
                  <a:txBody>
                    <a:bodyPr/>
                    <a:lstStyle/>
                    <a:p>
                      <a:pPr algn="ctr" fontAlgn="b"/>
                      <a:r>
                        <a:rPr lang="es-CO" sz="1200" b="0" i="0" u="none" strike="noStrike">
                          <a:solidFill>
                            <a:srgbClr val="000000"/>
                          </a:solidFill>
                          <a:effectLst/>
                          <a:latin typeface="Arial Narrow" panose="020B0606020202030204" pitchFamily="34" charset="0"/>
                        </a:rPr>
                        <a:t>0,6333</a:t>
                      </a:r>
                    </a:p>
                  </a:txBody>
                  <a:tcPr marL="9525" marR="9525" marT="9525" marB="0" anchor="b">
                    <a:solidFill>
                      <a:schemeClr val="bg1"/>
                    </a:solidFill>
                  </a:tcPr>
                </a:tc>
                <a:extLst>
                  <a:ext uri="{0D108BD9-81ED-4DB2-BD59-A6C34878D82A}">
                    <a16:rowId xmlns="" xmlns:a16="http://schemas.microsoft.com/office/drawing/2014/main" val="2768313598"/>
                  </a:ext>
                </a:extLst>
              </a:tr>
              <a:tr h="170546">
                <a:tc>
                  <a:txBody>
                    <a:bodyPr/>
                    <a:lstStyle/>
                    <a:p>
                      <a:pPr algn="ctr" fontAlgn="b"/>
                      <a:r>
                        <a:rPr lang="es-CO" sz="1200" b="0" i="0" u="none" strike="noStrike">
                          <a:solidFill>
                            <a:srgbClr val="000000"/>
                          </a:solidFill>
                          <a:effectLst/>
                          <a:latin typeface="Arial Narrow" panose="020B0606020202030204" pitchFamily="34" charset="0"/>
                        </a:rPr>
                        <a:t>17</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EAFIT-</a:t>
                      </a:r>
                    </a:p>
                  </a:txBody>
                  <a:tcPr marL="9525" marR="9525" marT="9525" marB="0" anchor="b">
                    <a:solidFill>
                      <a:schemeClr val="bg1"/>
                    </a:solidFill>
                  </a:tcPr>
                </a:tc>
                <a:tc>
                  <a:txBody>
                    <a:bodyPr/>
                    <a:lstStyle/>
                    <a:p>
                      <a:pPr algn="ctr" fontAlgn="b"/>
                      <a:r>
                        <a:rPr lang="es-CO" sz="1200" b="0" i="0" u="none" strike="noStrike">
                          <a:solidFill>
                            <a:srgbClr val="000000"/>
                          </a:solidFill>
                          <a:effectLst/>
                          <a:latin typeface="Arial Narrow" panose="020B0606020202030204" pitchFamily="34" charset="0"/>
                        </a:rPr>
                        <a:t>0,5248</a:t>
                      </a:r>
                    </a:p>
                  </a:txBody>
                  <a:tcPr marL="9525" marR="9525" marT="9525" marB="0" anchor="b">
                    <a:solidFill>
                      <a:schemeClr val="bg1"/>
                    </a:solidFill>
                  </a:tcPr>
                </a:tc>
                <a:tc>
                  <a:txBody>
                    <a:bodyPr/>
                    <a:lstStyle/>
                    <a:p>
                      <a:pPr algn="ctr" fontAlgn="b"/>
                      <a:r>
                        <a:rPr lang="es-CO" sz="1200" b="0" i="0" u="none" strike="noStrike">
                          <a:solidFill>
                            <a:srgbClr val="000000"/>
                          </a:solidFill>
                          <a:effectLst/>
                          <a:latin typeface="Arial Narrow" panose="020B0606020202030204" pitchFamily="34" charset="0"/>
                        </a:rPr>
                        <a:t>0,6034</a:t>
                      </a:r>
                    </a:p>
                  </a:txBody>
                  <a:tcPr marL="9525" marR="9525" marT="9525" marB="0" anchor="b">
                    <a:solidFill>
                      <a:schemeClr val="bg1"/>
                    </a:solidFill>
                  </a:tcPr>
                </a:tc>
                <a:extLst>
                  <a:ext uri="{0D108BD9-81ED-4DB2-BD59-A6C34878D82A}">
                    <a16:rowId xmlns="" xmlns:a16="http://schemas.microsoft.com/office/drawing/2014/main" val="3232850799"/>
                  </a:ext>
                </a:extLst>
              </a:tr>
              <a:tr h="170546">
                <a:tc>
                  <a:txBody>
                    <a:bodyPr/>
                    <a:lstStyle/>
                    <a:p>
                      <a:pPr algn="ctr" fontAlgn="b"/>
                      <a:r>
                        <a:rPr lang="es-CO" sz="1200" b="0" i="0" u="none" strike="noStrike">
                          <a:solidFill>
                            <a:srgbClr val="000000"/>
                          </a:solidFill>
                          <a:effectLst/>
                          <a:latin typeface="Arial Narrow" panose="020B0606020202030204" pitchFamily="34" charset="0"/>
                        </a:rPr>
                        <a:t>18</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ICESI</a:t>
                      </a:r>
                    </a:p>
                  </a:txBody>
                  <a:tcPr marL="9525" marR="9525" marT="9525" marB="0" anchor="b">
                    <a:solidFill>
                      <a:schemeClr val="bg1"/>
                    </a:solidFill>
                  </a:tcPr>
                </a:tc>
                <a:tc>
                  <a:txBody>
                    <a:bodyPr/>
                    <a:lstStyle/>
                    <a:p>
                      <a:pPr algn="ctr" fontAlgn="b"/>
                      <a:r>
                        <a:rPr lang="es-CO" sz="1200" b="0" i="0" u="none" strike="noStrike">
                          <a:solidFill>
                            <a:srgbClr val="000000"/>
                          </a:solidFill>
                          <a:effectLst/>
                          <a:latin typeface="Arial Narrow" panose="020B0606020202030204" pitchFamily="34" charset="0"/>
                        </a:rPr>
                        <a:t>0,5172</a:t>
                      </a:r>
                    </a:p>
                  </a:txBody>
                  <a:tcPr marL="9525" marR="9525" marT="9525" marB="0" anchor="b">
                    <a:solidFill>
                      <a:schemeClr val="bg1"/>
                    </a:solidFill>
                  </a:tcPr>
                </a:tc>
                <a:tc>
                  <a:txBody>
                    <a:bodyPr/>
                    <a:lstStyle/>
                    <a:p>
                      <a:pPr algn="ctr" fontAlgn="b"/>
                      <a:r>
                        <a:rPr lang="es-CO" sz="1200" b="0" i="0" u="none" strike="noStrike">
                          <a:solidFill>
                            <a:srgbClr val="000000"/>
                          </a:solidFill>
                          <a:effectLst/>
                          <a:latin typeface="Arial Narrow" panose="020B0606020202030204" pitchFamily="34" charset="0"/>
                        </a:rPr>
                        <a:t>0,5377</a:t>
                      </a:r>
                    </a:p>
                  </a:txBody>
                  <a:tcPr marL="9525" marR="9525" marT="9525" marB="0" anchor="b">
                    <a:solidFill>
                      <a:schemeClr val="bg1"/>
                    </a:solidFill>
                  </a:tcPr>
                </a:tc>
                <a:extLst>
                  <a:ext uri="{0D108BD9-81ED-4DB2-BD59-A6C34878D82A}">
                    <a16:rowId xmlns="" xmlns:a16="http://schemas.microsoft.com/office/drawing/2014/main" val="3736741263"/>
                  </a:ext>
                </a:extLst>
              </a:tr>
              <a:tr h="170546">
                <a:tc>
                  <a:txBody>
                    <a:bodyPr/>
                    <a:lstStyle/>
                    <a:p>
                      <a:pPr algn="ctr" fontAlgn="b"/>
                      <a:r>
                        <a:rPr lang="es-CO" sz="1200" b="0" i="0" u="none" strike="noStrike">
                          <a:solidFill>
                            <a:srgbClr val="000000"/>
                          </a:solidFill>
                          <a:effectLst/>
                          <a:latin typeface="Arial Narrow" panose="020B0606020202030204" pitchFamily="34" charset="0"/>
                        </a:rPr>
                        <a:t>19</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MARIANA</a:t>
                      </a:r>
                    </a:p>
                  </a:txBody>
                  <a:tcPr marL="9525" marR="9525" marT="9525" marB="0" anchor="b">
                    <a:solidFill>
                      <a:schemeClr val="bg1"/>
                    </a:solidFill>
                  </a:tcPr>
                </a:tc>
                <a:tc>
                  <a:txBody>
                    <a:bodyPr/>
                    <a:lstStyle/>
                    <a:p>
                      <a:pPr algn="ctr" fontAlgn="b"/>
                      <a:r>
                        <a:rPr lang="es-CO" sz="1200" b="0" i="0" u="none" strike="noStrike">
                          <a:solidFill>
                            <a:srgbClr val="000000"/>
                          </a:solidFill>
                          <a:effectLst/>
                          <a:latin typeface="Arial Narrow" panose="020B0606020202030204" pitchFamily="34" charset="0"/>
                        </a:rPr>
                        <a:t>0,5000</a:t>
                      </a:r>
                    </a:p>
                  </a:txBody>
                  <a:tcPr marL="9525" marR="9525" marT="9525" marB="0" anchor="b">
                    <a:solidFill>
                      <a:schemeClr val="bg1"/>
                    </a:solidFill>
                  </a:tcPr>
                </a:tc>
                <a:tc>
                  <a:txBody>
                    <a:bodyPr/>
                    <a:lstStyle/>
                    <a:p>
                      <a:pPr algn="ctr" fontAlgn="b"/>
                      <a:r>
                        <a:rPr lang="es-CO" sz="1200" b="0" i="0" u="none" strike="noStrike">
                          <a:solidFill>
                            <a:srgbClr val="000000"/>
                          </a:solidFill>
                          <a:effectLst/>
                          <a:latin typeface="Arial Narrow" panose="020B0606020202030204" pitchFamily="34" charset="0"/>
                        </a:rPr>
                        <a:t>0,2222</a:t>
                      </a:r>
                    </a:p>
                  </a:txBody>
                  <a:tcPr marL="9525" marR="9525" marT="9525" marB="0" anchor="b">
                    <a:solidFill>
                      <a:schemeClr val="bg1"/>
                    </a:solidFill>
                  </a:tcPr>
                </a:tc>
                <a:extLst>
                  <a:ext uri="{0D108BD9-81ED-4DB2-BD59-A6C34878D82A}">
                    <a16:rowId xmlns="" xmlns:a16="http://schemas.microsoft.com/office/drawing/2014/main" val="116231525"/>
                  </a:ext>
                </a:extLst>
              </a:tr>
              <a:tr h="170546">
                <a:tc>
                  <a:txBody>
                    <a:bodyPr/>
                    <a:lstStyle/>
                    <a:p>
                      <a:pPr algn="ctr" fontAlgn="b"/>
                      <a:r>
                        <a:rPr lang="es-CO" sz="1200" b="0" i="0" u="none" strike="noStrike" dirty="0">
                          <a:solidFill>
                            <a:srgbClr val="000000"/>
                          </a:solidFill>
                          <a:effectLst/>
                          <a:latin typeface="Arial Narrow" panose="020B0606020202030204" pitchFamily="34" charset="0"/>
                        </a:rPr>
                        <a:t>20</a:t>
                      </a:r>
                    </a:p>
                  </a:txBody>
                  <a:tcPr marL="9525" marR="9525" marT="9525" marB="0" anchor="b">
                    <a:solidFill>
                      <a:srgbClr val="FFC000"/>
                    </a:solidFill>
                  </a:tcPr>
                </a:tc>
                <a:tc>
                  <a:txBody>
                    <a:bodyPr/>
                    <a:lstStyle/>
                    <a:p>
                      <a:pPr algn="l" fontAlgn="b"/>
                      <a:r>
                        <a:rPr lang="es-CO" sz="1200" b="0" i="0" u="none" strike="noStrike" dirty="0">
                          <a:solidFill>
                            <a:srgbClr val="000000"/>
                          </a:solidFill>
                          <a:effectLst/>
                          <a:latin typeface="Arial Narrow" panose="020B0606020202030204" pitchFamily="34" charset="0"/>
                        </a:rPr>
                        <a:t>UNIVERSIDAD DE NARIÑO</a:t>
                      </a:r>
                    </a:p>
                  </a:txBody>
                  <a:tcPr marL="9525" marR="9525" marT="9525" marB="0" anchor="b">
                    <a:solidFill>
                      <a:srgbClr val="FFC000"/>
                    </a:solidFill>
                  </a:tcPr>
                </a:tc>
                <a:tc>
                  <a:txBody>
                    <a:bodyPr/>
                    <a:lstStyle/>
                    <a:p>
                      <a:pPr algn="ctr" fontAlgn="b"/>
                      <a:r>
                        <a:rPr lang="es-CO" sz="1200" b="0" i="0" u="none" strike="noStrike" dirty="0">
                          <a:solidFill>
                            <a:srgbClr val="000000"/>
                          </a:solidFill>
                          <a:effectLst/>
                          <a:latin typeface="Arial Narrow" panose="020B0606020202030204" pitchFamily="34" charset="0"/>
                        </a:rPr>
                        <a:t>0,4783</a:t>
                      </a:r>
                    </a:p>
                  </a:txBody>
                  <a:tcPr marL="9525" marR="9525" marT="9525" marB="0" anchor="b">
                    <a:solidFill>
                      <a:srgbClr val="FFC000"/>
                    </a:solidFill>
                  </a:tcPr>
                </a:tc>
                <a:tc>
                  <a:txBody>
                    <a:bodyPr/>
                    <a:lstStyle/>
                    <a:p>
                      <a:pPr algn="ctr" fontAlgn="b"/>
                      <a:r>
                        <a:rPr lang="es-CO" sz="1200" b="0" i="0" u="none" strike="noStrike" dirty="0">
                          <a:solidFill>
                            <a:srgbClr val="000000"/>
                          </a:solidFill>
                          <a:effectLst/>
                          <a:latin typeface="Arial Narrow" panose="020B0606020202030204" pitchFamily="34" charset="0"/>
                        </a:rPr>
                        <a:t>0,3372</a:t>
                      </a:r>
                    </a:p>
                  </a:txBody>
                  <a:tcPr marL="9525" marR="9525" marT="9525" marB="0" anchor="b">
                    <a:solidFill>
                      <a:srgbClr val="FFC000"/>
                    </a:solidFill>
                  </a:tcPr>
                </a:tc>
                <a:extLst>
                  <a:ext uri="{0D108BD9-81ED-4DB2-BD59-A6C34878D82A}">
                    <a16:rowId xmlns="" xmlns:a16="http://schemas.microsoft.com/office/drawing/2014/main" val="4226527145"/>
                  </a:ext>
                </a:extLst>
              </a:tr>
              <a:tr h="170546">
                <a:tc>
                  <a:txBody>
                    <a:bodyPr/>
                    <a:lstStyle/>
                    <a:p>
                      <a:pPr algn="ctr" fontAlgn="b"/>
                      <a:r>
                        <a:rPr lang="es-CO" sz="1200" b="0" i="0" u="none" strike="noStrike">
                          <a:solidFill>
                            <a:srgbClr val="000000"/>
                          </a:solidFill>
                          <a:effectLst/>
                          <a:latin typeface="Arial Narrow" panose="020B0606020202030204" pitchFamily="34" charset="0"/>
                        </a:rPr>
                        <a:t>21</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EAN</a:t>
                      </a:r>
                    </a:p>
                  </a:txBody>
                  <a:tcPr marL="9525" marR="9525" marT="9525" marB="0" anchor="b">
                    <a:solidFill>
                      <a:schemeClr val="bg1"/>
                    </a:solidFill>
                  </a:tcPr>
                </a:tc>
                <a:tc>
                  <a:txBody>
                    <a:bodyPr/>
                    <a:lstStyle/>
                    <a:p>
                      <a:pPr algn="ctr" fontAlgn="b"/>
                      <a:r>
                        <a:rPr lang="es-CO" sz="1200" b="0" i="0" u="none" strike="noStrike">
                          <a:solidFill>
                            <a:srgbClr val="000000"/>
                          </a:solidFill>
                          <a:effectLst/>
                          <a:latin typeface="Arial Narrow" panose="020B0606020202030204" pitchFamily="34" charset="0"/>
                        </a:rPr>
                        <a:t>0,4783</a:t>
                      </a:r>
                    </a:p>
                  </a:txBody>
                  <a:tcPr marL="9525" marR="9525" marT="9525" marB="0" anchor="b">
                    <a:solidFill>
                      <a:schemeClr val="bg1"/>
                    </a:solidFill>
                  </a:tcPr>
                </a:tc>
                <a:tc>
                  <a:txBody>
                    <a:bodyPr/>
                    <a:lstStyle/>
                    <a:p>
                      <a:pPr algn="ctr" fontAlgn="b"/>
                      <a:r>
                        <a:rPr lang="es-CO" sz="1200" b="0" i="0" u="none" strike="noStrike">
                          <a:solidFill>
                            <a:srgbClr val="000000"/>
                          </a:solidFill>
                          <a:effectLst/>
                          <a:latin typeface="Arial Narrow" panose="020B0606020202030204" pitchFamily="34" charset="0"/>
                        </a:rPr>
                        <a:t>0,3333</a:t>
                      </a:r>
                    </a:p>
                  </a:txBody>
                  <a:tcPr marL="9525" marR="9525" marT="9525" marB="0" anchor="b">
                    <a:solidFill>
                      <a:schemeClr val="bg1"/>
                    </a:solidFill>
                  </a:tcPr>
                </a:tc>
                <a:extLst>
                  <a:ext uri="{0D108BD9-81ED-4DB2-BD59-A6C34878D82A}">
                    <a16:rowId xmlns="" xmlns:a16="http://schemas.microsoft.com/office/drawing/2014/main" val="803510805"/>
                  </a:ext>
                </a:extLst>
              </a:tr>
              <a:tr h="170546">
                <a:tc>
                  <a:txBody>
                    <a:bodyPr/>
                    <a:lstStyle/>
                    <a:p>
                      <a:pPr algn="ctr" fontAlgn="b"/>
                      <a:r>
                        <a:rPr lang="es-CO" sz="1200" b="0" i="0" u="none" strike="noStrike">
                          <a:solidFill>
                            <a:srgbClr val="000000"/>
                          </a:solidFill>
                          <a:effectLst/>
                          <a:latin typeface="Arial Narrow" panose="020B0606020202030204" pitchFamily="34" charset="0"/>
                        </a:rPr>
                        <a:t>22</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DE SAN BUENAVENTURA</a:t>
                      </a:r>
                    </a:p>
                  </a:txBody>
                  <a:tcPr marL="9525" marR="9525" marT="9525" marB="0" anchor="b">
                    <a:solidFill>
                      <a:schemeClr val="bg1"/>
                    </a:solidFill>
                  </a:tcPr>
                </a:tc>
                <a:tc>
                  <a:txBody>
                    <a:bodyPr/>
                    <a:lstStyle/>
                    <a:p>
                      <a:pPr algn="ctr" fontAlgn="b"/>
                      <a:r>
                        <a:rPr lang="es-CO" sz="1200" b="0" i="0" u="none" strike="noStrike">
                          <a:solidFill>
                            <a:srgbClr val="000000"/>
                          </a:solidFill>
                          <a:effectLst/>
                          <a:latin typeface="Arial Narrow" panose="020B0606020202030204" pitchFamily="34" charset="0"/>
                        </a:rPr>
                        <a:t>0,4533</a:t>
                      </a:r>
                    </a:p>
                  </a:txBody>
                  <a:tcPr marL="9525" marR="9525" marT="9525" marB="0" anchor="b">
                    <a:solidFill>
                      <a:schemeClr val="bg1"/>
                    </a:solidFill>
                  </a:tcPr>
                </a:tc>
                <a:tc>
                  <a:txBody>
                    <a:bodyPr/>
                    <a:lstStyle/>
                    <a:p>
                      <a:pPr algn="ctr" fontAlgn="b"/>
                      <a:r>
                        <a:rPr lang="es-CO" sz="1200" b="0" i="0" u="none" strike="noStrike">
                          <a:solidFill>
                            <a:srgbClr val="000000"/>
                          </a:solidFill>
                          <a:effectLst/>
                          <a:latin typeface="Arial Narrow" panose="020B0606020202030204" pitchFamily="34" charset="0"/>
                        </a:rPr>
                        <a:t>0,6667</a:t>
                      </a:r>
                    </a:p>
                  </a:txBody>
                  <a:tcPr marL="9525" marR="9525" marT="9525" marB="0" anchor="b">
                    <a:solidFill>
                      <a:schemeClr val="bg1"/>
                    </a:solidFill>
                  </a:tcPr>
                </a:tc>
                <a:extLst>
                  <a:ext uri="{0D108BD9-81ED-4DB2-BD59-A6C34878D82A}">
                    <a16:rowId xmlns="" xmlns:a16="http://schemas.microsoft.com/office/drawing/2014/main" val="3472264943"/>
                  </a:ext>
                </a:extLst>
              </a:tr>
              <a:tr h="170546">
                <a:tc>
                  <a:txBody>
                    <a:bodyPr/>
                    <a:lstStyle/>
                    <a:p>
                      <a:pPr algn="ctr" fontAlgn="b"/>
                      <a:r>
                        <a:rPr lang="es-CO" sz="1200" b="0" i="0" u="none" strike="noStrike">
                          <a:solidFill>
                            <a:srgbClr val="000000"/>
                          </a:solidFill>
                          <a:effectLst/>
                          <a:latin typeface="Arial Narrow" panose="020B0606020202030204" pitchFamily="34" charset="0"/>
                        </a:rPr>
                        <a:t>23</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COOPERATIVA DE COLOMBIA</a:t>
                      </a:r>
                    </a:p>
                  </a:txBody>
                  <a:tcPr marL="9525" marR="9525" marT="9525" marB="0" anchor="b">
                    <a:solidFill>
                      <a:schemeClr val="bg1"/>
                    </a:solidFill>
                  </a:tcPr>
                </a:tc>
                <a:tc>
                  <a:txBody>
                    <a:bodyPr/>
                    <a:lstStyle/>
                    <a:p>
                      <a:pPr algn="ctr" fontAlgn="b"/>
                      <a:r>
                        <a:rPr lang="es-CO" sz="1200" b="0" i="0" u="none" strike="noStrike">
                          <a:solidFill>
                            <a:srgbClr val="000000"/>
                          </a:solidFill>
                          <a:effectLst/>
                          <a:latin typeface="Arial Narrow" panose="020B0606020202030204" pitchFamily="34" charset="0"/>
                        </a:rPr>
                        <a:t>0,4222</a:t>
                      </a:r>
                    </a:p>
                  </a:txBody>
                  <a:tcPr marL="9525" marR="9525" marT="9525" marB="0" anchor="b">
                    <a:solidFill>
                      <a:schemeClr val="bg1"/>
                    </a:solidFill>
                  </a:tcPr>
                </a:tc>
                <a:tc>
                  <a:txBody>
                    <a:bodyPr/>
                    <a:lstStyle/>
                    <a:p>
                      <a:pPr algn="ctr" fontAlgn="b"/>
                      <a:r>
                        <a:rPr lang="es-CO" sz="1200" b="0" i="0" u="none" strike="noStrike">
                          <a:solidFill>
                            <a:srgbClr val="000000"/>
                          </a:solidFill>
                          <a:effectLst/>
                          <a:latin typeface="Arial Narrow" panose="020B0606020202030204" pitchFamily="34" charset="0"/>
                        </a:rPr>
                        <a:t>0,4512</a:t>
                      </a:r>
                    </a:p>
                  </a:txBody>
                  <a:tcPr marL="9525" marR="9525" marT="9525" marB="0" anchor="b">
                    <a:solidFill>
                      <a:schemeClr val="bg1"/>
                    </a:solidFill>
                  </a:tcPr>
                </a:tc>
                <a:extLst>
                  <a:ext uri="{0D108BD9-81ED-4DB2-BD59-A6C34878D82A}">
                    <a16:rowId xmlns="" xmlns:a16="http://schemas.microsoft.com/office/drawing/2014/main" val="2322827960"/>
                  </a:ext>
                </a:extLst>
              </a:tr>
              <a:tr h="170546">
                <a:tc>
                  <a:txBody>
                    <a:bodyPr/>
                    <a:lstStyle/>
                    <a:p>
                      <a:pPr algn="ctr" fontAlgn="b"/>
                      <a:r>
                        <a:rPr lang="es-CO" sz="1200" b="0" i="0" u="none" strike="noStrike">
                          <a:solidFill>
                            <a:srgbClr val="000000"/>
                          </a:solidFill>
                          <a:effectLst/>
                          <a:latin typeface="Arial Narrow" panose="020B0606020202030204" pitchFamily="34" charset="0"/>
                        </a:rPr>
                        <a:t>24</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DE LA SALLE</a:t>
                      </a:r>
                    </a:p>
                  </a:txBody>
                  <a:tcPr marL="9525" marR="9525" marT="9525" marB="0" anchor="b">
                    <a:solidFill>
                      <a:schemeClr val="bg1"/>
                    </a:solidFill>
                  </a:tcPr>
                </a:tc>
                <a:tc>
                  <a:txBody>
                    <a:bodyPr/>
                    <a:lstStyle/>
                    <a:p>
                      <a:pPr algn="ctr" fontAlgn="b"/>
                      <a:r>
                        <a:rPr lang="es-CO" sz="1200" b="0" i="0" u="none" strike="noStrike">
                          <a:solidFill>
                            <a:srgbClr val="000000"/>
                          </a:solidFill>
                          <a:effectLst/>
                          <a:latin typeface="Arial Narrow" panose="020B0606020202030204" pitchFamily="34" charset="0"/>
                        </a:rPr>
                        <a:t>0,3929</a:t>
                      </a:r>
                    </a:p>
                  </a:txBody>
                  <a:tcPr marL="9525" marR="9525" marT="9525" marB="0" anchor="b">
                    <a:solidFill>
                      <a:schemeClr val="bg1"/>
                    </a:solidFill>
                  </a:tcPr>
                </a:tc>
                <a:tc>
                  <a:txBody>
                    <a:bodyPr/>
                    <a:lstStyle/>
                    <a:p>
                      <a:pPr algn="ctr" fontAlgn="b"/>
                      <a:r>
                        <a:rPr lang="es-CO" sz="1200" b="0" i="0" u="none" strike="noStrike">
                          <a:solidFill>
                            <a:srgbClr val="000000"/>
                          </a:solidFill>
                          <a:effectLst/>
                          <a:latin typeface="Arial Narrow" panose="020B0606020202030204" pitchFamily="34" charset="0"/>
                        </a:rPr>
                        <a:t>0,3556</a:t>
                      </a:r>
                    </a:p>
                  </a:txBody>
                  <a:tcPr marL="9525" marR="9525" marT="9525" marB="0" anchor="b">
                    <a:solidFill>
                      <a:schemeClr val="bg1"/>
                    </a:solidFill>
                  </a:tcPr>
                </a:tc>
                <a:extLst>
                  <a:ext uri="{0D108BD9-81ED-4DB2-BD59-A6C34878D82A}">
                    <a16:rowId xmlns="" xmlns:a16="http://schemas.microsoft.com/office/drawing/2014/main" val="123861237"/>
                  </a:ext>
                </a:extLst>
              </a:tr>
              <a:tr h="170546">
                <a:tc>
                  <a:txBody>
                    <a:bodyPr/>
                    <a:lstStyle/>
                    <a:p>
                      <a:pPr algn="ctr" fontAlgn="b"/>
                      <a:r>
                        <a:rPr lang="es-CO" sz="1200" b="0" i="0" u="none" strike="noStrike">
                          <a:solidFill>
                            <a:srgbClr val="000000"/>
                          </a:solidFill>
                          <a:effectLst/>
                          <a:latin typeface="Arial Narrow" panose="020B0606020202030204" pitchFamily="34" charset="0"/>
                        </a:rPr>
                        <a:t>25</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EXTERNADO DE COLOMBIA</a:t>
                      </a:r>
                    </a:p>
                  </a:txBody>
                  <a:tcPr marL="9525" marR="9525" marT="9525" marB="0" anchor="b">
                    <a:solidFill>
                      <a:schemeClr val="bg1"/>
                    </a:solidFill>
                  </a:tcPr>
                </a:tc>
                <a:tc>
                  <a:txBody>
                    <a:bodyPr/>
                    <a:lstStyle/>
                    <a:p>
                      <a:pPr algn="ctr" fontAlgn="b"/>
                      <a:r>
                        <a:rPr lang="es-CO" sz="1200" b="0" i="0" u="none" strike="noStrike">
                          <a:solidFill>
                            <a:srgbClr val="000000"/>
                          </a:solidFill>
                          <a:effectLst/>
                          <a:latin typeface="Arial Narrow" panose="020B0606020202030204" pitchFamily="34" charset="0"/>
                        </a:rPr>
                        <a:t>0,3625</a:t>
                      </a:r>
                    </a:p>
                  </a:txBody>
                  <a:tcPr marL="9525" marR="9525" marT="9525" marB="0" anchor="b">
                    <a:solidFill>
                      <a:schemeClr val="bg1"/>
                    </a:solidFill>
                  </a:tcPr>
                </a:tc>
                <a:tc>
                  <a:txBody>
                    <a:bodyPr/>
                    <a:lstStyle/>
                    <a:p>
                      <a:pPr algn="ctr" fontAlgn="b"/>
                      <a:r>
                        <a:rPr lang="es-CO" sz="1200" b="0" i="0" u="none" strike="noStrike">
                          <a:solidFill>
                            <a:srgbClr val="000000"/>
                          </a:solidFill>
                          <a:effectLst/>
                          <a:latin typeface="Arial Narrow" panose="020B0606020202030204" pitchFamily="34" charset="0"/>
                        </a:rPr>
                        <a:t>0,2885</a:t>
                      </a:r>
                    </a:p>
                  </a:txBody>
                  <a:tcPr marL="9525" marR="9525" marT="9525" marB="0" anchor="b">
                    <a:solidFill>
                      <a:schemeClr val="bg1"/>
                    </a:solidFill>
                  </a:tcPr>
                </a:tc>
                <a:extLst>
                  <a:ext uri="{0D108BD9-81ED-4DB2-BD59-A6C34878D82A}">
                    <a16:rowId xmlns="" xmlns:a16="http://schemas.microsoft.com/office/drawing/2014/main" val="44717393"/>
                  </a:ext>
                </a:extLst>
              </a:tr>
              <a:tr h="170546">
                <a:tc>
                  <a:txBody>
                    <a:bodyPr/>
                    <a:lstStyle/>
                    <a:p>
                      <a:pPr algn="ctr" fontAlgn="b"/>
                      <a:r>
                        <a:rPr lang="es-CO" sz="1200" b="0" i="0" u="none" strike="noStrike">
                          <a:solidFill>
                            <a:srgbClr val="000000"/>
                          </a:solidFill>
                          <a:effectLst/>
                          <a:latin typeface="Arial Narrow" panose="020B0606020202030204" pitchFamily="34" charset="0"/>
                        </a:rPr>
                        <a:t>26</a:t>
                      </a:r>
                    </a:p>
                  </a:txBody>
                  <a:tcPr marL="9525" marR="9525" marT="9525" marB="0" anchor="b"/>
                </a:tc>
                <a:tc>
                  <a:txBody>
                    <a:bodyPr/>
                    <a:lstStyle/>
                    <a:p>
                      <a:pPr algn="l" fontAlgn="b"/>
                      <a:r>
                        <a:rPr lang="es-CO" sz="1200" b="0" i="0" u="none" strike="noStrike">
                          <a:solidFill>
                            <a:srgbClr val="000000"/>
                          </a:solidFill>
                          <a:effectLst/>
                          <a:latin typeface="Arial Narrow" panose="020B0606020202030204" pitchFamily="34" charset="0"/>
                        </a:rPr>
                        <a:t>UNIVERSIDAD MILITAR-NUEVA GRANADA</a:t>
                      </a:r>
                    </a:p>
                  </a:txBody>
                  <a:tcPr marL="9525" marR="9525" marT="9525" marB="0" anchor="b"/>
                </a:tc>
                <a:tc>
                  <a:txBody>
                    <a:bodyPr/>
                    <a:lstStyle/>
                    <a:p>
                      <a:pPr algn="ctr" fontAlgn="b"/>
                      <a:r>
                        <a:rPr lang="es-CO" sz="1200" b="0" i="0" u="none" strike="noStrike">
                          <a:solidFill>
                            <a:srgbClr val="000000"/>
                          </a:solidFill>
                          <a:effectLst/>
                          <a:latin typeface="Arial Narrow" panose="020B0606020202030204" pitchFamily="34" charset="0"/>
                        </a:rPr>
                        <a:t>0,3448</a:t>
                      </a:r>
                    </a:p>
                  </a:txBody>
                  <a:tcPr marL="9525" marR="9525" marT="9525" marB="0" anchor="b"/>
                </a:tc>
                <a:tc>
                  <a:txBody>
                    <a:bodyPr/>
                    <a:lstStyle/>
                    <a:p>
                      <a:pPr algn="ctr" fontAlgn="b"/>
                      <a:r>
                        <a:rPr lang="es-CO" sz="1200" b="0" i="0" u="none" strike="noStrike">
                          <a:solidFill>
                            <a:srgbClr val="000000"/>
                          </a:solidFill>
                          <a:effectLst/>
                          <a:latin typeface="Arial Narrow" panose="020B0606020202030204" pitchFamily="34" charset="0"/>
                        </a:rPr>
                        <a:t>0,3007</a:t>
                      </a:r>
                    </a:p>
                  </a:txBody>
                  <a:tcPr marL="9525" marR="9525" marT="9525" marB="0" anchor="b"/>
                </a:tc>
                <a:extLst>
                  <a:ext uri="{0D108BD9-81ED-4DB2-BD59-A6C34878D82A}">
                    <a16:rowId xmlns="" xmlns:a16="http://schemas.microsoft.com/office/drawing/2014/main" val="1933047463"/>
                  </a:ext>
                </a:extLst>
              </a:tr>
              <a:tr h="170546">
                <a:tc>
                  <a:txBody>
                    <a:bodyPr/>
                    <a:lstStyle/>
                    <a:p>
                      <a:pPr algn="ctr" fontAlgn="b"/>
                      <a:r>
                        <a:rPr lang="es-CO" sz="1200" b="0" i="0" u="none" strike="noStrike">
                          <a:solidFill>
                            <a:srgbClr val="000000"/>
                          </a:solidFill>
                          <a:effectLst/>
                          <a:latin typeface="Arial Narrow" panose="020B0606020202030204" pitchFamily="34" charset="0"/>
                        </a:rPr>
                        <a:t>27</a:t>
                      </a:r>
                    </a:p>
                  </a:txBody>
                  <a:tcPr marL="9525" marR="9525" marT="9525" marB="0" anchor="b"/>
                </a:tc>
                <a:tc>
                  <a:txBody>
                    <a:bodyPr/>
                    <a:lstStyle/>
                    <a:p>
                      <a:pPr algn="l" fontAlgn="b"/>
                      <a:r>
                        <a:rPr lang="es-CO" sz="1200" b="0" i="0" u="none" strike="noStrike">
                          <a:solidFill>
                            <a:srgbClr val="000000"/>
                          </a:solidFill>
                          <a:effectLst/>
                          <a:latin typeface="Arial Narrow" panose="020B0606020202030204" pitchFamily="34" charset="0"/>
                        </a:rPr>
                        <a:t>UNIVERSIDAD NACIONAL ABIERTA Y A DISTANCIA UNAD</a:t>
                      </a:r>
                    </a:p>
                  </a:txBody>
                  <a:tcPr marL="9525" marR="9525" marT="9525" marB="0" anchor="b"/>
                </a:tc>
                <a:tc>
                  <a:txBody>
                    <a:bodyPr/>
                    <a:lstStyle/>
                    <a:p>
                      <a:pPr algn="ctr" fontAlgn="b"/>
                      <a:r>
                        <a:rPr lang="es-CO" sz="1200" b="0" i="0" u="none" strike="noStrike">
                          <a:solidFill>
                            <a:srgbClr val="000000"/>
                          </a:solidFill>
                          <a:effectLst/>
                          <a:latin typeface="Arial Narrow" panose="020B0606020202030204" pitchFamily="34" charset="0"/>
                        </a:rPr>
                        <a:t>0,3333</a:t>
                      </a:r>
                    </a:p>
                  </a:txBody>
                  <a:tcPr marL="9525" marR="9525" marT="9525" marB="0" anchor="b"/>
                </a:tc>
                <a:tc>
                  <a:txBody>
                    <a:bodyPr/>
                    <a:lstStyle/>
                    <a:p>
                      <a:pPr algn="ctr" fontAlgn="b"/>
                      <a:r>
                        <a:rPr lang="es-CO" sz="1200" b="0" i="0" u="none" strike="noStrike">
                          <a:solidFill>
                            <a:srgbClr val="000000"/>
                          </a:solidFill>
                          <a:effectLst/>
                          <a:latin typeface="Arial Narrow" panose="020B0606020202030204" pitchFamily="34" charset="0"/>
                        </a:rPr>
                        <a:t>0,3846</a:t>
                      </a:r>
                    </a:p>
                  </a:txBody>
                  <a:tcPr marL="9525" marR="9525" marT="9525" marB="0" anchor="b"/>
                </a:tc>
                <a:extLst>
                  <a:ext uri="{0D108BD9-81ED-4DB2-BD59-A6C34878D82A}">
                    <a16:rowId xmlns="" xmlns:a16="http://schemas.microsoft.com/office/drawing/2014/main" val="1433134759"/>
                  </a:ext>
                </a:extLst>
              </a:tr>
              <a:tr h="170546">
                <a:tc>
                  <a:txBody>
                    <a:bodyPr/>
                    <a:lstStyle/>
                    <a:p>
                      <a:pPr algn="ctr" fontAlgn="b"/>
                      <a:r>
                        <a:rPr lang="es-CO" sz="1200" b="0" i="0" u="none" strike="noStrike">
                          <a:solidFill>
                            <a:srgbClr val="000000"/>
                          </a:solidFill>
                          <a:effectLst/>
                          <a:latin typeface="Arial Narrow" panose="020B0606020202030204" pitchFamily="34" charset="0"/>
                        </a:rPr>
                        <a:t>28</a:t>
                      </a:r>
                    </a:p>
                  </a:txBody>
                  <a:tcPr marL="9525" marR="9525" marT="9525" marB="0" anchor="b"/>
                </a:tc>
                <a:tc>
                  <a:txBody>
                    <a:bodyPr/>
                    <a:lstStyle/>
                    <a:p>
                      <a:pPr algn="l" fontAlgn="b"/>
                      <a:r>
                        <a:rPr lang="es-CO" sz="1200" b="0" i="0" u="none" strike="noStrike">
                          <a:solidFill>
                            <a:srgbClr val="000000"/>
                          </a:solidFill>
                          <a:effectLst/>
                          <a:latin typeface="Arial Narrow" panose="020B0606020202030204" pitchFamily="34" charset="0"/>
                        </a:rPr>
                        <a:t>UNIVERSIDAD DISTRITAL-FRANCISCO JOSE DE CALDAS</a:t>
                      </a:r>
                    </a:p>
                  </a:txBody>
                  <a:tcPr marL="9525" marR="9525" marT="9525" marB="0" anchor="b"/>
                </a:tc>
                <a:tc>
                  <a:txBody>
                    <a:bodyPr/>
                    <a:lstStyle/>
                    <a:p>
                      <a:pPr algn="ctr" fontAlgn="b"/>
                      <a:r>
                        <a:rPr lang="es-CO" sz="1200" b="0" i="0" u="none" strike="noStrike">
                          <a:solidFill>
                            <a:srgbClr val="000000"/>
                          </a:solidFill>
                          <a:effectLst/>
                          <a:latin typeface="Arial Narrow" panose="020B0606020202030204" pitchFamily="34" charset="0"/>
                        </a:rPr>
                        <a:t>0,3043</a:t>
                      </a:r>
                    </a:p>
                  </a:txBody>
                  <a:tcPr marL="9525" marR="9525" marT="9525" marB="0" anchor="b"/>
                </a:tc>
                <a:tc>
                  <a:txBody>
                    <a:bodyPr/>
                    <a:lstStyle/>
                    <a:p>
                      <a:pPr algn="ctr" fontAlgn="b"/>
                      <a:r>
                        <a:rPr lang="es-CO" sz="1200" b="0" i="0" u="none" strike="noStrike">
                          <a:solidFill>
                            <a:srgbClr val="000000"/>
                          </a:solidFill>
                          <a:effectLst/>
                          <a:latin typeface="Arial Narrow" panose="020B0606020202030204" pitchFamily="34" charset="0"/>
                        </a:rPr>
                        <a:t>0,4746</a:t>
                      </a:r>
                    </a:p>
                  </a:txBody>
                  <a:tcPr marL="9525" marR="9525" marT="9525" marB="0" anchor="b"/>
                </a:tc>
                <a:extLst>
                  <a:ext uri="{0D108BD9-81ED-4DB2-BD59-A6C34878D82A}">
                    <a16:rowId xmlns="" xmlns:a16="http://schemas.microsoft.com/office/drawing/2014/main" val="2321961942"/>
                  </a:ext>
                </a:extLst>
              </a:tr>
              <a:tr h="170546">
                <a:tc>
                  <a:txBody>
                    <a:bodyPr/>
                    <a:lstStyle/>
                    <a:p>
                      <a:pPr algn="ctr" fontAlgn="b"/>
                      <a:r>
                        <a:rPr lang="es-CO" sz="1200" b="0" i="0" u="none" strike="noStrike">
                          <a:solidFill>
                            <a:srgbClr val="000000"/>
                          </a:solidFill>
                          <a:effectLst/>
                          <a:latin typeface="Arial Narrow" panose="020B0606020202030204" pitchFamily="34" charset="0"/>
                        </a:rPr>
                        <a:t>29</a:t>
                      </a:r>
                    </a:p>
                  </a:txBody>
                  <a:tcPr marL="9525" marR="9525" marT="9525" marB="0" anchor="b"/>
                </a:tc>
                <a:tc>
                  <a:txBody>
                    <a:bodyPr/>
                    <a:lstStyle/>
                    <a:p>
                      <a:pPr algn="l" fontAlgn="b"/>
                      <a:r>
                        <a:rPr lang="es-CO" sz="1200" b="0" i="0" u="none" strike="noStrike">
                          <a:solidFill>
                            <a:srgbClr val="000000"/>
                          </a:solidFill>
                          <a:effectLst/>
                          <a:latin typeface="Arial Narrow" panose="020B0606020202030204" pitchFamily="34" charset="0"/>
                        </a:rPr>
                        <a:t>UNIVERSIDAD DE MANIZALES</a:t>
                      </a:r>
                    </a:p>
                  </a:txBody>
                  <a:tcPr marL="9525" marR="9525" marT="9525" marB="0" anchor="b"/>
                </a:tc>
                <a:tc>
                  <a:txBody>
                    <a:bodyPr/>
                    <a:lstStyle/>
                    <a:p>
                      <a:pPr algn="ctr" fontAlgn="b"/>
                      <a:r>
                        <a:rPr lang="es-CO" sz="1200" b="0" i="0" u="none" strike="noStrike">
                          <a:solidFill>
                            <a:srgbClr val="000000"/>
                          </a:solidFill>
                          <a:effectLst/>
                          <a:latin typeface="Arial Narrow" panose="020B0606020202030204" pitchFamily="34" charset="0"/>
                        </a:rPr>
                        <a:t>0,2778</a:t>
                      </a:r>
                    </a:p>
                  </a:txBody>
                  <a:tcPr marL="9525" marR="9525" marT="9525" marB="0" anchor="b"/>
                </a:tc>
                <a:tc>
                  <a:txBody>
                    <a:bodyPr/>
                    <a:lstStyle/>
                    <a:p>
                      <a:pPr algn="ctr" fontAlgn="b"/>
                      <a:r>
                        <a:rPr lang="es-CO" sz="1200" b="0" i="0" u="none" strike="noStrike">
                          <a:solidFill>
                            <a:srgbClr val="000000"/>
                          </a:solidFill>
                          <a:effectLst/>
                          <a:latin typeface="Arial Narrow" panose="020B0606020202030204" pitchFamily="34" charset="0"/>
                        </a:rPr>
                        <a:t>0,4444</a:t>
                      </a:r>
                    </a:p>
                  </a:txBody>
                  <a:tcPr marL="9525" marR="9525" marT="9525" marB="0" anchor="b"/>
                </a:tc>
                <a:extLst>
                  <a:ext uri="{0D108BD9-81ED-4DB2-BD59-A6C34878D82A}">
                    <a16:rowId xmlns="" xmlns:a16="http://schemas.microsoft.com/office/drawing/2014/main" val="3228932771"/>
                  </a:ext>
                </a:extLst>
              </a:tr>
              <a:tr h="170546">
                <a:tc>
                  <a:txBody>
                    <a:bodyPr/>
                    <a:lstStyle/>
                    <a:p>
                      <a:pPr algn="ctr" fontAlgn="b"/>
                      <a:r>
                        <a:rPr lang="es-CO" sz="1200" b="0" i="0" u="none" strike="noStrike">
                          <a:solidFill>
                            <a:srgbClr val="000000"/>
                          </a:solidFill>
                          <a:effectLst/>
                          <a:latin typeface="Arial Narrow" panose="020B0606020202030204" pitchFamily="34" charset="0"/>
                        </a:rPr>
                        <a:t>30</a:t>
                      </a:r>
                    </a:p>
                  </a:txBody>
                  <a:tcPr marL="9525" marR="9525" marT="9525" marB="0" anchor="b"/>
                </a:tc>
                <a:tc>
                  <a:txBody>
                    <a:bodyPr/>
                    <a:lstStyle/>
                    <a:p>
                      <a:pPr algn="l" fontAlgn="b"/>
                      <a:r>
                        <a:rPr lang="es-CO" sz="1200" b="0" i="0" u="none" strike="noStrike">
                          <a:solidFill>
                            <a:srgbClr val="000000"/>
                          </a:solidFill>
                          <a:effectLst/>
                          <a:latin typeface="Arial Narrow" panose="020B0606020202030204" pitchFamily="34" charset="0"/>
                        </a:rPr>
                        <a:t>CORPORACION UNIVERSITARIA MINUTO DE DIOS -UNIMINUTO-</a:t>
                      </a:r>
                    </a:p>
                  </a:txBody>
                  <a:tcPr marL="9525" marR="9525" marT="9525" marB="0" anchor="b"/>
                </a:tc>
                <a:tc>
                  <a:txBody>
                    <a:bodyPr/>
                    <a:lstStyle/>
                    <a:p>
                      <a:pPr algn="ctr" fontAlgn="b"/>
                      <a:r>
                        <a:rPr lang="es-CO" sz="1200" b="0" i="0" u="none" strike="noStrike">
                          <a:solidFill>
                            <a:srgbClr val="000000"/>
                          </a:solidFill>
                          <a:effectLst/>
                          <a:latin typeface="Arial Narrow" panose="020B0606020202030204" pitchFamily="34" charset="0"/>
                        </a:rPr>
                        <a:t>0,1852</a:t>
                      </a:r>
                    </a:p>
                  </a:txBody>
                  <a:tcPr marL="9525" marR="9525" marT="9525" marB="0" anchor="b"/>
                </a:tc>
                <a:tc>
                  <a:txBody>
                    <a:bodyPr/>
                    <a:lstStyle/>
                    <a:p>
                      <a:pPr algn="ctr" fontAlgn="b"/>
                      <a:r>
                        <a:rPr lang="es-CO" sz="1200" b="0" i="0" u="none" strike="noStrike">
                          <a:solidFill>
                            <a:srgbClr val="000000"/>
                          </a:solidFill>
                          <a:effectLst/>
                          <a:latin typeface="Arial Narrow" panose="020B0606020202030204" pitchFamily="34" charset="0"/>
                        </a:rPr>
                        <a:t>0,1429</a:t>
                      </a:r>
                    </a:p>
                  </a:txBody>
                  <a:tcPr marL="9525" marR="9525" marT="9525" marB="0" anchor="b"/>
                </a:tc>
                <a:extLst>
                  <a:ext uri="{0D108BD9-81ED-4DB2-BD59-A6C34878D82A}">
                    <a16:rowId xmlns="" xmlns:a16="http://schemas.microsoft.com/office/drawing/2014/main" val="1694268461"/>
                  </a:ext>
                </a:extLst>
              </a:tr>
              <a:tr h="170546">
                <a:tc>
                  <a:txBody>
                    <a:bodyPr/>
                    <a:lstStyle/>
                    <a:p>
                      <a:pPr algn="ctr" fontAlgn="b"/>
                      <a:r>
                        <a:rPr lang="es-CO" sz="1200" b="0" i="0" u="none" strike="noStrike">
                          <a:solidFill>
                            <a:srgbClr val="000000"/>
                          </a:solidFill>
                          <a:effectLst/>
                          <a:latin typeface="Arial Narrow" panose="020B0606020202030204" pitchFamily="34" charset="0"/>
                        </a:rPr>
                        <a:t>31</a:t>
                      </a:r>
                    </a:p>
                  </a:txBody>
                  <a:tcPr marL="9525" marR="9525" marT="9525" marB="0" anchor="b"/>
                </a:tc>
                <a:tc>
                  <a:txBody>
                    <a:bodyPr/>
                    <a:lstStyle/>
                    <a:p>
                      <a:pPr algn="l" fontAlgn="b"/>
                      <a:r>
                        <a:rPr lang="es-CO" sz="1200" b="0" i="0" u="none" strike="noStrike">
                          <a:solidFill>
                            <a:srgbClr val="000000"/>
                          </a:solidFill>
                          <a:effectLst/>
                          <a:latin typeface="Arial Narrow" panose="020B0606020202030204" pitchFamily="34" charset="0"/>
                        </a:rPr>
                        <a:t>UNIVERSIDAD AUTONOMA DE MANIZALES</a:t>
                      </a:r>
                    </a:p>
                  </a:txBody>
                  <a:tcPr marL="9525" marR="9525" marT="9525" marB="0" anchor="b"/>
                </a:tc>
                <a:tc>
                  <a:txBody>
                    <a:bodyPr/>
                    <a:lstStyle/>
                    <a:p>
                      <a:pPr algn="ctr" fontAlgn="b"/>
                      <a:r>
                        <a:rPr lang="es-CO" sz="1200" b="0" i="0" u="none" strike="noStrike">
                          <a:solidFill>
                            <a:srgbClr val="000000"/>
                          </a:solidFill>
                          <a:effectLst/>
                          <a:latin typeface="Arial Narrow" panose="020B0606020202030204" pitchFamily="34" charset="0"/>
                        </a:rPr>
                        <a:t>0,0625</a:t>
                      </a:r>
                    </a:p>
                  </a:txBody>
                  <a:tcPr marL="9525" marR="9525" marT="9525" marB="0" anchor="b"/>
                </a:tc>
                <a:tc>
                  <a:txBody>
                    <a:bodyPr/>
                    <a:lstStyle/>
                    <a:p>
                      <a:pPr algn="ctr" fontAlgn="b"/>
                      <a:r>
                        <a:rPr lang="es-CO" sz="1200" b="0" i="0" u="none" strike="noStrike">
                          <a:solidFill>
                            <a:srgbClr val="000000"/>
                          </a:solidFill>
                          <a:effectLst/>
                          <a:latin typeface="Arial Narrow" panose="020B0606020202030204" pitchFamily="34" charset="0"/>
                        </a:rPr>
                        <a:t>0,2353</a:t>
                      </a:r>
                    </a:p>
                  </a:txBody>
                  <a:tcPr marL="9525" marR="9525" marT="9525" marB="0" anchor="b"/>
                </a:tc>
                <a:extLst>
                  <a:ext uri="{0D108BD9-81ED-4DB2-BD59-A6C34878D82A}">
                    <a16:rowId xmlns="" xmlns:a16="http://schemas.microsoft.com/office/drawing/2014/main" val="4135361884"/>
                  </a:ext>
                </a:extLst>
              </a:tr>
              <a:tr h="170546">
                <a:tc>
                  <a:txBody>
                    <a:bodyPr/>
                    <a:lstStyle/>
                    <a:p>
                      <a:pPr algn="ctr" fontAlgn="b"/>
                      <a:r>
                        <a:rPr lang="es-CO" sz="1200" b="0" i="0" u="none" strike="noStrike">
                          <a:solidFill>
                            <a:srgbClr val="000000"/>
                          </a:solidFill>
                          <a:effectLst/>
                          <a:latin typeface="Arial Narrow" panose="020B0606020202030204" pitchFamily="34" charset="0"/>
                        </a:rPr>
                        <a:t>32</a:t>
                      </a:r>
                    </a:p>
                  </a:txBody>
                  <a:tcPr marL="9525" marR="9525" marT="9525" marB="0" anchor="b"/>
                </a:tc>
                <a:tc>
                  <a:txBody>
                    <a:bodyPr/>
                    <a:lstStyle/>
                    <a:p>
                      <a:pPr algn="l" fontAlgn="b"/>
                      <a:r>
                        <a:rPr lang="es-CO" sz="1200" b="0" i="0" u="none" strike="noStrike">
                          <a:solidFill>
                            <a:srgbClr val="000000"/>
                          </a:solidFill>
                          <a:effectLst/>
                          <a:latin typeface="Arial Narrow" panose="020B0606020202030204" pitchFamily="34" charset="0"/>
                        </a:rPr>
                        <a:t>UNIVERSIDAD CATOLICA DE PEREIRA</a:t>
                      </a:r>
                    </a:p>
                  </a:txBody>
                  <a:tcPr marL="9525" marR="9525" marT="9525" marB="0" anchor="b"/>
                </a:tc>
                <a:tc>
                  <a:txBody>
                    <a:bodyPr/>
                    <a:lstStyle/>
                    <a:p>
                      <a:pPr algn="l" fontAlgn="b"/>
                      <a:r>
                        <a:rPr lang="es-CO" sz="1200" b="0" i="0" u="none" strike="noStrike">
                          <a:solidFill>
                            <a:srgbClr val="000000"/>
                          </a:solidFill>
                          <a:effectLst/>
                          <a:latin typeface="Arial Narrow" panose="020B0606020202030204" pitchFamily="34" charset="0"/>
                        </a:rPr>
                        <a:t>No reportado</a:t>
                      </a:r>
                    </a:p>
                  </a:txBody>
                  <a:tcPr marL="9525" marR="9525" marT="9525" marB="0" anchor="b"/>
                </a:tc>
                <a:tc>
                  <a:txBody>
                    <a:bodyPr/>
                    <a:lstStyle/>
                    <a:p>
                      <a:pPr algn="l" fontAlgn="b"/>
                      <a:r>
                        <a:rPr lang="es-CO" sz="1200" b="0" i="0" u="none" strike="noStrike" dirty="0">
                          <a:solidFill>
                            <a:srgbClr val="000000"/>
                          </a:solidFill>
                          <a:effectLst/>
                          <a:latin typeface="Arial Narrow" panose="020B0606020202030204" pitchFamily="34" charset="0"/>
                        </a:rPr>
                        <a:t>No reportado</a:t>
                      </a:r>
                    </a:p>
                  </a:txBody>
                  <a:tcPr marL="9525" marR="9525" marT="9525" marB="0" anchor="b"/>
                </a:tc>
                <a:extLst>
                  <a:ext uri="{0D108BD9-81ED-4DB2-BD59-A6C34878D82A}">
                    <a16:rowId xmlns="" xmlns:a16="http://schemas.microsoft.com/office/drawing/2014/main" val="1683657057"/>
                  </a:ext>
                </a:extLst>
              </a:tr>
            </a:tbl>
          </a:graphicData>
        </a:graphic>
      </p:graphicFrame>
      <p:pic>
        <p:nvPicPr>
          <p:cNvPr id="22" name="Imagen 21">
            <a:extLst>
              <a:ext uri="{FF2B5EF4-FFF2-40B4-BE49-F238E27FC236}">
                <a16:creationId xmlns="" xmlns:a16="http://schemas.microsoft.com/office/drawing/2014/main" id="{FA0A2080-508D-4A3B-A55B-B38DFDC0C054}"/>
              </a:ext>
            </a:extLst>
          </p:cNvPr>
          <p:cNvPicPr>
            <a:picLocks noChangeAspect="1"/>
          </p:cNvPicPr>
          <p:nvPr/>
        </p:nvPicPr>
        <p:blipFill>
          <a:blip r:embed="rId3"/>
          <a:stretch>
            <a:fillRect/>
          </a:stretch>
        </p:blipFill>
        <p:spPr>
          <a:xfrm>
            <a:off x="1653242" y="5741376"/>
            <a:ext cx="631223" cy="631223"/>
          </a:xfrm>
          <a:prstGeom prst="rect">
            <a:avLst/>
          </a:prstGeom>
        </p:spPr>
      </p:pic>
      <p:pic>
        <p:nvPicPr>
          <p:cNvPr id="23" name="Imagen 22">
            <a:extLst>
              <a:ext uri="{FF2B5EF4-FFF2-40B4-BE49-F238E27FC236}">
                <a16:creationId xmlns="" xmlns:a16="http://schemas.microsoft.com/office/drawing/2014/main" id="{1B3194B2-AC15-4C7D-AFB6-F37F559073A8}"/>
              </a:ext>
            </a:extLst>
          </p:cNvPr>
          <p:cNvPicPr>
            <a:picLocks noChangeAspect="1"/>
          </p:cNvPicPr>
          <p:nvPr/>
        </p:nvPicPr>
        <p:blipFill>
          <a:blip r:embed="rId4"/>
          <a:stretch>
            <a:fillRect/>
          </a:stretch>
        </p:blipFill>
        <p:spPr>
          <a:xfrm>
            <a:off x="158534" y="4674750"/>
            <a:ext cx="557083" cy="445146"/>
          </a:xfrm>
          <a:prstGeom prst="rect">
            <a:avLst/>
          </a:prstGeom>
        </p:spPr>
      </p:pic>
      <p:pic>
        <p:nvPicPr>
          <p:cNvPr id="24" name="Picture 2" descr="Imagen relacionada">
            <a:extLst>
              <a:ext uri="{FF2B5EF4-FFF2-40B4-BE49-F238E27FC236}">
                <a16:creationId xmlns="" xmlns:a16="http://schemas.microsoft.com/office/drawing/2014/main" id="{CAFD783D-0B46-4ACF-83F3-3A519B25F1E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084" t="20075" r="-1128" b="14962"/>
          <a:stretch/>
        </p:blipFill>
        <p:spPr bwMode="auto">
          <a:xfrm>
            <a:off x="10302364" y="521040"/>
            <a:ext cx="673686" cy="44636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s://www.uac.edu.co/images/logoUac.png">
            <a:extLst>
              <a:ext uri="{FF2B5EF4-FFF2-40B4-BE49-F238E27FC236}">
                <a16:creationId xmlns="" xmlns:a16="http://schemas.microsoft.com/office/drawing/2014/main" id="{1B3EAED0-3F0C-4C17-BD2A-6ABE82D51D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59136" y="73681"/>
            <a:ext cx="1196152" cy="462797"/>
          </a:xfrm>
          <a:prstGeom prst="rect">
            <a:avLst/>
          </a:prstGeom>
          <a:noFill/>
          <a:extLst>
            <a:ext uri="{909E8E84-426E-40DD-AFC4-6F175D3DCCD1}">
              <a14:hiddenFill xmlns:a14="http://schemas.microsoft.com/office/drawing/2010/main">
                <a:solidFill>
                  <a:srgbClr val="FFFFFF"/>
                </a:solidFill>
              </a14:hiddenFill>
            </a:ext>
          </a:extLst>
        </p:spPr>
      </p:pic>
      <p:pic>
        <p:nvPicPr>
          <p:cNvPr id="26" name="Imagen 25">
            <a:extLst>
              <a:ext uri="{FF2B5EF4-FFF2-40B4-BE49-F238E27FC236}">
                <a16:creationId xmlns="" xmlns:a16="http://schemas.microsoft.com/office/drawing/2014/main" id="{35CDB4BA-454E-4095-A888-66A8D01088AA}"/>
              </a:ext>
            </a:extLst>
          </p:cNvPr>
          <p:cNvPicPr>
            <a:picLocks noChangeAspect="1"/>
          </p:cNvPicPr>
          <p:nvPr/>
        </p:nvPicPr>
        <p:blipFill>
          <a:blip r:embed="rId7"/>
          <a:stretch>
            <a:fillRect/>
          </a:stretch>
        </p:blipFill>
        <p:spPr>
          <a:xfrm>
            <a:off x="9663328" y="744224"/>
            <a:ext cx="631223" cy="631223"/>
          </a:xfrm>
          <a:prstGeom prst="rect">
            <a:avLst/>
          </a:prstGeom>
        </p:spPr>
      </p:pic>
      <p:pic>
        <p:nvPicPr>
          <p:cNvPr id="27" name="Imagen 26">
            <a:extLst>
              <a:ext uri="{FF2B5EF4-FFF2-40B4-BE49-F238E27FC236}">
                <a16:creationId xmlns="" xmlns:a16="http://schemas.microsoft.com/office/drawing/2014/main" id="{63B99BE7-AB9F-4FBB-A84A-C1FC4EBF089C}"/>
              </a:ext>
            </a:extLst>
          </p:cNvPr>
          <p:cNvPicPr>
            <a:picLocks noChangeAspect="1"/>
          </p:cNvPicPr>
          <p:nvPr/>
        </p:nvPicPr>
        <p:blipFill>
          <a:blip r:embed="rId8"/>
          <a:stretch>
            <a:fillRect/>
          </a:stretch>
        </p:blipFill>
        <p:spPr>
          <a:xfrm>
            <a:off x="8986500" y="854996"/>
            <a:ext cx="730787" cy="725604"/>
          </a:xfrm>
          <a:prstGeom prst="rect">
            <a:avLst/>
          </a:prstGeom>
        </p:spPr>
      </p:pic>
      <p:pic>
        <p:nvPicPr>
          <p:cNvPr id="28" name="Imagen 27">
            <a:extLst>
              <a:ext uri="{FF2B5EF4-FFF2-40B4-BE49-F238E27FC236}">
                <a16:creationId xmlns="" xmlns:a16="http://schemas.microsoft.com/office/drawing/2014/main" id="{AFF7BCD0-619A-4680-87D3-450D0A460691}"/>
              </a:ext>
            </a:extLst>
          </p:cNvPr>
          <p:cNvPicPr>
            <a:picLocks noChangeAspect="1"/>
          </p:cNvPicPr>
          <p:nvPr/>
        </p:nvPicPr>
        <p:blipFill>
          <a:blip r:embed="rId9"/>
          <a:stretch>
            <a:fillRect/>
          </a:stretch>
        </p:blipFill>
        <p:spPr>
          <a:xfrm>
            <a:off x="2316981" y="6188242"/>
            <a:ext cx="556359" cy="548024"/>
          </a:xfrm>
          <a:prstGeom prst="rect">
            <a:avLst/>
          </a:prstGeom>
        </p:spPr>
      </p:pic>
      <p:pic>
        <p:nvPicPr>
          <p:cNvPr id="29" name="Imagen 28">
            <a:extLst>
              <a:ext uri="{FF2B5EF4-FFF2-40B4-BE49-F238E27FC236}">
                <a16:creationId xmlns="" xmlns:a16="http://schemas.microsoft.com/office/drawing/2014/main" id="{D202A4BE-4E3A-4BEA-B152-5DB36102D199}"/>
              </a:ext>
            </a:extLst>
          </p:cNvPr>
          <p:cNvPicPr>
            <a:picLocks noChangeAspect="1"/>
          </p:cNvPicPr>
          <p:nvPr/>
        </p:nvPicPr>
        <p:blipFill>
          <a:blip r:embed="rId10"/>
          <a:stretch>
            <a:fillRect/>
          </a:stretch>
        </p:blipFill>
        <p:spPr>
          <a:xfrm>
            <a:off x="990797" y="5420334"/>
            <a:ext cx="663571" cy="548024"/>
          </a:xfrm>
          <a:prstGeom prst="rect">
            <a:avLst/>
          </a:prstGeom>
        </p:spPr>
      </p:pic>
      <p:pic>
        <p:nvPicPr>
          <p:cNvPr id="30" name="Picture 8" descr="Imagen relacionada">
            <a:extLst>
              <a:ext uri="{FF2B5EF4-FFF2-40B4-BE49-F238E27FC236}">
                <a16:creationId xmlns="" xmlns:a16="http://schemas.microsoft.com/office/drawing/2014/main" id="{F2ACE5B4-8E98-41F6-A23B-061315C60D4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50367" y="5103752"/>
            <a:ext cx="557084" cy="558765"/>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 xmlns:a16="http://schemas.microsoft.com/office/drawing/2014/main" id="{A9D14AAB-55C6-435F-81DB-9747780D250E}"/>
              </a:ext>
            </a:extLst>
          </p:cNvPr>
          <p:cNvSpPr txBox="1"/>
          <p:nvPr/>
        </p:nvSpPr>
        <p:spPr>
          <a:xfrm>
            <a:off x="158534" y="967409"/>
            <a:ext cx="2714806" cy="2462213"/>
          </a:xfrm>
          <a:prstGeom prst="rect">
            <a:avLst/>
          </a:prstGeom>
          <a:noFill/>
        </p:spPr>
        <p:txBody>
          <a:bodyPr wrap="square" rtlCol="0">
            <a:spAutoFit/>
          </a:bodyPr>
          <a:lstStyle/>
          <a:p>
            <a:pPr algn="ctr"/>
            <a:r>
              <a:rPr lang="es-CO" sz="1400" dirty="0">
                <a:latin typeface="Arial Narrow" panose="020B0606020202030204" pitchFamily="34" charset="0"/>
              </a:rPr>
              <a:t>Número de coautorías entre 2009-2015 que los autores de la institución realizan con autores extranjeros, normalizado por el número de docentes medidos en tiempos completos equivalentes en 2016-I. </a:t>
            </a:r>
          </a:p>
          <a:p>
            <a:pPr algn="ctr"/>
            <a:endParaRPr lang="es-CO" sz="1400" dirty="0">
              <a:latin typeface="Arial Narrow" panose="020B0606020202030204" pitchFamily="34" charset="0"/>
            </a:endParaRPr>
          </a:p>
          <a:p>
            <a:pPr algn="ctr"/>
            <a:r>
              <a:rPr lang="es-CO" sz="1400" dirty="0">
                <a:latin typeface="Arial Narrow" panose="020B0606020202030204" pitchFamily="34" charset="0"/>
              </a:rPr>
              <a:t>Fuente de la información: Observatorio de Ciencia y Tecnología 2016 y Sistema Nacional de Información de Educación Superior (SNIES).</a:t>
            </a:r>
          </a:p>
        </p:txBody>
      </p:sp>
      <p:grpSp>
        <p:nvGrpSpPr>
          <p:cNvPr id="7" name="Grupo 6">
            <a:extLst>
              <a:ext uri="{FF2B5EF4-FFF2-40B4-BE49-F238E27FC236}">
                <a16:creationId xmlns="" xmlns:a16="http://schemas.microsoft.com/office/drawing/2014/main" id="{1E6F3266-B433-4BAC-BA06-24C141A1BF0E}"/>
              </a:ext>
            </a:extLst>
          </p:cNvPr>
          <p:cNvGrpSpPr/>
          <p:nvPr/>
        </p:nvGrpSpPr>
        <p:grpSpPr>
          <a:xfrm>
            <a:off x="3395956" y="3662578"/>
            <a:ext cx="7885118" cy="2883658"/>
            <a:chOff x="3395956" y="3662578"/>
            <a:chExt cx="7885118" cy="2883658"/>
          </a:xfrm>
        </p:grpSpPr>
        <p:pic>
          <p:nvPicPr>
            <p:cNvPr id="5" name="Imagen 4">
              <a:extLst>
                <a:ext uri="{FF2B5EF4-FFF2-40B4-BE49-F238E27FC236}">
                  <a16:creationId xmlns="" xmlns:a16="http://schemas.microsoft.com/office/drawing/2014/main" id="{DA7E8F61-43A8-4264-8D55-41D616869B67}"/>
                </a:ext>
              </a:extLst>
            </p:cNvPr>
            <p:cNvPicPr>
              <a:picLocks noChangeAspect="1"/>
            </p:cNvPicPr>
            <p:nvPr/>
          </p:nvPicPr>
          <p:blipFill>
            <a:blip r:embed="rId12"/>
            <a:stretch>
              <a:fillRect/>
            </a:stretch>
          </p:blipFill>
          <p:spPr>
            <a:xfrm>
              <a:off x="3395956" y="3662578"/>
              <a:ext cx="7431668" cy="2883658"/>
            </a:xfrm>
            <a:prstGeom prst="rect">
              <a:avLst/>
            </a:prstGeom>
          </p:spPr>
        </p:pic>
        <p:pic>
          <p:nvPicPr>
            <p:cNvPr id="6" name="Imagen 5">
              <a:extLst>
                <a:ext uri="{FF2B5EF4-FFF2-40B4-BE49-F238E27FC236}">
                  <a16:creationId xmlns="" xmlns:a16="http://schemas.microsoft.com/office/drawing/2014/main" id="{91EBB9C1-2048-422C-BDDD-D9429B1AEDB9}"/>
                </a:ext>
              </a:extLst>
            </p:cNvPr>
            <p:cNvPicPr>
              <a:picLocks noChangeAspect="1"/>
            </p:cNvPicPr>
            <p:nvPr/>
          </p:nvPicPr>
          <p:blipFill>
            <a:blip r:embed="rId13"/>
            <a:stretch>
              <a:fillRect/>
            </a:stretch>
          </p:blipFill>
          <p:spPr>
            <a:xfrm>
              <a:off x="9885171" y="4280046"/>
              <a:ext cx="1362772" cy="735071"/>
            </a:xfrm>
            <a:prstGeom prst="rect">
              <a:avLst/>
            </a:prstGeom>
            <a:ln>
              <a:solidFill>
                <a:schemeClr val="accent6">
                  <a:lumMod val="50000"/>
                </a:schemeClr>
              </a:solidFill>
            </a:ln>
          </p:spPr>
        </p:pic>
        <p:pic>
          <p:nvPicPr>
            <p:cNvPr id="19" name="Imagen 18">
              <a:extLst>
                <a:ext uri="{FF2B5EF4-FFF2-40B4-BE49-F238E27FC236}">
                  <a16:creationId xmlns="" xmlns:a16="http://schemas.microsoft.com/office/drawing/2014/main" id="{68E70286-69A3-427D-86F8-3815DF107146}"/>
                </a:ext>
              </a:extLst>
            </p:cNvPr>
            <p:cNvPicPr>
              <a:picLocks noChangeAspect="1"/>
            </p:cNvPicPr>
            <p:nvPr/>
          </p:nvPicPr>
          <p:blipFill>
            <a:blip r:embed="rId13"/>
            <a:stretch>
              <a:fillRect/>
            </a:stretch>
          </p:blipFill>
          <p:spPr>
            <a:xfrm>
              <a:off x="9918302" y="5466116"/>
              <a:ext cx="1362772" cy="735071"/>
            </a:xfrm>
            <a:prstGeom prst="rect">
              <a:avLst/>
            </a:prstGeom>
            <a:ln>
              <a:solidFill>
                <a:schemeClr val="accent6">
                  <a:lumMod val="50000"/>
                </a:schemeClr>
              </a:solidFill>
            </a:ln>
          </p:spPr>
        </p:pic>
      </p:grpSp>
    </p:spTree>
    <p:extLst>
      <p:ext uri="{BB962C8B-B14F-4D97-AF65-F5344CB8AC3E}">
        <p14:creationId xmlns:p14="http://schemas.microsoft.com/office/powerpoint/2010/main" val="2950455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a:extLst>
              <a:ext uri="{FF2B5EF4-FFF2-40B4-BE49-F238E27FC236}">
                <a16:creationId xmlns="" xmlns:a16="http://schemas.microsoft.com/office/drawing/2014/main" id="{907539AF-ADA8-47ED-816D-E8A81FF0E06D}"/>
              </a:ext>
            </a:extLst>
          </p:cNvPr>
          <p:cNvPicPr>
            <a:picLocks noChangeAspect="1"/>
          </p:cNvPicPr>
          <p:nvPr/>
        </p:nvPicPr>
        <p:blipFill>
          <a:blip r:embed="rId2"/>
          <a:stretch>
            <a:fillRect/>
          </a:stretch>
        </p:blipFill>
        <p:spPr>
          <a:xfrm>
            <a:off x="8917738" y="1235942"/>
            <a:ext cx="631223" cy="631223"/>
          </a:xfrm>
          <a:prstGeom prst="rect">
            <a:avLst/>
          </a:prstGeom>
        </p:spPr>
      </p:pic>
      <p:sp>
        <p:nvSpPr>
          <p:cNvPr id="2" name="Título 1">
            <a:extLst>
              <a:ext uri="{FF2B5EF4-FFF2-40B4-BE49-F238E27FC236}">
                <a16:creationId xmlns="" xmlns:a16="http://schemas.microsoft.com/office/drawing/2014/main" id="{EA3AC066-B340-4F62-BDFE-DDEA17A9F6DB}"/>
              </a:ext>
            </a:extLst>
          </p:cNvPr>
          <p:cNvSpPr>
            <a:spLocks noGrp="1"/>
          </p:cNvSpPr>
          <p:nvPr>
            <p:ph type="title"/>
          </p:nvPr>
        </p:nvSpPr>
        <p:spPr>
          <a:xfrm>
            <a:off x="1974669" y="-94745"/>
            <a:ext cx="8040915" cy="631223"/>
          </a:xfrm>
        </p:spPr>
        <p:txBody>
          <a:bodyPr>
            <a:normAutofit/>
          </a:bodyPr>
          <a:lstStyle/>
          <a:p>
            <a:pPr algn="ctr"/>
            <a:r>
              <a:rPr lang="es-CO" sz="2400" b="1" dirty="0"/>
              <a:t>Bienestar – 8.1 Permanencia (Reducción deserción)</a:t>
            </a:r>
          </a:p>
        </p:txBody>
      </p:sp>
      <p:pic>
        <p:nvPicPr>
          <p:cNvPr id="12" name="Picture 2" descr="Resultado de imagen para universidad de NariÃ±o">
            <a:extLst>
              <a:ext uri="{FF2B5EF4-FFF2-40B4-BE49-F238E27FC236}">
                <a16:creationId xmlns="" xmlns:a16="http://schemas.microsoft.com/office/drawing/2014/main" id="{A0CD7352-0CB2-42F4-BF16-4E5E41F098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12631" y="1899218"/>
            <a:ext cx="631223" cy="63122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Tabla 10">
            <a:extLst>
              <a:ext uri="{FF2B5EF4-FFF2-40B4-BE49-F238E27FC236}">
                <a16:creationId xmlns="" xmlns:a16="http://schemas.microsoft.com/office/drawing/2014/main" id="{C2AF2DF8-9E02-402C-B50A-72D06A93E870}"/>
              </a:ext>
            </a:extLst>
          </p:cNvPr>
          <p:cNvGraphicFramePr>
            <a:graphicFrameLocks noGrp="1"/>
          </p:cNvGraphicFramePr>
          <p:nvPr>
            <p:extLst>
              <p:ext uri="{D42A27DB-BD31-4B8C-83A1-F6EECF244321}">
                <p14:modId xmlns:p14="http://schemas.microsoft.com/office/powerpoint/2010/main" val="756468090"/>
              </p:ext>
            </p:extLst>
          </p:nvPr>
        </p:nvGraphicFramePr>
        <p:xfrm>
          <a:off x="3455207" y="393911"/>
          <a:ext cx="5254287" cy="6345668"/>
        </p:xfrm>
        <a:graphic>
          <a:graphicData uri="http://schemas.openxmlformats.org/drawingml/2006/table">
            <a:tbl>
              <a:tblPr>
                <a:tableStyleId>{616DA210-FB5B-4158-B5E0-FEB733F419BA}</a:tableStyleId>
              </a:tblPr>
              <a:tblGrid>
                <a:gridCol w="470444">
                  <a:extLst>
                    <a:ext uri="{9D8B030D-6E8A-4147-A177-3AD203B41FA5}">
                      <a16:colId xmlns="" xmlns:a16="http://schemas.microsoft.com/office/drawing/2014/main" val="2903002553"/>
                    </a:ext>
                  </a:extLst>
                </a:gridCol>
                <a:gridCol w="3999075">
                  <a:extLst>
                    <a:ext uri="{9D8B030D-6E8A-4147-A177-3AD203B41FA5}">
                      <a16:colId xmlns="" xmlns:a16="http://schemas.microsoft.com/office/drawing/2014/main" val="1108417919"/>
                    </a:ext>
                  </a:extLst>
                </a:gridCol>
                <a:gridCol w="784768">
                  <a:extLst>
                    <a:ext uri="{9D8B030D-6E8A-4147-A177-3AD203B41FA5}">
                      <a16:colId xmlns="" xmlns:a16="http://schemas.microsoft.com/office/drawing/2014/main" val="1336866849"/>
                    </a:ext>
                  </a:extLst>
                </a:gridCol>
              </a:tblGrid>
              <a:tr h="167269">
                <a:tc>
                  <a:txBody>
                    <a:bodyPr/>
                    <a:lstStyle/>
                    <a:p>
                      <a:pPr algn="ctr" fontAlgn="b"/>
                      <a:r>
                        <a:rPr lang="es-CO" sz="1200" u="none" strike="noStrike" dirty="0">
                          <a:solidFill>
                            <a:schemeClr val="bg1"/>
                          </a:solidFill>
                          <a:effectLst/>
                          <a:latin typeface="Arial Narrow" panose="020B0606020202030204" pitchFamily="34" charset="0"/>
                        </a:rPr>
                        <a:t>Puesto</a:t>
                      </a:r>
                      <a:endParaRPr lang="es-CO" sz="1200" b="0" i="0" u="none" strike="noStrike" dirty="0">
                        <a:solidFill>
                          <a:schemeClr val="bg1"/>
                        </a:solidFill>
                        <a:effectLst/>
                        <a:latin typeface="Arial Narrow" panose="020B0606020202030204" pitchFamily="34" charset="0"/>
                      </a:endParaRPr>
                    </a:p>
                  </a:txBody>
                  <a:tcPr marL="5828" marR="5828" marT="5828" marB="0" anchor="b">
                    <a:solidFill>
                      <a:srgbClr val="002060"/>
                    </a:solidFill>
                  </a:tcPr>
                </a:tc>
                <a:tc>
                  <a:txBody>
                    <a:bodyPr/>
                    <a:lstStyle/>
                    <a:p>
                      <a:pPr algn="ctr" fontAlgn="b"/>
                      <a:r>
                        <a:rPr lang="es-CO" sz="1200" u="none" strike="noStrike" dirty="0">
                          <a:solidFill>
                            <a:schemeClr val="bg1"/>
                          </a:solidFill>
                          <a:effectLst/>
                          <a:latin typeface="Arial Narrow" panose="020B0606020202030204" pitchFamily="34" charset="0"/>
                        </a:rPr>
                        <a:t>Nombre</a:t>
                      </a:r>
                      <a:endParaRPr lang="es-CO" sz="1200" b="0" i="0" u="none" strike="noStrike" dirty="0">
                        <a:solidFill>
                          <a:schemeClr val="bg1"/>
                        </a:solidFill>
                        <a:effectLst/>
                        <a:latin typeface="Arial Narrow" panose="020B0606020202030204" pitchFamily="34" charset="0"/>
                      </a:endParaRPr>
                    </a:p>
                  </a:txBody>
                  <a:tcPr marL="5828" marR="5828" marT="5828" marB="0" anchor="b">
                    <a:solidFill>
                      <a:srgbClr val="002060"/>
                    </a:solidFill>
                  </a:tcPr>
                </a:tc>
                <a:tc>
                  <a:txBody>
                    <a:bodyPr/>
                    <a:lstStyle/>
                    <a:p>
                      <a:pPr algn="ctr" fontAlgn="b"/>
                      <a:r>
                        <a:rPr lang="es-CO" sz="1200" u="none" strike="noStrike" dirty="0">
                          <a:solidFill>
                            <a:schemeClr val="bg1"/>
                          </a:solidFill>
                          <a:effectLst/>
                          <a:latin typeface="Arial Narrow" panose="020B0606020202030204" pitchFamily="34" charset="0"/>
                        </a:rPr>
                        <a:t>indicador</a:t>
                      </a:r>
                      <a:endParaRPr lang="es-CO" sz="1200" b="0" i="0" u="none" strike="noStrike" dirty="0">
                        <a:solidFill>
                          <a:schemeClr val="bg1"/>
                        </a:solidFill>
                        <a:effectLst/>
                        <a:latin typeface="Arial Narrow" panose="020B0606020202030204" pitchFamily="34" charset="0"/>
                      </a:endParaRPr>
                    </a:p>
                  </a:txBody>
                  <a:tcPr marL="5828" marR="5828" marT="5828" marB="0" anchor="b">
                    <a:solidFill>
                      <a:srgbClr val="002060"/>
                    </a:solidFill>
                  </a:tcPr>
                </a:tc>
                <a:extLst>
                  <a:ext uri="{0D108BD9-81ED-4DB2-BD59-A6C34878D82A}">
                    <a16:rowId xmlns="" xmlns:a16="http://schemas.microsoft.com/office/drawing/2014/main" val="784223100"/>
                  </a:ext>
                </a:extLst>
              </a:tr>
              <a:tr h="170546">
                <a:tc>
                  <a:txBody>
                    <a:bodyPr/>
                    <a:lstStyle/>
                    <a:p>
                      <a:pPr algn="ctr" fontAlgn="b"/>
                      <a:r>
                        <a:rPr lang="es-CO" sz="1200" b="0" i="0" u="none" strike="noStrike" dirty="0">
                          <a:solidFill>
                            <a:srgbClr val="000000"/>
                          </a:solidFill>
                          <a:effectLst/>
                          <a:latin typeface="Arial Narrow" panose="020B0606020202030204" pitchFamily="34" charset="0"/>
                        </a:rPr>
                        <a:t>1</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CES</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0,9611</a:t>
                      </a:r>
                    </a:p>
                  </a:txBody>
                  <a:tcPr marL="9525" marR="9525" marT="9525" marB="0" anchor="b">
                    <a:solidFill>
                      <a:schemeClr val="bg1"/>
                    </a:solidFill>
                  </a:tcPr>
                </a:tc>
                <a:extLst>
                  <a:ext uri="{0D108BD9-81ED-4DB2-BD59-A6C34878D82A}">
                    <a16:rowId xmlns="" xmlns:a16="http://schemas.microsoft.com/office/drawing/2014/main" val="3017362136"/>
                  </a:ext>
                </a:extLst>
              </a:tr>
              <a:tr h="170546">
                <a:tc>
                  <a:txBody>
                    <a:bodyPr/>
                    <a:lstStyle/>
                    <a:p>
                      <a:pPr algn="ctr" fontAlgn="b"/>
                      <a:r>
                        <a:rPr lang="es-CO" sz="1200" b="0" i="0" u="none" strike="noStrike">
                          <a:solidFill>
                            <a:srgbClr val="000000"/>
                          </a:solidFill>
                          <a:effectLst/>
                          <a:latin typeface="Arial Narrow" panose="020B0606020202030204" pitchFamily="34" charset="0"/>
                        </a:rPr>
                        <a:t>2</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ICESI</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0,9551</a:t>
                      </a:r>
                    </a:p>
                  </a:txBody>
                  <a:tcPr marL="9525" marR="9525" marT="9525" marB="0" anchor="b">
                    <a:solidFill>
                      <a:schemeClr val="bg1"/>
                    </a:solidFill>
                  </a:tcPr>
                </a:tc>
                <a:extLst>
                  <a:ext uri="{0D108BD9-81ED-4DB2-BD59-A6C34878D82A}">
                    <a16:rowId xmlns="" xmlns:a16="http://schemas.microsoft.com/office/drawing/2014/main" val="4205132018"/>
                  </a:ext>
                </a:extLst>
              </a:tr>
              <a:tr h="170546">
                <a:tc>
                  <a:txBody>
                    <a:bodyPr/>
                    <a:lstStyle/>
                    <a:p>
                      <a:pPr algn="ctr" fontAlgn="b"/>
                      <a:r>
                        <a:rPr lang="es-CO" sz="1200" b="0" i="0" u="none" strike="noStrike">
                          <a:solidFill>
                            <a:srgbClr val="000000"/>
                          </a:solidFill>
                          <a:effectLst/>
                          <a:latin typeface="Arial Narrow" panose="020B0606020202030204" pitchFamily="34" charset="0"/>
                        </a:rPr>
                        <a:t>3</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DE LA SABANA</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0,9492</a:t>
                      </a:r>
                    </a:p>
                  </a:txBody>
                  <a:tcPr marL="9525" marR="9525" marT="9525" marB="0" anchor="b">
                    <a:solidFill>
                      <a:schemeClr val="bg1"/>
                    </a:solidFill>
                  </a:tcPr>
                </a:tc>
                <a:extLst>
                  <a:ext uri="{0D108BD9-81ED-4DB2-BD59-A6C34878D82A}">
                    <a16:rowId xmlns="" xmlns:a16="http://schemas.microsoft.com/office/drawing/2014/main" val="3454230621"/>
                  </a:ext>
                </a:extLst>
              </a:tr>
              <a:tr h="170546">
                <a:tc>
                  <a:txBody>
                    <a:bodyPr/>
                    <a:lstStyle/>
                    <a:p>
                      <a:pPr algn="ctr" fontAlgn="b"/>
                      <a:r>
                        <a:rPr lang="es-CO" sz="1200" b="0" i="0" u="none" strike="noStrike">
                          <a:solidFill>
                            <a:srgbClr val="000000"/>
                          </a:solidFill>
                          <a:effectLst/>
                          <a:latin typeface="Arial Narrow" panose="020B0606020202030204" pitchFamily="34" charset="0"/>
                        </a:rPr>
                        <a:t>4</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MARIANA</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0,9465</a:t>
                      </a:r>
                    </a:p>
                  </a:txBody>
                  <a:tcPr marL="9525" marR="9525" marT="9525" marB="0" anchor="b">
                    <a:solidFill>
                      <a:schemeClr val="bg1"/>
                    </a:solidFill>
                  </a:tcPr>
                </a:tc>
                <a:extLst>
                  <a:ext uri="{0D108BD9-81ED-4DB2-BD59-A6C34878D82A}">
                    <a16:rowId xmlns="" xmlns:a16="http://schemas.microsoft.com/office/drawing/2014/main" val="3885865710"/>
                  </a:ext>
                </a:extLst>
              </a:tr>
              <a:tr h="170546">
                <a:tc>
                  <a:txBody>
                    <a:bodyPr/>
                    <a:lstStyle/>
                    <a:p>
                      <a:pPr algn="ctr" fontAlgn="b"/>
                      <a:r>
                        <a:rPr lang="es-CO" sz="1200" b="0" i="0" u="none" strike="noStrike">
                          <a:solidFill>
                            <a:srgbClr val="000000"/>
                          </a:solidFill>
                          <a:effectLst/>
                          <a:latin typeface="Arial Narrow" panose="020B0606020202030204" pitchFamily="34" charset="0"/>
                        </a:rPr>
                        <a:t>5</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FUNDACION UNIVERSITARIA DE CIENCIAS DE LA SALUD</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0,9452</a:t>
                      </a:r>
                    </a:p>
                  </a:txBody>
                  <a:tcPr marL="9525" marR="9525" marT="9525" marB="0" anchor="b">
                    <a:solidFill>
                      <a:schemeClr val="bg1"/>
                    </a:solidFill>
                  </a:tcPr>
                </a:tc>
                <a:extLst>
                  <a:ext uri="{0D108BD9-81ED-4DB2-BD59-A6C34878D82A}">
                    <a16:rowId xmlns="" xmlns:a16="http://schemas.microsoft.com/office/drawing/2014/main" val="532470920"/>
                  </a:ext>
                </a:extLst>
              </a:tr>
              <a:tr h="170546">
                <a:tc>
                  <a:txBody>
                    <a:bodyPr/>
                    <a:lstStyle/>
                    <a:p>
                      <a:pPr algn="ctr" fontAlgn="b"/>
                      <a:r>
                        <a:rPr lang="es-CO" sz="1200" b="0" i="0" u="none" strike="noStrike">
                          <a:solidFill>
                            <a:srgbClr val="000000"/>
                          </a:solidFill>
                          <a:effectLst/>
                          <a:latin typeface="Arial Narrow" panose="020B0606020202030204" pitchFamily="34" charset="0"/>
                        </a:rPr>
                        <a:t>6</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AUTONOMA DE MANIZALES</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0,9448</a:t>
                      </a:r>
                    </a:p>
                  </a:txBody>
                  <a:tcPr marL="9525" marR="9525" marT="9525" marB="0" anchor="b">
                    <a:solidFill>
                      <a:schemeClr val="bg1"/>
                    </a:solidFill>
                  </a:tcPr>
                </a:tc>
                <a:extLst>
                  <a:ext uri="{0D108BD9-81ED-4DB2-BD59-A6C34878D82A}">
                    <a16:rowId xmlns="" xmlns:a16="http://schemas.microsoft.com/office/drawing/2014/main" val="1773042514"/>
                  </a:ext>
                </a:extLst>
              </a:tr>
              <a:tr h="170546">
                <a:tc>
                  <a:txBody>
                    <a:bodyPr/>
                    <a:lstStyle/>
                    <a:p>
                      <a:pPr algn="ctr" fontAlgn="b"/>
                      <a:r>
                        <a:rPr lang="es-CO" sz="1200" b="0" i="0" u="none" strike="noStrike">
                          <a:solidFill>
                            <a:srgbClr val="000000"/>
                          </a:solidFill>
                          <a:effectLst/>
                          <a:latin typeface="Arial Narrow" panose="020B0606020202030204" pitchFamily="34" charset="0"/>
                        </a:rPr>
                        <a:t>7</a:t>
                      </a:r>
                    </a:p>
                  </a:txBody>
                  <a:tcPr marL="9525" marR="9525" marT="9525" marB="0" anchor="b">
                    <a:solidFill>
                      <a:srgbClr val="FFC000"/>
                    </a:solidFill>
                  </a:tcPr>
                </a:tc>
                <a:tc>
                  <a:txBody>
                    <a:bodyPr/>
                    <a:lstStyle/>
                    <a:p>
                      <a:pPr algn="l" fontAlgn="b"/>
                      <a:r>
                        <a:rPr lang="es-CO" sz="1200" b="0" i="0" u="none" strike="noStrike">
                          <a:solidFill>
                            <a:srgbClr val="000000"/>
                          </a:solidFill>
                          <a:effectLst/>
                          <a:latin typeface="Arial Narrow" panose="020B0606020202030204" pitchFamily="34" charset="0"/>
                        </a:rPr>
                        <a:t>UNIVERSIDAD DE NARIÑO</a:t>
                      </a:r>
                    </a:p>
                  </a:txBody>
                  <a:tcPr marL="9525" marR="9525" marT="9525" marB="0" anchor="b">
                    <a:solidFill>
                      <a:srgbClr val="FFC000"/>
                    </a:solidFill>
                  </a:tcPr>
                </a:tc>
                <a:tc>
                  <a:txBody>
                    <a:bodyPr/>
                    <a:lstStyle/>
                    <a:p>
                      <a:pPr algn="r" fontAlgn="b"/>
                      <a:r>
                        <a:rPr lang="es-CO" sz="1200" b="0" i="0" u="none" strike="noStrike" dirty="0">
                          <a:solidFill>
                            <a:srgbClr val="000000"/>
                          </a:solidFill>
                          <a:effectLst/>
                          <a:latin typeface="Arial Narrow" panose="020B0606020202030204" pitchFamily="34" charset="0"/>
                        </a:rPr>
                        <a:t>0,9395</a:t>
                      </a:r>
                    </a:p>
                  </a:txBody>
                  <a:tcPr marL="9525" marR="9525" marT="9525" marB="0" anchor="b">
                    <a:solidFill>
                      <a:srgbClr val="FFC000"/>
                    </a:solidFill>
                  </a:tcPr>
                </a:tc>
                <a:extLst>
                  <a:ext uri="{0D108BD9-81ED-4DB2-BD59-A6C34878D82A}">
                    <a16:rowId xmlns="" xmlns:a16="http://schemas.microsoft.com/office/drawing/2014/main" val="59484682"/>
                  </a:ext>
                </a:extLst>
              </a:tr>
              <a:tr h="170546">
                <a:tc>
                  <a:txBody>
                    <a:bodyPr/>
                    <a:lstStyle/>
                    <a:p>
                      <a:pPr algn="ctr" fontAlgn="b"/>
                      <a:r>
                        <a:rPr lang="es-CO" sz="1200" b="0" i="0" u="none" strike="noStrike">
                          <a:solidFill>
                            <a:srgbClr val="000000"/>
                          </a:solidFill>
                          <a:effectLst/>
                          <a:latin typeface="Arial Narrow" panose="020B0606020202030204" pitchFamily="34" charset="0"/>
                        </a:rPr>
                        <a:t>8</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DE MANIZALES</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0,9371</a:t>
                      </a:r>
                    </a:p>
                  </a:txBody>
                  <a:tcPr marL="9525" marR="9525" marT="9525" marB="0" anchor="b">
                    <a:solidFill>
                      <a:schemeClr val="bg1"/>
                    </a:solidFill>
                  </a:tcPr>
                </a:tc>
                <a:extLst>
                  <a:ext uri="{0D108BD9-81ED-4DB2-BD59-A6C34878D82A}">
                    <a16:rowId xmlns="" xmlns:a16="http://schemas.microsoft.com/office/drawing/2014/main" val="97599480"/>
                  </a:ext>
                </a:extLst>
              </a:tr>
              <a:tr h="170546">
                <a:tc>
                  <a:txBody>
                    <a:bodyPr/>
                    <a:lstStyle/>
                    <a:p>
                      <a:pPr algn="ctr" fontAlgn="b"/>
                      <a:r>
                        <a:rPr lang="es-CO" sz="1200" b="0" i="0" u="none" strike="noStrike">
                          <a:solidFill>
                            <a:srgbClr val="000000"/>
                          </a:solidFill>
                          <a:effectLst/>
                          <a:latin typeface="Arial Narrow" panose="020B0606020202030204" pitchFamily="34" charset="0"/>
                        </a:rPr>
                        <a:t>9</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EAFIT-</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0,9326</a:t>
                      </a:r>
                    </a:p>
                  </a:txBody>
                  <a:tcPr marL="9525" marR="9525" marT="9525" marB="0" anchor="b">
                    <a:solidFill>
                      <a:schemeClr val="bg1"/>
                    </a:solidFill>
                  </a:tcPr>
                </a:tc>
                <a:extLst>
                  <a:ext uri="{0D108BD9-81ED-4DB2-BD59-A6C34878D82A}">
                    <a16:rowId xmlns="" xmlns:a16="http://schemas.microsoft.com/office/drawing/2014/main" val="2533251225"/>
                  </a:ext>
                </a:extLst>
              </a:tr>
              <a:tr h="170546">
                <a:tc>
                  <a:txBody>
                    <a:bodyPr/>
                    <a:lstStyle/>
                    <a:p>
                      <a:pPr algn="ctr" fontAlgn="b"/>
                      <a:r>
                        <a:rPr lang="es-CO" sz="1200" b="0" i="0" u="none" strike="noStrike">
                          <a:solidFill>
                            <a:srgbClr val="000000"/>
                          </a:solidFill>
                          <a:effectLst/>
                          <a:latin typeface="Arial Narrow" panose="020B0606020202030204" pitchFamily="34" charset="0"/>
                        </a:rPr>
                        <a:t>10</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CATOLICA DE PEREIRA</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0,9307</a:t>
                      </a:r>
                    </a:p>
                  </a:txBody>
                  <a:tcPr marL="9525" marR="9525" marT="9525" marB="0" anchor="b">
                    <a:solidFill>
                      <a:schemeClr val="bg1"/>
                    </a:solidFill>
                  </a:tcPr>
                </a:tc>
                <a:extLst>
                  <a:ext uri="{0D108BD9-81ED-4DB2-BD59-A6C34878D82A}">
                    <a16:rowId xmlns="" xmlns:a16="http://schemas.microsoft.com/office/drawing/2014/main" val="1624022623"/>
                  </a:ext>
                </a:extLst>
              </a:tr>
              <a:tr h="170546">
                <a:tc>
                  <a:txBody>
                    <a:bodyPr/>
                    <a:lstStyle/>
                    <a:p>
                      <a:pPr algn="ctr" fontAlgn="b"/>
                      <a:r>
                        <a:rPr lang="es-CO" sz="1200" b="0" i="0" u="none" strike="noStrike">
                          <a:solidFill>
                            <a:srgbClr val="000000"/>
                          </a:solidFill>
                          <a:effectLst/>
                          <a:latin typeface="Arial Narrow" panose="020B0606020202030204" pitchFamily="34" charset="0"/>
                        </a:rPr>
                        <a:t>11</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COLEGIO MAYOR DE NUESTRA SEÑORA DEL ROSARIO</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0,9243</a:t>
                      </a:r>
                    </a:p>
                  </a:txBody>
                  <a:tcPr marL="9525" marR="9525" marT="9525" marB="0" anchor="b">
                    <a:solidFill>
                      <a:schemeClr val="bg1"/>
                    </a:solidFill>
                  </a:tcPr>
                </a:tc>
                <a:extLst>
                  <a:ext uri="{0D108BD9-81ED-4DB2-BD59-A6C34878D82A}">
                    <a16:rowId xmlns="" xmlns:a16="http://schemas.microsoft.com/office/drawing/2014/main" val="292359806"/>
                  </a:ext>
                </a:extLst>
              </a:tr>
              <a:tr h="170546">
                <a:tc>
                  <a:txBody>
                    <a:bodyPr/>
                    <a:lstStyle/>
                    <a:p>
                      <a:pPr algn="ctr" fontAlgn="b"/>
                      <a:r>
                        <a:rPr lang="es-CO" sz="1200" b="0" i="0" u="none" strike="noStrike">
                          <a:solidFill>
                            <a:srgbClr val="000000"/>
                          </a:solidFill>
                          <a:effectLst/>
                          <a:latin typeface="Arial Narrow" panose="020B0606020202030204" pitchFamily="34" charset="0"/>
                        </a:rPr>
                        <a:t>12</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FUNDACION UNIVERSIDAD DE BOGOTA - JORGE TADEO LOZANO</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0,9239</a:t>
                      </a:r>
                    </a:p>
                  </a:txBody>
                  <a:tcPr marL="9525" marR="9525" marT="9525" marB="0" anchor="b">
                    <a:solidFill>
                      <a:schemeClr val="bg1"/>
                    </a:solidFill>
                  </a:tcPr>
                </a:tc>
                <a:extLst>
                  <a:ext uri="{0D108BD9-81ED-4DB2-BD59-A6C34878D82A}">
                    <a16:rowId xmlns="" xmlns:a16="http://schemas.microsoft.com/office/drawing/2014/main" val="2809978352"/>
                  </a:ext>
                </a:extLst>
              </a:tr>
              <a:tr h="170546">
                <a:tc>
                  <a:txBody>
                    <a:bodyPr/>
                    <a:lstStyle/>
                    <a:p>
                      <a:pPr algn="ctr" fontAlgn="b"/>
                      <a:r>
                        <a:rPr lang="es-CO" sz="1200" b="0" i="0" u="none" strike="noStrike">
                          <a:solidFill>
                            <a:srgbClr val="000000"/>
                          </a:solidFill>
                          <a:effectLst/>
                          <a:latin typeface="Arial Narrow" panose="020B0606020202030204" pitchFamily="34" charset="0"/>
                        </a:rPr>
                        <a:t>13</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AUTONOMA DE BUCARAMANGA-UNAB-</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0,9215</a:t>
                      </a:r>
                    </a:p>
                  </a:txBody>
                  <a:tcPr marL="9525" marR="9525" marT="9525" marB="0" anchor="b">
                    <a:solidFill>
                      <a:schemeClr val="bg1"/>
                    </a:solidFill>
                  </a:tcPr>
                </a:tc>
                <a:extLst>
                  <a:ext uri="{0D108BD9-81ED-4DB2-BD59-A6C34878D82A}">
                    <a16:rowId xmlns="" xmlns:a16="http://schemas.microsoft.com/office/drawing/2014/main" val="2596225650"/>
                  </a:ext>
                </a:extLst>
              </a:tr>
              <a:tr h="170546">
                <a:tc>
                  <a:txBody>
                    <a:bodyPr/>
                    <a:lstStyle/>
                    <a:p>
                      <a:pPr algn="ctr" fontAlgn="b"/>
                      <a:r>
                        <a:rPr lang="es-CO" sz="1200" b="0" i="0" u="none" strike="noStrike">
                          <a:solidFill>
                            <a:srgbClr val="000000"/>
                          </a:solidFill>
                          <a:effectLst/>
                          <a:latin typeface="Arial Narrow" panose="020B0606020202030204" pitchFamily="34" charset="0"/>
                        </a:rPr>
                        <a:t>14</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CENTRAL</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0,9211</a:t>
                      </a:r>
                    </a:p>
                  </a:txBody>
                  <a:tcPr marL="9525" marR="9525" marT="9525" marB="0" anchor="b">
                    <a:solidFill>
                      <a:schemeClr val="bg1"/>
                    </a:solidFill>
                  </a:tcPr>
                </a:tc>
                <a:extLst>
                  <a:ext uri="{0D108BD9-81ED-4DB2-BD59-A6C34878D82A}">
                    <a16:rowId xmlns="" xmlns:a16="http://schemas.microsoft.com/office/drawing/2014/main" val="2397544597"/>
                  </a:ext>
                </a:extLst>
              </a:tr>
              <a:tr h="170546">
                <a:tc>
                  <a:txBody>
                    <a:bodyPr/>
                    <a:lstStyle/>
                    <a:p>
                      <a:pPr algn="ctr" fontAlgn="b"/>
                      <a:r>
                        <a:rPr lang="es-CO" sz="1200" b="0" i="0" u="none" strike="noStrike">
                          <a:solidFill>
                            <a:srgbClr val="000000"/>
                          </a:solidFill>
                          <a:effectLst/>
                          <a:latin typeface="Arial Narrow" panose="020B0606020202030204" pitchFamily="34" charset="0"/>
                        </a:rPr>
                        <a:t>15</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SIMON BOLIVAR</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0,917</a:t>
                      </a:r>
                    </a:p>
                  </a:txBody>
                  <a:tcPr marL="9525" marR="9525" marT="9525" marB="0" anchor="b">
                    <a:solidFill>
                      <a:schemeClr val="bg1"/>
                    </a:solidFill>
                  </a:tcPr>
                </a:tc>
                <a:extLst>
                  <a:ext uri="{0D108BD9-81ED-4DB2-BD59-A6C34878D82A}">
                    <a16:rowId xmlns="" xmlns:a16="http://schemas.microsoft.com/office/drawing/2014/main" val="1239533458"/>
                  </a:ext>
                </a:extLst>
              </a:tr>
              <a:tr h="170546">
                <a:tc>
                  <a:txBody>
                    <a:bodyPr/>
                    <a:lstStyle/>
                    <a:p>
                      <a:pPr algn="ctr" fontAlgn="b"/>
                      <a:r>
                        <a:rPr lang="es-CO" sz="1200" b="0" i="0" u="none" strike="noStrike">
                          <a:solidFill>
                            <a:srgbClr val="000000"/>
                          </a:solidFill>
                          <a:effectLst/>
                          <a:latin typeface="Arial Narrow" panose="020B0606020202030204" pitchFamily="34" charset="0"/>
                        </a:rPr>
                        <a:t>16</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DE SAN BUENAVENTURA</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0,9141</a:t>
                      </a:r>
                    </a:p>
                  </a:txBody>
                  <a:tcPr marL="9525" marR="9525" marT="9525" marB="0" anchor="b">
                    <a:solidFill>
                      <a:schemeClr val="bg1"/>
                    </a:solidFill>
                  </a:tcPr>
                </a:tc>
                <a:extLst>
                  <a:ext uri="{0D108BD9-81ED-4DB2-BD59-A6C34878D82A}">
                    <a16:rowId xmlns="" xmlns:a16="http://schemas.microsoft.com/office/drawing/2014/main" val="2768313598"/>
                  </a:ext>
                </a:extLst>
              </a:tr>
              <a:tr h="170546">
                <a:tc>
                  <a:txBody>
                    <a:bodyPr/>
                    <a:lstStyle/>
                    <a:p>
                      <a:pPr algn="ctr" fontAlgn="b"/>
                      <a:r>
                        <a:rPr lang="es-CO" sz="1200" b="0" i="0" u="none" strike="noStrike">
                          <a:solidFill>
                            <a:srgbClr val="000000"/>
                          </a:solidFill>
                          <a:effectLst/>
                          <a:latin typeface="Arial Narrow" panose="020B0606020202030204" pitchFamily="34" charset="0"/>
                        </a:rPr>
                        <a:t>17</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DEL TOLIMA</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0,9138</a:t>
                      </a:r>
                    </a:p>
                  </a:txBody>
                  <a:tcPr marL="9525" marR="9525" marT="9525" marB="0" anchor="b">
                    <a:solidFill>
                      <a:schemeClr val="bg1"/>
                    </a:solidFill>
                  </a:tcPr>
                </a:tc>
                <a:extLst>
                  <a:ext uri="{0D108BD9-81ED-4DB2-BD59-A6C34878D82A}">
                    <a16:rowId xmlns="" xmlns:a16="http://schemas.microsoft.com/office/drawing/2014/main" val="3232850799"/>
                  </a:ext>
                </a:extLst>
              </a:tr>
              <a:tr h="170546">
                <a:tc>
                  <a:txBody>
                    <a:bodyPr/>
                    <a:lstStyle/>
                    <a:p>
                      <a:pPr algn="ctr" fontAlgn="b"/>
                      <a:r>
                        <a:rPr lang="es-CO" sz="1200" b="0" i="0" u="none" strike="noStrike">
                          <a:solidFill>
                            <a:srgbClr val="000000"/>
                          </a:solidFill>
                          <a:effectLst/>
                          <a:latin typeface="Arial Narrow" panose="020B0606020202030204" pitchFamily="34" charset="0"/>
                        </a:rPr>
                        <a:t>18</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SURCOLOMBIANA</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0,9137</a:t>
                      </a:r>
                    </a:p>
                  </a:txBody>
                  <a:tcPr marL="9525" marR="9525" marT="9525" marB="0" anchor="b">
                    <a:solidFill>
                      <a:schemeClr val="bg1"/>
                    </a:solidFill>
                  </a:tcPr>
                </a:tc>
                <a:extLst>
                  <a:ext uri="{0D108BD9-81ED-4DB2-BD59-A6C34878D82A}">
                    <a16:rowId xmlns="" xmlns:a16="http://schemas.microsoft.com/office/drawing/2014/main" val="3736741263"/>
                  </a:ext>
                </a:extLst>
              </a:tr>
              <a:tr h="170546">
                <a:tc>
                  <a:txBody>
                    <a:bodyPr/>
                    <a:lstStyle/>
                    <a:p>
                      <a:pPr algn="ctr" fontAlgn="b"/>
                      <a:r>
                        <a:rPr lang="es-CO" sz="1200" b="0" i="0" u="none" strike="noStrike">
                          <a:solidFill>
                            <a:srgbClr val="000000"/>
                          </a:solidFill>
                          <a:effectLst/>
                          <a:latin typeface="Arial Narrow" panose="020B0606020202030204" pitchFamily="34" charset="0"/>
                        </a:rPr>
                        <a:t>19</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DISTRITAL-FRANCISCO JOSE DE CALDAS</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0,9132</a:t>
                      </a:r>
                    </a:p>
                  </a:txBody>
                  <a:tcPr marL="9525" marR="9525" marT="9525" marB="0" anchor="b">
                    <a:solidFill>
                      <a:schemeClr val="bg1"/>
                    </a:solidFill>
                  </a:tcPr>
                </a:tc>
                <a:extLst>
                  <a:ext uri="{0D108BD9-81ED-4DB2-BD59-A6C34878D82A}">
                    <a16:rowId xmlns="" xmlns:a16="http://schemas.microsoft.com/office/drawing/2014/main" val="116231525"/>
                  </a:ext>
                </a:extLst>
              </a:tr>
              <a:tr h="170546">
                <a:tc>
                  <a:txBody>
                    <a:bodyPr/>
                    <a:lstStyle/>
                    <a:p>
                      <a:pPr algn="ctr" fontAlgn="b"/>
                      <a:r>
                        <a:rPr lang="es-CO" sz="1200" b="0" i="0" u="none" strike="noStrike">
                          <a:solidFill>
                            <a:srgbClr val="000000"/>
                          </a:solidFill>
                          <a:effectLst/>
                          <a:latin typeface="Arial Narrow" panose="020B0606020202030204" pitchFamily="34" charset="0"/>
                        </a:rPr>
                        <a:t>20</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DE MEDELLIN</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0,9118</a:t>
                      </a:r>
                    </a:p>
                  </a:txBody>
                  <a:tcPr marL="9525" marR="9525" marT="9525" marB="0" anchor="b">
                    <a:solidFill>
                      <a:schemeClr val="bg1"/>
                    </a:solidFill>
                  </a:tcPr>
                </a:tc>
                <a:extLst>
                  <a:ext uri="{0D108BD9-81ED-4DB2-BD59-A6C34878D82A}">
                    <a16:rowId xmlns="" xmlns:a16="http://schemas.microsoft.com/office/drawing/2014/main" val="4226527145"/>
                  </a:ext>
                </a:extLst>
              </a:tr>
              <a:tr h="170546">
                <a:tc>
                  <a:txBody>
                    <a:bodyPr/>
                    <a:lstStyle/>
                    <a:p>
                      <a:pPr algn="ctr" fontAlgn="b"/>
                      <a:r>
                        <a:rPr lang="es-CO" sz="1200" b="0" i="0" u="none" strike="noStrike">
                          <a:solidFill>
                            <a:srgbClr val="000000"/>
                          </a:solidFill>
                          <a:effectLst/>
                          <a:latin typeface="Arial Narrow" panose="020B0606020202030204" pitchFamily="34" charset="0"/>
                        </a:rPr>
                        <a:t>21</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LIBRE</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0,9091</a:t>
                      </a:r>
                    </a:p>
                  </a:txBody>
                  <a:tcPr marL="9525" marR="9525" marT="9525" marB="0" anchor="b">
                    <a:solidFill>
                      <a:schemeClr val="bg1"/>
                    </a:solidFill>
                  </a:tcPr>
                </a:tc>
                <a:extLst>
                  <a:ext uri="{0D108BD9-81ED-4DB2-BD59-A6C34878D82A}">
                    <a16:rowId xmlns="" xmlns:a16="http://schemas.microsoft.com/office/drawing/2014/main" val="803510805"/>
                  </a:ext>
                </a:extLst>
              </a:tr>
              <a:tr h="170546">
                <a:tc>
                  <a:txBody>
                    <a:bodyPr/>
                    <a:lstStyle/>
                    <a:p>
                      <a:pPr algn="ctr" fontAlgn="b"/>
                      <a:r>
                        <a:rPr lang="es-CO" sz="1200" b="0" i="0" u="none" strike="noStrike">
                          <a:solidFill>
                            <a:srgbClr val="000000"/>
                          </a:solidFill>
                          <a:effectLst/>
                          <a:latin typeface="Arial Narrow" panose="020B0606020202030204" pitchFamily="34" charset="0"/>
                        </a:rPr>
                        <a:t>22</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AUTONOMA DEL CARIBE- UNIAUTONOMA</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0,9036</a:t>
                      </a:r>
                    </a:p>
                  </a:txBody>
                  <a:tcPr marL="9525" marR="9525" marT="9525" marB="0" anchor="b">
                    <a:solidFill>
                      <a:schemeClr val="bg1"/>
                    </a:solidFill>
                  </a:tcPr>
                </a:tc>
                <a:extLst>
                  <a:ext uri="{0D108BD9-81ED-4DB2-BD59-A6C34878D82A}">
                    <a16:rowId xmlns="" xmlns:a16="http://schemas.microsoft.com/office/drawing/2014/main" val="3472264943"/>
                  </a:ext>
                </a:extLst>
              </a:tr>
              <a:tr h="170546">
                <a:tc>
                  <a:txBody>
                    <a:bodyPr/>
                    <a:lstStyle/>
                    <a:p>
                      <a:pPr algn="ctr" fontAlgn="b"/>
                      <a:r>
                        <a:rPr lang="es-CO" sz="1200" b="0" i="0" u="none" strike="noStrike">
                          <a:solidFill>
                            <a:srgbClr val="000000"/>
                          </a:solidFill>
                          <a:effectLst/>
                          <a:latin typeface="Arial Narrow" panose="020B0606020202030204" pitchFamily="34" charset="0"/>
                        </a:rPr>
                        <a:t>23</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EL BOSQUE</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0,8985</a:t>
                      </a:r>
                    </a:p>
                  </a:txBody>
                  <a:tcPr marL="9525" marR="9525" marT="9525" marB="0" anchor="b">
                    <a:solidFill>
                      <a:schemeClr val="bg1"/>
                    </a:solidFill>
                  </a:tcPr>
                </a:tc>
                <a:extLst>
                  <a:ext uri="{0D108BD9-81ED-4DB2-BD59-A6C34878D82A}">
                    <a16:rowId xmlns="" xmlns:a16="http://schemas.microsoft.com/office/drawing/2014/main" val="2322827960"/>
                  </a:ext>
                </a:extLst>
              </a:tr>
              <a:tr h="170546">
                <a:tc>
                  <a:txBody>
                    <a:bodyPr/>
                    <a:lstStyle/>
                    <a:p>
                      <a:pPr algn="ctr" fontAlgn="b"/>
                      <a:r>
                        <a:rPr lang="es-CO" sz="1200" b="0" i="0" u="none" strike="noStrike">
                          <a:solidFill>
                            <a:srgbClr val="000000"/>
                          </a:solidFill>
                          <a:effectLst/>
                          <a:latin typeface="Arial Narrow" panose="020B0606020202030204" pitchFamily="34" charset="0"/>
                        </a:rPr>
                        <a:t>24</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DE LA SALLE</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0,8985</a:t>
                      </a:r>
                    </a:p>
                  </a:txBody>
                  <a:tcPr marL="9525" marR="9525" marT="9525" marB="0" anchor="b">
                    <a:solidFill>
                      <a:schemeClr val="bg1"/>
                    </a:solidFill>
                  </a:tcPr>
                </a:tc>
                <a:extLst>
                  <a:ext uri="{0D108BD9-81ED-4DB2-BD59-A6C34878D82A}">
                    <a16:rowId xmlns="" xmlns:a16="http://schemas.microsoft.com/office/drawing/2014/main" val="123861237"/>
                  </a:ext>
                </a:extLst>
              </a:tr>
              <a:tr h="170546">
                <a:tc>
                  <a:txBody>
                    <a:bodyPr/>
                    <a:lstStyle/>
                    <a:p>
                      <a:pPr algn="ctr" fontAlgn="b"/>
                      <a:r>
                        <a:rPr lang="es-CO" sz="1200" b="0" i="0" u="none" strike="noStrike">
                          <a:solidFill>
                            <a:srgbClr val="000000"/>
                          </a:solidFill>
                          <a:effectLst/>
                          <a:latin typeface="Arial Narrow" panose="020B0606020202030204" pitchFamily="34" charset="0"/>
                        </a:rPr>
                        <a:t>25</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DE SANTANDER - UDES</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0,8938</a:t>
                      </a:r>
                    </a:p>
                  </a:txBody>
                  <a:tcPr marL="9525" marR="9525" marT="9525" marB="0" anchor="b">
                    <a:solidFill>
                      <a:schemeClr val="bg1"/>
                    </a:solidFill>
                  </a:tcPr>
                </a:tc>
                <a:extLst>
                  <a:ext uri="{0D108BD9-81ED-4DB2-BD59-A6C34878D82A}">
                    <a16:rowId xmlns="" xmlns:a16="http://schemas.microsoft.com/office/drawing/2014/main" val="44717393"/>
                  </a:ext>
                </a:extLst>
              </a:tr>
              <a:tr h="170546">
                <a:tc>
                  <a:txBody>
                    <a:bodyPr/>
                    <a:lstStyle/>
                    <a:p>
                      <a:pPr algn="ctr" fontAlgn="b"/>
                      <a:r>
                        <a:rPr lang="es-CO" sz="1200" b="0" i="0" u="none" strike="noStrike">
                          <a:solidFill>
                            <a:srgbClr val="000000"/>
                          </a:solidFill>
                          <a:effectLst/>
                          <a:latin typeface="Arial Narrow" panose="020B0606020202030204" pitchFamily="34" charset="0"/>
                        </a:rPr>
                        <a:t>26</a:t>
                      </a:r>
                    </a:p>
                  </a:txBody>
                  <a:tcPr marL="9525" marR="9525" marT="9525" marB="0" anchor="b"/>
                </a:tc>
                <a:tc>
                  <a:txBody>
                    <a:bodyPr/>
                    <a:lstStyle/>
                    <a:p>
                      <a:pPr algn="l" fontAlgn="b"/>
                      <a:r>
                        <a:rPr lang="es-CO" sz="1200" b="0" i="0" u="none" strike="noStrike">
                          <a:solidFill>
                            <a:srgbClr val="000000"/>
                          </a:solidFill>
                          <a:effectLst/>
                          <a:latin typeface="Arial Narrow" panose="020B0606020202030204" pitchFamily="34" charset="0"/>
                        </a:rPr>
                        <a:t>UNIVERSIDAD SERGIO ARBOLEDA</a:t>
                      </a:r>
                    </a:p>
                  </a:txBody>
                  <a:tcPr marL="9525" marR="9525" marT="9525" marB="0" anchor="b"/>
                </a:tc>
                <a:tc>
                  <a:txBody>
                    <a:bodyPr/>
                    <a:lstStyle/>
                    <a:p>
                      <a:pPr algn="r" fontAlgn="b"/>
                      <a:r>
                        <a:rPr lang="es-CO" sz="1200" b="0" i="0" u="none" strike="noStrike">
                          <a:solidFill>
                            <a:srgbClr val="000000"/>
                          </a:solidFill>
                          <a:effectLst/>
                          <a:latin typeface="Arial Narrow" panose="020B0606020202030204" pitchFamily="34" charset="0"/>
                        </a:rPr>
                        <a:t>0,8931</a:t>
                      </a:r>
                    </a:p>
                  </a:txBody>
                  <a:tcPr marL="9525" marR="9525" marT="9525" marB="0" anchor="b"/>
                </a:tc>
                <a:extLst>
                  <a:ext uri="{0D108BD9-81ED-4DB2-BD59-A6C34878D82A}">
                    <a16:rowId xmlns="" xmlns:a16="http://schemas.microsoft.com/office/drawing/2014/main" val="1933047463"/>
                  </a:ext>
                </a:extLst>
              </a:tr>
              <a:tr h="170546">
                <a:tc>
                  <a:txBody>
                    <a:bodyPr/>
                    <a:lstStyle/>
                    <a:p>
                      <a:pPr algn="ctr" fontAlgn="b"/>
                      <a:r>
                        <a:rPr lang="es-CO" sz="1200" b="0" i="0" u="none" strike="noStrike">
                          <a:solidFill>
                            <a:srgbClr val="000000"/>
                          </a:solidFill>
                          <a:effectLst/>
                          <a:latin typeface="Arial Narrow" panose="020B0606020202030204" pitchFamily="34" charset="0"/>
                        </a:rPr>
                        <a:t>27</a:t>
                      </a:r>
                    </a:p>
                  </a:txBody>
                  <a:tcPr marL="9525" marR="9525" marT="9525" marB="0" anchor="b"/>
                </a:tc>
                <a:tc>
                  <a:txBody>
                    <a:bodyPr/>
                    <a:lstStyle/>
                    <a:p>
                      <a:pPr algn="l" fontAlgn="b"/>
                      <a:r>
                        <a:rPr lang="es-CO" sz="1200" b="0" i="0" u="none" strike="noStrike">
                          <a:solidFill>
                            <a:srgbClr val="000000"/>
                          </a:solidFill>
                          <a:effectLst/>
                          <a:latin typeface="Arial Narrow" panose="020B0606020202030204" pitchFamily="34" charset="0"/>
                        </a:rPr>
                        <a:t>UNIVERSIDAD COOPERATIVA DE COLOMBIA</a:t>
                      </a:r>
                    </a:p>
                  </a:txBody>
                  <a:tcPr marL="9525" marR="9525" marT="9525" marB="0" anchor="b"/>
                </a:tc>
                <a:tc>
                  <a:txBody>
                    <a:bodyPr/>
                    <a:lstStyle/>
                    <a:p>
                      <a:pPr algn="r" fontAlgn="b"/>
                      <a:r>
                        <a:rPr lang="es-CO" sz="1200" b="0" i="0" u="none" strike="noStrike">
                          <a:solidFill>
                            <a:srgbClr val="000000"/>
                          </a:solidFill>
                          <a:effectLst/>
                          <a:latin typeface="Arial Narrow" panose="020B0606020202030204" pitchFamily="34" charset="0"/>
                        </a:rPr>
                        <a:t>0,8918</a:t>
                      </a:r>
                    </a:p>
                  </a:txBody>
                  <a:tcPr marL="9525" marR="9525" marT="9525" marB="0" anchor="b"/>
                </a:tc>
                <a:extLst>
                  <a:ext uri="{0D108BD9-81ED-4DB2-BD59-A6C34878D82A}">
                    <a16:rowId xmlns="" xmlns:a16="http://schemas.microsoft.com/office/drawing/2014/main" val="1433134759"/>
                  </a:ext>
                </a:extLst>
              </a:tr>
              <a:tr h="170546">
                <a:tc>
                  <a:txBody>
                    <a:bodyPr/>
                    <a:lstStyle/>
                    <a:p>
                      <a:pPr algn="ctr" fontAlgn="b"/>
                      <a:r>
                        <a:rPr lang="es-CO" sz="1200" b="0" i="0" u="none" strike="noStrike">
                          <a:solidFill>
                            <a:srgbClr val="000000"/>
                          </a:solidFill>
                          <a:effectLst/>
                          <a:latin typeface="Arial Narrow" panose="020B0606020202030204" pitchFamily="34" charset="0"/>
                        </a:rPr>
                        <a:t>28</a:t>
                      </a:r>
                    </a:p>
                  </a:txBody>
                  <a:tcPr marL="9525" marR="9525" marT="9525" marB="0" anchor="b"/>
                </a:tc>
                <a:tc>
                  <a:txBody>
                    <a:bodyPr/>
                    <a:lstStyle/>
                    <a:p>
                      <a:pPr algn="l" fontAlgn="b"/>
                      <a:r>
                        <a:rPr lang="es-CO" sz="1200" b="0" i="0" u="none" strike="noStrike">
                          <a:solidFill>
                            <a:srgbClr val="000000"/>
                          </a:solidFill>
                          <a:effectLst/>
                          <a:latin typeface="Arial Narrow" panose="020B0606020202030204" pitchFamily="34" charset="0"/>
                        </a:rPr>
                        <a:t>UNIVERSIDAD EAN</a:t>
                      </a:r>
                    </a:p>
                  </a:txBody>
                  <a:tcPr marL="9525" marR="9525" marT="9525" marB="0" anchor="b"/>
                </a:tc>
                <a:tc>
                  <a:txBody>
                    <a:bodyPr/>
                    <a:lstStyle/>
                    <a:p>
                      <a:pPr algn="r" fontAlgn="b"/>
                      <a:r>
                        <a:rPr lang="es-CO" sz="1200" b="0" i="0" u="none" strike="noStrike">
                          <a:solidFill>
                            <a:srgbClr val="000000"/>
                          </a:solidFill>
                          <a:effectLst/>
                          <a:latin typeface="Arial Narrow" panose="020B0606020202030204" pitchFamily="34" charset="0"/>
                        </a:rPr>
                        <a:t>0,8901</a:t>
                      </a:r>
                    </a:p>
                  </a:txBody>
                  <a:tcPr marL="9525" marR="9525" marT="9525" marB="0" anchor="b"/>
                </a:tc>
                <a:extLst>
                  <a:ext uri="{0D108BD9-81ED-4DB2-BD59-A6C34878D82A}">
                    <a16:rowId xmlns="" xmlns:a16="http://schemas.microsoft.com/office/drawing/2014/main" val="2321961942"/>
                  </a:ext>
                </a:extLst>
              </a:tr>
              <a:tr h="170546">
                <a:tc>
                  <a:txBody>
                    <a:bodyPr/>
                    <a:lstStyle/>
                    <a:p>
                      <a:pPr algn="ctr" fontAlgn="b"/>
                      <a:r>
                        <a:rPr lang="es-CO" sz="1200" b="0" i="0" u="none" strike="noStrike">
                          <a:solidFill>
                            <a:srgbClr val="000000"/>
                          </a:solidFill>
                          <a:effectLst/>
                          <a:latin typeface="Arial Narrow" panose="020B0606020202030204" pitchFamily="34" charset="0"/>
                        </a:rPr>
                        <a:t>29</a:t>
                      </a:r>
                    </a:p>
                  </a:txBody>
                  <a:tcPr marL="9525" marR="9525" marT="9525" marB="0" anchor="b"/>
                </a:tc>
                <a:tc>
                  <a:txBody>
                    <a:bodyPr/>
                    <a:lstStyle/>
                    <a:p>
                      <a:pPr algn="l" fontAlgn="b"/>
                      <a:r>
                        <a:rPr lang="es-CO" sz="1200" b="0" i="0" u="none" strike="noStrike">
                          <a:solidFill>
                            <a:srgbClr val="000000"/>
                          </a:solidFill>
                          <a:effectLst/>
                          <a:latin typeface="Arial Narrow" panose="020B0606020202030204" pitchFamily="34" charset="0"/>
                        </a:rPr>
                        <a:t>CORPORACION UNIVERSITARIA MINUTO DE DIOS -UNIMINUTO-</a:t>
                      </a:r>
                    </a:p>
                  </a:txBody>
                  <a:tcPr marL="9525" marR="9525" marT="9525" marB="0" anchor="b"/>
                </a:tc>
                <a:tc>
                  <a:txBody>
                    <a:bodyPr/>
                    <a:lstStyle/>
                    <a:p>
                      <a:pPr algn="r" fontAlgn="b"/>
                      <a:r>
                        <a:rPr lang="es-CO" sz="1200" b="0" i="0" u="none" strike="noStrike">
                          <a:solidFill>
                            <a:srgbClr val="000000"/>
                          </a:solidFill>
                          <a:effectLst/>
                          <a:latin typeface="Arial Narrow" panose="020B0606020202030204" pitchFamily="34" charset="0"/>
                        </a:rPr>
                        <a:t>0,8887</a:t>
                      </a:r>
                    </a:p>
                  </a:txBody>
                  <a:tcPr marL="9525" marR="9525" marT="9525" marB="0" anchor="b"/>
                </a:tc>
                <a:extLst>
                  <a:ext uri="{0D108BD9-81ED-4DB2-BD59-A6C34878D82A}">
                    <a16:rowId xmlns="" xmlns:a16="http://schemas.microsoft.com/office/drawing/2014/main" val="3228932771"/>
                  </a:ext>
                </a:extLst>
              </a:tr>
              <a:tr h="170546">
                <a:tc>
                  <a:txBody>
                    <a:bodyPr/>
                    <a:lstStyle/>
                    <a:p>
                      <a:pPr algn="ctr" fontAlgn="b"/>
                      <a:r>
                        <a:rPr lang="es-CO" sz="1200" b="0" i="0" u="none" strike="noStrike">
                          <a:solidFill>
                            <a:srgbClr val="000000"/>
                          </a:solidFill>
                          <a:effectLst/>
                          <a:latin typeface="Arial Narrow" panose="020B0606020202030204" pitchFamily="34" charset="0"/>
                        </a:rPr>
                        <a:t>30</a:t>
                      </a:r>
                    </a:p>
                  </a:txBody>
                  <a:tcPr marL="9525" marR="9525" marT="9525" marB="0" anchor="b"/>
                </a:tc>
                <a:tc>
                  <a:txBody>
                    <a:bodyPr/>
                    <a:lstStyle/>
                    <a:p>
                      <a:pPr algn="l" fontAlgn="b"/>
                      <a:r>
                        <a:rPr lang="es-CO" sz="1200" b="0" i="0" u="none" strike="noStrike">
                          <a:solidFill>
                            <a:srgbClr val="000000"/>
                          </a:solidFill>
                          <a:effectLst/>
                          <a:latin typeface="Arial Narrow" panose="020B0606020202030204" pitchFamily="34" charset="0"/>
                        </a:rPr>
                        <a:t>UNIVERSIDAD EXTERNADO DE COLOMBIA</a:t>
                      </a:r>
                    </a:p>
                  </a:txBody>
                  <a:tcPr marL="9525" marR="9525" marT="9525" marB="0" anchor="b"/>
                </a:tc>
                <a:tc>
                  <a:txBody>
                    <a:bodyPr/>
                    <a:lstStyle/>
                    <a:p>
                      <a:pPr algn="r" fontAlgn="b"/>
                      <a:r>
                        <a:rPr lang="es-CO" sz="1200" b="0" i="0" u="none" strike="noStrike">
                          <a:solidFill>
                            <a:srgbClr val="000000"/>
                          </a:solidFill>
                          <a:effectLst/>
                          <a:latin typeface="Arial Narrow" panose="020B0606020202030204" pitchFamily="34" charset="0"/>
                        </a:rPr>
                        <a:t>0,8408</a:t>
                      </a:r>
                    </a:p>
                  </a:txBody>
                  <a:tcPr marL="9525" marR="9525" marT="9525" marB="0" anchor="b"/>
                </a:tc>
                <a:extLst>
                  <a:ext uri="{0D108BD9-81ED-4DB2-BD59-A6C34878D82A}">
                    <a16:rowId xmlns="" xmlns:a16="http://schemas.microsoft.com/office/drawing/2014/main" val="1694268461"/>
                  </a:ext>
                </a:extLst>
              </a:tr>
              <a:tr h="170546">
                <a:tc>
                  <a:txBody>
                    <a:bodyPr/>
                    <a:lstStyle/>
                    <a:p>
                      <a:pPr algn="ctr" fontAlgn="b"/>
                      <a:r>
                        <a:rPr lang="es-CO" sz="1200" b="0" i="0" u="none" strike="noStrike">
                          <a:solidFill>
                            <a:srgbClr val="000000"/>
                          </a:solidFill>
                          <a:effectLst/>
                          <a:latin typeface="Arial Narrow" panose="020B0606020202030204" pitchFamily="34" charset="0"/>
                        </a:rPr>
                        <a:t>31</a:t>
                      </a:r>
                    </a:p>
                  </a:txBody>
                  <a:tcPr marL="9525" marR="9525" marT="9525" marB="0" anchor="b"/>
                </a:tc>
                <a:tc>
                  <a:txBody>
                    <a:bodyPr/>
                    <a:lstStyle/>
                    <a:p>
                      <a:pPr algn="l" fontAlgn="b"/>
                      <a:r>
                        <a:rPr lang="es-CO" sz="1200" b="0" i="0" u="none" strike="noStrike">
                          <a:solidFill>
                            <a:srgbClr val="000000"/>
                          </a:solidFill>
                          <a:effectLst/>
                          <a:latin typeface="Arial Narrow" panose="020B0606020202030204" pitchFamily="34" charset="0"/>
                        </a:rPr>
                        <a:t>UNIVERSIDAD MILITAR-NUEVA GRANADA</a:t>
                      </a:r>
                    </a:p>
                  </a:txBody>
                  <a:tcPr marL="9525" marR="9525" marT="9525" marB="0" anchor="b"/>
                </a:tc>
                <a:tc>
                  <a:txBody>
                    <a:bodyPr/>
                    <a:lstStyle/>
                    <a:p>
                      <a:pPr algn="r" fontAlgn="b"/>
                      <a:r>
                        <a:rPr lang="es-CO" sz="1200" b="0" i="0" u="none" strike="noStrike">
                          <a:solidFill>
                            <a:srgbClr val="000000"/>
                          </a:solidFill>
                          <a:effectLst/>
                          <a:latin typeface="Arial Narrow" panose="020B0606020202030204" pitchFamily="34" charset="0"/>
                        </a:rPr>
                        <a:t>0,7971</a:t>
                      </a:r>
                    </a:p>
                  </a:txBody>
                  <a:tcPr marL="9525" marR="9525" marT="9525" marB="0" anchor="b"/>
                </a:tc>
                <a:extLst>
                  <a:ext uri="{0D108BD9-81ED-4DB2-BD59-A6C34878D82A}">
                    <a16:rowId xmlns="" xmlns:a16="http://schemas.microsoft.com/office/drawing/2014/main" val="4135361884"/>
                  </a:ext>
                </a:extLst>
              </a:tr>
              <a:tr h="170546">
                <a:tc>
                  <a:txBody>
                    <a:bodyPr/>
                    <a:lstStyle/>
                    <a:p>
                      <a:pPr algn="ctr" fontAlgn="b"/>
                      <a:r>
                        <a:rPr lang="es-CO" sz="1200" b="0" i="0" u="none" strike="noStrike">
                          <a:solidFill>
                            <a:srgbClr val="000000"/>
                          </a:solidFill>
                          <a:effectLst/>
                          <a:latin typeface="Arial Narrow" panose="020B0606020202030204" pitchFamily="34" charset="0"/>
                        </a:rPr>
                        <a:t>32</a:t>
                      </a:r>
                    </a:p>
                  </a:txBody>
                  <a:tcPr marL="9525" marR="9525" marT="9525" marB="0" anchor="b"/>
                </a:tc>
                <a:tc>
                  <a:txBody>
                    <a:bodyPr/>
                    <a:lstStyle/>
                    <a:p>
                      <a:pPr algn="l" fontAlgn="b"/>
                      <a:r>
                        <a:rPr lang="es-CO" sz="1200" b="0" i="0" u="none" strike="noStrike">
                          <a:solidFill>
                            <a:srgbClr val="000000"/>
                          </a:solidFill>
                          <a:effectLst/>
                          <a:latin typeface="Arial Narrow" panose="020B0606020202030204" pitchFamily="34" charset="0"/>
                        </a:rPr>
                        <a:t>UNIVERSIDAD NACIONAL ABIERTA Y A DISTANCIA UNAD</a:t>
                      </a:r>
                    </a:p>
                  </a:txBody>
                  <a:tcPr marL="9525" marR="9525" marT="9525" marB="0" anchor="b"/>
                </a:tc>
                <a:tc>
                  <a:txBody>
                    <a:bodyPr/>
                    <a:lstStyle/>
                    <a:p>
                      <a:pPr algn="r" fontAlgn="b"/>
                      <a:r>
                        <a:rPr lang="es-CO" sz="1200" b="0" i="0" u="none" strike="noStrike" dirty="0">
                          <a:solidFill>
                            <a:srgbClr val="000000"/>
                          </a:solidFill>
                          <a:effectLst/>
                          <a:latin typeface="Arial Narrow" panose="020B0606020202030204" pitchFamily="34" charset="0"/>
                        </a:rPr>
                        <a:t>0,7386</a:t>
                      </a:r>
                    </a:p>
                  </a:txBody>
                  <a:tcPr marL="9525" marR="9525" marT="9525" marB="0" anchor="b"/>
                </a:tc>
                <a:extLst>
                  <a:ext uri="{0D108BD9-81ED-4DB2-BD59-A6C34878D82A}">
                    <a16:rowId xmlns="" xmlns:a16="http://schemas.microsoft.com/office/drawing/2014/main" val="1683657057"/>
                  </a:ext>
                </a:extLst>
              </a:tr>
            </a:tbl>
          </a:graphicData>
        </a:graphic>
      </p:graphicFrame>
      <p:pic>
        <p:nvPicPr>
          <p:cNvPr id="19" name="Imagen 18">
            <a:extLst>
              <a:ext uri="{FF2B5EF4-FFF2-40B4-BE49-F238E27FC236}">
                <a16:creationId xmlns="" xmlns:a16="http://schemas.microsoft.com/office/drawing/2014/main" id="{F2127FBE-88F4-4975-8B94-5AF631E1BC4C}"/>
              </a:ext>
            </a:extLst>
          </p:cNvPr>
          <p:cNvPicPr>
            <a:picLocks noChangeAspect="1"/>
          </p:cNvPicPr>
          <p:nvPr/>
        </p:nvPicPr>
        <p:blipFill>
          <a:blip r:embed="rId4"/>
          <a:stretch>
            <a:fillRect/>
          </a:stretch>
        </p:blipFill>
        <p:spPr>
          <a:xfrm>
            <a:off x="676904" y="5088834"/>
            <a:ext cx="584065" cy="584065"/>
          </a:xfrm>
          <a:prstGeom prst="rect">
            <a:avLst/>
          </a:prstGeom>
        </p:spPr>
      </p:pic>
      <p:pic>
        <p:nvPicPr>
          <p:cNvPr id="13" name="Imagen 12">
            <a:extLst>
              <a:ext uri="{FF2B5EF4-FFF2-40B4-BE49-F238E27FC236}">
                <a16:creationId xmlns="" xmlns:a16="http://schemas.microsoft.com/office/drawing/2014/main" id="{8CBCC983-2ACE-4B09-9CAB-3D50F3D1BF5C}"/>
              </a:ext>
            </a:extLst>
          </p:cNvPr>
          <p:cNvPicPr>
            <a:picLocks noChangeAspect="1"/>
          </p:cNvPicPr>
          <p:nvPr/>
        </p:nvPicPr>
        <p:blipFill>
          <a:blip r:embed="rId5"/>
          <a:stretch>
            <a:fillRect/>
          </a:stretch>
        </p:blipFill>
        <p:spPr>
          <a:xfrm>
            <a:off x="2636459" y="6291982"/>
            <a:ext cx="681074" cy="544222"/>
          </a:xfrm>
          <a:prstGeom prst="rect">
            <a:avLst/>
          </a:prstGeom>
        </p:spPr>
      </p:pic>
      <p:sp>
        <p:nvSpPr>
          <p:cNvPr id="14" name="Rectángulo 13">
            <a:extLst>
              <a:ext uri="{FF2B5EF4-FFF2-40B4-BE49-F238E27FC236}">
                <a16:creationId xmlns="" xmlns:a16="http://schemas.microsoft.com/office/drawing/2014/main" id="{4A91E887-CBAA-4EBF-8721-8EA99E38D6C7}"/>
              </a:ext>
            </a:extLst>
          </p:cNvPr>
          <p:cNvSpPr/>
          <p:nvPr/>
        </p:nvSpPr>
        <p:spPr>
          <a:xfrm>
            <a:off x="189462" y="679231"/>
            <a:ext cx="2762608" cy="2677656"/>
          </a:xfrm>
          <a:prstGeom prst="rect">
            <a:avLst/>
          </a:prstGeom>
        </p:spPr>
        <p:txBody>
          <a:bodyPr wrap="square">
            <a:spAutoFit/>
          </a:bodyPr>
          <a:lstStyle/>
          <a:p>
            <a:pPr algn="ctr"/>
            <a:r>
              <a:rPr lang="es-CO" sz="1400" dirty="0">
                <a:latin typeface="Arial Narrow" panose="020B0606020202030204" pitchFamily="34" charset="0"/>
              </a:rPr>
              <a:t>El valor de la tasa de permanencia corresponde al porcentaje acumulado de estudiantes que continuaron sus estudios sin dejar de registrar matrícula por dos o más períodos académicos consecutivos en un programa académico de una IES. </a:t>
            </a:r>
          </a:p>
          <a:p>
            <a:pPr algn="ctr"/>
            <a:r>
              <a:rPr lang="es-CO" sz="1400" dirty="0">
                <a:latin typeface="Arial Narrow" panose="020B0606020202030204" pitchFamily="34" charset="0"/>
              </a:rPr>
              <a:t>Se calcula como el inverso de la deserción por periodo.</a:t>
            </a:r>
          </a:p>
          <a:p>
            <a:pPr algn="ctr"/>
            <a:endParaRPr lang="es-CO" sz="1400" dirty="0">
              <a:latin typeface="Arial Narrow" panose="020B0606020202030204" pitchFamily="34" charset="0"/>
            </a:endParaRPr>
          </a:p>
          <a:p>
            <a:pPr algn="ctr"/>
            <a:r>
              <a:rPr lang="es-CO" sz="1400" dirty="0">
                <a:latin typeface="Arial Narrow" panose="020B0606020202030204" pitchFamily="34" charset="0"/>
              </a:rPr>
              <a:t>Fuente de información: SPADIES -2017 (corte datos: noviembre de 2016-1)</a:t>
            </a:r>
            <a:endParaRPr lang="es-CO" sz="1200" dirty="0">
              <a:latin typeface="Arial Narrow" panose="020B0606020202030204" pitchFamily="34" charset="0"/>
            </a:endParaRPr>
          </a:p>
        </p:txBody>
      </p:sp>
      <p:pic>
        <p:nvPicPr>
          <p:cNvPr id="15" name="Imagen 14">
            <a:extLst>
              <a:ext uri="{FF2B5EF4-FFF2-40B4-BE49-F238E27FC236}">
                <a16:creationId xmlns="" xmlns:a16="http://schemas.microsoft.com/office/drawing/2014/main" id="{72CE3CB0-4584-404D-97FF-FD98B1048158}"/>
              </a:ext>
            </a:extLst>
          </p:cNvPr>
          <p:cNvPicPr>
            <a:picLocks noChangeAspect="1"/>
          </p:cNvPicPr>
          <p:nvPr/>
        </p:nvPicPr>
        <p:blipFill>
          <a:blip r:embed="rId6"/>
          <a:stretch>
            <a:fillRect/>
          </a:stretch>
        </p:blipFill>
        <p:spPr>
          <a:xfrm>
            <a:off x="10544439" y="553419"/>
            <a:ext cx="887325" cy="279700"/>
          </a:xfrm>
          <a:prstGeom prst="rect">
            <a:avLst/>
          </a:prstGeom>
        </p:spPr>
      </p:pic>
      <p:pic>
        <p:nvPicPr>
          <p:cNvPr id="22" name="Picture 2" descr="Resultado de imagen para universidad mariana">
            <a:extLst>
              <a:ext uri="{FF2B5EF4-FFF2-40B4-BE49-F238E27FC236}">
                <a16:creationId xmlns="" xmlns:a16="http://schemas.microsoft.com/office/drawing/2014/main" id="{DD936C7A-5D43-4BCE-8983-D786861B3C4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28242" y="987008"/>
            <a:ext cx="497869" cy="497869"/>
          </a:xfrm>
          <a:prstGeom prst="rect">
            <a:avLst/>
          </a:prstGeom>
          <a:noFill/>
          <a:extLst>
            <a:ext uri="{909E8E84-426E-40DD-AFC4-6F175D3DCCD1}">
              <a14:hiddenFill xmlns:a14="http://schemas.microsoft.com/office/drawing/2010/main">
                <a:solidFill>
                  <a:srgbClr val="FFFFFF"/>
                </a:solidFill>
              </a14:hiddenFill>
            </a:ext>
          </a:extLst>
        </p:spPr>
      </p:pic>
      <p:pic>
        <p:nvPicPr>
          <p:cNvPr id="25" name="Imagen 24">
            <a:extLst>
              <a:ext uri="{FF2B5EF4-FFF2-40B4-BE49-F238E27FC236}">
                <a16:creationId xmlns="" xmlns:a16="http://schemas.microsoft.com/office/drawing/2014/main" id="{EABA3E9F-2985-4CCA-BE76-F9BC2E8B279A}"/>
              </a:ext>
            </a:extLst>
          </p:cNvPr>
          <p:cNvPicPr>
            <a:picLocks noChangeAspect="1"/>
          </p:cNvPicPr>
          <p:nvPr/>
        </p:nvPicPr>
        <p:blipFill>
          <a:blip r:embed="rId8"/>
          <a:stretch>
            <a:fillRect/>
          </a:stretch>
        </p:blipFill>
        <p:spPr>
          <a:xfrm>
            <a:off x="2050462" y="6019871"/>
            <a:ext cx="448323" cy="544222"/>
          </a:xfrm>
          <a:prstGeom prst="rect">
            <a:avLst/>
          </a:prstGeom>
        </p:spPr>
      </p:pic>
      <p:pic>
        <p:nvPicPr>
          <p:cNvPr id="26" name="Picture 2" descr="Imagen relacionada">
            <a:extLst>
              <a:ext uri="{FF2B5EF4-FFF2-40B4-BE49-F238E27FC236}">
                <a16:creationId xmlns="" xmlns:a16="http://schemas.microsoft.com/office/drawing/2014/main" id="{A0C2D575-B22A-4FA9-9508-2412DD28A83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0739" t="18823" r="10334" b="25456"/>
          <a:stretch/>
        </p:blipFill>
        <p:spPr bwMode="auto">
          <a:xfrm>
            <a:off x="1276452" y="5549577"/>
            <a:ext cx="970448" cy="470294"/>
          </a:xfrm>
          <a:prstGeom prst="rect">
            <a:avLst/>
          </a:prstGeom>
          <a:noFill/>
          <a:extLst>
            <a:ext uri="{909E8E84-426E-40DD-AFC4-6F175D3DCCD1}">
              <a14:hiddenFill xmlns:a14="http://schemas.microsoft.com/office/drawing/2010/main">
                <a:solidFill>
                  <a:srgbClr val="FFFFFF"/>
                </a:solidFill>
              </a14:hiddenFill>
            </a:ext>
          </a:extLst>
        </p:spPr>
      </p:pic>
      <p:pic>
        <p:nvPicPr>
          <p:cNvPr id="27" name="Imagen 26">
            <a:extLst>
              <a:ext uri="{FF2B5EF4-FFF2-40B4-BE49-F238E27FC236}">
                <a16:creationId xmlns="" xmlns:a16="http://schemas.microsoft.com/office/drawing/2014/main" id="{1043702F-34BA-4E76-B019-4ACAB0447813}"/>
              </a:ext>
            </a:extLst>
          </p:cNvPr>
          <p:cNvPicPr>
            <a:picLocks noChangeAspect="1"/>
          </p:cNvPicPr>
          <p:nvPr/>
        </p:nvPicPr>
        <p:blipFill>
          <a:blip r:embed="rId10"/>
          <a:stretch>
            <a:fillRect/>
          </a:stretch>
        </p:blipFill>
        <p:spPr>
          <a:xfrm>
            <a:off x="10190032" y="847158"/>
            <a:ext cx="892571" cy="279700"/>
          </a:xfrm>
          <a:prstGeom prst="rect">
            <a:avLst/>
          </a:prstGeom>
        </p:spPr>
      </p:pic>
      <p:pic>
        <p:nvPicPr>
          <p:cNvPr id="28" name="Imagen 27">
            <a:extLst>
              <a:ext uri="{FF2B5EF4-FFF2-40B4-BE49-F238E27FC236}">
                <a16:creationId xmlns="" xmlns:a16="http://schemas.microsoft.com/office/drawing/2014/main" id="{9B16BFE2-F83B-459D-8933-8059AC08606C}"/>
              </a:ext>
            </a:extLst>
          </p:cNvPr>
          <p:cNvPicPr>
            <a:picLocks noChangeAspect="1"/>
          </p:cNvPicPr>
          <p:nvPr/>
        </p:nvPicPr>
        <p:blipFill>
          <a:blip r:embed="rId11"/>
          <a:stretch>
            <a:fillRect/>
          </a:stretch>
        </p:blipFill>
        <p:spPr>
          <a:xfrm>
            <a:off x="11412265" y="0"/>
            <a:ext cx="779735" cy="782970"/>
          </a:xfrm>
          <a:prstGeom prst="rect">
            <a:avLst/>
          </a:prstGeom>
        </p:spPr>
      </p:pic>
      <p:cxnSp>
        <p:nvCxnSpPr>
          <p:cNvPr id="4" name="Conector recto de flecha 3">
            <a:extLst>
              <a:ext uri="{FF2B5EF4-FFF2-40B4-BE49-F238E27FC236}">
                <a16:creationId xmlns="" xmlns:a16="http://schemas.microsoft.com/office/drawing/2014/main" id="{6BCE1CCC-4701-4501-A969-6FB30D706173}"/>
              </a:ext>
            </a:extLst>
          </p:cNvPr>
          <p:cNvCxnSpPr>
            <a:cxnSpLocks/>
          </p:cNvCxnSpPr>
          <p:nvPr/>
        </p:nvCxnSpPr>
        <p:spPr>
          <a:xfrm flipH="1" flipV="1">
            <a:off x="8709494" y="1899218"/>
            <a:ext cx="440716" cy="15486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9" name="Grupo 8">
            <a:extLst>
              <a:ext uri="{FF2B5EF4-FFF2-40B4-BE49-F238E27FC236}">
                <a16:creationId xmlns="" xmlns:a16="http://schemas.microsoft.com/office/drawing/2014/main" id="{D233A0D8-B76E-402E-BDFF-9B396410D4FC}"/>
              </a:ext>
            </a:extLst>
          </p:cNvPr>
          <p:cNvGrpSpPr/>
          <p:nvPr/>
        </p:nvGrpSpPr>
        <p:grpSpPr>
          <a:xfrm>
            <a:off x="3455207" y="3661561"/>
            <a:ext cx="8431752" cy="2322777"/>
            <a:chOff x="3455207" y="3688065"/>
            <a:chExt cx="8431752" cy="2322777"/>
          </a:xfrm>
        </p:grpSpPr>
        <p:pic>
          <p:nvPicPr>
            <p:cNvPr id="6" name="Imagen 5">
              <a:extLst>
                <a:ext uri="{FF2B5EF4-FFF2-40B4-BE49-F238E27FC236}">
                  <a16:creationId xmlns="" xmlns:a16="http://schemas.microsoft.com/office/drawing/2014/main" id="{295D8CB3-8604-4A78-86F3-733F32D6D68C}"/>
                </a:ext>
              </a:extLst>
            </p:cNvPr>
            <p:cNvPicPr>
              <a:picLocks noChangeAspect="1"/>
            </p:cNvPicPr>
            <p:nvPr/>
          </p:nvPicPr>
          <p:blipFill>
            <a:blip r:embed="rId12"/>
            <a:stretch>
              <a:fillRect/>
            </a:stretch>
          </p:blipFill>
          <p:spPr>
            <a:xfrm>
              <a:off x="3455207" y="3688065"/>
              <a:ext cx="7901101" cy="2322777"/>
            </a:xfrm>
            <a:prstGeom prst="rect">
              <a:avLst/>
            </a:prstGeom>
          </p:spPr>
        </p:pic>
        <p:pic>
          <p:nvPicPr>
            <p:cNvPr id="3" name="Imagen 2">
              <a:extLst>
                <a:ext uri="{FF2B5EF4-FFF2-40B4-BE49-F238E27FC236}">
                  <a16:creationId xmlns="" xmlns:a16="http://schemas.microsoft.com/office/drawing/2014/main" id="{45D7463F-35B5-4AF9-BD11-EB7660615D93}"/>
                </a:ext>
              </a:extLst>
            </p:cNvPr>
            <p:cNvPicPr>
              <a:picLocks noChangeAspect="1"/>
            </p:cNvPicPr>
            <p:nvPr/>
          </p:nvPicPr>
          <p:blipFill>
            <a:blip r:embed="rId13"/>
            <a:stretch>
              <a:fillRect/>
            </a:stretch>
          </p:blipFill>
          <p:spPr>
            <a:xfrm>
              <a:off x="10920770" y="4710543"/>
              <a:ext cx="966189" cy="670323"/>
            </a:xfrm>
            <a:prstGeom prst="rect">
              <a:avLst/>
            </a:prstGeom>
          </p:spPr>
        </p:pic>
        <p:cxnSp>
          <p:nvCxnSpPr>
            <p:cNvPr id="8" name="Conector recto de flecha 7">
              <a:extLst>
                <a:ext uri="{FF2B5EF4-FFF2-40B4-BE49-F238E27FC236}">
                  <a16:creationId xmlns="" xmlns:a16="http://schemas.microsoft.com/office/drawing/2014/main" id="{85DD05D7-4B84-4840-BC52-9A2441121F32}"/>
                </a:ext>
              </a:extLst>
            </p:cNvPr>
            <p:cNvCxnSpPr/>
            <p:nvPr/>
          </p:nvCxnSpPr>
          <p:spPr>
            <a:xfrm flipH="1">
              <a:off x="10544439" y="5088834"/>
              <a:ext cx="359293" cy="2920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48584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EA3AC066-B340-4F62-BDFE-DDEA17A9F6DB}"/>
              </a:ext>
            </a:extLst>
          </p:cNvPr>
          <p:cNvSpPr>
            <a:spLocks noGrp="1"/>
          </p:cNvSpPr>
          <p:nvPr>
            <p:ph type="title"/>
          </p:nvPr>
        </p:nvSpPr>
        <p:spPr>
          <a:xfrm>
            <a:off x="1974669" y="-94745"/>
            <a:ext cx="8040915" cy="631223"/>
          </a:xfrm>
        </p:spPr>
        <p:txBody>
          <a:bodyPr>
            <a:normAutofit/>
          </a:bodyPr>
          <a:lstStyle/>
          <a:p>
            <a:pPr algn="ctr"/>
            <a:r>
              <a:rPr lang="es-CO" sz="2400" b="1" dirty="0"/>
              <a:t>Bienestar – 8.2 Graduación </a:t>
            </a:r>
          </a:p>
        </p:txBody>
      </p:sp>
      <p:pic>
        <p:nvPicPr>
          <p:cNvPr id="12" name="Picture 2" descr="Resultado de imagen para universidad de NariÃ±o">
            <a:extLst>
              <a:ext uri="{FF2B5EF4-FFF2-40B4-BE49-F238E27FC236}">
                <a16:creationId xmlns="" xmlns:a16="http://schemas.microsoft.com/office/drawing/2014/main" id="{A0CD7352-0CB2-42F4-BF16-4E5E41F0982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13494" y="5152146"/>
            <a:ext cx="631223" cy="63122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Tabla 10">
            <a:extLst>
              <a:ext uri="{FF2B5EF4-FFF2-40B4-BE49-F238E27FC236}">
                <a16:creationId xmlns="" xmlns:a16="http://schemas.microsoft.com/office/drawing/2014/main" id="{C2AF2DF8-9E02-402C-B50A-72D06A93E870}"/>
              </a:ext>
            </a:extLst>
          </p:cNvPr>
          <p:cNvGraphicFramePr>
            <a:graphicFrameLocks noGrp="1"/>
          </p:cNvGraphicFramePr>
          <p:nvPr>
            <p:extLst>
              <p:ext uri="{D42A27DB-BD31-4B8C-83A1-F6EECF244321}">
                <p14:modId xmlns:p14="http://schemas.microsoft.com/office/powerpoint/2010/main" val="2040693318"/>
              </p:ext>
            </p:extLst>
          </p:nvPr>
        </p:nvGraphicFramePr>
        <p:xfrm>
          <a:off x="3455207" y="393911"/>
          <a:ext cx="5254287" cy="6345668"/>
        </p:xfrm>
        <a:graphic>
          <a:graphicData uri="http://schemas.openxmlformats.org/drawingml/2006/table">
            <a:tbl>
              <a:tblPr>
                <a:tableStyleId>{616DA210-FB5B-4158-B5E0-FEB733F419BA}</a:tableStyleId>
              </a:tblPr>
              <a:tblGrid>
                <a:gridCol w="470444">
                  <a:extLst>
                    <a:ext uri="{9D8B030D-6E8A-4147-A177-3AD203B41FA5}">
                      <a16:colId xmlns="" xmlns:a16="http://schemas.microsoft.com/office/drawing/2014/main" val="2903002553"/>
                    </a:ext>
                  </a:extLst>
                </a:gridCol>
                <a:gridCol w="3999075">
                  <a:extLst>
                    <a:ext uri="{9D8B030D-6E8A-4147-A177-3AD203B41FA5}">
                      <a16:colId xmlns="" xmlns:a16="http://schemas.microsoft.com/office/drawing/2014/main" val="1108417919"/>
                    </a:ext>
                  </a:extLst>
                </a:gridCol>
                <a:gridCol w="784768">
                  <a:extLst>
                    <a:ext uri="{9D8B030D-6E8A-4147-A177-3AD203B41FA5}">
                      <a16:colId xmlns="" xmlns:a16="http://schemas.microsoft.com/office/drawing/2014/main" val="1336866849"/>
                    </a:ext>
                  </a:extLst>
                </a:gridCol>
              </a:tblGrid>
              <a:tr h="167269">
                <a:tc>
                  <a:txBody>
                    <a:bodyPr/>
                    <a:lstStyle/>
                    <a:p>
                      <a:pPr algn="ctr" fontAlgn="b"/>
                      <a:r>
                        <a:rPr lang="es-CO" sz="1200" u="none" strike="noStrike" dirty="0">
                          <a:solidFill>
                            <a:schemeClr val="bg1"/>
                          </a:solidFill>
                          <a:effectLst/>
                          <a:latin typeface="Arial Narrow" panose="020B0606020202030204" pitchFamily="34" charset="0"/>
                        </a:rPr>
                        <a:t>Puesto</a:t>
                      </a:r>
                      <a:endParaRPr lang="es-CO" sz="1200" b="0" i="0" u="none" strike="noStrike" dirty="0">
                        <a:solidFill>
                          <a:schemeClr val="bg1"/>
                        </a:solidFill>
                        <a:effectLst/>
                        <a:latin typeface="Arial Narrow" panose="020B0606020202030204" pitchFamily="34" charset="0"/>
                      </a:endParaRPr>
                    </a:p>
                  </a:txBody>
                  <a:tcPr marL="5828" marR="5828" marT="5828" marB="0" anchor="b">
                    <a:solidFill>
                      <a:srgbClr val="002060"/>
                    </a:solidFill>
                  </a:tcPr>
                </a:tc>
                <a:tc>
                  <a:txBody>
                    <a:bodyPr/>
                    <a:lstStyle/>
                    <a:p>
                      <a:pPr algn="ctr" fontAlgn="b"/>
                      <a:r>
                        <a:rPr lang="es-CO" sz="1200" u="none" strike="noStrike" dirty="0">
                          <a:solidFill>
                            <a:schemeClr val="bg1"/>
                          </a:solidFill>
                          <a:effectLst/>
                          <a:latin typeface="Arial Narrow" panose="020B0606020202030204" pitchFamily="34" charset="0"/>
                        </a:rPr>
                        <a:t>Nombre</a:t>
                      </a:r>
                      <a:endParaRPr lang="es-CO" sz="1200" b="0" i="0" u="none" strike="noStrike" dirty="0">
                        <a:solidFill>
                          <a:schemeClr val="bg1"/>
                        </a:solidFill>
                        <a:effectLst/>
                        <a:latin typeface="Arial Narrow" panose="020B0606020202030204" pitchFamily="34" charset="0"/>
                      </a:endParaRPr>
                    </a:p>
                  </a:txBody>
                  <a:tcPr marL="5828" marR="5828" marT="5828" marB="0" anchor="b">
                    <a:solidFill>
                      <a:srgbClr val="002060"/>
                    </a:solidFill>
                  </a:tcPr>
                </a:tc>
                <a:tc>
                  <a:txBody>
                    <a:bodyPr/>
                    <a:lstStyle/>
                    <a:p>
                      <a:pPr algn="ctr" fontAlgn="b"/>
                      <a:r>
                        <a:rPr lang="es-CO" sz="1200" u="none" strike="noStrike" dirty="0">
                          <a:solidFill>
                            <a:schemeClr val="bg1"/>
                          </a:solidFill>
                          <a:effectLst/>
                          <a:latin typeface="Arial Narrow" panose="020B0606020202030204" pitchFamily="34" charset="0"/>
                        </a:rPr>
                        <a:t>indicador</a:t>
                      </a:r>
                      <a:endParaRPr lang="es-CO" sz="1200" b="0" i="0" u="none" strike="noStrike" dirty="0">
                        <a:solidFill>
                          <a:schemeClr val="bg1"/>
                        </a:solidFill>
                        <a:effectLst/>
                        <a:latin typeface="Arial Narrow" panose="020B0606020202030204" pitchFamily="34" charset="0"/>
                      </a:endParaRPr>
                    </a:p>
                  </a:txBody>
                  <a:tcPr marL="5828" marR="5828" marT="5828" marB="0" anchor="b">
                    <a:solidFill>
                      <a:srgbClr val="002060"/>
                    </a:solidFill>
                  </a:tcPr>
                </a:tc>
                <a:extLst>
                  <a:ext uri="{0D108BD9-81ED-4DB2-BD59-A6C34878D82A}">
                    <a16:rowId xmlns="" xmlns:a16="http://schemas.microsoft.com/office/drawing/2014/main" val="784223100"/>
                  </a:ext>
                </a:extLst>
              </a:tr>
              <a:tr h="170546">
                <a:tc>
                  <a:txBody>
                    <a:bodyPr/>
                    <a:lstStyle/>
                    <a:p>
                      <a:pPr algn="ctr" fontAlgn="b"/>
                      <a:r>
                        <a:rPr lang="es-CO" sz="1200" b="0" i="0" u="none" strike="noStrike">
                          <a:solidFill>
                            <a:srgbClr val="000000"/>
                          </a:solidFill>
                          <a:effectLst/>
                          <a:latin typeface="Arial Narrow" panose="020B0606020202030204" pitchFamily="34" charset="0"/>
                        </a:rPr>
                        <a:t>1</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AUTONOMA DE MANIZALES</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0,584</a:t>
                      </a:r>
                    </a:p>
                  </a:txBody>
                  <a:tcPr marL="9525" marR="9525" marT="9525" marB="0" anchor="b">
                    <a:solidFill>
                      <a:schemeClr val="bg1"/>
                    </a:solidFill>
                  </a:tcPr>
                </a:tc>
                <a:extLst>
                  <a:ext uri="{0D108BD9-81ED-4DB2-BD59-A6C34878D82A}">
                    <a16:rowId xmlns="" xmlns:a16="http://schemas.microsoft.com/office/drawing/2014/main" val="3017362136"/>
                  </a:ext>
                </a:extLst>
              </a:tr>
              <a:tr h="170546">
                <a:tc>
                  <a:txBody>
                    <a:bodyPr/>
                    <a:lstStyle/>
                    <a:p>
                      <a:pPr algn="ctr" fontAlgn="b"/>
                      <a:r>
                        <a:rPr lang="es-CO" sz="1200" b="0" i="0" u="none" strike="noStrike">
                          <a:solidFill>
                            <a:srgbClr val="000000"/>
                          </a:solidFill>
                          <a:effectLst/>
                          <a:latin typeface="Arial Narrow" panose="020B0606020202030204" pitchFamily="34" charset="0"/>
                        </a:rPr>
                        <a:t>2</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CES</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0,579</a:t>
                      </a:r>
                    </a:p>
                  </a:txBody>
                  <a:tcPr marL="9525" marR="9525" marT="9525" marB="0" anchor="b">
                    <a:solidFill>
                      <a:schemeClr val="bg1"/>
                    </a:solidFill>
                  </a:tcPr>
                </a:tc>
                <a:extLst>
                  <a:ext uri="{0D108BD9-81ED-4DB2-BD59-A6C34878D82A}">
                    <a16:rowId xmlns="" xmlns:a16="http://schemas.microsoft.com/office/drawing/2014/main" val="4205132018"/>
                  </a:ext>
                </a:extLst>
              </a:tr>
              <a:tr h="170546">
                <a:tc>
                  <a:txBody>
                    <a:bodyPr/>
                    <a:lstStyle/>
                    <a:p>
                      <a:pPr algn="ctr" fontAlgn="b"/>
                      <a:r>
                        <a:rPr lang="es-CO" sz="1200" b="0" i="0" u="none" strike="noStrike">
                          <a:solidFill>
                            <a:srgbClr val="000000"/>
                          </a:solidFill>
                          <a:effectLst/>
                          <a:latin typeface="Arial Narrow" panose="020B0606020202030204" pitchFamily="34" charset="0"/>
                        </a:rPr>
                        <a:t>3</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FUNDACION UNIVERSITARIA DE CIENCIAS DE LA SALUD</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0,560</a:t>
                      </a:r>
                    </a:p>
                  </a:txBody>
                  <a:tcPr marL="9525" marR="9525" marT="9525" marB="0" anchor="b">
                    <a:solidFill>
                      <a:schemeClr val="bg1"/>
                    </a:solidFill>
                  </a:tcPr>
                </a:tc>
                <a:extLst>
                  <a:ext uri="{0D108BD9-81ED-4DB2-BD59-A6C34878D82A}">
                    <a16:rowId xmlns="" xmlns:a16="http://schemas.microsoft.com/office/drawing/2014/main" val="3454230621"/>
                  </a:ext>
                </a:extLst>
              </a:tr>
              <a:tr h="170546">
                <a:tc>
                  <a:txBody>
                    <a:bodyPr/>
                    <a:lstStyle/>
                    <a:p>
                      <a:pPr algn="ctr" fontAlgn="b"/>
                      <a:r>
                        <a:rPr lang="es-CO" sz="1200" b="0" i="0" u="none" strike="noStrike">
                          <a:solidFill>
                            <a:srgbClr val="000000"/>
                          </a:solidFill>
                          <a:effectLst/>
                          <a:latin typeface="Arial Narrow" panose="020B0606020202030204" pitchFamily="34" charset="0"/>
                        </a:rPr>
                        <a:t>4</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MARIANA</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0,558</a:t>
                      </a:r>
                    </a:p>
                  </a:txBody>
                  <a:tcPr marL="9525" marR="9525" marT="9525" marB="0" anchor="b">
                    <a:solidFill>
                      <a:schemeClr val="bg1"/>
                    </a:solidFill>
                  </a:tcPr>
                </a:tc>
                <a:extLst>
                  <a:ext uri="{0D108BD9-81ED-4DB2-BD59-A6C34878D82A}">
                    <a16:rowId xmlns="" xmlns:a16="http://schemas.microsoft.com/office/drawing/2014/main" val="3885865710"/>
                  </a:ext>
                </a:extLst>
              </a:tr>
              <a:tr h="170546">
                <a:tc>
                  <a:txBody>
                    <a:bodyPr/>
                    <a:lstStyle/>
                    <a:p>
                      <a:pPr algn="ctr" fontAlgn="b"/>
                      <a:r>
                        <a:rPr lang="es-CO" sz="1200" b="0" i="0" u="none" strike="noStrike">
                          <a:solidFill>
                            <a:srgbClr val="000000"/>
                          </a:solidFill>
                          <a:effectLst/>
                          <a:latin typeface="Arial Narrow" panose="020B0606020202030204" pitchFamily="34" charset="0"/>
                        </a:rPr>
                        <a:t>5</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EAFIT-</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0,499</a:t>
                      </a:r>
                    </a:p>
                  </a:txBody>
                  <a:tcPr marL="9525" marR="9525" marT="9525" marB="0" anchor="b">
                    <a:solidFill>
                      <a:schemeClr val="bg1"/>
                    </a:solidFill>
                  </a:tcPr>
                </a:tc>
                <a:extLst>
                  <a:ext uri="{0D108BD9-81ED-4DB2-BD59-A6C34878D82A}">
                    <a16:rowId xmlns="" xmlns:a16="http://schemas.microsoft.com/office/drawing/2014/main" val="532470920"/>
                  </a:ext>
                </a:extLst>
              </a:tr>
              <a:tr h="170546">
                <a:tc>
                  <a:txBody>
                    <a:bodyPr/>
                    <a:lstStyle/>
                    <a:p>
                      <a:pPr algn="ctr" fontAlgn="b"/>
                      <a:r>
                        <a:rPr lang="es-CO" sz="1200" b="0" i="0" u="none" strike="noStrike">
                          <a:solidFill>
                            <a:srgbClr val="000000"/>
                          </a:solidFill>
                          <a:effectLst/>
                          <a:latin typeface="Arial Narrow" panose="020B0606020202030204" pitchFamily="34" charset="0"/>
                        </a:rPr>
                        <a:t>6</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DE SAN BUENAVENTURA</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0,488</a:t>
                      </a:r>
                    </a:p>
                  </a:txBody>
                  <a:tcPr marL="9525" marR="9525" marT="9525" marB="0" anchor="b">
                    <a:solidFill>
                      <a:schemeClr val="bg1"/>
                    </a:solidFill>
                  </a:tcPr>
                </a:tc>
                <a:extLst>
                  <a:ext uri="{0D108BD9-81ED-4DB2-BD59-A6C34878D82A}">
                    <a16:rowId xmlns="" xmlns:a16="http://schemas.microsoft.com/office/drawing/2014/main" val="1773042514"/>
                  </a:ext>
                </a:extLst>
              </a:tr>
              <a:tr h="170546">
                <a:tc>
                  <a:txBody>
                    <a:bodyPr/>
                    <a:lstStyle/>
                    <a:p>
                      <a:pPr algn="ctr" fontAlgn="b"/>
                      <a:r>
                        <a:rPr lang="es-CO" sz="1200" b="0" i="0" u="none" strike="noStrike">
                          <a:solidFill>
                            <a:srgbClr val="000000"/>
                          </a:solidFill>
                          <a:effectLst/>
                          <a:latin typeface="Arial Narrow" panose="020B0606020202030204" pitchFamily="34" charset="0"/>
                        </a:rPr>
                        <a:t>7</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SURCOLOMBIANA</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0,465</a:t>
                      </a:r>
                    </a:p>
                  </a:txBody>
                  <a:tcPr marL="9525" marR="9525" marT="9525" marB="0" anchor="b">
                    <a:solidFill>
                      <a:schemeClr val="bg1"/>
                    </a:solidFill>
                  </a:tcPr>
                </a:tc>
                <a:extLst>
                  <a:ext uri="{0D108BD9-81ED-4DB2-BD59-A6C34878D82A}">
                    <a16:rowId xmlns="" xmlns:a16="http://schemas.microsoft.com/office/drawing/2014/main" val="59484682"/>
                  </a:ext>
                </a:extLst>
              </a:tr>
              <a:tr h="170546">
                <a:tc>
                  <a:txBody>
                    <a:bodyPr/>
                    <a:lstStyle/>
                    <a:p>
                      <a:pPr algn="ctr" fontAlgn="b"/>
                      <a:r>
                        <a:rPr lang="es-CO" sz="1200" b="0" i="0" u="none" strike="noStrike">
                          <a:solidFill>
                            <a:srgbClr val="000000"/>
                          </a:solidFill>
                          <a:effectLst/>
                          <a:latin typeface="Arial Narrow" panose="020B0606020202030204" pitchFamily="34" charset="0"/>
                        </a:rPr>
                        <a:t>8</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FUNDACION UNIVERSIDAD DE BOGOTA - JORGE TADEO LOZANO</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0,456</a:t>
                      </a:r>
                    </a:p>
                  </a:txBody>
                  <a:tcPr marL="9525" marR="9525" marT="9525" marB="0" anchor="b">
                    <a:solidFill>
                      <a:schemeClr val="bg1"/>
                    </a:solidFill>
                  </a:tcPr>
                </a:tc>
                <a:extLst>
                  <a:ext uri="{0D108BD9-81ED-4DB2-BD59-A6C34878D82A}">
                    <a16:rowId xmlns="" xmlns:a16="http://schemas.microsoft.com/office/drawing/2014/main" val="97599480"/>
                  </a:ext>
                </a:extLst>
              </a:tr>
              <a:tr h="170546">
                <a:tc>
                  <a:txBody>
                    <a:bodyPr/>
                    <a:lstStyle/>
                    <a:p>
                      <a:pPr algn="ctr" fontAlgn="b"/>
                      <a:r>
                        <a:rPr lang="es-CO" sz="1200" b="0" i="0" u="none" strike="noStrike">
                          <a:solidFill>
                            <a:srgbClr val="000000"/>
                          </a:solidFill>
                          <a:effectLst/>
                          <a:latin typeface="Arial Narrow" panose="020B0606020202030204" pitchFamily="34" charset="0"/>
                        </a:rPr>
                        <a:t>9</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COLEGIO MAYOR DE NUESTRA SEÑORA DEL ROSARIO</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0,441</a:t>
                      </a:r>
                    </a:p>
                  </a:txBody>
                  <a:tcPr marL="9525" marR="9525" marT="9525" marB="0" anchor="b">
                    <a:solidFill>
                      <a:schemeClr val="bg1"/>
                    </a:solidFill>
                  </a:tcPr>
                </a:tc>
                <a:extLst>
                  <a:ext uri="{0D108BD9-81ED-4DB2-BD59-A6C34878D82A}">
                    <a16:rowId xmlns="" xmlns:a16="http://schemas.microsoft.com/office/drawing/2014/main" val="2533251225"/>
                  </a:ext>
                </a:extLst>
              </a:tr>
              <a:tr h="170546">
                <a:tc>
                  <a:txBody>
                    <a:bodyPr/>
                    <a:lstStyle/>
                    <a:p>
                      <a:pPr algn="ctr" fontAlgn="b"/>
                      <a:r>
                        <a:rPr lang="es-CO" sz="1200" b="0" i="0" u="none" strike="noStrike">
                          <a:solidFill>
                            <a:srgbClr val="000000"/>
                          </a:solidFill>
                          <a:effectLst/>
                          <a:latin typeface="Arial Narrow" panose="020B0606020202030204" pitchFamily="34" charset="0"/>
                        </a:rPr>
                        <a:t>10</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AUTONOMA DE BUCARAMANGA-UNAB-</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0,435</a:t>
                      </a:r>
                    </a:p>
                  </a:txBody>
                  <a:tcPr marL="9525" marR="9525" marT="9525" marB="0" anchor="b">
                    <a:solidFill>
                      <a:schemeClr val="bg1"/>
                    </a:solidFill>
                  </a:tcPr>
                </a:tc>
                <a:extLst>
                  <a:ext uri="{0D108BD9-81ED-4DB2-BD59-A6C34878D82A}">
                    <a16:rowId xmlns="" xmlns:a16="http://schemas.microsoft.com/office/drawing/2014/main" val="1624022623"/>
                  </a:ext>
                </a:extLst>
              </a:tr>
              <a:tr h="170546">
                <a:tc>
                  <a:txBody>
                    <a:bodyPr/>
                    <a:lstStyle/>
                    <a:p>
                      <a:pPr algn="ctr" fontAlgn="b"/>
                      <a:r>
                        <a:rPr lang="es-CO" sz="1200" b="0" i="0" u="none" strike="noStrike">
                          <a:solidFill>
                            <a:srgbClr val="000000"/>
                          </a:solidFill>
                          <a:effectLst/>
                          <a:latin typeface="Arial Narrow" panose="020B0606020202030204" pitchFamily="34" charset="0"/>
                        </a:rPr>
                        <a:t>11</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AUTONOMA DEL CARIBE- UNIAUTONOMA</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0,419</a:t>
                      </a:r>
                    </a:p>
                  </a:txBody>
                  <a:tcPr marL="9525" marR="9525" marT="9525" marB="0" anchor="b">
                    <a:solidFill>
                      <a:schemeClr val="bg1"/>
                    </a:solidFill>
                  </a:tcPr>
                </a:tc>
                <a:extLst>
                  <a:ext uri="{0D108BD9-81ED-4DB2-BD59-A6C34878D82A}">
                    <a16:rowId xmlns="" xmlns:a16="http://schemas.microsoft.com/office/drawing/2014/main" val="292359806"/>
                  </a:ext>
                </a:extLst>
              </a:tr>
              <a:tr h="170546">
                <a:tc>
                  <a:txBody>
                    <a:bodyPr/>
                    <a:lstStyle/>
                    <a:p>
                      <a:pPr algn="ctr" fontAlgn="b"/>
                      <a:r>
                        <a:rPr lang="es-CO" sz="1200" b="0" i="0" u="none" strike="noStrike">
                          <a:solidFill>
                            <a:srgbClr val="000000"/>
                          </a:solidFill>
                          <a:effectLst/>
                          <a:latin typeface="Arial Narrow" panose="020B0606020202030204" pitchFamily="34" charset="0"/>
                        </a:rPr>
                        <a:t>12</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EL BOSQUE</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0,417</a:t>
                      </a:r>
                    </a:p>
                  </a:txBody>
                  <a:tcPr marL="9525" marR="9525" marT="9525" marB="0" anchor="b">
                    <a:solidFill>
                      <a:schemeClr val="bg1"/>
                    </a:solidFill>
                  </a:tcPr>
                </a:tc>
                <a:extLst>
                  <a:ext uri="{0D108BD9-81ED-4DB2-BD59-A6C34878D82A}">
                    <a16:rowId xmlns="" xmlns:a16="http://schemas.microsoft.com/office/drawing/2014/main" val="2809978352"/>
                  </a:ext>
                </a:extLst>
              </a:tr>
              <a:tr h="170546">
                <a:tc>
                  <a:txBody>
                    <a:bodyPr/>
                    <a:lstStyle/>
                    <a:p>
                      <a:pPr algn="ctr" fontAlgn="b"/>
                      <a:r>
                        <a:rPr lang="es-CO" sz="1200" b="0" i="0" u="none" strike="noStrike">
                          <a:solidFill>
                            <a:srgbClr val="000000"/>
                          </a:solidFill>
                          <a:effectLst/>
                          <a:latin typeface="Arial Narrow" panose="020B0606020202030204" pitchFamily="34" charset="0"/>
                        </a:rPr>
                        <a:t>13</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CATOLICA DE PEREIRA</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0,414</a:t>
                      </a:r>
                    </a:p>
                  </a:txBody>
                  <a:tcPr marL="9525" marR="9525" marT="9525" marB="0" anchor="b">
                    <a:solidFill>
                      <a:schemeClr val="bg1"/>
                    </a:solidFill>
                  </a:tcPr>
                </a:tc>
                <a:extLst>
                  <a:ext uri="{0D108BD9-81ED-4DB2-BD59-A6C34878D82A}">
                    <a16:rowId xmlns="" xmlns:a16="http://schemas.microsoft.com/office/drawing/2014/main" val="2596225650"/>
                  </a:ext>
                </a:extLst>
              </a:tr>
              <a:tr h="170546">
                <a:tc>
                  <a:txBody>
                    <a:bodyPr/>
                    <a:lstStyle/>
                    <a:p>
                      <a:pPr algn="ctr" fontAlgn="b"/>
                      <a:r>
                        <a:rPr lang="es-CO" sz="1200" b="0" i="0" u="none" strike="noStrike">
                          <a:solidFill>
                            <a:srgbClr val="000000"/>
                          </a:solidFill>
                          <a:effectLst/>
                          <a:latin typeface="Arial Narrow" panose="020B0606020202030204" pitchFamily="34" charset="0"/>
                        </a:rPr>
                        <a:t>14</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SIMON BOLIVAR</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0,413</a:t>
                      </a:r>
                    </a:p>
                  </a:txBody>
                  <a:tcPr marL="9525" marR="9525" marT="9525" marB="0" anchor="b">
                    <a:solidFill>
                      <a:schemeClr val="bg1"/>
                    </a:solidFill>
                  </a:tcPr>
                </a:tc>
                <a:extLst>
                  <a:ext uri="{0D108BD9-81ED-4DB2-BD59-A6C34878D82A}">
                    <a16:rowId xmlns="" xmlns:a16="http://schemas.microsoft.com/office/drawing/2014/main" val="2397544597"/>
                  </a:ext>
                </a:extLst>
              </a:tr>
              <a:tr h="170546">
                <a:tc>
                  <a:txBody>
                    <a:bodyPr/>
                    <a:lstStyle/>
                    <a:p>
                      <a:pPr algn="ctr" fontAlgn="b"/>
                      <a:r>
                        <a:rPr lang="es-CO" sz="1200" b="0" i="0" u="none" strike="noStrike">
                          <a:solidFill>
                            <a:srgbClr val="000000"/>
                          </a:solidFill>
                          <a:effectLst/>
                          <a:latin typeface="Arial Narrow" panose="020B0606020202030204" pitchFamily="34" charset="0"/>
                        </a:rPr>
                        <a:t>15</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MILITAR-NUEVA GRANADA</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0,411</a:t>
                      </a:r>
                    </a:p>
                  </a:txBody>
                  <a:tcPr marL="9525" marR="9525" marT="9525" marB="0" anchor="b">
                    <a:solidFill>
                      <a:schemeClr val="bg1"/>
                    </a:solidFill>
                  </a:tcPr>
                </a:tc>
                <a:extLst>
                  <a:ext uri="{0D108BD9-81ED-4DB2-BD59-A6C34878D82A}">
                    <a16:rowId xmlns="" xmlns:a16="http://schemas.microsoft.com/office/drawing/2014/main" val="1239533458"/>
                  </a:ext>
                </a:extLst>
              </a:tr>
              <a:tr h="170546">
                <a:tc>
                  <a:txBody>
                    <a:bodyPr/>
                    <a:lstStyle/>
                    <a:p>
                      <a:pPr algn="ctr" fontAlgn="b"/>
                      <a:r>
                        <a:rPr lang="es-CO" sz="1200" b="0" i="0" u="none" strike="noStrike">
                          <a:solidFill>
                            <a:srgbClr val="000000"/>
                          </a:solidFill>
                          <a:effectLst/>
                          <a:latin typeface="Arial Narrow" panose="020B0606020202030204" pitchFamily="34" charset="0"/>
                        </a:rPr>
                        <a:t>16</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ICESI</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0,400</a:t>
                      </a:r>
                    </a:p>
                  </a:txBody>
                  <a:tcPr marL="9525" marR="9525" marT="9525" marB="0" anchor="b">
                    <a:solidFill>
                      <a:schemeClr val="bg1"/>
                    </a:solidFill>
                  </a:tcPr>
                </a:tc>
                <a:extLst>
                  <a:ext uri="{0D108BD9-81ED-4DB2-BD59-A6C34878D82A}">
                    <a16:rowId xmlns="" xmlns:a16="http://schemas.microsoft.com/office/drawing/2014/main" val="2768313598"/>
                  </a:ext>
                </a:extLst>
              </a:tr>
              <a:tr h="170546">
                <a:tc>
                  <a:txBody>
                    <a:bodyPr/>
                    <a:lstStyle/>
                    <a:p>
                      <a:pPr algn="ctr" fontAlgn="b"/>
                      <a:r>
                        <a:rPr lang="es-CO" sz="1200" b="0" i="0" u="none" strike="noStrike">
                          <a:solidFill>
                            <a:srgbClr val="000000"/>
                          </a:solidFill>
                          <a:effectLst/>
                          <a:latin typeface="Arial Narrow" panose="020B0606020202030204" pitchFamily="34" charset="0"/>
                        </a:rPr>
                        <a:t>17</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LIBRE</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0,400</a:t>
                      </a:r>
                    </a:p>
                  </a:txBody>
                  <a:tcPr marL="9525" marR="9525" marT="9525" marB="0" anchor="b">
                    <a:solidFill>
                      <a:schemeClr val="bg1"/>
                    </a:solidFill>
                  </a:tcPr>
                </a:tc>
                <a:extLst>
                  <a:ext uri="{0D108BD9-81ED-4DB2-BD59-A6C34878D82A}">
                    <a16:rowId xmlns="" xmlns:a16="http://schemas.microsoft.com/office/drawing/2014/main" val="3232850799"/>
                  </a:ext>
                </a:extLst>
              </a:tr>
              <a:tr h="170546">
                <a:tc>
                  <a:txBody>
                    <a:bodyPr/>
                    <a:lstStyle/>
                    <a:p>
                      <a:pPr algn="ctr" fontAlgn="b"/>
                      <a:r>
                        <a:rPr lang="es-CO" sz="1200" b="0" i="0" u="none" strike="noStrike">
                          <a:solidFill>
                            <a:srgbClr val="000000"/>
                          </a:solidFill>
                          <a:effectLst/>
                          <a:latin typeface="Arial Narrow" panose="020B0606020202030204" pitchFamily="34" charset="0"/>
                        </a:rPr>
                        <a:t>18</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DEL TOLIMA</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0,395</a:t>
                      </a:r>
                    </a:p>
                  </a:txBody>
                  <a:tcPr marL="9525" marR="9525" marT="9525" marB="0" anchor="b">
                    <a:solidFill>
                      <a:schemeClr val="bg1"/>
                    </a:solidFill>
                  </a:tcPr>
                </a:tc>
                <a:extLst>
                  <a:ext uri="{0D108BD9-81ED-4DB2-BD59-A6C34878D82A}">
                    <a16:rowId xmlns="" xmlns:a16="http://schemas.microsoft.com/office/drawing/2014/main" val="3736741263"/>
                  </a:ext>
                </a:extLst>
              </a:tr>
              <a:tr h="170546">
                <a:tc>
                  <a:txBody>
                    <a:bodyPr/>
                    <a:lstStyle/>
                    <a:p>
                      <a:pPr algn="ctr" fontAlgn="b"/>
                      <a:r>
                        <a:rPr lang="es-CO" sz="1200" b="0" i="0" u="none" strike="noStrike">
                          <a:solidFill>
                            <a:srgbClr val="000000"/>
                          </a:solidFill>
                          <a:effectLst/>
                          <a:latin typeface="Arial Narrow" panose="020B0606020202030204" pitchFamily="34" charset="0"/>
                        </a:rPr>
                        <a:t>19</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DE LA SABANA</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0,382</a:t>
                      </a:r>
                    </a:p>
                  </a:txBody>
                  <a:tcPr marL="9525" marR="9525" marT="9525" marB="0" anchor="b">
                    <a:solidFill>
                      <a:schemeClr val="bg1"/>
                    </a:solidFill>
                  </a:tcPr>
                </a:tc>
                <a:extLst>
                  <a:ext uri="{0D108BD9-81ED-4DB2-BD59-A6C34878D82A}">
                    <a16:rowId xmlns="" xmlns:a16="http://schemas.microsoft.com/office/drawing/2014/main" val="116231525"/>
                  </a:ext>
                </a:extLst>
              </a:tr>
              <a:tr h="170546">
                <a:tc>
                  <a:txBody>
                    <a:bodyPr/>
                    <a:lstStyle/>
                    <a:p>
                      <a:pPr algn="ctr" fontAlgn="b"/>
                      <a:r>
                        <a:rPr lang="es-CO" sz="1200" b="0" i="0" u="none" strike="noStrike">
                          <a:solidFill>
                            <a:srgbClr val="000000"/>
                          </a:solidFill>
                          <a:effectLst/>
                          <a:latin typeface="Arial Narrow" panose="020B0606020202030204" pitchFamily="34" charset="0"/>
                        </a:rPr>
                        <a:t>20</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DE SANTANDER - UDES</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0,373</a:t>
                      </a:r>
                    </a:p>
                  </a:txBody>
                  <a:tcPr marL="9525" marR="9525" marT="9525" marB="0" anchor="b">
                    <a:solidFill>
                      <a:schemeClr val="bg1"/>
                    </a:solidFill>
                  </a:tcPr>
                </a:tc>
                <a:extLst>
                  <a:ext uri="{0D108BD9-81ED-4DB2-BD59-A6C34878D82A}">
                    <a16:rowId xmlns="" xmlns:a16="http://schemas.microsoft.com/office/drawing/2014/main" val="4226527145"/>
                  </a:ext>
                </a:extLst>
              </a:tr>
              <a:tr h="170546">
                <a:tc>
                  <a:txBody>
                    <a:bodyPr/>
                    <a:lstStyle/>
                    <a:p>
                      <a:pPr algn="ctr" fontAlgn="b"/>
                      <a:r>
                        <a:rPr lang="es-CO" sz="1200" b="0" i="0" u="none" strike="noStrike">
                          <a:solidFill>
                            <a:srgbClr val="000000"/>
                          </a:solidFill>
                          <a:effectLst/>
                          <a:latin typeface="Arial Narrow" panose="020B0606020202030204" pitchFamily="34" charset="0"/>
                        </a:rPr>
                        <a:t>21</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EXTERNADO DE COLOMBIA</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0,357</a:t>
                      </a:r>
                    </a:p>
                  </a:txBody>
                  <a:tcPr marL="9525" marR="9525" marT="9525" marB="0" anchor="b">
                    <a:solidFill>
                      <a:schemeClr val="bg1"/>
                    </a:solidFill>
                  </a:tcPr>
                </a:tc>
                <a:extLst>
                  <a:ext uri="{0D108BD9-81ED-4DB2-BD59-A6C34878D82A}">
                    <a16:rowId xmlns="" xmlns:a16="http://schemas.microsoft.com/office/drawing/2014/main" val="803510805"/>
                  </a:ext>
                </a:extLst>
              </a:tr>
              <a:tr h="170546">
                <a:tc>
                  <a:txBody>
                    <a:bodyPr/>
                    <a:lstStyle/>
                    <a:p>
                      <a:pPr algn="ctr" fontAlgn="b"/>
                      <a:r>
                        <a:rPr lang="es-CO" sz="1200" b="0" i="0" u="none" strike="noStrike">
                          <a:solidFill>
                            <a:srgbClr val="000000"/>
                          </a:solidFill>
                          <a:effectLst/>
                          <a:latin typeface="Arial Narrow" panose="020B0606020202030204" pitchFamily="34" charset="0"/>
                        </a:rPr>
                        <a:t>22</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DE MEDELLIN</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0,352</a:t>
                      </a:r>
                    </a:p>
                  </a:txBody>
                  <a:tcPr marL="9525" marR="9525" marT="9525" marB="0" anchor="b">
                    <a:solidFill>
                      <a:schemeClr val="bg1"/>
                    </a:solidFill>
                  </a:tcPr>
                </a:tc>
                <a:extLst>
                  <a:ext uri="{0D108BD9-81ED-4DB2-BD59-A6C34878D82A}">
                    <a16:rowId xmlns="" xmlns:a16="http://schemas.microsoft.com/office/drawing/2014/main" val="3472264943"/>
                  </a:ext>
                </a:extLst>
              </a:tr>
              <a:tr h="170546">
                <a:tc>
                  <a:txBody>
                    <a:bodyPr/>
                    <a:lstStyle/>
                    <a:p>
                      <a:pPr algn="ctr" fontAlgn="b"/>
                      <a:r>
                        <a:rPr lang="es-CO" sz="1200" b="0" i="0" u="none" strike="noStrike">
                          <a:solidFill>
                            <a:srgbClr val="000000"/>
                          </a:solidFill>
                          <a:effectLst/>
                          <a:latin typeface="Arial Narrow" panose="020B0606020202030204" pitchFamily="34" charset="0"/>
                        </a:rPr>
                        <a:t>23</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SERGIO ARBOLEDA</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0,349</a:t>
                      </a:r>
                    </a:p>
                  </a:txBody>
                  <a:tcPr marL="9525" marR="9525" marT="9525" marB="0" anchor="b">
                    <a:solidFill>
                      <a:schemeClr val="bg1"/>
                    </a:solidFill>
                  </a:tcPr>
                </a:tc>
                <a:extLst>
                  <a:ext uri="{0D108BD9-81ED-4DB2-BD59-A6C34878D82A}">
                    <a16:rowId xmlns="" xmlns:a16="http://schemas.microsoft.com/office/drawing/2014/main" val="2322827960"/>
                  </a:ext>
                </a:extLst>
              </a:tr>
              <a:tr h="170546">
                <a:tc>
                  <a:txBody>
                    <a:bodyPr/>
                    <a:lstStyle/>
                    <a:p>
                      <a:pPr algn="ctr" fontAlgn="b"/>
                      <a:r>
                        <a:rPr lang="es-CO" sz="1200" b="0" i="0" u="none" strike="noStrike">
                          <a:solidFill>
                            <a:srgbClr val="000000"/>
                          </a:solidFill>
                          <a:effectLst/>
                          <a:latin typeface="Arial Narrow" panose="020B0606020202030204" pitchFamily="34" charset="0"/>
                        </a:rPr>
                        <a:t>24</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CORPORACION UNIVERSITARIA MINUTO DE DIOS -UNIMINUTO-</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0,346</a:t>
                      </a:r>
                    </a:p>
                  </a:txBody>
                  <a:tcPr marL="9525" marR="9525" marT="9525" marB="0" anchor="b">
                    <a:solidFill>
                      <a:schemeClr val="bg1"/>
                    </a:solidFill>
                  </a:tcPr>
                </a:tc>
                <a:extLst>
                  <a:ext uri="{0D108BD9-81ED-4DB2-BD59-A6C34878D82A}">
                    <a16:rowId xmlns="" xmlns:a16="http://schemas.microsoft.com/office/drawing/2014/main" val="123861237"/>
                  </a:ext>
                </a:extLst>
              </a:tr>
              <a:tr h="170546">
                <a:tc>
                  <a:txBody>
                    <a:bodyPr/>
                    <a:lstStyle/>
                    <a:p>
                      <a:pPr algn="ctr" fontAlgn="b"/>
                      <a:r>
                        <a:rPr lang="es-CO" sz="1200" b="0" i="0" u="none" strike="noStrike">
                          <a:solidFill>
                            <a:srgbClr val="000000"/>
                          </a:solidFill>
                          <a:effectLst/>
                          <a:latin typeface="Arial Narrow" panose="020B0606020202030204" pitchFamily="34" charset="0"/>
                        </a:rPr>
                        <a:t>25</a:t>
                      </a:r>
                    </a:p>
                  </a:txBody>
                  <a:tcPr marL="9525" marR="9525" marT="9525" marB="0" anchor="b">
                    <a:solidFill>
                      <a:schemeClr val="bg1"/>
                    </a:solidFill>
                  </a:tcPr>
                </a:tc>
                <a:tc>
                  <a:txBody>
                    <a:bodyPr/>
                    <a:lstStyle/>
                    <a:p>
                      <a:pPr algn="l" fontAlgn="b"/>
                      <a:r>
                        <a:rPr lang="es-CO" sz="1200" b="0" i="0" u="none" strike="noStrike">
                          <a:solidFill>
                            <a:srgbClr val="000000"/>
                          </a:solidFill>
                          <a:effectLst/>
                          <a:latin typeface="Arial Narrow" panose="020B0606020202030204" pitchFamily="34" charset="0"/>
                        </a:rPr>
                        <a:t>UNIVERSIDAD CENTRAL</a:t>
                      </a:r>
                    </a:p>
                  </a:txBody>
                  <a:tcPr marL="9525" marR="9525" marT="9525" marB="0" anchor="b">
                    <a:solidFill>
                      <a:schemeClr val="bg1"/>
                    </a:solidFill>
                  </a:tcPr>
                </a:tc>
                <a:tc>
                  <a:txBody>
                    <a:bodyPr/>
                    <a:lstStyle/>
                    <a:p>
                      <a:pPr algn="r" fontAlgn="b"/>
                      <a:r>
                        <a:rPr lang="es-CO" sz="1200" b="0" i="0" u="none" strike="noStrike">
                          <a:solidFill>
                            <a:srgbClr val="000000"/>
                          </a:solidFill>
                          <a:effectLst/>
                          <a:latin typeface="Arial Narrow" panose="020B0606020202030204" pitchFamily="34" charset="0"/>
                        </a:rPr>
                        <a:t>0,346</a:t>
                      </a:r>
                    </a:p>
                  </a:txBody>
                  <a:tcPr marL="9525" marR="9525" marT="9525" marB="0" anchor="b">
                    <a:solidFill>
                      <a:schemeClr val="bg1"/>
                    </a:solidFill>
                  </a:tcPr>
                </a:tc>
                <a:extLst>
                  <a:ext uri="{0D108BD9-81ED-4DB2-BD59-A6C34878D82A}">
                    <a16:rowId xmlns="" xmlns:a16="http://schemas.microsoft.com/office/drawing/2014/main" val="44717393"/>
                  </a:ext>
                </a:extLst>
              </a:tr>
              <a:tr h="170546">
                <a:tc>
                  <a:txBody>
                    <a:bodyPr/>
                    <a:lstStyle/>
                    <a:p>
                      <a:pPr algn="ctr" fontAlgn="b"/>
                      <a:r>
                        <a:rPr lang="es-CO" sz="1200" b="0" i="0" u="none" strike="noStrike">
                          <a:solidFill>
                            <a:srgbClr val="000000"/>
                          </a:solidFill>
                          <a:effectLst/>
                          <a:latin typeface="Arial Narrow" panose="020B0606020202030204" pitchFamily="34" charset="0"/>
                        </a:rPr>
                        <a:t>26</a:t>
                      </a:r>
                    </a:p>
                  </a:txBody>
                  <a:tcPr marL="9525" marR="9525" marT="9525" marB="0" anchor="b"/>
                </a:tc>
                <a:tc>
                  <a:txBody>
                    <a:bodyPr/>
                    <a:lstStyle/>
                    <a:p>
                      <a:pPr algn="l" fontAlgn="b"/>
                      <a:r>
                        <a:rPr lang="es-CO" sz="1200" b="0" i="0" u="none" strike="noStrike">
                          <a:solidFill>
                            <a:srgbClr val="000000"/>
                          </a:solidFill>
                          <a:effectLst/>
                          <a:latin typeface="Arial Narrow" panose="020B0606020202030204" pitchFamily="34" charset="0"/>
                        </a:rPr>
                        <a:t>UNIVERSIDAD COOPERATIVA DE COLOMBIA</a:t>
                      </a:r>
                    </a:p>
                  </a:txBody>
                  <a:tcPr marL="9525" marR="9525" marT="9525" marB="0" anchor="b"/>
                </a:tc>
                <a:tc>
                  <a:txBody>
                    <a:bodyPr/>
                    <a:lstStyle/>
                    <a:p>
                      <a:pPr algn="r" fontAlgn="b"/>
                      <a:r>
                        <a:rPr lang="es-CO" sz="1200" b="0" i="0" u="none" strike="noStrike">
                          <a:solidFill>
                            <a:srgbClr val="000000"/>
                          </a:solidFill>
                          <a:effectLst/>
                          <a:latin typeface="Arial Narrow" panose="020B0606020202030204" pitchFamily="34" charset="0"/>
                        </a:rPr>
                        <a:t>0,330</a:t>
                      </a:r>
                    </a:p>
                  </a:txBody>
                  <a:tcPr marL="9525" marR="9525" marT="9525" marB="0" anchor="b"/>
                </a:tc>
                <a:extLst>
                  <a:ext uri="{0D108BD9-81ED-4DB2-BD59-A6C34878D82A}">
                    <a16:rowId xmlns="" xmlns:a16="http://schemas.microsoft.com/office/drawing/2014/main" val="1933047463"/>
                  </a:ext>
                </a:extLst>
              </a:tr>
              <a:tr h="170546">
                <a:tc>
                  <a:txBody>
                    <a:bodyPr/>
                    <a:lstStyle/>
                    <a:p>
                      <a:pPr algn="ctr" fontAlgn="b"/>
                      <a:r>
                        <a:rPr lang="es-CO" sz="1200" b="0" i="0" u="none" strike="noStrike">
                          <a:solidFill>
                            <a:srgbClr val="000000"/>
                          </a:solidFill>
                          <a:effectLst/>
                          <a:latin typeface="Arial Narrow" panose="020B0606020202030204" pitchFamily="34" charset="0"/>
                        </a:rPr>
                        <a:t>27</a:t>
                      </a:r>
                    </a:p>
                  </a:txBody>
                  <a:tcPr marL="9525" marR="9525" marT="9525" marB="0" anchor="b"/>
                </a:tc>
                <a:tc>
                  <a:txBody>
                    <a:bodyPr/>
                    <a:lstStyle/>
                    <a:p>
                      <a:pPr algn="l" fontAlgn="b"/>
                      <a:r>
                        <a:rPr lang="es-CO" sz="1200" b="0" i="0" u="none" strike="noStrike">
                          <a:solidFill>
                            <a:srgbClr val="000000"/>
                          </a:solidFill>
                          <a:effectLst/>
                          <a:latin typeface="Arial Narrow" panose="020B0606020202030204" pitchFamily="34" charset="0"/>
                        </a:rPr>
                        <a:t>UNIVERSIDAD EAN</a:t>
                      </a:r>
                    </a:p>
                  </a:txBody>
                  <a:tcPr marL="9525" marR="9525" marT="9525" marB="0" anchor="b"/>
                </a:tc>
                <a:tc>
                  <a:txBody>
                    <a:bodyPr/>
                    <a:lstStyle/>
                    <a:p>
                      <a:pPr algn="r" fontAlgn="b"/>
                      <a:r>
                        <a:rPr lang="es-CO" sz="1200" b="0" i="0" u="none" strike="noStrike">
                          <a:solidFill>
                            <a:srgbClr val="000000"/>
                          </a:solidFill>
                          <a:effectLst/>
                          <a:latin typeface="Arial Narrow" panose="020B0606020202030204" pitchFamily="34" charset="0"/>
                        </a:rPr>
                        <a:t>0,324</a:t>
                      </a:r>
                    </a:p>
                  </a:txBody>
                  <a:tcPr marL="9525" marR="9525" marT="9525" marB="0" anchor="b"/>
                </a:tc>
                <a:extLst>
                  <a:ext uri="{0D108BD9-81ED-4DB2-BD59-A6C34878D82A}">
                    <a16:rowId xmlns="" xmlns:a16="http://schemas.microsoft.com/office/drawing/2014/main" val="1433134759"/>
                  </a:ext>
                </a:extLst>
              </a:tr>
              <a:tr h="170546">
                <a:tc>
                  <a:txBody>
                    <a:bodyPr/>
                    <a:lstStyle/>
                    <a:p>
                      <a:pPr algn="ctr" fontAlgn="b"/>
                      <a:r>
                        <a:rPr lang="es-CO" sz="1200" b="0" i="0" u="none" strike="noStrike">
                          <a:solidFill>
                            <a:srgbClr val="000000"/>
                          </a:solidFill>
                          <a:effectLst/>
                          <a:latin typeface="Arial Narrow" panose="020B0606020202030204" pitchFamily="34" charset="0"/>
                        </a:rPr>
                        <a:t>28</a:t>
                      </a:r>
                    </a:p>
                  </a:txBody>
                  <a:tcPr marL="9525" marR="9525" marT="9525" marB="0" anchor="b"/>
                </a:tc>
                <a:tc>
                  <a:txBody>
                    <a:bodyPr/>
                    <a:lstStyle/>
                    <a:p>
                      <a:pPr algn="l" fontAlgn="b"/>
                      <a:r>
                        <a:rPr lang="es-CO" sz="1200" b="0" i="0" u="none" strike="noStrike">
                          <a:solidFill>
                            <a:srgbClr val="000000"/>
                          </a:solidFill>
                          <a:effectLst/>
                          <a:latin typeface="Arial Narrow" panose="020B0606020202030204" pitchFamily="34" charset="0"/>
                        </a:rPr>
                        <a:t>UNIVERSIDAD DE LA SALLE</a:t>
                      </a:r>
                    </a:p>
                  </a:txBody>
                  <a:tcPr marL="9525" marR="9525" marT="9525" marB="0" anchor="b"/>
                </a:tc>
                <a:tc>
                  <a:txBody>
                    <a:bodyPr/>
                    <a:lstStyle/>
                    <a:p>
                      <a:pPr algn="r" fontAlgn="b"/>
                      <a:r>
                        <a:rPr lang="es-CO" sz="1200" b="0" i="0" u="none" strike="noStrike">
                          <a:solidFill>
                            <a:srgbClr val="000000"/>
                          </a:solidFill>
                          <a:effectLst/>
                          <a:latin typeface="Arial Narrow" panose="020B0606020202030204" pitchFamily="34" charset="0"/>
                        </a:rPr>
                        <a:t>0,291</a:t>
                      </a:r>
                    </a:p>
                  </a:txBody>
                  <a:tcPr marL="9525" marR="9525" marT="9525" marB="0" anchor="b"/>
                </a:tc>
                <a:extLst>
                  <a:ext uri="{0D108BD9-81ED-4DB2-BD59-A6C34878D82A}">
                    <a16:rowId xmlns="" xmlns:a16="http://schemas.microsoft.com/office/drawing/2014/main" val="2321961942"/>
                  </a:ext>
                </a:extLst>
              </a:tr>
              <a:tr h="170546">
                <a:tc>
                  <a:txBody>
                    <a:bodyPr/>
                    <a:lstStyle/>
                    <a:p>
                      <a:pPr algn="ctr" fontAlgn="b"/>
                      <a:r>
                        <a:rPr lang="es-CO" sz="1200" b="0" i="0" u="none" strike="noStrike">
                          <a:solidFill>
                            <a:srgbClr val="000000"/>
                          </a:solidFill>
                          <a:effectLst/>
                          <a:latin typeface="Arial Narrow" panose="020B0606020202030204" pitchFamily="34" charset="0"/>
                        </a:rPr>
                        <a:t>29</a:t>
                      </a:r>
                    </a:p>
                  </a:txBody>
                  <a:tcPr marL="9525" marR="9525" marT="9525" marB="0" anchor="b"/>
                </a:tc>
                <a:tc>
                  <a:txBody>
                    <a:bodyPr/>
                    <a:lstStyle/>
                    <a:p>
                      <a:pPr algn="l" fontAlgn="b"/>
                      <a:r>
                        <a:rPr lang="es-CO" sz="1200" b="0" i="0" u="none" strike="noStrike">
                          <a:solidFill>
                            <a:srgbClr val="000000"/>
                          </a:solidFill>
                          <a:effectLst/>
                          <a:latin typeface="Arial Narrow" panose="020B0606020202030204" pitchFamily="34" charset="0"/>
                        </a:rPr>
                        <a:t>UNIVERSIDAD DISTRITAL-FRANCISCO JOSE DE CALDAS</a:t>
                      </a:r>
                    </a:p>
                  </a:txBody>
                  <a:tcPr marL="9525" marR="9525" marT="9525" marB="0" anchor="b"/>
                </a:tc>
                <a:tc>
                  <a:txBody>
                    <a:bodyPr/>
                    <a:lstStyle/>
                    <a:p>
                      <a:pPr algn="r" fontAlgn="b"/>
                      <a:r>
                        <a:rPr lang="es-CO" sz="1200" b="0" i="0" u="none" strike="noStrike">
                          <a:solidFill>
                            <a:srgbClr val="000000"/>
                          </a:solidFill>
                          <a:effectLst/>
                          <a:latin typeface="Arial Narrow" panose="020B0606020202030204" pitchFamily="34" charset="0"/>
                        </a:rPr>
                        <a:t>0,257</a:t>
                      </a:r>
                    </a:p>
                  </a:txBody>
                  <a:tcPr marL="9525" marR="9525" marT="9525" marB="0" anchor="b"/>
                </a:tc>
                <a:extLst>
                  <a:ext uri="{0D108BD9-81ED-4DB2-BD59-A6C34878D82A}">
                    <a16:rowId xmlns="" xmlns:a16="http://schemas.microsoft.com/office/drawing/2014/main" val="3228932771"/>
                  </a:ext>
                </a:extLst>
              </a:tr>
              <a:tr h="170546">
                <a:tc>
                  <a:txBody>
                    <a:bodyPr/>
                    <a:lstStyle/>
                    <a:p>
                      <a:pPr algn="ctr" fontAlgn="b"/>
                      <a:r>
                        <a:rPr lang="es-CO" sz="1200" b="0" i="0" u="none" strike="noStrike" dirty="0">
                          <a:solidFill>
                            <a:srgbClr val="000000"/>
                          </a:solidFill>
                          <a:effectLst/>
                          <a:latin typeface="Arial Narrow" panose="020B0606020202030204" pitchFamily="34" charset="0"/>
                        </a:rPr>
                        <a:t>30</a:t>
                      </a:r>
                    </a:p>
                  </a:txBody>
                  <a:tcPr marL="9525" marR="9525" marT="9525" marB="0" anchor="b">
                    <a:solidFill>
                      <a:srgbClr val="FFC000"/>
                    </a:solidFill>
                  </a:tcPr>
                </a:tc>
                <a:tc>
                  <a:txBody>
                    <a:bodyPr/>
                    <a:lstStyle/>
                    <a:p>
                      <a:pPr algn="l" fontAlgn="b"/>
                      <a:r>
                        <a:rPr lang="es-CO" sz="1200" b="0" i="0" u="none" strike="noStrike" dirty="0">
                          <a:solidFill>
                            <a:srgbClr val="000000"/>
                          </a:solidFill>
                          <a:effectLst/>
                          <a:latin typeface="Arial Narrow" panose="020B0606020202030204" pitchFamily="34" charset="0"/>
                        </a:rPr>
                        <a:t>UNIVERSIDAD DE NARIÑO</a:t>
                      </a:r>
                    </a:p>
                  </a:txBody>
                  <a:tcPr marL="9525" marR="9525" marT="9525" marB="0" anchor="b">
                    <a:solidFill>
                      <a:srgbClr val="FFC000"/>
                    </a:solidFill>
                  </a:tcPr>
                </a:tc>
                <a:tc>
                  <a:txBody>
                    <a:bodyPr/>
                    <a:lstStyle/>
                    <a:p>
                      <a:pPr algn="r" fontAlgn="b"/>
                      <a:r>
                        <a:rPr lang="es-CO" sz="1200" b="0" i="0" u="none" strike="noStrike" dirty="0">
                          <a:solidFill>
                            <a:srgbClr val="000000"/>
                          </a:solidFill>
                          <a:effectLst/>
                          <a:latin typeface="Arial Narrow" panose="020B0606020202030204" pitchFamily="34" charset="0"/>
                        </a:rPr>
                        <a:t>0,151</a:t>
                      </a:r>
                    </a:p>
                  </a:txBody>
                  <a:tcPr marL="9525" marR="9525" marT="9525" marB="0" anchor="b">
                    <a:solidFill>
                      <a:srgbClr val="FFC000"/>
                    </a:solidFill>
                  </a:tcPr>
                </a:tc>
                <a:extLst>
                  <a:ext uri="{0D108BD9-81ED-4DB2-BD59-A6C34878D82A}">
                    <a16:rowId xmlns="" xmlns:a16="http://schemas.microsoft.com/office/drawing/2014/main" val="1694268461"/>
                  </a:ext>
                </a:extLst>
              </a:tr>
              <a:tr h="170546">
                <a:tc>
                  <a:txBody>
                    <a:bodyPr/>
                    <a:lstStyle/>
                    <a:p>
                      <a:pPr algn="ctr" fontAlgn="b"/>
                      <a:r>
                        <a:rPr lang="es-CO" sz="1200" b="0" i="0" u="none" strike="noStrike">
                          <a:solidFill>
                            <a:srgbClr val="000000"/>
                          </a:solidFill>
                          <a:effectLst/>
                          <a:latin typeface="Arial Narrow" panose="020B0606020202030204" pitchFamily="34" charset="0"/>
                        </a:rPr>
                        <a:t>31</a:t>
                      </a:r>
                    </a:p>
                  </a:txBody>
                  <a:tcPr marL="9525" marR="9525" marT="9525" marB="0" anchor="b"/>
                </a:tc>
                <a:tc>
                  <a:txBody>
                    <a:bodyPr/>
                    <a:lstStyle/>
                    <a:p>
                      <a:pPr algn="l" fontAlgn="b"/>
                      <a:r>
                        <a:rPr lang="es-CO" sz="1200" b="0" i="0" u="none" strike="noStrike">
                          <a:solidFill>
                            <a:srgbClr val="000000"/>
                          </a:solidFill>
                          <a:effectLst/>
                          <a:latin typeface="Arial Narrow" panose="020B0606020202030204" pitchFamily="34" charset="0"/>
                        </a:rPr>
                        <a:t>UNIVERSIDAD NACIONAL ABIERTA Y A DISTANCIA UNAD</a:t>
                      </a:r>
                    </a:p>
                  </a:txBody>
                  <a:tcPr marL="9525" marR="9525" marT="9525" marB="0" anchor="b"/>
                </a:tc>
                <a:tc>
                  <a:txBody>
                    <a:bodyPr/>
                    <a:lstStyle/>
                    <a:p>
                      <a:pPr algn="r" fontAlgn="b"/>
                      <a:r>
                        <a:rPr lang="es-CO" sz="1200" b="0" i="0" u="none" strike="noStrike">
                          <a:solidFill>
                            <a:srgbClr val="000000"/>
                          </a:solidFill>
                          <a:effectLst/>
                          <a:latin typeface="Arial Narrow" panose="020B0606020202030204" pitchFamily="34" charset="0"/>
                        </a:rPr>
                        <a:t>0,136</a:t>
                      </a:r>
                    </a:p>
                  </a:txBody>
                  <a:tcPr marL="9525" marR="9525" marT="9525" marB="0" anchor="b"/>
                </a:tc>
                <a:extLst>
                  <a:ext uri="{0D108BD9-81ED-4DB2-BD59-A6C34878D82A}">
                    <a16:rowId xmlns="" xmlns:a16="http://schemas.microsoft.com/office/drawing/2014/main" val="4135361884"/>
                  </a:ext>
                </a:extLst>
              </a:tr>
              <a:tr h="170546">
                <a:tc>
                  <a:txBody>
                    <a:bodyPr/>
                    <a:lstStyle/>
                    <a:p>
                      <a:pPr algn="ctr" fontAlgn="b"/>
                      <a:r>
                        <a:rPr lang="es-CO" sz="1200" b="0" i="0" u="none" strike="noStrike">
                          <a:solidFill>
                            <a:srgbClr val="000000"/>
                          </a:solidFill>
                          <a:effectLst/>
                          <a:latin typeface="Arial Narrow" panose="020B0606020202030204" pitchFamily="34" charset="0"/>
                        </a:rPr>
                        <a:t>32</a:t>
                      </a:r>
                    </a:p>
                  </a:txBody>
                  <a:tcPr marL="9525" marR="9525" marT="9525" marB="0" anchor="b"/>
                </a:tc>
                <a:tc>
                  <a:txBody>
                    <a:bodyPr/>
                    <a:lstStyle/>
                    <a:p>
                      <a:pPr algn="l" fontAlgn="b"/>
                      <a:r>
                        <a:rPr lang="es-CO" sz="1200" b="0" i="0" u="none" strike="noStrike">
                          <a:solidFill>
                            <a:srgbClr val="000000"/>
                          </a:solidFill>
                          <a:effectLst/>
                          <a:latin typeface="Arial Narrow" panose="020B0606020202030204" pitchFamily="34" charset="0"/>
                        </a:rPr>
                        <a:t>UNIVERSIDAD DE MANIZALES</a:t>
                      </a:r>
                    </a:p>
                  </a:txBody>
                  <a:tcPr marL="9525" marR="9525" marT="9525" marB="0" anchor="b"/>
                </a:tc>
                <a:tc>
                  <a:txBody>
                    <a:bodyPr/>
                    <a:lstStyle/>
                    <a:p>
                      <a:pPr algn="l" fontAlgn="b"/>
                      <a:r>
                        <a:rPr lang="es-CO" sz="1200" b="0" i="0" u="none" strike="noStrike" dirty="0">
                          <a:solidFill>
                            <a:srgbClr val="000000"/>
                          </a:solidFill>
                          <a:effectLst/>
                          <a:latin typeface="Arial Narrow" panose="020B0606020202030204" pitchFamily="34" charset="0"/>
                        </a:rPr>
                        <a:t>NO reportado</a:t>
                      </a:r>
                    </a:p>
                  </a:txBody>
                  <a:tcPr marL="9525" marR="9525" marT="9525" marB="0" anchor="b"/>
                </a:tc>
                <a:extLst>
                  <a:ext uri="{0D108BD9-81ED-4DB2-BD59-A6C34878D82A}">
                    <a16:rowId xmlns="" xmlns:a16="http://schemas.microsoft.com/office/drawing/2014/main" val="1683657057"/>
                  </a:ext>
                </a:extLst>
              </a:tr>
            </a:tbl>
          </a:graphicData>
        </a:graphic>
      </p:graphicFrame>
      <p:pic>
        <p:nvPicPr>
          <p:cNvPr id="13" name="Imagen 12">
            <a:extLst>
              <a:ext uri="{FF2B5EF4-FFF2-40B4-BE49-F238E27FC236}">
                <a16:creationId xmlns="" xmlns:a16="http://schemas.microsoft.com/office/drawing/2014/main" id="{8CBCC983-2ACE-4B09-9CAB-3D50F3D1BF5C}"/>
              </a:ext>
            </a:extLst>
          </p:cNvPr>
          <p:cNvPicPr>
            <a:picLocks noChangeAspect="1"/>
          </p:cNvPicPr>
          <p:nvPr/>
        </p:nvPicPr>
        <p:blipFill>
          <a:blip r:embed="rId3"/>
          <a:stretch>
            <a:fillRect/>
          </a:stretch>
        </p:blipFill>
        <p:spPr>
          <a:xfrm>
            <a:off x="2029106" y="5918288"/>
            <a:ext cx="685832" cy="548024"/>
          </a:xfrm>
          <a:prstGeom prst="rect">
            <a:avLst/>
          </a:prstGeom>
        </p:spPr>
      </p:pic>
      <p:sp>
        <p:nvSpPr>
          <p:cNvPr id="14" name="Rectángulo 13">
            <a:extLst>
              <a:ext uri="{FF2B5EF4-FFF2-40B4-BE49-F238E27FC236}">
                <a16:creationId xmlns="" xmlns:a16="http://schemas.microsoft.com/office/drawing/2014/main" id="{4A91E887-CBAA-4EBF-8721-8EA99E38D6C7}"/>
              </a:ext>
            </a:extLst>
          </p:cNvPr>
          <p:cNvSpPr/>
          <p:nvPr/>
        </p:nvSpPr>
        <p:spPr>
          <a:xfrm>
            <a:off x="189462" y="679231"/>
            <a:ext cx="2762608" cy="3046988"/>
          </a:xfrm>
          <a:prstGeom prst="rect">
            <a:avLst/>
          </a:prstGeom>
        </p:spPr>
        <p:txBody>
          <a:bodyPr wrap="square">
            <a:spAutoFit/>
          </a:bodyPr>
          <a:lstStyle/>
          <a:p>
            <a:pPr algn="ctr"/>
            <a:r>
              <a:rPr lang="es-CO" sz="1400" dirty="0">
                <a:latin typeface="Arial Narrow" panose="020B0606020202030204" pitchFamily="34" charset="0"/>
              </a:rPr>
              <a:t>porcentaje de estudiantes de todas las cohortes que se han graduado de un programa académico de una IES hasta el décimo cuarto semestre. </a:t>
            </a:r>
          </a:p>
          <a:p>
            <a:pPr algn="ctr"/>
            <a:r>
              <a:rPr lang="es-CO" sz="1400" dirty="0">
                <a:latin typeface="Arial Narrow" panose="020B0606020202030204" pitchFamily="34" charset="0"/>
              </a:rPr>
              <a:t>Es decir, el conteo acumulado de graduados hasta un semestre determinado de todas las cohortes que han cursado al menos hasta ese semestre, sobre el total de inscritos en primer curso de dichas cohortes </a:t>
            </a:r>
            <a:br>
              <a:rPr lang="es-CO" sz="1400" dirty="0">
                <a:latin typeface="Arial Narrow" panose="020B0606020202030204" pitchFamily="34" charset="0"/>
              </a:rPr>
            </a:br>
            <a:r>
              <a:rPr lang="es-CO" sz="1400" dirty="0">
                <a:latin typeface="Arial Narrow" panose="020B0606020202030204" pitchFamily="34" charset="0"/>
              </a:rPr>
              <a:t>(MEN, 2015).</a:t>
            </a:r>
          </a:p>
          <a:p>
            <a:pPr algn="ctr"/>
            <a:endParaRPr lang="es-CO" sz="1400" dirty="0">
              <a:latin typeface="Arial Narrow" panose="020B0606020202030204" pitchFamily="34" charset="0"/>
            </a:endParaRPr>
          </a:p>
          <a:p>
            <a:pPr algn="ctr"/>
            <a:r>
              <a:rPr lang="es-CO" sz="1200" dirty="0">
                <a:latin typeface="Arial Narrow" panose="020B0606020202030204" pitchFamily="34" charset="0"/>
              </a:rPr>
              <a:t>Fuente de información: SPADIES 2017</a:t>
            </a:r>
          </a:p>
          <a:p>
            <a:pPr algn="ctr"/>
            <a:r>
              <a:rPr lang="es-CO" sz="1200" dirty="0">
                <a:latin typeface="Arial Narrow" panose="020B0606020202030204" pitchFamily="34" charset="0"/>
              </a:rPr>
              <a:t>corte datos: noviembre de 2016</a:t>
            </a:r>
          </a:p>
        </p:txBody>
      </p:sp>
      <p:pic>
        <p:nvPicPr>
          <p:cNvPr id="15" name="Imagen 14">
            <a:extLst>
              <a:ext uri="{FF2B5EF4-FFF2-40B4-BE49-F238E27FC236}">
                <a16:creationId xmlns="" xmlns:a16="http://schemas.microsoft.com/office/drawing/2014/main" id="{5B5EFD32-B748-49B1-B4B7-C0670711359B}"/>
              </a:ext>
            </a:extLst>
          </p:cNvPr>
          <p:cNvPicPr>
            <a:picLocks noChangeAspect="1"/>
          </p:cNvPicPr>
          <p:nvPr/>
        </p:nvPicPr>
        <p:blipFill>
          <a:blip r:embed="rId4"/>
          <a:stretch>
            <a:fillRect/>
          </a:stretch>
        </p:blipFill>
        <p:spPr>
          <a:xfrm>
            <a:off x="9519604" y="788616"/>
            <a:ext cx="754036" cy="754036"/>
          </a:xfrm>
          <a:prstGeom prst="rect">
            <a:avLst/>
          </a:prstGeom>
        </p:spPr>
      </p:pic>
      <p:pic>
        <p:nvPicPr>
          <p:cNvPr id="17" name="Imagen 16">
            <a:extLst>
              <a:ext uri="{FF2B5EF4-FFF2-40B4-BE49-F238E27FC236}">
                <a16:creationId xmlns="" xmlns:a16="http://schemas.microsoft.com/office/drawing/2014/main" id="{96C88C3F-88A6-43CA-A40C-DCFCC3FD8D48}"/>
              </a:ext>
            </a:extLst>
          </p:cNvPr>
          <p:cNvPicPr>
            <a:picLocks noChangeAspect="1"/>
          </p:cNvPicPr>
          <p:nvPr/>
        </p:nvPicPr>
        <p:blipFill>
          <a:blip r:embed="rId5"/>
          <a:stretch>
            <a:fillRect/>
          </a:stretch>
        </p:blipFill>
        <p:spPr>
          <a:xfrm>
            <a:off x="10273640" y="393911"/>
            <a:ext cx="768535" cy="771723"/>
          </a:xfrm>
          <a:prstGeom prst="rect">
            <a:avLst/>
          </a:prstGeom>
        </p:spPr>
      </p:pic>
      <p:pic>
        <p:nvPicPr>
          <p:cNvPr id="22" name="Imagen 21">
            <a:extLst>
              <a:ext uri="{FF2B5EF4-FFF2-40B4-BE49-F238E27FC236}">
                <a16:creationId xmlns="" xmlns:a16="http://schemas.microsoft.com/office/drawing/2014/main" id="{D1863370-BEFC-488A-80FD-E91F06CD9151}"/>
              </a:ext>
            </a:extLst>
          </p:cNvPr>
          <p:cNvPicPr>
            <a:picLocks noChangeAspect="1"/>
          </p:cNvPicPr>
          <p:nvPr/>
        </p:nvPicPr>
        <p:blipFill>
          <a:blip r:embed="rId6"/>
          <a:stretch>
            <a:fillRect/>
          </a:stretch>
        </p:blipFill>
        <p:spPr>
          <a:xfrm>
            <a:off x="2682375" y="6178769"/>
            <a:ext cx="663571" cy="548024"/>
          </a:xfrm>
          <a:prstGeom prst="rect">
            <a:avLst/>
          </a:prstGeom>
        </p:spPr>
      </p:pic>
      <p:pic>
        <p:nvPicPr>
          <p:cNvPr id="23" name="Imagen 22">
            <a:extLst>
              <a:ext uri="{FF2B5EF4-FFF2-40B4-BE49-F238E27FC236}">
                <a16:creationId xmlns="" xmlns:a16="http://schemas.microsoft.com/office/drawing/2014/main" id="{864C4234-DF14-450D-B6E9-CF624BEFCAE0}"/>
              </a:ext>
            </a:extLst>
          </p:cNvPr>
          <p:cNvPicPr>
            <a:picLocks noChangeAspect="1"/>
          </p:cNvPicPr>
          <p:nvPr/>
        </p:nvPicPr>
        <p:blipFill>
          <a:blip r:embed="rId7"/>
          <a:stretch>
            <a:fillRect/>
          </a:stretch>
        </p:blipFill>
        <p:spPr>
          <a:xfrm>
            <a:off x="11081011" y="40712"/>
            <a:ext cx="1006611" cy="991531"/>
          </a:xfrm>
          <a:prstGeom prst="rect">
            <a:avLst/>
          </a:prstGeom>
        </p:spPr>
      </p:pic>
      <p:cxnSp>
        <p:nvCxnSpPr>
          <p:cNvPr id="4" name="Conector recto de flecha 3">
            <a:extLst>
              <a:ext uri="{FF2B5EF4-FFF2-40B4-BE49-F238E27FC236}">
                <a16:creationId xmlns="" xmlns:a16="http://schemas.microsoft.com/office/drawing/2014/main" id="{6A0873C0-CFA9-456C-B2C7-0506374100F0}"/>
              </a:ext>
            </a:extLst>
          </p:cNvPr>
          <p:cNvCxnSpPr>
            <a:cxnSpLocks/>
          </p:cNvCxnSpPr>
          <p:nvPr/>
        </p:nvCxnSpPr>
        <p:spPr>
          <a:xfrm>
            <a:off x="2372022" y="5657807"/>
            <a:ext cx="973924" cy="53449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2" descr="Resultado de imagen para universidad mariana">
            <a:extLst>
              <a:ext uri="{FF2B5EF4-FFF2-40B4-BE49-F238E27FC236}">
                <a16:creationId xmlns="" xmlns:a16="http://schemas.microsoft.com/office/drawing/2014/main" id="{31824359-E9A8-46B9-ACB6-198192EBBCA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993697" y="1165634"/>
            <a:ext cx="497869" cy="49786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upo 4">
            <a:extLst>
              <a:ext uri="{FF2B5EF4-FFF2-40B4-BE49-F238E27FC236}">
                <a16:creationId xmlns="" xmlns:a16="http://schemas.microsoft.com/office/drawing/2014/main" id="{FBE87526-4FF8-4F40-9062-F5DBBBAD2EF4}"/>
              </a:ext>
            </a:extLst>
          </p:cNvPr>
          <p:cNvGrpSpPr/>
          <p:nvPr/>
        </p:nvGrpSpPr>
        <p:grpSpPr>
          <a:xfrm>
            <a:off x="3455207" y="3663261"/>
            <a:ext cx="8349369" cy="1670449"/>
            <a:chOff x="3455207" y="3663261"/>
            <a:chExt cx="8349369" cy="1670449"/>
          </a:xfrm>
        </p:grpSpPr>
        <p:pic>
          <p:nvPicPr>
            <p:cNvPr id="3" name="Imagen 2">
              <a:extLst>
                <a:ext uri="{FF2B5EF4-FFF2-40B4-BE49-F238E27FC236}">
                  <a16:creationId xmlns="" xmlns:a16="http://schemas.microsoft.com/office/drawing/2014/main" id="{31451A21-D094-4D48-9FD8-F473B8457050}"/>
                </a:ext>
              </a:extLst>
            </p:cNvPr>
            <p:cNvPicPr>
              <a:picLocks noChangeAspect="1"/>
            </p:cNvPicPr>
            <p:nvPr/>
          </p:nvPicPr>
          <p:blipFill>
            <a:blip r:embed="rId9"/>
            <a:stretch>
              <a:fillRect/>
            </a:stretch>
          </p:blipFill>
          <p:spPr>
            <a:xfrm>
              <a:off x="3455207" y="3663261"/>
              <a:ext cx="7846232" cy="1670449"/>
            </a:xfrm>
            <a:prstGeom prst="rect">
              <a:avLst/>
            </a:prstGeom>
          </p:spPr>
        </p:pic>
        <p:pic>
          <p:nvPicPr>
            <p:cNvPr id="3074" name="Picture 2" descr="Resultado de imagen para FUNDACION UNIVERSITARIA ESUMER">
              <a:extLst>
                <a:ext uri="{FF2B5EF4-FFF2-40B4-BE49-F238E27FC236}">
                  <a16:creationId xmlns="" xmlns:a16="http://schemas.microsoft.com/office/drawing/2014/main" id="{26F6BA2A-06F4-46E3-9D7F-2C1B0C4569D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364230" y="4465055"/>
              <a:ext cx="1440346" cy="34568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79407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0E4E134F-090E-4394-B28D-6756F59B75FA}"/>
              </a:ext>
            </a:extLst>
          </p:cNvPr>
          <p:cNvSpPr>
            <a:spLocks noGrp="1"/>
          </p:cNvSpPr>
          <p:nvPr>
            <p:ph type="title"/>
          </p:nvPr>
        </p:nvSpPr>
        <p:spPr>
          <a:xfrm>
            <a:off x="0" y="2326447"/>
            <a:ext cx="12192000" cy="1325563"/>
          </a:xfrm>
          <a:solidFill>
            <a:srgbClr val="002060"/>
          </a:solidFill>
        </p:spPr>
        <p:txBody>
          <a:bodyPr>
            <a:normAutofit/>
          </a:bodyPr>
          <a:lstStyle/>
          <a:p>
            <a:pPr algn="ctr"/>
            <a:r>
              <a:rPr lang="es-CO" dirty="0">
                <a:solidFill>
                  <a:schemeClr val="bg1"/>
                </a:solidFill>
              </a:rPr>
              <a:t>Competencias en educación superior</a:t>
            </a:r>
            <a:br>
              <a:rPr lang="es-CO" dirty="0">
                <a:solidFill>
                  <a:schemeClr val="bg1"/>
                </a:solidFill>
              </a:rPr>
            </a:br>
            <a:r>
              <a:rPr lang="es-CO" dirty="0">
                <a:solidFill>
                  <a:schemeClr val="bg1"/>
                </a:solidFill>
              </a:rPr>
              <a:t>Genéricas y específicas</a:t>
            </a:r>
          </a:p>
        </p:txBody>
      </p:sp>
    </p:spTree>
    <p:extLst>
      <p:ext uri="{BB962C8B-B14F-4D97-AF65-F5344CB8AC3E}">
        <p14:creationId xmlns:p14="http://schemas.microsoft.com/office/powerpoint/2010/main" val="322529893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082E6219-9464-46A1-93A4-5E7CA18011C0}"/>
              </a:ext>
            </a:extLst>
          </p:cNvPr>
          <p:cNvSpPr>
            <a:spLocks noGrp="1"/>
          </p:cNvSpPr>
          <p:nvPr>
            <p:ph type="title"/>
          </p:nvPr>
        </p:nvSpPr>
        <p:spPr>
          <a:xfrm>
            <a:off x="0" y="365125"/>
            <a:ext cx="12192000" cy="708301"/>
          </a:xfrm>
          <a:solidFill>
            <a:srgbClr val="002060"/>
          </a:solidFill>
        </p:spPr>
        <p:txBody>
          <a:bodyPr>
            <a:normAutofit/>
          </a:bodyPr>
          <a:lstStyle/>
          <a:p>
            <a:pPr algn="ctr"/>
            <a:r>
              <a:rPr lang="es-CO" sz="2800" dirty="0">
                <a:solidFill>
                  <a:schemeClr val="bg1"/>
                </a:solidFill>
              </a:rPr>
              <a:t>Marco de referencia del aprendizaje y evaluación por competencias </a:t>
            </a:r>
          </a:p>
        </p:txBody>
      </p:sp>
      <p:pic>
        <p:nvPicPr>
          <p:cNvPr id="1026" name="Picture 2" descr="https://lh4.googleusercontent.com/Xgs9Ye_NEnckmYgNV6VU579927-Iv2jC5PcXfiw3lShrRTI6D060hT2-7e0d2Z9FbHlAY_ocpjyKY-K1tM3bUvcZXBCJ9oiAKnq8p9_FqYkC50hxDWVnWWZxwmm_2k4rM2RdvYZe">
            <a:extLst>
              <a:ext uri="{FF2B5EF4-FFF2-40B4-BE49-F238E27FC236}">
                <a16:creationId xmlns="" xmlns:a16="http://schemas.microsoft.com/office/drawing/2014/main" id="{E6664AE3-7550-4182-A2D8-014DE9D1A3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32193" y="1924515"/>
            <a:ext cx="3885164" cy="3278619"/>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a:extLst>
              <a:ext uri="{FF2B5EF4-FFF2-40B4-BE49-F238E27FC236}">
                <a16:creationId xmlns="" xmlns:a16="http://schemas.microsoft.com/office/drawing/2014/main" id="{EAFC5BCE-6ABC-4DD5-B777-07617DA68635}"/>
              </a:ext>
            </a:extLst>
          </p:cNvPr>
          <p:cNvSpPr/>
          <p:nvPr/>
        </p:nvSpPr>
        <p:spPr>
          <a:xfrm>
            <a:off x="311697" y="4717986"/>
            <a:ext cx="6539677" cy="1631216"/>
          </a:xfrm>
          <a:prstGeom prst="rect">
            <a:avLst/>
          </a:prstGeom>
          <a:solidFill>
            <a:schemeClr val="accent1">
              <a:lumMod val="20000"/>
              <a:lumOff val="80000"/>
            </a:schemeClr>
          </a:solidFill>
          <a:ln>
            <a:solidFill>
              <a:schemeClr val="accent1"/>
            </a:solidFill>
          </a:ln>
        </p:spPr>
        <p:txBody>
          <a:bodyPr wrap="square">
            <a:spAutoFit/>
          </a:bodyPr>
          <a:lstStyle/>
          <a:p>
            <a:r>
              <a:rPr lang="es-CO" b="1" i="1" dirty="0">
                <a:solidFill>
                  <a:srgbClr val="000000"/>
                </a:solidFill>
                <a:latin typeface="Arial" panose="020B0604020202020204" pitchFamily="34" charset="0"/>
                <a:cs typeface="Arial" panose="020B0604020202020204" pitchFamily="34" charset="0"/>
              </a:rPr>
              <a:t>Estándares básicos de competencias</a:t>
            </a:r>
            <a:endParaRPr lang="es-CO" b="1" dirty="0">
              <a:solidFill>
                <a:srgbClr val="000000"/>
              </a:solidFill>
              <a:latin typeface="Arial" panose="020B0604020202020204" pitchFamily="34" charset="0"/>
              <a:cs typeface="Arial" panose="020B0604020202020204" pitchFamily="34" charset="0"/>
            </a:endParaRPr>
          </a:p>
          <a:p>
            <a:r>
              <a:rPr lang="es-CO" sz="1600" dirty="0">
                <a:latin typeface="Arial" panose="020B0604020202020204" pitchFamily="34" charset="0"/>
                <a:cs typeface="Arial" panose="020B0604020202020204" pitchFamily="34" charset="0"/>
              </a:rPr>
              <a:t>en Lenguaje, Matemáticas, Ciencias y Ciudadanas (MEN, Mayo de 2006)</a:t>
            </a:r>
          </a:p>
          <a:p>
            <a:endParaRPr lang="es-CO" b="1" dirty="0">
              <a:latin typeface="Arial" panose="020B0604020202020204" pitchFamily="34" charset="0"/>
              <a:cs typeface="Arial" panose="020B0604020202020204" pitchFamily="34" charset="0"/>
            </a:endParaRPr>
          </a:p>
          <a:p>
            <a:pPr algn="r"/>
            <a:r>
              <a:rPr lang="es-CO" sz="1600" i="1" dirty="0">
                <a:latin typeface="Arial" panose="020B0604020202020204" pitchFamily="34" charset="0"/>
                <a:cs typeface="Arial" panose="020B0604020202020204" pitchFamily="34" charset="0"/>
              </a:rPr>
              <a:t>Guía sobre lo que los estudiantes deben saber</a:t>
            </a:r>
          </a:p>
          <a:p>
            <a:pPr algn="r"/>
            <a:r>
              <a:rPr lang="es-CO" sz="1600" i="1" dirty="0">
                <a:latin typeface="Arial" panose="020B0604020202020204" pitchFamily="34" charset="0"/>
                <a:cs typeface="Arial" panose="020B0604020202020204" pitchFamily="34" charset="0"/>
              </a:rPr>
              <a:t>y saber hacer con lo que aprenden</a:t>
            </a:r>
          </a:p>
        </p:txBody>
      </p:sp>
      <p:sp>
        <p:nvSpPr>
          <p:cNvPr id="5" name="Rectángulo 4">
            <a:extLst>
              <a:ext uri="{FF2B5EF4-FFF2-40B4-BE49-F238E27FC236}">
                <a16:creationId xmlns="" xmlns:a16="http://schemas.microsoft.com/office/drawing/2014/main" id="{44103B35-D264-42AA-9DAF-39F4AB07E2D1}"/>
              </a:ext>
            </a:extLst>
          </p:cNvPr>
          <p:cNvSpPr/>
          <p:nvPr/>
        </p:nvSpPr>
        <p:spPr>
          <a:xfrm>
            <a:off x="403324" y="2104975"/>
            <a:ext cx="6738459" cy="2308324"/>
          </a:xfrm>
          <a:prstGeom prst="rect">
            <a:avLst/>
          </a:prstGeom>
        </p:spPr>
        <p:txBody>
          <a:bodyPr wrap="square">
            <a:spAutoFit/>
          </a:bodyPr>
          <a:lstStyle/>
          <a:p>
            <a:pPr algn="just"/>
            <a:r>
              <a:rPr lang="es-CO" dirty="0">
                <a:solidFill>
                  <a:srgbClr val="000000"/>
                </a:solidFill>
                <a:latin typeface="Arial" panose="020B0604020202020204" pitchFamily="34" charset="0"/>
                <a:cs typeface="Arial" panose="020B0604020202020204" pitchFamily="34" charset="0"/>
              </a:rPr>
              <a:t>Los estándares básicos de competencias (EBC) son las herramientas sobre las cuales, el Ministerio de Educación Nacional, ha soportado el desarrollo de el marco epistemológico del sistema educativo colombiano y sobre el cual se cimenta la formación en todos los niveles de formación de la educación básica y media. Y sobre esta definición se determina el mecanismo de evaluación de la calidad como se verá más adelante.</a:t>
            </a:r>
            <a:endParaRPr lang="es-CO" dirty="0">
              <a:latin typeface="Arial" panose="020B0604020202020204" pitchFamily="34" charset="0"/>
              <a:cs typeface="Arial" panose="020B0604020202020204" pitchFamily="34" charset="0"/>
            </a:endParaRPr>
          </a:p>
        </p:txBody>
      </p:sp>
      <p:sp>
        <p:nvSpPr>
          <p:cNvPr id="6" name="Rectángulo 5">
            <a:extLst>
              <a:ext uri="{FF2B5EF4-FFF2-40B4-BE49-F238E27FC236}">
                <a16:creationId xmlns="" xmlns:a16="http://schemas.microsoft.com/office/drawing/2014/main" id="{01F16FF2-9FE6-451A-A08F-CC0CB8859201}"/>
              </a:ext>
            </a:extLst>
          </p:cNvPr>
          <p:cNvSpPr/>
          <p:nvPr/>
        </p:nvSpPr>
        <p:spPr>
          <a:xfrm>
            <a:off x="533535" y="1266035"/>
            <a:ext cx="6096000" cy="646331"/>
          </a:xfrm>
          <a:prstGeom prst="rect">
            <a:avLst/>
          </a:prstGeom>
        </p:spPr>
        <p:txBody>
          <a:bodyPr>
            <a:spAutoFit/>
          </a:bodyPr>
          <a:lstStyle/>
          <a:p>
            <a:pPr algn="ctr"/>
            <a:r>
              <a:rPr lang="es-CO" b="1" dirty="0">
                <a:solidFill>
                  <a:srgbClr val="000000"/>
                </a:solidFill>
                <a:latin typeface="Arial" panose="020B0604020202020204" pitchFamily="34" charset="0"/>
                <a:cs typeface="Arial" panose="020B0604020202020204" pitchFamily="34" charset="0"/>
              </a:rPr>
              <a:t>“</a:t>
            </a:r>
            <a:r>
              <a:rPr lang="es-CO" b="1" i="1" dirty="0">
                <a:solidFill>
                  <a:srgbClr val="000000"/>
                </a:solidFill>
                <a:latin typeface="Arial" panose="020B0604020202020204" pitchFamily="34" charset="0"/>
                <a:cs typeface="Arial" panose="020B0604020202020204" pitchFamily="34" charset="0"/>
              </a:rPr>
              <a:t>Estándares básicos de competencias de educación básica y Media”</a:t>
            </a:r>
            <a:r>
              <a:rPr lang="es-CO" b="1" dirty="0">
                <a:solidFill>
                  <a:srgbClr val="000000"/>
                </a:solidFill>
                <a:latin typeface="Arial" panose="020B0604020202020204" pitchFamily="34" charset="0"/>
                <a:cs typeface="Arial" panose="020B0604020202020204" pitchFamily="34" charset="0"/>
              </a:rPr>
              <a:t>.</a:t>
            </a:r>
          </a:p>
        </p:txBody>
      </p:sp>
      <p:sp>
        <p:nvSpPr>
          <p:cNvPr id="7" name="CuadroTexto 6">
            <a:extLst>
              <a:ext uri="{FF2B5EF4-FFF2-40B4-BE49-F238E27FC236}">
                <a16:creationId xmlns="" xmlns:a16="http://schemas.microsoft.com/office/drawing/2014/main" id="{71C37B18-7764-48D8-AB7A-2D3806EB01A3}"/>
              </a:ext>
            </a:extLst>
          </p:cNvPr>
          <p:cNvSpPr txBox="1"/>
          <p:nvPr/>
        </p:nvSpPr>
        <p:spPr>
          <a:xfrm>
            <a:off x="584995" y="6338667"/>
            <a:ext cx="6044540" cy="338554"/>
          </a:xfrm>
          <a:prstGeom prst="rect">
            <a:avLst/>
          </a:prstGeom>
          <a:noFill/>
        </p:spPr>
        <p:txBody>
          <a:bodyPr wrap="none" rtlCol="0">
            <a:spAutoFit/>
          </a:bodyPr>
          <a:lstStyle/>
          <a:p>
            <a:r>
              <a:rPr lang="es-CO" sz="1600" dirty="0">
                <a:latin typeface="Arial Narrow" panose="020B0606020202030204" pitchFamily="34" charset="0"/>
              </a:rPr>
              <a:t>Fuente: </a:t>
            </a:r>
            <a:r>
              <a:rPr lang="es-CO" sz="1600" dirty="0">
                <a:latin typeface="Arial Narrow" panose="020B0606020202030204" pitchFamily="34" charset="0"/>
                <a:hlinkClick r:id="rId3"/>
              </a:rPr>
              <a:t>https://www.mineducacion.gov.co/1621/articles-340021_recurso_1.pdf</a:t>
            </a:r>
            <a:r>
              <a:rPr lang="es-CO" sz="1600" dirty="0">
                <a:latin typeface="Arial Narrow" panose="020B0606020202030204" pitchFamily="34" charset="0"/>
              </a:rPr>
              <a:t> </a:t>
            </a:r>
          </a:p>
        </p:txBody>
      </p:sp>
    </p:spTree>
    <p:extLst>
      <p:ext uri="{BB962C8B-B14F-4D97-AF65-F5344CB8AC3E}">
        <p14:creationId xmlns:p14="http://schemas.microsoft.com/office/powerpoint/2010/main" val="243799393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082E6219-9464-46A1-93A4-5E7CA18011C0}"/>
              </a:ext>
            </a:extLst>
          </p:cNvPr>
          <p:cNvSpPr>
            <a:spLocks noGrp="1"/>
          </p:cNvSpPr>
          <p:nvPr>
            <p:ph type="title"/>
          </p:nvPr>
        </p:nvSpPr>
        <p:spPr>
          <a:xfrm>
            <a:off x="0" y="365125"/>
            <a:ext cx="12192000" cy="708301"/>
          </a:xfrm>
          <a:solidFill>
            <a:srgbClr val="002060"/>
          </a:solidFill>
        </p:spPr>
        <p:txBody>
          <a:bodyPr>
            <a:normAutofit/>
          </a:bodyPr>
          <a:lstStyle/>
          <a:p>
            <a:pPr algn="ctr"/>
            <a:r>
              <a:rPr lang="es-CO" sz="2800" dirty="0">
                <a:solidFill>
                  <a:schemeClr val="bg1"/>
                </a:solidFill>
              </a:rPr>
              <a:t>Marco de referencia del aprendizaje y evaluación por competencias </a:t>
            </a:r>
          </a:p>
        </p:txBody>
      </p:sp>
      <p:sp>
        <p:nvSpPr>
          <p:cNvPr id="5" name="Rectángulo 4">
            <a:extLst>
              <a:ext uri="{FF2B5EF4-FFF2-40B4-BE49-F238E27FC236}">
                <a16:creationId xmlns="" xmlns:a16="http://schemas.microsoft.com/office/drawing/2014/main" id="{44103B35-D264-42AA-9DAF-39F4AB07E2D1}"/>
              </a:ext>
            </a:extLst>
          </p:cNvPr>
          <p:cNvSpPr/>
          <p:nvPr/>
        </p:nvSpPr>
        <p:spPr>
          <a:xfrm>
            <a:off x="403324" y="2104975"/>
            <a:ext cx="7106590" cy="3970318"/>
          </a:xfrm>
          <a:prstGeom prst="rect">
            <a:avLst/>
          </a:prstGeom>
          <a:ln>
            <a:solidFill>
              <a:schemeClr val="accent1"/>
            </a:solidFill>
          </a:ln>
        </p:spPr>
        <p:txBody>
          <a:bodyPr wrap="square">
            <a:spAutoFit/>
          </a:bodyPr>
          <a:lstStyle/>
          <a:p>
            <a:pPr algn="just"/>
            <a:r>
              <a:rPr lang="es-CO" dirty="0">
                <a:latin typeface="Arial" panose="020B0604020202020204" pitchFamily="34" charset="0"/>
                <a:cs typeface="Arial" panose="020B0604020202020204" pitchFamily="34" charset="0"/>
              </a:rPr>
              <a:t>El documento señala que las evaluaciones: </a:t>
            </a:r>
            <a:r>
              <a:rPr lang="es-CO" b="1" dirty="0">
                <a:latin typeface="Arial" panose="020B0604020202020204" pitchFamily="34" charset="0"/>
                <a:cs typeface="Arial" panose="020B0604020202020204" pitchFamily="34" charset="0"/>
              </a:rPr>
              <a:t>externa e interna</a:t>
            </a:r>
            <a:r>
              <a:rPr lang="es-CO" dirty="0">
                <a:latin typeface="Arial" panose="020B0604020202020204" pitchFamily="34" charset="0"/>
                <a:cs typeface="Arial" panose="020B0604020202020204" pitchFamily="34" charset="0"/>
              </a:rPr>
              <a:t>, serán el instrumento para saber qué tan lejos o tan cerca se está de alcanzar la calidad establecida con los estándares mencionados.</a:t>
            </a:r>
          </a:p>
          <a:p>
            <a:pPr algn="just"/>
            <a:r>
              <a:rPr lang="es-CO" dirty="0">
                <a:latin typeface="Arial" panose="020B0604020202020204" pitchFamily="34" charset="0"/>
                <a:cs typeface="Arial" panose="020B0604020202020204" pitchFamily="34" charset="0"/>
              </a:rPr>
              <a:t>Como se estudiará, la evaluación externa, será uno de los mecanismos para medir de forma estandarizada el avance de la calidad en el colectivo de las Instituciones educativas y de las regiones en el país.</a:t>
            </a:r>
          </a:p>
          <a:p>
            <a:pPr algn="just"/>
            <a:endParaRPr lang="es-CO" dirty="0">
              <a:latin typeface="Arial" panose="020B0604020202020204" pitchFamily="34" charset="0"/>
              <a:cs typeface="Arial" panose="020B0604020202020204" pitchFamily="34" charset="0"/>
            </a:endParaRPr>
          </a:p>
          <a:p>
            <a:pPr algn="just"/>
            <a:r>
              <a:rPr lang="es-CO" dirty="0">
                <a:latin typeface="Arial" panose="020B0604020202020204" pitchFamily="34" charset="0"/>
                <a:cs typeface="Arial" panose="020B0604020202020204" pitchFamily="34" charset="0"/>
              </a:rPr>
              <a:t>Ese mismo modelo se plantea para la educación superior, que como se estudió previamente ha determinado en el examen Saber Pro (y en el TYT) la medición de dos tipos de competencias: las genéricas y las no-genéricas, lo que permite poner en un mismo rasero a todas las IES y a todos los programas académicos.</a:t>
            </a:r>
          </a:p>
          <a:p>
            <a:pPr algn="just"/>
            <a:endParaRPr lang="es-CO" dirty="0">
              <a:latin typeface="Arial" panose="020B0604020202020204" pitchFamily="34" charset="0"/>
              <a:cs typeface="Arial" panose="020B0604020202020204" pitchFamily="34" charset="0"/>
            </a:endParaRPr>
          </a:p>
        </p:txBody>
      </p:sp>
      <p:sp>
        <p:nvSpPr>
          <p:cNvPr id="6" name="Rectángulo 5">
            <a:extLst>
              <a:ext uri="{FF2B5EF4-FFF2-40B4-BE49-F238E27FC236}">
                <a16:creationId xmlns="" xmlns:a16="http://schemas.microsoft.com/office/drawing/2014/main" id="{01F16FF2-9FE6-451A-A08F-CC0CB8859201}"/>
              </a:ext>
            </a:extLst>
          </p:cNvPr>
          <p:cNvSpPr/>
          <p:nvPr/>
        </p:nvSpPr>
        <p:spPr>
          <a:xfrm>
            <a:off x="533535" y="1266035"/>
            <a:ext cx="6096000" cy="646331"/>
          </a:xfrm>
          <a:prstGeom prst="rect">
            <a:avLst/>
          </a:prstGeom>
        </p:spPr>
        <p:txBody>
          <a:bodyPr>
            <a:spAutoFit/>
          </a:bodyPr>
          <a:lstStyle/>
          <a:p>
            <a:pPr algn="ctr"/>
            <a:r>
              <a:rPr lang="es-CO" b="1" dirty="0">
                <a:solidFill>
                  <a:srgbClr val="000000"/>
                </a:solidFill>
                <a:latin typeface="Arial" panose="020B0604020202020204" pitchFamily="34" charset="0"/>
                <a:cs typeface="Arial" panose="020B0604020202020204" pitchFamily="34" charset="0"/>
              </a:rPr>
              <a:t>“</a:t>
            </a:r>
            <a:r>
              <a:rPr lang="es-CO" b="1" i="1" dirty="0">
                <a:solidFill>
                  <a:srgbClr val="000000"/>
                </a:solidFill>
                <a:latin typeface="Arial" panose="020B0604020202020204" pitchFamily="34" charset="0"/>
                <a:cs typeface="Arial" panose="020B0604020202020204" pitchFamily="34" charset="0"/>
              </a:rPr>
              <a:t>Estándares básicos de competencias de educación básica y Media”</a:t>
            </a:r>
            <a:r>
              <a:rPr lang="es-CO" b="1" dirty="0">
                <a:solidFill>
                  <a:srgbClr val="000000"/>
                </a:solidFill>
                <a:latin typeface="Arial" panose="020B0604020202020204" pitchFamily="34" charset="0"/>
                <a:cs typeface="Arial" panose="020B0604020202020204" pitchFamily="34" charset="0"/>
              </a:rPr>
              <a:t>.</a:t>
            </a:r>
          </a:p>
        </p:txBody>
      </p:sp>
      <p:sp>
        <p:nvSpPr>
          <p:cNvPr id="7" name="CuadroTexto 6">
            <a:extLst>
              <a:ext uri="{FF2B5EF4-FFF2-40B4-BE49-F238E27FC236}">
                <a16:creationId xmlns="" xmlns:a16="http://schemas.microsoft.com/office/drawing/2014/main" id="{71C37B18-7764-48D8-AB7A-2D3806EB01A3}"/>
              </a:ext>
            </a:extLst>
          </p:cNvPr>
          <p:cNvSpPr txBox="1"/>
          <p:nvPr/>
        </p:nvSpPr>
        <p:spPr>
          <a:xfrm>
            <a:off x="762071" y="5736739"/>
            <a:ext cx="6044540" cy="338554"/>
          </a:xfrm>
          <a:prstGeom prst="rect">
            <a:avLst/>
          </a:prstGeom>
          <a:noFill/>
        </p:spPr>
        <p:txBody>
          <a:bodyPr wrap="none" rtlCol="0">
            <a:spAutoFit/>
          </a:bodyPr>
          <a:lstStyle/>
          <a:p>
            <a:r>
              <a:rPr lang="es-CO" sz="1600" dirty="0">
                <a:latin typeface="Arial Narrow" panose="020B0606020202030204" pitchFamily="34" charset="0"/>
              </a:rPr>
              <a:t>Fuente: </a:t>
            </a:r>
            <a:r>
              <a:rPr lang="es-CO" sz="1600" dirty="0">
                <a:latin typeface="Arial Narrow" panose="020B0606020202030204" pitchFamily="34" charset="0"/>
                <a:hlinkClick r:id="rId2"/>
              </a:rPr>
              <a:t>https://www.mineducacion.gov.co/1621/articles-340021_recurso_1.pdf</a:t>
            </a:r>
            <a:r>
              <a:rPr lang="es-CO" sz="1600" dirty="0">
                <a:latin typeface="Arial Narrow" panose="020B0606020202030204" pitchFamily="34" charset="0"/>
              </a:rPr>
              <a:t> </a:t>
            </a:r>
          </a:p>
        </p:txBody>
      </p:sp>
      <p:pic>
        <p:nvPicPr>
          <p:cNvPr id="2050" name="Picture 2" descr="https://lh6.googleusercontent.com/wzUeymZ3Bebfp_580YVWlNc3kkocWxsCJnz9jONYTGlgIhUsDfq8aXvybt5U9dnu_S6Bb28TG6ltbbC_WHaKwMxcVpKK7Toarbkp4B4ifnThf2qr2vbYnPZpOSGlIL9t8v7HuEan">
            <a:extLst>
              <a:ext uri="{FF2B5EF4-FFF2-40B4-BE49-F238E27FC236}">
                <a16:creationId xmlns="" xmlns:a16="http://schemas.microsoft.com/office/drawing/2014/main" id="{0E1125EB-A38B-454B-95F2-68844F03BC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0125" y="2609618"/>
            <a:ext cx="4148551" cy="2497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807133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082E6219-9464-46A1-93A4-5E7CA18011C0}"/>
              </a:ext>
            </a:extLst>
          </p:cNvPr>
          <p:cNvSpPr>
            <a:spLocks noGrp="1"/>
          </p:cNvSpPr>
          <p:nvPr>
            <p:ph type="title"/>
          </p:nvPr>
        </p:nvSpPr>
        <p:spPr>
          <a:xfrm>
            <a:off x="0" y="365125"/>
            <a:ext cx="12192000" cy="708301"/>
          </a:xfrm>
          <a:solidFill>
            <a:srgbClr val="002060"/>
          </a:solidFill>
        </p:spPr>
        <p:txBody>
          <a:bodyPr>
            <a:normAutofit/>
          </a:bodyPr>
          <a:lstStyle/>
          <a:p>
            <a:pPr algn="ctr"/>
            <a:r>
              <a:rPr lang="es-CO" sz="2800" dirty="0">
                <a:solidFill>
                  <a:schemeClr val="bg1"/>
                </a:solidFill>
              </a:rPr>
              <a:t>Marco de referencia para la Educación Superior: Competencias Genéricas</a:t>
            </a:r>
          </a:p>
        </p:txBody>
      </p:sp>
      <p:sp>
        <p:nvSpPr>
          <p:cNvPr id="5" name="Rectángulo 4">
            <a:extLst>
              <a:ext uri="{FF2B5EF4-FFF2-40B4-BE49-F238E27FC236}">
                <a16:creationId xmlns="" xmlns:a16="http://schemas.microsoft.com/office/drawing/2014/main" id="{44103B35-D264-42AA-9DAF-39F4AB07E2D1}"/>
              </a:ext>
            </a:extLst>
          </p:cNvPr>
          <p:cNvSpPr/>
          <p:nvPr/>
        </p:nvSpPr>
        <p:spPr>
          <a:xfrm>
            <a:off x="525492" y="1184515"/>
            <a:ext cx="7306544" cy="1477328"/>
          </a:xfrm>
          <a:prstGeom prst="rect">
            <a:avLst/>
          </a:prstGeom>
          <a:ln>
            <a:solidFill>
              <a:schemeClr val="bg1"/>
            </a:solidFill>
          </a:ln>
        </p:spPr>
        <p:txBody>
          <a:bodyPr wrap="square">
            <a:spAutoFit/>
          </a:bodyPr>
          <a:lstStyle/>
          <a:p>
            <a:pPr algn="just"/>
            <a:r>
              <a:rPr lang="es-CO" dirty="0">
                <a:latin typeface="Arial" panose="020B0604020202020204" pitchFamily="34" charset="0"/>
                <a:cs typeface="Arial" panose="020B0604020202020204" pitchFamily="34" charset="0"/>
              </a:rPr>
              <a:t>Como ya se ha indicado las competencias genéricas son iniciadas y fundamentadas en la educación básica y media y se continúan fortaleciendo en la educación superior, pero estas, nunca reemplazan las competencias específicas (no-genéricas) que son desarrolladas en los diferentes programas de educación superior..</a:t>
            </a:r>
          </a:p>
        </p:txBody>
      </p:sp>
      <p:pic>
        <p:nvPicPr>
          <p:cNvPr id="7170" name="Picture 2" descr="https://lh6.googleusercontent.com/7oc4nZuxee-b_gFMZlCJGBbD2RZFH_CnxWhT55_60NEQ5xGcP_ToRI0t5-7j_1DdICsk6-JAL_EU_V_NIDRGTn6NZc1VA2wsFoPNDyhbHVWHfH7YnAJ9nhR2XVp_gUq1G3hDBodr">
            <a:extLst>
              <a:ext uri="{FF2B5EF4-FFF2-40B4-BE49-F238E27FC236}">
                <a16:creationId xmlns="" xmlns:a16="http://schemas.microsoft.com/office/drawing/2014/main" id="{263F0A73-5DB2-4772-944C-57C6AA8367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2285" y="1145372"/>
            <a:ext cx="3483927" cy="1912505"/>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a:extLst>
              <a:ext uri="{FF2B5EF4-FFF2-40B4-BE49-F238E27FC236}">
                <a16:creationId xmlns="" xmlns:a16="http://schemas.microsoft.com/office/drawing/2014/main" id="{72F82C40-FAAC-4490-BC6D-18192B95B48C}"/>
              </a:ext>
            </a:extLst>
          </p:cNvPr>
          <p:cNvSpPr/>
          <p:nvPr/>
        </p:nvSpPr>
        <p:spPr>
          <a:xfrm>
            <a:off x="525492" y="3057877"/>
            <a:ext cx="11321951" cy="2862322"/>
          </a:xfrm>
          <a:prstGeom prst="rect">
            <a:avLst/>
          </a:prstGeom>
        </p:spPr>
        <p:txBody>
          <a:bodyPr wrap="square">
            <a:spAutoFit/>
          </a:bodyPr>
          <a:lstStyle/>
          <a:p>
            <a:r>
              <a:rPr lang="es-CO" dirty="0">
                <a:solidFill>
                  <a:srgbClr val="000000"/>
                </a:solidFill>
                <a:latin typeface="Arial" panose="020B0604020202020204" pitchFamily="34" charset="0"/>
                <a:cs typeface="Arial" panose="020B0604020202020204" pitchFamily="34" charset="0"/>
              </a:rPr>
              <a:t>Entre 2008 y 2009 se hizo una convocatoria nacional, para reunir expertos que revisaron el estado sobre las competencias genéricas que responden a las exigencias de la formación profesional en respuesta a las necesidades de la sociedad global. </a:t>
            </a:r>
          </a:p>
          <a:p>
            <a:endParaRPr lang="es-CO" dirty="0">
              <a:solidFill>
                <a:srgbClr val="000000"/>
              </a:solidFill>
              <a:latin typeface="Arial" panose="020B0604020202020204" pitchFamily="34" charset="0"/>
              <a:cs typeface="Arial" panose="020B0604020202020204" pitchFamily="34" charset="0"/>
            </a:endParaRPr>
          </a:p>
          <a:p>
            <a:r>
              <a:rPr lang="es-CO" dirty="0">
                <a:solidFill>
                  <a:srgbClr val="000000"/>
                </a:solidFill>
                <a:latin typeface="Arial" panose="020B0604020202020204" pitchFamily="34" charset="0"/>
                <a:cs typeface="Arial" panose="020B0604020202020204" pitchFamily="34" charset="0"/>
              </a:rPr>
              <a:t>Como resultado final de este trabajo las competencias seleccionadas se agruparon en cuatro grupos:</a:t>
            </a:r>
            <a:endParaRPr lang="es-CO" dirty="0">
              <a:latin typeface="Arial" panose="020B0604020202020204" pitchFamily="34" charset="0"/>
              <a:cs typeface="Arial" panose="020B0604020202020204" pitchFamily="34" charset="0"/>
            </a:endParaRPr>
          </a:p>
          <a:p>
            <a:pPr marL="285750" indent="-285750" fontAlgn="base">
              <a:buFont typeface="Arial" panose="020B0604020202020204" pitchFamily="34" charset="0"/>
              <a:buChar char="•"/>
            </a:pPr>
            <a:endParaRPr lang="es-CO" dirty="0">
              <a:solidFill>
                <a:srgbClr val="000000"/>
              </a:solidFill>
              <a:latin typeface="Arial" panose="020B0604020202020204" pitchFamily="34" charset="0"/>
              <a:cs typeface="Arial" panose="020B0604020202020204" pitchFamily="34" charset="0"/>
            </a:endParaRPr>
          </a:p>
          <a:p>
            <a:pPr marL="285750" indent="-285750" fontAlgn="base">
              <a:buFont typeface="Arial" panose="020B0604020202020204" pitchFamily="34" charset="0"/>
              <a:buChar char="•"/>
            </a:pPr>
            <a:r>
              <a:rPr lang="es-CO" b="1" dirty="0">
                <a:solidFill>
                  <a:srgbClr val="000000"/>
                </a:solidFill>
                <a:latin typeface="Arial" panose="020B0604020202020204" pitchFamily="34" charset="0"/>
                <a:cs typeface="Arial" panose="020B0604020202020204" pitchFamily="34" charset="0"/>
              </a:rPr>
              <a:t>Comunicación en lengua materna y en otra lengua internacional</a:t>
            </a:r>
          </a:p>
          <a:p>
            <a:pPr marL="285750" indent="-285750" fontAlgn="base">
              <a:buFont typeface="Arial" panose="020B0604020202020204" pitchFamily="34" charset="0"/>
              <a:buChar char="•"/>
            </a:pPr>
            <a:r>
              <a:rPr lang="es-CO" b="1" dirty="0">
                <a:solidFill>
                  <a:srgbClr val="000000"/>
                </a:solidFill>
                <a:latin typeface="Arial" panose="020B0604020202020204" pitchFamily="34" charset="0"/>
                <a:cs typeface="Arial" panose="020B0604020202020204" pitchFamily="34" charset="0"/>
              </a:rPr>
              <a:t>Pensamiento matemático; </a:t>
            </a:r>
          </a:p>
          <a:p>
            <a:pPr marL="285750" indent="-285750" fontAlgn="base">
              <a:buFont typeface="Arial" panose="020B0604020202020204" pitchFamily="34" charset="0"/>
              <a:buChar char="•"/>
            </a:pPr>
            <a:r>
              <a:rPr lang="es-CO" b="1" dirty="0">
                <a:solidFill>
                  <a:srgbClr val="000000"/>
                </a:solidFill>
                <a:latin typeface="Arial" panose="020B0604020202020204" pitchFamily="34" charset="0"/>
                <a:cs typeface="Arial" panose="020B0604020202020204" pitchFamily="34" charset="0"/>
              </a:rPr>
              <a:t>Ciudadanía </a:t>
            </a:r>
          </a:p>
          <a:p>
            <a:pPr marL="285750" indent="-285750" fontAlgn="base">
              <a:buFont typeface="Arial" panose="020B0604020202020204" pitchFamily="34" charset="0"/>
              <a:buChar char="•"/>
            </a:pPr>
            <a:r>
              <a:rPr lang="es-CO" b="1" dirty="0">
                <a:solidFill>
                  <a:srgbClr val="000000"/>
                </a:solidFill>
                <a:latin typeface="Arial" panose="020B0604020202020204" pitchFamily="34" charset="0"/>
                <a:cs typeface="Arial" panose="020B0604020202020204" pitchFamily="34" charset="0"/>
              </a:rPr>
              <a:t>Ciencia, tecnología y manejo de la información.</a:t>
            </a:r>
          </a:p>
        </p:txBody>
      </p:sp>
      <p:sp>
        <p:nvSpPr>
          <p:cNvPr id="9" name="CuadroTexto 8">
            <a:extLst>
              <a:ext uri="{FF2B5EF4-FFF2-40B4-BE49-F238E27FC236}">
                <a16:creationId xmlns="" xmlns:a16="http://schemas.microsoft.com/office/drawing/2014/main" id="{3B541E67-8CD7-4E17-B7B7-C8EA60D04C0E}"/>
              </a:ext>
            </a:extLst>
          </p:cNvPr>
          <p:cNvSpPr txBox="1"/>
          <p:nvPr/>
        </p:nvSpPr>
        <p:spPr>
          <a:xfrm>
            <a:off x="2050049" y="6273225"/>
            <a:ext cx="8727069" cy="584775"/>
          </a:xfrm>
          <a:prstGeom prst="rect">
            <a:avLst/>
          </a:prstGeom>
          <a:noFill/>
        </p:spPr>
        <p:txBody>
          <a:bodyPr wrap="none" rtlCol="0">
            <a:spAutoFit/>
          </a:bodyPr>
          <a:lstStyle/>
          <a:p>
            <a:pPr algn="ctr"/>
            <a:r>
              <a:rPr lang="es-CO" sz="1600" dirty="0">
                <a:latin typeface="Arial" panose="020B0604020202020204" pitchFamily="34" charset="0"/>
                <a:cs typeface="Arial" panose="020B0604020202020204" pitchFamily="34" charset="0"/>
              </a:rPr>
              <a:t>Fuente: propuesta de lineamientos para la formación por competencias en educación superior </a:t>
            </a:r>
          </a:p>
          <a:p>
            <a:pPr algn="ctr"/>
            <a:r>
              <a:rPr lang="es-CO" sz="1600" dirty="0">
                <a:latin typeface="Arial" panose="020B0604020202020204" pitchFamily="34" charset="0"/>
                <a:cs typeface="Arial" panose="020B0604020202020204" pitchFamily="34" charset="0"/>
              </a:rPr>
              <a:t> </a:t>
            </a:r>
            <a:r>
              <a:rPr lang="es-CO" sz="1600" dirty="0">
                <a:latin typeface="Arial" panose="020B0604020202020204" pitchFamily="34" charset="0"/>
                <a:cs typeface="Arial" panose="020B0604020202020204" pitchFamily="34" charset="0"/>
                <a:hlinkClick r:id="rId3"/>
              </a:rPr>
              <a:t>https://www.mineducacion.gov.co/1621/articles-261332_archivo_pdf_lineamientos.pdf</a:t>
            </a:r>
            <a:r>
              <a:rPr lang="es-CO" sz="16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70280050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082E6219-9464-46A1-93A4-5E7CA18011C0}"/>
              </a:ext>
            </a:extLst>
          </p:cNvPr>
          <p:cNvSpPr>
            <a:spLocks noGrp="1"/>
          </p:cNvSpPr>
          <p:nvPr>
            <p:ph type="title"/>
          </p:nvPr>
        </p:nvSpPr>
        <p:spPr>
          <a:xfrm>
            <a:off x="0" y="365125"/>
            <a:ext cx="12192000" cy="708301"/>
          </a:xfrm>
          <a:solidFill>
            <a:srgbClr val="002060"/>
          </a:solidFill>
        </p:spPr>
        <p:txBody>
          <a:bodyPr>
            <a:normAutofit/>
          </a:bodyPr>
          <a:lstStyle/>
          <a:p>
            <a:pPr algn="ctr"/>
            <a:r>
              <a:rPr lang="es-CO" sz="2800" dirty="0">
                <a:solidFill>
                  <a:schemeClr val="bg1"/>
                </a:solidFill>
              </a:rPr>
              <a:t>Marco de referencia para la Educación Superior: Competencias Genéricas</a:t>
            </a:r>
          </a:p>
        </p:txBody>
      </p:sp>
      <p:pic>
        <p:nvPicPr>
          <p:cNvPr id="9218" name="Picture 2" descr="https://lh4.googleusercontent.com/0_uGvY28ivoUpV98ujO_JDkrI9SUvBPh1PqvYlAxboN5Wg1YokCy-eqBAQgnCCBa3lIS7HlrU9SwMel_8KyX0b0c2zrJ3fECAxNlu5szxRu2TCavhqZNfWhdTEY9TEqdvTG-XQKb">
            <a:extLst>
              <a:ext uri="{FF2B5EF4-FFF2-40B4-BE49-F238E27FC236}">
                <a16:creationId xmlns="" xmlns:a16="http://schemas.microsoft.com/office/drawing/2014/main" id="{F0D7B68E-95C4-4607-9F40-49C6B9A1E0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7501" y="1826425"/>
            <a:ext cx="6390238" cy="4370749"/>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 xmlns:a16="http://schemas.microsoft.com/office/drawing/2014/main" id="{7BE744A4-8F40-4AD0-A646-943BB1AF46D9}"/>
              </a:ext>
            </a:extLst>
          </p:cNvPr>
          <p:cNvSpPr txBox="1"/>
          <p:nvPr/>
        </p:nvSpPr>
        <p:spPr>
          <a:xfrm>
            <a:off x="1864518" y="6200487"/>
            <a:ext cx="8727069" cy="584775"/>
          </a:xfrm>
          <a:prstGeom prst="rect">
            <a:avLst/>
          </a:prstGeom>
          <a:noFill/>
        </p:spPr>
        <p:txBody>
          <a:bodyPr wrap="none" rtlCol="0">
            <a:spAutoFit/>
          </a:bodyPr>
          <a:lstStyle/>
          <a:p>
            <a:pPr algn="ctr"/>
            <a:r>
              <a:rPr lang="es-CO" sz="1600" dirty="0">
                <a:latin typeface="Arial" panose="020B0604020202020204" pitchFamily="34" charset="0"/>
                <a:cs typeface="Arial" panose="020B0604020202020204" pitchFamily="34" charset="0"/>
              </a:rPr>
              <a:t>Fuente: propuesta de lineamientos para la formación por competencias en educación superior </a:t>
            </a:r>
          </a:p>
          <a:p>
            <a:pPr algn="ctr"/>
            <a:r>
              <a:rPr lang="es-CO" sz="1600" dirty="0">
                <a:latin typeface="Arial" panose="020B0604020202020204" pitchFamily="34" charset="0"/>
                <a:cs typeface="Arial" panose="020B0604020202020204" pitchFamily="34" charset="0"/>
              </a:rPr>
              <a:t> </a:t>
            </a:r>
            <a:r>
              <a:rPr lang="es-CO" sz="1600" dirty="0">
                <a:latin typeface="Arial" panose="020B0604020202020204" pitchFamily="34" charset="0"/>
                <a:cs typeface="Arial" panose="020B0604020202020204" pitchFamily="34" charset="0"/>
                <a:hlinkClick r:id="rId3"/>
              </a:rPr>
              <a:t>https://www.mineducacion.gov.co/1621/articles-261332_archivo_pdf_lineamientos.pdf</a:t>
            </a:r>
            <a:r>
              <a:rPr lang="es-CO" sz="1600" dirty="0">
                <a:latin typeface="Arial" panose="020B0604020202020204" pitchFamily="34" charset="0"/>
                <a:cs typeface="Arial" panose="020B0604020202020204" pitchFamily="34" charset="0"/>
              </a:rPr>
              <a:t> </a:t>
            </a:r>
          </a:p>
        </p:txBody>
      </p:sp>
      <p:sp>
        <p:nvSpPr>
          <p:cNvPr id="4" name="Rectángulo 3">
            <a:extLst>
              <a:ext uri="{FF2B5EF4-FFF2-40B4-BE49-F238E27FC236}">
                <a16:creationId xmlns="" xmlns:a16="http://schemas.microsoft.com/office/drawing/2014/main" id="{0A73ABC9-77AD-4552-AE87-EABFFAE1F443}"/>
              </a:ext>
            </a:extLst>
          </p:cNvPr>
          <p:cNvSpPr/>
          <p:nvPr/>
        </p:nvSpPr>
        <p:spPr>
          <a:xfrm>
            <a:off x="2834620" y="1178437"/>
            <a:ext cx="6096000" cy="646331"/>
          </a:xfrm>
          <a:prstGeom prst="rect">
            <a:avLst/>
          </a:prstGeom>
        </p:spPr>
        <p:txBody>
          <a:bodyPr>
            <a:spAutoFit/>
          </a:bodyPr>
          <a:lstStyle/>
          <a:p>
            <a:pPr algn="ctr"/>
            <a:r>
              <a:rPr lang="es-CO" b="1" dirty="0">
                <a:solidFill>
                  <a:srgbClr val="002060"/>
                </a:solidFill>
                <a:latin typeface="Arial" panose="020B0604020202020204" pitchFamily="34" charset="0"/>
                <a:cs typeface="Arial" panose="020B0604020202020204" pitchFamily="34" charset="0"/>
              </a:rPr>
              <a:t>Competencias Genéricas de aplicación en el contexto de la educación superior colombiana</a:t>
            </a:r>
            <a:endParaRPr lang="es-CO"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562118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 xmlns:a16="http://schemas.microsoft.com/office/drawing/2014/main" id="{BFBA05D3-69CE-4C0F-9381-B618FACF2A63}"/>
              </a:ext>
            </a:extLst>
          </p:cNvPr>
          <p:cNvGrpSpPr/>
          <p:nvPr/>
        </p:nvGrpSpPr>
        <p:grpSpPr>
          <a:xfrm>
            <a:off x="3281080" y="121462"/>
            <a:ext cx="8910920" cy="632625"/>
            <a:chOff x="3281081" y="161218"/>
            <a:chExt cx="8910920" cy="632625"/>
          </a:xfrm>
          <a:solidFill>
            <a:schemeClr val="tx2"/>
          </a:solidFill>
        </p:grpSpPr>
        <p:sp>
          <p:nvSpPr>
            <p:cNvPr id="11" name="Rectangle 12">
              <a:extLst>
                <a:ext uri="{FF2B5EF4-FFF2-40B4-BE49-F238E27FC236}">
                  <a16:creationId xmlns="" xmlns:a16="http://schemas.microsoft.com/office/drawing/2014/main" id="{9C366C91-1BF0-4022-BF62-7AC99258C84E}"/>
                </a:ext>
              </a:extLst>
            </p:cNvPr>
            <p:cNvSpPr>
              <a:spLocks noChangeArrowheads="1"/>
            </p:cNvSpPr>
            <p:nvPr/>
          </p:nvSpPr>
          <p:spPr bwMode="auto">
            <a:xfrm>
              <a:off x="3281081" y="161218"/>
              <a:ext cx="8910920" cy="632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R="1014730" algn="r">
                <a:spcAft>
                  <a:spcPts val="0"/>
                </a:spcAft>
              </a:pPr>
              <a:endParaRPr lang="es-CO" sz="1000" dirty="0">
                <a:solidFill>
                  <a:schemeClr val="bg1"/>
                </a:solidFill>
                <a:effectLst/>
                <a:latin typeface="Elephant" panose="02020904090505020303" pitchFamily="18" charset="0"/>
                <a:ea typeface="Soho Gothic Pro"/>
                <a:cs typeface="Times New Roman" panose="02020603050405020304" pitchFamily="18" charset="0"/>
              </a:endParaRPr>
            </a:p>
          </p:txBody>
        </p:sp>
        <p:sp>
          <p:nvSpPr>
            <p:cNvPr id="14" name="Rectangle 13">
              <a:extLst>
                <a:ext uri="{FF2B5EF4-FFF2-40B4-BE49-F238E27FC236}">
                  <a16:creationId xmlns="" xmlns:a16="http://schemas.microsoft.com/office/drawing/2014/main" id="{720E4619-AEB0-4FCD-B8D3-2E66BA98ECE1}"/>
                </a:ext>
              </a:extLst>
            </p:cNvPr>
            <p:cNvSpPr/>
            <p:nvPr/>
          </p:nvSpPr>
          <p:spPr>
            <a:xfrm>
              <a:off x="3281081" y="215006"/>
              <a:ext cx="8910919" cy="496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b="1" dirty="0">
                  <a:solidFill>
                    <a:schemeClr val="bg1"/>
                  </a:solidFill>
                  <a:latin typeface="Helvetica" panose="020B0604020202020204" pitchFamily="34" charset="0"/>
                  <a:ea typeface="Kozuka Gothic Pro M" panose="020B0700000000000000" pitchFamily="34" charset="-128"/>
                  <a:cs typeface="Helvetica" panose="020B0604020202020204" pitchFamily="34" charset="0"/>
                </a:rPr>
                <a:t>Evaluación de la calidad en Colombia</a:t>
              </a:r>
            </a:p>
          </p:txBody>
        </p:sp>
      </p:grpSp>
      <p:pic>
        <p:nvPicPr>
          <p:cNvPr id="3080" name="Picture 8" descr="https://lh5.googleusercontent.com/dqBCOGHwuxKSPz1UnQULbQBM3ceAleDQbGqmEDAE8BfVWuZBVNx5jdfUgHw8D2nH_FjfP3cithAAog5qhTkZxnqxGWrI7ERl6vGrnG5Mv9N3Pr_84xAz6ACItFcueca_P8l-lR4T">
            <a:extLst>
              <a:ext uri="{FF2B5EF4-FFF2-40B4-BE49-F238E27FC236}">
                <a16:creationId xmlns="" xmlns:a16="http://schemas.microsoft.com/office/drawing/2014/main" id="{58FED297-6EBD-424F-B632-65B2731277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5693" y="3905442"/>
            <a:ext cx="3402910" cy="2141691"/>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4" name="Rectángulo 3">
            <a:extLst>
              <a:ext uri="{FF2B5EF4-FFF2-40B4-BE49-F238E27FC236}">
                <a16:creationId xmlns="" xmlns:a16="http://schemas.microsoft.com/office/drawing/2014/main" id="{53E139AA-584F-40FD-B484-AA5C59FD4F2B}"/>
              </a:ext>
            </a:extLst>
          </p:cNvPr>
          <p:cNvSpPr/>
          <p:nvPr/>
        </p:nvSpPr>
        <p:spPr>
          <a:xfrm>
            <a:off x="5340626" y="1292954"/>
            <a:ext cx="5774010" cy="2585323"/>
          </a:xfrm>
          <a:prstGeom prst="rect">
            <a:avLst/>
          </a:prstGeom>
        </p:spPr>
        <p:txBody>
          <a:bodyPr wrap="square">
            <a:spAutoFit/>
          </a:bodyPr>
          <a:lstStyle/>
          <a:p>
            <a:r>
              <a:rPr lang="es-CO" dirty="0">
                <a:solidFill>
                  <a:srgbClr val="000000"/>
                </a:solidFill>
                <a:latin typeface="Arial" panose="020B0604020202020204" pitchFamily="34" charset="0"/>
                <a:cs typeface="Arial" panose="020B0604020202020204" pitchFamily="34" charset="0"/>
              </a:rPr>
              <a:t>Los exámenes de estado en Colombia se aplican en todos los niveles de formación a la totalidad de estudiantes del país, esto es Saber 11 a los estudiantes de último nivel de educación media y las pruebas Saber TYT y Saber PRO a los estudiantes próximos a egresar en los programas de formación profesional en la educación superior. </a:t>
            </a:r>
          </a:p>
          <a:p>
            <a:pPr algn="just"/>
            <a:r>
              <a:rPr lang="es-CO" dirty="0">
                <a:latin typeface="Arial" panose="020B0604020202020204" pitchFamily="34" charset="0"/>
                <a:cs typeface="Arial" panose="020B0604020202020204" pitchFamily="34" charset="0"/>
              </a:rPr>
              <a:t/>
            </a:r>
            <a:br>
              <a:rPr lang="es-CO" dirty="0">
                <a:latin typeface="Arial" panose="020B0604020202020204" pitchFamily="34" charset="0"/>
                <a:cs typeface="Arial" panose="020B0604020202020204" pitchFamily="34" charset="0"/>
              </a:rPr>
            </a:br>
            <a:endParaRPr lang="es-CO" dirty="0">
              <a:latin typeface="Arial" panose="020B0604020202020204" pitchFamily="34" charset="0"/>
              <a:cs typeface="Arial" panose="020B0604020202020204" pitchFamily="34" charset="0"/>
            </a:endParaRPr>
          </a:p>
        </p:txBody>
      </p:sp>
      <p:sp>
        <p:nvSpPr>
          <p:cNvPr id="6" name="Rectángulo 5">
            <a:extLst>
              <a:ext uri="{FF2B5EF4-FFF2-40B4-BE49-F238E27FC236}">
                <a16:creationId xmlns="" xmlns:a16="http://schemas.microsoft.com/office/drawing/2014/main" id="{56FC5AC6-6968-4CCE-A973-1FA65001D95F}"/>
              </a:ext>
            </a:extLst>
          </p:cNvPr>
          <p:cNvSpPr/>
          <p:nvPr/>
        </p:nvSpPr>
        <p:spPr>
          <a:xfrm>
            <a:off x="1082823" y="3905442"/>
            <a:ext cx="5874568" cy="2585323"/>
          </a:xfrm>
          <a:prstGeom prst="rect">
            <a:avLst/>
          </a:prstGeom>
        </p:spPr>
        <p:txBody>
          <a:bodyPr wrap="square">
            <a:spAutoFit/>
          </a:bodyPr>
          <a:lstStyle/>
          <a:p>
            <a:pPr algn="r"/>
            <a:r>
              <a:rPr lang="es-CO" dirty="0">
                <a:solidFill>
                  <a:srgbClr val="000000"/>
                </a:solidFill>
                <a:latin typeface="Arial" panose="020B0604020202020204" pitchFamily="34" charset="0"/>
              </a:rPr>
              <a:t>Las tres pruebas son estandarizadas, ya que las condiciones de aplicación y el procedimiento de análisis de resultados están normalizados por el Icfes, así, esta entidad garantiza la objetividad de los resultados obtenidos a través de las mediciones uniformes de las poblaciones y de las diversas instituciones, lo que permite los posteriores análisis comparativos. </a:t>
            </a:r>
            <a:endParaRPr lang="es-CO" dirty="0"/>
          </a:p>
          <a:p>
            <a:pPr algn="r"/>
            <a:r>
              <a:rPr lang="es-CO" dirty="0"/>
              <a:t/>
            </a:r>
            <a:br>
              <a:rPr lang="es-CO" dirty="0"/>
            </a:br>
            <a:endParaRPr lang="es-CO" dirty="0"/>
          </a:p>
        </p:txBody>
      </p:sp>
      <p:pic>
        <p:nvPicPr>
          <p:cNvPr id="3082" name="Picture 10" descr="Resultado de imagen para sistema nacional de pruebas">
            <a:extLst>
              <a:ext uri="{FF2B5EF4-FFF2-40B4-BE49-F238E27FC236}">
                <a16:creationId xmlns="" xmlns:a16="http://schemas.microsoft.com/office/drawing/2014/main" id="{18DCB65D-9D63-45FC-AD14-7CD02A8D588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0000" t="5525"/>
          <a:stretch/>
        </p:blipFill>
        <p:spPr bwMode="auto">
          <a:xfrm>
            <a:off x="2531164" y="1217758"/>
            <a:ext cx="2381250" cy="214169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8624638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 xmlns:a16="http://schemas.microsoft.com/office/drawing/2014/main" id="{BFBA05D3-69CE-4C0F-9381-B618FACF2A63}"/>
              </a:ext>
            </a:extLst>
          </p:cNvPr>
          <p:cNvGrpSpPr/>
          <p:nvPr/>
        </p:nvGrpSpPr>
        <p:grpSpPr>
          <a:xfrm>
            <a:off x="3281080" y="121462"/>
            <a:ext cx="8910920" cy="632625"/>
            <a:chOff x="3281081" y="161218"/>
            <a:chExt cx="8910920" cy="632625"/>
          </a:xfrm>
        </p:grpSpPr>
        <p:sp>
          <p:nvSpPr>
            <p:cNvPr id="11" name="Rectangle 12">
              <a:extLst>
                <a:ext uri="{FF2B5EF4-FFF2-40B4-BE49-F238E27FC236}">
                  <a16:creationId xmlns="" xmlns:a16="http://schemas.microsoft.com/office/drawing/2014/main" id="{9C366C91-1BF0-4022-BF62-7AC99258C84E}"/>
                </a:ext>
              </a:extLst>
            </p:cNvPr>
            <p:cNvSpPr>
              <a:spLocks noChangeArrowheads="1"/>
            </p:cNvSpPr>
            <p:nvPr/>
          </p:nvSpPr>
          <p:spPr bwMode="auto">
            <a:xfrm>
              <a:off x="3281081" y="161218"/>
              <a:ext cx="8910920" cy="632625"/>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R="1014730" algn="r">
                <a:spcAft>
                  <a:spcPts val="0"/>
                </a:spcAft>
              </a:pPr>
              <a:endParaRPr lang="es-CO" sz="1000" dirty="0">
                <a:solidFill>
                  <a:schemeClr val="bg1"/>
                </a:solidFill>
                <a:effectLst/>
                <a:latin typeface="Elephant" panose="02020904090505020303" pitchFamily="18" charset="0"/>
                <a:ea typeface="Soho Gothic Pro"/>
                <a:cs typeface="Times New Roman" panose="02020603050405020304" pitchFamily="18" charset="0"/>
              </a:endParaRPr>
            </a:p>
          </p:txBody>
        </p:sp>
        <p:sp>
          <p:nvSpPr>
            <p:cNvPr id="14" name="Rectangle 13">
              <a:extLst>
                <a:ext uri="{FF2B5EF4-FFF2-40B4-BE49-F238E27FC236}">
                  <a16:creationId xmlns="" xmlns:a16="http://schemas.microsoft.com/office/drawing/2014/main" id="{720E4619-AEB0-4FCD-B8D3-2E66BA98ECE1}"/>
                </a:ext>
              </a:extLst>
            </p:cNvPr>
            <p:cNvSpPr/>
            <p:nvPr/>
          </p:nvSpPr>
          <p:spPr>
            <a:xfrm>
              <a:off x="3281081" y="215006"/>
              <a:ext cx="8910919" cy="4965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b="1" dirty="0">
                  <a:solidFill>
                    <a:schemeClr val="bg1"/>
                  </a:solidFill>
                  <a:latin typeface="Helvetica" panose="020B0604020202020204" pitchFamily="34" charset="0"/>
                  <a:ea typeface="Kozuka Gothic Pro M" panose="020B0700000000000000" pitchFamily="34" charset="-128"/>
                  <a:cs typeface="Helvetica" panose="020B0604020202020204" pitchFamily="34" charset="0"/>
                </a:rPr>
                <a:t>Las pruebas de estado en Colombia</a:t>
              </a:r>
            </a:p>
          </p:txBody>
        </p:sp>
      </p:grpSp>
      <p:sp>
        <p:nvSpPr>
          <p:cNvPr id="6" name="Rectángulo 5">
            <a:extLst>
              <a:ext uri="{FF2B5EF4-FFF2-40B4-BE49-F238E27FC236}">
                <a16:creationId xmlns="" xmlns:a16="http://schemas.microsoft.com/office/drawing/2014/main" id="{56FC5AC6-6968-4CCE-A973-1FA65001D95F}"/>
              </a:ext>
            </a:extLst>
          </p:cNvPr>
          <p:cNvSpPr/>
          <p:nvPr/>
        </p:nvSpPr>
        <p:spPr>
          <a:xfrm>
            <a:off x="6255026" y="968063"/>
            <a:ext cx="5632173" cy="5632311"/>
          </a:xfrm>
          <a:prstGeom prst="rect">
            <a:avLst/>
          </a:prstGeom>
        </p:spPr>
        <p:txBody>
          <a:bodyPr wrap="square">
            <a:spAutoFit/>
          </a:bodyPr>
          <a:lstStyle/>
          <a:p>
            <a:pPr marL="285750" indent="-285750">
              <a:buFont typeface="Arial" panose="020B0604020202020204" pitchFamily="34" charset="0"/>
              <a:buChar char="•"/>
            </a:pPr>
            <a:r>
              <a:rPr lang="es-CO" dirty="0">
                <a:latin typeface="Arial" panose="020B0604020202020204" pitchFamily="34" charset="0"/>
                <a:cs typeface="Arial" panose="020B0604020202020204" pitchFamily="34" charset="0"/>
              </a:rPr>
              <a:t>El Icfes dentro de sus funciones tiene el manejo completo de la aplicación de las pruebas de estado en el país para todos los niveles educativos.  </a:t>
            </a:r>
          </a:p>
          <a:p>
            <a:pPr marL="285750" indent="-285750">
              <a:buFont typeface="Arial" panose="020B0604020202020204" pitchFamily="34" charset="0"/>
              <a:buChar char="•"/>
            </a:pPr>
            <a:endParaRPr lang="es-CO"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CO" dirty="0">
                <a:latin typeface="Arial" panose="020B0604020202020204" pitchFamily="34" charset="0"/>
                <a:cs typeface="Arial" panose="020B0604020202020204" pitchFamily="34" charset="0"/>
              </a:rPr>
              <a:t>Apoya la aplicación total o parcial de algunas pruebas internacionales en las que nuestro país participa para los observatorios de la evolución de la calidad para poder ser comparados como país con las diversas regiones y países del orbe.</a:t>
            </a:r>
          </a:p>
          <a:p>
            <a:endParaRPr lang="es-CO" dirty="0">
              <a:latin typeface="Arial" panose="020B0604020202020204" pitchFamily="34" charset="0"/>
              <a:cs typeface="Arial" panose="020B0604020202020204" pitchFamily="34" charset="0"/>
            </a:endParaRPr>
          </a:p>
          <a:p>
            <a:r>
              <a:rPr lang="es-CO" b="1" dirty="0">
                <a:latin typeface="Arial" panose="020B0604020202020204" pitchFamily="34" charset="0"/>
                <a:cs typeface="Arial" panose="020B0604020202020204" pitchFamily="34" charset="0"/>
              </a:rPr>
              <a:t>Pruebas que se aplican actualmente:</a:t>
            </a:r>
            <a:endParaRPr lang="es-CO"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s-CO"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CO" dirty="0">
                <a:latin typeface="Arial" panose="020B0604020202020204" pitchFamily="34" charset="0"/>
                <a:cs typeface="Arial" panose="020B0604020202020204" pitchFamily="34" charset="0"/>
              </a:rPr>
              <a:t>Pruebas de los grados 3°, 5° y 9° </a:t>
            </a:r>
          </a:p>
          <a:p>
            <a:pPr marL="285750" indent="-285750">
              <a:buFont typeface="Arial" panose="020B0604020202020204" pitchFamily="34" charset="0"/>
              <a:buChar char="•"/>
            </a:pPr>
            <a:endParaRPr lang="es-CO"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CO" dirty="0">
                <a:latin typeface="Arial" panose="020B0604020202020204" pitchFamily="34" charset="0"/>
                <a:cs typeface="Arial" panose="020B0604020202020204" pitchFamily="34" charset="0"/>
              </a:rPr>
              <a:t>Pruebas de la educación media (grado 11°), las pruebas Saber 11, requisito para el ingreso a la Educación Superior en Colombia.</a:t>
            </a:r>
          </a:p>
          <a:p>
            <a:pPr marL="285750" indent="-285750">
              <a:buFont typeface="Arial" panose="020B0604020202020204" pitchFamily="34" charset="0"/>
              <a:buChar char="•"/>
            </a:pPr>
            <a:endParaRPr lang="es-CO"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CO" dirty="0">
                <a:latin typeface="Arial" panose="020B0604020202020204" pitchFamily="34" charset="0"/>
                <a:cs typeface="Arial" panose="020B0604020202020204" pitchFamily="34" charset="0"/>
              </a:rPr>
              <a:t>Pruebas de la educación superior </a:t>
            </a:r>
          </a:p>
        </p:txBody>
      </p:sp>
      <p:pic>
        <p:nvPicPr>
          <p:cNvPr id="4098" name="Picture 2" descr="https://lh3.googleusercontent.com/s967aBLr92POYYiY0-lGLE7DJ06bZYjMR1hHp4Yz_sCgMYVGlYwiBZi1EqcuNGY9Ve5pHvtQMUHHvadf-ClVzirHbMrrWqIFk3IbZpGR4khn1sLJ8sON6Bfl0G0AaIOb8WRhuFT8">
            <a:extLst>
              <a:ext uri="{FF2B5EF4-FFF2-40B4-BE49-F238E27FC236}">
                <a16:creationId xmlns="" xmlns:a16="http://schemas.microsoft.com/office/drawing/2014/main" id="{C5938454-FEF8-479A-8D38-A61A6FBF8E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476" y="1653816"/>
            <a:ext cx="5471077" cy="402490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17136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 xmlns:a16="http://schemas.microsoft.com/office/drawing/2014/main" id="{908F4912-18C9-4606-BF39-41D738361251}"/>
              </a:ext>
            </a:extLst>
          </p:cNvPr>
          <p:cNvPicPr>
            <a:picLocks noChangeAspect="1"/>
          </p:cNvPicPr>
          <p:nvPr/>
        </p:nvPicPr>
        <p:blipFill>
          <a:blip r:embed="rId2"/>
          <a:stretch>
            <a:fillRect/>
          </a:stretch>
        </p:blipFill>
        <p:spPr>
          <a:xfrm>
            <a:off x="9816866" y="3746589"/>
            <a:ext cx="1595431" cy="1595431"/>
          </a:xfrm>
          <a:prstGeom prst="rect">
            <a:avLst/>
          </a:prstGeom>
        </p:spPr>
      </p:pic>
      <p:sp>
        <p:nvSpPr>
          <p:cNvPr id="2" name="Título 1">
            <a:extLst>
              <a:ext uri="{FF2B5EF4-FFF2-40B4-BE49-F238E27FC236}">
                <a16:creationId xmlns="" xmlns:a16="http://schemas.microsoft.com/office/drawing/2014/main" id="{E164D201-7868-429F-BFA5-022AEAC66AB4}"/>
              </a:ext>
            </a:extLst>
          </p:cNvPr>
          <p:cNvSpPr>
            <a:spLocks noGrp="1"/>
          </p:cNvSpPr>
          <p:nvPr>
            <p:ph type="title"/>
          </p:nvPr>
        </p:nvSpPr>
        <p:spPr>
          <a:xfrm>
            <a:off x="1987826" y="100084"/>
            <a:ext cx="10204174" cy="637192"/>
          </a:xfrm>
          <a:solidFill>
            <a:srgbClr val="002060"/>
          </a:solidFill>
        </p:spPr>
        <p:txBody>
          <a:bodyPr>
            <a:normAutofit fontScale="90000"/>
          </a:bodyPr>
          <a:lstStyle/>
          <a:p>
            <a:pPr algn="ctr"/>
            <a:r>
              <a:rPr lang="es-CO" dirty="0">
                <a:solidFill>
                  <a:schemeClr val="bg1"/>
                </a:solidFill>
              </a:rPr>
              <a:t>Calidad educativa</a:t>
            </a:r>
          </a:p>
        </p:txBody>
      </p:sp>
      <p:sp>
        <p:nvSpPr>
          <p:cNvPr id="3" name="Marcador de contenido 2">
            <a:extLst>
              <a:ext uri="{FF2B5EF4-FFF2-40B4-BE49-F238E27FC236}">
                <a16:creationId xmlns="" xmlns:a16="http://schemas.microsoft.com/office/drawing/2014/main" id="{651B517D-C43C-4C34-82F0-5F0941E551B9}"/>
              </a:ext>
            </a:extLst>
          </p:cNvPr>
          <p:cNvSpPr>
            <a:spLocks noGrp="1"/>
          </p:cNvSpPr>
          <p:nvPr>
            <p:ph idx="1"/>
          </p:nvPr>
        </p:nvSpPr>
        <p:spPr>
          <a:xfrm>
            <a:off x="838200" y="1825625"/>
            <a:ext cx="6392594" cy="4351338"/>
          </a:xfrm>
        </p:spPr>
        <p:txBody>
          <a:bodyPr>
            <a:normAutofit/>
          </a:bodyPr>
          <a:lstStyle/>
          <a:p>
            <a:r>
              <a:rPr lang="es-CO" dirty="0"/>
              <a:t>Concepto de calidad</a:t>
            </a:r>
          </a:p>
          <a:p>
            <a:endParaRPr lang="es-CO" dirty="0"/>
          </a:p>
          <a:p>
            <a:r>
              <a:rPr lang="es-CO" dirty="0"/>
              <a:t>Calidad educativa</a:t>
            </a:r>
          </a:p>
          <a:p>
            <a:endParaRPr lang="es-CO" dirty="0"/>
          </a:p>
          <a:p>
            <a:r>
              <a:rPr lang="es-CO" dirty="0"/>
              <a:t>Calidad educativa en Educación Superior (marco Colombiano)</a:t>
            </a:r>
          </a:p>
          <a:p>
            <a:endParaRPr lang="es-CO" dirty="0"/>
          </a:p>
          <a:p>
            <a:r>
              <a:rPr lang="es-CO" dirty="0"/>
              <a:t>¿Como evaluarla?</a:t>
            </a:r>
          </a:p>
          <a:p>
            <a:pPr marL="0" indent="0">
              <a:buNone/>
            </a:pPr>
            <a:endParaRPr lang="es-CO" dirty="0"/>
          </a:p>
          <a:p>
            <a:endParaRPr lang="es-CO" dirty="0"/>
          </a:p>
        </p:txBody>
      </p:sp>
      <p:pic>
        <p:nvPicPr>
          <p:cNvPr id="4" name="Imagen 3">
            <a:extLst>
              <a:ext uri="{FF2B5EF4-FFF2-40B4-BE49-F238E27FC236}">
                <a16:creationId xmlns="" xmlns:a16="http://schemas.microsoft.com/office/drawing/2014/main" id="{9DADE1FA-F601-47EC-A054-4510D461113A}"/>
              </a:ext>
            </a:extLst>
          </p:cNvPr>
          <p:cNvPicPr>
            <a:picLocks noChangeAspect="1"/>
          </p:cNvPicPr>
          <p:nvPr/>
        </p:nvPicPr>
        <p:blipFill>
          <a:blip r:embed="rId3"/>
          <a:stretch>
            <a:fillRect/>
          </a:stretch>
        </p:blipFill>
        <p:spPr>
          <a:xfrm>
            <a:off x="7888849" y="1577952"/>
            <a:ext cx="2834886" cy="1944793"/>
          </a:xfrm>
          <a:prstGeom prst="rect">
            <a:avLst/>
          </a:prstGeom>
        </p:spPr>
      </p:pic>
      <p:pic>
        <p:nvPicPr>
          <p:cNvPr id="5" name="Imagen 4">
            <a:extLst>
              <a:ext uri="{FF2B5EF4-FFF2-40B4-BE49-F238E27FC236}">
                <a16:creationId xmlns="" xmlns:a16="http://schemas.microsoft.com/office/drawing/2014/main" id="{3054A0ED-19E8-4293-B47C-968957FEA08C}"/>
              </a:ext>
            </a:extLst>
          </p:cNvPr>
          <p:cNvPicPr>
            <a:picLocks noChangeAspect="1"/>
          </p:cNvPicPr>
          <p:nvPr/>
        </p:nvPicPr>
        <p:blipFill>
          <a:blip r:embed="rId4"/>
          <a:stretch>
            <a:fillRect/>
          </a:stretch>
        </p:blipFill>
        <p:spPr>
          <a:xfrm>
            <a:off x="7553671" y="3795370"/>
            <a:ext cx="1411460" cy="1411460"/>
          </a:xfrm>
          <a:prstGeom prst="rect">
            <a:avLst/>
          </a:prstGeom>
        </p:spPr>
      </p:pic>
      <p:pic>
        <p:nvPicPr>
          <p:cNvPr id="7" name="Imagen 6">
            <a:extLst>
              <a:ext uri="{FF2B5EF4-FFF2-40B4-BE49-F238E27FC236}">
                <a16:creationId xmlns="" xmlns:a16="http://schemas.microsoft.com/office/drawing/2014/main" id="{C16FDC88-3BBD-4310-93B9-94E06FE504F0}"/>
              </a:ext>
            </a:extLst>
          </p:cNvPr>
          <p:cNvPicPr>
            <a:picLocks noChangeAspect="1"/>
          </p:cNvPicPr>
          <p:nvPr/>
        </p:nvPicPr>
        <p:blipFill>
          <a:blip r:embed="rId5"/>
          <a:stretch>
            <a:fillRect/>
          </a:stretch>
        </p:blipFill>
        <p:spPr>
          <a:xfrm>
            <a:off x="6407388" y="5109809"/>
            <a:ext cx="1481461" cy="1535827"/>
          </a:xfrm>
          <a:prstGeom prst="rect">
            <a:avLst/>
          </a:prstGeom>
        </p:spPr>
      </p:pic>
      <p:pic>
        <p:nvPicPr>
          <p:cNvPr id="8" name="Imagen 7">
            <a:extLst>
              <a:ext uri="{FF2B5EF4-FFF2-40B4-BE49-F238E27FC236}">
                <a16:creationId xmlns="" xmlns:a16="http://schemas.microsoft.com/office/drawing/2014/main" id="{8C3E045B-B5E1-486A-A7A7-0BC430B8F5C0}"/>
              </a:ext>
            </a:extLst>
          </p:cNvPr>
          <p:cNvPicPr>
            <a:picLocks noChangeAspect="1"/>
          </p:cNvPicPr>
          <p:nvPr/>
        </p:nvPicPr>
        <p:blipFill>
          <a:blip r:embed="rId6"/>
          <a:stretch>
            <a:fillRect/>
          </a:stretch>
        </p:blipFill>
        <p:spPr>
          <a:xfrm>
            <a:off x="8788259" y="5130348"/>
            <a:ext cx="1430939" cy="1362527"/>
          </a:xfrm>
          <a:prstGeom prst="rect">
            <a:avLst/>
          </a:prstGeom>
        </p:spPr>
      </p:pic>
      <p:sp>
        <p:nvSpPr>
          <p:cNvPr id="6" name="Rectángulo 5">
            <a:extLst>
              <a:ext uri="{FF2B5EF4-FFF2-40B4-BE49-F238E27FC236}">
                <a16:creationId xmlns="" xmlns:a16="http://schemas.microsoft.com/office/drawing/2014/main" id="{64E65976-10CB-47B6-88C3-A94F62853FE6}"/>
              </a:ext>
            </a:extLst>
          </p:cNvPr>
          <p:cNvSpPr/>
          <p:nvPr/>
        </p:nvSpPr>
        <p:spPr>
          <a:xfrm>
            <a:off x="569843" y="1205948"/>
            <a:ext cx="11198087" cy="5439688"/>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192350252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lh4.googleusercontent.com/eu-XwBeUvfoMCmgm4q6NhC5hmBwKNVUOaXccBfBVHAl6uzxrTNRWz4guh9yjI-AL2gY4K3vsVFtLlV6MTy9hGm9DO5iDDLKqQB4KJmS840ClMshbmx5dRfz5ofFoaxUxwh5-L8vV">
            <a:extLst>
              <a:ext uri="{FF2B5EF4-FFF2-40B4-BE49-F238E27FC236}">
                <a16:creationId xmlns="" xmlns:a16="http://schemas.microsoft.com/office/drawing/2014/main" id="{8B68D29F-4129-424B-9DDB-9D56B1BFE32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926" t="34769" r="20662" b="12093"/>
          <a:stretch/>
        </p:blipFill>
        <p:spPr bwMode="auto">
          <a:xfrm>
            <a:off x="0" y="3613490"/>
            <a:ext cx="7104185" cy="335514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lh6.googleusercontent.com/gZ5qWaoPb3tKxjZ4epKNmo7OlOxR4MEz0iO68Tmy4Iwbl3PDjGhig_J4Lf4ziI5wPIzIBSym_Vs3mjzcWqvbENPkMHELd4AOWybrSTzWtDMknCl7IiuZbIV3YzKkYsRiTxWEKfV-">
            <a:extLst>
              <a:ext uri="{FF2B5EF4-FFF2-40B4-BE49-F238E27FC236}">
                <a16:creationId xmlns="" xmlns:a16="http://schemas.microsoft.com/office/drawing/2014/main" id="{1F9C1246-07BB-4DCB-8758-63A8F88B0C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546" y="851564"/>
            <a:ext cx="3699804" cy="245009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s://lh6.googleusercontent.com/pyb8TJ8RifOCUi5VMlXsxOp3vgvHWWsY865jhTfZpEo9cdK85pWWfjiHFmwa-V58KyjUNDYLTSq_gWAbGTERoIPG2elbiOf9YsK5wmUs1iOTyJav8lFTAGAgh8mpHS0VpBwSg2w6">
            <a:extLst>
              <a:ext uri="{FF2B5EF4-FFF2-40B4-BE49-F238E27FC236}">
                <a16:creationId xmlns="" xmlns:a16="http://schemas.microsoft.com/office/drawing/2014/main" id="{08C93019-AD9C-43A5-BAD8-6E053AD8DC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9625" y="701070"/>
            <a:ext cx="6740198" cy="3168565"/>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 xmlns:a16="http://schemas.microsoft.com/office/drawing/2014/main" id="{D116768A-4E3B-41D4-83D9-7EFE8EAE032E}"/>
              </a:ext>
            </a:extLst>
          </p:cNvPr>
          <p:cNvSpPr txBox="1"/>
          <p:nvPr/>
        </p:nvSpPr>
        <p:spPr>
          <a:xfrm>
            <a:off x="2771335" y="407963"/>
            <a:ext cx="184731" cy="369332"/>
          </a:xfrm>
          <a:prstGeom prst="rect">
            <a:avLst/>
          </a:prstGeom>
          <a:noFill/>
        </p:spPr>
        <p:txBody>
          <a:bodyPr wrap="none" rtlCol="0">
            <a:spAutoFit/>
          </a:bodyPr>
          <a:lstStyle/>
          <a:p>
            <a:endParaRPr lang="es-CO" dirty="0"/>
          </a:p>
        </p:txBody>
      </p:sp>
      <p:sp>
        <p:nvSpPr>
          <p:cNvPr id="9" name="Rectangle 13">
            <a:extLst>
              <a:ext uri="{FF2B5EF4-FFF2-40B4-BE49-F238E27FC236}">
                <a16:creationId xmlns="" xmlns:a16="http://schemas.microsoft.com/office/drawing/2014/main" id="{8EABA255-029C-43DF-BD3C-A18A9F2AAA03}"/>
              </a:ext>
            </a:extLst>
          </p:cNvPr>
          <p:cNvSpPr/>
          <p:nvPr/>
        </p:nvSpPr>
        <p:spPr>
          <a:xfrm>
            <a:off x="3281080" y="161998"/>
            <a:ext cx="8910919" cy="49651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800" b="1" dirty="0">
                <a:solidFill>
                  <a:schemeClr val="bg1"/>
                </a:solidFill>
                <a:latin typeface="Helvetica" panose="020B0604020202020204" pitchFamily="34" charset="0"/>
                <a:ea typeface="Kozuka Gothic Pro M" panose="020B0700000000000000" pitchFamily="34" charset="-128"/>
                <a:cs typeface="Helvetica" panose="020B0604020202020204" pitchFamily="34" charset="0"/>
              </a:rPr>
              <a:t>Alineación de las pruebas SABER</a:t>
            </a:r>
          </a:p>
        </p:txBody>
      </p:sp>
    </p:spTree>
    <p:extLst>
      <p:ext uri="{BB962C8B-B14F-4D97-AF65-F5344CB8AC3E}">
        <p14:creationId xmlns:p14="http://schemas.microsoft.com/office/powerpoint/2010/main" val="198530756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2">
            <a:extLst>
              <a:ext uri="{FF2B5EF4-FFF2-40B4-BE49-F238E27FC236}">
                <a16:creationId xmlns="" xmlns:a16="http://schemas.microsoft.com/office/drawing/2014/main" id="{9C366C91-1BF0-4022-BF62-7AC99258C84E}"/>
              </a:ext>
            </a:extLst>
          </p:cNvPr>
          <p:cNvSpPr>
            <a:spLocks noChangeArrowheads="1"/>
          </p:cNvSpPr>
          <p:nvPr/>
        </p:nvSpPr>
        <p:spPr bwMode="auto">
          <a:xfrm>
            <a:off x="3281081" y="161218"/>
            <a:ext cx="8910920" cy="632625"/>
          </a:xfrm>
          <a:prstGeom prst="rect">
            <a:avLst/>
          </a:prstGeom>
          <a:solidFill>
            <a:srgbClr val="008AC9"/>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R="1014730" algn="r">
              <a:spcAft>
                <a:spcPts val="0"/>
              </a:spcAft>
            </a:pPr>
            <a:endParaRPr lang="es-CO" sz="1000" dirty="0">
              <a:effectLst/>
              <a:latin typeface="Elephant" panose="02020904090505020303" pitchFamily="18" charset="0"/>
              <a:ea typeface="Soho Gothic Pro"/>
              <a:cs typeface="Times New Roman" panose="02020603050405020304" pitchFamily="18" charset="0"/>
            </a:endParaRPr>
          </a:p>
        </p:txBody>
      </p:sp>
      <p:sp>
        <p:nvSpPr>
          <p:cNvPr id="14" name="Rectangle 13">
            <a:extLst>
              <a:ext uri="{FF2B5EF4-FFF2-40B4-BE49-F238E27FC236}">
                <a16:creationId xmlns="" xmlns:a16="http://schemas.microsoft.com/office/drawing/2014/main" id="{720E4619-AEB0-4FCD-B8D3-2E66BA98ECE1}"/>
              </a:ext>
            </a:extLst>
          </p:cNvPr>
          <p:cNvSpPr/>
          <p:nvPr/>
        </p:nvSpPr>
        <p:spPr>
          <a:xfrm>
            <a:off x="3281081" y="215006"/>
            <a:ext cx="8910919" cy="4965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b="1" dirty="0">
                <a:solidFill>
                  <a:schemeClr val="bg1"/>
                </a:solidFill>
                <a:latin typeface="Helvetica" panose="020B0604020202020204" pitchFamily="34" charset="0"/>
                <a:ea typeface="Kozuka Gothic Pro M" panose="020B0700000000000000" pitchFamily="34" charset="-128"/>
                <a:cs typeface="Helvetica" panose="020B0604020202020204" pitchFamily="34" charset="0"/>
              </a:rPr>
              <a:t>Agenda de la jornada</a:t>
            </a:r>
          </a:p>
        </p:txBody>
      </p:sp>
      <p:sp>
        <p:nvSpPr>
          <p:cNvPr id="6" name="Rectángulo 5">
            <a:extLst>
              <a:ext uri="{FF2B5EF4-FFF2-40B4-BE49-F238E27FC236}">
                <a16:creationId xmlns="" xmlns:a16="http://schemas.microsoft.com/office/drawing/2014/main" id="{5771FADE-43C7-4554-8903-2EDD15F3735A}"/>
              </a:ext>
            </a:extLst>
          </p:cNvPr>
          <p:cNvSpPr/>
          <p:nvPr/>
        </p:nvSpPr>
        <p:spPr>
          <a:xfrm>
            <a:off x="2616590" y="1559858"/>
            <a:ext cx="9242474" cy="830997"/>
          </a:xfrm>
          <a:prstGeom prst="rect">
            <a:avLst/>
          </a:prstGeom>
        </p:spPr>
        <p:txBody>
          <a:bodyPr wrap="square">
            <a:spAutoFit/>
          </a:bodyPr>
          <a:lstStyle/>
          <a:p>
            <a:r>
              <a:rPr lang="es-CO" sz="2400" b="1" dirty="0">
                <a:latin typeface="Arial" panose="020B0604020202020204" pitchFamily="34" charset="0"/>
                <a:cs typeface="Arial" panose="020B0604020202020204" pitchFamily="34" charset="0"/>
              </a:rPr>
              <a:t>Parte 1. </a:t>
            </a:r>
            <a:r>
              <a:rPr lang="es-CO" sz="2400" dirty="0">
                <a:latin typeface="Arial" panose="020B0604020202020204" pitchFamily="34" charset="0"/>
                <a:cs typeface="Arial" panose="020B0604020202020204" pitchFamily="34" charset="0"/>
              </a:rPr>
              <a:t>Calidad educativa y Marco general de la formación por competencias para la educación superior en Colombia (2h)</a:t>
            </a:r>
          </a:p>
        </p:txBody>
      </p:sp>
      <p:sp>
        <p:nvSpPr>
          <p:cNvPr id="2" name="Rectángulo 1">
            <a:extLst>
              <a:ext uri="{FF2B5EF4-FFF2-40B4-BE49-F238E27FC236}">
                <a16:creationId xmlns="" xmlns:a16="http://schemas.microsoft.com/office/drawing/2014/main" id="{DF175A37-B55B-4519-9F98-D04A612FE753}"/>
              </a:ext>
            </a:extLst>
          </p:cNvPr>
          <p:cNvSpPr/>
          <p:nvPr/>
        </p:nvSpPr>
        <p:spPr>
          <a:xfrm>
            <a:off x="1451195" y="1620601"/>
            <a:ext cx="689317" cy="709512"/>
          </a:xfrm>
          <a:prstGeom prst="rect">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 name="Rectángulo 6">
            <a:extLst>
              <a:ext uri="{FF2B5EF4-FFF2-40B4-BE49-F238E27FC236}">
                <a16:creationId xmlns="" xmlns:a16="http://schemas.microsoft.com/office/drawing/2014/main" id="{7344CB89-5318-4D19-BA25-5B705FDB78FF}"/>
              </a:ext>
            </a:extLst>
          </p:cNvPr>
          <p:cNvSpPr/>
          <p:nvPr/>
        </p:nvSpPr>
        <p:spPr>
          <a:xfrm>
            <a:off x="1451195" y="2939759"/>
            <a:ext cx="689317" cy="709512"/>
          </a:xfrm>
          <a:prstGeom prst="rect">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Rectángulo 7">
            <a:extLst>
              <a:ext uri="{FF2B5EF4-FFF2-40B4-BE49-F238E27FC236}">
                <a16:creationId xmlns="" xmlns:a16="http://schemas.microsoft.com/office/drawing/2014/main" id="{FE9DD8A8-B21D-473A-B8CC-F265C6F77766}"/>
              </a:ext>
            </a:extLst>
          </p:cNvPr>
          <p:cNvSpPr/>
          <p:nvPr/>
        </p:nvSpPr>
        <p:spPr>
          <a:xfrm>
            <a:off x="1431866" y="4289148"/>
            <a:ext cx="689317" cy="709512"/>
          </a:xfrm>
          <a:prstGeom prst="rect">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Rectángulo 8">
            <a:extLst>
              <a:ext uri="{FF2B5EF4-FFF2-40B4-BE49-F238E27FC236}">
                <a16:creationId xmlns="" xmlns:a16="http://schemas.microsoft.com/office/drawing/2014/main" id="{131C322D-D9A5-44EF-A98E-8E7989B62C78}"/>
              </a:ext>
            </a:extLst>
          </p:cNvPr>
          <p:cNvSpPr/>
          <p:nvPr/>
        </p:nvSpPr>
        <p:spPr>
          <a:xfrm>
            <a:off x="1431865" y="5638537"/>
            <a:ext cx="689317" cy="709512"/>
          </a:xfrm>
          <a:prstGeom prst="rect">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 name="Rectángulo 2">
            <a:extLst>
              <a:ext uri="{FF2B5EF4-FFF2-40B4-BE49-F238E27FC236}">
                <a16:creationId xmlns="" xmlns:a16="http://schemas.microsoft.com/office/drawing/2014/main" id="{B8AA0017-AF8D-4DC6-B6D9-E93D97922890}"/>
              </a:ext>
            </a:extLst>
          </p:cNvPr>
          <p:cNvSpPr/>
          <p:nvPr/>
        </p:nvSpPr>
        <p:spPr>
          <a:xfrm>
            <a:off x="2616587" y="2810464"/>
            <a:ext cx="8932985" cy="954107"/>
          </a:xfrm>
          <a:prstGeom prst="rect">
            <a:avLst/>
          </a:prstGeom>
        </p:spPr>
        <p:txBody>
          <a:bodyPr wrap="square">
            <a:spAutoFit/>
          </a:bodyPr>
          <a:lstStyle/>
          <a:p>
            <a:r>
              <a:rPr lang="es-CO" sz="2800" b="1" dirty="0">
                <a:solidFill>
                  <a:srgbClr val="002060"/>
                </a:solidFill>
                <a:latin typeface="Arial" panose="020B0604020202020204" pitchFamily="34" charset="0"/>
                <a:cs typeface="Arial" panose="020B0604020202020204" pitchFamily="34" charset="0"/>
              </a:rPr>
              <a:t>Parte 2. </a:t>
            </a:r>
            <a:r>
              <a:rPr lang="es-CO" sz="2800" dirty="0">
                <a:solidFill>
                  <a:srgbClr val="002060"/>
                </a:solidFill>
                <a:latin typeface="Arial" panose="020B0604020202020204" pitchFamily="34" charset="0"/>
                <a:cs typeface="Arial" panose="020B0604020202020204" pitchFamily="34" charset="0"/>
              </a:rPr>
              <a:t>Competencia de razonamiento cuantitativo. (2h)</a:t>
            </a:r>
          </a:p>
        </p:txBody>
      </p:sp>
      <p:sp>
        <p:nvSpPr>
          <p:cNvPr id="4" name="Rectángulo 3">
            <a:extLst>
              <a:ext uri="{FF2B5EF4-FFF2-40B4-BE49-F238E27FC236}">
                <a16:creationId xmlns="" xmlns:a16="http://schemas.microsoft.com/office/drawing/2014/main" id="{D3116737-09B9-4505-8CFB-DD7282294EAA}"/>
              </a:ext>
            </a:extLst>
          </p:cNvPr>
          <p:cNvSpPr/>
          <p:nvPr/>
        </p:nvSpPr>
        <p:spPr>
          <a:xfrm>
            <a:off x="2616588" y="4200341"/>
            <a:ext cx="8932985" cy="830997"/>
          </a:xfrm>
          <a:prstGeom prst="rect">
            <a:avLst/>
          </a:prstGeom>
        </p:spPr>
        <p:txBody>
          <a:bodyPr wrap="square">
            <a:spAutoFit/>
          </a:bodyPr>
          <a:lstStyle/>
          <a:p>
            <a:r>
              <a:rPr lang="es-CO" sz="2400" b="1" dirty="0">
                <a:latin typeface="Arial" panose="020B0604020202020204" pitchFamily="34" charset="0"/>
                <a:cs typeface="Arial" panose="020B0604020202020204" pitchFamily="34" charset="0"/>
              </a:rPr>
              <a:t>Parte 3. </a:t>
            </a:r>
            <a:r>
              <a:rPr lang="es-CO" sz="2400" dirty="0">
                <a:latin typeface="Arial" panose="020B0604020202020204" pitchFamily="34" charset="0"/>
                <a:cs typeface="Arial" panose="020B0604020202020204" pitchFamily="34" charset="0"/>
              </a:rPr>
              <a:t>Derrotero de una la política para formación en razonamiento cuantitativo. (2h)</a:t>
            </a:r>
          </a:p>
        </p:txBody>
      </p:sp>
      <p:sp>
        <p:nvSpPr>
          <p:cNvPr id="5" name="Rectángulo 4">
            <a:extLst>
              <a:ext uri="{FF2B5EF4-FFF2-40B4-BE49-F238E27FC236}">
                <a16:creationId xmlns="" xmlns:a16="http://schemas.microsoft.com/office/drawing/2014/main" id="{A94A9707-B445-4BF9-8BD6-A087B4D5860F}"/>
              </a:ext>
            </a:extLst>
          </p:cNvPr>
          <p:cNvSpPr/>
          <p:nvPr/>
        </p:nvSpPr>
        <p:spPr>
          <a:xfrm>
            <a:off x="2567351" y="5559256"/>
            <a:ext cx="9340952" cy="830997"/>
          </a:xfrm>
          <a:prstGeom prst="rect">
            <a:avLst/>
          </a:prstGeom>
        </p:spPr>
        <p:txBody>
          <a:bodyPr wrap="square">
            <a:spAutoFit/>
          </a:bodyPr>
          <a:lstStyle/>
          <a:p>
            <a:r>
              <a:rPr lang="es-CO" sz="2400" b="1" dirty="0">
                <a:latin typeface="Arial" panose="020B0604020202020204" pitchFamily="34" charset="0"/>
                <a:cs typeface="Arial" panose="020B0604020202020204" pitchFamily="34" charset="0"/>
              </a:rPr>
              <a:t>Parte 4. </a:t>
            </a:r>
            <a:r>
              <a:rPr lang="es-CO" sz="2400" dirty="0">
                <a:latin typeface="Arial" panose="020B0604020202020204" pitchFamily="34" charset="0"/>
                <a:cs typeface="Arial" panose="020B0604020202020204" pitchFamily="34" charset="0"/>
              </a:rPr>
              <a:t>Taller: construcción de una política para los programas de licenciatura sobre la formación en razonamiento cuantitativo (2h)</a:t>
            </a:r>
          </a:p>
        </p:txBody>
      </p:sp>
      <p:pic>
        <p:nvPicPr>
          <p:cNvPr id="12" name="Picture 2" descr="Resultado de imagen para check">
            <a:extLst>
              <a:ext uri="{FF2B5EF4-FFF2-40B4-BE49-F238E27FC236}">
                <a16:creationId xmlns="" xmlns:a16="http://schemas.microsoft.com/office/drawing/2014/main" id="{9655FA2E-A323-475F-85D2-A87E674955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2713" y="2568852"/>
            <a:ext cx="12287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Resultado de imagen para check">
            <a:extLst>
              <a:ext uri="{FF2B5EF4-FFF2-40B4-BE49-F238E27FC236}">
                <a16:creationId xmlns="" xmlns:a16="http://schemas.microsoft.com/office/drawing/2014/main" id="{AD7F1ECC-0881-49C2-8B7D-AFF24B3EC3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2713" y="1220757"/>
            <a:ext cx="1228725" cy="1228725"/>
          </a:xfrm>
          <a:prstGeom prst="rect">
            <a:avLst/>
          </a:prstGeom>
          <a:noFill/>
          <a:extLst>
            <a:ext uri="{909E8E84-426E-40DD-AFC4-6F175D3DCCD1}">
              <a14:hiddenFill xmlns:a14="http://schemas.microsoft.com/office/drawing/2010/main">
                <a:solidFill>
                  <a:srgbClr val="FFFFFF"/>
                </a:solidFill>
              </a14:hiddenFill>
            </a:ext>
          </a:extLst>
        </p:spPr>
      </p:pic>
      <p:sp>
        <p:nvSpPr>
          <p:cNvPr id="15" name="CuadroTexto 14">
            <a:extLst>
              <a:ext uri="{FF2B5EF4-FFF2-40B4-BE49-F238E27FC236}">
                <a16:creationId xmlns="" xmlns:a16="http://schemas.microsoft.com/office/drawing/2014/main" id="{EF8E4132-92E8-4645-9FF9-30799E528862}"/>
              </a:ext>
            </a:extLst>
          </p:cNvPr>
          <p:cNvSpPr txBox="1"/>
          <p:nvPr/>
        </p:nvSpPr>
        <p:spPr>
          <a:xfrm>
            <a:off x="3233532" y="6533323"/>
            <a:ext cx="6993133" cy="369332"/>
          </a:xfrm>
          <a:prstGeom prst="rect">
            <a:avLst/>
          </a:prstGeom>
          <a:noFill/>
        </p:spPr>
        <p:txBody>
          <a:bodyPr wrap="none" rtlCol="0">
            <a:spAutoFit/>
          </a:bodyPr>
          <a:lstStyle/>
          <a:p>
            <a:r>
              <a:rPr lang="es-CO" b="1" dirty="0"/>
              <a:t>Anexo: 1- Lectura crítica  /   anexo 2 – evolución de las pruebas del Icfes</a:t>
            </a:r>
          </a:p>
        </p:txBody>
      </p:sp>
    </p:spTree>
    <p:custDataLst>
      <p:tags r:id="rId1"/>
    </p:custDataLst>
    <p:extLst>
      <p:ext uri="{BB962C8B-B14F-4D97-AF65-F5344CB8AC3E}">
        <p14:creationId xmlns:p14="http://schemas.microsoft.com/office/powerpoint/2010/main" val="3374989526"/>
      </p:ext>
    </p:extLst>
  </p:cSld>
  <p:clrMapOvr>
    <a:masterClrMapping/>
  </p:clrMapOvr>
  <mc:AlternateContent xmlns:mc="http://schemas.openxmlformats.org/markup-compatibility/2006" xmlns:p14="http://schemas.microsoft.com/office/powerpoint/2010/main">
    <mc:Choice Requires="p14">
      <p:transition p14:dur="0" advTm="34770"/>
    </mc:Choice>
    <mc:Fallback xmlns="">
      <p:transition advTm="34770"/>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90544A39-A85E-4DEB-AB7A-755F055B79E1}"/>
              </a:ext>
            </a:extLst>
          </p:cNvPr>
          <p:cNvSpPr>
            <a:spLocks noGrp="1"/>
          </p:cNvSpPr>
          <p:nvPr>
            <p:ph type="title"/>
          </p:nvPr>
        </p:nvSpPr>
        <p:spPr>
          <a:xfrm>
            <a:off x="0" y="285610"/>
            <a:ext cx="12192000" cy="1198633"/>
          </a:xfrm>
          <a:solidFill>
            <a:srgbClr val="002060"/>
          </a:solidFill>
        </p:spPr>
        <p:txBody>
          <a:bodyPr>
            <a:normAutofit/>
          </a:bodyPr>
          <a:lstStyle/>
          <a:p>
            <a:pPr algn="ctr"/>
            <a:r>
              <a:rPr lang="es-CO" sz="4000" b="1" dirty="0">
                <a:solidFill>
                  <a:schemeClr val="bg1"/>
                </a:solidFill>
              </a:rPr>
              <a:t>Parte 2. Competencia de razonamiento cuantitativo.  </a:t>
            </a:r>
            <a:r>
              <a:rPr lang="es-CO" sz="3600" dirty="0">
                <a:solidFill>
                  <a:schemeClr val="bg1"/>
                </a:solidFill>
              </a:rPr>
              <a:t>(2h)</a:t>
            </a:r>
          </a:p>
        </p:txBody>
      </p:sp>
      <p:sp>
        <p:nvSpPr>
          <p:cNvPr id="3" name="Marcador de contenido 2">
            <a:extLst>
              <a:ext uri="{FF2B5EF4-FFF2-40B4-BE49-F238E27FC236}">
                <a16:creationId xmlns="" xmlns:a16="http://schemas.microsoft.com/office/drawing/2014/main" id="{E30EFCA0-E74A-4F75-BA57-F3B1C485402F}"/>
              </a:ext>
            </a:extLst>
          </p:cNvPr>
          <p:cNvSpPr>
            <a:spLocks noGrp="1"/>
          </p:cNvSpPr>
          <p:nvPr>
            <p:ph idx="1"/>
          </p:nvPr>
        </p:nvSpPr>
        <p:spPr>
          <a:xfrm>
            <a:off x="838200" y="2117170"/>
            <a:ext cx="10187609" cy="3249960"/>
          </a:xfrm>
          <a:ln>
            <a:solidFill>
              <a:srgbClr val="002060"/>
            </a:solidFill>
          </a:ln>
        </p:spPr>
        <p:txBody>
          <a:bodyPr/>
          <a:lstStyle/>
          <a:p>
            <a:r>
              <a:rPr lang="es-CO" dirty="0"/>
              <a:t>Una visión crítica desde la visión de formación o de la evaluación, ¿cuál es el paradigma?</a:t>
            </a:r>
          </a:p>
          <a:p>
            <a:endParaRPr lang="es-CO" dirty="0"/>
          </a:p>
          <a:p>
            <a:r>
              <a:rPr lang="es-CO" dirty="0"/>
              <a:t>Ámbito internacional (pruebas PISA, TIMSSS) </a:t>
            </a:r>
          </a:p>
          <a:p>
            <a:endParaRPr lang="es-CO" dirty="0"/>
          </a:p>
          <a:p>
            <a:r>
              <a:rPr lang="es-CO" dirty="0"/>
              <a:t>Ámbito nacional (pruebas Saber Pro).</a:t>
            </a:r>
          </a:p>
        </p:txBody>
      </p:sp>
    </p:spTree>
    <p:extLst>
      <p:ext uri="{BB962C8B-B14F-4D97-AF65-F5344CB8AC3E}">
        <p14:creationId xmlns:p14="http://schemas.microsoft.com/office/powerpoint/2010/main" val="387291609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90544A39-A85E-4DEB-AB7A-755F055B79E1}"/>
              </a:ext>
            </a:extLst>
          </p:cNvPr>
          <p:cNvSpPr>
            <a:spLocks noGrp="1"/>
          </p:cNvSpPr>
          <p:nvPr>
            <p:ph type="title"/>
          </p:nvPr>
        </p:nvSpPr>
        <p:spPr>
          <a:xfrm>
            <a:off x="0" y="159001"/>
            <a:ext cx="12192000" cy="769467"/>
          </a:xfrm>
          <a:solidFill>
            <a:srgbClr val="002060"/>
          </a:solidFill>
        </p:spPr>
        <p:txBody>
          <a:bodyPr>
            <a:normAutofit/>
          </a:bodyPr>
          <a:lstStyle/>
          <a:p>
            <a:pPr algn="ctr"/>
            <a:r>
              <a:rPr lang="es-CO" sz="4000" b="1" dirty="0">
                <a:solidFill>
                  <a:schemeClr val="bg1"/>
                </a:solidFill>
              </a:rPr>
              <a:t>¿cuál es el paradigma?</a:t>
            </a:r>
            <a:endParaRPr lang="es-CO" sz="3600" dirty="0">
              <a:solidFill>
                <a:schemeClr val="bg1"/>
              </a:solidFill>
            </a:endParaRPr>
          </a:p>
        </p:txBody>
      </p:sp>
      <p:pic>
        <p:nvPicPr>
          <p:cNvPr id="12" name="Imagen 11">
            <a:extLst>
              <a:ext uri="{FF2B5EF4-FFF2-40B4-BE49-F238E27FC236}">
                <a16:creationId xmlns="" xmlns:a16="http://schemas.microsoft.com/office/drawing/2014/main" id="{50860D4C-897E-421F-8514-CF791B6348FB}"/>
              </a:ext>
            </a:extLst>
          </p:cNvPr>
          <p:cNvPicPr>
            <a:picLocks noChangeAspect="1"/>
          </p:cNvPicPr>
          <p:nvPr/>
        </p:nvPicPr>
        <p:blipFill>
          <a:blip r:embed="rId2"/>
          <a:stretch>
            <a:fillRect/>
          </a:stretch>
        </p:blipFill>
        <p:spPr>
          <a:xfrm>
            <a:off x="314455" y="1175572"/>
            <a:ext cx="4641858" cy="2590804"/>
          </a:xfrm>
          <a:prstGeom prst="rect">
            <a:avLst/>
          </a:prstGeom>
        </p:spPr>
      </p:pic>
      <p:sp>
        <p:nvSpPr>
          <p:cNvPr id="13" name="Rectángulo 12">
            <a:extLst>
              <a:ext uri="{FF2B5EF4-FFF2-40B4-BE49-F238E27FC236}">
                <a16:creationId xmlns="" xmlns:a16="http://schemas.microsoft.com/office/drawing/2014/main" id="{636F86EB-5E8F-43B9-9B9E-BC64515E7842}"/>
              </a:ext>
            </a:extLst>
          </p:cNvPr>
          <p:cNvSpPr/>
          <p:nvPr/>
        </p:nvSpPr>
        <p:spPr>
          <a:xfrm>
            <a:off x="5130018" y="1175572"/>
            <a:ext cx="6747526" cy="923330"/>
          </a:xfrm>
          <a:prstGeom prst="rect">
            <a:avLst/>
          </a:prstGeom>
          <a:solidFill>
            <a:schemeClr val="accent1">
              <a:lumMod val="20000"/>
              <a:lumOff val="80000"/>
            </a:schemeClr>
          </a:solidFill>
        </p:spPr>
        <p:txBody>
          <a:bodyPr wrap="square">
            <a:spAutoFit/>
          </a:bodyPr>
          <a:lstStyle/>
          <a:p>
            <a:pPr algn="just"/>
            <a:r>
              <a:rPr lang="es-CO" dirty="0">
                <a:solidFill>
                  <a:srgbClr val="000000"/>
                </a:solidFill>
                <a:latin typeface="Arial" panose="020B0604020202020204" pitchFamily="34" charset="0"/>
                <a:cs typeface="Arial" panose="020B0604020202020204" pitchFamily="34" charset="0"/>
              </a:rPr>
              <a:t>La consolidación de la cultura de la evaluación soportada por el sistema de evaluación de competencias. 2003: </a:t>
            </a:r>
            <a:r>
              <a:rPr lang="es-CO" b="1" i="1" dirty="0">
                <a:solidFill>
                  <a:srgbClr val="000000"/>
                </a:solidFill>
                <a:latin typeface="Arial" panose="020B0604020202020204" pitchFamily="34" charset="0"/>
                <a:cs typeface="Arial" panose="020B0604020202020204" pitchFamily="34" charset="0"/>
              </a:rPr>
              <a:t>Exámenes de Calidad de la Educación Superior (</a:t>
            </a:r>
            <a:r>
              <a:rPr lang="es-CO" b="1" i="1" dirty="0" err="1">
                <a:solidFill>
                  <a:srgbClr val="000000"/>
                </a:solidFill>
                <a:latin typeface="Arial" panose="020B0604020202020204" pitchFamily="34" charset="0"/>
                <a:cs typeface="Arial" panose="020B0604020202020204" pitchFamily="34" charset="0"/>
              </a:rPr>
              <a:t>Ecaes</a:t>
            </a:r>
            <a:r>
              <a:rPr lang="es-CO" b="1" i="1" dirty="0">
                <a:solidFill>
                  <a:srgbClr val="000000"/>
                </a:solidFill>
                <a:latin typeface="Arial" panose="020B0604020202020204" pitchFamily="34" charset="0"/>
                <a:cs typeface="Arial" panose="020B0604020202020204" pitchFamily="34" charset="0"/>
              </a:rPr>
              <a:t>), </a:t>
            </a:r>
            <a:endParaRPr lang="es-CO" b="1" i="1" dirty="0">
              <a:latin typeface="Arial" panose="020B0604020202020204" pitchFamily="34" charset="0"/>
              <a:cs typeface="Arial" panose="020B0604020202020204" pitchFamily="34" charset="0"/>
            </a:endParaRPr>
          </a:p>
        </p:txBody>
      </p:sp>
      <p:sp>
        <p:nvSpPr>
          <p:cNvPr id="14" name="Rectángulo 13">
            <a:extLst>
              <a:ext uri="{FF2B5EF4-FFF2-40B4-BE49-F238E27FC236}">
                <a16:creationId xmlns="" xmlns:a16="http://schemas.microsoft.com/office/drawing/2014/main" id="{F5359861-B63B-4E1B-BC75-98A1A35ECBBB}"/>
              </a:ext>
            </a:extLst>
          </p:cNvPr>
          <p:cNvSpPr/>
          <p:nvPr/>
        </p:nvSpPr>
        <p:spPr>
          <a:xfrm>
            <a:off x="5130018" y="2192125"/>
            <a:ext cx="6747527" cy="1754326"/>
          </a:xfrm>
          <a:prstGeom prst="rect">
            <a:avLst/>
          </a:prstGeom>
          <a:solidFill>
            <a:schemeClr val="accent1">
              <a:lumMod val="20000"/>
              <a:lumOff val="80000"/>
            </a:schemeClr>
          </a:solidFill>
        </p:spPr>
        <p:txBody>
          <a:bodyPr wrap="square">
            <a:spAutoFit/>
          </a:bodyPr>
          <a:lstStyle/>
          <a:p>
            <a:pPr algn="just"/>
            <a:r>
              <a:rPr lang="es-CO" dirty="0">
                <a:solidFill>
                  <a:srgbClr val="000000"/>
                </a:solidFill>
                <a:latin typeface="Arial" panose="020B0604020202020204" pitchFamily="34" charset="0"/>
                <a:cs typeface="Arial" panose="020B0604020202020204" pitchFamily="34" charset="0"/>
              </a:rPr>
              <a:t>El MEN emprendió la definición de un marco de competencias para educación superior, pese a la diversidad de la oferta educativa, las reservas de algunos miembros de la comunidad académica sobre la noción de competencia y la formación que tradicionalmente se centraba en competencias específicas, definidas de manera general en los perfiles profesionales.</a:t>
            </a:r>
            <a:endParaRPr lang="es-CO" dirty="0">
              <a:latin typeface="Arial" panose="020B0604020202020204" pitchFamily="34" charset="0"/>
              <a:cs typeface="Arial" panose="020B0604020202020204" pitchFamily="34" charset="0"/>
            </a:endParaRPr>
          </a:p>
        </p:txBody>
      </p:sp>
      <p:sp>
        <p:nvSpPr>
          <p:cNvPr id="15" name="Rectángulo 14">
            <a:extLst>
              <a:ext uri="{FF2B5EF4-FFF2-40B4-BE49-F238E27FC236}">
                <a16:creationId xmlns="" xmlns:a16="http://schemas.microsoft.com/office/drawing/2014/main" id="{A0943BAC-6138-4970-8C9D-19EDD06CEEC3}"/>
              </a:ext>
            </a:extLst>
          </p:cNvPr>
          <p:cNvSpPr/>
          <p:nvPr/>
        </p:nvSpPr>
        <p:spPr>
          <a:xfrm>
            <a:off x="3048000" y="3978822"/>
            <a:ext cx="6096000" cy="1200329"/>
          </a:xfrm>
          <a:prstGeom prst="rect">
            <a:avLst/>
          </a:prstGeom>
          <a:solidFill>
            <a:schemeClr val="accent1">
              <a:lumMod val="20000"/>
              <a:lumOff val="80000"/>
            </a:schemeClr>
          </a:solidFill>
        </p:spPr>
        <p:txBody>
          <a:bodyPr>
            <a:spAutoFit/>
          </a:bodyPr>
          <a:lstStyle/>
          <a:p>
            <a:pPr algn="just"/>
            <a:r>
              <a:rPr lang="es-CO" dirty="0">
                <a:solidFill>
                  <a:srgbClr val="000000"/>
                </a:solidFill>
                <a:latin typeface="Arial" panose="020B0604020202020204" pitchFamily="34" charset="0"/>
                <a:cs typeface="Arial" panose="020B0604020202020204" pitchFamily="34" charset="0"/>
              </a:rPr>
              <a:t>2009 – 2010: Definieron las competencias genéricas de la educación superior, procurando que fueran pertinentes para el contexto colombiano en el marco de la globalización </a:t>
            </a:r>
            <a:endParaRPr lang="es-CO" dirty="0">
              <a:latin typeface="Arial" panose="020B0604020202020204" pitchFamily="34" charset="0"/>
              <a:cs typeface="Arial" panose="020B0604020202020204" pitchFamily="34" charset="0"/>
            </a:endParaRPr>
          </a:p>
        </p:txBody>
      </p:sp>
      <p:sp>
        <p:nvSpPr>
          <p:cNvPr id="16" name="Rectángulo 15">
            <a:extLst>
              <a:ext uri="{FF2B5EF4-FFF2-40B4-BE49-F238E27FC236}">
                <a16:creationId xmlns="" xmlns:a16="http://schemas.microsoft.com/office/drawing/2014/main" id="{DA8E8771-2346-4F47-9AEB-A3D9220F49AF}"/>
              </a:ext>
            </a:extLst>
          </p:cNvPr>
          <p:cNvSpPr/>
          <p:nvPr/>
        </p:nvSpPr>
        <p:spPr>
          <a:xfrm>
            <a:off x="437321" y="5296959"/>
            <a:ext cx="8905462" cy="1477328"/>
          </a:xfrm>
          <a:prstGeom prst="rect">
            <a:avLst/>
          </a:prstGeom>
          <a:solidFill>
            <a:schemeClr val="accent1">
              <a:lumMod val="20000"/>
              <a:lumOff val="80000"/>
            </a:schemeClr>
          </a:solidFill>
        </p:spPr>
        <p:txBody>
          <a:bodyPr wrap="square">
            <a:spAutoFit/>
          </a:bodyPr>
          <a:lstStyle/>
          <a:p>
            <a:pPr algn="just"/>
            <a:r>
              <a:rPr lang="es-CO" dirty="0">
                <a:solidFill>
                  <a:srgbClr val="000000"/>
                </a:solidFill>
                <a:latin typeface="Arial" panose="020B0604020202020204" pitchFamily="34" charset="0"/>
                <a:cs typeface="Arial" panose="020B0604020202020204" pitchFamily="34" charset="0"/>
              </a:rPr>
              <a:t>La evaluación de las competencias implicó cambios sustanciales en el diseño de los exámenes, en tanto se pasó de la medición de conocimientos y aptitudes a la evaluación del “saber hacer en contexto”, es decir, a determinar el grado de capacidad de un estudiante para aplicar conocimientos y habilidades en situaciones concretas. </a:t>
            </a:r>
            <a:endParaRPr lang="es-CO"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7111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802034A3-5CBB-4623-838B-B36B7D797063}"/>
              </a:ext>
            </a:extLst>
          </p:cNvPr>
          <p:cNvSpPr>
            <a:spLocks noGrp="1"/>
          </p:cNvSpPr>
          <p:nvPr>
            <p:ph type="title"/>
          </p:nvPr>
        </p:nvSpPr>
        <p:spPr>
          <a:xfrm>
            <a:off x="0" y="338621"/>
            <a:ext cx="12192000" cy="838069"/>
          </a:xfrm>
          <a:solidFill>
            <a:srgbClr val="002060"/>
          </a:solidFill>
        </p:spPr>
        <p:txBody>
          <a:bodyPr>
            <a:normAutofit/>
          </a:bodyPr>
          <a:lstStyle/>
          <a:p>
            <a:pPr algn="ctr"/>
            <a:r>
              <a:rPr lang="es-CO" sz="4000" dirty="0">
                <a:solidFill>
                  <a:schemeClr val="bg1"/>
                </a:solidFill>
              </a:rPr>
              <a:t>Ámbito internacional </a:t>
            </a:r>
          </a:p>
        </p:txBody>
      </p:sp>
      <p:sp>
        <p:nvSpPr>
          <p:cNvPr id="3" name="Marcador de contenido 2">
            <a:extLst>
              <a:ext uri="{FF2B5EF4-FFF2-40B4-BE49-F238E27FC236}">
                <a16:creationId xmlns="" xmlns:a16="http://schemas.microsoft.com/office/drawing/2014/main" id="{4C286F69-128B-45BD-BD60-BB7D9C910B24}"/>
              </a:ext>
            </a:extLst>
          </p:cNvPr>
          <p:cNvSpPr>
            <a:spLocks noGrp="1"/>
          </p:cNvSpPr>
          <p:nvPr>
            <p:ph idx="1"/>
          </p:nvPr>
        </p:nvSpPr>
        <p:spPr>
          <a:xfrm>
            <a:off x="984464" y="2517101"/>
            <a:ext cx="10528495" cy="1067360"/>
          </a:xfrm>
        </p:spPr>
        <p:txBody>
          <a:bodyPr>
            <a:normAutofit/>
          </a:bodyPr>
          <a:lstStyle/>
          <a:p>
            <a:pPr marL="0" indent="0">
              <a:buNone/>
            </a:pPr>
            <a:r>
              <a:rPr lang="es-CO" sz="2400" b="1" i="1" dirty="0" err="1">
                <a:solidFill>
                  <a:srgbClr val="002060"/>
                </a:solidFill>
              </a:rPr>
              <a:t>Programme</a:t>
            </a:r>
            <a:r>
              <a:rPr lang="es-CO" sz="2400" b="1" i="1" dirty="0">
                <a:solidFill>
                  <a:srgbClr val="002060"/>
                </a:solidFill>
              </a:rPr>
              <a:t> </a:t>
            </a:r>
            <a:r>
              <a:rPr lang="es-CO" sz="2400" b="1" i="1" dirty="0" err="1">
                <a:solidFill>
                  <a:srgbClr val="002060"/>
                </a:solidFill>
              </a:rPr>
              <a:t>for</a:t>
            </a:r>
            <a:r>
              <a:rPr lang="es-CO" sz="2400" b="1" i="1" dirty="0">
                <a:solidFill>
                  <a:srgbClr val="002060"/>
                </a:solidFill>
              </a:rPr>
              <a:t> International </a:t>
            </a:r>
            <a:r>
              <a:rPr lang="es-CO" sz="2400" b="1" i="1" dirty="0" err="1">
                <a:solidFill>
                  <a:srgbClr val="002060"/>
                </a:solidFill>
              </a:rPr>
              <a:t>Student</a:t>
            </a:r>
            <a:r>
              <a:rPr lang="es-CO" sz="2400" b="1" i="1" dirty="0">
                <a:solidFill>
                  <a:srgbClr val="002060"/>
                </a:solidFill>
              </a:rPr>
              <a:t> </a:t>
            </a:r>
            <a:r>
              <a:rPr lang="es-CO" sz="2400" b="1" i="1" dirty="0" err="1">
                <a:solidFill>
                  <a:srgbClr val="002060"/>
                </a:solidFill>
              </a:rPr>
              <a:t>Assessment</a:t>
            </a:r>
            <a:r>
              <a:rPr lang="es-CO" sz="2400" b="1" i="1" dirty="0">
                <a:solidFill>
                  <a:srgbClr val="002060"/>
                </a:solidFill>
              </a:rPr>
              <a:t> </a:t>
            </a:r>
          </a:p>
          <a:p>
            <a:pPr marL="0" indent="0">
              <a:buNone/>
            </a:pPr>
            <a:r>
              <a:rPr lang="es-CO" sz="2400" dirty="0"/>
              <a:t>(Programa para la Evaluación Internacional de Alumnos )</a:t>
            </a:r>
          </a:p>
          <a:p>
            <a:endParaRPr lang="es-CO" sz="2400" dirty="0"/>
          </a:p>
          <a:p>
            <a:endParaRPr lang="es-CO" sz="2400" dirty="0"/>
          </a:p>
        </p:txBody>
      </p:sp>
      <p:pic>
        <p:nvPicPr>
          <p:cNvPr id="4" name="Picture 2" descr="Resultado de imagen para PISA LOGO">
            <a:extLst>
              <a:ext uri="{FF2B5EF4-FFF2-40B4-BE49-F238E27FC236}">
                <a16:creationId xmlns="" xmlns:a16="http://schemas.microsoft.com/office/drawing/2014/main" id="{92E66A76-1F08-44A5-A9D1-DEFF239BD0D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4464" y="1433513"/>
            <a:ext cx="1946509" cy="872573"/>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a:extLst>
              <a:ext uri="{FF2B5EF4-FFF2-40B4-BE49-F238E27FC236}">
                <a16:creationId xmlns="" xmlns:a16="http://schemas.microsoft.com/office/drawing/2014/main" id="{3C1A3761-E53B-489A-8D04-185CC52D43E1}"/>
              </a:ext>
            </a:extLst>
          </p:cNvPr>
          <p:cNvSpPr/>
          <p:nvPr/>
        </p:nvSpPr>
        <p:spPr>
          <a:xfrm>
            <a:off x="861634" y="5743625"/>
            <a:ext cx="9920097" cy="830997"/>
          </a:xfrm>
          <a:prstGeom prst="rect">
            <a:avLst/>
          </a:prstGeom>
        </p:spPr>
        <p:txBody>
          <a:bodyPr wrap="square">
            <a:spAutoFit/>
          </a:bodyPr>
          <a:lstStyle/>
          <a:p>
            <a:r>
              <a:rPr lang="en-US" sz="2400" b="1" i="1" dirty="0">
                <a:solidFill>
                  <a:srgbClr val="002060"/>
                </a:solidFill>
                <a:latin typeface="Arial" panose="020B0604020202020204" pitchFamily="34" charset="0"/>
                <a:cs typeface="Arial" panose="020B0604020202020204" pitchFamily="34" charset="0"/>
              </a:rPr>
              <a:t>Trends in International Mathematics and Science Study </a:t>
            </a:r>
            <a:r>
              <a:rPr lang="es-CO" sz="2400" b="1" i="1" dirty="0">
                <a:solidFill>
                  <a:srgbClr val="002060"/>
                </a:solidFill>
                <a:latin typeface="Arial" panose="020B0604020202020204" pitchFamily="34" charset="0"/>
                <a:cs typeface="Arial" panose="020B0604020202020204" pitchFamily="34" charset="0"/>
              </a:rPr>
              <a:t>TIMSSS</a:t>
            </a:r>
          </a:p>
          <a:p>
            <a:r>
              <a:rPr lang="es-CO" sz="2400" b="1" dirty="0">
                <a:latin typeface="Arial" panose="020B0604020202020204" pitchFamily="34" charset="0"/>
                <a:cs typeface="Arial" panose="020B0604020202020204" pitchFamily="34" charset="0"/>
              </a:rPr>
              <a:t>(Estudio de las Tendencias en Matemáticas y Ciencias)</a:t>
            </a:r>
            <a:endParaRPr lang="es-CO" sz="2400" dirty="0">
              <a:latin typeface="Arial" panose="020B0604020202020204" pitchFamily="34" charset="0"/>
              <a:cs typeface="Arial" panose="020B0604020202020204" pitchFamily="34" charset="0"/>
            </a:endParaRPr>
          </a:p>
        </p:txBody>
      </p:sp>
      <p:pic>
        <p:nvPicPr>
          <p:cNvPr id="6" name="Imagen 5">
            <a:extLst>
              <a:ext uri="{FF2B5EF4-FFF2-40B4-BE49-F238E27FC236}">
                <a16:creationId xmlns="" xmlns:a16="http://schemas.microsoft.com/office/drawing/2014/main" id="{A0D3B8D7-072D-41A8-9AFC-18BE7B18F0AE}"/>
              </a:ext>
            </a:extLst>
          </p:cNvPr>
          <p:cNvPicPr>
            <a:picLocks noChangeAspect="1"/>
          </p:cNvPicPr>
          <p:nvPr/>
        </p:nvPicPr>
        <p:blipFill rotWithShape="1">
          <a:blip r:embed="rId3"/>
          <a:srcRect l="4862" t="8498" r="6570" b="14786"/>
          <a:stretch/>
        </p:blipFill>
        <p:spPr>
          <a:xfrm>
            <a:off x="984463" y="4009965"/>
            <a:ext cx="1946509" cy="1686060"/>
          </a:xfrm>
          <a:prstGeom prst="rect">
            <a:avLst/>
          </a:prstGeom>
        </p:spPr>
      </p:pic>
    </p:spTree>
    <p:extLst>
      <p:ext uri="{BB962C8B-B14F-4D97-AF65-F5344CB8AC3E}">
        <p14:creationId xmlns:p14="http://schemas.microsoft.com/office/powerpoint/2010/main" val="61430630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21538B91-A400-4298-8DCF-74C410C721C4}"/>
              </a:ext>
            </a:extLst>
          </p:cNvPr>
          <p:cNvSpPr>
            <a:spLocks noGrp="1"/>
          </p:cNvSpPr>
          <p:nvPr>
            <p:ph type="title"/>
          </p:nvPr>
        </p:nvSpPr>
        <p:spPr>
          <a:xfrm>
            <a:off x="0" y="365125"/>
            <a:ext cx="12192000" cy="522771"/>
          </a:xfrm>
          <a:solidFill>
            <a:srgbClr val="002060"/>
          </a:solidFill>
        </p:spPr>
        <p:txBody>
          <a:bodyPr>
            <a:normAutofit fontScale="90000"/>
          </a:bodyPr>
          <a:lstStyle/>
          <a:p>
            <a:pPr algn="ctr"/>
            <a:r>
              <a:rPr lang="es-CO" sz="3200" b="1" dirty="0">
                <a:solidFill>
                  <a:schemeClr val="bg1"/>
                </a:solidFill>
              </a:rPr>
              <a:t>PISA:</a:t>
            </a:r>
            <a:r>
              <a:rPr lang="es-CO" sz="3200" dirty="0">
                <a:solidFill>
                  <a:schemeClr val="bg1"/>
                </a:solidFill>
              </a:rPr>
              <a:t> </a:t>
            </a:r>
            <a:r>
              <a:rPr lang="es-CO" sz="3200" b="1" dirty="0">
                <a:solidFill>
                  <a:schemeClr val="bg1"/>
                </a:solidFill>
              </a:rPr>
              <a:t>Programa para la Evaluación Internacional de Alumnos</a:t>
            </a:r>
            <a:endParaRPr lang="es-CO" sz="3200" dirty="0">
              <a:solidFill>
                <a:schemeClr val="bg1"/>
              </a:solidFill>
            </a:endParaRPr>
          </a:p>
        </p:txBody>
      </p:sp>
      <p:sp>
        <p:nvSpPr>
          <p:cNvPr id="4" name="Rectángulo 3">
            <a:extLst>
              <a:ext uri="{FF2B5EF4-FFF2-40B4-BE49-F238E27FC236}">
                <a16:creationId xmlns="" xmlns:a16="http://schemas.microsoft.com/office/drawing/2014/main" id="{2F603648-A390-42AF-B92D-CA7243A1AB28}"/>
              </a:ext>
            </a:extLst>
          </p:cNvPr>
          <p:cNvSpPr/>
          <p:nvPr/>
        </p:nvSpPr>
        <p:spPr>
          <a:xfrm>
            <a:off x="3647636" y="1078177"/>
            <a:ext cx="8403687" cy="2062103"/>
          </a:xfrm>
          <a:prstGeom prst="rect">
            <a:avLst/>
          </a:prstGeom>
        </p:spPr>
        <p:txBody>
          <a:bodyPr wrap="square">
            <a:spAutoFit/>
          </a:bodyPr>
          <a:lstStyle/>
          <a:p>
            <a:r>
              <a:rPr lang="es-CO" sz="1600" dirty="0">
                <a:solidFill>
                  <a:srgbClr val="000000"/>
                </a:solidFill>
                <a:latin typeface="Arial" panose="020B0604020202020204" pitchFamily="34" charset="0"/>
              </a:rPr>
              <a:t>PISA evalúa hasta qué punto los alumnos cercanos al final de la educación obligatoria han adquirido algunos de los conocimientos y habilidades necesarios para la participación plena en la sociedad del saber. </a:t>
            </a:r>
          </a:p>
          <a:p>
            <a:endParaRPr lang="es-CO" sz="1600" dirty="0">
              <a:solidFill>
                <a:srgbClr val="000000"/>
              </a:solidFill>
              <a:latin typeface="Arial" panose="020B0604020202020204" pitchFamily="34" charset="0"/>
            </a:endParaRPr>
          </a:p>
          <a:p>
            <a:r>
              <a:rPr lang="es-CO" sz="1600" dirty="0">
                <a:solidFill>
                  <a:srgbClr val="000000"/>
                </a:solidFill>
                <a:latin typeface="Arial" panose="020B0604020202020204" pitchFamily="34" charset="0"/>
              </a:rPr>
              <a:t>Las pruebas se aplican cada tres años y evalúan el rendimiento de estudiantes de 15 años en áreas específicas y estudian una amplia gama de resultados educativos, entre como: la motivación de los alumnos por aprender, la concepción que éstos tienen sobre sí mismos y sus estrategias de aprendizaje. </a:t>
            </a:r>
          </a:p>
        </p:txBody>
      </p:sp>
      <p:graphicFrame>
        <p:nvGraphicFramePr>
          <p:cNvPr id="5" name="Tabla 4">
            <a:extLst>
              <a:ext uri="{FF2B5EF4-FFF2-40B4-BE49-F238E27FC236}">
                <a16:creationId xmlns="" xmlns:a16="http://schemas.microsoft.com/office/drawing/2014/main" id="{A8DC1AB7-8CB8-4537-BC20-AABA1119963C}"/>
              </a:ext>
            </a:extLst>
          </p:cNvPr>
          <p:cNvGraphicFramePr>
            <a:graphicFrameLocks noGrp="1"/>
          </p:cNvGraphicFramePr>
          <p:nvPr>
            <p:extLst>
              <p:ext uri="{D42A27DB-BD31-4B8C-83A1-F6EECF244321}">
                <p14:modId xmlns:p14="http://schemas.microsoft.com/office/powerpoint/2010/main" val="1153791964"/>
              </p:ext>
            </p:extLst>
          </p:nvPr>
        </p:nvGraphicFramePr>
        <p:xfrm>
          <a:off x="140677" y="3429000"/>
          <a:ext cx="11722491" cy="3022600"/>
        </p:xfrm>
        <a:graphic>
          <a:graphicData uri="http://schemas.openxmlformats.org/drawingml/2006/table">
            <a:tbl>
              <a:tblPr/>
              <a:tblGrid>
                <a:gridCol w="11722491">
                  <a:extLst>
                    <a:ext uri="{9D8B030D-6E8A-4147-A177-3AD203B41FA5}">
                      <a16:colId xmlns="" xmlns:a16="http://schemas.microsoft.com/office/drawing/2014/main" val="3129521326"/>
                    </a:ext>
                  </a:extLst>
                </a:gridCol>
              </a:tblGrid>
              <a:tr h="199877">
                <a:tc>
                  <a:txBody>
                    <a:bodyPr/>
                    <a:lstStyle/>
                    <a:p>
                      <a:pPr rtl="0" fontAlgn="t">
                        <a:spcBef>
                          <a:spcPts val="0"/>
                        </a:spcBef>
                        <a:spcAft>
                          <a:spcPts val="0"/>
                        </a:spcAft>
                      </a:pPr>
                      <a:r>
                        <a:rPr lang="es-CO" sz="1400" b="1" i="0" u="none" strike="noStrike" dirty="0">
                          <a:solidFill>
                            <a:srgbClr val="000000"/>
                          </a:solidFill>
                          <a:effectLst/>
                          <a:latin typeface="Arial Narrow" panose="020B0606020202030204" pitchFamily="34" charset="0"/>
                          <a:cs typeface="Arial" panose="020B0604020202020204" pitchFamily="34" charset="0"/>
                        </a:rPr>
                        <a:t>Años de participación de Colombia: </a:t>
                      </a:r>
                      <a:r>
                        <a:rPr lang="es-CO" sz="1400" b="0" i="0" u="none" strike="noStrike" dirty="0">
                          <a:solidFill>
                            <a:srgbClr val="000000"/>
                          </a:solidFill>
                          <a:effectLst/>
                          <a:latin typeface="Arial Narrow" panose="020B0606020202030204" pitchFamily="34" charset="0"/>
                          <a:cs typeface="Arial" panose="020B0604020202020204" pitchFamily="34" charset="0"/>
                        </a:rPr>
                        <a:t>2006, 2009, 2012, 2015 y 2018</a:t>
                      </a:r>
                      <a:endParaRPr lang="es-CO" sz="1400" dirty="0">
                        <a:effectLst/>
                        <a:latin typeface="Arial Narrow" panose="020B0606020202030204" pitchFamily="34" charset="0"/>
                        <a:cs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60561595"/>
                  </a:ext>
                </a:extLst>
              </a:tr>
              <a:tr h="325172">
                <a:tc>
                  <a:txBody>
                    <a:bodyPr/>
                    <a:lstStyle/>
                    <a:p>
                      <a:pPr rtl="0" fontAlgn="t">
                        <a:spcBef>
                          <a:spcPts val="0"/>
                        </a:spcBef>
                        <a:spcAft>
                          <a:spcPts val="0"/>
                        </a:spcAft>
                      </a:pPr>
                      <a:r>
                        <a:rPr lang="es-CO" sz="1400" b="1" i="0" u="none" strike="noStrike">
                          <a:solidFill>
                            <a:srgbClr val="000000"/>
                          </a:solidFill>
                          <a:effectLst/>
                          <a:latin typeface="Arial Narrow" panose="020B0606020202030204" pitchFamily="34" charset="0"/>
                          <a:cs typeface="Arial" panose="020B0604020202020204" pitchFamily="34" charset="0"/>
                        </a:rPr>
                        <a:t>Objetivo: </a:t>
                      </a:r>
                      <a:r>
                        <a:rPr lang="es-CO" sz="1400" b="0" i="0" u="none" strike="noStrike">
                          <a:solidFill>
                            <a:srgbClr val="000000"/>
                          </a:solidFill>
                          <a:effectLst/>
                          <a:latin typeface="Arial Narrow" panose="020B0606020202030204" pitchFamily="34" charset="0"/>
                          <a:cs typeface="Arial" panose="020B0604020202020204" pitchFamily="34" charset="0"/>
                        </a:rPr>
                        <a:t>Determinar en qué medida los estudiantes de 15 años, independientemente del grado que estén cursando, han adquirido los conocimientos y competencias esenciales para afrontar los retos de la vida adulta.</a:t>
                      </a:r>
                      <a:endParaRPr lang="es-CO" sz="1400">
                        <a:effectLst/>
                        <a:latin typeface="Arial Narrow" panose="020B0606020202030204" pitchFamily="34" charset="0"/>
                        <a:cs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580931021"/>
                  </a:ext>
                </a:extLst>
              </a:tr>
              <a:tr h="199877">
                <a:tc>
                  <a:txBody>
                    <a:bodyPr/>
                    <a:lstStyle/>
                    <a:p>
                      <a:pPr rtl="0" fontAlgn="t">
                        <a:spcBef>
                          <a:spcPts val="0"/>
                        </a:spcBef>
                        <a:spcAft>
                          <a:spcPts val="0"/>
                        </a:spcAft>
                      </a:pPr>
                      <a:r>
                        <a:rPr lang="es-CO" sz="1400" b="1" i="0" u="none" strike="noStrike">
                          <a:solidFill>
                            <a:srgbClr val="000000"/>
                          </a:solidFill>
                          <a:effectLst/>
                          <a:latin typeface="Arial Narrow" panose="020B0606020202030204" pitchFamily="34" charset="0"/>
                          <a:cs typeface="Arial" panose="020B0604020202020204" pitchFamily="34" charset="0"/>
                        </a:rPr>
                        <a:t>¿Qué evalúa? </a:t>
                      </a:r>
                      <a:r>
                        <a:rPr lang="es-CO" sz="1400" b="0" i="0" u="none" strike="noStrike">
                          <a:solidFill>
                            <a:srgbClr val="000000"/>
                          </a:solidFill>
                          <a:effectLst/>
                          <a:latin typeface="Arial Narrow" panose="020B0606020202030204" pitchFamily="34" charset="0"/>
                          <a:cs typeface="Arial" panose="020B0604020202020204" pitchFamily="34" charset="0"/>
                        </a:rPr>
                        <a:t>Evalúa y compara lo que los estudiantes pueden hacer con lo que saben.</a:t>
                      </a:r>
                      <a:endParaRPr lang="es-CO" sz="1400">
                        <a:effectLst/>
                        <a:latin typeface="Arial Narrow" panose="020B0606020202030204" pitchFamily="34" charset="0"/>
                        <a:cs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924070399"/>
                  </a:ext>
                </a:extLst>
              </a:tr>
              <a:tr h="575764">
                <a:tc>
                  <a:txBody>
                    <a:bodyPr/>
                    <a:lstStyle/>
                    <a:p>
                      <a:pPr rtl="0" fontAlgn="t">
                        <a:spcBef>
                          <a:spcPts val="0"/>
                        </a:spcBef>
                        <a:spcAft>
                          <a:spcPts val="0"/>
                        </a:spcAft>
                      </a:pPr>
                      <a:r>
                        <a:rPr lang="es-CO" sz="1400" b="1" i="0" u="none" strike="noStrike" dirty="0">
                          <a:solidFill>
                            <a:srgbClr val="000000"/>
                          </a:solidFill>
                          <a:effectLst/>
                          <a:latin typeface="Arial Narrow" panose="020B0606020202030204" pitchFamily="34" charset="0"/>
                          <a:cs typeface="Arial" panose="020B0604020202020204" pitchFamily="34" charset="0"/>
                        </a:rPr>
                        <a:t>Áreas evaluadas: </a:t>
                      </a:r>
                      <a:r>
                        <a:rPr lang="es-CO" sz="1400" b="0" i="0" u="none" strike="noStrike" dirty="0">
                          <a:solidFill>
                            <a:srgbClr val="000000"/>
                          </a:solidFill>
                          <a:effectLst/>
                          <a:latin typeface="Arial Narrow" panose="020B0606020202030204" pitchFamily="34" charset="0"/>
                          <a:cs typeface="Arial" panose="020B0604020202020204" pitchFamily="34" charset="0"/>
                        </a:rPr>
                        <a:t>Lectura, matemáticas y ciencias. En cada aplicación se pone el énfasis en una de las áreas. Las tres pruebas en cada una de sus años se orientaron a temáticas específicas así: lectura (en el 2000 y el 2009), matemáticas (en 2003 y 2012) y las ciencias en 2006 y 2015, siendo la resolución de problemas un área temática especial en las pruebas de PISA 2003. En 2009 Colombia también participó en la prueba de lectura electrónica, y en 2012 en la de alfabetización financiera.</a:t>
                      </a:r>
                      <a:endParaRPr lang="es-CO" sz="1400" dirty="0">
                        <a:effectLst/>
                        <a:latin typeface="Arial Narrow" panose="020B0606020202030204" pitchFamily="34" charset="0"/>
                        <a:cs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793768697"/>
                  </a:ext>
                </a:extLst>
              </a:tr>
              <a:tr h="199877">
                <a:tc>
                  <a:txBody>
                    <a:bodyPr/>
                    <a:lstStyle/>
                    <a:p>
                      <a:pPr rtl="0" fontAlgn="t">
                        <a:spcBef>
                          <a:spcPts val="0"/>
                        </a:spcBef>
                        <a:spcAft>
                          <a:spcPts val="0"/>
                        </a:spcAft>
                      </a:pPr>
                      <a:r>
                        <a:rPr lang="es-CO" sz="1400" b="1" i="0" u="none" strike="noStrike">
                          <a:solidFill>
                            <a:srgbClr val="000000"/>
                          </a:solidFill>
                          <a:effectLst/>
                          <a:latin typeface="Arial Narrow" panose="020B0606020202030204" pitchFamily="34" charset="0"/>
                          <a:cs typeface="Arial" panose="020B0604020202020204" pitchFamily="34" charset="0"/>
                        </a:rPr>
                        <a:t>¿Qué población participa? </a:t>
                      </a:r>
                      <a:r>
                        <a:rPr lang="es-CO" sz="1400" b="0" i="0" u="none" strike="noStrike">
                          <a:solidFill>
                            <a:srgbClr val="000000"/>
                          </a:solidFill>
                          <a:effectLst/>
                          <a:latin typeface="Arial Narrow" panose="020B0606020202030204" pitchFamily="34" charset="0"/>
                          <a:cs typeface="Arial" panose="020B0604020202020204" pitchFamily="34" charset="0"/>
                        </a:rPr>
                        <a:t>Estudiantes del sistema educativo que tienen 15 años, sin importar el nivel educativo en que se ubiquen.</a:t>
                      </a:r>
                      <a:endParaRPr lang="es-CO" sz="1400">
                        <a:effectLst/>
                        <a:latin typeface="Arial Narrow" panose="020B0606020202030204" pitchFamily="34" charset="0"/>
                        <a:cs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363526887"/>
                  </a:ext>
                </a:extLst>
              </a:tr>
              <a:tr h="199877">
                <a:tc>
                  <a:txBody>
                    <a:bodyPr/>
                    <a:lstStyle/>
                    <a:p>
                      <a:pPr rtl="0" fontAlgn="t">
                        <a:spcBef>
                          <a:spcPts val="0"/>
                        </a:spcBef>
                        <a:spcAft>
                          <a:spcPts val="0"/>
                        </a:spcAft>
                      </a:pPr>
                      <a:r>
                        <a:rPr lang="es-CO" sz="1400" b="1" i="0" u="none" strike="noStrike">
                          <a:solidFill>
                            <a:srgbClr val="000000"/>
                          </a:solidFill>
                          <a:effectLst/>
                          <a:latin typeface="Arial Narrow" panose="020B0606020202030204" pitchFamily="34" charset="0"/>
                          <a:cs typeface="Arial" panose="020B0604020202020204" pitchFamily="34" charset="0"/>
                        </a:rPr>
                        <a:t>Periodicidad de aplicación: </a:t>
                      </a:r>
                      <a:r>
                        <a:rPr lang="es-CO" sz="1400" b="0" i="0" u="none" strike="noStrike">
                          <a:solidFill>
                            <a:srgbClr val="000000"/>
                          </a:solidFill>
                          <a:effectLst/>
                          <a:latin typeface="Arial Narrow" panose="020B0606020202030204" pitchFamily="34" charset="0"/>
                          <a:cs typeface="Arial" panose="020B0604020202020204" pitchFamily="34" charset="0"/>
                        </a:rPr>
                        <a:t>Desde el 2000 se aplica cada tres años.</a:t>
                      </a:r>
                      <a:r>
                        <a:rPr lang="es-CO" sz="1400" b="1" i="0" u="none" strike="noStrike">
                          <a:solidFill>
                            <a:srgbClr val="000000"/>
                          </a:solidFill>
                          <a:effectLst/>
                          <a:latin typeface="Arial Narrow" panose="020B0606020202030204" pitchFamily="34" charset="0"/>
                          <a:cs typeface="Arial" panose="020B0604020202020204" pitchFamily="34" charset="0"/>
                        </a:rPr>
                        <a:t> </a:t>
                      </a:r>
                      <a:endParaRPr lang="es-CO" sz="1400">
                        <a:effectLst/>
                        <a:latin typeface="Arial Narrow" panose="020B0606020202030204" pitchFamily="34" charset="0"/>
                        <a:cs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670781478"/>
                  </a:ext>
                </a:extLst>
              </a:tr>
              <a:tr h="199877">
                <a:tc>
                  <a:txBody>
                    <a:bodyPr/>
                    <a:lstStyle/>
                    <a:p>
                      <a:pPr rtl="0" fontAlgn="t">
                        <a:spcBef>
                          <a:spcPts val="0"/>
                        </a:spcBef>
                        <a:spcAft>
                          <a:spcPts val="0"/>
                        </a:spcAft>
                      </a:pPr>
                      <a:r>
                        <a:rPr lang="es-CO" sz="1400" b="1" i="0" u="none" strike="noStrike" dirty="0">
                          <a:solidFill>
                            <a:srgbClr val="000000"/>
                          </a:solidFill>
                          <a:effectLst/>
                          <a:latin typeface="Arial Narrow" panose="020B0606020202030204" pitchFamily="34" charset="0"/>
                          <a:cs typeface="Arial" panose="020B0604020202020204" pitchFamily="34" charset="0"/>
                        </a:rPr>
                        <a:t>Países participantes: </a:t>
                      </a:r>
                      <a:r>
                        <a:rPr lang="es-CO" sz="1400" b="0" i="0" u="none" strike="noStrike" dirty="0">
                          <a:solidFill>
                            <a:srgbClr val="000000"/>
                          </a:solidFill>
                          <a:effectLst/>
                          <a:latin typeface="Arial Narrow" panose="020B0606020202030204" pitchFamily="34" charset="0"/>
                          <a:cs typeface="Arial" panose="020B0604020202020204" pitchFamily="34" charset="0"/>
                        </a:rPr>
                        <a:t>Los países miembros de la OCDE y algunas naciones que no pertenecen a la organización pero que se han vinculado al este estudio.</a:t>
                      </a:r>
                      <a:endParaRPr lang="es-CO" sz="1400" dirty="0">
                        <a:effectLst/>
                        <a:latin typeface="Arial Narrow" panose="020B0606020202030204" pitchFamily="34" charset="0"/>
                        <a:cs typeface="Arial" panose="020B0604020202020204" pitchFamily="34"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954724293"/>
                  </a:ext>
                </a:extLst>
              </a:tr>
            </a:tbl>
          </a:graphicData>
        </a:graphic>
      </p:graphicFrame>
      <p:pic>
        <p:nvPicPr>
          <p:cNvPr id="8" name="Picture 2" descr="Resultado de imagen para PISA LOGO">
            <a:extLst>
              <a:ext uri="{FF2B5EF4-FFF2-40B4-BE49-F238E27FC236}">
                <a16:creationId xmlns="" xmlns:a16="http://schemas.microsoft.com/office/drawing/2014/main" id="{1466963B-6BCA-45D2-BDB8-FC09FE41F3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104" y="1356229"/>
            <a:ext cx="3359532" cy="1505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801801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 xmlns:a16="http://schemas.microsoft.com/office/drawing/2014/main" id="{9E6BDE67-28CA-4417-AAC5-15F6D5A33BF8}"/>
              </a:ext>
            </a:extLst>
          </p:cNvPr>
          <p:cNvSpPr/>
          <p:nvPr/>
        </p:nvSpPr>
        <p:spPr>
          <a:xfrm>
            <a:off x="4611756" y="3616759"/>
            <a:ext cx="6983895" cy="2585323"/>
          </a:xfrm>
          <a:prstGeom prst="rect">
            <a:avLst/>
          </a:prstGeom>
          <a:solidFill>
            <a:schemeClr val="tx2">
              <a:lumMod val="20000"/>
              <a:lumOff val="80000"/>
            </a:schemeClr>
          </a:solidFill>
        </p:spPr>
        <p:txBody>
          <a:bodyPr wrap="square">
            <a:spAutoFit/>
          </a:bodyPr>
          <a:lstStyle/>
          <a:p>
            <a:pPr algn="just"/>
            <a:r>
              <a:rPr lang="es-CO" i="1" dirty="0">
                <a:solidFill>
                  <a:srgbClr val="000000"/>
                </a:solidFill>
                <a:latin typeface="Arial" panose="020B0604020202020204" pitchFamily="34" charset="0"/>
                <a:cs typeface="Arial" panose="020B0604020202020204" pitchFamily="34" charset="0"/>
              </a:rPr>
              <a:t>La capacidad del individuo para formular, emplear e interpretar las matemáticas en distintos contextos. Incluye el razonamiento matemático y la utilización de conceptos, procedimientos, datos y herramientas matemáticas para describir, explicar y predecir fenómenos. Ayuda a los individuos a reconocer el papel que las matemáticas desempeñan en el mundo y a emitir los juicios y las decisiones bien fundadas que los ciudadanos constructivos, comprometidos y reflexivos necesitan. </a:t>
            </a:r>
          </a:p>
          <a:p>
            <a:pPr algn="just"/>
            <a:r>
              <a:rPr lang="es-CO" i="1" dirty="0">
                <a:solidFill>
                  <a:srgbClr val="000000"/>
                </a:solidFill>
                <a:latin typeface="Arial" panose="020B0604020202020204" pitchFamily="34" charset="0"/>
                <a:cs typeface="Arial" panose="020B0604020202020204" pitchFamily="34" charset="0"/>
              </a:rPr>
              <a:t>(</a:t>
            </a:r>
            <a:r>
              <a:rPr lang="es-CO" i="1" dirty="0" err="1">
                <a:solidFill>
                  <a:srgbClr val="000000"/>
                </a:solidFill>
                <a:latin typeface="Arial" panose="020B0604020202020204" pitchFamily="34" charset="0"/>
                <a:cs typeface="Arial" panose="020B0604020202020204" pitchFamily="34" charset="0"/>
              </a:rPr>
              <a:t>Ocde</a:t>
            </a:r>
            <a:r>
              <a:rPr lang="es-CO" i="1" dirty="0">
                <a:solidFill>
                  <a:srgbClr val="000000"/>
                </a:solidFill>
                <a:latin typeface="Arial" panose="020B0604020202020204" pitchFamily="34" charset="0"/>
                <a:cs typeface="Arial" panose="020B0604020202020204" pitchFamily="34" charset="0"/>
              </a:rPr>
              <a:t>, 2013, p. 9). </a:t>
            </a:r>
          </a:p>
        </p:txBody>
      </p:sp>
      <p:sp>
        <p:nvSpPr>
          <p:cNvPr id="5" name="Rectángulo 4">
            <a:extLst>
              <a:ext uri="{FF2B5EF4-FFF2-40B4-BE49-F238E27FC236}">
                <a16:creationId xmlns="" xmlns:a16="http://schemas.microsoft.com/office/drawing/2014/main" id="{849D140A-FA1C-4D52-88E4-09EA77C0D5CF}"/>
              </a:ext>
            </a:extLst>
          </p:cNvPr>
          <p:cNvSpPr/>
          <p:nvPr/>
        </p:nvSpPr>
        <p:spPr>
          <a:xfrm>
            <a:off x="669236" y="1259790"/>
            <a:ext cx="8885581" cy="1754326"/>
          </a:xfrm>
          <a:prstGeom prst="rect">
            <a:avLst/>
          </a:prstGeom>
          <a:ln>
            <a:solidFill>
              <a:schemeClr val="accent1"/>
            </a:solidFill>
          </a:ln>
        </p:spPr>
        <p:txBody>
          <a:bodyPr wrap="square">
            <a:spAutoFit/>
          </a:bodyPr>
          <a:lstStyle/>
          <a:p>
            <a:pPr algn="just"/>
            <a:r>
              <a:rPr lang="es-CO" b="1" dirty="0">
                <a:solidFill>
                  <a:srgbClr val="000000"/>
                </a:solidFill>
                <a:latin typeface="Arial" panose="020B0604020202020204" pitchFamily="34" charset="0"/>
                <a:cs typeface="Arial" panose="020B0604020202020204" pitchFamily="34" charset="0"/>
              </a:rPr>
              <a:t>Marco de referencia de PISA : </a:t>
            </a:r>
          </a:p>
          <a:p>
            <a:pPr algn="just"/>
            <a:endParaRPr lang="es-CO" dirty="0">
              <a:solidFill>
                <a:srgbClr val="000000"/>
              </a:solidFill>
              <a:latin typeface="Arial" panose="020B0604020202020204" pitchFamily="34" charset="0"/>
              <a:cs typeface="Arial" panose="020B0604020202020204" pitchFamily="34" charset="0"/>
            </a:endParaRPr>
          </a:p>
          <a:p>
            <a:pPr marL="342900" indent="-342900" algn="just">
              <a:buAutoNum type="arabicParenR"/>
            </a:pPr>
            <a:r>
              <a:rPr lang="es-CO" dirty="0">
                <a:solidFill>
                  <a:srgbClr val="000000"/>
                </a:solidFill>
                <a:latin typeface="Arial" panose="020B0604020202020204" pitchFamily="34" charset="0"/>
                <a:cs typeface="Arial" panose="020B0604020202020204" pitchFamily="34" charset="0"/>
              </a:rPr>
              <a:t>Definición de la competencia matemática</a:t>
            </a:r>
          </a:p>
          <a:p>
            <a:pPr marL="342900" indent="-342900" algn="just">
              <a:buAutoNum type="arabicParenR"/>
            </a:pPr>
            <a:r>
              <a:rPr lang="es-CO" dirty="0">
                <a:solidFill>
                  <a:srgbClr val="000000"/>
                </a:solidFill>
                <a:latin typeface="Arial" panose="020B0604020202020204" pitchFamily="34" charset="0"/>
                <a:cs typeface="Arial" panose="020B0604020202020204" pitchFamily="34" charset="0"/>
              </a:rPr>
              <a:t>Organización del área de conocimiento (</a:t>
            </a:r>
            <a:r>
              <a:rPr lang="es-CO" b="1" dirty="0">
                <a:solidFill>
                  <a:srgbClr val="C00000"/>
                </a:solidFill>
                <a:latin typeface="Arial" panose="020B0604020202020204" pitchFamily="34" charset="0"/>
                <a:cs typeface="Arial" panose="020B0604020202020204" pitchFamily="34" charset="0"/>
              </a:rPr>
              <a:t>procesos y conocimientos matemáticos</a:t>
            </a:r>
            <a:r>
              <a:rPr lang="es-CO" dirty="0">
                <a:solidFill>
                  <a:srgbClr val="000000"/>
                </a:solidFill>
                <a:latin typeface="Arial" panose="020B0604020202020204" pitchFamily="34" charset="0"/>
                <a:cs typeface="Arial" panose="020B0604020202020204" pitchFamily="34" charset="0"/>
              </a:rPr>
              <a:t> y </a:t>
            </a:r>
            <a:r>
              <a:rPr lang="es-CO" b="1" dirty="0">
                <a:solidFill>
                  <a:srgbClr val="002060"/>
                </a:solidFill>
                <a:latin typeface="Arial" panose="020B0604020202020204" pitchFamily="34" charset="0"/>
                <a:cs typeface="Arial" panose="020B0604020202020204" pitchFamily="34" charset="0"/>
              </a:rPr>
              <a:t>contextos</a:t>
            </a:r>
            <a:r>
              <a:rPr lang="es-CO" dirty="0">
                <a:solidFill>
                  <a:srgbClr val="000000"/>
                </a:solidFill>
                <a:latin typeface="Arial" panose="020B0604020202020204" pitchFamily="34" charset="0"/>
                <a:cs typeface="Arial" panose="020B0604020202020204" pitchFamily="34" charset="0"/>
              </a:rPr>
              <a:t>)</a:t>
            </a:r>
          </a:p>
          <a:p>
            <a:pPr marL="342900" indent="-342900" algn="just">
              <a:buAutoNum type="arabicParenR"/>
            </a:pPr>
            <a:r>
              <a:rPr lang="es-CO" dirty="0">
                <a:solidFill>
                  <a:srgbClr val="000000"/>
                </a:solidFill>
                <a:latin typeface="Arial" panose="020B0604020202020204" pitchFamily="34" charset="0"/>
                <a:cs typeface="Arial" panose="020B0604020202020204" pitchFamily="34" charset="0"/>
              </a:rPr>
              <a:t>Evaluación de la competencia matemática. </a:t>
            </a:r>
          </a:p>
        </p:txBody>
      </p:sp>
      <p:sp>
        <p:nvSpPr>
          <p:cNvPr id="6" name="Flecha: a la derecha 5">
            <a:extLst>
              <a:ext uri="{FF2B5EF4-FFF2-40B4-BE49-F238E27FC236}">
                <a16:creationId xmlns="" xmlns:a16="http://schemas.microsoft.com/office/drawing/2014/main" id="{4ACFF363-26A4-4625-9BFA-1F779A03E782}"/>
              </a:ext>
            </a:extLst>
          </p:cNvPr>
          <p:cNvSpPr/>
          <p:nvPr/>
        </p:nvSpPr>
        <p:spPr>
          <a:xfrm>
            <a:off x="1179443" y="3737113"/>
            <a:ext cx="3193774" cy="2755762"/>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800" dirty="0">
                <a:latin typeface="Arial" panose="020B0604020202020204" pitchFamily="34" charset="0"/>
                <a:cs typeface="Arial" panose="020B0604020202020204" pitchFamily="34" charset="0"/>
              </a:rPr>
              <a:t>Competencia</a:t>
            </a:r>
          </a:p>
        </p:txBody>
      </p:sp>
      <p:sp>
        <p:nvSpPr>
          <p:cNvPr id="7" name="Título 1">
            <a:extLst>
              <a:ext uri="{FF2B5EF4-FFF2-40B4-BE49-F238E27FC236}">
                <a16:creationId xmlns="" xmlns:a16="http://schemas.microsoft.com/office/drawing/2014/main" id="{CF893318-488C-4821-9FEB-FEB97E121DA3}"/>
              </a:ext>
            </a:extLst>
          </p:cNvPr>
          <p:cNvSpPr>
            <a:spLocks noGrp="1"/>
          </p:cNvSpPr>
          <p:nvPr>
            <p:ph type="title"/>
          </p:nvPr>
        </p:nvSpPr>
        <p:spPr>
          <a:xfrm>
            <a:off x="0" y="365125"/>
            <a:ext cx="12192000" cy="522771"/>
          </a:xfrm>
          <a:solidFill>
            <a:srgbClr val="002060"/>
          </a:solidFill>
        </p:spPr>
        <p:txBody>
          <a:bodyPr>
            <a:normAutofit fontScale="90000"/>
          </a:bodyPr>
          <a:lstStyle/>
          <a:p>
            <a:pPr algn="ctr"/>
            <a:r>
              <a:rPr lang="es-CO" sz="3200" b="1" dirty="0">
                <a:solidFill>
                  <a:schemeClr val="bg1"/>
                </a:solidFill>
              </a:rPr>
              <a:t>PISA:</a:t>
            </a:r>
            <a:r>
              <a:rPr lang="es-CO" sz="3200" dirty="0">
                <a:solidFill>
                  <a:schemeClr val="bg1"/>
                </a:solidFill>
              </a:rPr>
              <a:t> </a:t>
            </a:r>
            <a:r>
              <a:rPr lang="es-CO" sz="3200" b="1" dirty="0">
                <a:solidFill>
                  <a:schemeClr val="bg1"/>
                </a:solidFill>
              </a:rPr>
              <a:t>Programa para la Evaluación Internacional de Alumnos</a:t>
            </a:r>
            <a:endParaRPr lang="es-CO" sz="3200" dirty="0">
              <a:solidFill>
                <a:schemeClr val="bg1"/>
              </a:solidFill>
            </a:endParaRPr>
          </a:p>
        </p:txBody>
      </p:sp>
      <p:pic>
        <p:nvPicPr>
          <p:cNvPr id="8" name="Picture 2" descr="Resultado de imagen para PISA LOGO">
            <a:extLst>
              <a:ext uri="{FF2B5EF4-FFF2-40B4-BE49-F238E27FC236}">
                <a16:creationId xmlns="" xmlns:a16="http://schemas.microsoft.com/office/drawing/2014/main" id="{9A13015A-DA11-417F-A065-C1018CE4D27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45491" y="1183455"/>
            <a:ext cx="1946509" cy="872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824988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B786B647-F5BD-45BA-B05B-57A9F09A98EF}"/>
              </a:ext>
            </a:extLst>
          </p:cNvPr>
          <p:cNvSpPr>
            <a:spLocks noGrp="1"/>
          </p:cNvSpPr>
          <p:nvPr>
            <p:ph type="title"/>
          </p:nvPr>
        </p:nvSpPr>
        <p:spPr>
          <a:xfrm>
            <a:off x="0" y="365126"/>
            <a:ext cx="12192000" cy="599519"/>
          </a:xfrm>
          <a:solidFill>
            <a:srgbClr val="002060"/>
          </a:solidFill>
        </p:spPr>
        <p:txBody>
          <a:bodyPr>
            <a:normAutofit fontScale="90000"/>
          </a:bodyPr>
          <a:lstStyle/>
          <a:p>
            <a:pPr algn="ctr"/>
            <a:r>
              <a:rPr lang="es-CO" sz="4000" dirty="0">
                <a:solidFill>
                  <a:schemeClr val="bg1"/>
                </a:solidFill>
              </a:rPr>
              <a:t>Procesos matemáticos o habilidades cognitivas</a:t>
            </a:r>
          </a:p>
        </p:txBody>
      </p:sp>
      <p:sp>
        <p:nvSpPr>
          <p:cNvPr id="4" name="Rectángulo 3">
            <a:extLst>
              <a:ext uri="{FF2B5EF4-FFF2-40B4-BE49-F238E27FC236}">
                <a16:creationId xmlns="" xmlns:a16="http://schemas.microsoft.com/office/drawing/2014/main" id="{482A491F-7D56-4300-93FE-D80110E8629D}"/>
              </a:ext>
            </a:extLst>
          </p:cNvPr>
          <p:cNvSpPr/>
          <p:nvPr/>
        </p:nvSpPr>
        <p:spPr>
          <a:xfrm>
            <a:off x="2756452" y="4732914"/>
            <a:ext cx="7195930" cy="1200329"/>
          </a:xfrm>
          <a:prstGeom prst="rect">
            <a:avLst/>
          </a:prstGeom>
        </p:spPr>
        <p:txBody>
          <a:bodyPr wrap="square">
            <a:spAutoFit/>
          </a:bodyPr>
          <a:lstStyle/>
          <a:p>
            <a:r>
              <a:rPr lang="es-CO" b="1" dirty="0">
                <a:solidFill>
                  <a:srgbClr val="002060"/>
                </a:solidFill>
                <a:latin typeface="Arial" panose="020B0604020202020204" pitchFamily="34" charset="0"/>
                <a:cs typeface="Arial" panose="020B0604020202020204" pitchFamily="34" charset="0"/>
              </a:rPr>
              <a:t>Interpretación, aplicación y valoración de los resultados matemáticos</a:t>
            </a:r>
            <a:r>
              <a:rPr lang="es-CO" dirty="0">
                <a:latin typeface="Arial" panose="020B0604020202020204" pitchFamily="34" charset="0"/>
                <a:cs typeface="Arial" panose="020B0604020202020204" pitchFamily="34" charset="0"/>
              </a:rPr>
              <a:t>, el individuo es capaz de poner en contexto una o más soluciones matemáticas y además es capaz de establecer la relevancia o no de la solución, en la situación-problema</a:t>
            </a:r>
          </a:p>
        </p:txBody>
      </p:sp>
      <p:sp>
        <p:nvSpPr>
          <p:cNvPr id="5" name="Rectángulo 4">
            <a:extLst>
              <a:ext uri="{FF2B5EF4-FFF2-40B4-BE49-F238E27FC236}">
                <a16:creationId xmlns="" xmlns:a16="http://schemas.microsoft.com/office/drawing/2014/main" id="{F2C92B85-3716-4212-A5A0-31A286AFED9C}"/>
              </a:ext>
            </a:extLst>
          </p:cNvPr>
          <p:cNvSpPr/>
          <p:nvPr/>
        </p:nvSpPr>
        <p:spPr>
          <a:xfrm>
            <a:off x="795130" y="1421708"/>
            <a:ext cx="4255508" cy="2031325"/>
          </a:xfrm>
          <a:prstGeom prst="rect">
            <a:avLst/>
          </a:prstGeom>
        </p:spPr>
        <p:txBody>
          <a:bodyPr wrap="square">
            <a:spAutoFit/>
          </a:bodyPr>
          <a:lstStyle/>
          <a:p>
            <a:r>
              <a:rPr lang="es-CO" b="1" dirty="0">
                <a:solidFill>
                  <a:srgbClr val="002060"/>
                </a:solidFill>
                <a:latin typeface="Arial" panose="020B0604020202020204" pitchFamily="34" charset="0"/>
                <a:cs typeface="Arial" panose="020B0604020202020204" pitchFamily="34" charset="0"/>
              </a:rPr>
              <a:t>Formulación matemática de las situaciones</a:t>
            </a:r>
            <a:r>
              <a:rPr lang="es-CO" dirty="0">
                <a:latin typeface="Arial" panose="020B0604020202020204" pitchFamily="34" charset="0"/>
                <a:cs typeface="Arial" panose="020B0604020202020204" pitchFamily="34" charset="0"/>
              </a:rPr>
              <a:t>, en las cuales el individuo es capaz de identificar en una situación, un problema del mundo real y la oportunidad de aplicar las matemáticas y traducirlas en un modelo o estructura matemática que pueda resolver.</a:t>
            </a:r>
          </a:p>
        </p:txBody>
      </p:sp>
      <p:sp>
        <p:nvSpPr>
          <p:cNvPr id="6" name="Rectángulo 5">
            <a:extLst>
              <a:ext uri="{FF2B5EF4-FFF2-40B4-BE49-F238E27FC236}">
                <a16:creationId xmlns="" xmlns:a16="http://schemas.microsoft.com/office/drawing/2014/main" id="{0ED67620-5C8B-4A80-8879-CAECC935706D}"/>
              </a:ext>
            </a:extLst>
          </p:cNvPr>
          <p:cNvSpPr/>
          <p:nvPr/>
        </p:nvSpPr>
        <p:spPr>
          <a:xfrm>
            <a:off x="5989983" y="2132872"/>
            <a:ext cx="4691269" cy="2308324"/>
          </a:xfrm>
          <a:prstGeom prst="rect">
            <a:avLst/>
          </a:prstGeom>
        </p:spPr>
        <p:txBody>
          <a:bodyPr wrap="square">
            <a:spAutoFit/>
          </a:bodyPr>
          <a:lstStyle/>
          <a:p>
            <a:r>
              <a:rPr lang="es-CO" b="1" dirty="0">
                <a:solidFill>
                  <a:srgbClr val="002060"/>
                </a:solidFill>
                <a:latin typeface="Arial" panose="020B0604020202020204" pitchFamily="34" charset="0"/>
                <a:cs typeface="Arial" panose="020B0604020202020204" pitchFamily="34" charset="0"/>
              </a:rPr>
              <a:t>Empleo de conceptos, datos, procedimientos y razonamientos matemáticos</a:t>
            </a:r>
            <a:r>
              <a:rPr lang="es-CO" dirty="0">
                <a:latin typeface="Arial" panose="020B0604020202020204" pitchFamily="34" charset="0"/>
                <a:cs typeface="Arial" panose="020B0604020202020204" pitchFamily="34" charset="0"/>
              </a:rPr>
              <a:t>, en los cuales el individuo es capaz de ejecutar algún procedimiento matemático, relacionar conceptos, manipular símbolos, tablas o gráficos, e incluso llegar a razonamientos en pro de dar solución a algún problema.</a:t>
            </a:r>
          </a:p>
        </p:txBody>
      </p:sp>
      <p:sp>
        <p:nvSpPr>
          <p:cNvPr id="7" name="Rectángulo 6">
            <a:extLst>
              <a:ext uri="{FF2B5EF4-FFF2-40B4-BE49-F238E27FC236}">
                <a16:creationId xmlns="" xmlns:a16="http://schemas.microsoft.com/office/drawing/2014/main" id="{2AB22FC2-400B-4AF9-BDC6-FC5790EF5309}"/>
              </a:ext>
            </a:extLst>
          </p:cNvPr>
          <p:cNvSpPr/>
          <p:nvPr/>
        </p:nvSpPr>
        <p:spPr>
          <a:xfrm>
            <a:off x="2059891" y="6168628"/>
            <a:ext cx="8515344" cy="584775"/>
          </a:xfrm>
          <a:prstGeom prst="rect">
            <a:avLst/>
          </a:prstGeom>
        </p:spPr>
        <p:txBody>
          <a:bodyPr wrap="none">
            <a:spAutoFit/>
          </a:bodyPr>
          <a:lstStyle/>
          <a:p>
            <a:pPr algn="ctr"/>
            <a:r>
              <a:rPr lang="es-CO" sz="1600" i="1" dirty="0">
                <a:latin typeface="Arial Narrow" panose="020B0606020202030204" pitchFamily="34" charset="0"/>
                <a:cs typeface="Arial" panose="020B0604020202020204" pitchFamily="34" charset="0"/>
              </a:rPr>
              <a:t>Fuente: </a:t>
            </a:r>
            <a:r>
              <a:rPr lang="es-CO" sz="1600" i="1" dirty="0">
                <a:latin typeface="Arial Narrow" panose="020B0606020202030204" pitchFamily="34" charset="0"/>
              </a:rPr>
              <a:t>Marco y pruebas de evaluación de PISA 2012.Matemáticas, Lectura y Ciencias</a:t>
            </a:r>
            <a:r>
              <a:rPr lang="en-US" sz="1600" i="1" dirty="0">
                <a:latin typeface="Arial Narrow" panose="020B0606020202030204" pitchFamily="34" charset="0"/>
              </a:rPr>
              <a:t>: OECD. </a:t>
            </a:r>
            <a:r>
              <a:rPr lang="es-CO" sz="1600" i="1" dirty="0">
                <a:latin typeface="Arial Narrow" panose="020B0606020202030204" pitchFamily="34" charset="0"/>
                <a:cs typeface="Arial" panose="020B0604020202020204" pitchFamily="34" charset="0"/>
              </a:rPr>
              <a:t>2012, pp. 12-15</a:t>
            </a:r>
          </a:p>
          <a:p>
            <a:pPr algn="ctr"/>
            <a:r>
              <a:rPr lang="es-CO" sz="1600" i="1" dirty="0">
                <a:latin typeface="Arial Narrow" panose="020B0606020202030204" pitchFamily="34" charset="0"/>
                <a:cs typeface="Arial" panose="020B0604020202020204" pitchFamily="34" charset="0"/>
                <a:hlinkClick r:id="rId2"/>
              </a:rPr>
              <a:t>http://archivos.agenciaeducacion.cl/Marcos_pruebas_evaluacion_PISA_2012.pdf</a:t>
            </a:r>
            <a:r>
              <a:rPr lang="es-CO" sz="1600" i="1" dirty="0">
                <a:latin typeface="Arial Narrow" panose="020B0606020202030204" pitchFamily="34" charset="0"/>
                <a:cs typeface="Arial" panose="020B0604020202020204" pitchFamily="34" charset="0"/>
              </a:rPr>
              <a:t> </a:t>
            </a:r>
          </a:p>
        </p:txBody>
      </p:sp>
      <p:pic>
        <p:nvPicPr>
          <p:cNvPr id="5122" name="Picture 2" descr="Resultado de imagen para PISA LOGO">
            <a:extLst>
              <a:ext uri="{FF2B5EF4-FFF2-40B4-BE49-F238E27FC236}">
                <a16:creationId xmlns="" xmlns:a16="http://schemas.microsoft.com/office/drawing/2014/main" id="{701B077A-B9B2-43CC-A1BC-06AEB482A29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45491" y="1183455"/>
            <a:ext cx="1946509" cy="872573"/>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 xmlns:a16="http://schemas.microsoft.com/office/drawing/2014/main" id="{719059D1-6BF2-466D-8BFA-E6C6138BA718}"/>
              </a:ext>
            </a:extLst>
          </p:cNvPr>
          <p:cNvSpPr txBox="1"/>
          <p:nvPr/>
        </p:nvSpPr>
        <p:spPr>
          <a:xfrm>
            <a:off x="139181" y="1104678"/>
            <a:ext cx="655949" cy="1107996"/>
          </a:xfrm>
          <a:prstGeom prst="rect">
            <a:avLst/>
          </a:prstGeom>
          <a:noFill/>
        </p:spPr>
        <p:txBody>
          <a:bodyPr wrap="none" rtlCol="0">
            <a:spAutoFit/>
          </a:bodyPr>
          <a:lstStyle/>
          <a:p>
            <a:r>
              <a:rPr lang="es-CO" sz="6600" b="1" dirty="0">
                <a:latin typeface="Arial" panose="020B0604020202020204" pitchFamily="34" charset="0"/>
                <a:cs typeface="Arial" panose="020B0604020202020204" pitchFamily="34" charset="0"/>
              </a:rPr>
              <a:t>1</a:t>
            </a:r>
          </a:p>
        </p:txBody>
      </p:sp>
      <p:sp>
        <p:nvSpPr>
          <p:cNvPr id="10" name="CuadroTexto 9">
            <a:extLst>
              <a:ext uri="{FF2B5EF4-FFF2-40B4-BE49-F238E27FC236}">
                <a16:creationId xmlns="" xmlns:a16="http://schemas.microsoft.com/office/drawing/2014/main" id="{F10BC868-97B8-4204-AC74-45D2FEB2982E}"/>
              </a:ext>
            </a:extLst>
          </p:cNvPr>
          <p:cNvSpPr txBox="1"/>
          <p:nvPr/>
        </p:nvSpPr>
        <p:spPr>
          <a:xfrm>
            <a:off x="5334034" y="2047514"/>
            <a:ext cx="655949" cy="1107996"/>
          </a:xfrm>
          <a:prstGeom prst="rect">
            <a:avLst/>
          </a:prstGeom>
          <a:noFill/>
        </p:spPr>
        <p:txBody>
          <a:bodyPr wrap="none" rtlCol="0">
            <a:spAutoFit/>
          </a:bodyPr>
          <a:lstStyle/>
          <a:p>
            <a:r>
              <a:rPr lang="es-CO" sz="6600" b="1" dirty="0">
                <a:latin typeface="Arial" panose="020B0604020202020204" pitchFamily="34" charset="0"/>
                <a:cs typeface="Arial" panose="020B0604020202020204" pitchFamily="34" charset="0"/>
              </a:rPr>
              <a:t>2</a:t>
            </a:r>
          </a:p>
        </p:txBody>
      </p:sp>
      <p:sp>
        <p:nvSpPr>
          <p:cNvPr id="11" name="CuadroTexto 10">
            <a:extLst>
              <a:ext uri="{FF2B5EF4-FFF2-40B4-BE49-F238E27FC236}">
                <a16:creationId xmlns="" xmlns:a16="http://schemas.microsoft.com/office/drawing/2014/main" id="{ADE24C4D-649D-4ABB-AC43-9B2624C846AA}"/>
              </a:ext>
            </a:extLst>
          </p:cNvPr>
          <p:cNvSpPr txBox="1"/>
          <p:nvPr/>
        </p:nvSpPr>
        <p:spPr>
          <a:xfrm>
            <a:off x="2239618" y="4433500"/>
            <a:ext cx="655949" cy="1107996"/>
          </a:xfrm>
          <a:prstGeom prst="rect">
            <a:avLst/>
          </a:prstGeom>
          <a:noFill/>
        </p:spPr>
        <p:txBody>
          <a:bodyPr wrap="none" rtlCol="0">
            <a:spAutoFit/>
          </a:bodyPr>
          <a:lstStyle/>
          <a:p>
            <a:r>
              <a:rPr lang="es-CO" sz="6600" b="1" dirty="0">
                <a:latin typeface="Arial" panose="020B0604020202020204" pitchFamily="34" charset="0"/>
                <a:cs typeface="Arial" panose="020B0604020202020204" pitchFamily="34" charset="0"/>
              </a:rPr>
              <a:t>3</a:t>
            </a:r>
          </a:p>
        </p:txBody>
      </p:sp>
    </p:spTree>
    <p:extLst>
      <p:ext uri="{BB962C8B-B14F-4D97-AF65-F5344CB8AC3E}">
        <p14:creationId xmlns:p14="http://schemas.microsoft.com/office/powerpoint/2010/main" val="399110525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ángulo 17">
            <a:extLst>
              <a:ext uri="{FF2B5EF4-FFF2-40B4-BE49-F238E27FC236}">
                <a16:creationId xmlns="" xmlns:a16="http://schemas.microsoft.com/office/drawing/2014/main" id="{383E4F7C-9D68-4CAA-B946-4D1608CD7C1C}"/>
              </a:ext>
            </a:extLst>
          </p:cNvPr>
          <p:cNvSpPr/>
          <p:nvPr/>
        </p:nvSpPr>
        <p:spPr>
          <a:xfrm>
            <a:off x="1862792" y="2062805"/>
            <a:ext cx="8466416" cy="3966934"/>
          </a:xfrm>
          <a:prstGeom prst="rect">
            <a:avLst/>
          </a:prstGeom>
          <a:solidFill>
            <a:schemeClr val="accent1">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000"/>
          </a:p>
        </p:txBody>
      </p:sp>
      <p:sp>
        <p:nvSpPr>
          <p:cNvPr id="17" name="Rectángulo 16">
            <a:extLst>
              <a:ext uri="{FF2B5EF4-FFF2-40B4-BE49-F238E27FC236}">
                <a16:creationId xmlns="" xmlns:a16="http://schemas.microsoft.com/office/drawing/2014/main" id="{D586AE77-8189-4656-9F63-FEF94CE894D0}"/>
              </a:ext>
            </a:extLst>
          </p:cNvPr>
          <p:cNvSpPr/>
          <p:nvPr/>
        </p:nvSpPr>
        <p:spPr>
          <a:xfrm rot="18844741">
            <a:off x="5472213" y="3481132"/>
            <a:ext cx="1122209" cy="10665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000"/>
          </a:p>
        </p:txBody>
      </p:sp>
      <p:sp>
        <p:nvSpPr>
          <p:cNvPr id="2" name="Título 1">
            <a:extLst>
              <a:ext uri="{FF2B5EF4-FFF2-40B4-BE49-F238E27FC236}">
                <a16:creationId xmlns="" xmlns:a16="http://schemas.microsoft.com/office/drawing/2014/main" id="{B786B647-F5BD-45BA-B05B-57A9F09A98EF}"/>
              </a:ext>
            </a:extLst>
          </p:cNvPr>
          <p:cNvSpPr>
            <a:spLocks noGrp="1"/>
          </p:cNvSpPr>
          <p:nvPr>
            <p:ph type="title"/>
          </p:nvPr>
        </p:nvSpPr>
        <p:spPr>
          <a:xfrm>
            <a:off x="0" y="365126"/>
            <a:ext cx="12192000" cy="599519"/>
          </a:xfrm>
          <a:solidFill>
            <a:srgbClr val="002060"/>
          </a:solidFill>
        </p:spPr>
        <p:txBody>
          <a:bodyPr>
            <a:normAutofit fontScale="90000"/>
          </a:bodyPr>
          <a:lstStyle/>
          <a:p>
            <a:pPr algn="ctr"/>
            <a:r>
              <a:rPr lang="es-CO" sz="4000" dirty="0">
                <a:solidFill>
                  <a:schemeClr val="bg1"/>
                </a:solidFill>
              </a:rPr>
              <a:t>Conocimientos de contenido matemático</a:t>
            </a:r>
          </a:p>
        </p:txBody>
      </p:sp>
      <p:sp>
        <p:nvSpPr>
          <p:cNvPr id="4" name="Rectángulo 3">
            <a:extLst>
              <a:ext uri="{FF2B5EF4-FFF2-40B4-BE49-F238E27FC236}">
                <a16:creationId xmlns="" xmlns:a16="http://schemas.microsoft.com/office/drawing/2014/main" id="{482A491F-7D56-4300-93FE-D80110E8629D}"/>
              </a:ext>
            </a:extLst>
          </p:cNvPr>
          <p:cNvSpPr/>
          <p:nvPr/>
        </p:nvSpPr>
        <p:spPr>
          <a:xfrm>
            <a:off x="2676900" y="3433480"/>
            <a:ext cx="1980028" cy="400110"/>
          </a:xfrm>
          <a:prstGeom prst="rect">
            <a:avLst/>
          </a:prstGeom>
        </p:spPr>
        <p:txBody>
          <a:bodyPr wrap="square">
            <a:spAutoFit/>
          </a:bodyPr>
          <a:lstStyle/>
          <a:p>
            <a:r>
              <a:rPr lang="es-CO" sz="2000" b="1" dirty="0">
                <a:solidFill>
                  <a:srgbClr val="002060"/>
                </a:solidFill>
                <a:latin typeface="Arial" panose="020B0604020202020204" pitchFamily="34" charset="0"/>
                <a:cs typeface="Arial" panose="020B0604020202020204" pitchFamily="34" charset="0"/>
              </a:rPr>
              <a:t>De cantidad</a:t>
            </a:r>
          </a:p>
        </p:txBody>
      </p:sp>
      <p:sp>
        <p:nvSpPr>
          <p:cNvPr id="5" name="Rectángulo 4">
            <a:extLst>
              <a:ext uri="{FF2B5EF4-FFF2-40B4-BE49-F238E27FC236}">
                <a16:creationId xmlns="" xmlns:a16="http://schemas.microsoft.com/office/drawing/2014/main" id="{F2C92B85-3716-4212-A5A0-31A286AFED9C}"/>
              </a:ext>
            </a:extLst>
          </p:cNvPr>
          <p:cNvSpPr/>
          <p:nvPr/>
        </p:nvSpPr>
        <p:spPr>
          <a:xfrm>
            <a:off x="3910232" y="2160115"/>
            <a:ext cx="4255508" cy="400110"/>
          </a:xfrm>
          <a:prstGeom prst="rect">
            <a:avLst/>
          </a:prstGeom>
        </p:spPr>
        <p:txBody>
          <a:bodyPr wrap="square">
            <a:spAutoFit/>
          </a:bodyPr>
          <a:lstStyle/>
          <a:p>
            <a:pPr algn="ctr"/>
            <a:r>
              <a:rPr lang="es-CO" sz="2000" b="1" dirty="0">
                <a:solidFill>
                  <a:srgbClr val="002060"/>
                </a:solidFill>
                <a:latin typeface="Arial" panose="020B0604020202020204" pitchFamily="34" charset="0"/>
                <a:cs typeface="Arial" panose="020B0604020202020204" pitchFamily="34" charset="0"/>
              </a:rPr>
              <a:t>Cambio y relaciones</a:t>
            </a:r>
          </a:p>
        </p:txBody>
      </p:sp>
      <p:sp>
        <p:nvSpPr>
          <p:cNvPr id="6" name="Rectángulo 5">
            <a:extLst>
              <a:ext uri="{FF2B5EF4-FFF2-40B4-BE49-F238E27FC236}">
                <a16:creationId xmlns="" xmlns:a16="http://schemas.microsoft.com/office/drawing/2014/main" id="{0ED67620-5C8B-4A80-8879-CAECC935706D}"/>
              </a:ext>
            </a:extLst>
          </p:cNvPr>
          <p:cNvSpPr/>
          <p:nvPr/>
        </p:nvSpPr>
        <p:spPr>
          <a:xfrm>
            <a:off x="4585252" y="4921169"/>
            <a:ext cx="3021495" cy="400110"/>
          </a:xfrm>
          <a:prstGeom prst="rect">
            <a:avLst/>
          </a:prstGeom>
        </p:spPr>
        <p:txBody>
          <a:bodyPr wrap="square">
            <a:spAutoFit/>
          </a:bodyPr>
          <a:lstStyle/>
          <a:p>
            <a:pPr algn="ctr"/>
            <a:r>
              <a:rPr lang="es-CO" sz="2000" b="1" dirty="0">
                <a:solidFill>
                  <a:srgbClr val="002060"/>
                </a:solidFill>
                <a:latin typeface="Arial" panose="020B0604020202020204" pitchFamily="34" charset="0"/>
                <a:cs typeface="Arial" panose="020B0604020202020204" pitchFamily="34" charset="0"/>
              </a:rPr>
              <a:t>Espacio y forma </a:t>
            </a:r>
            <a:endParaRPr lang="es-CO" sz="2000" dirty="0">
              <a:latin typeface="Arial" panose="020B0604020202020204" pitchFamily="34" charset="0"/>
              <a:cs typeface="Arial" panose="020B0604020202020204" pitchFamily="34" charset="0"/>
            </a:endParaRPr>
          </a:p>
        </p:txBody>
      </p:sp>
      <p:sp>
        <p:nvSpPr>
          <p:cNvPr id="7" name="Rectángulo 6">
            <a:extLst>
              <a:ext uri="{FF2B5EF4-FFF2-40B4-BE49-F238E27FC236}">
                <a16:creationId xmlns="" xmlns:a16="http://schemas.microsoft.com/office/drawing/2014/main" id="{2AB22FC2-400B-4AF9-BDC6-FC5790EF5309}"/>
              </a:ext>
            </a:extLst>
          </p:cNvPr>
          <p:cNvSpPr/>
          <p:nvPr/>
        </p:nvSpPr>
        <p:spPr>
          <a:xfrm>
            <a:off x="2059892" y="6168628"/>
            <a:ext cx="8515344" cy="584775"/>
          </a:xfrm>
          <a:prstGeom prst="rect">
            <a:avLst/>
          </a:prstGeom>
        </p:spPr>
        <p:txBody>
          <a:bodyPr wrap="none">
            <a:spAutoFit/>
          </a:bodyPr>
          <a:lstStyle/>
          <a:p>
            <a:pPr algn="ctr"/>
            <a:r>
              <a:rPr lang="es-CO" sz="1600" i="1" dirty="0">
                <a:latin typeface="Arial Narrow" panose="020B0606020202030204" pitchFamily="34" charset="0"/>
                <a:cs typeface="Arial" panose="020B0604020202020204" pitchFamily="34" charset="0"/>
              </a:rPr>
              <a:t>Fuente: </a:t>
            </a:r>
            <a:r>
              <a:rPr lang="es-CO" sz="1600" i="1" dirty="0">
                <a:latin typeface="Arial Narrow" panose="020B0606020202030204" pitchFamily="34" charset="0"/>
              </a:rPr>
              <a:t>Marco y pruebas de evaluación de PISA 2012.Matemáticas, Lectura y Ciencias</a:t>
            </a:r>
            <a:r>
              <a:rPr lang="en-US" sz="1600" i="1" dirty="0">
                <a:latin typeface="Arial Narrow" panose="020B0606020202030204" pitchFamily="34" charset="0"/>
              </a:rPr>
              <a:t>: OECD. </a:t>
            </a:r>
            <a:r>
              <a:rPr lang="es-CO" sz="1600" i="1" dirty="0">
                <a:latin typeface="Arial Narrow" panose="020B0606020202030204" pitchFamily="34" charset="0"/>
                <a:cs typeface="Arial" panose="020B0604020202020204" pitchFamily="34" charset="0"/>
              </a:rPr>
              <a:t>2012, pp. 19-22</a:t>
            </a:r>
          </a:p>
          <a:p>
            <a:pPr algn="ctr"/>
            <a:r>
              <a:rPr lang="es-CO" sz="1600" i="1" dirty="0">
                <a:latin typeface="Arial Narrow" panose="020B0606020202030204" pitchFamily="34" charset="0"/>
                <a:cs typeface="Arial" panose="020B0604020202020204" pitchFamily="34" charset="0"/>
                <a:hlinkClick r:id="rId2"/>
              </a:rPr>
              <a:t>http://archivos.agenciaeducacion.cl/Marcos_pruebas_evaluacion_PISA_2012.pdf</a:t>
            </a:r>
            <a:r>
              <a:rPr lang="es-CO" sz="1600" i="1" dirty="0">
                <a:latin typeface="Arial Narrow" panose="020B0606020202030204" pitchFamily="34" charset="0"/>
                <a:cs typeface="Arial" panose="020B0604020202020204" pitchFamily="34" charset="0"/>
              </a:rPr>
              <a:t> </a:t>
            </a:r>
          </a:p>
        </p:txBody>
      </p:sp>
      <p:pic>
        <p:nvPicPr>
          <p:cNvPr id="5122" name="Picture 2" descr="Resultado de imagen para PISA LOGO">
            <a:extLst>
              <a:ext uri="{FF2B5EF4-FFF2-40B4-BE49-F238E27FC236}">
                <a16:creationId xmlns="" xmlns:a16="http://schemas.microsoft.com/office/drawing/2014/main" id="{701B077A-B9B2-43CC-A1BC-06AEB482A29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45491" y="1183455"/>
            <a:ext cx="1946509" cy="872573"/>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8">
            <a:extLst>
              <a:ext uri="{FF2B5EF4-FFF2-40B4-BE49-F238E27FC236}">
                <a16:creationId xmlns="" xmlns:a16="http://schemas.microsoft.com/office/drawing/2014/main" id="{D736DBA4-F833-4005-981E-A14033B33C41}"/>
              </a:ext>
            </a:extLst>
          </p:cNvPr>
          <p:cNvSpPr/>
          <p:nvPr/>
        </p:nvSpPr>
        <p:spPr>
          <a:xfrm>
            <a:off x="7244586" y="3451758"/>
            <a:ext cx="2861681" cy="400110"/>
          </a:xfrm>
          <a:prstGeom prst="rect">
            <a:avLst/>
          </a:prstGeom>
        </p:spPr>
        <p:txBody>
          <a:bodyPr wrap="none">
            <a:spAutoFit/>
          </a:bodyPr>
          <a:lstStyle/>
          <a:p>
            <a:r>
              <a:rPr lang="es-CO" sz="2000" b="1" dirty="0">
                <a:solidFill>
                  <a:srgbClr val="002060"/>
                </a:solidFill>
                <a:latin typeface="Arial" panose="020B0604020202020204" pitchFamily="34" charset="0"/>
                <a:cs typeface="Arial" panose="020B0604020202020204" pitchFamily="34" charset="0"/>
              </a:rPr>
              <a:t>Incertidumbre y datos</a:t>
            </a:r>
          </a:p>
        </p:txBody>
      </p:sp>
      <p:sp>
        <p:nvSpPr>
          <p:cNvPr id="12" name="Rectángulo 11">
            <a:extLst>
              <a:ext uri="{FF2B5EF4-FFF2-40B4-BE49-F238E27FC236}">
                <a16:creationId xmlns="" xmlns:a16="http://schemas.microsoft.com/office/drawing/2014/main" id="{C51920D8-435B-4AC8-94AD-EFAAD54BB889}"/>
              </a:ext>
            </a:extLst>
          </p:cNvPr>
          <p:cNvSpPr/>
          <p:nvPr/>
        </p:nvSpPr>
        <p:spPr>
          <a:xfrm>
            <a:off x="3524258" y="1139475"/>
            <a:ext cx="6804950" cy="923330"/>
          </a:xfrm>
          <a:prstGeom prst="rect">
            <a:avLst/>
          </a:prstGeom>
        </p:spPr>
        <p:txBody>
          <a:bodyPr wrap="square">
            <a:spAutoFit/>
          </a:bodyPr>
          <a:lstStyle/>
          <a:p>
            <a:pPr algn="r"/>
            <a:r>
              <a:rPr lang="es-CO" dirty="0">
                <a:latin typeface="Arial" panose="020B0604020202020204" pitchFamily="34" charset="0"/>
                <a:cs typeface="Arial" panose="020B0604020202020204" pitchFamily="34" charset="0"/>
              </a:rPr>
              <a:t>Herramientas que el individuo adquiere en su formación académica y que le permiten abordar un problema matemáticamente</a:t>
            </a:r>
          </a:p>
        </p:txBody>
      </p:sp>
      <p:sp>
        <p:nvSpPr>
          <p:cNvPr id="13" name="Rectángulo 12">
            <a:extLst>
              <a:ext uri="{FF2B5EF4-FFF2-40B4-BE49-F238E27FC236}">
                <a16:creationId xmlns="" xmlns:a16="http://schemas.microsoft.com/office/drawing/2014/main" id="{7EA53280-14C9-4852-980D-0B477DF9B13C}"/>
              </a:ext>
            </a:extLst>
          </p:cNvPr>
          <p:cNvSpPr/>
          <p:nvPr/>
        </p:nvSpPr>
        <p:spPr>
          <a:xfrm>
            <a:off x="4527238" y="2490548"/>
            <a:ext cx="3021495" cy="646331"/>
          </a:xfrm>
          <a:prstGeom prst="rect">
            <a:avLst/>
          </a:prstGeom>
        </p:spPr>
        <p:txBody>
          <a:bodyPr wrap="square">
            <a:spAutoFit/>
          </a:bodyPr>
          <a:lstStyle/>
          <a:p>
            <a:pPr algn="ctr"/>
            <a:r>
              <a:rPr lang="es-CO" dirty="0">
                <a:solidFill>
                  <a:srgbClr val="000000"/>
                </a:solidFill>
                <a:latin typeface="Arial Narrow" panose="020B0606020202030204" pitchFamily="34" charset="0"/>
              </a:rPr>
              <a:t>Relaciones, funciones, álgebra  con uso de gráficos o tablas </a:t>
            </a:r>
            <a:endParaRPr lang="es-CO" dirty="0">
              <a:latin typeface="Arial Narrow" panose="020B0606020202030204" pitchFamily="34" charset="0"/>
            </a:endParaRPr>
          </a:p>
        </p:txBody>
      </p:sp>
      <p:sp>
        <p:nvSpPr>
          <p:cNvPr id="14" name="Rectángulo 13">
            <a:extLst>
              <a:ext uri="{FF2B5EF4-FFF2-40B4-BE49-F238E27FC236}">
                <a16:creationId xmlns="" xmlns:a16="http://schemas.microsoft.com/office/drawing/2014/main" id="{7830922A-6F9F-4977-A266-32064B3205B1}"/>
              </a:ext>
            </a:extLst>
          </p:cNvPr>
          <p:cNvSpPr/>
          <p:nvPr/>
        </p:nvSpPr>
        <p:spPr>
          <a:xfrm>
            <a:off x="4325121" y="5277916"/>
            <a:ext cx="3840619" cy="646331"/>
          </a:xfrm>
          <a:prstGeom prst="rect">
            <a:avLst/>
          </a:prstGeom>
        </p:spPr>
        <p:txBody>
          <a:bodyPr wrap="square">
            <a:spAutoFit/>
          </a:bodyPr>
          <a:lstStyle/>
          <a:p>
            <a:pPr algn="ctr"/>
            <a:r>
              <a:rPr lang="es-CO" dirty="0">
                <a:solidFill>
                  <a:srgbClr val="000000"/>
                </a:solidFill>
                <a:latin typeface="Arial Narrow" panose="020B0606020202030204" pitchFamily="34" charset="0"/>
              </a:rPr>
              <a:t>Fenómenos visuales y física, </a:t>
            </a:r>
          </a:p>
          <a:p>
            <a:pPr algn="ctr"/>
            <a:r>
              <a:rPr lang="es-CO" dirty="0">
                <a:solidFill>
                  <a:srgbClr val="000000"/>
                </a:solidFill>
                <a:latin typeface="Arial Narrow" panose="020B0606020202030204" pitchFamily="34" charset="0"/>
              </a:rPr>
              <a:t>matemática, geometría, medición y álgebra</a:t>
            </a:r>
            <a:endParaRPr lang="es-CO" dirty="0">
              <a:latin typeface="Arial Narrow" panose="020B0606020202030204" pitchFamily="34" charset="0"/>
            </a:endParaRPr>
          </a:p>
        </p:txBody>
      </p:sp>
      <p:sp>
        <p:nvSpPr>
          <p:cNvPr id="15" name="Rectángulo 14">
            <a:extLst>
              <a:ext uri="{FF2B5EF4-FFF2-40B4-BE49-F238E27FC236}">
                <a16:creationId xmlns="" xmlns:a16="http://schemas.microsoft.com/office/drawing/2014/main" id="{655A1F14-8ABC-4F0E-B6BA-85B50A7B2B98}"/>
              </a:ext>
            </a:extLst>
          </p:cNvPr>
          <p:cNvSpPr/>
          <p:nvPr/>
        </p:nvSpPr>
        <p:spPr>
          <a:xfrm>
            <a:off x="2226467" y="3735577"/>
            <a:ext cx="2595582" cy="923330"/>
          </a:xfrm>
          <a:prstGeom prst="rect">
            <a:avLst/>
          </a:prstGeom>
        </p:spPr>
        <p:txBody>
          <a:bodyPr wrap="square">
            <a:spAutoFit/>
          </a:bodyPr>
          <a:lstStyle/>
          <a:p>
            <a:pPr algn="ctr"/>
            <a:r>
              <a:rPr lang="es-CO" dirty="0">
                <a:solidFill>
                  <a:srgbClr val="000000"/>
                </a:solidFill>
                <a:latin typeface="Arial Narrow" panose="020B0606020202030204" pitchFamily="34" charset="0"/>
              </a:rPr>
              <a:t>Sistemas numéricos, mediciones, cálculos y unidades </a:t>
            </a:r>
            <a:endParaRPr lang="es-CO" dirty="0">
              <a:latin typeface="Arial Narrow" panose="020B0606020202030204" pitchFamily="34" charset="0"/>
            </a:endParaRPr>
          </a:p>
        </p:txBody>
      </p:sp>
      <p:sp>
        <p:nvSpPr>
          <p:cNvPr id="16" name="Rectángulo 15">
            <a:extLst>
              <a:ext uri="{FF2B5EF4-FFF2-40B4-BE49-F238E27FC236}">
                <a16:creationId xmlns="" xmlns:a16="http://schemas.microsoft.com/office/drawing/2014/main" id="{ED7D22AD-9B53-4F96-ACFC-E85336BE5712}"/>
              </a:ext>
            </a:extLst>
          </p:cNvPr>
          <p:cNvSpPr/>
          <p:nvPr/>
        </p:nvSpPr>
        <p:spPr>
          <a:xfrm>
            <a:off x="7296921" y="3767332"/>
            <a:ext cx="2668612" cy="646331"/>
          </a:xfrm>
          <a:prstGeom prst="rect">
            <a:avLst/>
          </a:prstGeom>
        </p:spPr>
        <p:txBody>
          <a:bodyPr wrap="square">
            <a:spAutoFit/>
          </a:bodyPr>
          <a:lstStyle/>
          <a:p>
            <a:pPr algn="ctr"/>
            <a:r>
              <a:rPr lang="es-CO" dirty="0">
                <a:solidFill>
                  <a:srgbClr val="000000"/>
                </a:solidFill>
                <a:latin typeface="Arial Narrow" panose="020B0606020202030204" pitchFamily="34" charset="0"/>
              </a:rPr>
              <a:t>Situaciones de la estadística y la probabilidad</a:t>
            </a:r>
            <a:endParaRPr lang="es-CO" dirty="0">
              <a:latin typeface="Arial Narrow" panose="020B0606020202030204" pitchFamily="34" charset="0"/>
            </a:endParaRPr>
          </a:p>
        </p:txBody>
      </p:sp>
      <p:sp>
        <p:nvSpPr>
          <p:cNvPr id="19" name="Rectángulo 18">
            <a:extLst>
              <a:ext uri="{FF2B5EF4-FFF2-40B4-BE49-F238E27FC236}">
                <a16:creationId xmlns="" xmlns:a16="http://schemas.microsoft.com/office/drawing/2014/main" id="{1B62D11E-6230-4150-9F4D-BDD84D869089}"/>
              </a:ext>
            </a:extLst>
          </p:cNvPr>
          <p:cNvSpPr/>
          <p:nvPr/>
        </p:nvSpPr>
        <p:spPr>
          <a:xfrm rot="18844741">
            <a:off x="5636151" y="3654018"/>
            <a:ext cx="794331" cy="75297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000"/>
          </a:p>
        </p:txBody>
      </p:sp>
    </p:spTree>
    <p:extLst>
      <p:ext uri="{BB962C8B-B14F-4D97-AF65-F5344CB8AC3E}">
        <p14:creationId xmlns:p14="http://schemas.microsoft.com/office/powerpoint/2010/main" val="189302366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B786B647-F5BD-45BA-B05B-57A9F09A98EF}"/>
              </a:ext>
            </a:extLst>
          </p:cNvPr>
          <p:cNvSpPr>
            <a:spLocks noGrp="1"/>
          </p:cNvSpPr>
          <p:nvPr>
            <p:ph type="title"/>
          </p:nvPr>
        </p:nvSpPr>
        <p:spPr>
          <a:xfrm>
            <a:off x="0" y="365126"/>
            <a:ext cx="12192000" cy="599519"/>
          </a:xfrm>
          <a:solidFill>
            <a:srgbClr val="002060"/>
          </a:solidFill>
        </p:spPr>
        <p:txBody>
          <a:bodyPr>
            <a:normAutofit fontScale="90000"/>
          </a:bodyPr>
          <a:lstStyle/>
          <a:p>
            <a:pPr algn="ctr"/>
            <a:r>
              <a:rPr lang="es-CO" sz="4000" dirty="0">
                <a:solidFill>
                  <a:schemeClr val="bg1"/>
                </a:solidFill>
              </a:rPr>
              <a:t>Contextos</a:t>
            </a:r>
          </a:p>
        </p:txBody>
      </p:sp>
      <p:sp>
        <p:nvSpPr>
          <p:cNvPr id="7" name="Rectángulo 6">
            <a:extLst>
              <a:ext uri="{FF2B5EF4-FFF2-40B4-BE49-F238E27FC236}">
                <a16:creationId xmlns="" xmlns:a16="http://schemas.microsoft.com/office/drawing/2014/main" id="{2AB22FC2-400B-4AF9-BDC6-FC5790EF5309}"/>
              </a:ext>
            </a:extLst>
          </p:cNvPr>
          <p:cNvSpPr/>
          <p:nvPr/>
        </p:nvSpPr>
        <p:spPr>
          <a:xfrm>
            <a:off x="2059893" y="6455233"/>
            <a:ext cx="8515344" cy="338554"/>
          </a:xfrm>
          <a:prstGeom prst="rect">
            <a:avLst/>
          </a:prstGeom>
        </p:spPr>
        <p:txBody>
          <a:bodyPr wrap="none">
            <a:spAutoFit/>
          </a:bodyPr>
          <a:lstStyle/>
          <a:p>
            <a:pPr algn="ctr"/>
            <a:r>
              <a:rPr lang="es-CO" sz="1600" i="1" dirty="0">
                <a:latin typeface="Arial Narrow" panose="020B0606020202030204" pitchFamily="34" charset="0"/>
                <a:cs typeface="Arial" panose="020B0604020202020204" pitchFamily="34" charset="0"/>
              </a:rPr>
              <a:t>Fuente: </a:t>
            </a:r>
            <a:r>
              <a:rPr lang="es-CO" sz="1600" i="1" dirty="0">
                <a:latin typeface="Arial Narrow" panose="020B0606020202030204" pitchFamily="34" charset="0"/>
              </a:rPr>
              <a:t>Marco y pruebas de evaluación de PISA 2012.Matemáticas, Lectura y Ciencias</a:t>
            </a:r>
            <a:r>
              <a:rPr lang="en-US" sz="1600" i="1" dirty="0">
                <a:latin typeface="Arial Narrow" panose="020B0606020202030204" pitchFamily="34" charset="0"/>
              </a:rPr>
              <a:t>: OECD. </a:t>
            </a:r>
            <a:r>
              <a:rPr lang="es-CO" sz="1600" i="1" dirty="0">
                <a:latin typeface="Arial Narrow" panose="020B0606020202030204" pitchFamily="34" charset="0"/>
                <a:cs typeface="Arial" panose="020B0604020202020204" pitchFamily="34" charset="0"/>
              </a:rPr>
              <a:t>2012, pp. 23-24</a:t>
            </a:r>
          </a:p>
        </p:txBody>
      </p:sp>
      <p:pic>
        <p:nvPicPr>
          <p:cNvPr id="5122" name="Picture 2" descr="Resultado de imagen para PISA LOGO">
            <a:extLst>
              <a:ext uri="{FF2B5EF4-FFF2-40B4-BE49-F238E27FC236}">
                <a16:creationId xmlns="" xmlns:a16="http://schemas.microsoft.com/office/drawing/2014/main" id="{701B077A-B9B2-43CC-A1BC-06AEB482A29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45491" y="1183455"/>
            <a:ext cx="1946509" cy="872573"/>
          </a:xfrm>
          <a:prstGeom prst="rect">
            <a:avLst/>
          </a:prstGeom>
          <a:noFill/>
          <a:extLst>
            <a:ext uri="{909E8E84-426E-40DD-AFC4-6F175D3DCCD1}">
              <a14:hiddenFill xmlns:a14="http://schemas.microsoft.com/office/drawing/2010/main">
                <a:solidFill>
                  <a:srgbClr val="FFFFFF"/>
                </a:solidFill>
              </a14:hiddenFill>
            </a:ext>
          </a:extLst>
        </p:spPr>
      </p:pic>
      <p:sp>
        <p:nvSpPr>
          <p:cNvPr id="12" name="Rectángulo 11">
            <a:extLst>
              <a:ext uri="{FF2B5EF4-FFF2-40B4-BE49-F238E27FC236}">
                <a16:creationId xmlns="" xmlns:a16="http://schemas.microsoft.com/office/drawing/2014/main" id="{C51920D8-435B-4AC8-94AD-EFAAD54BB889}"/>
              </a:ext>
            </a:extLst>
          </p:cNvPr>
          <p:cNvSpPr/>
          <p:nvPr/>
        </p:nvSpPr>
        <p:spPr>
          <a:xfrm>
            <a:off x="3484502" y="1245491"/>
            <a:ext cx="6804950" cy="646331"/>
          </a:xfrm>
          <a:prstGeom prst="rect">
            <a:avLst/>
          </a:prstGeom>
        </p:spPr>
        <p:txBody>
          <a:bodyPr wrap="square">
            <a:spAutoFit/>
          </a:bodyPr>
          <a:lstStyle/>
          <a:p>
            <a:pPr algn="r"/>
            <a:r>
              <a:rPr lang="es-CO" dirty="0">
                <a:latin typeface="Arial" panose="020B0604020202020204" pitchFamily="34" charset="0"/>
                <a:cs typeface="Arial" panose="020B0604020202020204" pitchFamily="34" charset="0"/>
              </a:rPr>
              <a:t>El contexto es aquel aspecto del mundo del individuo en el cual se encuentran situados los problemas</a:t>
            </a:r>
          </a:p>
        </p:txBody>
      </p:sp>
      <p:graphicFrame>
        <p:nvGraphicFramePr>
          <p:cNvPr id="8" name="Tabla 7">
            <a:extLst>
              <a:ext uri="{FF2B5EF4-FFF2-40B4-BE49-F238E27FC236}">
                <a16:creationId xmlns="" xmlns:a16="http://schemas.microsoft.com/office/drawing/2014/main" id="{E2359101-246C-49D4-941C-85ACE37BC070}"/>
              </a:ext>
            </a:extLst>
          </p:cNvPr>
          <p:cNvGraphicFramePr>
            <a:graphicFrameLocks noGrp="1"/>
          </p:cNvGraphicFramePr>
          <p:nvPr>
            <p:extLst>
              <p:ext uri="{D42A27DB-BD31-4B8C-83A1-F6EECF244321}">
                <p14:modId xmlns:p14="http://schemas.microsoft.com/office/powerpoint/2010/main" val="3074594469"/>
              </p:ext>
            </p:extLst>
          </p:nvPr>
        </p:nvGraphicFramePr>
        <p:xfrm>
          <a:off x="300251" y="2077132"/>
          <a:ext cx="11696131" cy="4297680"/>
        </p:xfrm>
        <a:graphic>
          <a:graphicData uri="http://schemas.openxmlformats.org/drawingml/2006/table">
            <a:tbl>
              <a:tblPr firstRow="1" bandRow="1">
                <a:tableStyleId>{5C22544A-7EE6-4342-B048-85BDC9FD1C3A}</a:tableStyleId>
              </a:tblPr>
              <a:tblGrid>
                <a:gridCol w="4585648">
                  <a:extLst>
                    <a:ext uri="{9D8B030D-6E8A-4147-A177-3AD203B41FA5}">
                      <a16:colId xmlns="" xmlns:a16="http://schemas.microsoft.com/office/drawing/2014/main" val="920380741"/>
                    </a:ext>
                  </a:extLst>
                </a:gridCol>
                <a:gridCol w="7110483">
                  <a:extLst>
                    <a:ext uri="{9D8B030D-6E8A-4147-A177-3AD203B41FA5}">
                      <a16:colId xmlns="" xmlns:a16="http://schemas.microsoft.com/office/drawing/2014/main" val="401264605"/>
                    </a:ext>
                  </a:extLst>
                </a:gridCol>
              </a:tblGrid>
              <a:tr h="248736">
                <a:tc>
                  <a:txBody>
                    <a:bodyPr/>
                    <a:lstStyle/>
                    <a:p>
                      <a:pPr algn="ctr"/>
                      <a:r>
                        <a:rPr lang="es-CO" sz="1800" dirty="0">
                          <a:latin typeface="Arial" panose="020B0604020202020204" pitchFamily="34" charset="0"/>
                          <a:cs typeface="Arial" panose="020B0604020202020204" pitchFamily="34" charset="0"/>
                        </a:rPr>
                        <a:t>Contextos</a:t>
                      </a:r>
                    </a:p>
                  </a:txBody>
                  <a:tcPr/>
                </a:tc>
                <a:tc>
                  <a:txBody>
                    <a:bodyPr/>
                    <a:lstStyle/>
                    <a:p>
                      <a:pPr algn="ctr"/>
                      <a:r>
                        <a:rPr lang="es-CO" sz="1800" dirty="0">
                          <a:latin typeface="Arial" panose="020B0604020202020204" pitchFamily="34" charset="0"/>
                          <a:cs typeface="Arial" panose="020B0604020202020204" pitchFamily="34" charset="0"/>
                        </a:rPr>
                        <a:t>Temáticas posibles exploradas en los contextos</a:t>
                      </a:r>
                    </a:p>
                  </a:txBody>
                  <a:tcPr/>
                </a:tc>
                <a:extLst>
                  <a:ext uri="{0D108BD9-81ED-4DB2-BD59-A6C34878D82A}">
                    <a16:rowId xmlns="" xmlns:a16="http://schemas.microsoft.com/office/drawing/2014/main" val="1253784650"/>
                  </a:ext>
                </a:extLst>
              </a:tr>
              <a:tr h="621839">
                <a:tc>
                  <a:txBody>
                    <a:bodyPr/>
                    <a:lstStyle/>
                    <a:p>
                      <a:r>
                        <a:rPr lang="es-CO" sz="1800" b="1" dirty="0">
                          <a:solidFill>
                            <a:srgbClr val="002060"/>
                          </a:solidFill>
                          <a:latin typeface="Arial" panose="020B0604020202020204" pitchFamily="34" charset="0"/>
                          <a:cs typeface="Arial" panose="020B0604020202020204" pitchFamily="34" charset="0"/>
                        </a:rPr>
                        <a:t>Personal:</a:t>
                      </a:r>
                      <a:r>
                        <a:rPr lang="es-CO" sz="1800" b="1" dirty="0">
                          <a:latin typeface="Arial" panose="020B0604020202020204" pitchFamily="34" charset="0"/>
                          <a:cs typeface="Arial" panose="020B0604020202020204" pitchFamily="34" charset="0"/>
                        </a:rPr>
                        <a:t> </a:t>
                      </a:r>
                      <a:r>
                        <a:rPr lang="es-CO" sz="1800" dirty="0">
                          <a:latin typeface="Arial" panose="020B0604020202020204" pitchFamily="34" charset="0"/>
                          <a:cs typeface="Arial" panose="020B0604020202020204" pitchFamily="34" charset="0"/>
                        </a:rPr>
                        <a:t>Actividades del propio individuo, su familia y su grupo de iguales. </a:t>
                      </a:r>
                    </a:p>
                  </a:txBody>
                  <a:tcPr anchor="ctr"/>
                </a:tc>
                <a:tc>
                  <a:txBody>
                    <a:bodyPr/>
                    <a:lstStyle/>
                    <a:p>
                      <a:r>
                        <a:rPr lang="es-CO" sz="1800" dirty="0">
                          <a:latin typeface="Arial" panose="020B0604020202020204" pitchFamily="34" charset="0"/>
                          <a:cs typeface="Arial" panose="020B0604020202020204" pitchFamily="34" charset="0"/>
                        </a:rPr>
                        <a:t>preparación de los alimentos, las compras, los juegos, la salud personal, el transporte personal, los deportes, los viajes, la planificación personal y las propias finanzas</a:t>
                      </a:r>
                    </a:p>
                  </a:txBody>
                  <a:tcPr anchor="ctr"/>
                </a:tc>
                <a:extLst>
                  <a:ext uri="{0D108BD9-81ED-4DB2-BD59-A6C34878D82A}">
                    <a16:rowId xmlns="" xmlns:a16="http://schemas.microsoft.com/office/drawing/2014/main" val="3147300476"/>
                  </a:ext>
                </a:extLst>
              </a:tr>
              <a:tr h="808391">
                <a:tc>
                  <a:txBody>
                    <a:bodyPr/>
                    <a:lstStyle/>
                    <a:p>
                      <a:r>
                        <a:rPr lang="es-CO" sz="1800" b="1" dirty="0">
                          <a:solidFill>
                            <a:srgbClr val="002060"/>
                          </a:solidFill>
                          <a:latin typeface="Arial" panose="020B0604020202020204" pitchFamily="34" charset="0"/>
                          <a:cs typeface="Arial" panose="020B0604020202020204" pitchFamily="34" charset="0"/>
                        </a:rPr>
                        <a:t>Profesional:</a:t>
                      </a:r>
                      <a:r>
                        <a:rPr lang="es-CO" sz="1800" dirty="0">
                          <a:latin typeface="Arial" panose="020B0604020202020204" pitchFamily="34" charset="0"/>
                          <a:cs typeface="Arial" panose="020B0604020202020204" pitchFamily="34" charset="0"/>
                        </a:rPr>
                        <a:t> Centrados en lo laboral.</a:t>
                      </a:r>
                    </a:p>
                  </a:txBody>
                  <a:tcPr anchor="ctr"/>
                </a:tc>
                <a:tc>
                  <a:txBody>
                    <a:bodyPr/>
                    <a:lstStyle/>
                    <a:p>
                      <a:r>
                        <a:rPr lang="es-CO" sz="1800" dirty="0">
                          <a:latin typeface="Arial" panose="020B0604020202020204" pitchFamily="34" charset="0"/>
                          <a:cs typeface="Arial" panose="020B0604020202020204" pitchFamily="34" charset="0"/>
                        </a:rPr>
                        <a:t>medición, el cálculo de costes y el pedido de materiales para la construcción, la nómina/contabilidad, el control de calidad, la planificación/el inventario, el diseño/la arquitectura y la toma de decisiones relacionadas con el trabajo.</a:t>
                      </a:r>
                    </a:p>
                  </a:txBody>
                  <a:tcPr anchor="ctr"/>
                </a:tc>
                <a:extLst>
                  <a:ext uri="{0D108BD9-81ED-4DB2-BD59-A6C34878D82A}">
                    <a16:rowId xmlns="" xmlns:a16="http://schemas.microsoft.com/office/drawing/2014/main" val="2351903349"/>
                  </a:ext>
                </a:extLst>
              </a:tr>
              <a:tr h="665849">
                <a:tc>
                  <a:txBody>
                    <a:bodyPr/>
                    <a:lstStyle/>
                    <a:p>
                      <a:r>
                        <a:rPr lang="es-CO" sz="1800" b="1" dirty="0">
                          <a:solidFill>
                            <a:srgbClr val="002060"/>
                          </a:solidFill>
                          <a:latin typeface="Arial" panose="020B0604020202020204" pitchFamily="34" charset="0"/>
                          <a:cs typeface="Arial" panose="020B0604020202020204" pitchFamily="34" charset="0"/>
                        </a:rPr>
                        <a:t>Social:</a:t>
                      </a:r>
                      <a:r>
                        <a:rPr lang="es-CO" sz="1800" b="1" dirty="0">
                          <a:latin typeface="Arial" panose="020B0604020202020204" pitchFamily="34" charset="0"/>
                          <a:cs typeface="Arial" panose="020B0604020202020204" pitchFamily="34" charset="0"/>
                        </a:rPr>
                        <a:t> </a:t>
                      </a:r>
                      <a:r>
                        <a:rPr lang="es-CO" sz="1800" dirty="0">
                          <a:latin typeface="Arial" panose="020B0604020202020204" pitchFamily="34" charset="0"/>
                          <a:cs typeface="Arial" panose="020B0604020202020204" pitchFamily="34" charset="0"/>
                        </a:rPr>
                        <a:t>Actividades relacionadas con la comunidad </a:t>
                      </a:r>
                    </a:p>
                    <a:p>
                      <a:r>
                        <a:rPr lang="es-CO" sz="1800" dirty="0">
                          <a:latin typeface="Arial" panose="020B0604020202020204" pitchFamily="34" charset="0"/>
                          <a:cs typeface="Arial" panose="020B0604020202020204" pitchFamily="34" charset="0"/>
                        </a:rPr>
                        <a:t>(Local Nacional o Global)</a:t>
                      </a:r>
                    </a:p>
                  </a:txBody>
                  <a:tcPr anchor="ctr"/>
                </a:tc>
                <a:tc>
                  <a:txBody>
                    <a:bodyPr/>
                    <a:lstStyle/>
                    <a:p>
                      <a:r>
                        <a:rPr lang="es-CO" sz="1800" dirty="0">
                          <a:latin typeface="Arial" panose="020B0604020202020204" pitchFamily="34" charset="0"/>
                          <a:cs typeface="Arial" panose="020B0604020202020204" pitchFamily="34" charset="0"/>
                        </a:rPr>
                        <a:t>sistemas electorales, el transporte, el gobierno, las políticas públicas, la demografía, la publicidad, las estadísticas nacionales y la economía. </a:t>
                      </a:r>
                    </a:p>
                  </a:txBody>
                  <a:tcPr anchor="ctr"/>
                </a:tc>
                <a:extLst>
                  <a:ext uri="{0D108BD9-81ED-4DB2-BD59-A6C34878D82A}">
                    <a16:rowId xmlns="" xmlns:a16="http://schemas.microsoft.com/office/drawing/2014/main" val="798941545"/>
                  </a:ext>
                </a:extLst>
              </a:tr>
              <a:tr h="819506">
                <a:tc>
                  <a:txBody>
                    <a:bodyPr/>
                    <a:lstStyle/>
                    <a:p>
                      <a:r>
                        <a:rPr lang="es-CO" sz="1800" b="1" dirty="0">
                          <a:solidFill>
                            <a:srgbClr val="002060"/>
                          </a:solidFill>
                          <a:latin typeface="Arial" panose="020B0604020202020204" pitchFamily="34" charset="0"/>
                          <a:cs typeface="Arial" panose="020B0604020202020204" pitchFamily="34" charset="0"/>
                        </a:rPr>
                        <a:t>Científico: </a:t>
                      </a:r>
                      <a:r>
                        <a:rPr lang="es-CO" sz="1800" dirty="0">
                          <a:latin typeface="Arial" panose="020B0604020202020204" pitchFamily="34" charset="0"/>
                          <a:cs typeface="Arial" panose="020B0604020202020204" pitchFamily="34" charset="0"/>
                        </a:rPr>
                        <a:t>Aplicación de las matemáticas al mundo natural y a cuestiones y temas relacionados con la ciencia y la tecnología.</a:t>
                      </a:r>
                    </a:p>
                  </a:txBody>
                  <a:tcPr anchor="ctr"/>
                </a:tc>
                <a:tc>
                  <a:txBody>
                    <a:bodyPr/>
                    <a:lstStyle/>
                    <a:p>
                      <a:r>
                        <a:rPr lang="es-CO" sz="1800" dirty="0">
                          <a:latin typeface="Arial" panose="020B0604020202020204" pitchFamily="34" charset="0"/>
                          <a:cs typeface="Arial" panose="020B0604020202020204" pitchFamily="34" charset="0"/>
                        </a:rPr>
                        <a:t>meteorología o el clima, la ecología, la medicina, las ciencias espaciales, la genética, las mediciones y el propio mundo de las matemáticas. </a:t>
                      </a:r>
                    </a:p>
                  </a:txBody>
                  <a:tcPr anchor="ctr"/>
                </a:tc>
                <a:extLst>
                  <a:ext uri="{0D108BD9-81ED-4DB2-BD59-A6C34878D82A}">
                    <a16:rowId xmlns="" xmlns:a16="http://schemas.microsoft.com/office/drawing/2014/main" val="3417323651"/>
                  </a:ext>
                </a:extLst>
              </a:tr>
            </a:tbl>
          </a:graphicData>
        </a:graphic>
      </p:graphicFrame>
    </p:spTree>
    <p:extLst>
      <p:ext uri="{BB962C8B-B14F-4D97-AF65-F5344CB8AC3E}">
        <p14:creationId xmlns:p14="http://schemas.microsoft.com/office/powerpoint/2010/main" val="36065202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 xmlns:a16="http://schemas.microsoft.com/office/drawing/2014/main" id="{D55AF4CB-6BC3-414F-931D-5B38B8357F57}"/>
              </a:ext>
            </a:extLst>
          </p:cNvPr>
          <p:cNvSpPr/>
          <p:nvPr/>
        </p:nvSpPr>
        <p:spPr>
          <a:xfrm>
            <a:off x="549965" y="366141"/>
            <a:ext cx="6096000" cy="892552"/>
          </a:xfrm>
          <a:prstGeom prst="rect">
            <a:avLst/>
          </a:prstGeom>
        </p:spPr>
        <p:txBody>
          <a:bodyPr>
            <a:spAutoFit/>
          </a:bodyPr>
          <a:lstStyle/>
          <a:p>
            <a:pPr lvl="0" eaLnBrk="0" fontAlgn="base" hangingPunct="0">
              <a:spcBef>
                <a:spcPct val="0"/>
              </a:spcBef>
              <a:spcAft>
                <a:spcPct val="0"/>
              </a:spcAft>
            </a:pPr>
            <a:r>
              <a:rPr lang="es-CO" altLang="es-CO" sz="2800" b="1" dirty="0">
                <a:solidFill>
                  <a:srgbClr val="222222"/>
                </a:solidFill>
                <a:latin typeface="Arial" panose="020B0604020202020204" pitchFamily="34" charset="0"/>
                <a:cs typeface="Arial" panose="020B0604020202020204" pitchFamily="34" charset="0"/>
              </a:rPr>
              <a:t>Calidad</a:t>
            </a:r>
            <a:endParaRPr lang="es-CO" altLang="es-CO" sz="2800" b="1" dirty="0">
              <a:latin typeface="Arial" panose="020B0604020202020204" pitchFamily="34" charset="0"/>
              <a:cs typeface="Arial" panose="020B0604020202020204" pitchFamily="34" charset="0"/>
            </a:endParaRPr>
          </a:p>
          <a:p>
            <a:pPr lvl="0" eaLnBrk="0" fontAlgn="base" hangingPunct="0">
              <a:spcBef>
                <a:spcPct val="0"/>
              </a:spcBef>
              <a:spcAft>
                <a:spcPct val="0"/>
              </a:spcAft>
            </a:pPr>
            <a:r>
              <a:rPr lang="es-CO" altLang="es-CO" sz="2400" i="1" dirty="0">
                <a:solidFill>
                  <a:srgbClr val="222222"/>
                </a:solidFill>
                <a:latin typeface="Arial" panose="020B0604020202020204" pitchFamily="34" charset="0"/>
                <a:cs typeface="Arial" panose="020B0604020202020204" pitchFamily="34" charset="0"/>
              </a:rPr>
              <a:t>nombre femenino</a:t>
            </a:r>
            <a:endParaRPr lang="es-CO" altLang="es-CO" sz="2400" dirty="0">
              <a:solidFill>
                <a:srgbClr val="222222"/>
              </a:solidFill>
              <a:latin typeface="Arial" panose="020B0604020202020204" pitchFamily="34" charset="0"/>
              <a:cs typeface="Arial" panose="020B0604020202020204" pitchFamily="34" charset="0"/>
            </a:endParaRPr>
          </a:p>
        </p:txBody>
      </p:sp>
      <p:graphicFrame>
        <p:nvGraphicFramePr>
          <p:cNvPr id="7" name="Tabla 6">
            <a:extLst>
              <a:ext uri="{FF2B5EF4-FFF2-40B4-BE49-F238E27FC236}">
                <a16:creationId xmlns="" xmlns:a16="http://schemas.microsoft.com/office/drawing/2014/main" id="{2D6A4EDF-138E-4D06-8373-00DC6D9535BA}"/>
              </a:ext>
            </a:extLst>
          </p:cNvPr>
          <p:cNvGraphicFramePr>
            <a:graphicFrameLocks noGrp="1"/>
          </p:cNvGraphicFramePr>
          <p:nvPr>
            <p:extLst>
              <p:ext uri="{D42A27DB-BD31-4B8C-83A1-F6EECF244321}">
                <p14:modId xmlns:p14="http://schemas.microsoft.com/office/powerpoint/2010/main" val="663060991"/>
              </p:ext>
            </p:extLst>
          </p:nvPr>
        </p:nvGraphicFramePr>
        <p:xfrm>
          <a:off x="549965" y="1468503"/>
          <a:ext cx="11092070" cy="4577080"/>
        </p:xfrm>
        <a:graphic>
          <a:graphicData uri="http://schemas.openxmlformats.org/drawingml/2006/table">
            <a:tbl>
              <a:tblPr firstRow="1" bandRow="1">
                <a:tableStyleId>{5C22544A-7EE6-4342-B048-85BDC9FD1C3A}</a:tableStyleId>
              </a:tblPr>
              <a:tblGrid>
                <a:gridCol w="4110069">
                  <a:extLst>
                    <a:ext uri="{9D8B030D-6E8A-4147-A177-3AD203B41FA5}">
                      <a16:colId xmlns="" xmlns:a16="http://schemas.microsoft.com/office/drawing/2014/main" val="1384376900"/>
                    </a:ext>
                  </a:extLst>
                </a:gridCol>
                <a:gridCol w="4961044">
                  <a:extLst>
                    <a:ext uri="{9D8B030D-6E8A-4147-A177-3AD203B41FA5}">
                      <a16:colId xmlns="" xmlns:a16="http://schemas.microsoft.com/office/drawing/2014/main" val="867750316"/>
                    </a:ext>
                  </a:extLst>
                </a:gridCol>
                <a:gridCol w="2020957">
                  <a:extLst>
                    <a:ext uri="{9D8B030D-6E8A-4147-A177-3AD203B41FA5}">
                      <a16:colId xmlns="" xmlns:a16="http://schemas.microsoft.com/office/drawing/2014/main" val="33631496"/>
                    </a:ext>
                  </a:extLst>
                </a:gridCol>
              </a:tblGrid>
              <a:tr h="370840">
                <a:tc>
                  <a:txBody>
                    <a:bodyPr/>
                    <a:lstStyle/>
                    <a:p>
                      <a:pPr algn="ctr"/>
                      <a:r>
                        <a:rPr lang="es-CO" dirty="0">
                          <a:solidFill>
                            <a:schemeClr val="bg1"/>
                          </a:solidFill>
                          <a:latin typeface="Arial" panose="020B0604020202020204" pitchFamily="34" charset="0"/>
                          <a:cs typeface="Arial" panose="020B0604020202020204" pitchFamily="34" charset="0"/>
                        </a:rPr>
                        <a:t>Definición</a:t>
                      </a:r>
                    </a:p>
                  </a:txBody>
                  <a:tcPr anchor="ctr">
                    <a:solidFill>
                      <a:srgbClr val="002060"/>
                    </a:solidFill>
                  </a:tcPr>
                </a:tc>
                <a:tc>
                  <a:txBody>
                    <a:bodyPr/>
                    <a:lstStyle/>
                    <a:p>
                      <a:pPr algn="ctr"/>
                      <a:r>
                        <a:rPr lang="es-CO" dirty="0">
                          <a:solidFill>
                            <a:schemeClr val="bg1"/>
                          </a:solidFill>
                          <a:latin typeface="Arial" panose="020B0604020202020204" pitchFamily="34" charset="0"/>
                          <a:cs typeface="Arial" panose="020B0604020202020204" pitchFamily="34" charset="0"/>
                        </a:rPr>
                        <a:t>Ejemplo en Contexto</a:t>
                      </a:r>
                    </a:p>
                  </a:txBody>
                  <a:tcPr anchor="ctr">
                    <a:solidFill>
                      <a:srgbClr val="002060"/>
                    </a:solidFill>
                  </a:tcPr>
                </a:tc>
                <a:tc>
                  <a:txBody>
                    <a:bodyPr/>
                    <a:lstStyle/>
                    <a:p>
                      <a:pPr algn="ctr"/>
                      <a:r>
                        <a:rPr lang="es-CO" dirty="0">
                          <a:solidFill>
                            <a:schemeClr val="bg1"/>
                          </a:solidFill>
                          <a:latin typeface="Arial" panose="020B0604020202020204" pitchFamily="34" charset="0"/>
                          <a:cs typeface="Arial" panose="020B0604020202020204" pitchFamily="34" charset="0"/>
                        </a:rPr>
                        <a:t>Sinónimo</a:t>
                      </a:r>
                    </a:p>
                  </a:txBody>
                  <a:tcPr anchor="ctr">
                    <a:solidFill>
                      <a:srgbClr val="002060"/>
                    </a:solidFill>
                  </a:tcPr>
                </a:tc>
                <a:extLst>
                  <a:ext uri="{0D108BD9-81ED-4DB2-BD59-A6C34878D82A}">
                    <a16:rowId xmlns="" xmlns:a16="http://schemas.microsoft.com/office/drawing/2014/main" val="780669017"/>
                  </a:ext>
                </a:extLst>
              </a:tr>
              <a:tr h="37084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CO" altLang="es-CO" sz="1800" b="0" i="0" u="none" strike="noStrike" cap="none" normalizeH="0" baseline="0" dirty="0">
                          <a:ln>
                            <a:noFill/>
                          </a:ln>
                          <a:solidFill>
                            <a:srgbClr val="002060"/>
                          </a:solidFill>
                          <a:effectLst/>
                          <a:latin typeface="Arial" panose="020B0604020202020204" pitchFamily="34" charset="0"/>
                          <a:cs typeface="Arial" panose="020B0604020202020204" pitchFamily="34" charset="0"/>
                        </a:rPr>
                        <a:t>1. Conjunto de propiedades inherentes a una cosa que permite caracterizarla y valorarla con respecto a las restantes de su especie.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altLang="es-CO" sz="1800" b="0" i="0" u="none" strike="noStrike" cap="none" normalizeH="0" baseline="0" dirty="0">
                          <a:ln>
                            <a:noFill/>
                          </a:ln>
                          <a:solidFill>
                            <a:srgbClr val="002060"/>
                          </a:solidFill>
                          <a:effectLst/>
                          <a:latin typeface="Arial" panose="020B0604020202020204" pitchFamily="34" charset="0"/>
                          <a:cs typeface="Arial" panose="020B0604020202020204" pitchFamily="34" charset="0"/>
                        </a:rPr>
                        <a:t>"de buena calidad; de mala calidad; esta fruta es de una calidad excelente"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altLang="es-CO" sz="1800" b="0" i="0" u="none" strike="noStrike" cap="none" normalizeH="0" baseline="0" dirty="0">
                          <a:ln>
                            <a:noFill/>
                          </a:ln>
                          <a:solidFill>
                            <a:srgbClr val="002060"/>
                          </a:solidFill>
                          <a:effectLst/>
                          <a:latin typeface="Arial" panose="020B0604020202020204" pitchFamily="34" charset="0"/>
                          <a:cs typeface="Arial" panose="020B0604020202020204" pitchFamily="34" charset="0"/>
                        </a:rPr>
                        <a:t>Clase</a:t>
                      </a:r>
                    </a:p>
                  </a:txBody>
                  <a:tcPr anchor="ctr"/>
                </a:tc>
                <a:extLst>
                  <a:ext uri="{0D108BD9-81ED-4DB2-BD59-A6C34878D82A}">
                    <a16:rowId xmlns="" xmlns:a16="http://schemas.microsoft.com/office/drawing/2014/main" val="2248785490"/>
                  </a:ext>
                </a:extLst>
              </a:tr>
              <a:tr h="37084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CO" altLang="es-CO" sz="1800" b="0" i="0" u="none" strike="noStrike" cap="none" normalizeH="0" baseline="0" dirty="0">
                          <a:ln>
                            <a:noFill/>
                          </a:ln>
                          <a:solidFill>
                            <a:srgbClr val="002060"/>
                          </a:solidFill>
                          <a:effectLst/>
                          <a:latin typeface="Arial" panose="020B0604020202020204" pitchFamily="34" charset="0"/>
                          <a:cs typeface="Arial" panose="020B0604020202020204" pitchFamily="34" charset="0"/>
                        </a:rPr>
                        <a:t>2. Superioridad o excelencia de algo o de alguien.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altLang="es-CO" sz="1800" b="0" i="0" u="none" strike="noStrike" cap="none" normalizeH="0" baseline="0" dirty="0">
                          <a:ln>
                            <a:noFill/>
                          </a:ln>
                          <a:solidFill>
                            <a:srgbClr val="002060"/>
                          </a:solidFill>
                          <a:effectLst/>
                          <a:latin typeface="Arial" panose="020B0604020202020204" pitchFamily="34" charset="0"/>
                          <a:cs typeface="Arial" panose="020B0604020202020204" pitchFamily="34" charset="0"/>
                        </a:rPr>
                        <a:t>"una mercancía de calidad; un asunto de calidad; la calidad del vino de Mendoza ha conquistado los mercados"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altLang="es-CO" sz="1800" b="0" i="0" u="none" strike="noStrike" cap="none" normalizeH="0" baseline="0" dirty="0">
                          <a:ln>
                            <a:noFill/>
                          </a:ln>
                          <a:solidFill>
                            <a:srgbClr val="002060"/>
                          </a:solidFill>
                          <a:effectLst/>
                          <a:latin typeface="Arial" panose="020B0604020202020204" pitchFamily="34" charset="0"/>
                          <a:cs typeface="Arial" panose="020B0604020202020204" pitchFamily="34" charset="0"/>
                        </a:rPr>
                        <a:t>Categoría</a:t>
                      </a:r>
                    </a:p>
                  </a:txBody>
                  <a:tcPr anchor="ctr"/>
                </a:tc>
                <a:extLst>
                  <a:ext uri="{0D108BD9-81ED-4DB2-BD59-A6C34878D82A}">
                    <a16:rowId xmlns="" xmlns:a16="http://schemas.microsoft.com/office/drawing/2014/main" val="212730361"/>
                  </a:ext>
                </a:extLst>
              </a:tr>
              <a:tr h="37084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CO" altLang="es-CO" sz="1800" b="0" i="0" u="none" strike="noStrike" cap="none" normalizeH="0" baseline="0" dirty="0">
                          <a:ln>
                            <a:noFill/>
                          </a:ln>
                          <a:solidFill>
                            <a:srgbClr val="002060"/>
                          </a:solidFill>
                          <a:effectLst/>
                          <a:latin typeface="Arial" panose="020B0604020202020204" pitchFamily="34" charset="0"/>
                          <a:cs typeface="Arial" panose="020B0604020202020204" pitchFamily="34" charset="0"/>
                        </a:rPr>
                        <a:t>3. Consideración social, civil o política, en especial cuando supone cierto prestigio, o circunstancias personales de un individuo en relación con algún empleo o dignidad.</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altLang="es-CO" sz="1800" b="0" i="0" u="none" strike="noStrike" cap="none" normalizeH="0" baseline="0" dirty="0">
                          <a:ln>
                            <a:noFill/>
                          </a:ln>
                          <a:solidFill>
                            <a:srgbClr val="002060"/>
                          </a:solidFill>
                          <a:effectLst/>
                          <a:latin typeface="Arial" panose="020B0604020202020204" pitchFamily="34" charset="0"/>
                          <a:cs typeface="Arial" panose="020B0604020202020204" pitchFamily="34" charset="0"/>
                        </a:rPr>
                        <a:t>"se relacionaba con gentes que no eran de su calidad; personas de calidad; asistieron a la firma del testamento en calidad de parientes“</a:t>
                      </a:r>
                      <a:endParaRPr lang="es-CO" altLang="es-CO" dirty="0">
                        <a:solidFill>
                          <a:srgbClr val="002060"/>
                        </a:solidFill>
                        <a:latin typeface="Arial" panose="020B0604020202020204" pitchFamily="34"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altLang="es-CO" dirty="0">
                          <a:solidFill>
                            <a:srgbClr val="002060"/>
                          </a:solidFill>
                          <a:latin typeface="Arial" panose="020B0604020202020204" pitchFamily="34" charset="0"/>
                          <a:cs typeface="Arial" panose="020B0604020202020204" pitchFamily="34" charset="0"/>
                        </a:rPr>
                        <a:t>Prestigio</a:t>
                      </a:r>
                    </a:p>
                  </a:txBody>
                  <a:tcPr anchor="ctr"/>
                </a:tc>
                <a:extLst>
                  <a:ext uri="{0D108BD9-81ED-4DB2-BD59-A6C34878D82A}">
                    <a16:rowId xmlns="" xmlns:a16="http://schemas.microsoft.com/office/drawing/2014/main" val="2583951544"/>
                  </a:ext>
                </a:extLst>
              </a:tr>
              <a:tr h="37084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CO" altLang="es-CO" sz="1800" b="0" i="0" u="none" strike="noStrike" cap="none" normalizeH="0" baseline="0" dirty="0">
                          <a:ln>
                            <a:noFill/>
                          </a:ln>
                          <a:solidFill>
                            <a:srgbClr val="002060"/>
                          </a:solidFill>
                          <a:effectLst/>
                          <a:latin typeface="Arial" panose="020B0604020202020204" pitchFamily="34" charset="0"/>
                          <a:cs typeface="Arial" panose="020B0604020202020204" pitchFamily="34" charset="0"/>
                        </a:rPr>
                        <a:t>4. Condición o requisito que se pone en un contrato.</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altLang="es-CO" sz="1800" b="0" i="0" u="none" strike="noStrike" cap="none" normalizeH="0" baseline="0" dirty="0">
                          <a:ln>
                            <a:noFill/>
                          </a:ln>
                          <a:solidFill>
                            <a:srgbClr val="002060"/>
                          </a:solidFill>
                          <a:effectLst/>
                          <a:latin typeface="Arial" panose="020B0604020202020204" pitchFamily="34" charset="0"/>
                          <a:cs typeface="Arial" panose="020B0604020202020204" pitchFamily="34" charset="0"/>
                        </a:rPr>
                        <a:t>"su calidad de parientes del difunto“</a:t>
                      </a:r>
                      <a:endParaRPr lang="es-CO" altLang="es-CO" dirty="0">
                        <a:solidFill>
                          <a:srgbClr val="002060"/>
                        </a:solidFill>
                        <a:cs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CO" altLang="es-CO" dirty="0">
                        <a:solidFill>
                          <a:srgbClr val="002060"/>
                        </a:solidFill>
                        <a:cs typeface="Arial" panose="020B0604020202020204" pitchFamily="34" charset="0"/>
                      </a:endParaRPr>
                    </a:p>
                  </a:txBody>
                  <a:tcPr anchor="ctr"/>
                </a:tc>
                <a:extLst>
                  <a:ext uri="{0D108BD9-81ED-4DB2-BD59-A6C34878D82A}">
                    <a16:rowId xmlns="" xmlns:a16="http://schemas.microsoft.com/office/drawing/2014/main" val="829695119"/>
                  </a:ext>
                </a:extLst>
              </a:tr>
            </a:tbl>
          </a:graphicData>
        </a:graphic>
      </p:graphicFrame>
      <p:sp>
        <p:nvSpPr>
          <p:cNvPr id="2" name="CuadroTexto 1">
            <a:extLst>
              <a:ext uri="{FF2B5EF4-FFF2-40B4-BE49-F238E27FC236}">
                <a16:creationId xmlns="" xmlns:a16="http://schemas.microsoft.com/office/drawing/2014/main" id="{C7E4C59B-CFCA-4E50-B6CA-418BCAD4E2A3}"/>
              </a:ext>
            </a:extLst>
          </p:cNvPr>
          <p:cNvSpPr txBox="1"/>
          <p:nvPr/>
        </p:nvSpPr>
        <p:spPr>
          <a:xfrm>
            <a:off x="549965" y="6162262"/>
            <a:ext cx="1840568" cy="369332"/>
          </a:xfrm>
          <a:prstGeom prst="rect">
            <a:avLst/>
          </a:prstGeom>
          <a:noFill/>
        </p:spPr>
        <p:txBody>
          <a:bodyPr wrap="none" rtlCol="0">
            <a:spAutoFit/>
          </a:bodyPr>
          <a:lstStyle/>
          <a:p>
            <a:r>
              <a:rPr lang="es-CO" dirty="0">
                <a:latin typeface="Arial Narrow" panose="020B0606020202030204" pitchFamily="34" charset="0"/>
              </a:rPr>
              <a:t>Fuente: diccionario </a:t>
            </a:r>
          </a:p>
        </p:txBody>
      </p:sp>
    </p:spTree>
    <p:extLst>
      <p:ext uri="{BB962C8B-B14F-4D97-AF65-F5344CB8AC3E}">
        <p14:creationId xmlns:p14="http://schemas.microsoft.com/office/powerpoint/2010/main" val="155353285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o 15">
            <a:extLst>
              <a:ext uri="{FF2B5EF4-FFF2-40B4-BE49-F238E27FC236}">
                <a16:creationId xmlns="" xmlns:a16="http://schemas.microsoft.com/office/drawing/2014/main" id="{F853BDF8-13BF-466C-9CFA-FAF39CEABA62}"/>
              </a:ext>
            </a:extLst>
          </p:cNvPr>
          <p:cNvGrpSpPr/>
          <p:nvPr/>
        </p:nvGrpSpPr>
        <p:grpSpPr>
          <a:xfrm>
            <a:off x="3316406" y="2967042"/>
            <a:ext cx="4057713" cy="2467500"/>
            <a:chOff x="4964778" y="2347450"/>
            <a:chExt cx="2687435" cy="1771288"/>
          </a:xfrm>
        </p:grpSpPr>
        <p:pic>
          <p:nvPicPr>
            <p:cNvPr id="5" name="Imagen 4">
              <a:extLst>
                <a:ext uri="{FF2B5EF4-FFF2-40B4-BE49-F238E27FC236}">
                  <a16:creationId xmlns="" xmlns:a16="http://schemas.microsoft.com/office/drawing/2014/main" id="{1C2512D7-5590-41FB-9C33-720D375F195A}"/>
                </a:ext>
              </a:extLst>
            </p:cNvPr>
            <p:cNvPicPr>
              <a:picLocks noChangeAspect="1"/>
            </p:cNvPicPr>
            <p:nvPr/>
          </p:nvPicPr>
          <p:blipFill rotWithShape="1">
            <a:blip r:embed="rId2"/>
            <a:srcRect l="51908" t="30218" r="31292" b="31017"/>
            <a:stretch/>
          </p:blipFill>
          <p:spPr>
            <a:xfrm>
              <a:off x="6304884" y="2370857"/>
              <a:ext cx="1347329" cy="1747881"/>
            </a:xfrm>
            <a:prstGeom prst="rect">
              <a:avLst/>
            </a:prstGeom>
          </p:spPr>
        </p:pic>
        <p:pic>
          <p:nvPicPr>
            <p:cNvPr id="15" name="Imagen 14">
              <a:extLst>
                <a:ext uri="{FF2B5EF4-FFF2-40B4-BE49-F238E27FC236}">
                  <a16:creationId xmlns="" xmlns:a16="http://schemas.microsoft.com/office/drawing/2014/main" id="{CDA8EB4E-C546-425E-B08C-4A98237E35E6}"/>
                </a:ext>
              </a:extLst>
            </p:cNvPr>
            <p:cNvPicPr>
              <a:picLocks noChangeAspect="1"/>
            </p:cNvPicPr>
            <p:nvPr/>
          </p:nvPicPr>
          <p:blipFill rotWithShape="1">
            <a:blip r:embed="rId2"/>
            <a:srcRect l="20978" t="29710" r="58745" b="31005"/>
            <a:stretch/>
          </p:blipFill>
          <p:spPr>
            <a:xfrm>
              <a:off x="4964778" y="2347450"/>
              <a:ext cx="1626145" cy="1771288"/>
            </a:xfrm>
            <a:prstGeom prst="rect">
              <a:avLst/>
            </a:prstGeom>
          </p:spPr>
        </p:pic>
      </p:grpSp>
      <p:grpSp>
        <p:nvGrpSpPr>
          <p:cNvPr id="11" name="Grupo 10">
            <a:extLst>
              <a:ext uri="{FF2B5EF4-FFF2-40B4-BE49-F238E27FC236}">
                <a16:creationId xmlns="" xmlns:a16="http://schemas.microsoft.com/office/drawing/2014/main" id="{3BF7424A-D42E-42BC-B690-72DBCA699AC7}"/>
              </a:ext>
            </a:extLst>
          </p:cNvPr>
          <p:cNvGrpSpPr/>
          <p:nvPr/>
        </p:nvGrpSpPr>
        <p:grpSpPr>
          <a:xfrm>
            <a:off x="177421" y="894610"/>
            <a:ext cx="4010843" cy="2271672"/>
            <a:chOff x="397564" y="2173108"/>
            <a:chExt cx="3658389" cy="1749536"/>
          </a:xfrm>
        </p:grpSpPr>
        <p:pic>
          <p:nvPicPr>
            <p:cNvPr id="6" name="Imagen 5">
              <a:extLst>
                <a:ext uri="{FF2B5EF4-FFF2-40B4-BE49-F238E27FC236}">
                  <a16:creationId xmlns="" xmlns:a16="http://schemas.microsoft.com/office/drawing/2014/main" id="{DD35CFF4-4EA6-41F9-858F-F8872419D9A2}"/>
                </a:ext>
              </a:extLst>
            </p:cNvPr>
            <p:cNvPicPr>
              <a:picLocks noChangeAspect="1"/>
            </p:cNvPicPr>
            <p:nvPr/>
          </p:nvPicPr>
          <p:blipFill rotWithShape="1">
            <a:blip r:embed="rId3"/>
            <a:srcRect l="21957" t="36128" r="54530" b="31585"/>
            <a:stretch/>
          </p:blipFill>
          <p:spPr>
            <a:xfrm>
              <a:off x="397564" y="2174763"/>
              <a:ext cx="2264155" cy="1747881"/>
            </a:xfrm>
            <a:prstGeom prst="rect">
              <a:avLst/>
            </a:prstGeom>
          </p:spPr>
        </p:pic>
        <p:pic>
          <p:nvPicPr>
            <p:cNvPr id="14" name="Imagen 13">
              <a:extLst>
                <a:ext uri="{FF2B5EF4-FFF2-40B4-BE49-F238E27FC236}">
                  <a16:creationId xmlns="" xmlns:a16="http://schemas.microsoft.com/office/drawing/2014/main" id="{3A92A7DE-9941-4EB5-9715-272465606C03}"/>
                </a:ext>
              </a:extLst>
            </p:cNvPr>
            <p:cNvPicPr>
              <a:picLocks noChangeAspect="1"/>
            </p:cNvPicPr>
            <p:nvPr/>
          </p:nvPicPr>
          <p:blipFill rotWithShape="1">
            <a:blip r:embed="rId3"/>
            <a:srcRect l="55828" t="36128" r="29598" b="31585"/>
            <a:stretch/>
          </p:blipFill>
          <p:spPr>
            <a:xfrm>
              <a:off x="2652666" y="2173108"/>
              <a:ext cx="1403287" cy="1747881"/>
            </a:xfrm>
            <a:prstGeom prst="rect">
              <a:avLst/>
            </a:prstGeom>
          </p:spPr>
        </p:pic>
      </p:grpSp>
      <p:sp>
        <p:nvSpPr>
          <p:cNvPr id="2" name="Título 1">
            <a:extLst>
              <a:ext uri="{FF2B5EF4-FFF2-40B4-BE49-F238E27FC236}">
                <a16:creationId xmlns="" xmlns:a16="http://schemas.microsoft.com/office/drawing/2014/main" id="{B786B647-F5BD-45BA-B05B-57A9F09A98EF}"/>
              </a:ext>
            </a:extLst>
          </p:cNvPr>
          <p:cNvSpPr>
            <a:spLocks noGrp="1"/>
          </p:cNvSpPr>
          <p:nvPr>
            <p:ph type="title"/>
          </p:nvPr>
        </p:nvSpPr>
        <p:spPr>
          <a:xfrm>
            <a:off x="0" y="92074"/>
            <a:ext cx="12192000" cy="872572"/>
          </a:xfrm>
          <a:solidFill>
            <a:srgbClr val="002060"/>
          </a:solidFill>
        </p:spPr>
        <p:txBody>
          <a:bodyPr>
            <a:noAutofit/>
          </a:bodyPr>
          <a:lstStyle/>
          <a:p>
            <a:pPr algn="ctr"/>
            <a:r>
              <a:rPr lang="es-CO" sz="2800" dirty="0">
                <a:solidFill>
                  <a:schemeClr val="bg1"/>
                </a:solidFill>
              </a:rPr>
              <a:t>Distribución aproximada de las puntuaciones</a:t>
            </a:r>
            <a:br>
              <a:rPr lang="es-CO" sz="2800" dirty="0">
                <a:solidFill>
                  <a:schemeClr val="bg1"/>
                </a:solidFill>
              </a:rPr>
            </a:br>
            <a:r>
              <a:rPr lang="es-CO" sz="2800" dirty="0">
                <a:solidFill>
                  <a:schemeClr val="bg1"/>
                </a:solidFill>
              </a:rPr>
              <a:t>Proceso, Contenido y contextos</a:t>
            </a:r>
          </a:p>
        </p:txBody>
      </p:sp>
      <p:sp>
        <p:nvSpPr>
          <p:cNvPr id="7" name="Rectángulo 6">
            <a:extLst>
              <a:ext uri="{FF2B5EF4-FFF2-40B4-BE49-F238E27FC236}">
                <a16:creationId xmlns="" xmlns:a16="http://schemas.microsoft.com/office/drawing/2014/main" id="{2AB22FC2-400B-4AF9-BDC6-FC5790EF5309}"/>
              </a:ext>
            </a:extLst>
          </p:cNvPr>
          <p:cNvSpPr/>
          <p:nvPr/>
        </p:nvSpPr>
        <p:spPr>
          <a:xfrm>
            <a:off x="2059893" y="6508241"/>
            <a:ext cx="8515344" cy="338554"/>
          </a:xfrm>
          <a:prstGeom prst="rect">
            <a:avLst/>
          </a:prstGeom>
        </p:spPr>
        <p:txBody>
          <a:bodyPr wrap="none">
            <a:spAutoFit/>
          </a:bodyPr>
          <a:lstStyle/>
          <a:p>
            <a:pPr algn="ctr"/>
            <a:r>
              <a:rPr lang="es-CO" sz="1600" i="1" dirty="0">
                <a:latin typeface="Arial Narrow" panose="020B0606020202030204" pitchFamily="34" charset="0"/>
                <a:cs typeface="Arial" panose="020B0604020202020204" pitchFamily="34" charset="0"/>
              </a:rPr>
              <a:t>Fuente: </a:t>
            </a:r>
            <a:r>
              <a:rPr lang="es-CO" sz="1600" i="1" dirty="0">
                <a:latin typeface="Arial Narrow" panose="020B0606020202030204" pitchFamily="34" charset="0"/>
              </a:rPr>
              <a:t>Marco y pruebas de evaluación de PISA 2012.Matemáticas, Lectura y Ciencias</a:t>
            </a:r>
            <a:r>
              <a:rPr lang="en-US" sz="1600" i="1" dirty="0">
                <a:latin typeface="Arial Narrow" panose="020B0606020202030204" pitchFamily="34" charset="0"/>
              </a:rPr>
              <a:t>: OECD. </a:t>
            </a:r>
            <a:r>
              <a:rPr lang="es-CO" sz="1600" i="1" dirty="0">
                <a:latin typeface="Arial Narrow" panose="020B0606020202030204" pitchFamily="34" charset="0"/>
                <a:cs typeface="Arial" panose="020B0604020202020204" pitchFamily="34" charset="0"/>
              </a:rPr>
              <a:t>2012, pp. 24-26</a:t>
            </a:r>
          </a:p>
        </p:txBody>
      </p:sp>
      <p:pic>
        <p:nvPicPr>
          <p:cNvPr id="5122" name="Picture 2" descr="Resultado de imagen para PISA LOGO">
            <a:extLst>
              <a:ext uri="{FF2B5EF4-FFF2-40B4-BE49-F238E27FC236}">
                <a16:creationId xmlns="" xmlns:a16="http://schemas.microsoft.com/office/drawing/2014/main" id="{701B077A-B9B2-43CC-A1BC-06AEB482A29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45491" y="1183455"/>
            <a:ext cx="1946509" cy="872573"/>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upo 9">
            <a:extLst>
              <a:ext uri="{FF2B5EF4-FFF2-40B4-BE49-F238E27FC236}">
                <a16:creationId xmlns="" xmlns:a16="http://schemas.microsoft.com/office/drawing/2014/main" id="{6C12750C-BE54-455A-AD2B-DCC30A726880}"/>
              </a:ext>
            </a:extLst>
          </p:cNvPr>
          <p:cNvGrpSpPr/>
          <p:nvPr/>
        </p:nvGrpSpPr>
        <p:grpSpPr>
          <a:xfrm>
            <a:off x="7491526" y="4116777"/>
            <a:ext cx="4425595" cy="2467500"/>
            <a:chOff x="2882348" y="4103840"/>
            <a:chExt cx="3955776" cy="2114642"/>
          </a:xfrm>
        </p:grpSpPr>
        <p:pic>
          <p:nvPicPr>
            <p:cNvPr id="9" name="Imagen 8">
              <a:extLst>
                <a:ext uri="{FF2B5EF4-FFF2-40B4-BE49-F238E27FC236}">
                  <a16:creationId xmlns="" xmlns:a16="http://schemas.microsoft.com/office/drawing/2014/main" id="{91A0F961-A09E-4C3D-A983-F345D787B384}"/>
                </a:ext>
              </a:extLst>
            </p:cNvPr>
            <p:cNvPicPr>
              <a:picLocks noChangeAspect="1"/>
            </p:cNvPicPr>
            <p:nvPr/>
          </p:nvPicPr>
          <p:blipFill rotWithShape="1">
            <a:blip r:embed="rId5"/>
            <a:srcRect l="20435" t="41942" r="55182" b="20952"/>
            <a:stretch/>
          </p:blipFill>
          <p:spPr>
            <a:xfrm>
              <a:off x="2882348" y="4103840"/>
              <a:ext cx="2471530" cy="2114642"/>
            </a:xfrm>
            <a:prstGeom prst="rect">
              <a:avLst/>
            </a:prstGeom>
          </p:spPr>
        </p:pic>
        <p:pic>
          <p:nvPicPr>
            <p:cNvPr id="13" name="Imagen 12">
              <a:extLst>
                <a:ext uri="{FF2B5EF4-FFF2-40B4-BE49-F238E27FC236}">
                  <a16:creationId xmlns="" xmlns:a16="http://schemas.microsoft.com/office/drawing/2014/main" id="{C3D073E1-E56E-4A0F-B769-3EE0316F8323}"/>
                </a:ext>
              </a:extLst>
            </p:cNvPr>
            <p:cNvPicPr>
              <a:picLocks noChangeAspect="1"/>
            </p:cNvPicPr>
            <p:nvPr/>
          </p:nvPicPr>
          <p:blipFill rotWithShape="1">
            <a:blip r:embed="rId5"/>
            <a:srcRect l="54558" t="42530" r="30523" b="20951"/>
            <a:stretch/>
          </p:blipFill>
          <p:spPr>
            <a:xfrm>
              <a:off x="5325815" y="4134106"/>
              <a:ext cx="1512309" cy="2081150"/>
            </a:xfrm>
            <a:prstGeom prst="rect">
              <a:avLst/>
            </a:prstGeom>
          </p:spPr>
        </p:pic>
      </p:grpSp>
    </p:spTree>
    <p:extLst>
      <p:ext uri="{BB962C8B-B14F-4D97-AF65-F5344CB8AC3E}">
        <p14:creationId xmlns:p14="http://schemas.microsoft.com/office/powerpoint/2010/main" val="58875867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21538B91-A400-4298-8DCF-74C410C721C4}"/>
              </a:ext>
            </a:extLst>
          </p:cNvPr>
          <p:cNvSpPr>
            <a:spLocks noGrp="1"/>
          </p:cNvSpPr>
          <p:nvPr>
            <p:ph type="title"/>
          </p:nvPr>
        </p:nvSpPr>
        <p:spPr>
          <a:xfrm>
            <a:off x="0" y="146760"/>
            <a:ext cx="12192000" cy="734804"/>
          </a:xfrm>
          <a:solidFill>
            <a:srgbClr val="002060"/>
          </a:solidFill>
        </p:spPr>
        <p:txBody>
          <a:bodyPr>
            <a:normAutofit/>
          </a:bodyPr>
          <a:lstStyle/>
          <a:p>
            <a:pPr algn="ctr"/>
            <a:r>
              <a:rPr lang="es-CO" sz="3200" b="1" dirty="0">
                <a:solidFill>
                  <a:schemeClr val="bg1"/>
                </a:solidFill>
              </a:rPr>
              <a:t>TIMMS: </a:t>
            </a:r>
            <a:r>
              <a:rPr lang="es-CO" sz="3200" dirty="0">
                <a:solidFill>
                  <a:schemeClr val="bg1"/>
                </a:solidFill>
              </a:rPr>
              <a:t>Estudio de las Tendencias en Matemáticas y Ciencias</a:t>
            </a:r>
          </a:p>
        </p:txBody>
      </p:sp>
      <p:sp>
        <p:nvSpPr>
          <p:cNvPr id="4" name="Rectángulo 3">
            <a:extLst>
              <a:ext uri="{FF2B5EF4-FFF2-40B4-BE49-F238E27FC236}">
                <a16:creationId xmlns="" xmlns:a16="http://schemas.microsoft.com/office/drawing/2014/main" id="{2F603648-A390-42AF-B92D-CA7243A1AB28}"/>
              </a:ext>
            </a:extLst>
          </p:cNvPr>
          <p:cNvSpPr/>
          <p:nvPr/>
        </p:nvSpPr>
        <p:spPr>
          <a:xfrm>
            <a:off x="2623931" y="1238881"/>
            <a:ext cx="9374383" cy="2092881"/>
          </a:xfrm>
          <a:prstGeom prst="rect">
            <a:avLst/>
          </a:prstGeom>
        </p:spPr>
        <p:txBody>
          <a:bodyPr wrap="square">
            <a:spAutoFit/>
          </a:bodyPr>
          <a:lstStyle/>
          <a:p>
            <a:r>
              <a:rPr lang="es-CO" sz="1600" dirty="0">
                <a:latin typeface="Arial" panose="020B0604020202020204" pitchFamily="34" charset="0"/>
                <a:cs typeface="Arial" panose="020B0604020202020204" pitchFamily="34" charset="0"/>
              </a:rPr>
              <a:t>El </a:t>
            </a:r>
            <a:r>
              <a:rPr lang="es-CO" sz="1600" i="1" dirty="0" err="1">
                <a:latin typeface="Arial" panose="020B0604020202020204" pitchFamily="34" charset="0"/>
                <a:cs typeface="Arial" panose="020B0604020202020204" pitchFamily="34" charset="0"/>
              </a:rPr>
              <a:t>Trends</a:t>
            </a:r>
            <a:r>
              <a:rPr lang="es-CO" sz="1600" i="1" dirty="0">
                <a:latin typeface="Arial" panose="020B0604020202020204" pitchFamily="34" charset="0"/>
                <a:cs typeface="Arial" panose="020B0604020202020204" pitchFamily="34" charset="0"/>
              </a:rPr>
              <a:t> in International </a:t>
            </a:r>
            <a:r>
              <a:rPr lang="es-CO" sz="1600" i="1" dirty="0" err="1">
                <a:latin typeface="Arial" panose="020B0604020202020204" pitchFamily="34" charset="0"/>
                <a:cs typeface="Arial" panose="020B0604020202020204" pitchFamily="34" charset="0"/>
              </a:rPr>
              <a:t>Mathematics</a:t>
            </a:r>
            <a:r>
              <a:rPr lang="es-CO" sz="1600" i="1" dirty="0">
                <a:latin typeface="Arial" panose="020B0604020202020204" pitchFamily="34" charset="0"/>
                <a:cs typeface="Arial" panose="020B0604020202020204" pitchFamily="34" charset="0"/>
              </a:rPr>
              <a:t> and </a:t>
            </a:r>
            <a:r>
              <a:rPr lang="es-CO" sz="1600" i="1" dirty="0" err="1">
                <a:latin typeface="Arial" panose="020B0604020202020204" pitchFamily="34" charset="0"/>
                <a:cs typeface="Arial" panose="020B0604020202020204" pitchFamily="34" charset="0"/>
              </a:rPr>
              <a:t>Science</a:t>
            </a:r>
            <a:r>
              <a:rPr lang="es-CO" sz="1600" i="1" dirty="0">
                <a:latin typeface="Arial" panose="020B0604020202020204" pitchFamily="34" charset="0"/>
                <a:cs typeface="Arial" panose="020B0604020202020204" pitchFamily="34" charset="0"/>
              </a:rPr>
              <a:t> </a:t>
            </a:r>
            <a:r>
              <a:rPr lang="es-CO" sz="1600" i="1" dirty="0" err="1">
                <a:latin typeface="Arial" panose="020B0604020202020204" pitchFamily="34" charset="0"/>
                <a:cs typeface="Arial" panose="020B0604020202020204" pitchFamily="34" charset="0"/>
              </a:rPr>
              <a:t>Study</a:t>
            </a:r>
            <a:r>
              <a:rPr lang="es-CO" sz="1600" dirty="0">
                <a:latin typeface="Arial" panose="020B0604020202020204" pitchFamily="34" charset="0"/>
                <a:cs typeface="Arial" panose="020B0604020202020204" pitchFamily="34" charset="0"/>
              </a:rPr>
              <a:t> (TIMSS) es una prueba de conocimientos en matemáticas y ciencias de los estudiantes inscritos en los grados cuarto y octavo de todo el mundo. </a:t>
            </a:r>
          </a:p>
          <a:p>
            <a:r>
              <a:rPr lang="es-CO" sz="1600" dirty="0">
                <a:latin typeface="Arial" panose="020B0604020202020204" pitchFamily="34" charset="0"/>
                <a:cs typeface="Arial" panose="020B0604020202020204" pitchFamily="34" charset="0"/>
              </a:rPr>
              <a:t>Prueba desarrollada por la Asociación Internacional para la Evaluación del Rendimiento Educativo (IEA), que lleva a cabo el estudio de Progreso en el Estudio Internacional de Competencia en Lectura (por sus siglas en inglés: </a:t>
            </a:r>
            <a:r>
              <a:rPr lang="es-CO" sz="1600" i="1" dirty="0" err="1">
                <a:latin typeface="Arial" panose="020B0604020202020204" pitchFamily="34" charset="0"/>
                <a:cs typeface="Arial" panose="020B0604020202020204" pitchFamily="34" charset="0"/>
              </a:rPr>
              <a:t>Progress</a:t>
            </a:r>
            <a:r>
              <a:rPr lang="es-CO" sz="1600" i="1" dirty="0">
                <a:latin typeface="Arial" panose="020B0604020202020204" pitchFamily="34" charset="0"/>
                <a:cs typeface="Arial" panose="020B0604020202020204" pitchFamily="34" charset="0"/>
              </a:rPr>
              <a:t> in International </a:t>
            </a:r>
            <a:r>
              <a:rPr lang="es-CO" sz="1600" dirty="0">
                <a:latin typeface="Arial" panose="020B0604020202020204" pitchFamily="34" charset="0"/>
                <a:cs typeface="Arial" panose="020B0604020202020204" pitchFamily="34" charset="0"/>
              </a:rPr>
              <a:t>Reading </a:t>
            </a:r>
            <a:r>
              <a:rPr lang="es-CO" sz="1600" dirty="0" err="1">
                <a:latin typeface="Arial" panose="020B0604020202020204" pitchFamily="34" charset="0"/>
                <a:cs typeface="Arial" panose="020B0604020202020204" pitchFamily="34" charset="0"/>
              </a:rPr>
              <a:t>Literacy</a:t>
            </a:r>
            <a:r>
              <a:rPr lang="es-CO" sz="1600" dirty="0">
                <a:latin typeface="Arial" panose="020B0604020202020204" pitchFamily="34" charset="0"/>
                <a:cs typeface="Arial" panose="020B0604020202020204" pitchFamily="34" charset="0"/>
              </a:rPr>
              <a:t> </a:t>
            </a:r>
            <a:r>
              <a:rPr lang="es-CO" sz="1600" dirty="0" err="1">
                <a:latin typeface="Arial" panose="020B0604020202020204" pitchFamily="34" charset="0"/>
                <a:cs typeface="Arial" panose="020B0604020202020204" pitchFamily="34" charset="0"/>
              </a:rPr>
              <a:t>Study</a:t>
            </a:r>
            <a:r>
              <a:rPr lang="es-CO" sz="1600" dirty="0">
                <a:latin typeface="Arial" panose="020B0604020202020204" pitchFamily="34" charset="0"/>
                <a:cs typeface="Arial" panose="020B0604020202020204" pitchFamily="34" charset="0"/>
              </a:rPr>
              <a:t>, PIRLS). </a:t>
            </a:r>
          </a:p>
          <a:p>
            <a:r>
              <a:rPr lang="es-CO" sz="1600" dirty="0">
                <a:latin typeface="Arial" panose="020B0604020202020204" pitchFamily="34" charset="0"/>
                <a:cs typeface="Arial" panose="020B0604020202020204" pitchFamily="34" charset="0"/>
              </a:rPr>
              <a:t>TIMSS se aplicó por primera vez en 1995 y desde entonces es presentada cada cuatro años.  </a:t>
            </a:r>
          </a:p>
          <a:p>
            <a:r>
              <a:rPr lang="es-CO" sz="1600" dirty="0">
                <a:solidFill>
                  <a:srgbClr val="000000"/>
                </a:solidFill>
                <a:latin typeface="Arial" panose="020B0604020202020204" pitchFamily="34" charset="0"/>
                <a:cs typeface="Arial" panose="020B0604020202020204" pitchFamily="34" charset="0"/>
              </a:rPr>
              <a:t>Tomado de: </a:t>
            </a:r>
            <a:r>
              <a:rPr lang="es-CO" sz="1600" u="sng" dirty="0">
                <a:latin typeface="Arial" panose="020B0604020202020204" pitchFamily="34" charset="0"/>
                <a:cs typeface="Arial" panose="020B0604020202020204" pitchFamily="34" charset="0"/>
                <a:hlinkClick r:id="rId2"/>
              </a:rPr>
              <a:t>https://nces.ed.gov/timss</a:t>
            </a:r>
            <a:r>
              <a:rPr lang="es-CO" sz="1600" dirty="0">
                <a:latin typeface="Arial" panose="020B0604020202020204" pitchFamily="34" charset="0"/>
                <a:cs typeface="Arial" panose="020B0604020202020204" pitchFamily="34" charset="0"/>
              </a:rPr>
              <a:t>  </a:t>
            </a:r>
            <a:endParaRPr lang="es-CO" sz="1600" dirty="0">
              <a:solidFill>
                <a:srgbClr val="000000"/>
              </a:solidFill>
              <a:latin typeface="Arial" panose="020B0604020202020204" pitchFamily="34" charset="0"/>
              <a:cs typeface="Arial" panose="020B0604020202020204" pitchFamily="34" charset="0"/>
            </a:endParaRPr>
          </a:p>
        </p:txBody>
      </p:sp>
      <p:pic>
        <p:nvPicPr>
          <p:cNvPr id="3" name="Imagen 2">
            <a:extLst>
              <a:ext uri="{FF2B5EF4-FFF2-40B4-BE49-F238E27FC236}">
                <a16:creationId xmlns="" xmlns:a16="http://schemas.microsoft.com/office/drawing/2014/main" id="{3248640F-C94E-4472-A517-3071D65BA841}"/>
              </a:ext>
            </a:extLst>
          </p:cNvPr>
          <p:cNvPicPr>
            <a:picLocks noChangeAspect="1"/>
          </p:cNvPicPr>
          <p:nvPr/>
        </p:nvPicPr>
        <p:blipFill>
          <a:blip r:embed="rId3"/>
          <a:stretch>
            <a:fillRect/>
          </a:stretch>
        </p:blipFill>
        <p:spPr>
          <a:xfrm>
            <a:off x="480434" y="1218621"/>
            <a:ext cx="2060627" cy="2060627"/>
          </a:xfrm>
          <a:prstGeom prst="rect">
            <a:avLst/>
          </a:prstGeom>
        </p:spPr>
      </p:pic>
      <p:graphicFrame>
        <p:nvGraphicFramePr>
          <p:cNvPr id="6" name="Tabla 5">
            <a:extLst>
              <a:ext uri="{FF2B5EF4-FFF2-40B4-BE49-F238E27FC236}">
                <a16:creationId xmlns="" xmlns:a16="http://schemas.microsoft.com/office/drawing/2014/main" id="{43B4C065-B73B-4B0A-B5D6-779F35C1FD04}"/>
              </a:ext>
            </a:extLst>
          </p:cNvPr>
          <p:cNvGraphicFramePr>
            <a:graphicFrameLocks noGrp="1"/>
          </p:cNvGraphicFramePr>
          <p:nvPr>
            <p:extLst>
              <p:ext uri="{D42A27DB-BD31-4B8C-83A1-F6EECF244321}">
                <p14:modId xmlns:p14="http://schemas.microsoft.com/office/powerpoint/2010/main" val="1141322338"/>
              </p:ext>
            </p:extLst>
          </p:nvPr>
        </p:nvGraphicFramePr>
        <p:xfrm>
          <a:off x="480434" y="3442957"/>
          <a:ext cx="11570888" cy="3327400"/>
        </p:xfrm>
        <a:graphic>
          <a:graphicData uri="http://schemas.openxmlformats.org/drawingml/2006/table">
            <a:tbl>
              <a:tblPr/>
              <a:tblGrid>
                <a:gridCol w="11570888">
                  <a:extLst>
                    <a:ext uri="{9D8B030D-6E8A-4147-A177-3AD203B41FA5}">
                      <a16:colId xmlns="" xmlns:a16="http://schemas.microsoft.com/office/drawing/2014/main" val="553876096"/>
                    </a:ext>
                  </a:extLst>
                </a:gridCol>
              </a:tblGrid>
              <a:tr h="285919">
                <a:tc>
                  <a:txBody>
                    <a:bodyPr/>
                    <a:lstStyle/>
                    <a:p>
                      <a:pPr rtl="0" fontAlgn="t">
                        <a:spcBef>
                          <a:spcPts val="0"/>
                        </a:spcBef>
                        <a:spcAft>
                          <a:spcPts val="0"/>
                        </a:spcAft>
                      </a:pPr>
                      <a:r>
                        <a:rPr lang="es-CO" sz="1600" b="1" i="0" u="none" strike="noStrike">
                          <a:solidFill>
                            <a:srgbClr val="000000"/>
                          </a:solidFill>
                          <a:effectLst/>
                          <a:latin typeface="Arial" panose="020B0604020202020204" pitchFamily="34" charset="0"/>
                        </a:rPr>
                        <a:t>Años de participación de Colombia: </a:t>
                      </a:r>
                      <a:r>
                        <a:rPr lang="es-CO" sz="1600" b="0" i="0" u="none" strike="noStrike">
                          <a:solidFill>
                            <a:srgbClr val="000000"/>
                          </a:solidFill>
                          <a:effectLst/>
                          <a:latin typeface="Arial" panose="020B0604020202020204" pitchFamily="34" charset="0"/>
                        </a:rPr>
                        <a:t>1995, 2007</a:t>
                      </a:r>
                      <a:endParaRPr lang="es-CO" sz="16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446101792"/>
                  </a:ext>
                </a:extLst>
              </a:tr>
              <a:tr h="473921">
                <a:tc>
                  <a:txBody>
                    <a:bodyPr/>
                    <a:lstStyle/>
                    <a:p>
                      <a:pPr rtl="0" fontAlgn="t">
                        <a:spcBef>
                          <a:spcPts val="0"/>
                        </a:spcBef>
                        <a:spcAft>
                          <a:spcPts val="0"/>
                        </a:spcAft>
                      </a:pPr>
                      <a:r>
                        <a:rPr lang="es-CO" sz="1600" b="1" i="0" u="none" strike="noStrike" dirty="0">
                          <a:solidFill>
                            <a:srgbClr val="000000"/>
                          </a:solidFill>
                          <a:effectLst/>
                          <a:latin typeface="Arial" panose="020B0604020202020204" pitchFamily="34" charset="0"/>
                        </a:rPr>
                        <a:t>Objetivo: </a:t>
                      </a:r>
                      <a:r>
                        <a:rPr lang="es-CO" sz="1600" b="0" i="0" u="none" strike="noStrike" dirty="0">
                          <a:solidFill>
                            <a:srgbClr val="000000"/>
                          </a:solidFill>
                          <a:effectLst/>
                          <a:latin typeface="Arial" panose="020B0604020202020204" pitchFamily="34" charset="0"/>
                        </a:rPr>
                        <a:t>Valorar la relación entre el currículo prescrito, el currículo aplicado y el currículo logrado, en términos de los aprendizajes de los estudiantes.</a:t>
                      </a:r>
                      <a:endParaRPr lang="es-CO" sz="16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42296946"/>
                  </a:ext>
                </a:extLst>
              </a:tr>
              <a:tr h="285919">
                <a:tc>
                  <a:txBody>
                    <a:bodyPr/>
                    <a:lstStyle/>
                    <a:p>
                      <a:pPr rtl="0" fontAlgn="t">
                        <a:spcBef>
                          <a:spcPts val="0"/>
                        </a:spcBef>
                        <a:spcAft>
                          <a:spcPts val="0"/>
                        </a:spcAft>
                      </a:pPr>
                      <a:r>
                        <a:rPr lang="es-CO" sz="1600" b="1" i="0" u="none" strike="noStrike" dirty="0">
                          <a:solidFill>
                            <a:srgbClr val="000000"/>
                          </a:solidFill>
                          <a:effectLst/>
                          <a:latin typeface="Arial" panose="020B0604020202020204" pitchFamily="34" charset="0"/>
                        </a:rPr>
                        <a:t>¿Qué evalúa?. </a:t>
                      </a:r>
                      <a:r>
                        <a:rPr lang="es-CO" sz="1600" b="0" i="0" u="none" strike="noStrike" dirty="0">
                          <a:solidFill>
                            <a:srgbClr val="000000"/>
                          </a:solidFill>
                          <a:effectLst/>
                          <a:latin typeface="Arial" panose="020B0604020202020204" pitchFamily="34" charset="0"/>
                        </a:rPr>
                        <a:t>Evalúa y compara lo que los estudiantes saben en las áreas de conocimiento de la prueba</a:t>
                      </a:r>
                      <a:endParaRPr lang="es-CO" sz="16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236512777"/>
                  </a:ext>
                </a:extLst>
              </a:tr>
              <a:tr h="285919">
                <a:tc>
                  <a:txBody>
                    <a:bodyPr/>
                    <a:lstStyle/>
                    <a:p>
                      <a:pPr rtl="0" fontAlgn="t">
                        <a:spcBef>
                          <a:spcPts val="0"/>
                        </a:spcBef>
                        <a:spcAft>
                          <a:spcPts val="0"/>
                        </a:spcAft>
                      </a:pPr>
                      <a:r>
                        <a:rPr lang="es-CO" sz="1600" b="1" i="0" u="none" strike="noStrike" dirty="0">
                          <a:solidFill>
                            <a:srgbClr val="000000"/>
                          </a:solidFill>
                          <a:effectLst/>
                          <a:latin typeface="Arial" panose="020B0604020202020204" pitchFamily="34" charset="0"/>
                        </a:rPr>
                        <a:t>Áreas evaluadas: </a:t>
                      </a:r>
                      <a:r>
                        <a:rPr lang="es-CO" sz="1600" b="0" i="0" u="none" strike="noStrike" dirty="0">
                          <a:solidFill>
                            <a:srgbClr val="000000"/>
                          </a:solidFill>
                          <a:effectLst/>
                          <a:latin typeface="Arial" panose="020B0604020202020204" pitchFamily="34" charset="0"/>
                        </a:rPr>
                        <a:t>Ciencias y Matemáticas  (Aunque TIMSS se concentra en la matemática de la educación básica, abarca los conocimientos de razonamiento cuantitativo que se evalúan en la educación superior)</a:t>
                      </a:r>
                      <a:endParaRPr lang="es-CO" sz="16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590632943"/>
                  </a:ext>
                </a:extLst>
              </a:tr>
              <a:tr h="285919">
                <a:tc>
                  <a:txBody>
                    <a:bodyPr/>
                    <a:lstStyle/>
                    <a:p>
                      <a:pPr rtl="0" fontAlgn="t">
                        <a:spcBef>
                          <a:spcPts val="0"/>
                        </a:spcBef>
                        <a:spcAft>
                          <a:spcPts val="0"/>
                        </a:spcAft>
                      </a:pPr>
                      <a:r>
                        <a:rPr lang="es-CO" sz="1600" b="1" i="0" u="none" strike="noStrike" dirty="0">
                          <a:solidFill>
                            <a:srgbClr val="000000"/>
                          </a:solidFill>
                          <a:effectLst/>
                          <a:latin typeface="Arial" panose="020B0604020202020204" pitchFamily="34" charset="0"/>
                        </a:rPr>
                        <a:t>¿Qué población participa? </a:t>
                      </a:r>
                      <a:r>
                        <a:rPr lang="es-CO" sz="1600" b="0" i="0" u="none" strike="noStrike" dirty="0">
                          <a:solidFill>
                            <a:srgbClr val="000000"/>
                          </a:solidFill>
                          <a:effectLst/>
                          <a:latin typeface="Arial" panose="020B0604020202020204" pitchFamily="34" charset="0"/>
                        </a:rPr>
                        <a:t>1995 estudiantes de 7° y 8°, en 2007, estudiantes de 4°y 8°.</a:t>
                      </a:r>
                      <a:endParaRPr lang="es-CO" sz="16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809603320"/>
                  </a:ext>
                </a:extLst>
              </a:tr>
              <a:tr h="285919">
                <a:tc>
                  <a:txBody>
                    <a:bodyPr/>
                    <a:lstStyle/>
                    <a:p>
                      <a:pPr rtl="0" fontAlgn="t">
                        <a:spcBef>
                          <a:spcPts val="0"/>
                        </a:spcBef>
                        <a:spcAft>
                          <a:spcPts val="0"/>
                        </a:spcAft>
                      </a:pPr>
                      <a:r>
                        <a:rPr lang="es-CO" sz="1600" b="1" i="0" u="none" strike="noStrike" dirty="0">
                          <a:solidFill>
                            <a:srgbClr val="000000"/>
                          </a:solidFill>
                          <a:effectLst/>
                          <a:latin typeface="Arial" panose="020B0604020202020204" pitchFamily="34" charset="0"/>
                        </a:rPr>
                        <a:t>Periodicidad de aplicación:</a:t>
                      </a:r>
                      <a:r>
                        <a:rPr lang="es-CO" sz="1600" b="0" i="0" u="none" strike="noStrike" dirty="0">
                          <a:solidFill>
                            <a:srgbClr val="000000"/>
                          </a:solidFill>
                          <a:effectLst/>
                          <a:latin typeface="Arial" panose="020B0604020202020204" pitchFamily="34" charset="0"/>
                        </a:rPr>
                        <a:t> Cada cuatro años desde 1995</a:t>
                      </a:r>
                      <a:endParaRPr lang="es-CO" sz="16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548344169"/>
                  </a:ext>
                </a:extLst>
              </a:tr>
              <a:tr h="597420">
                <a:tc>
                  <a:txBody>
                    <a:bodyPr/>
                    <a:lstStyle/>
                    <a:p>
                      <a:pPr rtl="0" fontAlgn="t">
                        <a:spcBef>
                          <a:spcPts val="0"/>
                        </a:spcBef>
                        <a:spcAft>
                          <a:spcPts val="0"/>
                        </a:spcAft>
                      </a:pPr>
                      <a:r>
                        <a:rPr lang="es-CO" sz="1600" b="1" i="0" u="none" strike="noStrike" dirty="0">
                          <a:solidFill>
                            <a:srgbClr val="000000"/>
                          </a:solidFill>
                          <a:effectLst/>
                          <a:latin typeface="Arial" panose="020B0604020202020204" pitchFamily="34" charset="0"/>
                        </a:rPr>
                        <a:t>Países participantes: </a:t>
                      </a:r>
                      <a:r>
                        <a:rPr lang="es-CO" sz="1600" b="0" i="0" u="none" strike="noStrike" dirty="0">
                          <a:solidFill>
                            <a:srgbClr val="000000"/>
                          </a:solidFill>
                          <a:effectLst/>
                          <a:latin typeface="Arial" panose="020B0604020202020204" pitchFamily="34" charset="0"/>
                        </a:rPr>
                        <a:t>Países de los cinco continentes que se vinculan al estudio, así como entidades subnacionales (provincias, estados, distritos o ciudades).</a:t>
                      </a:r>
                      <a:endParaRPr lang="es-CO" sz="16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913756866"/>
                  </a:ext>
                </a:extLst>
              </a:tr>
            </a:tbl>
          </a:graphicData>
        </a:graphic>
      </p:graphicFrame>
    </p:spTree>
    <p:extLst>
      <p:ext uri="{BB962C8B-B14F-4D97-AF65-F5344CB8AC3E}">
        <p14:creationId xmlns:p14="http://schemas.microsoft.com/office/powerpoint/2010/main" val="107299998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B786B647-F5BD-45BA-B05B-57A9F09A98EF}"/>
              </a:ext>
            </a:extLst>
          </p:cNvPr>
          <p:cNvSpPr>
            <a:spLocks noGrp="1"/>
          </p:cNvSpPr>
          <p:nvPr>
            <p:ph type="title"/>
          </p:nvPr>
        </p:nvSpPr>
        <p:spPr>
          <a:xfrm>
            <a:off x="0" y="365126"/>
            <a:ext cx="12192000" cy="599519"/>
          </a:xfrm>
          <a:solidFill>
            <a:srgbClr val="002060"/>
          </a:solidFill>
        </p:spPr>
        <p:txBody>
          <a:bodyPr>
            <a:normAutofit fontScale="90000"/>
          </a:bodyPr>
          <a:lstStyle/>
          <a:p>
            <a:pPr algn="ctr"/>
            <a:r>
              <a:rPr lang="es-CO" sz="4000" dirty="0">
                <a:solidFill>
                  <a:schemeClr val="bg1"/>
                </a:solidFill>
              </a:rPr>
              <a:t>Procesos matemáticos o habilidades cognitivas</a:t>
            </a:r>
          </a:p>
        </p:txBody>
      </p:sp>
      <p:sp>
        <p:nvSpPr>
          <p:cNvPr id="4" name="Rectángulo 3">
            <a:extLst>
              <a:ext uri="{FF2B5EF4-FFF2-40B4-BE49-F238E27FC236}">
                <a16:creationId xmlns="" xmlns:a16="http://schemas.microsoft.com/office/drawing/2014/main" id="{482A491F-7D56-4300-93FE-D80110E8629D}"/>
              </a:ext>
            </a:extLst>
          </p:cNvPr>
          <p:cNvSpPr/>
          <p:nvPr/>
        </p:nvSpPr>
        <p:spPr>
          <a:xfrm>
            <a:off x="713242" y="3404869"/>
            <a:ext cx="4123801" cy="2585323"/>
          </a:xfrm>
          <a:prstGeom prst="rect">
            <a:avLst/>
          </a:prstGeom>
          <a:ln>
            <a:solidFill>
              <a:schemeClr val="accent1"/>
            </a:solidFill>
          </a:ln>
        </p:spPr>
        <p:txBody>
          <a:bodyPr wrap="square">
            <a:spAutoFit/>
          </a:bodyPr>
          <a:lstStyle/>
          <a:p>
            <a:r>
              <a:rPr lang="es-CO" b="1" dirty="0">
                <a:solidFill>
                  <a:srgbClr val="002060"/>
                </a:solidFill>
                <a:latin typeface="Arial" panose="020B0604020202020204" pitchFamily="34" charset="0"/>
                <a:cs typeface="Arial" panose="020B0604020202020204" pitchFamily="34" charset="0"/>
              </a:rPr>
              <a:t>Geométrico: </a:t>
            </a:r>
            <a:r>
              <a:rPr lang="es-CO" dirty="0">
                <a:latin typeface="Arial" panose="020B0604020202020204" pitchFamily="34" charset="0"/>
                <a:cs typeface="Arial" panose="020B0604020202020204" pitchFamily="34" charset="0"/>
              </a:rPr>
              <a:t>incluye el análisis de las propiedades y relaciones de algunas figuras geométricas, visualizadas en el mundo real, tanto bidimensionales como tridimensionales; medidas geométricas; instrumentos de medición y de la selección y uso de fórmulas para perímetros, áreas y volúmenes. </a:t>
            </a:r>
          </a:p>
        </p:txBody>
      </p:sp>
      <p:sp>
        <p:nvSpPr>
          <p:cNvPr id="5" name="Rectángulo 4">
            <a:extLst>
              <a:ext uri="{FF2B5EF4-FFF2-40B4-BE49-F238E27FC236}">
                <a16:creationId xmlns="" xmlns:a16="http://schemas.microsoft.com/office/drawing/2014/main" id="{F2C92B85-3716-4212-A5A0-31A286AFED9C}"/>
              </a:ext>
            </a:extLst>
          </p:cNvPr>
          <p:cNvSpPr/>
          <p:nvPr/>
        </p:nvSpPr>
        <p:spPr>
          <a:xfrm>
            <a:off x="713242" y="1203276"/>
            <a:ext cx="4123801" cy="2031325"/>
          </a:xfrm>
          <a:prstGeom prst="rect">
            <a:avLst/>
          </a:prstGeom>
          <a:ln>
            <a:solidFill>
              <a:schemeClr val="accent1"/>
            </a:solidFill>
          </a:ln>
        </p:spPr>
        <p:txBody>
          <a:bodyPr wrap="square">
            <a:spAutoFit/>
          </a:bodyPr>
          <a:lstStyle/>
          <a:p>
            <a:r>
              <a:rPr lang="es-CO" b="1" dirty="0">
                <a:solidFill>
                  <a:srgbClr val="002060"/>
                </a:solidFill>
                <a:latin typeface="Arial" panose="020B0604020202020204" pitchFamily="34" charset="0"/>
                <a:cs typeface="Arial" panose="020B0604020202020204" pitchFamily="34" charset="0"/>
              </a:rPr>
              <a:t>Numérico:</a:t>
            </a:r>
            <a:r>
              <a:rPr lang="es-CO" b="1" dirty="0">
                <a:latin typeface="Arial" panose="020B0604020202020204" pitchFamily="34" charset="0"/>
                <a:cs typeface="Arial" panose="020B0604020202020204" pitchFamily="34" charset="0"/>
              </a:rPr>
              <a:t> </a:t>
            </a:r>
            <a:r>
              <a:rPr lang="es-CO" dirty="0">
                <a:latin typeface="Arial" panose="020B0604020202020204" pitchFamily="34" charset="0"/>
                <a:cs typeface="Arial" panose="020B0604020202020204" pitchFamily="34" charset="0"/>
              </a:rPr>
              <a:t>incluye los conocimientos de todos los sistemas numéricos, operaciones y relaciones entre los mismos, el desarrollo del sentido numérico y de la fluidez procedimental, para resolver problemas en contexto </a:t>
            </a:r>
          </a:p>
        </p:txBody>
      </p:sp>
      <p:sp>
        <p:nvSpPr>
          <p:cNvPr id="6" name="Rectángulo 5">
            <a:extLst>
              <a:ext uri="{FF2B5EF4-FFF2-40B4-BE49-F238E27FC236}">
                <a16:creationId xmlns="" xmlns:a16="http://schemas.microsoft.com/office/drawing/2014/main" id="{0ED67620-5C8B-4A80-8879-CAECC935706D}"/>
              </a:ext>
            </a:extLst>
          </p:cNvPr>
          <p:cNvSpPr/>
          <p:nvPr/>
        </p:nvSpPr>
        <p:spPr>
          <a:xfrm>
            <a:off x="5734121" y="1170197"/>
            <a:ext cx="4642331" cy="2031325"/>
          </a:xfrm>
          <a:prstGeom prst="rect">
            <a:avLst/>
          </a:prstGeom>
          <a:ln>
            <a:solidFill>
              <a:schemeClr val="accent1"/>
            </a:solidFill>
          </a:ln>
        </p:spPr>
        <p:txBody>
          <a:bodyPr wrap="square">
            <a:spAutoFit/>
          </a:bodyPr>
          <a:lstStyle/>
          <a:p>
            <a:r>
              <a:rPr lang="es-CO" b="1" dirty="0">
                <a:solidFill>
                  <a:srgbClr val="002060"/>
                </a:solidFill>
                <a:latin typeface="Arial" panose="020B0604020202020204" pitchFamily="34" charset="0"/>
                <a:cs typeface="Arial" panose="020B0604020202020204" pitchFamily="34" charset="0"/>
              </a:rPr>
              <a:t>Algebraico: </a:t>
            </a:r>
            <a:r>
              <a:rPr lang="es-CO" dirty="0">
                <a:latin typeface="Arial" panose="020B0604020202020204" pitchFamily="34" charset="0"/>
                <a:cs typeface="Arial" panose="020B0604020202020204" pitchFamily="34" charset="0"/>
              </a:rPr>
              <a:t>comprende la identificación de patrones, el uso de símbolos matemáticos para representar situaciones matemáticas extraídas de la vida real, modelación de estas a través del planteamiento y resolución de ecuaciones lineales, hasta de dos variables. </a:t>
            </a:r>
          </a:p>
        </p:txBody>
      </p:sp>
      <p:sp>
        <p:nvSpPr>
          <p:cNvPr id="7" name="Rectángulo 6">
            <a:extLst>
              <a:ext uri="{FF2B5EF4-FFF2-40B4-BE49-F238E27FC236}">
                <a16:creationId xmlns="" xmlns:a16="http://schemas.microsoft.com/office/drawing/2014/main" id="{2AB22FC2-400B-4AF9-BDC6-FC5790EF5309}"/>
              </a:ext>
            </a:extLst>
          </p:cNvPr>
          <p:cNvSpPr/>
          <p:nvPr/>
        </p:nvSpPr>
        <p:spPr>
          <a:xfrm>
            <a:off x="2345635" y="6036108"/>
            <a:ext cx="7098745" cy="830997"/>
          </a:xfrm>
          <a:prstGeom prst="rect">
            <a:avLst/>
          </a:prstGeom>
        </p:spPr>
        <p:txBody>
          <a:bodyPr wrap="square">
            <a:spAutoFit/>
          </a:bodyPr>
          <a:lstStyle/>
          <a:p>
            <a:pPr algn="ctr"/>
            <a:r>
              <a:rPr lang="es-CO" sz="1600" i="1" dirty="0">
                <a:latin typeface="Arial Narrow" panose="020B0606020202030204" pitchFamily="34" charset="0"/>
                <a:cs typeface="Arial" panose="020B0604020202020204" pitchFamily="34" charset="0"/>
              </a:rPr>
              <a:t>Fuente: </a:t>
            </a:r>
            <a:r>
              <a:rPr lang="en-US" sz="1600" i="1" dirty="0">
                <a:latin typeface="Arial Narrow" panose="020B0606020202030204" pitchFamily="34" charset="0"/>
              </a:rPr>
              <a:t>Mullis, I. M. (2009). TIMSS 2011 assessment frameworks. Boston: </a:t>
            </a:r>
            <a:r>
              <a:rPr lang="en-US" sz="1600" i="1" dirty="0" err="1">
                <a:latin typeface="Arial Narrow" panose="020B0606020202030204" pitchFamily="34" charset="0"/>
              </a:rPr>
              <a:t>timss</a:t>
            </a:r>
            <a:r>
              <a:rPr lang="en-US" sz="1600" i="1" dirty="0">
                <a:latin typeface="Arial Narrow" panose="020B0606020202030204" pitchFamily="34" charset="0"/>
              </a:rPr>
              <a:t> &amp;</a:t>
            </a:r>
          </a:p>
          <a:p>
            <a:pPr algn="ctr"/>
            <a:r>
              <a:rPr lang="en-US" sz="1600" i="1" dirty="0" err="1">
                <a:latin typeface="Arial Narrow" panose="020B0606020202030204" pitchFamily="34" charset="0"/>
              </a:rPr>
              <a:t>pirls</a:t>
            </a:r>
            <a:r>
              <a:rPr lang="en-US" sz="1600" i="1" dirty="0">
                <a:latin typeface="Arial Narrow" panose="020B0606020202030204" pitchFamily="34" charset="0"/>
              </a:rPr>
              <a:t> International Study Center Boston College. </a:t>
            </a:r>
            <a:r>
              <a:rPr lang="en-US" sz="1600" i="1" dirty="0" err="1">
                <a:latin typeface="Arial Narrow" panose="020B0606020202030204" pitchFamily="34" charset="0"/>
              </a:rPr>
              <a:t>Página</a:t>
            </a:r>
            <a:r>
              <a:rPr lang="en-US" sz="1600" i="1" dirty="0">
                <a:latin typeface="Arial Narrow" panose="020B0606020202030204" pitchFamily="34" charset="0"/>
              </a:rPr>
              <a:t> 28</a:t>
            </a:r>
          </a:p>
          <a:p>
            <a:pPr algn="ctr"/>
            <a:r>
              <a:rPr lang="en-US" sz="1600" i="1" dirty="0">
                <a:latin typeface="Arial Narrow" panose="020B0606020202030204" pitchFamily="34" charset="0"/>
                <a:hlinkClick r:id="rId2"/>
              </a:rPr>
              <a:t>https://timssandpirls.bc.edu/timss2011/downloads/TIMSS2011_Frameworks.pdf</a:t>
            </a:r>
            <a:r>
              <a:rPr lang="en-US" sz="1600" i="1" dirty="0">
                <a:latin typeface="Arial Narrow" panose="020B0606020202030204" pitchFamily="34" charset="0"/>
              </a:rPr>
              <a:t> </a:t>
            </a:r>
            <a:endParaRPr lang="es-CO" sz="1600" i="1" dirty="0">
              <a:latin typeface="Arial Narrow" panose="020B0606020202030204" pitchFamily="34" charset="0"/>
              <a:cs typeface="Arial" panose="020B0604020202020204" pitchFamily="34" charset="0"/>
            </a:endParaRPr>
          </a:p>
        </p:txBody>
      </p:sp>
      <p:sp>
        <p:nvSpPr>
          <p:cNvPr id="8" name="CuadroTexto 7">
            <a:extLst>
              <a:ext uri="{FF2B5EF4-FFF2-40B4-BE49-F238E27FC236}">
                <a16:creationId xmlns="" xmlns:a16="http://schemas.microsoft.com/office/drawing/2014/main" id="{719059D1-6BF2-466D-8BFA-E6C6138BA718}"/>
              </a:ext>
            </a:extLst>
          </p:cNvPr>
          <p:cNvSpPr txBox="1"/>
          <p:nvPr/>
        </p:nvSpPr>
        <p:spPr>
          <a:xfrm>
            <a:off x="98009" y="913686"/>
            <a:ext cx="655949" cy="1107996"/>
          </a:xfrm>
          <a:prstGeom prst="rect">
            <a:avLst/>
          </a:prstGeom>
          <a:noFill/>
        </p:spPr>
        <p:txBody>
          <a:bodyPr wrap="none" rtlCol="0">
            <a:spAutoFit/>
          </a:bodyPr>
          <a:lstStyle/>
          <a:p>
            <a:r>
              <a:rPr lang="es-CO" sz="6600" b="1" dirty="0">
                <a:latin typeface="Arial" panose="020B0604020202020204" pitchFamily="34" charset="0"/>
                <a:cs typeface="Arial" panose="020B0604020202020204" pitchFamily="34" charset="0"/>
              </a:rPr>
              <a:t>1</a:t>
            </a:r>
          </a:p>
        </p:txBody>
      </p:sp>
      <p:sp>
        <p:nvSpPr>
          <p:cNvPr id="10" name="CuadroTexto 9">
            <a:extLst>
              <a:ext uri="{FF2B5EF4-FFF2-40B4-BE49-F238E27FC236}">
                <a16:creationId xmlns="" xmlns:a16="http://schemas.microsoft.com/office/drawing/2014/main" id="{F10BC868-97B8-4204-AC74-45D2FEB2982E}"/>
              </a:ext>
            </a:extLst>
          </p:cNvPr>
          <p:cNvSpPr txBox="1"/>
          <p:nvPr/>
        </p:nvSpPr>
        <p:spPr>
          <a:xfrm>
            <a:off x="5070202" y="884822"/>
            <a:ext cx="655949" cy="1107996"/>
          </a:xfrm>
          <a:prstGeom prst="rect">
            <a:avLst/>
          </a:prstGeom>
          <a:noFill/>
        </p:spPr>
        <p:txBody>
          <a:bodyPr wrap="none" rtlCol="0">
            <a:spAutoFit/>
          </a:bodyPr>
          <a:lstStyle/>
          <a:p>
            <a:r>
              <a:rPr lang="es-CO" sz="6600" b="1" dirty="0">
                <a:latin typeface="Arial" panose="020B0604020202020204" pitchFamily="34" charset="0"/>
                <a:cs typeface="Arial" panose="020B0604020202020204" pitchFamily="34" charset="0"/>
              </a:rPr>
              <a:t>2</a:t>
            </a:r>
          </a:p>
        </p:txBody>
      </p:sp>
      <p:sp>
        <p:nvSpPr>
          <p:cNvPr id="11" name="CuadroTexto 10">
            <a:extLst>
              <a:ext uri="{FF2B5EF4-FFF2-40B4-BE49-F238E27FC236}">
                <a16:creationId xmlns="" xmlns:a16="http://schemas.microsoft.com/office/drawing/2014/main" id="{ADE24C4D-649D-4ABB-AC43-9B2624C846AA}"/>
              </a:ext>
            </a:extLst>
          </p:cNvPr>
          <p:cNvSpPr txBox="1"/>
          <p:nvPr/>
        </p:nvSpPr>
        <p:spPr>
          <a:xfrm>
            <a:off x="76907" y="3094220"/>
            <a:ext cx="655949" cy="1107996"/>
          </a:xfrm>
          <a:prstGeom prst="rect">
            <a:avLst/>
          </a:prstGeom>
          <a:noFill/>
        </p:spPr>
        <p:txBody>
          <a:bodyPr wrap="none" rtlCol="0">
            <a:spAutoFit/>
          </a:bodyPr>
          <a:lstStyle/>
          <a:p>
            <a:r>
              <a:rPr lang="es-CO" sz="6600" b="1" dirty="0">
                <a:latin typeface="Arial" panose="020B0604020202020204" pitchFamily="34" charset="0"/>
                <a:cs typeface="Arial" panose="020B0604020202020204" pitchFamily="34" charset="0"/>
              </a:rPr>
              <a:t>3</a:t>
            </a:r>
          </a:p>
        </p:txBody>
      </p:sp>
      <p:pic>
        <p:nvPicPr>
          <p:cNvPr id="12" name="Imagen 11">
            <a:extLst>
              <a:ext uri="{FF2B5EF4-FFF2-40B4-BE49-F238E27FC236}">
                <a16:creationId xmlns="" xmlns:a16="http://schemas.microsoft.com/office/drawing/2014/main" id="{B181DFF8-49B7-485A-983B-6057319AC943}"/>
              </a:ext>
            </a:extLst>
          </p:cNvPr>
          <p:cNvPicPr>
            <a:picLocks noChangeAspect="1"/>
          </p:cNvPicPr>
          <p:nvPr/>
        </p:nvPicPr>
        <p:blipFill>
          <a:blip r:embed="rId3"/>
          <a:stretch>
            <a:fillRect/>
          </a:stretch>
        </p:blipFill>
        <p:spPr>
          <a:xfrm>
            <a:off x="10798778" y="1104678"/>
            <a:ext cx="1254041" cy="1254041"/>
          </a:xfrm>
          <a:prstGeom prst="rect">
            <a:avLst/>
          </a:prstGeom>
        </p:spPr>
      </p:pic>
      <p:sp>
        <p:nvSpPr>
          <p:cNvPr id="13" name="Rectángulo 12">
            <a:extLst>
              <a:ext uri="{FF2B5EF4-FFF2-40B4-BE49-F238E27FC236}">
                <a16:creationId xmlns="" xmlns:a16="http://schemas.microsoft.com/office/drawing/2014/main" id="{C4052B6C-BA69-4606-884E-90813DC0553C}"/>
              </a:ext>
            </a:extLst>
          </p:cNvPr>
          <p:cNvSpPr/>
          <p:nvPr/>
        </p:nvSpPr>
        <p:spPr>
          <a:xfrm>
            <a:off x="5712898" y="3404869"/>
            <a:ext cx="5962269" cy="2585323"/>
          </a:xfrm>
          <a:prstGeom prst="rect">
            <a:avLst/>
          </a:prstGeom>
          <a:ln>
            <a:solidFill>
              <a:schemeClr val="accent1"/>
            </a:solidFill>
          </a:ln>
        </p:spPr>
        <p:txBody>
          <a:bodyPr wrap="square">
            <a:spAutoFit/>
          </a:bodyPr>
          <a:lstStyle/>
          <a:p>
            <a:r>
              <a:rPr lang="es-CO" b="1" dirty="0">
                <a:solidFill>
                  <a:srgbClr val="002060"/>
                </a:solidFill>
                <a:latin typeface="Arial" panose="020B0604020202020204" pitchFamily="34" charset="0"/>
                <a:cs typeface="Arial" panose="020B0604020202020204" pitchFamily="34" charset="0"/>
              </a:rPr>
              <a:t>Estadístico: </a:t>
            </a:r>
            <a:r>
              <a:rPr lang="es-CO" dirty="0">
                <a:latin typeface="Arial" panose="020B0604020202020204" pitchFamily="34" charset="0"/>
                <a:cs typeface="Arial" panose="020B0604020202020204" pitchFamily="34" charset="0"/>
              </a:rPr>
              <a:t>comprende la organización, representación e interpretación de conjuntos de datos expuestos en forma de gráficos o tablas. Asimismo, encierra comparaciones mediante el uso de medidas descriptivas, tales como: tendencia central, variabilidad y forma, entre conjuntos de datos; la identificación de tendencias o patrones; y la predicción y evaluación crítica de los resultados proporcionados por dichas mediciones o representaciones </a:t>
            </a:r>
          </a:p>
        </p:txBody>
      </p:sp>
      <p:sp>
        <p:nvSpPr>
          <p:cNvPr id="14" name="CuadroTexto 13">
            <a:extLst>
              <a:ext uri="{FF2B5EF4-FFF2-40B4-BE49-F238E27FC236}">
                <a16:creationId xmlns="" xmlns:a16="http://schemas.microsoft.com/office/drawing/2014/main" id="{15E83671-5A57-40F7-8A99-7FC880EFA881}"/>
              </a:ext>
            </a:extLst>
          </p:cNvPr>
          <p:cNvSpPr txBox="1"/>
          <p:nvPr/>
        </p:nvSpPr>
        <p:spPr>
          <a:xfrm>
            <a:off x="5056950" y="3066078"/>
            <a:ext cx="655949" cy="1107996"/>
          </a:xfrm>
          <a:prstGeom prst="rect">
            <a:avLst/>
          </a:prstGeom>
          <a:noFill/>
        </p:spPr>
        <p:txBody>
          <a:bodyPr wrap="none" rtlCol="0">
            <a:spAutoFit/>
          </a:bodyPr>
          <a:lstStyle/>
          <a:p>
            <a:r>
              <a:rPr lang="es-CO" sz="6600" b="1" dirty="0">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266581326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riángulo isósceles 15">
            <a:extLst>
              <a:ext uri="{FF2B5EF4-FFF2-40B4-BE49-F238E27FC236}">
                <a16:creationId xmlns="" xmlns:a16="http://schemas.microsoft.com/office/drawing/2014/main" id="{F745EA28-6E00-4A16-B1D4-0090B566CAEE}"/>
              </a:ext>
            </a:extLst>
          </p:cNvPr>
          <p:cNvSpPr/>
          <p:nvPr/>
        </p:nvSpPr>
        <p:spPr>
          <a:xfrm rot="10800000">
            <a:off x="4928685" y="2199382"/>
            <a:ext cx="1696278" cy="1633828"/>
          </a:xfrm>
          <a:prstGeom prst="triangle">
            <a:avLst/>
          </a:prstGeom>
          <a:gradFill flip="none" rotWithShape="1">
            <a:gsLst>
              <a:gs pos="0">
                <a:schemeClr val="tx2">
                  <a:lumMod val="20000"/>
                  <a:lumOff val="80000"/>
                  <a:shade val="30000"/>
                  <a:satMod val="115000"/>
                </a:schemeClr>
              </a:gs>
              <a:gs pos="50000">
                <a:schemeClr val="tx2">
                  <a:lumMod val="20000"/>
                  <a:lumOff val="80000"/>
                  <a:shade val="67500"/>
                  <a:satMod val="115000"/>
                </a:schemeClr>
              </a:gs>
              <a:gs pos="100000">
                <a:schemeClr val="tx2">
                  <a:lumMod val="20000"/>
                  <a:lumOff val="80000"/>
                  <a:shade val="100000"/>
                  <a:satMod val="115000"/>
                </a:schemeClr>
              </a:gs>
            </a:gsLst>
            <a:path path="circle">
              <a:fillToRect l="50000" t="50000" r="50000" b="50000"/>
            </a:path>
            <a:tileRect/>
          </a:gra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 name="Título 1">
            <a:extLst>
              <a:ext uri="{FF2B5EF4-FFF2-40B4-BE49-F238E27FC236}">
                <a16:creationId xmlns="" xmlns:a16="http://schemas.microsoft.com/office/drawing/2014/main" id="{B786B647-F5BD-45BA-B05B-57A9F09A98EF}"/>
              </a:ext>
            </a:extLst>
          </p:cNvPr>
          <p:cNvSpPr>
            <a:spLocks noGrp="1"/>
          </p:cNvSpPr>
          <p:nvPr>
            <p:ph type="title"/>
          </p:nvPr>
        </p:nvSpPr>
        <p:spPr>
          <a:xfrm>
            <a:off x="0" y="365126"/>
            <a:ext cx="12192000" cy="599519"/>
          </a:xfrm>
          <a:solidFill>
            <a:srgbClr val="002060"/>
          </a:solidFill>
        </p:spPr>
        <p:txBody>
          <a:bodyPr>
            <a:normAutofit fontScale="90000"/>
          </a:bodyPr>
          <a:lstStyle/>
          <a:p>
            <a:pPr algn="ctr"/>
            <a:r>
              <a:rPr lang="es-CO" sz="4000" dirty="0">
                <a:solidFill>
                  <a:schemeClr val="bg1"/>
                </a:solidFill>
              </a:rPr>
              <a:t>Dominios cognitivos</a:t>
            </a:r>
          </a:p>
        </p:txBody>
      </p:sp>
      <p:sp>
        <p:nvSpPr>
          <p:cNvPr id="4" name="Rectángulo 3">
            <a:extLst>
              <a:ext uri="{FF2B5EF4-FFF2-40B4-BE49-F238E27FC236}">
                <a16:creationId xmlns="" xmlns:a16="http://schemas.microsoft.com/office/drawing/2014/main" id="{482A491F-7D56-4300-93FE-D80110E8629D}"/>
              </a:ext>
            </a:extLst>
          </p:cNvPr>
          <p:cNvSpPr/>
          <p:nvPr/>
        </p:nvSpPr>
        <p:spPr>
          <a:xfrm>
            <a:off x="2224155" y="4311756"/>
            <a:ext cx="7341704" cy="1446550"/>
          </a:xfrm>
          <a:prstGeom prst="rect">
            <a:avLst/>
          </a:prstGeom>
          <a:noFill/>
          <a:ln>
            <a:solidFill>
              <a:schemeClr val="bg1"/>
            </a:solidFill>
          </a:ln>
        </p:spPr>
        <p:txBody>
          <a:bodyPr wrap="square">
            <a:spAutoFit/>
          </a:bodyPr>
          <a:lstStyle/>
          <a:p>
            <a:pPr algn="ctr"/>
            <a:r>
              <a:rPr lang="es-CO" sz="2200" dirty="0">
                <a:latin typeface="Arial" panose="020B0604020202020204" pitchFamily="34" charset="0"/>
                <a:cs typeface="Arial" panose="020B0604020202020204" pitchFamily="34" charset="0"/>
              </a:rPr>
              <a:t>va más allá de la solución rutinaria de los problemas, puesto que abarca situaciones poco familiares, contextos complejos y situaciones-problemas que reúnen aspectos múltiples </a:t>
            </a:r>
          </a:p>
        </p:txBody>
      </p:sp>
      <p:sp>
        <p:nvSpPr>
          <p:cNvPr id="5" name="Rectángulo 4">
            <a:extLst>
              <a:ext uri="{FF2B5EF4-FFF2-40B4-BE49-F238E27FC236}">
                <a16:creationId xmlns="" xmlns:a16="http://schemas.microsoft.com/office/drawing/2014/main" id="{F2C92B85-3716-4212-A5A0-31A286AFED9C}"/>
              </a:ext>
            </a:extLst>
          </p:cNvPr>
          <p:cNvSpPr/>
          <p:nvPr/>
        </p:nvSpPr>
        <p:spPr>
          <a:xfrm>
            <a:off x="522753" y="2281327"/>
            <a:ext cx="4198012" cy="1446550"/>
          </a:xfrm>
          <a:prstGeom prst="rect">
            <a:avLst/>
          </a:prstGeom>
          <a:noFill/>
          <a:ln>
            <a:solidFill>
              <a:schemeClr val="bg1"/>
            </a:solidFill>
          </a:ln>
        </p:spPr>
        <p:txBody>
          <a:bodyPr wrap="square">
            <a:spAutoFit/>
          </a:bodyPr>
          <a:lstStyle/>
          <a:p>
            <a:pPr algn="r"/>
            <a:r>
              <a:rPr lang="es-CO" sz="2200" dirty="0">
                <a:latin typeface="Arial" panose="020B0604020202020204" pitchFamily="34" charset="0"/>
                <a:cs typeface="Arial" panose="020B0604020202020204" pitchFamily="34" charset="0"/>
              </a:rPr>
              <a:t>El cual cubre los hechos o datos, conceptos y procedimientos que los estudiantes necesitan saber </a:t>
            </a:r>
          </a:p>
        </p:txBody>
      </p:sp>
      <p:sp>
        <p:nvSpPr>
          <p:cNvPr id="6" name="Rectángulo 5">
            <a:extLst>
              <a:ext uri="{FF2B5EF4-FFF2-40B4-BE49-F238E27FC236}">
                <a16:creationId xmlns="" xmlns:a16="http://schemas.microsoft.com/office/drawing/2014/main" id="{0ED67620-5C8B-4A80-8879-CAECC935706D}"/>
              </a:ext>
            </a:extLst>
          </p:cNvPr>
          <p:cNvSpPr/>
          <p:nvPr/>
        </p:nvSpPr>
        <p:spPr>
          <a:xfrm>
            <a:off x="6975883" y="2321003"/>
            <a:ext cx="2804221" cy="1107996"/>
          </a:xfrm>
          <a:prstGeom prst="rect">
            <a:avLst/>
          </a:prstGeom>
          <a:noFill/>
          <a:ln>
            <a:solidFill>
              <a:schemeClr val="bg1"/>
            </a:solidFill>
          </a:ln>
        </p:spPr>
        <p:txBody>
          <a:bodyPr wrap="square">
            <a:spAutoFit/>
          </a:bodyPr>
          <a:lstStyle/>
          <a:p>
            <a:r>
              <a:rPr lang="es-CO" sz="2200" dirty="0">
                <a:latin typeface="Arial" panose="020B0604020202020204" pitchFamily="34" charset="0"/>
                <a:cs typeface="Arial" panose="020B0604020202020204" pitchFamily="34" charset="0"/>
              </a:rPr>
              <a:t>Enfocada en las habilidades para resolver problemas </a:t>
            </a:r>
          </a:p>
        </p:txBody>
      </p:sp>
      <p:sp>
        <p:nvSpPr>
          <p:cNvPr id="7" name="Rectángulo 6">
            <a:extLst>
              <a:ext uri="{FF2B5EF4-FFF2-40B4-BE49-F238E27FC236}">
                <a16:creationId xmlns="" xmlns:a16="http://schemas.microsoft.com/office/drawing/2014/main" id="{2AB22FC2-400B-4AF9-BDC6-FC5790EF5309}"/>
              </a:ext>
            </a:extLst>
          </p:cNvPr>
          <p:cNvSpPr/>
          <p:nvPr/>
        </p:nvSpPr>
        <p:spPr>
          <a:xfrm>
            <a:off x="2345635" y="6036108"/>
            <a:ext cx="7098745" cy="830997"/>
          </a:xfrm>
          <a:prstGeom prst="rect">
            <a:avLst/>
          </a:prstGeom>
        </p:spPr>
        <p:txBody>
          <a:bodyPr wrap="square">
            <a:spAutoFit/>
          </a:bodyPr>
          <a:lstStyle/>
          <a:p>
            <a:pPr algn="ctr"/>
            <a:r>
              <a:rPr lang="es-CO" sz="1600" i="1" dirty="0">
                <a:latin typeface="Arial Narrow" panose="020B0606020202030204" pitchFamily="34" charset="0"/>
                <a:cs typeface="Arial" panose="020B0604020202020204" pitchFamily="34" charset="0"/>
              </a:rPr>
              <a:t>Fuente: </a:t>
            </a:r>
            <a:r>
              <a:rPr lang="en-US" sz="1600" i="1" dirty="0">
                <a:latin typeface="Arial Narrow" panose="020B0606020202030204" pitchFamily="34" charset="0"/>
              </a:rPr>
              <a:t>Mullis, I. M. (2009). TIMSS 2011 assessment frameworks. Boston: </a:t>
            </a:r>
            <a:r>
              <a:rPr lang="en-US" sz="1600" i="1" dirty="0" err="1">
                <a:latin typeface="Arial Narrow" panose="020B0606020202030204" pitchFamily="34" charset="0"/>
              </a:rPr>
              <a:t>timss</a:t>
            </a:r>
            <a:r>
              <a:rPr lang="en-US" sz="1600" i="1" dirty="0">
                <a:latin typeface="Arial Narrow" panose="020B0606020202030204" pitchFamily="34" charset="0"/>
              </a:rPr>
              <a:t> &amp;</a:t>
            </a:r>
          </a:p>
          <a:p>
            <a:pPr algn="ctr"/>
            <a:r>
              <a:rPr lang="en-US" sz="1600" i="1" dirty="0" err="1">
                <a:latin typeface="Arial Narrow" panose="020B0606020202030204" pitchFamily="34" charset="0"/>
              </a:rPr>
              <a:t>pirls</a:t>
            </a:r>
            <a:r>
              <a:rPr lang="en-US" sz="1600" i="1" dirty="0">
                <a:latin typeface="Arial Narrow" panose="020B0606020202030204" pitchFamily="34" charset="0"/>
              </a:rPr>
              <a:t> International Study Center Boston College. </a:t>
            </a:r>
            <a:r>
              <a:rPr lang="en-US" sz="1600" i="1" dirty="0" err="1">
                <a:latin typeface="Arial Narrow" panose="020B0606020202030204" pitchFamily="34" charset="0"/>
              </a:rPr>
              <a:t>Página</a:t>
            </a:r>
            <a:r>
              <a:rPr lang="en-US" sz="1600" i="1" dirty="0">
                <a:latin typeface="Arial Narrow" panose="020B0606020202030204" pitchFamily="34" charset="0"/>
              </a:rPr>
              <a:t> 28</a:t>
            </a:r>
          </a:p>
          <a:p>
            <a:pPr algn="ctr"/>
            <a:r>
              <a:rPr lang="en-US" sz="1600" i="1" dirty="0">
                <a:latin typeface="Arial Narrow" panose="020B0606020202030204" pitchFamily="34" charset="0"/>
                <a:hlinkClick r:id="rId2"/>
              </a:rPr>
              <a:t>https://timssandpirls.bc.edu/timss2011/downloads/TIMSS2011_Frameworks.pdf</a:t>
            </a:r>
            <a:r>
              <a:rPr lang="en-US" sz="1600" i="1" dirty="0">
                <a:latin typeface="Arial Narrow" panose="020B0606020202030204" pitchFamily="34" charset="0"/>
              </a:rPr>
              <a:t> </a:t>
            </a:r>
            <a:endParaRPr lang="es-CO" sz="1600" i="1" dirty="0">
              <a:latin typeface="Arial Narrow" panose="020B0606020202030204" pitchFamily="34" charset="0"/>
              <a:cs typeface="Arial" panose="020B0604020202020204" pitchFamily="34" charset="0"/>
            </a:endParaRPr>
          </a:p>
        </p:txBody>
      </p:sp>
      <p:pic>
        <p:nvPicPr>
          <p:cNvPr id="12" name="Imagen 11">
            <a:extLst>
              <a:ext uri="{FF2B5EF4-FFF2-40B4-BE49-F238E27FC236}">
                <a16:creationId xmlns="" xmlns:a16="http://schemas.microsoft.com/office/drawing/2014/main" id="{B181DFF8-49B7-485A-983B-6057319AC943}"/>
              </a:ext>
            </a:extLst>
          </p:cNvPr>
          <p:cNvPicPr>
            <a:picLocks noChangeAspect="1"/>
          </p:cNvPicPr>
          <p:nvPr/>
        </p:nvPicPr>
        <p:blipFill>
          <a:blip r:embed="rId3"/>
          <a:stretch>
            <a:fillRect/>
          </a:stretch>
        </p:blipFill>
        <p:spPr>
          <a:xfrm>
            <a:off x="10798778" y="1104678"/>
            <a:ext cx="1254041" cy="1254041"/>
          </a:xfrm>
          <a:prstGeom prst="rect">
            <a:avLst/>
          </a:prstGeom>
        </p:spPr>
      </p:pic>
      <p:sp>
        <p:nvSpPr>
          <p:cNvPr id="3" name="Rectángulo 2">
            <a:extLst>
              <a:ext uri="{FF2B5EF4-FFF2-40B4-BE49-F238E27FC236}">
                <a16:creationId xmlns="" xmlns:a16="http://schemas.microsoft.com/office/drawing/2014/main" id="{7998B548-D2A6-4F2B-922D-24E649F51DFE}"/>
              </a:ext>
            </a:extLst>
          </p:cNvPr>
          <p:cNvSpPr/>
          <p:nvPr/>
        </p:nvSpPr>
        <p:spPr>
          <a:xfrm>
            <a:off x="4227360" y="3914035"/>
            <a:ext cx="3098925" cy="584775"/>
          </a:xfrm>
          <a:prstGeom prst="rect">
            <a:avLst/>
          </a:prstGeom>
        </p:spPr>
        <p:txBody>
          <a:bodyPr wrap="none">
            <a:spAutoFit/>
          </a:bodyPr>
          <a:lstStyle/>
          <a:p>
            <a:r>
              <a:rPr lang="es-CO" sz="3200" b="1" dirty="0">
                <a:solidFill>
                  <a:srgbClr val="002060"/>
                </a:solidFill>
                <a:latin typeface="Arial" panose="020B0604020202020204" pitchFamily="34" charset="0"/>
                <a:cs typeface="Arial" panose="020B0604020202020204" pitchFamily="34" charset="0"/>
              </a:rPr>
              <a:t>Razonamiento </a:t>
            </a:r>
            <a:endParaRPr lang="es-CO" sz="3200" dirty="0"/>
          </a:p>
        </p:txBody>
      </p:sp>
      <p:sp>
        <p:nvSpPr>
          <p:cNvPr id="9" name="Rectángulo 8">
            <a:extLst>
              <a:ext uri="{FF2B5EF4-FFF2-40B4-BE49-F238E27FC236}">
                <a16:creationId xmlns="" xmlns:a16="http://schemas.microsoft.com/office/drawing/2014/main" id="{3B3C33E1-A077-4095-AD49-1E2B3460B92B}"/>
              </a:ext>
            </a:extLst>
          </p:cNvPr>
          <p:cNvSpPr/>
          <p:nvPr/>
        </p:nvSpPr>
        <p:spPr>
          <a:xfrm>
            <a:off x="6961700" y="1876414"/>
            <a:ext cx="2255746" cy="584775"/>
          </a:xfrm>
          <a:prstGeom prst="rect">
            <a:avLst/>
          </a:prstGeom>
        </p:spPr>
        <p:txBody>
          <a:bodyPr wrap="none">
            <a:spAutoFit/>
          </a:bodyPr>
          <a:lstStyle/>
          <a:p>
            <a:r>
              <a:rPr lang="es-CO" sz="3200" b="1" dirty="0">
                <a:solidFill>
                  <a:srgbClr val="002060"/>
                </a:solidFill>
                <a:latin typeface="Arial" panose="020B0604020202020204" pitchFamily="34" charset="0"/>
                <a:cs typeface="Arial" panose="020B0604020202020204" pitchFamily="34" charset="0"/>
              </a:rPr>
              <a:t>Aplicación</a:t>
            </a:r>
            <a:endParaRPr lang="es-CO" sz="3200" dirty="0"/>
          </a:p>
        </p:txBody>
      </p:sp>
      <p:sp>
        <p:nvSpPr>
          <p:cNvPr id="15" name="Rectángulo 14">
            <a:extLst>
              <a:ext uri="{FF2B5EF4-FFF2-40B4-BE49-F238E27FC236}">
                <a16:creationId xmlns="" xmlns:a16="http://schemas.microsoft.com/office/drawing/2014/main" id="{365295B7-5808-41BA-B19E-E1DF50493029}"/>
              </a:ext>
            </a:extLst>
          </p:cNvPr>
          <p:cNvSpPr/>
          <p:nvPr/>
        </p:nvSpPr>
        <p:spPr>
          <a:xfrm>
            <a:off x="1794727" y="1847416"/>
            <a:ext cx="3029997" cy="584775"/>
          </a:xfrm>
          <a:prstGeom prst="rect">
            <a:avLst/>
          </a:prstGeom>
        </p:spPr>
        <p:txBody>
          <a:bodyPr wrap="none">
            <a:spAutoFit/>
          </a:bodyPr>
          <a:lstStyle/>
          <a:p>
            <a:r>
              <a:rPr lang="es-CO" sz="3200" b="1" dirty="0">
                <a:solidFill>
                  <a:srgbClr val="002060"/>
                </a:solidFill>
                <a:latin typeface="Arial" panose="020B0604020202020204" pitchFamily="34" charset="0"/>
                <a:cs typeface="Arial" panose="020B0604020202020204" pitchFamily="34" charset="0"/>
              </a:rPr>
              <a:t>Conocimiento</a:t>
            </a:r>
            <a:r>
              <a:rPr lang="es-CO" sz="3200" b="1" dirty="0">
                <a:latin typeface="Arial" panose="020B0604020202020204" pitchFamily="34" charset="0"/>
                <a:cs typeface="Arial" panose="020B0604020202020204" pitchFamily="34" charset="0"/>
              </a:rPr>
              <a:t> </a:t>
            </a:r>
            <a:endParaRPr lang="es-CO" sz="3200" dirty="0"/>
          </a:p>
        </p:txBody>
      </p:sp>
    </p:spTree>
    <p:extLst>
      <p:ext uri="{BB962C8B-B14F-4D97-AF65-F5344CB8AC3E}">
        <p14:creationId xmlns:p14="http://schemas.microsoft.com/office/powerpoint/2010/main" val="313451624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 xmlns:a16="http://schemas.microsoft.com/office/drawing/2014/main" id="{8754E6FB-1D4A-44E5-8C44-0CF34566398E}"/>
              </a:ext>
            </a:extLst>
          </p:cNvPr>
          <p:cNvPicPr>
            <a:picLocks noChangeAspect="1"/>
          </p:cNvPicPr>
          <p:nvPr/>
        </p:nvPicPr>
        <p:blipFill>
          <a:blip r:embed="rId4"/>
          <a:stretch>
            <a:fillRect/>
          </a:stretch>
        </p:blipFill>
        <p:spPr>
          <a:xfrm>
            <a:off x="1622386" y="1237068"/>
            <a:ext cx="7913294" cy="5267401"/>
          </a:xfrm>
          <a:prstGeom prst="rect">
            <a:avLst/>
          </a:prstGeom>
        </p:spPr>
      </p:pic>
      <p:grpSp>
        <p:nvGrpSpPr>
          <p:cNvPr id="2" name="Grupo 1">
            <a:extLst>
              <a:ext uri="{FF2B5EF4-FFF2-40B4-BE49-F238E27FC236}">
                <a16:creationId xmlns="" xmlns:a16="http://schemas.microsoft.com/office/drawing/2014/main" id="{BFBA05D3-69CE-4C0F-9381-B618FACF2A63}"/>
              </a:ext>
            </a:extLst>
          </p:cNvPr>
          <p:cNvGrpSpPr/>
          <p:nvPr/>
        </p:nvGrpSpPr>
        <p:grpSpPr>
          <a:xfrm>
            <a:off x="3281081" y="161218"/>
            <a:ext cx="8910920" cy="632625"/>
            <a:chOff x="3281081" y="161218"/>
            <a:chExt cx="8910920" cy="632625"/>
          </a:xfrm>
          <a:solidFill>
            <a:srgbClr val="002060"/>
          </a:solidFill>
        </p:grpSpPr>
        <p:sp>
          <p:nvSpPr>
            <p:cNvPr id="11" name="Rectangle 12">
              <a:extLst>
                <a:ext uri="{FF2B5EF4-FFF2-40B4-BE49-F238E27FC236}">
                  <a16:creationId xmlns="" xmlns:a16="http://schemas.microsoft.com/office/drawing/2014/main" id="{9C366C91-1BF0-4022-BF62-7AC99258C84E}"/>
                </a:ext>
              </a:extLst>
            </p:cNvPr>
            <p:cNvSpPr>
              <a:spLocks noChangeArrowheads="1"/>
            </p:cNvSpPr>
            <p:nvPr/>
          </p:nvSpPr>
          <p:spPr bwMode="auto">
            <a:xfrm>
              <a:off x="3281081" y="161218"/>
              <a:ext cx="8910920" cy="632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R="1014730" algn="r">
                <a:spcAft>
                  <a:spcPts val="0"/>
                </a:spcAft>
              </a:pPr>
              <a:endParaRPr lang="es-CO" sz="1000" dirty="0">
                <a:effectLst/>
                <a:latin typeface="Elephant" panose="02020904090505020303" pitchFamily="18" charset="0"/>
                <a:ea typeface="Soho Gothic Pro"/>
                <a:cs typeface="Times New Roman" panose="02020603050405020304" pitchFamily="18" charset="0"/>
              </a:endParaRPr>
            </a:p>
          </p:txBody>
        </p:sp>
        <p:sp>
          <p:nvSpPr>
            <p:cNvPr id="14" name="Rectangle 13">
              <a:extLst>
                <a:ext uri="{FF2B5EF4-FFF2-40B4-BE49-F238E27FC236}">
                  <a16:creationId xmlns="" xmlns:a16="http://schemas.microsoft.com/office/drawing/2014/main" id="{720E4619-AEB0-4FCD-B8D3-2E66BA98ECE1}"/>
                </a:ext>
              </a:extLst>
            </p:cNvPr>
            <p:cNvSpPr/>
            <p:nvPr/>
          </p:nvSpPr>
          <p:spPr>
            <a:xfrm>
              <a:off x="3281081" y="215006"/>
              <a:ext cx="8910919" cy="496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b="1" dirty="0">
                  <a:solidFill>
                    <a:schemeClr val="bg1"/>
                  </a:solidFill>
                  <a:latin typeface="Helvetica" panose="020B0604020202020204" pitchFamily="34" charset="0"/>
                  <a:ea typeface="Kozuka Gothic Pro M" panose="020B0700000000000000" pitchFamily="34" charset="-128"/>
                  <a:cs typeface="Helvetica" panose="020B0604020202020204" pitchFamily="34" charset="0"/>
                </a:rPr>
                <a:t>Ámbito nacional</a:t>
              </a:r>
            </a:p>
          </p:txBody>
        </p:sp>
      </p:grpSp>
      <p:sp>
        <p:nvSpPr>
          <p:cNvPr id="3" name="Rectángulo 2">
            <a:extLst>
              <a:ext uri="{FF2B5EF4-FFF2-40B4-BE49-F238E27FC236}">
                <a16:creationId xmlns="" xmlns:a16="http://schemas.microsoft.com/office/drawing/2014/main" id="{6C9C8EA7-356D-42BB-941B-59E0197561DA}"/>
              </a:ext>
            </a:extLst>
          </p:cNvPr>
          <p:cNvSpPr/>
          <p:nvPr/>
        </p:nvSpPr>
        <p:spPr>
          <a:xfrm>
            <a:off x="5459895" y="2900615"/>
            <a:ext cx="5200233" cy="3416320"/>
          </a:xfrm>
          <a:prstGeom prst="rect">
            <a:avLst/>
          </a:prstGeom>
        </p:spPr>
        <p:txBody>
          <a:bodyPr wrap="square" anchor="ctr">
            <a:spAutoFit/>
          </a:bodyPr>
          <a:lstStyle/>
          <a:p>
            <a:pPr marL="914400" indent="-457200">
              <a:buAutoNum type="arabicPeriod"/>
            </a:pPr>
            <a:r>
              <a:rPr lang="es-CO" sz="2400" dirty="0">
                <a:solidFill>
                  <a:srgbClr val="222222"/>
                </a:solidFill>
                <a:latin typeface="Arial" panose="020B0604020202020204" pitchFamily="34" charset="0"/>
                <a:cs typeface="Arial" panose="020B0604020202020204" pitchFamily="34" charset="0"/>
              </a:rPr>
              <a:t>Contextualización evaluación de la calidad.</a:t>
            </a:r>
          </a:p>
          <a:p>
            <a:pPr marL="914400" indent="-457200">
              <a:buAutoNum type="arabicPeriod"/>
            </a:pPr>
            <a:endParaRPr lang="es-CO" sz="2400" dirty="0">
              <a:solidFill>
                <a:srgbClr val="222222"/>
              </a:solidFill>
              <a:latin typeface="Arial" panose="020B0604020202020204" pitchFamily="34" charset="0"/>
              <a:cs typeface="Arial" panose="020B0604020202020204" pitchFamily="34" charset="0"/>
            </a:endParaRPr>
          </a:p>
          <a:p>
            <a:pPr marL="914400" indent="-457200">
              <a:buAutoNum type="arabicPeriod"/>
            </a:pPr>
            <a:r>
              <a:rPr lang="es-CO" sz="2400" dirty="0">
                <a:solidFill>
                  <a:srgbClr val="002060"/>
                </a:solidFill>
                <a:latin typeface="Arial" panose="020B0604020202020204" pitchFamily="34" charset="0"/>
                <a:cs typeface="Arial" panose="020B0604020202020204" pitchFamily="34" charset="0"/>
              </a:rPr>
              <a:t>Configuración de las pruebas.</a:t>
            </a:r>
          </a:p>
          <a:p>
            <a:pPr marL="914400" indent="-457200">
              <a:buAutoNum type="arabicPeriod"/>
            </a:pPr>
            <a:endParaRPr lang="es-CO" sz="2400" dirty="0">
              <a:solidFill>
                <a:srgbClr val="222222"/>
              </a:solidFill>
              <a:latin typeface="Arial" panose="020B0604020202020204" pitchFamily="34" charset="0"/>
              <a:cs typeface="Arial" panose="020B0604020202020204" pitchFamily="34" charset="0"/>
            </a:endParaRPr>
          </a:p>
          <a:p>
            <a:pPr marL="914400" indent="-457200">
              <a:buAutoNum type="arabicPeriod"/>
            </a:pPr>
            <a:r>
              <a:rPr lang="es-CO" sz="2400" dirty="0">
                <a:solidFill>
                  <a:srgbClr val="222222"/>
                </a:solidFill>
                <a:latin typeface="Arial" panose="020B0604020202020204" pitchFamily="34" charset="0"/>
                <a:cs typeface="Arial" panose="020B0604020202020204" pitchFamily="34" charset="0"/>
              </a:rPr>
              <a:t>Competencias genéricas y no genéricas.</a:t>
            </a:r>
          </a:p>
          <a:p>
            <a:pPr marL="914400" indent="-457200">
              <a:buAutoNum type="arabicPeriod"/>
            </a:pPr>
            <a:endParaRPr lang="es-CO" sz="2400" dirty="0">
              <a:solidFill>
                <a:srgbClr val="222222"/>
              </a:solidFill>
              <a:latin typeface="Arial" panose="020B0604020202020204" pitchFamily="34" charset="0"/>
              <a:cs typeface="Arial" panose="020B0604020202020204" pitchFamily="34" charset="0"/>
            </a:endParaRPr>
          </a:p>
          <a:p>
            <a:pPr marL="914400" indent="-457200">
              <a:buAutoNum type="arabicPeriod"/>
            </a:pPr>
            <a:r>
              <a:rPr lang="es-CO" sz="2400" dirty="0">
                <a:solidFill>
                  <a:srgbClr val="002060"/>
                </a:solidFill>
                <a:latin typeface="Arial" panose="020B0604020202020204" pitchFamily="34" charset="0"/>
                <a:cs typeface="Arial" panose="020B0604020202020204" pitchFamily="34" charset="0"/>
              </a:rPr>
              <a:t>Dinámica de las pruebas.</a:t>
            </a:r>
            <a:endParaRPr lang="es-CO" sz="2400" i="0" dirty="0">
              <a:solidFill>
                <a:srgbClr val="002060"/>
              </a:solidFill>
              <a:effectLst/>
              <a:latin typeface="Arial" panose="020B0604020202020204" pitchFamily="34" charset="0"/>
              <a:cs typeface="Arial" panose="020B0604020202020204" pitchFamily="34" charset="0"/>
            </a:endParaRPr>
          </a:p>
        </p:txBody>
      </p:sp>
      <p:pic>
        <p:nvPicPr>
          <p:cNvPr id="5" name="Imagen 4">
            <a:extLst>
              <a:ext uri="{FF2B5EF4-FFF2-40B4-BE49-F238E27FC236}">
                <a16:creationId xmlns="" xmlns:a16="http://schemas.microsoft.com/office/drawing/2014/main" id="{2E70CD3E-67D0-483D-9B5D-5CE3D909AE89}"/>
              </a:ext>
            </a:extLst>
          </p:cNvPr>
          <p:cNvPicPr>
            <a:picLocks noChangeAspect="1"/>
          </p:cNvPicPr>
          <p:nvPr/>
        </p:nvPicPr>
        <p:blipFill>
          <a:blip r:embed="rId5"/>
          <a:stretch>
            <a:fillRect/>
          </a:stretch>
        </p:blipFill>
        <p:spPr>
          <a:xfrm>
            <a:off x="5870847" y="937599"/>
            <a:ext cx="4047160" cy="1437469"/>
          </a:xfrm>
          <a:prstGeom prst="rect">
            <a:avLst/>
          </a:prstGeom>
        </p:spPr>
      </p:pic>
    </p:spTree>
    <p:custDataLst>
      <p:tags r:id="rId1"/>
    </p:custDataLst>
    <p:extLst>
      <p:ext uri="{BB962C8B-B14F-4D97-AF65-F5344CB8AC3E}">
        <p14:creationId xmlns:p14="http://schemas.microsoft.com/office/powerpoint/2010/main" val="14242749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2">
            <a:extLst>
              <a:ext uri="{FF2B5EF4-FFF2-40B4-BE49-F238E27FC236}">
                <a16:creationId xmlns="" xmlns:a16="http://schemas.microsoft.com/office/drawing/2014/main" id="{9C366C91-1BF0-4022-BF62-7AC99258C84E}"/>
              </a:ext>
            </a:extLst>
          </p:cNvPr>
          <p:cNvSpPr>
            <a:spLocks noChangeArrowheads="1"/>
          </p:cNvSpPr>
          <p:nvPr/>
        </p:nvSpPr>
        <p:spPr bwMode="auto">
          <a:xfrm>
            <a:off x="2596080" y="161218"/>
            <a:ext cx="9595921" cy="632625"/>
          </a:xfrm>
          <a:prstGeom prst="rect">
            <a:avLst/>
          </a:prstGeom>
          <a:solidFill>
            <a:srgbClr val="008AC9"/>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R="1014730" algn="r">
              <a:spcAft>
                <a:spcPts val="0"/>
              </a:spcAft>
            </a:pPr>
            <a:endParaRPr lang="es-CO" sz="1000" dirty="0">
              <a:effectLst/>
              <a:latin typeface="Elephant" panose="02020904090505020303" pitchFamily="18" charset="0"/>
              <a:ea typeface="Soho Gothic Pro"/>
              <a:cs typeface="Times New Roman" panose="02020603050405020304" pitchFamily="18" charset="0"/>
            </a:endParaRPr>
          </a:p>
        </p:txBody>
      </p:sp>
      <p:sp>
        <p:nvSpPr>
          <p:cNvPr id="14" name="Rectangle 13">
            <a:extLst>
              <a:ext uri="{FF2B5EF4-FFF2-40B4-BE49-F238E27FC236}">
                <a16:creationId xmlns="" xmlns:a16="http://schemas.microsoft.com/office/drawing/2014/main" id="{720E4619-AEB0-4FCD-B8D3-2E66BA98ECE1}"/>
              </a:ext>
            </a:extLst>
          </p:cNvPr>
          <p:cNvSpPr/>
          <p:nvPr/>
        </p:nvSpPr>
        <p:spPr>
          <a:xfrm>
            <a:off x="2596081" y="215006"/>
            <a:ext cx="9595920" cy="4965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400" b="1" dirty="0">
                <a:latin typeface="Helvetica" panose="020B0604020202020204" pitchFamily="34" charset="0"/>
                <a:cs typeface="Helvetica" panose="020B0604020202020204" pitchFamily="34" charset="0"/>
              </a:rPr>
              <a:t>Estructura general de la prueba Saber Pro </a:t>
            </a:r>
          </a:p>
        </p:txBody>
      </p:sp>
      <p:pic>
        <p:nvPicPr>
          <p:cNvPr id="2" name="Imagen 1">
            <a:extLst>
              <a:ext uri="{FF2B5EF4-FFF2-40B4-BE49-F238E27FC236}">
                <a16:creationId xmlns="" xmlns:a16="http://schemas.microsoft.com/office/drawing/2014/main" id="{A6E6E18D-BB04-47CE-955F-863003D94533}"/>
              </a:ext>
            </a:extLst>
          </p:cNvPr>
          <p:cNvPicPr>
            <a:picLocks noChangeAspect="1"/>
          </p:cNvPicPr>
          <p:nvPr/>
        </p:nvPicPr>
        <p:blipFill rotWithShape="1">
          <a:blip r:embed="rId4"/>
          <a:srcRect l="10109" t="31625" r="48913" b="19404"/>
          <a:stretch/>
        </p:blipFill>
        <p:spPr>
          <a:xfrm>
            <a:off x="493101" y="1898354"/>
            <a:ext cx="5391097" cy="3622215"/>
          </a:xfrm>
          <a:prstGeom prst="rect">
            <a:avLst/>
          </a:prstGeom>
        </p:spPr>
      </p:pic>
      <p:sp>
        <p:nvSpPr>
          <p:cNvPr id="4" name="CuadroTexto 3">
            <a:extLst>
              <a:ext uri="{FF2B5EF4-FFF2-40B4-BE49-F238E27FC236}">
                <a16:creationId xmlns="" xmlns:a16="http://schemas.microsoft.com/office/drawing/2014/main" id="{38050B4A-084D-44CE-A0A8-079E89616EAA}"/>
              </a:ext>
            </a:extLst>
          </p:cNvPr>
          <p:cNvSpPr txBox="1"/>
          <p:nvPr/>
        </p:nvSpPr>
        <p:spPr>
          <a:xfrm>
            <a:off x="1749077" y="1014889"/>
            <a:ext cx="2510623" cy="769441"/>
          </a:xfrm>
          <a:prstGeom prst="rect">
            <a:avLst/>
          </a:prstGeom>
          <a:noFill/>
        </p:spPr>
        <p:txBody>
          <a:bodyPr wrap="none" rtlCol="0">
            <a:spAutoFit/>
          </a:bodyPr>
          <a:lstStyle/>
          <a:p>
            <a:pPr algn="ctr"/>
            <a:r>
              <a:rPr lang="es-CO" sz="2400" b="1" dirty="0">
                <a:latin typeface="Arial" panose="020B0604020202020204" pitchFamily="34" charset="0"/>
                <a:cs typeface="Arial" panose="020B0604020202020204" pitchFamily="34" charset="0"/>
              </a:rPr>
              <a:t>Primera Sesión </a:t>
            </a:r>
            <a:br>
              <a:rPr lang="es-CO" sz="2400" b="1" dirty="0">
                <a:latin typeface="Arial" panose="020B0604020202020204" pitchFamily="34" charset="0"/>
                <a:cs typeface="Arial" panose="020B0604020202020204" pitchFamily="34" charset="0"/>
              </a:rPr>
            </a:br>
            <a:r>
              <a:rPr lang="es-CO" sz="2000" dirty="0">
                <a:solidFill>
                  <a:srgbClr val="FF0000"/>
                </a:solidFill>
                <a:latin typeface="Arial" panose="020B0604020202020204" pitchFamily="34" charset="0"/>
                <a:cs typeface="Arial" panose="020B0604020202020204" pitchFamily="34" charset="0"/>
              </a:rPr>
              <a:t>(obligatoria)</a:t>
            </a:r>
          </a:p>
        </p:txBody>
      </p:sp>
      <p:sp>
        <p:nvSpPr>
          <p:cNvPr id="19" name="CuadroTexto 18">
            <a:extLst>
              <a:ext uri="{FF2B5EF4-FFF2-40B4-BE49-F238E27FC236}">
                <a16:creationId xmlns="" xmlns:a16="http://schemas.microsoft.com/office/drawing/2014/main" id="{3B7B7F52-094A-420E-96CF-331E195733E0}"/>
              </a:ext>
            </a:extLst>
          </p:cNvPr>
          <p:cNvSpPr txBox="1"/>
          <p:nvPr/>
        </p:nvSpPr>
        <p:spPr>
          <a:xfrm>
            <a:off x="7394040" y="1179676"/>
            <a:ext cx="2813591" cy="738664"/>
          </a:xfrm>
          <a:prstGeom prst="rect">
            <a:avLst/>
          </a:prstGeom>
          <a:noFill/>
        </p:spPr>
        <p:txBody>
          <a:bodyPr wrap="none" rtlCol="0">
            <a:spAutoFit/>
          </a:bodyPr>
          <a:lstStyle/>
          <a:p>
            <a:pPr algn="ctr"/>
            <a:r>
              <a:rPr lang="es-CO" sz="2400" b="1" dirty="0">
                <a:latin typeface="Arial" panose="020B0604020202020204" pitchFamily="34" charset="0"/>
                <a:cs typeface="Arial" panose="020B0604020202020204" pitchFamily="34" charset="0"/>
              </a:rPr>
              <a:t>Segunda Sesión</a:t>
            </a:r>
            <a:r>
              <a:rPr lang="es-CO" sz="2400" dirty="0">
                <a:latin typeface="Arial" panose="020B0604020202020204" pitchFamily="34" charset="0"/>
                <a:cs typeface="Arial" panose="020B0604020202020204" pitchFamily="34" charset="0"/>
              </a:rPr>
              <a:t> </a:t>
            </a:r>
            <a:br>
              <a:rPr lang="es-CO" sz="2400" dirty="0">
                <a:latin typeface="Arial" panose="020B0604020202020204" pitchFamily="34" charset="0"/>
                <a:cs typeface="Arial" panose="020B0604020202020204" pitchFamily="34" charset="0"/>
              </a:rPr>
            </a:br>
            <a:r>
              <a:rPr lang="es-CO" dirty="0">
                <a:latin typeface="Arial" panose="020B0604020202020204" pitchFamily="34" charset="0"/>
                <a:cs typeface="Arial" panose="020B0604020202020204" pitchFamily="34" charset="0"/>
              </a:rPr>
              <a:t>(cuando es seleccionada)</a:t>
            </a:r>
            <a:endParaRPr lang="es-CO" b="1" dirty="0">
              <a:latin typeface="Arial" panose="020B0604020202020204" pitchFamily="34" charset="0"/>
              <a:cs typeface="Arial" panose="020B0604020202020204" pitchFamily="34" charset="0"/>
            </a:endParaRPr>
          </a:p>
        </p:txBody>
      </p:sp>
      <p:sp>
        <p:nvSpPr>
          <p:cNvPr id="5" name="Rectángulo 4">
            <a:extLst>
              <a:ext uri="{FF2B5EF4-FFF2-40B4-BE49-F238E27FC236}">
                <a16:creationId xmlns="" xmlns:a16="http://schemas.microsoft.com/office/drawing/2014/main" id="{1546099D-EB33-45B3-B64F-51010309C42B}"/>
              </a:ext>
            </a:extLst>
          </p:cNvPr>
          <p:cNvSpPr/>
          <p:nvPr/>
        </p:nvSpPr>
        <p:spPr>
          <a:xfrm>
            <a:off x="6187966" y="3902970"/>
            <a:ext cx="5487198" cy="2308324"/>
          </a:xfrm>
          <a:prstGeom prst="rect">
            <a:avLst/>
          </a:prstGeom>
        </p:spPr>
        <p:txBody>
          <a:bodyPr wrap="square">
            <a:spAutoFit/>
          </a:bodyPr>
          <a:lstStyle/>
          <a:p>
            <a:r>
              <a:rPr lang="es-CO" b="1" dirty="0">
                <a:solidFill>
                  <a:srgbClr val="3C3C3B"/>
                </a:solidFill>
                <a:latin typeface="Arial Narrow" panose="020B0606020202030204" pitchFamily="34" charset="0"/>
              </a:rPr>
              <a:t>Módulos específicos: </a:t>
            </a:r>
            <a:r>
              <a:rPr lang="es-CO" dirty="0">
                <a:solidFill>
                  <a:srgbClr val="3C3C3B"/>
                </a:solidFill>
                <a:latin typeface="Arial Narrow" panose="020B0606020202030204" pitchFamily="34" charset="0"/>
              </a:rPr>
              <a:t>Para Saber Pro hay 44 módulos asociados a temáticas y contenidos específicos que los estudiantes tienen la posibilidad de presentar de acuerdo con su área de formación profesional. </a:t>
            </a:r>
          </a:p>
          <a:p>
            <a:endParaRPr lang="es-CO" dirty="0">
              <a:solidFill>
                <a:srgbClr val="3C3C3B"/>
              </a:solidFill>
              <a:latin typeface="Arial Narrow" panose="020B0606020202030204" pitchFamily="34" charset="0"/>
            </a:endParaRPr>
          </a:p>
          <a:p>
            <a:r>
              <a:rPr lang="es-CO" dirty="0">
                <a:solidFill>
                  <a:srgbClr val="3C3C3B"/>
                </a:solidFill>
                <a:latin typeface="Arial Narrow" panose="020B0606020202030204" pitchFamily="34" charset="0"/>
              </a:rPr>
              <a:t>Estos módulos pueden ser presentados en la segunda sesión del examen (los estudiantes de arquitectura que tomen módulos específicos tendrán tres sesiones).</a:t>
            </a:r>
            <a:endParaRPr lang="es-CO" dirty="0">
              <a:latin typeface="Arial Narrow" panose="020B0606020202030204" pitchFamily="34" charset="0"/>
            </a:endParaRPr>
          </a:p>
        </p:txBody>
      </p:sp>
      <p:sp>
        <p:nvSpPr>
          <p:cNvPr id="20" name="Rectángulo 19">
            <a:extLst>
              <a:ext uri="{FF2B5EF4-FFF2-40B4-BE49-F238E27FC236}">
                <a16:creationId xmlns="" xmlns:a16="http://schemas.microsoft.com/office/drawing/2014/main" id="{02AFD141-C264-49BA-8E2D-45E52BD22AA0}"/>
              </a:ext>
            </a:extLst>
          </p:cNvPr>
          <p:cNvSpPr/>
          <p:nvPr/>
        </p:nvSpPr>
        <p:spPr>
          <a:xfrm>
            <a:off x="198780" y="6593378"/>
            <a:ext cx="11900455" cy="307777"/>
          </a:xfrm>
          <a:prstGeom prst="rect">
            <a:avLst/>
          </a:prstGeom>
        </p:spPr>
        <p:txBody>
          <a:bodyPr wrap="square">
            <a:spAutoFit/>
          </a:bodyPr>
          <a:lstStyle/>
          <a:p>
            <a:pPr algn="ctr"/>
            <a:r>
              <a:rPr lang="es-CO" sz="1400" b="1" dirty="0">
                <a:solidFill>
                  <a:srgbClr val="3C3C3B"/>
                </a:solidFill>
                <a:latin typeface="Arial Narrow" panose="020B0606020202030204" pitchFamily="34" charset="0"/>
              </a:rPr>
              <a:t>Fuente: </a:t>
            </a:r>
            <a:r>
              <a:rPr lang="es-CO" sz="1400" dirty="0">
                <a:solidFill>
                  <a:srgbClr val="3C3C3B"/>
                </a:solidFill>
                <a:latin typeface="Arial Narrow" panose="020B0606020202030204" pitchFamily="34" charset="0"/>
              </a:rPr>
              <a:t>información tomada de </a:t>
            </a:r>
            <a:r>
              <a:rPr lang="es-CO" sz="1400" dirty="0">
                <a:solidFill>
                  <a:srgbClr val="3C3C3B"/>
                </a:solidFill>
                <a:latin typeface="Arial Narrow" panose="020B0606020202030204" pitchFamily="34" charset="0"/>
                <a:hlinkClick r:id="rId5"/>
              </a:rPr>
              <a:t>http://www.icfes.gov.co/instituciones-educativas-y-secretarias/saber-pro/oferta-de-modulos-especificos/oferta-2018-2</a:t>
            </a:r>
            <a:r>
              <a:rPr lang="es-CO" sz="1400" dirty="0">
                <a:solidFill>
                  <a:srgbClr val="3C3C3B"/>
                </a:solidFill>
                <a:latin typeface="Arial Narrow" panose="020B0606020202030204" pitchFamily="34" charset="0"/>
              </a:rPr>
              <a:t> el 16 de septiembre de 2018</a:t>
            </a:r>
          </a:p>
        </p:txBody>
      </p:sp>
      <p:cxnSp>
        <p:nvCxnSpPr>
          <p:cNvPr id="7" name="Conector recto 6">
            <a:extLst>
              <a:ext uri="{FF2B5EF4-FFF2-40B4-BE49-F238E27FC236}">
                <a16:creationId xmlns="" xmlns:a16="http://schemas.microsoft.com/office/drawing/2014/main" id="{402A3557-1F89-4798-9F05-9DD81AE43526}"/>
              </a:ext>
            </a:extLst>
          </p:cNvPr>
          <p:cNvCxnSpPr/>
          <p:nvPr/>
        </p:nvCxnSpPr>
        <p:spPr>
          <a:xfrm>
            <a:off x="265040" y="6593378"/>
            <a:ext cx="11701672"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uadroTexto 2">
            <a:extLst>
              <a:ext uri="{FF2B5EF4-FFF2-40B4-BE49-F238E27FC236}">
                <a16:creationId xmlns="" xmlns:a16="http://schemas.microsoft.com/office/drawing/2014/main" id="{98AE8EBF-D3FA-4AEA-85FD-5756BE8DB511}"/>
              </a:ext>
            </a:extLst>
          </p:cNvPr>
          <p:cNvSpPr txBox="1"/>
          <p:nvPr/>
        </p:nvSpPr>
        <p:spPr>
          <a:xfrm>
            <a:off x="6003235" y="2213113"/>
            <a:ext cx="184731" cy="369332"/>
          </a:xfrm>
          <a:prstGeom prst="rect">
            <a:avLst/>
          </a:prstGeom>
          <a:noFill/>
        </p:spPr>
        <p:txBody>
          <a:bodyPr wrap="none" rtlCol="0">
            <a:spAutoFit/>
          </a:bodyPr>
          <a:lstStyle/>
          <a:p>
            <a:endParaRPr lang="es-CO" dirty="0"/>
          </a:p>
        </p:txBody>
      </p:sp>
      <p:pic>
        <p:nvPicPr>
          <p:cNvPr id="8" name="Imagen 7">
            <a:extLst>
              <a:ext uri="{FF2B5EF4-FFF2-40B4-BE49-F238E27FC236}">
                <a16:creationId xmlns="" xmlns:a16="http://schemas.microsoft.com/office/drawing/2014/main" id="{BC49C2A6-63FB-4111-9DFE-A4E05C21E715}"/>
              </a:ext>
            </a:extLst>
          </p:cNvPr>
          <p:cNvPicPr>
            <a:picLocks noChangeAspect="1"/>
          </p:cNvPicPr>
          <p:nvPr/>
        </p:nvPicPr>
        <p:blipFill>
          <a:blip r:embed="rId6"/>
          <a:stretch>
            <a:fillRect/>
          </a:stretch>
        </p:blipFill>
        <p:spPr>
          <a:xfrm>
            <a:off x="6187966" y="1918340"/>
            <a:ext cx="5036625" cy="1813245"/>
          </a:xfrm>
          <a:prstGeom prst="rect">
            <a:avLst/>
          </a:prstGeom>
        </p:spPr>
      </p:pic>
    </p:spTree>
    <p:custDataLst>
      <p:tags r:id="rId1"/>
    </p:custDataLst>
    <p:extLst>
      <p:ext uri="{BB962C8B-B14F-4D97-AF65-F5344CB8AC3E}">
        <p14:creationId xmlns:p14="http://schemas.microsoft.com/office/powerpoint/2010/main" val="214872814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2">
            <a:extLst>
              <a:ext uri="{FF2B5EF4-FFF2-40B4-BE49-F238E27FC236}">
                <a16:creationId xmlns="" xmlns:a16="http://schemas.microsoft.com/office/drawing/2014/main" id="{9C366C91-1BF0-4022-BF62-7AC99258C84E}"/>
              </a:ext>
            </a:extLst>
          </p:cNvPr>
          <p:cNvSpPr>
            <a:spLocks noChangeArrowheads="1"/>
          </p:cNvSpPr>
          <p:nvPr/>
        </p:nvSpPr>
        <p:spPr bwMode="auto">
          <a:xfrm>
            <a:off x="2596080" y="28699"/>
            <a:ext cx="9595921" cy="496516"/>
          </a:xfrm>
          <a:prstGeom prst="rect">
            <a:avLst/>
          </a:prstGeom>
          <a:solidFill>
            <a:srgbClr val="008AC9"/>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R="1014730" algn="r">
              <a:spcAft>
                <a:spcPts val="0"/>
              </a:spcAft>
            </a:pPr>
            <a:endParaRPr lang="es-CO" sz="1000" dirty="0">
              <a:effectLst/>
              <a:latin typeface="Elephant" panose="02020904090505020303" pitchFamily="18" charset="0"/>
              <a:ea typeface="Soho Gothic Pro"/>
              <a:cs typeface="Times New Roman" panose="02020603050405020304" pitchFamily="18" charset="0"/>
            </a:endParaRPr>
          </a:p>
        </p:txBody>
      </p:sp>
      <p:sp>
        <p:nvSpPr>
          <p:cNvPr id="14" name="Rectangle 13">
            <a:extLst>
              <a:ext uri="{FF2B5EF4-FFF2-40B4-BE49-F238E27FC236}">
                <a16:creationId xmlns="" xmlns:a16="http://schemas.microsoft.com/office/drawing/2014/main" id="{720E4619-AEB0-4FCD-B8D3-2E66BA98ECE1}"/>
              </a:ext>
            </a:extLst>
          </p:cNvPr>
          <p:cNvSpPr/>
          <p:nvPr/>
        </p:nvSpPr>
        <p:spPr>
          <a:xfrm>
            <a:off x="2596081" y="16226"/>
            <a:ext cx="9595920" cy="4965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400" b="1" dirty="0">
                <a:latin typeface="Helvetica" panose="020B0604020202020204" pitchFamily="34" charset="0"/>
                <a:cs typeface="Helvetica" panose="020B0604020202020204" pitchFamily="34" charset="0"/>
              </a:rPr>
              <a:t>Módulos de las pruebas específicas por área de conocimiento</a:t>
            </a:r>
          </a:p>
        </p:txBody>
      </p:sp>
      <p:sp>
        <p:nvSpPr>
          <p:cNvPr id="20" name="Rectángulo 19">
            <a:extLst>
              <a:ext uri="{FF2B5EF4-FFF2-40B4-BE49-F238E27FC236}">
                <a16:creationId xmlns="" xmlns:a16="http://schemas.microsoft.com/office/drawing/2014/main" id="{02AFD141-C264-49BA-8E2D-45E52BD22AA0}"/>
              </a:ext>
            </a:extLst>
          </p:cNvPr>
          <p:cNvSpPr/>
          <p:nvPr/>
        </p:nvSpPr>
        <p:spPr>
          <a:xfrm>
            <a:off x="198780" y="6460858"/>
            <a:ext cx="11900455" cy="307777"/>
          </a:xfrm>
          <a:prstGeom prst="rect">
            <a:avLst/>
          </a:prstGeom>
        </p:spPr>
        <p:txBody>
          <a:bodyPr wrap="square">
            <a:spAutoFit/>
          </a:bodyPr>
          <a:lstStyle/>
          <a:p>
            <a:pPr algn="ctr"/>
            <a:r>
              <a:rPr lang="es-CO" sz="1400" b="1" dirty="0">
                <a:solidFill>
                  <a:srgbClr val="3C3C3B"/>
                </a:solidFill>
                <a:latin typeface="Arial Narrow" panose="020B0606020202030204" pitchFamily="34" charset="0"/>
              </a:rPr>
              <a:t>Fuente: </a:t>
            </a:r>
            <a:r>
              <a:rPr lang="es-CO" sz="1400" dirty="0">
                <a:solidFill>
                  <a:srgbClr val="3C3C3B"/>
                </a:solidFill>
                <a:latin typeface="Arial Narrow" panose="020B0606020202030204" pitchFamily="34" charset="0"/>
              </a:rPr>
              <a:t>información tomada de </a:t>
            </a:r>
            <a:r>
              <a:rPr lang="es-CO" sz="1400" dirty="0">
                <a:solidFill>
                  <a:srgbClr val="3C3C3B"/>
                </a:solidFill>
                <a:latin typeface="Arial Narrow" panose="020B0606020202030204" pitchFamily="34" charset="0"/>
                <a:hlinkClick r:id="rId4"/>
              </a:rPr>
              <a:t>http://www.icfes.gov.co/instituciones-educativas-y-secretarias/saber-pro/oferta-de-modulos-especificos/oferta-2018-2</a:t>
            </a:r>
            <a:r>
              <a:rPr lang="es-CO" sz="1400" dirty="0">
                <a:solidFill>
                  <a:srgbClr val="3C3C3B"/>
                </a:solidFill>
                <a:latin typeface="Arial Narrow" panose="020B0606020202030204" pitchFamily="34" charset="0"/>
              </a:rPr>
              <a:t> el 16 de septiembre de 2018</a:t>
            </a:r>
          </a:p>
        </p:txBody>
      </p:sp>
      <p:cxnSp>
        <p:nvCxnSpPr>
          <p:cNvPr id="7" name="Conector recto 6">
            <a:extLst>
              <a:ext uri="{FF2B5EF4-FFF2-40B4-BE49-F238E27FC236}">
                <a16:creationId xmlns="" xmlns:a16="http://schemas.microsoft.com/office/drawing/2014/main" id="{402A3557-1F89-4798-9F05-9DD81AE43526}"/>
              </a:ext>
            </a:extLst>
          </p:cNvPr>
          <p:cNvCxnSpPr/>
          <p:nvPr/>
        </p:nvCxnSpPr>
        <p:spPr>
          <a:xfrm>
            <a:off x="265040" y="6460858"/>
            <a:ext cx="11701672"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aphicFrame>
        <p:nvGraphicFramePr>
          <p:cNvPr id="6" name="Tabla 5">
            <a:extLst>
              <a:ext uri="{FF2B5EF4-FFF2-40B4-BE49-F238E27FC236}">
                <a16:creationId xmlns="" xmlns:a16="http://schemas.microsoft.com/office/drawing/2014/main" id="{009BFDA4-98AC-4627-BE43-B19C26A45CDF}"/>
              </a:ext>
            </a:extLst>
          </p:cNvPr>
          <p:cNvGraphicFramePr>
            <a:graphicFrameLocks noGrp="1"/>
          </p:cNvGraphicFramePr>
          <p:nvPr>
            <p:extLst/>
          </p:nvPr>
        </p:nvGraphicFramePr>
        <p:xfrm>
          <a:off x="198780" y="603186"/>
          <a:ext cx="11767932" cy="5792076"/>
        </p:xfrm>
        <a:graphic>
          <a:graphicData uri="http://schemas.openxmlformats.org/drawingml/2006/table">
            <a:tbl>
              <a:tblPr>
                <a:tableStyleId>{5C22544A-7EE6-4342-B048-85BDC9FD1C3A}</a:tableStyleId>
              </a:tblPr>
              <a:tblGrid>
                <a:gridCol w="2665442">
                  <a:extLst>
                    <a:ext uri="{9D8B030D-6E8A-4147-A177-3AD203B41FA5}">
                      <a16:colId xmlns="" xmlns:a16="http://schemas.microsoft.com/office/drawing/2014/main" val="2115510006"/>
                    </a:ext>
                  </a:extLst>
                </a:gridCol>
                <a:gridCol w="9102490">
                  <a:extLst>
                    <a:ext uri="{9D8B030D-6E8A-4147-A177-3AD203B41FA5}">
                      <a16:colId xmlns="" xmlns:a16="http://schemas.microsoft.com/office/drawing/2014/main" val="238815541"/>
                    </a:ext>
                  </a:extLst>
                </a:gridCol>
              </a:tblGrid>
              <a:tr h="247354">
                <a:tc>
                  <a:txBody>
                    <a:bodyPr/>
                    <a:lstStyle/>
                    <a:p>
                      <a:pPr algn="ctr" fontAlgn="b"/>
                      <a:r>
                        <a:rPr lang="es-CO" sz="1800" b="1" u="none" strike="noStrike" dirty="0">
                          <a:solidFill>
                            <a:schemeClr val="bg1"/>
                          </a:solidFill>
                          <a:effectLst/>
                          <a:latin typeface="Arial Narrow" panose="020B0606020202030204" pitchFamily="34" charset="0"/>
                        </a:rPr>
                        <a:t>Área de Conocimiento</a:t>
                      </a:r>
                      <a:endParaRPr lang="es-CO" sz="1800" b="1" i="0" u="none" strike="noStrike" dirty="0">
                        <a:solidFill>
                          <a:schemeClr val="bg1"/>
                        </a:solidFill>
                        <a:effectLst/>
                        <a:latin typeface="Arial Narrow" panose="020B0606020202030204" pitchFamily="34" charset="0"/>
                      </a:endParaRPr>
                    </a:p>
                  </a:txBody>
                  <a:tcPr marL="3484" marR="3484" marT="3484"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002060"/>
                    </a:solidFill>
                  </a:tcPr>
                </a:tc>
                <a:tc>
                  <a:txBody>
                    <a:bodyPr/>
                    <a:lstStyle/>
                    <a:p>
                      <a:pPr algn="ctr" fontAlgn="b"/>
                      <a:r>
                        <a:rPr lang="es-CO" sz="1800" b="1" u="none" strike="noStrike" dirty="0">
                          <a:solidFill>
                            <a:schemeClr val="bg1"/>
                          </a:solidFill>
                          <a:effectLst/>
                          <a:latin typeface="Arial Narrow" panose="020B0606020202030204" pitchFamily="34" charset="0"/>
                        </a:rPr>
                        <a:t>Módulos</a:t>
                      </a:r>
                      <a:endParaRPr lang="es-CO" sz="1800" b="1" i="0" u="none" strike="noStrike" dirty="0">
                        <a:solidFill>
                          <a:schemeClr val="bg1"/>
                        </a:solidFill>
                        <a:effectLst/>
                        <a:latin typeface="Arial Narrow" panose="020B0606020202030204" pitchFamily="34" charset="0"/>
                      </a:endParaRPr>
                    </a:p>
                  </a:txBody>
                  <a:tcPr marL="3484" marR="3484" marT="3484"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002060"/>
                    </a:solidFill>
                  </a:tcPr>
                </a:tc>
                <a:extLst>
                  <a:ext uri="{0D108BD9-81ED-4DB2-BD59-A6C34878D82A}">
                    <a16:rowId xmlns="" xmlns:a16="http://schemas.microsoft.com/office/drawing/2014/main" val="2089591522"/>
                  </a:ext>
                </a:extLst>
              </a:tr>
              <a:tr h="305534">
                <a:tc>
                  <a:txBody>
                    <a:bodyPr/>
                    <a:lstStyle/>
                    <a:p>
                      <a:pPr algn="l" fontAlgn="ctr"/>
                      <a:r>
                        <a:rPr lang="es-CO" sz="1800" b="1" u="none" strike="noStrike" dirty="0">
                          <a:effectLst/>
                          <a:latin typeface="Arial Narrow" panose="020B0606020202030204" pitchFamily="34" charset="0"/>
                        </a:rPr>
                        <a:t>Agronomía Veterinaria y Afines</a:t>
                      </a:r>
                      <a:endParaRPr lang="es-CO" sz="1800" b="1" i="0" u="none" strike="noStrike" dirty="0">
                        <a:solidFill>
                          <a:srgbClr val="000000"/>
                        </a:solidFill>
                        <a:effectLst/>
                        <a:latin typeface="Arial Narrow" panose="020B0606020202030204" pitchFamily="34" charset="0"/>
                      </a:endParaRPr>
                    </a:p>
                  </a:txBody>
                  <a:tcPr marL="3484" marR="3484" marT="3484" marB="0" anchor="ctr">
                    <a:lnL w="12700" cap="flat" cmpd="sng" algn="ctr">
                      <a:solidFill>
                        <a:schemeClr val="tx1"/>
                      </a:solidFill>
                      <a:prstDash val="solid"/>
                      <a:round/>
                      <a:headEnd type="none" w="med" len="med"/>
                      <a:tailEnd type="none" w="med" len="med"/>
                    </a:lnL>
                  </a:tcPr>
                </a:tc>
                <a:tc>
                  <a:txBody>
                    <a:bodyPr/>
                    <a:lstStyle/>
                    <a:p>
                      <a:pPr algn="l" fontAlgn="b"/>
                      <a:r>
                        <a:rPr lang="es-CO" sz="1800" u="none" strike="noStrike" dirty="0">
                          <a:effectLst/>
                          <a:latin typeface="Arial Narrow" panose="020B0606020202030204" pitchFamily="34" charset="0"/>
                        </a:rPr>
                        <a:t>1- Producción agrícola, 2- Producción pecuaria, 3-Salud y bienestar animal</a:t>
                      </a:r>
                      <a:endParaRPr lang="es-CO" sz="1800" b="0" i="0" u="none" strike="noStrike" dirty="0">
                        <a:solidFill>
                          <a:srgbClr val="000000"/>
                        </a:solidFill>
                        <a:effectLst/>
                        <a:latin typeface="Arial Narrow" panose="020B0606020202030204" pitchFamily="34" charset="0"/>
                      </a:endParaRPr>
                    </a:p>
                  </a:txBody>
                  <a:tcPr marL="3484" marR="3484" marT="3484" marB="0" anchor="ctr">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515224510"/>
                  </a:ext>
                </a:extLst>
              </a:tr>
              <a:tr h="215999">
                <a:tc>
                  <a:txBody>
                    <a:bodyPr/>
                    <a:lstStyle/>
                    <a:p>
                      <a:pPr algn="l" fontAlgn="ctr"/>
                      <a:r>
                        <a:rPr lang="es-CO" sz="1800" b="1" u="none" strike="noStrike" dirty="0">
                          <a:effectLst/>
                          <a:latin typeface="Arial Narrow" panose="020B0606020202030204" pitchFamily="34" charset="0"/>
                        </a:rPr>
                        <a:t>Bellas Artes</a:t>
                      </a:r>
                      <a:endParaRPr lang="es-CO" sz="1800" b="1" i="0" u="none" strike="noStrike" dirty="0">
                        <a:solidFill>
                          <a:srgbClr val="000000"/>
                        </a:solidFill>
                        <a:effectLst/>
                        <a:latin typeface="Arial Narrow" panose="020B0606020202030204" pitchFamily="34" charset="0"/>
                      </a:endParaRPr>
                    </a:p>
                  </a:txBody>
                  <a:tcPr marL="3484" marR="3484" marT="3484" marB="0" anchor="ctr">
                    <a:lnL w="12700" cap="flat" cmpd="sng" algn="ctr">
                      <a:solidFill>
                        <a:schemeClr val="tx1"/>
                      </a:solidFill>
                      <a:prstDash val="solid"/>
                      <a:round/>
                      <a:headEnd type="none" w="med" len="med"/>
                      <a:tailEnd type="none" w="med" len="med"/>
                    </a:lnL>
                    <a:solidFill>
                      <a:schemeClr val="bg1"/>
                    </a:solidFill>
                  </a:tcPr>
                </a:tc>
                <a:tc>
                  <a:txBody>
                    <a:bodyPr/>
                    <a:lstStyle/>
                    <a:p>
                      <a:pPr algn="l" fontAlgn="b"/>
                      <a:r>
                        <a:rPr lang="es-CO" sz="1800" u="none" strike="noStrike" dirty="0">
                          <a:effectLst/>
                          <a:latin typeface="Arial Narrow" panose="020B0606020202030204" pitchFamily="34" charset="0"/>
                        </a:rPr>
                        <a:t>4- Procesos comunicativos, 5- Generación de artefactos</a:t>
                      </a:r>
                      <a:endParaRPr lang="es-CO" sz="1800" b="0" i="0" u="none" strike="noStrike" dirty="0">
                        <a:solidFill>
                          <a:srgbClr val="000000"/>
                        </a:solidFill>
                        <a:effectLst/>
                        <a:latin typeface="Arial Narrow" panose="020B0606020202030204" pitchFamily="34" charset="0"/>
                      </a:endParaRPr>
                    </a:p>
                  </a:txBody>
                  <a:tcPr marL="3484" marR="3484" marT="3484" marB="0" anchor="ct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 xmlns:a16="http://schemas.microsoft.com/office/drawing/2014/main" val="2076114160"/>
                  </a:ext>
                </a:extLst>
              </a:tr>
              <a:tr h="647997">
                <a:tc>
                  <a:txBody>
                    <a:bodyPr/>
                    <a:lstStyle/>
                    <a:p>
                      <a:pPr algn="l" fontAlgn="ctr"/>
                      <a:r>
                        <a:rPr lang="es-CO" sz="1800" b="1" u="none" strike="noStrike" dirty="0">
                          <a:effectLst/>
                          <a:latin typeface="Arial Narrow" panose="020B0606020202030204" pitchFamily="34" charset="0"/>
                        </a:rPr>
                        <a:t>Ciencias De La Salud</a:t>
                      </a:r>
                      <a:endParaRPr lang="es-CO" sz="1800" b="1" i="0" u="none" strike="noStrike" dirty="0">
                        <a:solidFill>
                          <a:srgbClr val="000000"/>
                        </a:solidFill>
                        <a:effectLst/>
                        <a:latin typeface="Arial Narrow" panose="020B0606020202030204" pitchFamily="34" charset="0"/>
                      </a:endParaRPr>
                    </a:p>
                  </a:txBody>
                  <a:tcPr marL="3484" marR="3484" marT="3484" marB="0" anchor="ctr">
                    <a:lnL w="12700" cap="flat" cmpd="sng" algn="ctr">
                      <a:solidFill>
                        <a:schemeClr val="tx1"/>
                      </a:solidFill>
                      <a:prstDash val="solid"/>
                      <a:round/>
                      <a:headEnd type="none" w="med" len="med"/>
                      <a:tailEnd type="none" w="med" len="med"/>
                    </a:lnL>
                  </a:tcPr>
                </a:tc>
                <a:tc>
                  <a:txBody>
                    <a:bodyPr/>
                    <a:lstStyle/>
                    <a:p>
                      <a:pPr algn="l" fontAlgn="b"/>
                      <a:r>
                        <a:rPr lang="es-CO" sz="1800" u="none" strike="noStrike" dirty="0">
                          <a:effectLst/>
                          <a:latin typeface="Arial Narrow" panose="020B0606020202030204" pitchFamily="34" charset="0"/>
                        </a:rPr>
                        <a:t>6- Atención en salud, 7- Promoción de la salud y prevención de la enfermedad, 8- Cuidado de enfermería en los ámbitos clínico y comunitario. 9- Fundamentación en diagnóstico tratamiento médico, 10- Diagnóstico y tratamiento en salud oral</a:t>
                      </a:r>
                      <a:endParaRPr lang="es-CO" sz="1800" b="0" i="0" u="none" strike="noStrike" dirty="0">
                        <a:solidFill>
                          <a:srgbClr val="000000"/>
                        </a:solidFill>
                        <a:effectLst/>
                        <a:latin typeface="Arial Narrow" panose="020B0606020202030204" pitchFamily="34" charset="0"/>
                      </a:endParaRPr>
                    </a:p>
                  </a:txBody>
                  <a:tcPr marL="3484" marR="3484" marT="3484" marB="0" anchor="ctr">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004604039"/>
                  </a:ext>
                </a:extLst>
              </a:tr>
              <a:tr h="108000">
                <a:tc>
                  <a:txBody>
                    <a:bodyPr/>
                    <a:lstStyle/>
                    <a:p>
                      <a:pPr algn="l" fontAlgn="ctr"/>
                      <a:r>
                        <a:rPr lang="es-CO" sz="1800" b="1" u="none" strike="noStrike" dirty="0">
                          <a:effectLst/>
                          <a:latin typeface="Arial Narrow" panose="020B0606020202030204" pitchFamily="34" charset="0"/>
                        </a:rPr>
                        <a:t>Ciencias De La Educación</a:t>
                      </a:r>
                      <a:endParaRPr lang="es-CO" sz="1800" b="1" i="0" u="none" strike="noStrike" dirty="0">
                        <a:solidFill>
                          <a:srgbClr val="000000"/>
                        </a:solidFill>
                        <a:effectLst/>
                        <a:latin typeface="Arial Narrow" panose="020B0606020202030204" pitchFamily="34" charset="0"/>
                      </a:endParaRPr>
                    </a:p>
                  </a:txBody>
                  <a:tcPr marL="3484" marR="3484" marT="3484" marB="0" anchor="ctr">
                    <a:lnL w="12700" cap="flat" cmpd="sng" algn="ctr">
                      <a:solidFill>
                        <a:schemeClr val="tx1"/>
                      </a:solidFill>
                      <a:prstDash val="solid"/>
                      <a:round/>
                      <a:headEnd type="none" w="med" len="med"/>
                      <a:tailEnd type="none" w="med" len="med"/>
                    </a:lnL>
                    <a:solidFill>
                      <a:schemeClr val="bg1"/>
                    </a:solidFill>
                  </a:tcPr>
                </a:tc>
                <a:tc>
                  <a:txBody>
                    <a:bodyPr/>
                    <a:lstStyle/>
                    <a:p>
                      <a:pPr algn="l" fontAlgn="b"/>
                      <a:r>
                        <a:rPr lang="es-CO" sz="1800" u="none" strike="noStrike" dirty="0">
                          <a:effectLst/>
                          <a:latin typeface="Arial Narrow" panose="020B0606020202030204" pitchFamily="34" charset="0"/>
                        </a:rPr>
                        <a:t>11- Enseñar, 12- Formar, 13- Evaluar</a:t>
                      </a:r>
                      <a:endParaRPr lang="es-CO" sz="1800" b="0" i="0" u="none" strike="noStrike" dirty="0">
                        <a:solidFill>
                          <a:srgbClr val="000000"/>
                        </a:solidFill>
                        <a:effectLst/>
                        <a:latin typeface="Arial Narrow" panose="020B0606020202030204" pitchFamily="34" charset="0"/>
                      </a:endParaRPr>
                    </a:p>
                  </a:txBody>
                  <a:tcPr marL="3484" marR="3484" marT="3484" marB="0" anchor="ct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 xmlns:a16="http://schemas.microsoft.com/office/drawing/2014/main" val="3740079554"/>
                  </a:ext>
                </a:extLst>
              </a:tr>
              <a:tr h="647997">
                <a:tc>
                  <a:txBody>
                    <a:bodyPr/>
                    <a:lstStyle/>
                    <a:p>
                      <a:pPr algn="l" fontAlgn="ctr"/>
                      <a:r>
                        <a:rPr lang="es-CO" sz="1800" b="1" u="none" strike="noStrike" dirty="0">
                          <a:effectLst/>
                          <a:latin typeface="Arial Narrow" panose="020B0606020202030204" pitchFamily="34" charset="0"/>
                        </a:rPr>
                        <a:t>Ciencias Sociales Y Humanas</a:t>
                      </a:r>
                      <a:endParaRPr lang="es-CO" sz="1800" b="1" i="0" u="none" strike="noStrike" dirty="0">
                        <a:solidFill>
                          <a:srgbClr val="000000"/>
                        </a:solidFill>
                        <a:effectLst/>
                        <a:latin typeface="Arial Narrow" panose="020B0606020202030204" pitchFamily="34" charset="0"/>
                      </a:endParaRPr>
                    </a:p>
                  </a:txBody>
                  <a:tcPr marL="3484" marR="3484" marT="3484" marB="0" anchor="ctr">
                    <a:lnL w="12700" cap="flat" cmpd="sng" algn="ctr">
                      <a:solidFill>
                        <a:schemeClr val="tx1"/>
                      </a:solidFill>
                      <a:prstDash val="solid"/>
                      <a:round/>
                      <a:headEnd type="none" w="med" len="med"/>
                      <a:tailEnd type="none" w="med" len="med"/>
                    </a:lnL>
                  </a:tcPr>
                </a:tc>
                <a:tc>
                  <a:txBody>
                    <a:bodyPr/>
                    <a:lstStyle/>
                    <a:p>
                      <a:pPr algn="l" fontAlgn="b"/>
                      <a:r>
                        <a:rPr lang="es-CO" sz="1800" u="none" strike="noStrike" dirty="0">
                          <a:effectLst/>
                          <a:latin typeface="Arial Narrow" panose="020B0606020202030204" pitchFamily="34" charset="0"/>
                        </a:rPr>
                        <a:t>14- Investigación en ciencias sociales, 15- Procesos comunicativos, 16- Investigación jurídica, </a:t>
                      </a:r>
                      <a:br>
                        <a:rPr lang="es-CO" sz="1800" u="none" strike="noStrike" dirty="0">
                          <a:effectLst/>
                          <a:latin typeface="Arial Narrow" panose="020B0606020202030204" pitchFamily="34" charset="0"/>
                        </a:rPr>
                      </a:br>
                      <a:r>
                        <a:rPr lang="es-CO" sz="1800" u="none" strike="noStrike" dirty="0">
                          <a:effectLst/>
                          <a:latin typeface="Arial Narrow" panose="020B0606020202030204" pitchFamily="34" charset="0"/>
                        </a:rPr>
                        <a:t>17- Comunicación jurídica, 18- Gestión del conflicto, 19- Análisis de problemáticas psicológicas, 20-Investigación en ciencias sociales, 21 - Intervención en procesos sociales.</a:t>
                      </a:r>
                      <a:endParaRPr lang="es-CO" sz="1800" b="0" i="0" u="none" strike="noStrike" dirty="0">
                        <a:solidFill>
                          <a:srgbClr val="000000"/>
                        </a:solidFill>
                        <a:effectLst/>
                        <a:latin typeface="Arial Narrow" panose="020B0606020202030204" pitchFamily="34" charset="0"/>
                      </a:endParaRPr>
                    </a:p>
                  </a:txBody>
                  <a:tcPr marL="3484" marR="3484" marT="3484" marB="0" anchor="ctr">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3834029981"/>
                  </a:ext>
                </a:extLst>
              </a:tr>
              <a:tr h="431998">
                <a:tc>
                  <a:txBody>
                    <a:bodyPr/>
                    <a:lstStyle/>
                    <a:p>
                      <a:pPr algn="l" fontAlgn="ctr"/>
                      <a:r>
                        <a:rPr lang="es-CO" sz="1800" b="1" u="none" strike="noStrike" dirty="0">
                          <a:effectLst/>
                          <a:latin typeface="Arial Narrow" panose="020B0606020202030204" pitchFamily="34" charset="0"/>
                        </a:rPr>
                        <a:t>Economía, Administración, Contaduría Y Afines</a:t>
                      </a:r>
                      <a:endParaRPr lang="es-CO" sz="1800" b="1" i="0" u="none" strike="noStrike" dirty="0">
                        <a:solidFill>
                          <a:srgbClr val="000000"/>
                        </a:solidFill>
                        <a:effectLst/>
                        <a:latin typeface="Arial Narrow" panose="020B0606020202030204" pitchFamily="34" charset="0"/>
                      </a:endParaRPr>
                    </a:p>
                  </a:txBody>
                  <a:tcPr marL="3484" marR="3484" marT="3484" marB="0" anchor="ctr">
                    <a:lnL w="12700" cap="flat" cmpd="sng" algn="ctr">
                      <a:solidFill>
                        <a:schemeClr val="tx1"/>
                      </a:solidFill>
                      <a:prstDash val="solid"/>
                      <a:round/>
                      <a:headEnd type="none" w="med" len="med"/>
                      <a:tailEnd type="none" w="med" len="med"/>
                    </a:lnL>
                    <a:solidFill>
                      <a:schemeClr val="bg1"/>
                    </a:solidFill>
                  </a:tcPr>
                </a:tc>
                <a:tc>
                  <a:txBody>
                    <a:bodyPr/>
                    <a:lstStyle/>
                    <a:p>
                      <a:pPr algn="l" fontAlgn="b"/>
                      <a:r>
                        <a:rPr lang="es-CO" sz="1800" u="none" strike="noStrike" dirty="0">
                          <a:effectLst/>
                          <a:latin typeface="Arial Narrow" panose="020B0606020202030204" pitchFamily="34" charset="0"/>
                        </a:rPr>
                        <a:t>22- Formulación, evaluación y gestión de proyectos, 23- Gestión de organizaciones, 24 - Gestión financiera, 25- Información y control contable, 26 - Análisis Económico</a:t>
                      </a:r>
                      <a:endParaRPr lang="es-CO" sz="1800" b="0" i="0" u="none" strike="noStrike" dirty="0">
                        <a:solidFill>
                          <a:srgbClr val="000000"/>
                        </a:solidFill>
                        <a:effectLst/>
                        <a:latin typeface="Arial Narrow" panose="020B0606020202030204" pitchFamily="34" charset="0"/>
                      </a:endParaRPr>
                    </a:p>
                  </a:txBody>
                  <a:tcPr marL="3484" marR="3484" marT="3484" marB="0" anchor="ct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 xmlns:a16="http://schemas.microsoft.com/office/drawing/2014/main" val="1949822332"/>
                  </a:ext>
                </a:extLst>
              </a:tr>
              <a:tr h="647997">
                <a:tc>
                  <a:txBody>
                    <a:bodyPr/>
                    <a:lstStyle/>
                    <a:p>
                      <a:pPr algn="l" fontAlgn="ctr"/>
                      <a:r>
                        <a:rPr lang="es-CO" sz="1800" b="1" u="none" strike="noStrike" dirty="0">
                          <a:effectLst/>
                          <a:latin typeface="Arial Narrow" panose="020B0606020202030204" pitchFamily="34" charset="0"/>
                        </a:rPr>
                        <a:t>Matemáticas Y Ciencias Naturales</a:t>
                      </a:r>
                      <a:endParaRPr lang="es-CO" sz="1800" b="1" i="0" u="none" strike="noStrike" dirty="0">
                        <a:solidFill>
                          <a:srgbClr val="000000"/>
                        </a:solidFill>
                        <a:effectLst/>
                        <a:latin typeface="Arial Narrow" panose="020B0606020202030204" pitchFamily="34" charset="0"/>
                      </a:endParaRPr>
                    </a:p>
                  </a:txBody>
                  <a:tcPr marL="3484" marR="3484" marT="3484" marB="0" anchor="ctr">
                    <a:lnL w="12700" cap="flat" cmpd="sng" algn="ctr">
                      <a:solidFill>
                        <a:schemeClr val="tx1"/>
                      </a:solidFill>
                      <a:prstDash val="solid"/>
                      <a:round/>
                      <a:headEnd type="none" w="med" len="med"/>
                      <a:tailEnd type="none" w="med" len="med"/>
                    </a:lnL>
                  </a:tcPr>
                </a:tc>
                <a:tc>
                  <a:txBody>
                    <a:bodyPr/>
                    <a:lstStyle/>
                    <a:p>
                      <a:pPr algn="l" fontAlgn="b"/>
                      <a:r>
                        <a:rPr lang="es-CO" sz="1800" u="none" strike="noStrike" dirty="0">
                          <a:effectLst/>
                          <a:latin typeface="Arial Narrow" panose="020B0606020202030204" pitchFamily="34" charset="0"/>
                        </a:rPr>
                        <a:t>27 - Pensamiento científico ciencias biológicas,      28 - Pensamiento científico química</a:t>
                      </a:r>
                      <a:br>
                        <a:rPr lang="es-CO" sz="1800" u="none" strike="noStrike" dirty="0">
                          <a:effectLst/>
                          <a:latin typeface="Arial Narrow" panose="020B0606020202030204" pitchFamily="34" charset="0"/>
                        </a:rPr>
                      </a:br>
                      <a:r>
                        <a:rPr lang="es-CO" sz="1800" u="none" strike="noStrike" dirty="0">
                          <a:effectLst/>
                          <a:latin typeface="Arial Narrow" panose="020B0606020202030204" pitchFamily="34" charset="0"/>
                        </a:rPr>
                        <a:t>29 - Pensamiento científico ciencias físicas,            30 - Pensamiento científico ciencias de la tierra</a:t>
                      </a:r>
                      <a:br>
                        <a:rPr lang="es-CO" sz="1800" u="none" strike="noStrike" dirty="0">
                          <a:effectLst/>
                          <a:latin typeface="Arial Narrow" panose="020B0606020202030204" pitchFamily="34" charset="0"/>
                        </a:rPr>
                      </a:br>
                      <a:r>
                        <a:rPr lang="es-CO" sz="1800" u="none" strike="noStrike" dirty="0">
                          <a:effectLst/>
                          <a:latin typeface="Arial Narrow" panose="020B0606020202030204" pitchFamily="34" charset="0"/>
                        </a:rPr>
                        <a:t>31 - Pensamiento científico matemáticas y estadística</a:t>
                      </a:r>
                      <a:endParaRPr lang="es-CO" sz="1800" b="0" i="0" u="none" strike="noStrike" dirty="0">
                        <a:solidFill>
                          <a:srgbClr val="000000"/>
                        </a:solidFill>
                        <a:effectLst/>
                        <a:latin typeface="Arial Narrow" panose="020B0606020202030204" pitchFamily="34" charset="0"/>
                      </a:endParaRPr>
                    </a:p>
                  </a:txBody>
                  <a:tcPr marL="3484" marR="3484" marT="3484" marB="0" anchor="ctr">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694532867"/>
                  </a:ext>
                </a:extLst>
              </a:tr>
              <a:tr h="1187995">
                <a:tc>
                  <a:txBody>
                    <a:bodyPr/>
                    <a:lstStyle/>
                    <a:p>
                      <a:pPr algn="l" fontAlgn="ctr"/>
                      <a:r>
                        <a:rPr lang="es-CO" sz="1800" b="1" u="none" strike="noStrike" dirty="0">
                          <a:effectLst/>
                          <a:latin typeface="Arial Narrow" panose="020B0606020202030204" pitchFamily="34" charset="0"/>
                        </a:rPr>
                        <a:t>Ingeniería, Arquitectura, Urbanismo Y Afines</a:t>
                      </a:r>
                      <a:endParaRPr lang="es-CO" sz="1800" b="1" i="0" u="none" strike="noStrike" dirty="0">
                        <a:solidFill>
                          <a:srgbClr val="000000"/>
                        </a:solidFill>
                        <a:effectLst/>
                        <a:latin typeface="Arial Narrow" panose="020B0606020202030204" pitchFamily="34" charset="0"/>
                      </a:endParaRPr>
                    </a:p>
                  </a:txBody>
                  <a:tcPr marL="3484" marR="3484" marT="3484"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s-CO" sz="1800" u="none" strike="noStrike" dirty="0">
                          <a:effectLst/>
                          <a:latin typeface="Arial Narrow" panose="020B0606020202030204" pitchFamily="34" charset="0"/>
                        </a:rPr>
                        <a:t>32- Estudio proyectual, 33- Proyecto de arquitectura, 34- Formulación de proyectos de ingeniería, </a:t>
                      </a:r>
                      <a:br>
                        <a:rPr lang="es-CO" sz="1800" u="none" strike="noStrike" dirty="0">
                          <a:effectLst/>
                          <a:latin typeface="Arial Narrow" panose="020B0606020202030204" pitchFamily="34" charset="0"/>
                        </a:rPr>
                      </a:br>
                      <a:r>
                        <a:rPr lang="es-CO" sz="1800" u="none" strike="noStrike" dirty="0">
                          <a:effectLst/>
                          <a:latin typeface="Arial Narrow" panose="020B0606020202030204" pitchFamily="34" charset="0"/>
                        </a:rPr>
                        <a:t>35- Diseño de sistemas, procesos y productos agroindustriales, 36 - Producción agrícola, 37- Diseño de sistemas de manejo del impacto ambiental, 38- Diseño de obras de infraestructura, 39- Diseño de software, 40- Diseño de sistemas de control, 41- Diseño de sistemas productivos y logísticos, 42- Diseño de sistemas mecánicos, 43- Diseño de procesos industriales</a:t>
                      </a:r>
                      <a:endParaRPr lang="es-CO" sz="1800" b="0" i="0" u="none" strike="noStrike" dirty="0">
                        <a:solidFill>
                          <a:srgbClr val="000000"/>
                        </a:solidFill>
                        <a:effectLst/>
                        <a:latin typeface="Arial Narrow" panose="020B0606020202030204" pitchFamily="34" charset="0"/>
                      </a:endParaRPr>
                    </a:p>
                  </a:txBody>
                  <a:tcPr marL="3484" marR="3484" marT="3484"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2341203969"/>
                  </a:ext>
                </a:extLst>
              </a:tr>
            </a:tbl>
          </a:graphicData>
        </a:graphic>
      </p:graphicFrame>
      <p:grpSp>
        <p:nvGrpSpPr>
          <p:cNvPr id="5" name="Grupo 4">
            <a:extLst>
              <a:ext uri="{FF2B5EF4-FFF2-40B4-BE49-F238E27FC236}">
                <a16:creationId xmlns="" xmlns:a16="http://schemas.microsoft.com/office/drawing/2014/main" id="{66C83B68-DE0A-4EAE-8CEE-5990406CFAEE}"/>
              </a:ext>
            </a:extLst>
          </p:cNvPr>
          <p:cNvGrpSpPr/>
          <p:nvPr/>
        </p:nvGrpSpPr>
        <p:grpSpPr>
          <a:xfrm>
            <a:off x="2864954" y="2306789"/>
            <a:ext cx="8438224" cy="1059755"/>
            <a:chOff x="2864954" y="2306789"/>
            <a:chExt cx="8438224" cy="1059755"/>
          </a:xfrm>
        </p:grpSpPr>
        <p:grpSp>
          <p:nvGrpSpPr>
            <p:cNvPr id="3" name="Grupo 2">
              <a:extLst>
                <a:ext uri="{FF2B5EF4-FFF2-40B4-BE49-F238E27FC236}">
                  <a16:creationId xmlns="" xmlns:a16="http://schemas.microsoft.com/office/drawing/2014/main" id="{5DFB7FE2-44E6-4892-9973-BE4AA33CC0D7}"/>
                </a:ext>
              </a:extLst>
            </p:cNvPr>
            <p:cNvGrpSpPr/>
            <p:nvPr/>
          </p:nvGrpSpPr>
          <p:grpSpPr>
            <a:xfrm>
              <a:off x="2864954" y="2811117"/>
              <a:ext cx="7842803" cy="555427"/>
              <a:chOff x="2864954" y="2811117"/>
              <a:chExt cx="7842803" cy="555427"/>
            </a:xfrm>
          </p:grpSpPr>
          <p:sp>
            <p:nvSpPr>
              <p:cNvPr id="2" name="Rectángulo 1">
                <a:extLst>
                  <a:ext uri="{FF2B5EF4-FFF2-40B4-BE49-F238E27FC236}">
                    <a16:creationId xmlns="" xmlns:a16="http://schemas.microsoft.com/office/drawing/2014/main" id="{E5411C1D-1E34-4FE3-8288-11703DC667C3}"/>
                  </a:ext>
                </a:extLst>
              </p:cNvPr>
              <p:cNvSpPr/>
              <p:nvPr/>
            </p:nvSpPr>
            <p:spPr>
              <a:xfrm>
                <a:off x="8560904" y="2811117"/>
                <a:ext cx="2146853" cy="307777"/>
              </a:xfrm>
              <a:prstGeom prst="rect">
                <a:avLst/>
              </a:prstGeom>
              <a:solidFill>
                <a:srgbClr val="FFFF00">
                  <a:alpha val="5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Rectángulo 7">
                <a:extLst>
                  <a:ext uri="{FF2B5EF4-FFF2-40B4-BE49-F238E27FC236}">
                    <a16:creationId xmlns="" xmlns:a16="http://schemas.microsoft.com/office/drawing/2014/main" id="{D242183B-C63B-4AEF-BBF3-DE162C07A334}"/>
                  </a:ext>
                </a:extLst>
              </p:cNvPr>
              <p:cNvSpPr/>
              <p:nvPr/>
            </p:nvSpPr>
            <p:spPr>
              <a:xfrm>
                <a:off x="2864954" y="3058767"/>
                <a:ext cx="2146853" cy="307777"/>
              </a:xfrm>
              <a:prstGeom prst="rect">
                <a:avLst/>
              </a:prstGeom>
              <a:solidFill>
                <a:srgbClr val="FFFF00">
                  <a:alpha val="5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9" name="Rectángulo 8">
                <a:extLst>
                  <a:ext uri="{FF2B5EF4-FFF2-40B4-BE49-F238E27FC236}">
                    <a16:creationId xmlns="" xmlns:a16="http://schemas.microsoft.com/office/drawing/2014/main" id="{6F1A80EA-5D7F-4FFF-8E4A-3DA0007F0FB3}"/>
                  </a:ext>
                </a:extLst>
              </p:cNvPr>
              <p:cNvSpPr/>
              <p:nvPr/>
            </p:nvSpPr>
            <p:spPr>
              <a:xfrm>
                <a:off x="5150954" y="3058767"/>
                <a:ext cx="2146853" cy="307777"/>
              </a:xfrm>
              <a:prstGeom prst="rect">
                <a:avLst/>
              </a:prstGeom>
              <a:solidFill>
                <a:srgbClr val="FFFF00">
                  <a:alpha val="5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sp>
          <p:nvSpPr>
            <p:cNvPr id="4" name="CuadroTexto 3">
              <a:extLst>
                <a:ext uri="{FF2B5EF4-FFF2-40B4-BE49-F238E27FC236}">
                  <a16:creationId xmlns="" xmlns:a16="http://schemas.microsoft.com/office/drawing/2014/main" id="{6A33F752-684B-4540-B87D-150660A3E42F}"/>
                </a:ext>
              </a:extLst>
            </p:cNvPr>
            <p:cNvSpPr txBox="1"/>
            <p:nvPr/>
          </p:nvSpPr>
          <p:spPr>
            <a:xfrm>
              <a:off x="8362950" y="2306789"/>
              <a:ext cx="2940228" cy="461665"/>
            </a:xfrm>
            <a:prstGeom prst="rect">
              <a:avLst/>
            </a:prstGeom>
            <a:noFill/>
          </p:spPr>
          <p:txBody>
            <a:bodyPr wrap="none" rtlCol="0">
              <a:spAutoFit/>
            </a:bodyPr>
            <a:lstStyle/>
            <a:p>
              <a:r>
                <a:rPr lang="es-CO" sz="2400" dirty="0">
                  <a:latin typeface="Arial" panose="020B0604020202020204" pitchFamily="34" charset="0"/>
                  <a:cs typeface="Arial" panose="020B0604020202020204" pitchFamily="34" charset="0"/>
                </a:rPr>
                <a:t>Programa: </a:t>
              </a:r>
              <a:r>
                <a:rPr lang="es-CO" sz="2400" b="1" dirty="0">
                  <a:latin typeface="Arial" panose="020B0604020202020204" pitchFamily="34" charset="0"/>
                  <a:cs typeface="Arial" panose="020B0604020202020204" pitchFamily="34" charset="0"/>
                </a:rPr>
                <a:t>Derecho</a:t>
              </a:r>
            </a:p>
          </p:txBody>
        </p:sp>
      </p:grpSp>
      <p:sp>
        <p:nvSpPr>
          <p:cNvPr id="15" name="CuadroTexto 14">
            <a:extLst>
              <a:ext uri="{FF2B5EF4-FFF2-40B4-BE49-F238E27FC236}">
                <a16:creationId xmlns="" xmlns:a16="http://schemas.microsoft.com/office/drawing/2014/main" id="{524AC43E-B5DA-4660-988F-5F95EE3F4753}"/>
              </a:ext>
            </a:extLst>
          </p:cNvPr>
          <p:cNvSpPr txBox="1"/>
          <p:nvPr/>
        </p:nvSpPr>
        <p:spPr>
          <a:xfrm>
            <a:off x="10503180" y="4592789"/>
            <a:ext cx="1463862" cy="461665"/>
          </a:xfrm>
          <a:prstGeom prst="rect">
            <a:avLst/>
          </a:prstGeom>
          <a:noFill/>
        </p:spPr>
        <p:txBody>
          <a:bodyPr wrap="none" rtlCol="0">
            <a:spAutoFit/>
          </a:bodyPr>
          <a:lstStyle/>
          <a:p>
            <a:r>
              <a:rPr lang="es-CO" sz="2400" b="1" dirty="0">
                <a:latin typeface="Arial" panose="020B0604020202020204" pitchFamily="34" charset="0"/>
                <a:cs typeface="Arial" panose="020B0604020202020204" pitchFamily="34" charset="0"/>
              </a:rPr>
              <a:t>Ing. Civil</a:t>
            </a:r>
          </a:p>
        </p:txBody>
      </p:sp>
      <p:sp>
        <p:nvSpPr>
          <p:cNvPr id="17" name="Rectángulo 16">
            <a:extLst>
              <a:ext uri="{FF2B5EF4-FFF2-40B4-BE49-F238E27FC236}">
                <a16:creationId xmlns="" xmlns:a16="http://schemas.microsoft.com/office/drawing/2014/main" id="{C0A2C864-E0C8-444F-8A14-BB93447F4B02}"/>
              </a:ext>
            </a:extLst>
          </p:cNvPr>
          <p:cNvSpPr/>
          <p:nvPr/>
        </p:nvSpPr>
        <p:spPr>
          <a:xfrm>
            <a:off x="7304432" y="5000211"/>
            <a:ext cx="3761133" cy="307777"/>
          </a:xfrm>
          <a:prstGeom prst="rect">
            <a:avLst/>
          </a:prstGeom>
          <a:solidFill>
            <a:schemeClr val="accent6">
              <a:lumMod val="75000"/>
              <a:alpha val="5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8" name="Rectángulo 17">
            <a:extLst>
              <a:ext uri="{FF2B5EF4-FFF2-40B4-BE49-F238E27FC236}">
                <a16:creationId xmlns="" xmlns:a16="http://schemas.microsoft.com/office/drawing/2014/main" id="{C0BCBE0F-8FC6-4043-B84D-C76AEF9163AB}"/>
              </a:ext>
            </a:extLst>
          </p:cNvPr>
          <p:cNvSpPr/>
          <p:nvPr/>
        </p:nvSpPr>
        <p:spPr>
          <a:xfrm>
            <a:off x="6493564" y="5549438"/>
            <a:ext cx="3295813" cy="307777"/>
          </a:xfrm>
          <a:prstGeom prst="rect">
            <a:avLst/>
          </a:prstGeom>
          <a:solidFill>
            <a:schemeClr val="accent6">
              <a:lumMod val="75000"/>
              <a:alpha val="5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Tree>
    <p:custDataLst>
      <p:tags r:id="rId1"/>
    </p:custDataLst>
    <p:extLst>
      <p:ext uri="{BB962C8B-B14F-4D97-AF65-F5344CB8AC3E}">
        <p14:creationId xmlns:p14="http://schemas.microsoft.com/office/powerpoint/2010/main" val="901662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animBg="1"/>
      <p:bldP spid="18"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 xmlns:a16="http://schemas.microsoft.com/office/drawing/2014/main" id="{720E4619-AEB0-4FCD-B8D3-2E66BA98ECE1}"/>
              </a:ext>
            </a:extLst>
          </p:cNvPr>
          <p:cNvSpPr/>
          <p:nvPr/>
        </p:nvSpPr>
        <p:spPr>
          <a:xfrm>
            <a:off x="1622386" y="27472"/>
            <a:ext cx="10035367" cy="72259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b="1" dirty="0">
                <a:solidFill>
                  <a:schemeClr val="bg1"/>
                </a:solidFill>
                <a:latin typeface="Helvetica" panose="020B0604020202020204" pitchFamily="34" charset="0"/>
                <a:ea typeface="Kozuka Gothic Pro M" panose="020B0700000000000000" pitchFamily="34" charset="-128"/>
                <a:cs typeface="Helvetica" panose="020B0604020202020204" pitchFamily="34" charset="0"/>
              </a:rPr>
              <a:t>Competencias Evaluadas (Genéricas)</a:t>
            </a:r>
          </a:p>
        </p:txBody>
      </p:sp>
      <p:pic>
        <p:nvPicPr>
          <p:cNvPr id="8" name="Imagen 7">
            <a:extLst>
              <a:ext uri="{FF2B5EF4-FFF2-40B4-BE49-F238E27FC236}">
                <a16:creationId xmlns="" xmlns:a16="http://schemas.microsoft.com/office/drawing/2014/main" id="{FB075798-606E-4745-ABFA-3662AE7674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44227" y="3661324"/>
            <a:ext cx="2525094" cy="2190890"/>
          </a:xfrm>
          <a:prstGeom prst="rect">
            <a:avLst/>
          </a:prstGeom>
          <a:effectLst>
            <a:glow rad="139700">
              <a:schemeClr val="accent2">
                <a:satMod val="175000"/>
                <a:alpha val="40000"/>
              </a:schemeClr>
            </a:glow>
          </a:effectLst>
        </p:spPr>
      </p:pic>
      <p:pic>
        <p:nvPicPr>
          <p:cNvPr id="9" name="Imagen 8">
            <a:extLst>
              <a:ext uri="{FF2B5EF4-FFF2-40B4-BE49-F238E27FC236}">
                <a16:creationId xmlns="" xmlns:a16="http://schemas.microsoft.com/office/drawing/2014/main" id="{E711D871-EC89-4DB3-8DCD-2C4691216F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62770" y="2341469"/>
            <a:ext cx="2602307" cy="2325579"/>
          </a:xfrm>
          <a:prstGeom prst="rect">
            <a:avLst/>
          </a:prstGeom>
          <a:effectLst>
            <a:glow rad="139700">
              <a:schemeClr val="accent5">
                <a:satMod val="175000"/>
                <a:alpha val="40000"/>
              </a:schemeClr>
            </a:glow>
          </a:effectLst>
        </p:spPr>
      </p:pic>
      <p:pic>
        <p:nvPicPr>
          <p:cNvPr id="10" name="Imagen 9">
            <a:extLst>
              <a:ext uri="{FF2B5EF4-FFF2-40B4-BE49-F238E27FC236}">
                <a16:creationId xmlns="" xmlns:a16="http://schemas.microsoft.com/office/drawing/2014/main" id="{E2ADC2F8-7CAE-497D-A03D-754D9DEEF6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03509" y="1097040"/>
            <a:ext cx="2575865" cy="2325579"/>
          </a:xfrm>
          <a:prstGeom prst="rect">
            <a:avLst/>
          </a:prstGeom>
          <a:effectLst>
            <a:glow rad="139700">
              <a:schemeClr val="accent6">
                <a:satMod val="175000"/>
                <a:alpha val="40000"/>
              </a:schemeClr>
            </a:glow>
          </a:effectLst>
        </p:spPr>
      </p:pic>
      <p:pic>
        <p:nvPicPr>
          <p:cNvPr id="12" name="Imagen 11">
            <a:extLst>
              <a:ext uri="{FF2B5EF4-FFF2-40B4-BE49-F238E27FC236}">
                <a16:creationId xmlns="" xmlns:a16="http://schemas.microsoft.com/office/drawing/2014/main" id="{A596F61F-FF65-4B1A-B549-548605827CC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0566" y="3504258"/>
            <a:ext cx="2619541" cy="2270973"/>
          </a:xfrm>
          <a:prstGeom prst="rect">
            <a:avLst/>
          </a:prstGeom>
          <a:effectLst>
            <a:glow rad="139700">
              <a:schemeClr val="accent2">
                <a:satMod val="175000"/>
                <a:alpha val="40000"/>
              </a:schemeClr>
            </a:glow>
          </a:effectLst>
        </p:spPr>
      </p:pic>
      <p:pic>
        <p:nvPicPr>
          <p:cNvPr id="13" name="Imagen 12">
            <a:extLst>
              <a:ext uri="{FF2B5EF4-FFF2-40B4-BE49-F238E27FC236}">
                <a16:creationId xmlns="" xmlns:a16="http://schemas.microsoft.com/office/drawing/2014/main" id="{1CDF52F8-C0DF-4C71-B63E-FD662C11306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47773" y="2363174"/>
            <a:ext cx="2430648" cy="2173227"/>
          </a:xfrm>
          <a:prstGeom prst="rect">
            <a:avLst/>
          </a:prstGeom>
          <a:effectLst>
            <a:glow rad="139700">
              <a:srgbClr val="EA90EC">
                <a:alpha val="40000"/>
              </a:srgbClr>
            </a:glow>
          </a:effectLst>
        </p:spPr>
      </p:pic>
    </p:spTree>
    <p:custDataLst>
      <p:tags r:id="rId1"/>
    </p:custDataLst>
    <p:extLst>
      <p:ext uri="{BB962C8B-B14F-4D97-AF65-F5344CB8AC3E}">
        <p14:creationId xmlns:p14="http://schemas.microsoft.com/office/powerpoint/2010/main" val="1182237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 xmlns:a16="http://schemas.microsoft.com/office/drawing/2014/main" id="{720E4619-AEB0-4FCD-B8D3-2E66BA98ECE1}"/>
              </a:ext>
            </a:extLst>
          </p:cNvPr>
          <p:cNvSpPr/>
          <p:nvPr/>
        </p:nvSpPr>
        <p:spPr>
          <a:xfrm>
            <a:off x="2319131" y="143097"/>
            <a:ext cx="9775944" cy="41349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400" b="1" dirty="0">
                <a:solidFill>
                  <a:schemeClr val="bg1"/>
                </a:solidFill>
                <a:latin typeface="Helvetica" panose="020B0604020202020204" pitchFamily="34" charset="0"/>
                <a:ea typeface="Kozuka Gothic Pro M" panose="020B0700000000000000" pitchFamily="34" charset="-128"/>
                <a:cs typeface="Helvetica" panose="020B0604020202020204" pitchFamily="34" charset="0"/>
              </a:rPr>
              <a:t>Evaluación e Interpretación de resultados Prueba Saber Pro</a:t>
            </a:r>
          </a:p>
        </p:txBody>
      </p:sp>
      <p:pic>
        <p:nvPicPr>
          <p:cNvPr id="3" name="Imagen 4">
            <a:extLst>
              <a:ext uri="{FF2B5EF4-FFF2-40B4-BE49-F238E27FC236}">
                <a16:creationId xmlns="" xmlns:a16="http://schemas.microsoft.com/office/drawing/2014/main" id="{26D489EC-C200-4727-BF05-3776B8AB293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43902" y="750065"/>
            <a:ext cx="4748167" cy="5885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a:extLst>
              <a:ext uri="{FF2B5EF4-FFF2-40B4-BE49-F238E27FC236}">
                <a16:creationId xmlns="" xmlns:a16="http://schemas.microsoft.com/office/drawing/2014/main" id="{2426523A-BD62-46FA-8EA3-2B3C6A4D1A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800" y="764845"/>
            <a:ext cx="5171418" cy="5870546"/>
          </a:xfrm>
          <a:prstGeom prst="rect">
            <a:avLst/>
          </a:prstGeom>
        </p:spPr>
      </p:pic>
    </p:spTree>
    <p:custDataLst>
      <p:tags r:id="rId1"/>
    </p:custDataLst>
    <p:extLst>
      <p:ext uri="{BB962C8B-B14F-4D97-AF65-F5344CB8AC3E}">
        <p14:creationId xmlns:p14="http://schemas.microsoft.com/office/powerpoint/2010/main" val="197090790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2855913" y="333375"/>
            <a:ext cx="6311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defRPr/>
            </a:pPr>
            <a:r>
              <a:rPr lang="es-CO" sz="3000" b="1" dirty="0">
                <a:solidFill>
                  <a:srgbClr val="002060"/>
                </a:solidFill>
                <a:latin typeface="Arial" panose="020B0604020202020204" pitchFamily="34" charset="0"/>
                <a:cs typeface="Arial" panose="020B0604020202020204" pitchFamily="34" charset="0"/>
              </a:rPr>
              <a:t>Información personal e institucional</a:t>
            </a:r>
          </a:p>
        </p:txBody>
      </p:sp>
      <p:pic>
        <p:nvPicPr>
          <p:cNvPr id="10244" name="Imagen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74826" y="1844328"/>
            <a:ext cx="4537075" cy="374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1900" y="1911892"/>
            <a:ext cx="4248596" cy="3677348"/>
          </a:xfrm>
          <a:prstGeom prst="rect">
            <a:avLst/>
          </a:prstGeom>
        </p:spPr>
      </p:pic>
    </p:spTree>
    <p:extLst>
      <p:ext uri="{BB962C8B-B14F-4D97-AF65-F5344CB8AC3E}">
        <p14:creationId xmlns:p14="http://schemas.microsoft.com/office/powerpoint/2010/main" val="24383102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0DD517B2-A484-465E-BE0F-A8332B0D26CF}"/>
              </a:ext>
            </a:extLst>
          </p:cNvPr>
          <p:cNvSpPr>
            <a:spLocks noGrp="1"/>
          </p:cNvSpPr>
          <p:nvPr>
            <p:ph type="title"/>
          </p:nvPr>
        </p:nvSpPr>
        <p:spPr>
          <a:xfrm>
            <a:off x="970722" y="449644"/>
            <a:ext cx="9670774" cy="385346"/>
          </a:xfrm>
        </p:spPr>
        <p:txBody>
          <a:bodyPr>
            <a:normAutofit fontScale="90000"/>
          </a:bodyPr>
          <a:lstStyle/>
          <a:p>
            <a:pPr algn="ctr"/>
            <a:r>
              <a:rPr lang="es-CO" b="1" dirty="0"/>
              <a:t>Calidad Educativa</a:t>
            </a:r>
            <a:r>
              <a:rPr lang="es-CO" dirty="0"/>
              <a:t/>
            </a:r>
            <a:br>
              <a:rPr lang="es-CO" dirty="0"/>
            </a:br>
            <a:r>
              <a:rPr lang="es-CO" sz="2200" dirty="0"/>
              <a:t>(referentes multilaterales)</a:t>
            </a:r>
          </a:p>
        </p:txBody>
      </p:sp>
      <p:sp>
        <p:nvSpPr>
          <p:cNvPr id="4" name="CuadroTexto 3">
            <a:extLst>
              <a:ext uri="{FF2B5EF4-FFF2-40B4-BE49-F238E27FC236}">
                <a16:creationId xmlns="" xmlns:a16="http://schemas.microsoft.com/office/drawing/2014/main" id="{4BA35992-3922-46E9-A027-A8ACD1B9ED15}"/>
              </a:ext>
            </a:extLst>
          </p:cNvPr>
          <p:cNvSpPr txBox="1"/>
          <p:nvPr/>
        </p:nvSpPr>
        <p:spPr>
          <a:xfrm>
            <a:off x="1906422" y="4246837"/>
            <a:ext cx="697627" cy="369332"/>
          </a:xfrm>
          <a:prstGeom prst="rect">
            <a:avLst/>
          </a:prstGeom>
          <a:noFill/>
        </p:spPr>
        <p:txBody>
          <a:bodyPr wrap="none" rtlCol="0">
            <a:spAutoFit/>
          </a:bodyPr>
          <a:lstStyle/>
          <a:p>
            <a:r>
              <a:rPr lang="es-CO" b="1" dirty="0">
                <a:latin typeface="Arial" panose="020B0604020202020204" pitchFamily="34" charset="0"/>
                <a:cs typeface="Arial" panose="020B0604020202020204" pitchFamily="34" charset="0"/>
              </a:rPr>
              <a:t>2001</a:t>
            </a:r>
          </a:p>
        </p:txBody>
      </p:sp>
      <p:sp>
        <p:nvSpPr>
          <p:cNvPr id="5" name="Rectángulo 4">
            <a:extLst>
              <a:ext uri="{FF2B5EF4-FFF2-40B4-BE49-F238E27FC236}">
                <a16:creationId xmlns="" xmlns:a16="http://schemas.microsoft.com/office/drawing/2014/main" id="{562BE1ED-7F8F-443A-AEA8-FE413B9B4A23}"/>
              </a:ext>
            </a:extLst>
          </p:cNvPr>
          <p:cNvSpPr/>
          <p:nvPr/>
        </p:nvSpPr>
        <p:spPr>
          <a:xfrm>
            <a:off x="7398836" y="1502802"/>
            <a:ext cx="4094923" cy="1477328"/>
          </a:xfrm>
          <a:prstGeom prst="rect">
            <a:avLst/>
          </a:prstGeom>
        </p:spPr>
        <p:txBody>
          <a:bodyPr wrap="square">
            <a:spAutoFit/>
          </a:bodyPr>
          <a:lstStyle/>
          <a:p>
            <a:pPr marL="285750" indent="-285750">
              <a:buFont typeface="Arial" panose="020B0604020202020204" pitchFamily="34" charset="0"/>
              <a:buChar char="•"/>
            </a:pPr>
            <a:r>
              <a:rPr lang="es-CO" dirty="0">
                <a:latin typeface="Arial" panose="020B0604020202020204" pitchFamily="34" charset="0"/>
                <a:cs typeface="Arial" panose="020B0604020202020204" pitchFamily="34" charset="0"/>
              </a:rPr>
              <a:t>Existencia de niveles en el logro de la calidad educativa</a:t>
            </a:r>
          </a:p>
          <a:p>
            <a:pPr marL="285750" indent="-285750">
              <a:buFont typeface="Arial" panose="020B0604020202020204" pitchFamily="34" charset="0"/>
              <a:buChar char="•"/>
            </a:pPr>
            <a:r>
              <a:rPr lang="es-CO" dirty="0">
                <a:latin typeface="Arial" panose="020B0604020202020204" pitchFamily="34" charset="0"/>
                <a:cs typeface="Arial" panose="020B0604020202020204" pitchFamily="34" charset="0"/>
              </a:rPr>
              <a:t>Implica la medición o valoración de la calidad (niveles)</a:t>
            </a:r>
          </a:p>
          <a:p>
            <a:pPr marL="285750" indent="-285750">
              <a:buFont typeface="Arial" panose="020B0604020202020204" pitchFamily="34" charset="0"/>
              <a:buChar char="•"/>
            </a:pPr>
            <a:r>
              <a:rPr lang="es-CO" dirty="0">
                <a:latin typeface="Arial" panose="020B0604020202020204" pitchFamily="34" charset="0"/>
                <a:cs typeface="Arial" panose="020B0604020202020204" pitchFamily="34" charset="0"/>
              </a:rPr>
              <a:t>Orientada a los resultados.</a:t>
            </a:r>
          </a:p>
        </p:txBody>
      </p:sp>
      <p:sp>
        <p:nvSpPr>
          <p:cNvPr id="6" name="Rectángulo 5">
            <a:extLst>
              <a:ext uri="{FF2B5EF4-FFF2-40B4-BE49-F238E27FC236}">
                <a16:creationId xmlns="" xmlns:a16="http://schemas.microsoft.com/office/drawing/2014/main" id="{3A2A2EB6-3AB2-4F0F-ACF2-852DF00DE357}"/>
              </a:ext>
            </a:extLst>
          </p:cNvPr>
          <p:cNvSpPr/>
          <p:nvPr/>
        </p:nvSpPr>
        <p:spPr>
          <a:xfrm>
            <a:off x="3180526" y="3150849"/>
            <a:ext cx="3829874" cy="1477328"/>
          </a:xfrm>
          <a:prstGeom prst="rect">
            <a:avLst/>
          </a:prstGeom>
        </p:spPr>
        <p:txBody>
          <a:bodyPr wrap="square">
            <a:spAutoFit/>
          </a:bodyPr>
          <a:lstStyle/>
          <a:p>
            <a:r>
              <a:rPr lang="es-CO" i="1" dirty="0">
                <a:solidFill>
                  <a:srgbClr val="000000"/>
                </a:solidFill>
                <a:latin typeface="Arial" panose="020B0604020202020204" pitchFamily="34" charset="0"/>
                <a:cs typeface="Arial" panose="020B0604020202020204" pitchFamily="34" charset="0"/>
              </a:rPr>
              <a:t>… Asegura a todos los jóvenes la adquisición de los  conocimientos, capacidades destrezas y actitudes necesarias para equiparles para la vida adulta</a:t>
            </a:r>
            <a:endParaRPr lang="es-CO" b="0" i="1" dirty="0">
              <a:solidFill>
                <a:srgbClr val="000000"/>
              </a:solidFill>
              <a:effectLst/>
              <a:latin typeface="Arial" panose="020B0604020202020204" pitchFamily="34" charset="0"/>
              <a:cs typeface="Arial" panose="020B0604020202020204" pitchFamily="34" charset="0"/>
            </a:endParaRPr>
          </a:p>
        </p:txBody>
      </p:sp>
      <p:sp>
        <p:nvSpPr>
          <p:cNvPr id="7" name="CuadroTexto 6">
            <a:extLst>
              <a:ext uri="{FF2B5EF4-FFF2-40B4-BE49-F238E27FC236}">
                <a16:creationId xmlns="" xmlns:a16="http://schemas.microsoft.com/office/drawing/2014/main" id="{C7198FEC-5EC0-42A5-86F7-39D899160EF5}"/>
              </a:ext>
            </a:extLst>
          </p:cNvPr>
          <p:cNvSpPr txBox="1"/>
          <p:nvPr/>
        </p:nvSpPr>
        <p:spPr>
          <a:xfrm>
            <a:off x="2004054" y="2749066"/>
            <a:ext cx="680507" cy="369332"/>
          </a:xfrm>
          <a:prstGeom prst="rect">
            <a:avLst/>
          </a:prstGeom>
          <a:noFill/>
        </p:spPr>
        <p:txBody>
          <a:bodyPr wrap="none" rtlCol="0">
            <a:spAutoFit/>
          </a:bodyPr>
          <a:lstStyle/>
          <a:p>
            <a:pPr algn="ctr"/>
            <a:r>
              <a:rPr lang="es-CO" b="1" dirty="0">
                <a:latin typeface="Arial" panose="020B0604020202020204" pitchFamily="34" charset="0"/>
                <a:cs typeface="Arial" panose="020B0604020202020204" pitchFamily="34" charset="0"/>
              </a:rPr>
              <a:t>2011</a:t>
            </a:r>
          </a:p>
        </p:txBody>
      </p:sp>
      <p:sp>
        <p:nvSpPr>
          <p:cNvPr id="8" name="Rectángulo 7">
            <a:extLst>
              <a:ext uri="{FF2B5EF4-FFF2-40B4-BE49-F238E27FC236}">
                <a16:creationId xmlns="" xmlns:a16="http://schemas.microsoft.com/office/drawing/2014/main" id="{5BC23297-A00F-4EC5-BAC6-8F0A62EF0528}"/>
              </a:ext>
            </a:extLst>
          </p:cNvPr>
          <p:cNvSpPr/>
          <p:nvPr/>
        </p:nvSpPr>
        <p:spPr>
          <a:xfrm>
            <a:off x="3190791" y="1784042"/>
            <a:ext cx="3855724" cy="646331"/>
          </a:xfrm>
          <a:prstGeom prst="rect">
            <a:avLst/>
          </a:prstGeom>
        </p:spPr>
        <p:txBody>
          <a:bodyPr wrap="square">
            <a:spAutoFit/>
          </a:bodyPr>
          <a:lstStyle/>
          <a:p>
            <a:r>
              <a:rPr lang="es-CO" i="1" dirty="0">
                <a:solidFill>
                  <a:srgbClr val="222222"/>
                </a:solidFill>
                <a:latin typeface="Arial" panose="020B0604020202020204" pitchFamily="34" charset="0"/>
                <a:cs typeface="Arial" panose="020B0604020202020204" pitchFamily="34" charset="0"/>
              </a:rPr>
              <a:t>Nivel alcanzado en la realización de los objetivos educativos</a:t>
            </a:r>
            <a:endParaRPr lang="es-CO" i="1" dirty="0">
              <a:latin typeface="Arial" panose="020B0604020202020204" pitchFamily="34" charset="0"/>
              <a:cs typeface="Arial" panose="020B0604020202020204" pitchFamily="34" charset="0"/>
            </a:endParaRPr>
          </a:p>
        </p:txBody>
      </p:sp>
      <p:sp>
        <p:nvSpPr>
          <p:cNvPr id="9" name="Rectángulo 8">
            <a:extLst>
              <a:ext uri="{FF2B5EF4-FFF2-40B4-BE49-F238E27FC236}">
                <a16:creationId xmlns="" xmlns:a16="http://schemas.microsoft.com/office/drawing/2014/main" id="{3BFBF488-EBB2-43CF-AE53-FECD1584715E}"/>
              </a:ext>
            </a:extLst>
          </p:cNvPr>
          <p:cNvSpPr/>
          <p:nvPr/>
        </p:nvSpPr>
        <p:spPr>
          <a:xfrm>
            <a:off x="144226" y="5116992"/>
            <a:ext cx="2614328" cy="1200329"/>
          </a:xfrm>
          <a:prstGeom prst="rect">
            <a:avLst/>
          </a:prstGeom>
        </p:spPr>
        <p:txBody>
          <a:bodyPr wrap="square">
            <a:spAutoFit/>
          </a:bodyPr>
          <a:lstStyle/>
          <a:p>
            <a:pPr algn="r"/>
            <a:r>
              <a:rPr lang="es-CO" dirty="0">
                <a:solidFill>
                  <a:srgbClr val="222222"/>
                </a:solidFill>
                <a:latin typeface="Arial" panose="020B0604020202020204" pitchFamily="34" charset="0"/>
                <a:cs typeface="Arial" panose="020B0604020202020204" pitchFamily="34" charset="0"/>
              </a:rPr>
              <a:t>Oficina Regional de Educación para América Latina y el Caribe (OREALC)</a:t>
            </a:r>
            <a:endParaRPr lang="es-CO" dirty="0">
              <a:latin typeface="Arial" panose="020B0604020202020204" pitchFamily="34" charset="0"/>
              <a:cs typeface="Arial" panose="020B0604020202020204" pitchFamily="34" charset="0"/>
            </a:endParaRPr>
          </a:p>
        </p:txBody>
      </p:sp>
      <p:pic>
        <p:nvPicPr>
          <p:cNvPr id="1026" name="Picture 2" descr="Resultado de imagen para UNESCO">
            <a:extLst>
              <a:ext uri="{FF2B5EF4-FFF2-40B4-BE49-F238E27FC236}">
                <a16:creationId xmlns="" xmlns:a16="http://schemas.microsoft.com/office/drawing/2014/main" id="{3BA25498-7E8D-465C-9F51-09B8AD4BB1C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6932"/>
          <a:stretch/>
        </p:blipFill>
        <p:spPr bwMode="auto">
          <a:xfrm>
            <a:off x="698241" y="857311"/>
            <a:ext cx="1978040" cy="2209800"/>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Conector recto 10">
            <a:extLst>
              <a:ext uri="{FF2B5EF4-FFF2-40B4-BE49-F238E27FC236}">
                <a16:creationId xmlns="" xmlns:a16="http://schemas.microsoft.com/office/drawing/2014/main" id="{3B5D2D18-552C-4BA8-BB12-F21AB534C11C}"/>
              </a:ext>
            </a:extLst>
          </p:cNvPr>
          <p:cNvCxnSpPr/>
          <p:nvPr/>
        </p:nvCxnSpPr>
        <p:spPr>
          <a:xfrm>
            <a:off x="2915477" y="1152939"/>
            <a:ext cx="0" cy="547314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Conector recto 12">
            <a:extLst>
              <a:ext uri="{FF2B5EF4-FFF2-40B4-BE49-F238E27FC236}">
                <a16:creationId xmlns="" xmlns:a16="http://schemas.microsoft.com/office/drawing/2014/main" id="{CCEAE52B-AC6A-4E4D-8B25-4DA53DE6D0F1}"/>
              </a:ext>
            </a:extLst>
          </p:cNvPr>
          <p:cNvCxnSpPr/>
          <p:nvPr/>
        </p:nvCxnSpPr>
        <p:spPr>
          <a:xfrm>
            <a:off x="7321829" y="1133062"/>
            <a:ext cx="0" cy="5473148"/>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ángulo 11">
            <a:extLst>
              <a:ext uri="{FF2B5EF4-FFF2-40B4-BE49-F238E27FC236}">
                <a16:creationId xmlns="" xmlns:a16="http://schemas.microsoft.com/office/drawing/2014/main" id="{5C1CB924-ECF2-4B95-AAA6-247BEBE65D12}"/>
              </a:ext>
            </a:extLst>
          </p:cNvPr>
          <p:cNvSpPr/>
          <p:nvPr/>
        </p:nvSpPr>
        <p:spPr>
          <a:xfrm>
            <a:off x="206463" y="3786923"/>
            <a:ext cx="2397586" cy="461665"/>
          </a:xfrm>
          <a:prstGeom prst="rect">
            <a:avLst/>
          </a:prstGeom>
        </p:spPr>
        <p:txBody>
          <a:bodyPr wrap="square">
            <a:spAutoFit/>
          </a:bodyPr>
          <a:lstStyle/>
          <a:p>
            <a:pPr algn="r"/>
            <a:r>
              <a:rPr lang="en-US" sz="1200" dirty="0" err="1">
                <a:latin typeface="Arial" panose="020B0604020202020204" pitchFamily="34" charset="0"/>
                <a:cs typeface="Arial" panose="020B0604020202020204" pitchFamily="34" charset="0"/>
              </a:rPr>
              <a:t>Organisation</a:t>
            </a:r>
            <a:r>
              <a:rPr lang="en-US" sz="1200" dirty="0">
                <a:latin typeface="Arial" panose="020B0604020202020204" pitchFamily="34" charset="0"/>
                <a:cs typeface="Arial" panose="020B0604020202020204" pitchFamily="34" charset="0"/>
              </a:rPr>
              <a:t> for Economic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Co-operation and Development</a:t>
            </a:r>
            <a:endParaRPr lang="en-US" sz="1200" i="0" dirty="0">
              <a:effectLst/>
              <a:latin typeface="Arial" panose="020B0604020202020204" pitchFamily="34" charset="0"/>
              <a:cs typeface="Arial" panose="020B0604020202020204" pitchFamily="34" charset="0"/>
            </a:endParaRPr>
          </a:p>
        </p:txBody>
      </p:sp>
      <p:pic>
        <p:nvPicPr>
          <p:cNvPr id="14" name="Imagen 13">
            <a:extLst>
              <a:ext uri="{FF2B5EF4-FFF2-40B4-BE49-F238E27FC236}">
                <a16:creationId xmlns="" xmlns:a16="http://schemas.microsoft.com/office/drawing/2014/main" id="{C26A1BE2-930D-4466-B6CC-C841EF05E5B5}"/>
              </a:ext>
            </a:extLst>
          </p:cNvPr>
          <p:cNvPicPr>
            <a:picLocks noChangeAspect="1"/>
          </p:cNvPicPr>
          <p:nvPr/>
        </p:nvPicPr>
        <p:blipFill>
          <a:blip r:embed="rId3"/>
          <a:stretch>
            <a:fillRect/>
          </a:stretch>
        </p:blipFill>
        <p:spPr>
          <a:xfrm>
            <a:off x="342019" y="3318912"/>
            <a:ext cx="2218742" cy="570601"/>
          </a:xfrm>
          <a:prstGeom prst="rect">
            <a:avLst/>
          </a:prstGeom>
        </p:spPr>
      </p:pic>
      <p:sp>
        <p:nvSpPr>
          <p:cNvPr id="17" name="CuadroTexto 16">
            <a:extLst>
              <a:ext uri="{FF2B5EF4-FFF2-40B4-BE49-F238E27FC236}">
                <a16:creationId xmlns="" xmlns:a16="http://schemas.microsoft.com/office/drawing/2014/main" id="{CFB0AD9E-BF21-4F04-9ACA-4F101E2131C3}"/>
              </a:ext>
            </a:extLst>
          </p:cNvPr>
          <p:cNvSpPr txBox="1"/>
          <p:nvPr/>
        </p:nvSpPr>
        <p:spPr>
          <a:xfrm>
            <a:off x="2027076" y="6224557"/>
            <a:ext cx="697627" cy="369332"/>
          </a:xfrm>
          <a:prstGeom prst="rect">
            <a:avLst/>
          </a:prstGeom>
          <a:noFill/>
        </p:spPr>
        <p:txBody>
          <a:bodyPr wrap="none" rtlCol="0">
            <a:spAutoFit/>
          </a:bodyPr>
          <a:lstStyle/>
          <a:p>
            <a:r>
              <a:rPr lang="es-CO" b="1" dirty="0">
                <a:latin typeface="Arial" panose="020B0604020202020204" pitchFamily="34" charset="0"/>
                <a:cs typeface="Arial" panose="020B0604020202020204" pitchFamily="34" charset="0"/>
              </a:rPr>
              <a:t>2006</a:t>
            </a:r>
          </a:p>
        </p:txBody>
      </p:sp>
      <p:sp>
        <p:nvSpPr>
          <p:cNvPr id="15" name="Rectángulo 14">
            <a:extLst>
              <a:ext uri="{FF2B5EF4-FFF2-40B4-BE49-F238E27FC236}">
                <a16:creationId xmlns="" xmlns:a16="http://schemas.microsoft.com/office/drawing/2014/main" id="{BAB7735E-A0C7-4534-8A5D-FE4311B31412}"/>
              </a:ext>
            </a:extLst>
          </p:cNvPr>
          <p:cNvSpPr/>
          <p:nvPr/>
        </p:nvSpPr>
        <p:spPr>
          <a:xfrm>
            <a:off x="3052915" y="4905807"/>
            <a:ext cx="4242405" cy="1754326"/>
          </a:xfrm>
          <a:prstGeom prst="rect">
            <a:avLst/>
          </a:prstGeom>
        </p:spPr>
        <p:txBody>
          <a:bodyPr wrap="square">
            <a:spAutoFit/>
          </a:bodyPr>
          <a:lstStyle/>
          <a:p>
            <a:r>
              <a:rPr lang="es-CO" i="1" dirty="0">
                <a:latin typeface="Arial" panose="020B0604020202020204" pitchFamily="34" charset="0"/>
                <a:cs typeface="Arial" panose="020B0604020202020204" pitchFamily="34" charset="0"/>
              </a:rPr>
              <a:t>… en relación a las dimensiones que sería necesario considerar a la hora de pensar en la calidad de la educación..</a:t>
            </a:r>
          </a:p>
          <a:p>
            <a:r>
              <a:rPr lang="es-CO" i="1" dirty="0">
                <a:latin typeface="Arial" panose="020B0604020202020204" pitchFamily="34" charset="0"/>
                <a:cs typeface="Arial" panose="020B0604020202020204" pitchFamily="34" charset="0"/>
              </a:rPr>
              <a:t>Estas son: respeto de los derechos, relevancia, pertinencia, equidad, eficiencia y eficacia de la educación.</a:t>
            </a:r>
          </a:p>
        </p:txBody>
      </p:sp>
      <p:cxnSp>
        <p:nvCxnSpPr>
          <p:cNvPr id="18" name="Conector recto 17">
            <a:extLst>
              <a:ext uri="{FF2B5EF4-FFF2-40B4-BE49-F238E27FC236}">
                <a16:creationId xmlns="" xmlns:a16="http://schemas.microsoft.com/office/drawing/2014/main" id="{01FC0F58-F8FB-4F46-A2A6-1D5AF3CB094F}"/>
              </a:ext>
            </a:extLst>
          </p:cNvPr>
          <p:cNvCxnSpPr/>
          <p:nvPr/>
        </p:nvCxnSpPr>
        <p:spPr>
          <a:xfrm>
            <a:off x="342019" y="3098898"/>
            <a:ext cx="11531929" cy="195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Conector recto 20">
            <a:extLst>
              <a:ext uri="{FF2B5EF4-FFF2-40B4-BE49-F238E27FC236}">
                <a16:creationId xmlns="" xmlns:a16="http://schemas.microsoft.com/office/drawing/2014/main" id="{2AEBA9D5-B378-4443-8BC2-DE92982CD1CC}"/>
              </a:ext>
            </a:extLst>
          </p:cNvPr>
          <p:cNvCxnSpPr/>
          <p:nvPr/>
        </p:nvCxnSpPr>
        <p:spPr>
          <a:xfrm>
            <a:off x="342019" y="4786539"/>
            <a:ext cx="11531929" cy="19500"/>
          </a:xfrm>
          <a:prstGeom prst="line">
            <a:avLst/>
          </a:prstGeom>
        </p:spPr>
        <p:style>
          <a:lnRef idx="1">
            <a:schemeClr val="accent1"/>
          </a:lnRef>
          <a:fillRef idx="0">
            <a:schemeClr val="accent1"/>
          </a:fillRef>
          <a:effectRef idx="0">
            <a:schemeClr val="accent1"/>
          </a:effectRef>
          <a:fontRef idx="minor">
            <a:schemeClr val="tx1"/>
          </a:fontRef>
        </p:style>
      </p:cxnSp>
      <p:sp>
        <p:nvSpPr>
          <p:cNvPr id="19" name="Rectángulo 18">
            <a:extLst>
              <a:ext uri="{FF2B5EF4-FFF2-40B4-BE49-F238E27FC236}">
                <a16:creationId xmlns="" xmlns:a16="http://schemas.microsoft.com/office/drawing/2014/main" id="{EA0D4945-D9EC-4447-9C5D-C495FCABCB0D}"/>
              </a:ext>
            </a:extLst>
          </p:cNvPr>
          <p:cNvSpPr/>
          <p:nvPr/>
        </p:nvSpPr>
        <p:spPr>
          <a:xfrm>
            <a:off x="7460974" y="3281046"/>
            <a:ext cx="4194975" cy="1477328"/>
          </a:xfrm>
          <a:prstGeom prst="rect">
            <a:avLst/>
          </a:prstGeom>
        </p:spPr>
        <p:txBody>
          <a:bodyPr wrap="square">
            <a:spAutoFit/>
          </a:bodyPr>
          <a:lstStyle/>
          <a:p>
            <a:pPr marL="285750" indent="-285750">
              <a:buFont typeface="Arial" panose="020B0604020202020204" pitchFamily="34" charset="0"/>
              <a:buChar char="•"/>
            </a:pPr>
            <a:r>
              <a:rPr lang="es-CO" dirty="0">
                <a:solidFill>
                  <a:srgbClr val="222222"/>
                </a:solidFill>
                <a:latin typeface="Arial" panose="020B0604020202020204" pitchFamily="34" charset="0"/>
              </a:rPr>
              <a:t>La educación es un instrumento destinado a formar para la vida o para la ciudadanía</a:t>
            </a:r>
          </a:p>
          <a:p>
            <a:pPr marL="285750" indent="-285750">
              <a:buFont typeface="Arial" panose="020B0604020202020204" pitchFamily="34" charset="0"/>
              <a:buChar char="•"/>
            </a:pPr>
            <a:r>
              <a:rPr lang="es-CO" dirty="0">
                <a:solidFill>
                  <a:srgbClr val="222222"/>
                </a:solidFill>
                <a:latin typeface="Arial" panose="020B0604020202020204" pitchFamily="34" charset="0"/>
              </a:rPr>
              <a:t>¿En que modelo de sociedad se incluye?</a:t>
            </a:r>
            <a:endParaRPr lang="es-CO" dirty="0"/>
          </a:p>
        </p:txBody>
      </p:sp>
      <p:sp>
        <p:nvSpPr>
          <p:cNvPr id="23" name="Rectángulo 22">
            <a:extLst>
              <a:ext uri="{FF2B5EF4-FFF2-40B4-BE49-F238E27FC236}">
                <a16:creationId xmlns="" xmlns:a16="http://schemas.microsoft.com/office/drawing/2014/main" id="{91E8B53E-4E24-4ED0-A4CA-68D1875BF24D}"/>
              </a:ext>
            </a:extLst>
          </p:cNvPr>
          <p:cNvSpPr/>
          <p:nvPr/>
        </p:nvSpPr>
        <p:spPr>
          <a:xfrm>
            <a:off x="7413544" y="4839563"/>
            <a:ext cx="4242405" cy="1754326"/>
          </a:xfrm>
          <a:prstGeom prst="rect">
            <a:avLst/>
          </a:prstGeom>
        </p:spPr>
        <p:txBody>
          <a:bodyPr wrap="square">
            <a:spAutoFit/>
          </a:bodyPr>
          <a:lstStyle/>
          <a:p>
            <a:pPr marL="285750" indent="-285750">
              <a:buFont typeface="Arial" panose="020B0604020202020204" pitchFamily="34" charset="0"/>
              <a:buChar char="•"/>
            </a:pPr>
            <a:r>
              <a:rPr lang="es-CO" dirty="0">
                <a:latin typeface="Arial" panose="020B0604020202020204" pitchFamily="34" charset="0"/>
                <a:cs typeface="Arial" panose="020B0604020202020204" pitchFamily="34" charset="0"/>
              </a:rPr>
              <a:t>Plantea dimensiones que son guías para evaluarla,</a:t>
            </a:r>
          </a:p>
          <a:p>
            <a:pPr marL="285750" indent="-285750">
              <a:buFont typeface="Arial" panose="020B0604020202020204" pitchFamily="34" charset="0"/>
              <a:buChar char="•"/>
            </a:pPr>
            <a:r>
              <a:rPr lang="es-CO" dirty="0">
                <a:latin typeface="Arial" panose="020B0604020202020204" pitchFamily="34" charset="0"/>
                <a:cs typeface="Arial" panose="020B0604020202020204" pitchFamily="34" charset="0"/>
              </a:rPr>
              <a:t>Nos induce con claves orientadoras que posibiliten la definición de la educación de calidad, adaptables para distintos contextos educativos.</a:t>
            </a:r>
          </a:p>
        </p:txBody>
      </p:sp>
      <p:cxnSp>
        <p:nvCxnSpPr>
          <p:cNvPr id="24" name="Conector recto 23">
            <a:extLst>
              <a:ext uri="{FF2B5EF4-FFF2-40B4-BE49-F238E27FC236}">
                <a16:creationId xmlns="" xmlns:a16="http://schemas.microsoft.com/office/drawing/2014/main" id="{C592D455-0B29-4E45-9A1B-1AC34D6B9036}"/>
              </a:ext>
            </a:extLst>
          </p:cNvPr>
          <p:cNvCxnSpPr/>
          <p:nvPr/>
        </p:nvCxnSpPr>
        <p:spPr>
          <a:xfrm>
            <a:off x="361897" y="1130949"/>
            <a:ext cx="11531929" cy="195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395029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631950" y="5445126"/>
            <a:ext cx="8928100" cy="1211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a:p>
        </p:txBody>
      </p:sp>
      <p:sp>
        <p:nvSpPr>
          <p:cNvPr id="5" name="Rectángulo 4"/>
          <p:cNvSpPr/>
          <p:nvPr/>
        </p:nvSpPr>
        <p:spPr>
          <a:xfrm>
            <a:off x="1841368" y="158750"/>
            <a:ext cx="85092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defRPr/>
            </a:pPr>
            <a:r>
              <a:rPr lang="es-CO" sz="3000" b="1" dirty="0">
                <a:solidFill>
                  <a:srgbClr val="002060"/>
                </a:solidFill>
                <a:latin typeface="Arial" panose="020B0604020202020204" pitchFamily="34" charset="0"/>
                <a:cs typeface="Arial" panose="020B0604020202020204" pitchFamily="34" charset="0"/>
              </a:rPr>
              <a:t>Puntajes y percentiles</a:t>
            </a:r>
          </a:p>
        </p:txBody>
      </p:sp>
      <p:pic>
        <p:nvPicPr>
          <p:cNvPr id="11268" name="Imagen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68464" y="6176964"/>
            <a:ext cx="427037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1369" y="936288"/>
            <a:ext cx="8509263" cy="5114468"/>
          </a:xfrm>
          <a:prstGeom prst="rect">
            <a:avLst/>
          </a:prstGeom>
        </p:spPr>
      </p:pic>
    </p:spTree>
    <p:extLst>
      <p:ext uri="{BB962C8B-B14F-4D97-AF65-F5344CB8AC3E}">
        <p14:creationId xmlns:p14="http://schemas.microsoft.com/office/powerpoint/2010/main" val="385291543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ángulo 6"/>
          <p:cNvSpPr>
            <a:spLocks noChangeArrowheads="1"/>
          </p:cNvSpPr>
          <p:nvPr/>
        </p:nvSpPr>
        <p:spPr bwMode="auto">
          <a:xfrm>
            <a:off x="3852997" y="203200"/>
            <a:ext cx="437171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s-CO" altLang="es-CO" sz="3000" b="1" dirty="0">
                <a:solidFill>
                  <a:srgbClr val="002060"/>
                </a:solidFill>
                <a:latin typeface="Arial" panose="020B0604020202020204" pitchFamily="34" charset="0"/>
                <a:cs typeface="Arial" panose="020B0604020202020204" pitchFamily="34" charset="0"/>
              </a:rPr>
              <a:t>Niveles de Desempeño</a:t>
            </a:r>
          </a:p>
        </p:txBody>
      </p:sp>
      <p:pic>
        <p:nvPicPr>
          <p:cNvPr id="13315"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52725" y="1031876"/>
            <a:ext cx="6819900"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Imagen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52725" y="3343276"/>
            <a:ext cx="6743700"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642780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82888" y="476251"/>
            <a:ext cx="6564312" cy="523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815087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ángulo 24">
            <a:extLst>
              <a:ext uri="{FF2B5EF4-FFF2-40B4-BE49-F238E27FC236}">
                <a16:creationId xmlns="" xmlns:a16="http://schemas.microsoft.com/office/drawing/2014/main" id="{54C97F28-33B7-457E-8236-B8B66D2C3393}"/>
              </a:ext>
            </a:extLst>
          </p:cNvPr>
          <p:cNvSpPr/>
          <p:nvPr/>
        </p:nvSpPr>
        <p:spPr>
          <a:xfrm>
            <a:off x="1535891" y="4869161"/>
            <a:ext cx="9144000" cy="1988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26" name="Imagen 25">
            <a:extLst>
              <a:ext uri="{FF2B5EF4-FFF2-40B4-BE49-F238E27FC236}">
                <a16:creationId xmlns="" xmlns:a16="http://schemas.microsoft.com/office/drawing/2014/main" id="{55D90A3F-B4B2-4B61-BDA0-AF76A9CACFF0}"/>
              </a:ext>
            </a:extLst>
          </p:cNvPr>
          <p:cNvPicPr>
            <a:picLocks noChangeAspect="1"/>
          </p:cNvPicPr>
          <p:nvPr/>
        </p:nvPicPr>
        <p:blipFill>
          <a:blip r:embed="rId2"/>
          <a:stretch>
            <a:fillRect/>
          </a:stretch>
        </p:blipFill>
        <p:spPr>
          <a:xfrm>
            <a:off x="1839756" y="6470046"/>
            <a:ext cx="8536270" cy="266766"/>
          </a:xfrm>
          <a:prstGeom prst="rect">
            <a:avLst/>
          </a:prstGeom>
        </p:spPr>
      </p:pic>
      <p:pic>
        <p:nvPicPr>
          <p:cNvPr id="27" name="Imagen 26">
            <a:extLst>
              <a:ext uri="{FF2B5EF4-FFF2-40B4-BE49-F238E27FC236}">
                <a16:creationId xmlns="" xmlns:a16="http://schemas.microsoft.com/office/drawing/2014/main" id="{90E377BE-D916-42B7-98AE-4F1E944E7F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9537" y="643770"/>
            <a:ext cx="7967799" cy="5798555"/>
          </a:xfrm>
          <a:prstGeom prst="rect">
            <a:avLst/>
          </a:prstGeom>
        </p:spPr>
      </p:pic>
      <p:pic>
        <p:nvPicPr>
          <p:cNvPr id="35" name="Picture 2" descr="Resultado de imagen para UDENAR logo">
            <a:extLst>
              <a:ext uri="{FF2B5EF4-FFF2-40B4-BE49-F238E27FC236}">
                <a16:creationId xmlns="" xmlns:a16="http://schemas.microsoft.com/office/drawing/2014/main" id="{59925B4D-78DE-4EB3-AB2C-68F2256FEC9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2549" y="1731190"/>
            <a:ext cx="763451" cy="76345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4" descr="Resultado de imagen para AUNAR logo">
            <a:extLst>
              <a:ext uri="{FF2B5EF4-FFF2-40B4-BE49-F238E27FC236}">
                <a16:creationId xmlns="" xmlns:a16="http://schemas.microsoft.com/office/drawing/2014/main" id="{EBCFFDBA-6DEE-4CCA-B3EB-377F0BDA5B5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98252" y="3399764"/>
            <a:ext cx="680864" cy="680864"/>
          </a:xfrm>
          <a:prstGeom prst="rect">
            <a:avLst/>
          </a:prstGeom>
          <a:noFill/>
          <a:extLst>
            <a:ext uri="{909E8E84-426E-40DD-AFC4-6F175D3DCCD1}">
              <a14:hiddenFill xmlns:a14="http://schemas.microsoft.com/office/drawing/2010/main">
                <a:solidFill>
                  <a:srgbClr val="FFFFFF"/>
                </a:solidFill>
              </a14:hiddenFill>
            </a:ext>
          </a:extLst>
        </p:spPr>
      </p:pic>
      <p:sp>
        <p:nvSpPr>
          <p:cNvPr id="13" name="Rectángulo 12">
            <a:extLst>
              <a:ext uri="{FF2B5EF4-FFF2-40B4-BE49-F238E27FC236}">
                <a16:creationId xmlns="" xmlns:a16="http://schemas.microsoft.com/office/drawing/2014/main" id="{B730C73D-9DAE-475F-A63D-B3F36FCD5103}"/>
              </a:ext>
            </a:extLst>
          </p:cNvPr>
          <p:cNvSpPr/>
          <p:nvPr/>
        </p:nvSpPr>
        <p:spPr>
          <a:xfrm>
            <a:off x="1775520" y="116633"/>
            <a:ext cx="8640960" cy="461665"/>
          </a:xfrm>
          <a:prstGeom prst="rect">
            <a:avLst/>
          </a:prstGeom>
        </p:spPr>
        <p:txBody>
          <a:bodyPr wrap="square">
            <a:spAutoFit/>
          </a:bodyPr>
          <a:lstStyle/>
          <a:p>
            <a:pPr algn="ctr">
              <a:spcBef>
                <a:spcPct val="0"/>
              </a:spcBef>
            </a:pPr>
            <a:r>
              <a:rPr lang="es-CO" altLang="es-CO" sz="2400" dirty="0">
                <a:solidFill>
                  <a:srgbClr val="002060"/>
                </a:solidFill>
                <a:latin typeface="Arial" panose="020B0604020202020204" pitchFamily="34" charset="0"/>
                <a:cs typeface="Arial" panose="020B0604020202020204" pitchFamily="34" charset="0"/>
              </a:rPr>
              <a:t>Promedio puntaje global – Nariño </a:t>
            </a:r>
            <a:r>
              <a:rPr lang="es-CO" altLang="es-CO" sz="2400" b="1" dirty="0">
                <a:solidFill>
                  <a:srgbClr val="002060"/>
                </a:solidFill>
                <a:latin typeface="Arial" panose="020B0604020202020204" pitchFamily="34" charset="0"/>
                <a:cs typeface="Arial" panose="020B0604020202020204" pitchFamily="34" charset="0"/>
              </a:rPr>
              <a:t>(Saber Pro 2016 y 2017)</a:t>
            </a:r>
          </a:p>
        </p:txBody>
      </p:sp>
      <p:grpSp>
        <p:nvGrpSpPr>
          <p:cNvPr id="3" name="Grupo 2">
            <a:extLst>
              <a:ext uri="{FF2B5EF4-FFF2-40B4-BE49-F238E27FC236}">
                <a16:creationId xmlns="" xmlns:a16="http://schemas.microsoft.com/office/drawing/2014/main" id="{C3A79C54-43ED-4874-BA41-321603C61912}"/>
              </a:ext>
            </a:extLst>
          </p:cNvPr>
          <p:cNvGrpSpPr/>
          <p:nvPr/>
        </p:nvGrpSpPr>
        <p:grpSpPr>
          <a:xfrm>
            <a:off x="2543233" y="2932978"/>
            <a:ext cx="7344103" cy="304699"/>
            <a:chOff x="2543233" y="2932978"/>
            <a:chExt cx="7344103" cy="304699"/>
          </a:xfrm>
        </p:grpSpPr>
        <p:sp>
          <p:nvSpPr>
            <p:cNvPr id="28" name="CuadroTexto 27">
              <a:extLst>
                <a:ext uri="{FF2B5EF4-FFF2-40B4-BE49-F238E27FC236}">
                  <a16:creationId xmlns="" xmlns:a16="http://schemas.microsoft.com/office/drawing/2014/main" id="{7542152A-B030-4663-B5D9-7B6096104BCE}"/>
                </a:ext>
              </a:extLst>
            </p:cNvPr>
            <p:cNvSpPr txBox="1"/>
            <p:nvPr/>
          </p:nvSpPr>
          <p:spPr>
            <a:xfrm>
              <a:off x="2543233" y="2932978"/>
              <a:ext cx="2120837" cy="304699"/>
            </a:xfrm>
            <a:prstGeom prst="rect">
              <a:avLst/>
            </a:prstGeom>
            <a:noFill/>
          </p:spPr>
          <p:txBody>
            <a:bodyPr wrap="none" rtlCol="0">
              <a:spAutoFit/>
            </a:bodyPr>
            <a:lstStyle/>
            <a:p>
              <a:r>
                <a:rPr lang="es-CO" sz="1200" b="1" dirty="0">
                  <a:solidFill>
                    <a:schemeClr val="tx2"/>
                  </a:solidFill>
                </a:rPr>
                <a:t>Promedio Nacional 2016 (150)</a:t>
              </a:r>
            </a:p>
          </p:txBody>
        </p:sp>
        <p:cxnSp>
          <p:nvCxnSpPr>
            <p:cNvPr id="29" name="Conector recto 28">
              <a:extLst>
                <a:ext uri="{FF2B5EF4-FFF2-40B4-BE49-F238E27FC236}">
                  <a16:creationId xmlns="" xmlns:a16="http://schemas.microsoft.com/office/drawing/2014/main" id="{E2AEFB95-97A1-4FC1-B73A-2C2D604D0A9C}"/>
                </a:ext>
              </a:extLst>
            </p:cNvPr>
            <p:cNvCxnSpPr>
              <a:cxnSpLocks/>
            </p:cNvCxnSpPr>
            <p:nvPr/>
          </p:nvCxnSpPr>
          <p:spPr>
            <a:xfrm flipV="1">
              <a:off x="2583125" y="3112159"/>
              <a:ext cx="7304211" cy="38940"/>
            </a:xfrm>
            <a:prstGeom prst="line">
              <a:avLst/>
            </a:prstGeom>
            <a:ln>
              <a:solidFill>
                <a:schemeClr val="accent5">
                  <a:lumMod val="50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2" name="Grupo 1">
            <a:extLst>
              <a:ext uri="{FF2B5EF4-FFF2-40B4-BE49-F238E27FC236}">
                <a16:creationId xmlns="" xmlns:a16="http://schemas.microsoft.com/office/drawing/2014/main" id="{1CFA78D2-2786-466C-BD70-C7B7008FE774}"/>
              </a:ext>
            </a:extLst>
          </p:cNvPr>
          <p:cNvGrpSpPr/>
          <p:nvPr/>
        </p:nvGrpSpPr>
        <p:grpSpPr>
          <a:xfrm>
            <a:off x="2543233" y="3290500"/>
            <a:ext cx="7344103" cy="276999"/>
            <a:chOff x="2543233" y="3290500"/>
            <a:chExt cx="7344103" cy="276999"/>
          </a:xfrm>
        </p:grpSpPr>
        <p:sp>
          <p:nvSpPr>
            <p:cNvPr id="24" name="CuadroTexto 23">
              <a:extLst>
                <a:ext uri="{FF2B5EF4-FFF2-40B4-BE49-F238E27FC236}">
                  <a16:creationId xmlns="" xmlns:a16="http://schemas.microsoft.com/office/drawing/2014/main" id="{8798627D-E8A3-4B66-8966-998EC08535A9}"/>
                </a:ext>
              </a:extLst>
            </p:cNvPr>
            <p:cNvSpPr txBox="1"/>
            <p:nvPr/>
          </p:nvSpPr>
          <p:spPr>
            <a:xfrm>
              <a:off x="2543233" y="3290500"/>
              <a:ext cx="2120837" cy="276999"/>
            </a:xfrm>
            <a:prstGeom prst="rect">
              <a:avLst/>
            </a:prstGeom>
            <a:noFill/>
          </p:spPr>
          <p:txBody>
            <a:bodyPr wrap="none" rtlCol="0">
              <a:spAutoFit/>
            </a:bodyPr>
            <a:lstStyle/>
            <a:p>
              <a:r>
                <a:rPr lang="es-CO" sz="1200" b="1" dirty="0">
                  <a:solidFill>
                    <a:srgbClr val="C00000"/>
                  </a:solidFill>
                </a:rPr>
                <a:t>Promedio Nacional 2017 (147)</a:t>
              </a:r>
            </a:p>
          </p:txBody>
        </p:sp>
        <p:cxnSp>
          <p:nvCxnSpPr>
            <p:cNvPr id="45" name="Conector recto 44">
              <a:extLst>
                <a:ext uri="{FF2B5EF4-FFF2-40B4-BE49-F238E27FC236}">
                  <a16:creationId xmlns="" xmlns:a16="http://schemas.microsoft.com/office/drawing/2014/main" id="{952963EE-7E2A-41FD-8445-38F32A49656C}"/>
                </a:ext>
              </a:extLst>
            </p:cNvPr>
            <p:cNvCxnSpPr>
              <a:cxnSpLocks/>
            </p:cNvCxnSpPr>
            <p:nvPr/>
          </p:nvCxnSpPr>
          <p:spPr>
            <a:xfrm flipV="1">
              <a:off x="2607932" y="3313121"/>
              <a:ext cx="7279404" cy="1009"/>
            </a:xfrm>
            <a:prstGeom prst="line">
              <a:avLst/>
            </a:prstGeom>
            <a:ln>
              <a:solidFill>
                <a:srgbClr val="AF0D24"/>
              </a:solidFill>
              <a:prstDash val="dash"/>
            </a:ln>
          </p:spPr>
          <p:style>
            <a:lnRef idx="1">
              <a:schemeClr val="accent1"/>
            </a:lnRef>
            <a:fillRef idx="0">
              <a:schemeClr val="accent1"/>
            </a:fillRef>
            <a:effectRef idx="0">
              <a:schemeClr val="accent1"/>
            </a:effectRef>
            <a:fontRef idx="minor">
              <a:schemeClr val="tx1"/>
            </a:fontRef>
          </p:style>
        </p:cxnSp>
      </p:grpSp>
      <p:grpSp>
        <p:nvGrpSpPr>
          <p:cNvPr id="47" name="Grupo 46">
            <a:extLst>
              <a:ext uri="{FF2B5EF4-FFF2-40B4-BE49-F238E27FC236}">
                <a16:creationId xmlns="" xmlns:a16="http://schemas.microsoft.com/office/drawing/2014/main" id="{03B019AD-B632-47D6-B73B-0044D08B0F04}"/>
              </a:ext>
            </a:extLst>
          </p:cNvPr>
          <p:cNvGrpSpPr/>
          <p:nvPr/>
        </p:nvGrpSpPr>
        <p:grpSpPr>
          <a:xfrm>
            <a:off x="7212377" y="3525258"/>
            <a:ext cx="471518" cy="718286"/>
            <a:chOff x="3624749" y="4273803"/>
            <a:chExt cx="471518" cy="718286"/>
          </a:xfrm>
        </p:grpSpPr>
        <p:grpSp>
          <p:nvGrpSpPr>
            <p:cNvPr id="50" name="Grupo 49">
              <a:extLst>
                <a:ext uri="{FF2B5EF4-FFF2-40B4-BE49-F238E27FC236}">
                  <a16:creationId xmlns="" xmlns:a16="http://schemas.microsoft.com/office/drawing/2014/main" id="{AAD77B15-3BB0-40B8-A4CF-E4543456B80E}"/>
                </a:ext>
              </a:extLst>
            </p:cNvPr>
            <p:cNvGrpSpPr/>
            <p:nvPr/>
          </p:nvGrpSpPr>
          <p:grpSpPr>
            <a:xfrm>
              <a:off x="3624749" y="4273803"/>
              <a:ext cx="471518" cy="718286"/>
              <a:chOff x="3624749" y="4273803"/>
              <a:chExt cx="471518" cy="718286"/>
            </a:xfrm>
          </p:grpSpPr>
          <p:sp>
            <p:nvSpPr>
              <p:cNvPr id="51" name="CuadroTexto 50">
                <a:extLst>
                  <a:ext uri="{FF2B5EF4-FFF2-40B4-BE49-F238E27FC236}">
                    <a16:creationId xmlns="" xmlns:a16="http://schemas.microsoft.com/office/drawing/2014/main" id="{C4771F6C-DEB8-4789-AE7F-99920E734D4E}"/>
                  </a:ext>
                </a:extLst>
              </p:cNvPr>
              <p:cNvSpPr txBox="1"/>
              <p:nvPr/>
            </p:nvSpPr>
            <p:spPr>
              <a:xfrm>
                <a:off x="3697537" y="4738173"/>
                <a:ext cx="375424" cy="253916"/>
              </a:xfrm>
              <a:prstGeom prst="rect">
                <a:avLst/>
              </a:prstGeom>
              <a:noFill/>
            </p:spPr>
            <p:txBody>
              <a:bodyPr wrap="none" rtlCol="0">
                <a:spAutoFit/>
              </a:bodyPr>
              <a:lstStyle/>
              <a:p>
                <a:r>
                  <a:rPr lang="es-CO" sz="1050" dirty="0">
                    <a:solidFill>
                      <a:srgbClr val="C00000"/>
                    </a:solidFill>
                  </a:rPr>
                  <a:t>(-5)</a:t>
                </a:r>
              </a:p>
            </p:txBody>
          </p:sp>
          <p:grpSp>
            <p:nvGrpSpPr>
              <p:cNvPr id="52" name="Grupo 51">
                <a:extLst>
                  <a:ext uri="{FF2B5EF4-FFF2-40B4-BE49-F238E27FC236}">
                    <a16:creationId xmlns="" xmlns:a16="http://schemas.microsoft.com/office/drawing/2014/main" id="{753FF08B-46A6-45DF-8AB8-3796BCC46CD1}"/>
                  </a:ext>
                </a:extLst>
              </p:cNvPr>
              <p:cNvGrpSpPr/>
              <p:nvPr/>
            </p:nvGrpSpPr>
            <p:grpSpPr>
              <a:xfrm>
                <a:off x="3624749" y="4273803"/>
                <a:ext cx="471518" cy="564739"/>
                <a:chOff x="4027025" y="4271234"/>
                <a:chExt cx="471518" cy="564739"/>
              </a:xfrm>
            </p:grpSpPr>
            <p:grpSp>
              <p:nvGrpSpPr>
                <p:cNvPr id="53" name="Grupo 52">
                  <a:extLst>
                    <a:ext uri="{FF2B5EF4-FFF2-40B4-BE49-F238E27FC236}">
                      <a16:creationId xmlns="" xmlns:a16="http://schemas.microsoft.com/office/drawing/2014/main" id="{D3B1ABF1-CD2D-4A4C-B84E-D2E0468EDA84}"/>
                    </a:ext>
                  </a:extLst>
                </p:cNvPr>
                <p:cNvGrpSpPr/>
                <p:nvPr/>
              </p:nvGrpSpPr>
              <p:grpSpPr>
                <a:xfrm>
                  <a:off x="4027025" y="4271234"/>
                  <a:ext cx="471518" cy="253916"/>
                  <a:chOff x="5120827" y="4199226"/>
                  <a:chExt cx="471518" cy="253916"/>
                </a:xfrm>
              </p:grpSpPr>
              <p:sp>
                <p:nvSpPr>
                  <p:cNvPr id="56" name="CuadroTexto 55">
                    <a:extLst>
                      <a:ext uri="{FF2B5EF4-FFF2-40B4-BE49-F238E27FC236}">
                        <a16:creationId xmlns="" xmlns:a16="http://schemas.microsoft.com/office/drawing/2014/main" id="{75045D03-7FA7-47D6-99E6-D9493E978A48}"/>
                      </a:ext>
                    </a:extLst>
                  </p:cNvPr>
                  <p:cNvSpPr txBox="1"/>
                  <p:nvPr/>
                </p:nvSpPr>
                <p:spPr>
                  <a:xfrm>
                    <a:off x="5200891" y="4199226"/>
                    <a:ext cx="391454" cy="253916"/>
                  </a:xfrm>
                  <a:prstGeom prst="rect">
                    <a:avLst/>
                  </a:prstGeom>
                  <a:noFill/>
                </p:spPr>
                <p:txBody>
                  <a:bodyPr wrap="none" rtlCol="0">
                    <a:spAutoFit/>
                  </a:bodyPr>
                  <a:lstStyle/>
                  <a:p>
                    <a:r>
                      <a:rPr lang="es-CO" sz="1050" dirty="0"/>
                      <a:t>142</a:t>
                    </a:r>
                    <a:endParaRPr lang="es-CO" sz="1100" dirty="0"/>
                  </a:p>
                </p:txBody>
              </p:sp>
              <p:sp>
                <p:nvSpPr>
                  <p:cNvPr id="57" name="Elipse 56">
                    <a:extLst>
                      <a:ext uri="{FF2B5EF4-FFF2-40B4-BE49-F238E27FC236}">
                        <a16:creationId xmlns="" xmlns:a16="http://schemas.microsoft.com/office/drawing/2014/main" id="{2A142D20-AE6F-4FB7-99FB-9E7488601DA4}"/>
                      </a:ext>
                    </a:extLst>
                  </p:cNvPr>
                  <p:cNvSpPr/>
                  <p:nvPr/>
                </p:nvSpPr>
                <p:spPr>
                  <a:xfrm>
                    <a:off x="5120827" y="4262272"/>
                    <a:ext cx="145396" cy="138221"/>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600"/>
                  </a:p>
                </p:txBody>
              </p:sp>
            </p:grpSp>
            <p:sp>
              <p:nvSpPr>
                <p:cNvPr id="54" name="CuadroTexto 53">
                  <a:extLst>
                    <a:ext uri="{FF2B5EF4-FFF2-40B4-BE49-F238E27FC236}">
                      <a16:creationId xmlns="" xmlns:a16="http://schemas.microsoft.com/office/drawing/2014/main" id="{8517EBA2-62E8-4923-89AC-D67DF3FA3707}"/>
                    </a:ext>
                  </a:extLst>
                </p:cNvPr>
                <p:cNvSpPr txBox="1"/>
                <p:nvPr/>
              </p:nvSpPr>
              <p:spPr>
                <a:xfrm>
                  <a:off x="4106024" y="4582057"/>
                  <a:ext cx="391454" cy="253916"/>
                </a:xfrm>
                <a:prstGeom prst="rect">
                  <a:avLst/>
                </a:prstGeom>
                <a:noFill/>
              </p:spPr>
              <p:txBody>
                <a:bodyPr wrap="none" rtlCol="0">
                  <a:spAutoFit/>
                </a:bodyPr>
                <a:lstStyle/>
                <a:p>
                  <a:r>
                    <a:rPr lang="es-CO" sz="1050" dirty="0"/>
                    <a:t>137</a:t>
                  </a:r>
                </a:p>
              </p:txBody>
            </p:sp>
            <p:sp>
              <p:nvSpPr>
                <p:cNvPr id="55" name="Elipse 54">
                  <a:extLst>
                    <a:ext uri="{FF2B5EF4-FFF2-40B4-BE49-F238E27FC236}">
                      <a16:creationId xmlns="" xmlns:a16="http://schemas.microsoft.com/office/drawing/2014/main" id="{F22A5B2F-2BC2-42C2-8CE1-E757DDB50542}"/>
                    </a:ext>
                  </a:extLst>
                </p:cNvPr>
                <p:cNvSpPr/>
                <p:nvPr/>
              </p:nvSpPr>
              <p:spPr>
                <a:xfrm>
                  <a:off x="4033970" y="4607802"/>
                  <a:ext cx="145396" cy="138221"/>
                </a:xfrm>
                <a:prstGeom prst="ellipse">
                  <a:avLst/>
                </a:prstGeom>
                <a:solidFill>
                  <a:srgbClr val="92D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grpSp>
        <p:cxnSp>
          <p:nvCxnSpPr>
            <p:cNvPr id="49" name="Conector recto 48">
              <a:extLst>
                <a:ext uri="{FF2B5EF4-FFF2-40B4-BE49-F238E27FC236}">
                  <a16:creationId xmlns="" xmlns:a16="http://schemas.microsoft.com/office/drawing/2014/main" id="{D02FB0F2-14E9-407D-A5D9-EE94506AF934}"/>
                </a:ext>
              </a:extLst>
            </p:cNvPr>
            <p:cNvCxnSpPr>
              <a:cxnSpLocks/>
            </p:cNvCxnSpPr>
            <p:nvPr/>
          </p:nvCxnSpPr>
          <p:spPr>
            <a:xfrm>
              <a:off x="3697874" y="4465707"/>
              <a:ext cx="3810" cy="227948"/>
            </a:xfrm>
            <a:prstGeom prst="line">
              <a:avLst/>
            </a:prstGeom>
            <a:ln>
              <a:solidFill>
                <a:srgbClr val="C0000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58" name="Grupo 57">
            <a:extLst>
              <a:ext uri="{FF2B5EF4-FFF2-40B4-BE49-F238E27FC236}">
                <a16:creationId xmlns="" xmlns:a16="http://schemas.microsoft.com/office/drawing/2014/main" id="{F94706D8-AEB6-4E4B-BD58-EECB530E7AE1}"/>
              </a:ext>
            </a:extLst>
          </p:cNvPr>
          <p:cNvGrpSpPr/>
          <p:nvPr/>
        </p:nvGrpSpPr>
        <p:grpSpPr>
          <a:xfrm>
            <a:off x="5388697" y="2443274"/>
            <a:ext cx="475228" cy="657496"/>
            <a:chOff x="3626494" y="4299672"/>
            <a:chExt cx="475228" cy="657496"/>
          </a:xfrm>
        </p:grpSpPr>
        <p:grpSp>
          <p:nvGrpSpPr>
            <p:cNvPr id="60" name="Grupo 59">
              <a:extLst>
                <a:ext uri="{FF2B5EF4-FFF2-40B4-BE49-F238E27FC236}">
                  <a16:creationId xmlns="" xmlns:a16="http://schemas.microsoft.com/office/drawing/2014/main" id="{9A2813C9-3689-475A-8D92-8AB271D958E0}"/>
                </a:ext>
              </a:extLst>
            </p:cNvPr>
            <p:cNvGrpSpPr/>
            <p:nvPr/>
          </p:nvGrpSpPr>
          <p:grpSpPr>
            <a:xfrm>
              <a:off x="3626494" y="4299672"/>
              <a:ext cx="475228" cy="657496"/>
              <a:chOff x="3626494" y="4299672"/>
              <a:chExt cx="475228" cy="657496"/>
            </a:xfrm>
          </p:grpSpPr>
          <p:sp>
            <p:nvSpPr>
              <p:cNvPr id="61" name="CuadroTexto 60">
                <a:extLst>
                  <a:ext uri="{FF2B5EF4-FFF2-40B4-BE49-F238E27FC236}">
                    <a16:creationId xmlns="" xmlns:a16="http://schemas.microsoft.com/office/drawing/2014/main" id="{51150D43-49D9-4BDE-B49C-98735632E645}"/>
                  </a:ext>
                </a:extLst>
              </p:cNvPr>
              <p:cNvSpPr txBox="1"/>
              <p:nvPr/>
            </p:nvSpPr>
            <p:spPr>
              <a:xfrm>
                <a:off x="3726298" y="4703252"/>
                <a:ext cx="375424" cy="253916"/>
              </a:xfrm>
              <a:prstGeom prst="rect">
                <a:avLst/>
              </a:prstGeom>
              <a:noFill/>
            </p:spPr>
            <p:txBody>
              <a:bodyPr wrap="none" rtlCol="0">
                <a:spAutoFit/>
              </a:bodyPr>
              <a:lstStyle/>
              <a:p>
                <a:r>
                  <a:rPr lang="es-CO" sz="1050" dirty="0">
                    <a:solidFill>
                      <a:srgbClr val="C00000"/>
                    </a:solidFill>
                  </a:rPr>
                  <a:t>(-3)</a:t>
                </a:r>
              </a:p>
            </p:txBody>
          </p:sp>
          <p:grpSp>
            <p:nvGrpSpPr>
              <p:cNvPr id="62" name="Grupo 61">
                <a:extLst>
                  <a:ext uri="{FF2B5EF4-FFF2-40B4-BE49-F238E27FC236}">
                    <a16:creationId xmlns="" xmlns:a16="http://schemas.microsoft.com/office/drawing/2014/main" id="{5A2F42C6-6070-482D-9686-7708E1024AEC}"/>
                  </a:ext>
                </a:extLst>
              </p:cNvPr>
              <p:cNvGrpSpPr/>
              <p:nvPr/>
            </p:nvGrpSpPr>
            <p:grpSpPr>
              <a:xfrm>
                <a:off x="3626494" y="4299672"/>
                <a:ext cx="467641" cy="436544"/>
                <a:chOff x="4028770" y="4297103"/>
                <a:chExt cx="467641" cy="436544"/>
              </a:xfrm>
            </p:grpSpPr>
            <p:grpSp>
              <p:nvGrpSpPr>
                <p:cNvPr id="63" name="Grupo 62">
                  <a:extLst>
                    <a:ext uri="{FF2B5EF4-FFF2-40B4-BE49-F238E27FC236}">
                      <a16:creationId xmlns="" xmlns:a16="http://schemas.microsoft.com/office/drawing/2014/main" id="{9634A6CF-75AC-4D64-9F57-B57A2C95CDC2}"/>
                    </a:ext>
                  </a:extLst>
                </p:cNvPr>
                <p:cNvGrpSpPr/>
                <p:nvPr/>
              </p:nvGrpSpPr>
              <p:grpSpPr>
                <a:xfrm>
                  <a:off x="4030300" y="4297103"/>
                  <a:ext cx="462379" cy="253916"/>
                  <a:chOff x="5124102" y="4225095"/>
                  <a:chExt cx="462379" cy="253916"/>
                </a:xfrm>
              </p:grpSpPr>
              <p:sp>
                <p:nvSpPr>
                  <p:cNvPr id="66" name="CuadroTexto 65">
                    <a:extLst>
                      <a:ext uri="{FF2B5EF4-FFF2-40B4-BE49-F238E27FC236}">
                        <a16:creationId xmlns="" xmlns:a16="http://schemas.microsoft.com/office/drawing/2014/main" id="{C41130C6-EDBE-4A5E-9A73-E516AA46DDD7}"/>
                      </a:ext>
                    </a:extLst>
                  </p:cNvPr>
                  <p:cNvSpPr txBox="1"/>
                  <p:nvPr/>
                </p:nvSpPr>
                <p:spPr>
                  <a:xfrm>
                    <a:off x="5195027" y="4225095"/>
                    <a:ext cx="391454" cy="253916"/>
                  </a:xfrm>
                  <a:prstGeom prst="rect">
                    <a:avLst/>
                  </a:prstGeom>
                  <a:noFill/>
                </p:spPr>
                <p:txBody>
                  <a:bodyPr wrap="none" rtlCol="0">
                    <a:spAutoFit/>
                  </a:bodyPr>
                  <a:lstStyle/>
                  <a:p>
                    <a:r>
                      <a:rPr lang="es-CO" sz="1050" dirty="0"/>
                      <a:t>158</a:t>
                    </a:r>
                    <a:endParaRPr lang="es-CO" sz="1100" dirty="0"/>
                  </a:p>
                </p:txBody>
              </p:sp>
              <p:sp>
                <p:nvSpPr>
                  <p:cNvPr id="67" name="Elipse 66">
                    <a:extLst>
                      <a:ext uri="{FF2B5EF4-FFF2-40B4-BE49-F238E27FC236}">
                        <a16:creationId xmlns="" xmlns:a16="http://schemas.microsoft.com/office/drawing/2014/main" id="{6F1C1609-3F8B-4035-8BC6-1208FED318E0}"/>
                      </a:ext>
                    </a:extLst>
                  </p:cNvPr>
                  <p:cNvSpPr/>
                  <p:nvPr/>
                </p:nvSpPr>
                <p:spPr>
                  <a:xfrm>
                    <a:off x="5124102" y="4275048"/>
                    <a:ext cx="145396" cy="138221"/>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600"/>
                  </a:p>
                </p:txBody>
              </p:sp>
            </p:grpSp>
            <p:sp>
              <p:nvSpPr>
                <p:cNvPr id="64" name="CuadroTexto 63">
                  <a:extLst>
                    <a:ext uri="{FF2B5EF4-FFF2-40B4-BE49-F238E27FC236}">
                      <a16:creationId xmlns="" xmlns:a16="http://schemas.microsoft.com/office/drawing/2014/main" id="{93D6724D-086B-4F90-8F42-D5F4FA0C6243}"/>
                    </a:ext>
                  </a:extLst>
                </p:cNvPr>
                <p:cNvSpPr txBox="1"/>
                <p:nvPr/>
              </p:nvSpPr>
              <p:spPr>
                <a:xfrm>
                  <a:off x="4104957" y="4479731"/>
                  <a:ext cx="391454" cy="253916"/>
                </a:xfrm>
                <a:prstGeom prst="rect">
                  <a:avLst/>
                </a:prstGeom>
                <a:noFill/>
              </p:spPr>
              <p:txBody>
                <a:bodyPr wrap="none" rtlCol="0">
                  <a:spAutoFit/>
                </a:bodyPr>
                <a:lstStyle/>
                <a:p>
                  <a:r>
                    <a:rPr lang="es-CO" sz="1050" dirty="0"/>
                    <a:t>155</a:t>
                  </a:r>
                </a:p>
              </p:txBody>
            </p:sp>
            <p:sp>
              <p:nvSpPr>
                <p:cNvPr id="65" name="Elipse 64">
                  <a:extLst>
                    <a:ext uri="{FF2B5EF4-FFF2-40B4-BE49-F238E27FC236}">
                      <a16:creationId xmlns="" xmlns:a16="http://schemas.microsoft.com/office/drawing/2014/main" id="{68CBA3A6-F479-4011-9D1D-7C5006DA6AE4}"/>
                    </a:ext>
                  </a:extLst>
                </p:cNvPr>
                <p:cNvSpPr/>
                <p:nvPr/>
              </p:nvSpPr>
              <p:spPr>
                <a:xfrm>
                  <a:off x="4028770" y="4557955"/>
                  <a:ext cx="145396" cy="138221"/>
                </a:xfrm>
                <a:prstGeom prst="ellipse">
                  <a:avLst/>
                </a:prstGeom>
                <a:solidFill>
                  <a:srgbClr val="92D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grpSp>
        <p:cxnSp>
          <p:nvCxnSpPr>
            <p:cNvPr id="59" name="Conector recto 58">
              <a:extLst>
                <a:ext uri="{FF2B5EF4-FFF2-40B4-BE49-F238E27FC236}">
                  <a16:creationId xmlns="" xmlns:a16="http://schemas.microsoft.com/office/drawing/2014/main" id="{E852B4E0-5FAA-4410-808B-4CD630C2AC3E}"/>
                </a:ext>
              </a:extLst>
            </p:cNvPr>
            <p:cNvCxnSpPr>
              <a:cxnSpLocks/>
            </p:cNvCxnSpPr>
            <p:nvPr/>
          </p:nvCxnSpPr>
          <p:spPr>
            <a:xfrm>
              <a:off x="3698949" y="4462295"/>
              <a:ext cx="0" cy="146963"/>
            </a:xfrm>
            <a:prstGeom prst="line">
              <a:avLst/>
            </a:prstGeom>
            <a:ln>
              <a:solidFill>
                <a:srgbClr val="C0000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68" name="Grupo 67">
            <a:extLst>
              <a:ext uri="{FF2B5EF4-FFF2-40B4-BE49-F238E27FC236}">
                <a16:creationId xmlns="" xmlns:a16="http://schemas.microsoft.com/office/drawing/2014/main" id="{270172B9-9619-4218-8EF1-19872CD6DB91}"/>
              </a:ext>
            </a:extLst>
          </p:cNvPr>
          <p:cNvGrpSpPr/>
          <p:nvPr/>
        </p:nvGrpSpPr>
        <p:grpSpPr>
          <a:xfrm>
            <a:off x="7804387" y="3218237"/>
            <a:ext cx="473497" cy="588937"/>
            <a:chOff x="3622770" y="4273803"/>
            <a:chExt cx="473497" cy="588937"/>
          </a:xfrm>
        </p:grpSpPr>
        <p:grpSp>
          <p:nvGrpSpPr>
            <p:cNvPr id="69" name="Grupo 68">
              <a:extLst>
                <a:ext uri="{FF2B5EF4-FFF2-40B4-BE49-F238E27FC236}">
                  <a16:creationId xmlns="" xmlns:a16="http://schemas.microsoft.com/office/drawing/2014/main" id="{AD9EA1C7-7508-486E-B1EC-958D219929F8}"/>
                </a:ext>
              </a:extLst>
            </p:cNvPr>
            <p:cNvGrpSpPr/>
            <p:nvPr/>
          </p:nvGrpSpPr>
          <p:grpSpPr>
            <a:xfrm>
              <a:off x="3622770" y="4273803"/>
              <a:ext cx="473497" cy="588937"/>
              <a:chOff x="3622770" y="4273803"/>
              <a:chExt cx="473497" cy="588937"/>
            </a:xfrm>
          </p:grpSpPr>
          <p:sp>
            <p:nvSpPr>
              <p:cNvPr id="71" name="CuadroTexto 70">
                <a:extLst>
                  <a:ext uri="{FF2B5EF4-FFF2-40B4-BE49-F238E27FC236}">
                    <a16:creationId xmlns="" xmlns:a16="http://schemas.microsoft.com/office/drawing/2014/main" id="{30B0EC89-3BE7-4E47-B617-192E50B86E23}"/>
                  </a:ext>
                </a:extLst>
              </p:cNvPr>
              <p:cNvSpPr txBox="1"/>
              <p:nvPr/>
            </p:nvSpPr>
            <p:spPr>
              <a:xfrm>
                <a:off x="3710917" y="4608824"/>
                <a:ext cx="375424" cy="253916"/>
              </a:xfrm>
              <a:prstGeom prst="rect">
                <a:avLst/>
              </a:prstGeom>
              <a:noFill/>
            </p:spPr>
            <p:txBody>
              <a:bodyPr wrap="none" rtlCol="0">
                <a:spAutoFit/>
              </a:bodyPr>
              <a:lstStyle/>
              <a:p>
                <a:r>
                  <a:rPr lang="es-CO" sz="1050" dirty="0">
                    <a:solidFill>
                      <a:srgbClr val="C00000"/>
                    </a:solidFill>
                  </a:rPr>
                  <a:t>(-2)</a:t>
                </a:r>
              </a:p>
            </p:txBody>
          </p:sp>
          <p:grpSp>
            <p:nvGrpSpPr>
              <p:cNvPr id="72" name="Grupo 71">
                <a:extLst>
                  <a:ext uri="{FF2B5EF4-FFF2-40B4-BE49-F238E27FC236}">
                    <a16:creationId xmlns="" xmlns:a16="http://schemas.microsoft.com/office/drawing/2014/main" id="{41A1BAC3-D473-415F-AA80-C9D98C89732B}"/>
                  </a:ext>
                </a:extLst>
              </p:cNvPr>
              <p:cNvGrpSpPr/>
              <p:nvPr/>
            </p:nvGrpSpPr>
            <p:grpSpPr>
              <a:xfrm>
                <a:off x="3622770" y="4273803"/>
                <a:ext cx="473497" cy="462151"/>
                <a:chOff x="4025046" y="4271234"/>
                <a:chExt cx="473497" cy="462151"/>
              </a:xfrm>
            </p:grpSpPr>
            <p:grpSp>
              <p:nvGrpSpPr>
                <p:cNvPr id="73" name="Grupo 72">
                  <a:extLst>
                    <a:ext uri="{FF2B5EF4-FFF2-40B4-BE49-F238E27FC236}">
                      <a16:creationId xmlns="" xmlns:a16="http://schemas.microsoft.com/office/drawing/2014/main" id="{B4DD666F-B2A6-4994-9CC4-B9B53DB50E31}"/>
                    </a:ext>
                  </a:extLst>
                </p:cNvPr>
                <p:cNvGrpSpPr/>
                <p:nvPr/>
              </p:nvGrpSpPr>
              <p:grpSpPr>
                <a:xfrm>
                  <a:off x="4027025" y="4271234"/>
                  <a:ext cx="471518" cy="253916"/>
                  <a:chOff x="5120827" y="4199226"/>
                  <a:chExt cx="471518" cy="253916"/>
                </a:xfrm>
              </p:grpSpPr>
              <p:sp>
                <p:nvSpPr>
                  <p:cNvPr id="76" name="CuadroTexto 75">
                    <a:extLst>
                      <a:ext uri="{FF2B5EF4-FFF2-40B4-BE49-F238E27FC236}">
                        <a16:creationId xmlns="" xmlns:a16="http://schemas.microsoft.com/office/drawing/2014/main" id="{8E1B9BD9-4E2B-4E1E-B208-80405971542B}"/>
                      </a:ext>
                    </a:extLst>
                  </p:cNvPr>
                  <p:cNvSpPr txBox="1"/>
                  <p:nvPr/>
                </p:nvSpPr>
                <p:spPr>
                  <a:xfrm>
                    <a:off x="5200891" y="4199226"/>
                    <a:ext cx="391454" cy="253916"/>
                  </a:xfrm>
                  <a:prstGeom prst="rect">
                    <a:avLst/>
                  </a:prstGeom>
                  <a:noFill/>
                </p:spPr>
                <p:txBody>
                  <a:bodyPr wrap="none" rtlCol="0">
                    <a:spAutoFit/>
                  </a:bodyPr>
                  <a:lstStyle/>
                  <a:p>
                    <a:r>
                      <a:rPr lang="es-CO" sz="1050" dirty="0"/>
                      <a:t>146</a:t>
                    </a:r>
                    <a:endParaRPr lang="es-CO" sz="1100" dirty="0"/>
                  </a:p>
                </p:txBody>
              </p:sp>
              <p:sp>
                <p:nvSpPr>
                  <p:cNvPr id="77" name="Elipse 76">
                    <a:extLst>
                      <a:ext uri="{FF2B5EF4-FFF2-40B4-BE49-F238E27FC236}">
                        <a16:creationId xmlns="" xmlns:a16="http://schemas.microsoft.com/office/drawing/2014/main" id="{7A6AC80A-46D7-45BF-A2E6-9096E5C8F3C9}"/>
                      </a:ext>
                    </a:extLst>
                  </p:cNvPr>
                  <p:cNvSpPr/>
                  <p:nvPr/>
                </p:nvSpPr>
                <p:spPr>
                  <a:xfrm>
                    <a:off x="5120827" y="4262272"/>
                    <a:ext cx="145396" cy="138221"/>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600"/>
                  </a:p>
                </p:txBody>
              </p:sp>
            </p:grpSp>
            <p:sp>
              <p:nvSpPr>
                <p:cNvPr id="74" name="CuadroTexto 73">
                  <a:extLst>
                    <a:ext uri="{FF2B5EF4-FFF2-40B4-BE49-F238E27FC236}">
                      <a16:creationId xmlns="" xmlns:a16="http://schemas.microsoft.com/office/drawing/2014/main" id="{FB09CF16-15E2-452E-A503-607BD0E5C5D7}"/>
                    </a:ext>
                  </a:extLst>
                </p:cNvPr>
                <p:cNvSpPr txBox="1"/>
                <p:nvPr/>
              </p:nvSpPr>
              <p:spPr>
                <a:xfrm>
                  <a:off x="4106024" y="4479469"/>
                  <a:ext cx="391454" cy="253916"/>
                </a:xfrm>
                <a:prstGeom prst="rect">
                  <a:avLst/>
                </a:prstGeom>
                <a:noFill/>
              </p:spPr>
              <p:txBody>
                <a:bodyPr wrap="none" rtlCol="0">
                  <a:spAutoFit/>
                </a:bodyPr>
                <a:lstStyle/>
                <a:p>
                  <a:r>
                    <a:rPr lang="es-CO" sz="1050" dirty="0"/>
                    <a:t>144</a:t>
                  </a:r>
                </a:p>
              </p:txBody>
            </p:sp>
            <p:sp>
              <p:nvSpPr>
                <p:cNvPr id="75" name="Elipse 74">
                  <a:extLst>
                    <a:ext uri="{FF2B5EF4-FFF2-40B4-BE49-F238E27FC236}">
                      <a16:creationId xmlns="" xmlns:a16="http://schemas.microsoft.com/office/drawing/2014/main" id="{7BA94855-21DE-4F85-A38D-753AF3F24692}"/>
                    </a:ext>
                  </a:extLst>
                </p:cNvPr>
                <p:cNvSpPr/>
                <p:nvPr/>
              </p:nvSpPr>
              <p:spPr>
                <a:xfrm>
                  <a:off x="4025046" y="4536437"/>
                  <a:ext cx="145396" cy="138221"/>
                </a:xfrm>
                <a:prstGeom prst="ellipse">
                  <a:avLst/>
                </a:prstGeom>
                <a:solidFill>
                  <a:srgbClr val="92D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grpSp>
        <p:cxnSp>
          <p:nvCxnSpPr>
            <p:cNvPr id="70" name="Conector recto 69">
              <a:extLst>
                <a:ext uri="{FF2B5EF4-FFF2-40B4-BE49-F238E27FC236}">
                  <a16:creationId xmlns="" xmlns:a16="http://schemas.microsoft.com/office/drawing/2014/main" id="{AAE6CD6D-E4EF-43B5-8002-35A0F45AE4A4}"/>
                </a:ext>
              </a:extLst>
            </p:cNvPr>
            <p:cNvCxnSpPr>
              <a:cxnSpLocks/>
            </p:cNvCxnSpPr>
            <p:nvPr/>
          </p:nvCxnSpPr>
          <p:spPr>
            <a:xfrm>
              <a:off x="3688954" y="4483548"/>
              <a:ext cx="2054" cy="82219"/>
            </a:xfrm>
            <a:prstGeom prst="line">
              <a:avLst/>
            </a:prstGeom>
            <a:ln>
              <a:solidFill>
                <a:srgbClr val="C0000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pic>
        <p:nvPicPr>
          <p:cNvPr id="37" name="Picture 12" descr="Resultado de imagen para UNIVERSIDAD MARIANA logo">
            <a:extLst>
              <a:ext uri="{FF2B5EF4-FFF2-40B4-BE49-F238E27FC236}">
                <a16:creationId xmlns="" xmlns:a16="http://schemas.microsoft.com/office/drawing/2014/main" id="{8E4FD1C4-7744-46CD-8571-D20527DC6DD6}"/>
              </a:ext>
            </a:extLst>
          </p:cNvPr>
          <p:cNvPicPr>
            <a:picLocks noChangeAspect="1" noChangeArrowheads="1"/>
          </p:cNvPicPr>
          <p:nvPr/>
        </p:nvPicPr>
        <p:blipFill>
          <a:blip r:embed="rId6" cstate="print">
            <a:clrChange>
              <a:clrFrom>
                <a:srgbClr val="FEFFFF"/>
              </a:clrFrom>
              <a:clrTo>
                <a:srgbClr val="FEFFFF">
                  <a:alpha val="0"/>
                </a:srgbClr>
              </a:clrTo>
            </a:clrChange>
            <a:extLst>
              <a:ext uri="{28A0092B-C50C-407E-A947-70E740481C1C}">
                <a14:useLocalDpi xmlns:a14="http://schemas.microsoft.com/office/drawing/2010/main" val="0"/>
              </a:ext>
            </a:extLst>
          </a:blip>
          <a:srcRect/>
          <a:stretch>
            <a:fillRect/>
          </a:stretch>
        </p:blipFill>
        <p:spPr bwMode="auto">
          <a:xfrm>
            <a:off x="7619607" y="2482516"/>
            <a:ext cx="763451" cy="76345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Resultado de imagen para IU CESMAG logo">
            <a:extLst>
              <a:ext uri="{FF2B5EF4-FFF2-40B4-BE49-F238E27FC236}">
                <a16:creationId xmlns="" xmlns:a16="http://schemas.microsoft.com/office/drawing/2014/main" id="{B3411875-82BE-4637-9DB4-010D2E7D241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28244" y="2813554"/>
            <a:ext cx="788747" cy="788747"/>
          </a:xfrm>
          <a:prstGeom prst="rect">
            <a:avLst/>
          </a:prstGeom>
          <a:noFill/>
          <a:extLst>
            <a:ext uri="{909E8E84-426E-40DD-AFC4-6F175D3DCCD1}">
              <a14:hiddenFill xmlns:a14="http://schemas.microsoft.com/office/drawing/2010/main">
                <a:solidFill>
                  <a:srgbClr val="FFFFFF"/>
                </a:solidFill>
              </a14:hiddenFill>
            </a:ext>
          </a:extLst>
        </p:spPr>
      </p:pic>
      <p:grpSp>
        <p:nvGrpSpPr>
          <p:cNvPr id="78" name="Grupo 77">
            <a:extLst>
              <a:ext uri="{FF2B5EF4-FFF2-40B4-BE49-F238E27FC236}">
                <a16:creationId xmlns="" xmlns:a16="http://schemas.microsoft.com/office/drawing/2014/main" id="{2692F40A-C4D4-4D00-A52D-C4B95AAFD3F8}"/>
              </a:ext>
            </a:extLst>
          </p:cNvPr>
          <p:cNvGrpSpPr/>
          <p:nvPr/>
        </p:nvGrpSpPr>
        <p:grpSpPr>
          <a:xfrm>
            <a:off x="6512822" y="3798088"/>
            <a:ext cx="471518" cy="727206"/>
            <a:chOff x="3624749" y="4273803"/>
            <a:chExt cx="471518" cy="727206"/>
          </a:xfrm>
        </p:grpSpPr>
        <p:grpSp>
          <p:nvGrpSpPr>
            <p:cNvPr id="79" name="Grupo 78">
              <a:extLst>
                <a:ext uri="{FF2B5EF4-FFF2-40B4-BE49-F238E27FC236}">
                  <a16:creationId xmlns="" xmlns:a16="http://schemas.microsoft.com/office/drawing/2014/main" id="{D67D5255-2D59-43C1-8BCC-59D074A17F8D}"/>
                </a:ext>
              </a:extLst>
            </p:cNvPr>
            <p:cNvGrpSpPr/>
            <p:nvPr/>
          </p:nvGrpSpPr>
          <p:grpSpPr>
            <a:xfrm>
              <a:off x="3624749" y="4273803"/>
              <a:ext cx="471518" cy="727206"/>
              <a:chOff x="3624749" y="4273803"/>
              <a:chExt cx="471518" cy="727206"/>
            </a:xfrm>
          </p:grpSpPr>
          <p:sp>
            <p:nvSpPr>
              <p:cNvPr id="81" name="CuadroTexto 80">
                <a:extLst>
                  <a:ext uri="{FF2B5EF4-FFF2-40B4-BE49-F238E27FC236}">
                    <a16:creationId xmlns="" xmlns:a16="http://schemas.microsoft.com/office/drawing/2014/main" id="{4A2D91CA-9B3D-49E3-B92E-36D0E73069FE}"/>
                  </a:ext>
                </a:extLst>
              </p:cNvPr>
              <p:cNvSpPr txBox="1"/>
              <p:nvPr/>
            </p:nvSpPr>
            <p:spPr>
              <a:xfrm>
                <a:off x="3697537" y="4747093"/>
                <a:ext cx="375424" cy="253916"/>
              </a:xfrm>
              <a:prstGeom prst="rect">
                <a:avLst/>
              </a:prstGeom>
              <a:noFill/>
            </p:spPr>
            <p:txBody>
              <a:bodyPr wrap="none" rtlCol="0">
                <a:spAutoFit/>
              </a:bodyPr>
              <a:lstStyle/>
              <a:p>
                <a:r>
                  <a:rPr lang="es-CO" sz="1050" dirty="0">
                    <a:solidFill>
                      <a:srgbClr val="C00000"/>
                    </a:solidFill>
                  </a:rPr>
                  <a:t>(-5)</a:t>
                </a:r>
              </a:p>
            </p:txBody>
          </p:sp>
          <p:grpSp>
            <p:nvGrpSpPr>
              <p:cNvPr id="82" name="Grupo 81">
                <a:extLst>
                  <a:ext uri="{FF2B5EF4-FFF2-40B4-BE49-F238E27FC236}">
                    <a16:creationId xmlns="" xmlns:a16="http://schemas.microsoft.com/office/drawing/2014/main" id="{CBF1C5C4-C174-4F3B-AD23-083341A17D26}"/>
                  </a:ext>
                </a:extLst>
              </p:cNvPr>
              <p:cNvGrpSpPr/>
              <p:nvPr/>
            </p:nvGrpSpPr>
            <p:grpSpPr>
              <a:xfrm>
                <a:off x="3624749" y="4273803"/>
                <a:ext cx="471518" cy="564739"/>
                <a:chOff x="4027025" y="4271234"/>
                <a:chExt cx="471518" cy="564739"/>
              </a:xfrm>
            </p:grpSpPr>
            <p:grpSp>
              <p:nvGrpSpPr>
                <p:cNvPr id="83" name="Grupo 82">
                  <a:extLst>
                    <a:ext uri="{FF2B5EF4-FFF2-40B4-BE49-F238E27FC236}">
                      <a16:creationId xmlns="" xmlns:a16="http://schemas.microsoft.com/office/drawing/2014/main" id="{48CA3D29-F093-4D48-A7ED-C88B167F3257}"/>
                    </a:ext>
                  </a:extLst>
                </p:cNvPr>
                <p:cNvGrpSpPr/>
                <p:nvPr/>
              </p:nvGrpSpPr>
              <p:grpSpPr>
                <a:xfrm>
                  <a:off x="4027025" y="4271234"/>
                  <a:ext cx="471518" cy="253916"/>
                  <a:chOff x="5120827" y="4199226"/>
                  <a:chExt cx="471518" cy="253916"/>
                </a:xfrm>
              </p:grpSpPr>
              <p:sp>
                <p:nvSpPr>
                  <p:cNvPr id="86" name="CuadroTexto 85">
                    <a:extLst>
                      <a:ext uri="{FF2B5EF4-FFF2-40B4-BE49-F238E27FC236}">
                        <a16:creationId xmlns="" xmlns:a16="http://schemas.microsoft.com/office/drawing/2014/main" id="{EA91F29B-DE63-4985-BA67-85D5CE87F251}"/>
                      </a:ext>
                    </a:extLst>
                  </p:cNvPr>
                  <p:cNvSpPr txBox="1"/>
                  <p:nvPr/>
                </p:nvSpPr>
                <p:spPr>
                  <a:xfrm>
                    <a:off x="5200891" y="4199226"/>
                    <a:ext cx="391454" cy="253916"/>
                  </a:xfrm>
                  <a:prstGeom prst="rect">
                    <a:avLst/>
                  </a:prstGeom>
                  <a:noFill/>
                </p:spPr>
                <p:txBody>
                  <a:bodyPr wrap="none" rtlCol="0">
                    <a:spAutoFit/>
                  </a:bodyPr>
                  <a:lstStyle/>
                  <a:p>
                    <a:r>
                      <a:rPr lang="es-CO" sz="1050" dirty="0"/>
                      <a:t>137</a:t>
                    </a:r>
                    <a:endParaRPr lang="es-CO" sz="1100" dirty="0"/>
                  </a:p>
                </p:txBody>
              </p:sp>
              <p:sp>
                <p:nvSpPr>
                  <p:cNvPr id="87" name="Elipse 86">
                    <a:extLst>
                      <a:ext uri="{FF2B5EF4-FFF2-40B4-BE49-F238E27FC236}">
                        <a16:creationId xmlns="" xmlns:a16="http://schemas.microsoft.com/office/drawing/2014/main" id="{76B1F370-E701-463E-BA55-91E9FA133349}"/>
                      </a:ext>
                    </a:extLst>
                  </p:cNvPr>
                  <p:cNvSpPr/>
                  <p:nvPr/>
                </p:nvSpPr>
                <p:spPr>
                  <a:xfrm>
                    <a:off x="5120827" y="4262272"/>
                    <a:ext cx="145396" cy="138221"/>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600"/>
                  </a:p>
                </p:txBody>
              </p:sp>
            </p:grpSp>
            <p:sp>
              <p:nvSpPr>
                <p:cNvPr id="84" name="CuadroTexto 83">
                  <a:extLst>
                    <a:ext uri="{FF2B5EF4-FFF2-40B4-BE49-F238E27FC236}">
                      <a16:creationId xmlns="" xmlns:a16="http://schemas.microsoft.com/office/drawing/2014/main" id="{7F9287AC-2394-4C1F-A199-CDD295A8C88D}"/>
                    </a:ext>
                  </a:extLst>
                </p:cNvPr>
                <p:cNvSpPr txBox="1"/>
                <p:nvPr/>
              </p:nvSpPr>
              <p:spPr>
                <a:xfrm>
                  <a:off x="4106024" y="4582057"/>
                  <a:ext cx="391454" cy="253916"/>
                </a:xfrm>
                <a:prstGeom prst="rect">
                  <a:avLst/>
                </a:prstGeom>
                <a:noFill/>
              </p:spPr>
              <p:txBody>
                <a:bodyPr wrap="none" rtlCol="0">
                  <a:spAutoFit/>
                </a:bodyPr>
                <a:lstStyle/>
                <a:p>
                  <a:r>
                    <a:rPr lang="es-CO" sz="1050" dirty="0"/>
                    <a:t>132</a:t>
                  </a:r>
                </a:p>
              </p:txBody>
            </p:sp>
            <p:sp>
              <p:nvSpPr>
                <p:cNvPr id="85" name="Elipse 84">
                  <a:extLst>
                    <a:ext uri="{FF2B5EF4-FFF2-40B4-BE49-F238E27FC236}">
                      <a16:creationId xmlns="" xmlns:a16="http://schemas.microsoft.com/office/drawing/2014/main" id="{545A679D-CCCD-4D66-A209-E5C109C99C1C}"/>
                    </a:ext>
                  </a:extLst>
                </p:cNvPr>
                <p:cNvSpPr/>
                <p:nvPr/>
              </p:nvSpPr>
              <p:spPr>
                <a:xfrm>
                  <a:off x="4029506" y="4647945"/>
                  <a:ext cx="145396" cy="138221"/>
                </a:xfrm>
                <a:prstGeom prst="ellipse">
                  <a:avLst/>
                </a:prstGeom>
                <a:solidFill>
                  <a:srgbClr val="92D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grpSp>
        <p:cxnSp>
          <p:nvCxnSpPr>
            <p:cNvPr id="80" name="Conector recto 79">
              <a:extLst>
                <a:ext uri="{FF2B5EF4-FFF2-40B4-BE49-F238E27FC236}">
                  <a16:creationId xmlns="" xmlns:a16="http://schemas.microsoft.com/office/drawing/2014/main" id="{530C2061-FB87-4301-BFE4-F033AFF9DBBD}"/>
                </a:ext>
              </a:extLst>
            </p:cNvPr>
            <p:cNvCxnSpPr>
              <a:cxnSpLocks/>
            </p:cNvCxnSpPr>
            <p:nvPr/>
          </p:nvCxnSpPr>
          <p:spPr>
            <a:xfrm>
              <a:off x="3697874" y="4465707"/>
              <a:ext cx="3810" cy="227948"/>
            </a:xfrm>
            <a:prstGeom prst="line">
              <a:avLst/>
            </a:prstGeom>
            <a:ln>
              <a:solidFill>
                <a:srgbClr val="C0000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88" name="Elipse 87">
            <a:extLst>
              <a:ext uri="{FF2B5EF4-FFF2-40B4-BE49-F238E27FC236}">
                <a16:creationId xmlns="" xmlns:a16="http://schemas.microsoft.com/office/drawing/2014/main" id="{0A97549E-2776-423E-809E-C1A3E2E37953}"/>
              </a:ext>
            </a:extLst>
          </p:cNvPr>
          <p:cNvSpPr/>
          <p:nvPr/>
        </p:nvSpPr>
        <p:spPr>
          <a:xfrm>
            <a:off x="8352733" y="4947233"/>
            <a:ext cx="145396" cy="138221"/>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600"/>
          </a:p>
        </p:txBody>
      </p:sp>
      <p:sp>
        <p:nvSpPr>
          <p:cNvPr id="89" name="Elipse 88">
            <a:extLst>
              <a:ext uri="{FF2B5EF4-FFF2-40B4-BE49-F238E27FC236}">
                <a16:creationId xmlns="" xmlns:a16="http://schemas.microsoft.com/office/drawing/2014/main" id="{0EF6FE4C-F75F-47C7-8DB8-2A9D6818D5B6}"/>
              </a:ext>
            </a:extLst>
          </p:cNvPr>
          <p:cNvSpPr/>
          <p:nvPr/>
        </p:nvSpPr>
        <p:spPr>
          <a:xfrm>
            <a:off x="8351203" y="5158132"/>
            <a:ext cx="145396" cy="138221"/>
          </a:xfrm>
          <a:prstGeom prst="ellipse">
            <a:avLst/>
          </a:prstGeom>
          <a:solidFill>
            <a:srgbClr val="92D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1" name="CuadroTexto 10">
            <a:extLst>
              <a:ext uri="{FF2B5EF4-FFF2-40B4-BE49-F238E27FC236}">
                <a16:creationId xmlns="" xmlns:a16="http://schemas.microsoft.com/office/drawing/2014/main" id="{15A6928F-A257-46BB-9AE8-15D73A15FA43}"/>
              </a:ext>
            </a:extLst>
          </p:cNvPr>
          <p:cNvSpPr txBox="1"/>
          <p:nvPr/>
        </p:nvSpPr>
        <p:spPr>
          <a:xfrm>
            <a:off x="8451995" y="4871377"/>
            <a:ext cx="1398140" cy="307777"/>
          </a:xfrm>
          <a:prstGeom prst="rect">
            <a:avLst/>
          </a:prstGeom>
          <a:noFill/>
        </p:spPr>
        <p:txBody>
          <a:bodyPr wrap="none" rtlCol="0">
            <a:spAutoFit/>
          </a:bodyPr>
          <a:lstStyle/>
          <a:p>
            <a:r>
              <a:rPr lang="es-CO" sz="1400" dirty="0">
                <a:latin typeface="Arial" panose="020B0604020202020204" pitchFamily="34" charset="0"/>
                <a:cs typeface="Arial" panose="020B0604020202020204" pitchFamily="34" charset="0"/>
              </a:rPr>
              <a:t>Promedio 2016</a:t>
            </a:r>
          </a:p>
        </p:txBody>
      </p:sp>
      <p:sp>
        <p:nvSpPr>
          <p:cNvPr id="90" name="CuadroTexto 89">
            <a:extLst>
              <a:ext uri="{FF2B5EF4-FFF2-40B4-BE49-F238E27FC236}">
                <a16:creationId xmlns="" xmlns:a16="http://schemas.microsoft.com/office/drawing/2014/main" id="{CAD6FBDD-C9DE-4626-8BC4-93D73D563BB0}"/>
              </a:ext>
            </a:extLst>
          </p:cNvPr>
          <p:cNvSpPr txBox="1"/>
          <p:nvPr/>
        </p:nvSpPr>
        <p:spPr>
          <a:xfrm>
            <a:off x="8448280" y="5090683"/>
            <a:ext cx="1398140" cy="307777"/>
          </a:xfrm>
          <a:prstGeom prst="rect">
            <a:avLst/>
          </a:prstGeom>
          <a:noFill/>
        </p:spPr>
        <p:txBody>
          <a:bodyPr wrap="none" rtlCol="0">
            <a:spAutoFit/>
          </a:bodyPr>
          <a:lstStyle/>
          <a:p>
            <a:r>
              <a:rPr lang="es-CO" sz="1400" dirty="0">
                <a:latin typeface="Arial" panose="020B0604020202020204" pitchFamily="34" charset="0"/>
                <a:cs typeface="Arial" panose="020B0604020202020204" pitchFamily="34" charset="0"/>
              </a:rPr>
              <a:t>Promedio 2017</a:t>
            </a:r>
          </a:p>
        </p:txBody>
      </p:sp>
    </p:spTree>
    <p:extLst>
      <p:ext uri="{BB962C8B-B14F-4D97-AF65-F5344CB8AC3E}">
        <p14:creationId xmlns:p14="http://schemas.microsoft.com/office/powerpoint/2010/main" val="325159335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descr="Resultado de imagen para universidad de NariÃ±o">
            <a:extLst>
              <a:ext uri="{FF2B5EF4-FFF2-40B4-BE49-F238E27FC236}">
                <a16:creationId xmlns="" xmlns:a16="http://schemas.microsoft.com/office/drawing/2014/main" id="{68583B75-D1C6-47A3-83F8-DD1EBB43AC8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69155" y="1275731"/>
            <a:ext cx="1089913" cy="1089913"/>
          </a:xfrm>
          <a:prstGeom prst="rect">
            <a:avLst/>
          </a:prstGeom>
          <a:noFill/>
          <a:extLst>
            <a:ext uri="{909E8E84-426E-40DD-AFC4-6F175D3DCCD1}">
              <a14:hiddenFill xmlns:a14="http://schemas.microsoft.com/office/drawing/2010/main">
                <a:solidFill>
                  <a:srgbClr val="FFFFFF"/>
                </a:solidFill>
              </a14:hiddenFill>
            </a:ext>
          </a:extLst>
        </p:spPr>
      </p:pic>
      <p:pic>
        <p:nvPicPr>
          <p:cNvPr id="30" name="Imagen 29">
            <a:extLst>
              <a:ext uri="{FF2B5EF4-FFF2-40B4-BE49-F238E27FC236}">
                <a16:creationId xmlns="" xmlns:a16="http://schemas.microsoft.com/office/drawing/2014/main" id="{4E4EB011-946F-4641-999B-B5FDE923EEB7}"/>
              </a:ext>
            </a:extLst>
          </p:cNvPr>
          <p:cNvPicPr>
            <a:picLocks noChangeAspect="1"/>
          </p:cNvPicPr>
          <p:nvPr/>
        </p:nvPicPr>
        <p:blipFill>
          <a:blip r:embed="rId5"/>
          <a:stretch>
            <a:fillRect/>
          </a:stretch>
        </p:blipFill>
        <p:spPr>
          <a:xfrm>
            <a:off x="1426870" y="1340492"/>
            <a:ext cx="9338260" cy="5517508"/>
          </a:xfrm>
          <a:prstGeom prst="rect">
            <a:avLst/>
          </a:prstGeom>
        </p:spPr>
      </p:pic>
      <p:sp>
        <p:nvSpPr>
          <p:cNvPr id="31" name="Rectángulo 30">
            <a:extLst>
              <a:ext uri="{FF2B5EF4-FFF2-40B4-BE49-F238E27FC236}">
                <a16:creationId xmlns="" xmlns:a16="http://schemas.microsoft.com/office/drawing/2014/main" id="{BD9EF8D2-A9E7-44DE-8347-BDFBB23F51FF}"/>
              </a:ext>
            </a:extLst>
          </p:cNvPr>
          <p:cNvSpPr/>
          <p:nvPr/>
        </p:nvSpPr>
        <p:spPr>
          <a:xfrm>
            <a:off x="0" y="224588"/>
            <a:ext cx="12192000" cy="830997"/>
          </a:xfrm>
          <a:prstGeom prst="rect">
            <a:avLst/>
          </a:prstGeom>
          <a:solidFill>
            <a:srgbClr val="002060"/>
          </a:solidFill>
        </p:spPr>
        <p:txBody>
          <a:bodyPr wrap="square">
            <a:spAutoFit/>
          </a:bodyPr>
          <a:lstStyle/>
          <a:p>
            <a:pPr algn="ctr">
              <a:spcBef>
                <a:spcPct val="0"/>
              </a:spcBef>
            </a:pPr>
            <a:r>
              <a:rPr lang="es-CO" altLang="es-CO" sz="2400" dirty="0">
                <a:solidFill>
                  <a:schemeClr val="bg1"/>
                </a:solidFill>
                <a:latin typeface="Arial" panose="020B0604020202020204" pitchFamily="34" charset="0"/>
                <a:cs typeface="Arial" panose="020B0604020202020204" pitchFamily="34" charset="0"/>
              </a:rPr>
              <a:t>Análisis de las cinco competencias Genéricas</a:t>
            </a:r>
            <a:br>
              <a:rPr lang="es-CO" altLang="es-CO" sz="2400" dirty="0">
                <a:solidFill>
                  <a:schemeClr val="bg1"/>
                </a:solidFill>
                <a:latin typeface="Arial" panose="020B0604020202020204" pitchFamily="34" charset="0"/>
                <a:cs typeface="Arial" panose="020B0604020202020204" pitchFamily="34" charset="0"/>
              </a:rPr>
            </a:br>
            <a:r>
              <a:rPr lang="es-CO" altLang="es-CO" sz="2400" dirty="0">
                <a:solidFill>
                  <a:schemeClr val="bg1"/>
                </a:solidFill>
                <a:latin typeface="Arial" panose="020B0604020202020204" pitchFamily="34" charset="0"/>
                <a:cs typeface="Arial" panose="020B0604020202020204" pitchFamily="34" charset="0"/>
              </a:rPr>
              <a:t>(UDENAR 2016 y 2017)</a:t>
            </a:r>
          </a:p>
        </p:txBody>
      </p:sp>
      <p:grpSp>
        <p:nvGrpSpPr>
          <p:cNvPr id="32" name="Grupo 31">
            <a:extLst>
              <a:ext uri="{FF2B5EF4-FFF2-40B4-BE49-F238E27FC236}">
                <a16:creationId xmlns="" xmlns:a16="http://schemas.microsoft.com/office/drawing/2014/main" id="{66ACCF35-D700-4369-A30A-CAB57B64209F}"/>
              </a:ext>
            </a:extLst>
          </p:cNvPr>
          <p:cNvGrpSpPr/>
          <p:nvPr/>
        </p:nvGrpSpPr>
        <p:grpSpPr>
          <a:xfrm>
            <a:off x="3157239" y="3166090"/>
            <a:ext cx="380138" cy="354898"/>
            <a:chOff x="1790480" y="3375851"/>
            <a:chExt cx="380138" cy="354898"/>
          </a:xfrm>
        </p:grpSpPr>
        <p:sp>
          <p:nvSpPr>
            <p:cNvPr id="33" name="Triángulo isósceles 32">
              <a:extLst>
                <a:ext uri="{FF2B5EF4-FFF2-40B4-BE49-F238E27FC236}">
                  <a16:creationId xmlns="" xmlns:a16="http://schemas.microsoft.com/office/drawing/2014/main" id="{8F1C39D4-06DA-4485-BBEC-ADF969B22451}"/>
                </a:ext>
              </a:extLst>
            </p:cNvPr>
            <p:cNvSpPr/>
            <p:nvPr/>
          </p:nvSpPr>
          <p:spPr>
            <a:xfrm rot="10800000">
              <a:off x="1890712" y="3375851"/>
              <a:ext cx="86688" cy="120755"/>
            </a:xfrm>
            <a:prstGeom prst="triangle">
              <a:avLst/>
            </a:prstGeom>
            <a:solidFill>
              <a:srgbClr val="AF0D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34" name="CuadroTexto 33">
              <a:extLst>
                <a:ext uri="{FF2B5EF4-FFF2-40B4-BE49-F238E27FC236}">
                  <a16:creationId xmlns="" xmlns:a16="http://schemas.microsoft.com/office/drawing/2014/main" id="{A6F83128-7E7C-4113-A0AD-E68DDDBFB3F5}"/>
                </a:ext>
              </a:extLst>
            </p:cNvPr>
            <p:cNvSpPr txBox="1"/>
            <p:nvPr/>
          </p:nvSpPr>
          <p:spPr>
            <a:xfrm>
              <a:off x="1790480" y="3484528"/>
              <a:ext cx="380138" cy="246221"/>
            </a:xfrm>
            <a:prstGeom prst="rect">
              <a:avLst/>
            </a:prstGeom>
            <a:noFill/>
          </p:spPr>
          <p:txBody>
            <a:bodyPr wrap="square" rtlCol="0">
              <a:spAutoFit/>
            </a:bodyPr>
            <a:lstStyle/>
            <a:p>
              <a:r>
                <a:rPr lang="es-CO" sz="1000" dirty="0">
                  <a:solidFill>
                    <a:srgbClr val="FF0000"/>
                  </a:solidFill>
                  <a:latin typeface="Arial Narrow" panose="020B0606020202030204" pitchFamily="34" charset="0"/>
                </a:rPr>
                <a:t>-9</a:t>
              </a:r>
            </a:p>
          </p:txBody>
        </p:sp>
      </p:grpSp>
      <p:grpSp>
        <p:nvGrpSpPr>
          <p:cNvPr id="35" name="Grupo 34">
            <a:extLst>
              <a:ext uri="{FF2B5EF4-FFF2-40B4-BE49-F238E27FC236}">
                <a16:creationId xmlns="" xmlns:a16="http://schemas.microsoft.com/office/drawing/2014/main" id="{0A643513-AC67-47CA-88E6-EF8FCA7506ED}"/>
              </a:ext>
            </a:extLst>
          </p:cNvPr>
          <p:cNvGrpSpPr/>
          <p:nvPr/>
        </p:nvGrpSpPr>
        <p:grpSpPr>
          <a:xfrm rot="10800000">
            <a:off x="5938889" y="1251235"/>
            <a:ext cx="322353" cy="356763"/>
            <a:chOff x="1759382" y="3398855"/>
            <a:chExt cx="322353" cy="356763"/>
          </a:xfrm>
        </p:grpSpPr>
        <p:sp>
          <p:nvSpPr>
            <p:cNvPr id="36" name="Triángulo isósceles 35">
              <a:extLst>
                <a:ext uri="{FF2B5EF4-FFF2-40B4-BE49-F238E27FC236}">
                  <a16:creationId xmlns="" xmlns:a16="http://schemas.microsoft.com/office/drawing/2014/main" id="{FD4B5553-6E6E-4467-8B75-30456FAA864D}"/>
                </a:ext>
              </a:extLst>
            </p:cNvPr>
            <p:cNvSpPr/>
            <p:nvPr/>
          </p:nvSpPr>
          <p:spPr>
            <a:xfrm rot="10800000">
              <a:off x="1893023" y="3398855"/>
              <a:ext cx="86688" cy="120755"/>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000" dirty="0"/>
            </a:p>
          </p:txBody>
        </p:sp>
        <p:sp>
          <p:nvSpPr>
            <p:cNvPr id="37" name="CuadroTexto 36">
              <a:extLst>
                <a:ext uri="{FF2B5EF4-FFF2-40B4-BE49-F238E27FC236}">
                  <a16:creationId xmlns="" xmlns:a16="http://schemas.microsoft.com/office/drawing/2014/main" id="{D8A91087-4751-4A23-A8AA-A73EFED24BDD}"/>
                </a:ext>
              </a:extLst>
            </p:cNvPr>
            <p:cNvSpPr txBox="1"/>
            <p:nvPr/>
          </p:nvSpPr>
          <p:spPr>
            <a:xfrm rot="10800000">
              <a:off x="1759382" y="3509397"/>
              <a:ext cx="322353" cy="246221"/>
            </a:xfrm>
            <a:prstGeom prst="rect">
              <a:avLst/>
            </a:prstGeom>
            <a:noFill/>
          </p:spPr>
          <p:txBody>
            <a:bodyPr wrap="square" rtlCol="0">
              <a:spAutoFit/>
            </a:bodyPr>
            <a:lstStyle/>
            <a:p>
              <a:r>
                <a:rPr lang="es-CO" sz="1000" dirty="0">
                  <a:solidFill>
                    <a:srgbClr val="002060"/>
                  </a:solidFill>
                  <a:latin typeface="Arial Narrow" panose="020B0606020202030204" pitchFamily="34" charset="0"/>
                </a:rPr>
                <a:t>+2</a:t>
              </a:r>
            </a:p>
          </p:txBody>
        </p:sp>
      </p:grpSp>
      <p:grpSp>
        <p:nvGrpSpPr>
          <p:cNvPr id="38" name="Grupo 37">
            <a:extLst>
              <a:ext uri="{FF2B5EF4-FFF2-40B4-BE49-F238E27FC236}">
                <a16:creationId xmlns="" xmlns:a16="http://schemas.microsoft.com/office/drawing/2014/main" id="{0D15063B-09D7-4454-B374-859E8C199074}"/>
              </a:ext>
            </a:extLst>
          </p:cNvPr>
          <p:cNvGrpSpPr/>
          <p:nvPr/>
        </p:nvGrpSpPr>
        <p:grpSpPr>
          <a:xfrm>
            <a:off x="4533100" y="2157295"/>
            <a:ext cx="277243" cy="341942"/>
            <a:chOff x="1790479" y="3398855"/>
            <a:chExt cx="277243" cy="341942"/>
          </a:xfrm>
        </p:grpSpPr>
        <p:sp>
          <p:nvSpPr>
            <p:cNvPr id="39" name="Triángulo isósceles 38">
              <a:extLst>
                <a:ext uri="{FF2B5EF4-FFF2-40B4-BE49-F238E27FC236}">
                  <a16:creationId xmlns="" xmlns:a16="http://schemas.microsoft.com/office/drawing/2014/main" id="{7E731AAF-2F43-4E54-937D-3EF619F0C2BD}"/>
                </a:ext>
              </a:extLst>
            </p:cNvPr>
            <p:cNvSpPr/>
            <p:nvPr/>
          </p:nvSpPr>
          <p:spPr>
            <a:xfrm rot="10800000">
              <a:off x="1893023" y="3398855"/>
              <a:ext cx="86688" cy="120755"/>
            </a:xfrm>
            <a:prstGeom prst="triangle">
              <a:avLst/>
            </a:prstGeom>
            <a:solidFill>
              <a:srgbClr val="AF0D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000" dirty="0"/>
            </a:p>
          </p:txBody>
        </p:sp>
        <p:sp>
          <p:nvSpPr>
            <p:cNvPr id="40" name="CuadroTexto 39">
              <a:extLst>
                <a:ext uri="{FF2B5EF4-FFF2-40B4-BE49-F238E27FC236}">
                  <a16:creationId xmlns="" xmlns:a16="http://schemas.microsoft.com/office/drawing/2014/main" id="{8DA0B2FE-CAAC-4C5E-B078-91EB93F85CA6}"/>
                </a:ext>
              </a:extLst>
            </p:cNvPr>
            <p:cNvSpPr txBox="1"/>
            <p:nvPr/>
          </p:nvSpPr>
          <p:spPr>
            <a:xfrm>
              <a:off x="1790479" y="3494576"/>
              <a:ext cx="277243" cy="246221"/>
            </a:xfrm>
            <a:prstGeom prst="rect">
              <a:avLst/>
            </a:prstGeom>
            <a:noFill/>
          </p:spPr>
          <p:txBody>
            <a:bodyPr wrap="square" rtlCol="0">
              <a:spAutoFit/>
            </a:bodyPr>
            <a:lstStyle/>
            <a:p>
              <a:r>
                <a:rPr lang="es-CO" sz="1000" dirty="0">
                  <a:solidFill>
                    <a:srgbClr val="FF0000"/>
                  </a:solidFill>
                  <a:latin typeface="Arial Narrow" panose="020B0606020202030204" pitchFamily="34" charset="0"/>
                </a:rPr>
                <a:t>-2</a:t>
              </a:r>
            </a:p>
          </p:txBody>
        </p:sp>
      </p:grpSp>
      <p:grpSp>
        <p:nvGrpSpPr>
          <p:cNvPr id="41" name="Grupo 40">
            <a:extLst>
              <a:ext uri="{FF2B5EF4-FFF2-40B4-BE49-F238E27FC236}">
                <a16:creationId xmlns="" xmlns:a16="http://schemas.microsoft.com/office/drawing/2014/main" id="{DFB73C73-E6C9-40FF-AC87-FD49A67F483C}"/>
              </a:ext>
            </a:extLst>
          </p:cNvPr>
          <p:cNvGrpSpPr/>
          <p:nvPr/>
        </p:nvGrpSpPr>
        <p:grpSpPr>
          <a:xfrm>
            <a:off x="8732445" y="2533399"/>
            <a:ext cx="322352" cy="341942"/>
            <a:chOff x="1790480" y="3398855"/>
            <a:chExt cx="322352" cy="341942"/>
          </a:xfrm>
        </p:grpSpPr>
        <p:sp>
          <p:nvSpPr>
            <p:cNvPr id="42" name="Triángulo isósceles 41">
              <a:extLst>
                <a:ext uri="{FF2B5EF4-FFF2-40B4-BE49-F238E27FC236}">
                  <a16:creationId xmlns="" xmlns:a16="http://schemas.microsoft.com/office/drawing/2014/main" id="{0E08B34D-F4F9-4F1E-9B53-FC290FBE47F4}"/>
                </a:ext>
              </a:extLst>
            </p:cNvPr>
            <p:cNvSpPr/>
            <p:nvPr/>
          </p:nvSpPr>
          <p:spPr>
            <a:xfrm rot="10800000">
              <a:off x="1893023" y="3398855"/>
              <a:ext cx="86688" cy="120755"/>
            </a:xfrm>
            <a:prstGeom prst="triangle">
              <a:avLst/>
            </a:prstGeom>
            <a:solidFill>
              <a:srgbClr val="AF0D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3" name="CuadroTexto 42">
              <a:extLst>
                <a:ext uri="{FF2B5EF4-FFF2-40B4-BE49-F238E27FC236}">
                  <a16:creationId xmlns="" xmlns:a16="http://schemas.microsoft.com/office/drawing/2014/main" id="{CA5605E4-9127-4934-A88E-D11A4EC79054}"/>
                </a:ext>
              </a:extLst>
            </p:cNvPr>
            <p:cNvSpPr txBox="1"/>
            <p:nvPr/>
          </p:nvSpPr>
          <p:spPr>
            <a:xfrm>
              <a:off x="1790480" y="3494576"/>
              <a:ext cx="322352" cy="246221"/>
            </a:xfrm>
            <a:prstGeom prst="rect">
              <a:avLst/>
            </a:prstGeom>
            <a:noFill/>
          </p:spPr>
          <p:txBody>
            <a:bodyPr wrap="square" rtlCol="0">
              <a:spAutoFit/>
            </a:bodyPr>
            <a:lstStyle/>
            <a:p>
              <a:r>
                <a:rPr lang="es-CO" sz="1000" dirty="0">
                  <a:solidFill>
                    <a:srgbClr val="FF0000"/>
                  </a:solidFill>
                  <a:latin typeface="Arial Narrow" panose="020B0606020202030204" pitchFamily="34" charset="0"/>
                </a:rPr>
                <a:t>-2</a:t>
              </a:r>
            </a:p>
          </p:txBody>
        </p:sp>
      </p:grpSp>
      <p:grpSp>
        <p:nvGrpSpPr>
          <p:cNvPr id="44" name="Grupo 43">
            <a:extLst>
              <a:ext uri="{FF2B5EF4-FFF2-40B4-BE49-F238E27FC236}">
                <a16:creationId xmlns="" xmlns:a16="http://schemas.microsoft.com/office/drawing/2014/main" id="{164219F4-7C29-412E-BA53-E36A9DF8CEE2}"/>
              </a:ext>
            </a:extLst>
          </p:cNvPr>
          <p:cNvGrpSpPr/>
          <p:nvPr/>
        </p:nvGrpSpPr>
        <p:grpSpPr>
          <a:xfrm>
            <a:off x="10088795" y="2430577"/>
            <a:ext cx="322352" cy="341942"/>
            <a:chOff x="1790480" y="3398855"/>
            <a:chExt cx="322352" cy="341942"/>
          </a:xfrm>
        </p:grpSpPr>
        <p:sp>
          <p:nvSpPr>
            <p:cNvPr id="45" name="Triángulo isósceles 44">
              <a:extLst>
                <a:ext uri="{FF2B5EF4-FFF2-40B4-BE49-F238E27FC236}">
                  <a16:creationId xmlns="" xmlns:a16="http://schemas.microsoft.com/office/drawing/2014/main" id="{F4520581-9601-4557-8705-F44230808BB2}"/>
                </a:ext>
              </a:extLst>
            </p:cNvPr>
            <p:cNvSpPr/>
            <p:nvPr/>
          </p:nvSpPr>
          <p:spPr>
            <a:xfrm rot="10800000">
              <a:off x="1893023" y="3398855"/>
              <a:ext cx="86688" cy="120755"/>
            </a:xfrm>
            <a:prstGeom prst="triangle">
              <a:avLst/>
            </a:prstGeom>
            <a:solidFill>
              <a:srgbClr val="AF0D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6" name="CuadroTexto 45">
              <a:extLst>
                <a:ext uri="{FF2B5EF4-FFF2-40B4-BE49-F238E27FC236}">
                  <a16:creationId xmlns="" xmlns:a16="http://schemas.microsoft.com/office/drawing/2014/main" id="{651D1C2D-74AE-416E-8CB8-A8284BD06FFB}"/>
                </a:ext>
              </a:extLst>
            </p:cNvPr>
            <p:cNvSpPr txBox="1"/>
            <p:nvPr/>
          </p:nvSpPr>
          <p:spPr>
            <a:xfrm>
              <a:off x="1790480" y="3494576"/>
              <a:ext cx="322352" cy="246221"/>
            </a:xfrm>
            <a:prstGeom prst="rect">
              <a:avLst/>
            </a:prstGeom>
            <a:noFill/>
          </p:spPr>
          <p:txBody>
            <a:bodyPr wrap="square" rtlCol="0">
              <a:spAutoFit/>
            </a:bodyPr>
            <a:lstStyle/>
            <a:p>
              <a:r>
                <a:rPr lang="es-CO" sz="1000" dirty="0">
                  <a:solidFill>
                    <a:srgbClr val="FF0000"/>
                  </a:solidFill>
                  <a:latin typeface="Arial Narrow" panose="020B0606020202030204" pitchFamily="34" charset="0"/>
                </a:rPr>
                <a:t>-3</a:t>
              </a:r>
            </a:p>
          </p:txBody>
        </p:sp>
      </p:grpSp>
      <p:grpSp>
        <p:nvGrpSpPr>
          <p:cNvPr id="47" name="Grupo 46">
            <a:extLst>
              <a:ext uri="{FF2B5EF4-FFF2-40B4-BE49-F238E27FC236}">
                <a16:creationId xmlns="" xmlns:a16="http://schemas.microsoft.com/office/drawing/2014/main" id="{68BE96EF-A822-4E12-BBBD-BF7071B84BEE}"/>
              </a:ext>
            </a:extLst>
          </p:cNvPr>
          <p:cNvGrpSpPr/>
          <p:nvPr/>
        </p:nvGrpSpPr>
        <p:grpSpPr>
          <a:xfrm rot="10800000">
            <a:off x="7367428" y="1463925"/>
            <a:ext cx="322353" cy="400110"/>
            <a:chOff x="1759382" y="3355508"/>
            <a:chExt cx="322353" cy="400110"/>
          </a:xfrm>
        </p:grpSpPr>
        <p:sp>
          <p:nvSpPr>
            <p:cNvPr id="48" name="Triángulo isósceles 47">
              <a:extLst>
                <a:ext uri="{FF2B5EF4-FFF2-40B4-BE49-F238E27FC236}">
                  <a16:creationId xmlns="" xmlns:a16="http://schemas.microsoft.com/office/drawing/2014/main" id="{6E1D4202-6F4F-4979-ABE4-41A10C71B96C}"/>
                </a:ext>
              </a:extLst>
            </p:cNvPr>
            <p:cNvSpPr/>
            <p:nvPr/>
          </p:nvSpPr>
          <p:spPr>
            <a:xfrm rot="10800000">
              <a:off x="1893023" y="3398855"/>
              <a:ext cx="86688" cy="120755"/>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000" dirty="0"/>
            </a:p>
          </p:txBody>
        </p:sp>
        <p:sp>
          <p:nvSpPr>
            <p:cNvPr id="49" name="CuadroTexto 48">
              <a:extLst>
                <a:ext uri="{FF2B5EF4-FFF2-40B4-BE49-F238E27FC236}">
                  <a16:creationId xmlns="" xmlns:a16="http://schemas.microsoft.com/office/drawing/2014/main" id="{4EC4BC75-14DC-4101-8A9F-C1615831BA3F}"/>
                </a:ext>
              </a:extLst>
            </p:cNvPr>
            <p:cNvSpPr txBox="1"/>
            <p:nvPr/>
          </p:nvSpPr>
          <p:spPr>
            <a:xfrm rot="10800000">
              <a:off x="1759382" y="3355508"/>
              <a:ext cx="322353" cy="400110"/>
            </a:xfrm>
            <a:prstGeom prst="rect">
              <a:avLst/>
            </a:prstGeom>
            <a:noFill/>
          </p:spPr>
          <p:txBody>
            <a:bodyPr wrap="square" rtlCol="0">
              <a:spAutoFit/>
            </a:bodyPr>
            <a:lstStyle/>
            <a:p>
              <a:r>
                <a:rPr lang="es-CO" sz="1000" dirty="0">
                  <a:solidFill>
                    <a:srgbClr val="002060"/>
                  </a:solidFill>
                  <a:latin typeface="Arial Narrow" panose="020B0606020202030204" pitchFamily="34" charset="0"/>
                </a:rPr>
                <a:t>+1´1</a:t>
              </a:r>
            </a:p>
          </p:txBody>
        </p:sp>
      </p:grpSp>
      <p:sp>
        <p:nvSpPr>
          <p:cNvPr id="51" name="Rombo 50">
            <a:extLst>
              <a:ext uri="{FF2B5EF4-FFF2-40B4-BE49-F238E27FC236}">
                <a16:creationId xmlns="" xmlns:a16="http://schemas.microsoft.com/office/drawing/2014/main" id="{17D36AA0-A41D-4003-BDB2-0515C062FEB2}"/>
              </a:ext>
            </a:extLst>
          </p:cNvPr>
          <p:cNvSpPr/>
          <p:nvPr/>
        </p:nvSpPr>
        <p:spPr>
          <a:xfrm>
            <a:off x="4366143" y="3188272"/>
            <a:ext cx="144016" cy="134513"/>
          </a:xfrm>
          <a:prstGeom prst="diamond">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2" name="Rombo 51">
            <a:extLst>
              <a:ext uri="{FF2B5EF4-FFF2-40B4-BE49-F238E27FC236}">
                <a16:creationId xmlns="" xmlns:a16="http://schemas.microsoft.com/office/drawing/2014/main" id="{F4E1BEFF-BCAD-4152-887C-12D0B25873C9}"/>
              </a:ext>
            </a:extLst>
          </p:cNvPr>
          <p:cNvSpPr/>
          <p:nvPr/>
        </p:nvSpPr>
        <p:spPr>
          <a:xfrm>
            <a:off x="6727653" y="3178686"/>
            <a:ext cx="144016" cy="134513"/>
          </a:xfrm>
          <a:prstGeom prst="diamond">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3" name="Rombo 52">
            <a:extLst>
              <a:ext uri="{FF2B5EF4-FFF2-40B4-BE49-F238E27FC236}">
                <a16:creationId xmlns="" xmlns:a16="http://schemas.microsoft.com/office/drawing/2014/main" id="{F9EFA0D3-15BC-4FFF-A546-B9D0D40157F5}"/>
              </a:ext>
            </a:extLst>
          </p:cNvPr>
          <p:cNvSpPr/>
          <p:nvPr/>
        </p:nvSpPr>
        <p:spPr>
          <a:xfrm>
            <a:off x="8130655" y="3179693"/>
            <a:ext cx="144016" cy="134513"/>
          </a:xfrm>
          <a:prstGeom prst="diamond">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4" name="Rombo 53">
            <a:extLst>
              <a:ext uri="{FF2B5EF4-FFF2-40B4-BE49-F238E27FC236}">
                <a16:creationId xmlns="" xmlns:a16="http://schemas.microsoft.com/office/drawing/2014/main" id="{42B07B25-3054-406D-A790-05EDDB683F06}"/>
              </a:ext>
            </a:extLst>
          </p:cNvPr>
          <p:cNvSpPr/>
          <p:nvPr/>
        </p:nvSpPr>
        <p:spPr>
          <a:xfrm>
            <a:off x="9498703" y="3164389"/>
            <a:ext cx="144016" cy="134513"/>
          </a:xfrm>
          <a:prstGeom prst="diamond">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5" name="Rombo 54">
            <a:extLst>
              <a:ext uri="{FF2B5EF4-FFF2-40B4-BE49-F238E27FC236}">
                <a16:creationId xmlns="" xmlns:a16="http://schemas.microsoft.com/office/drawing/2014/main" id="{CD750A6E-E9BD-4354-8344-7520AF1FB393}"/>
              </a:ext>
            </a:extLst>
          </p:cNvPr>
          <p:cNvSpPr/>
          <p:nvPr/>
        </p:nvSpPr>
        <p:spPr>
          <a:xfrm>
            <a:off x="9906496" y="3363641"/>
            <a:ext cx="144016" cy="134513"/>
          </a:xfrm>
          <a:prstGeom prst="diamond">
            <a:avLst/>
          </a:prstGeom>
          <a:solidFill>
            <a:schemeClr val="accent4"/>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6" name="Rombo 55">
            <a:extLst>
              <a:ext uri="{FF2B5EF4-FFF2-40B4-BE49-F238E27FC236}">
                <a16:creationId xmlns="" xmlns:a16="http://schemas.microsoft.com/office/drawing/2014/main" id="{F5670AE9-72D5-491A-B270-E1C0F1FEEAEE}"/>
              </a:ext>
            </a:extLst>
          </p:cNvPr>
          <p:cNvSpPr/>
          <p:nvPr/>
        </p:nvSpPr>
        <p:spPr>
          <a:xfrm>
            <a:off x="8505351" y="3179251"/>
            <a:ext cx="144016" cy="134513"/>
          </a:xfrm>
          <a:prstGeom prst="diamond">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7" name="Rombo 56">
            <a:extLst>
              <a:ext uri="{FF2B5EF4-FFF2-40B4-BE49-F238E27FC236}">
                <a16:creationId xmlns="" xmlns:a16="http://schemas.microsoft.com/office/drawing/2014/main" id="{B6233ACC-56EF-4F29-8C38-423ECB1E4CA2}"/>
              </a:ext>
            </a:extLst>
          </p:cNvPr>
          <p:cNvSpPr/>
          <p:nvPr/>
        </p:nvSpPr>
        <p:spPr>
          <a:xfrm>
            <a:off x="7126323" y="3249770"/>
            <a:ext cx="144016" cy="134513"/>
          </a:xfrm>
          <a:prstGeom prst="diamond">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8" name="Rombo 57">
            <a:extLst>
              <a:ext uri="{FF2B5EF4-FFF2-40B4-BE49-F238E27FC236}">
                <a16:creationId xmlns="" xmlns:a16="http://schemas.microsoft.com/office/drawing/2014/main" id="{D540D1E2-26B8-4162-94B1-B922413B1811}"/>
              </a:ext>
            </a:extLst>
          </p:cNvPr>
          <p:cNvSpPr/>
          <p:nvPr/>
        </p:nvSpPr>
        <p:spPr>
          <a:xfrm>
            <a:off x="3967662" y="3107862"/>
            <a:ext cx="144016" cy="134513"/>
          </a:xfrm>
          <a:prstGeom prst="diamond">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nvGrpSpPr>
          <p:cNvPr id="59" name="Grupo 58">
            <a:extLst>
              <a:ext uri="{FF2B5EF4-FFF2-40B4-BE49-F238E27FC236}">
                <a16:creationId xmlns="" xmlns:a16="http://schemas.microsoft.com/office/drawing/2014/main" id="{2D36D8DC-2ABE-45FD-A3F5-E8C0F344B33F}"/>
              </a:ext>
            </a:extLst>
          </p:cNvPr>
          <p:cNvGrpSpPr/>
          <p:nvPr/>
        </p:nvGrpSpPr>
        <p:grpSpPr>
          <a:xfrm>
            <a:off x="2570927" y="3140167"/>
            <a:ext cx="554322" cy="1047234"/>
            <a:chOff x="2570927" y="3089927"/>
            <a:chExt cx="554322" cy="1047234"/>
          </a:xfrm>
        </p:grpSpPr>
        <p:sp>
          <p:nvSpPr>
            <p:cNvPr id="60" name="Rombo 59">
              <a:extLst>
                <a:ext uri="{FF2B5EF4-FFF2-40B4-BE49-F238E27FC236}">
                  <a16:creationId xmlns="" xmlns:a16="http://schemas.microsoft.com/office/drawing/2014/main" id="{2EE1A52D-1971-485E-9F3E-73CFEFC617EB}"/>
                </a:ext>
              </a:extLst>
            </p:cNvPr>
            <p:cNvSpPr/>
            <p:nvPr/>
          </p:nvSpPr>
          <p:spPr>
            <a:xfrm>
              <a:off x="2981233" y="4002648"/>
              <a:ext cx="144016" cy="134513"/>
            </a:xfrm>
            <a:prstGeom prst="diamond">
              <a:avLst/>
            </a:prstGeom>
            <a:solidFill>
              <a:schemeClr val="accent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1" name="Rombo 60">
              <a:extLst>
                <a:ext uri="{FF2B5EF4-FFF2-40B4-BE49-F238E27FC236}">
                  <a16:creationId xmlns="" xmlns:a16="http://schemas.microsoft.com/office/drawing/2014/main" id="{0AAB5C4E-AC0E-4956-B1F7-0BE69A538F96}"/>
                </a:ext>
              </a:extLst>
            </p:cNvPr>
            <p:cNvSpPr/>
            <p:nvPr/>
          </p:nvSpPr>
          <p:spPr>
            <a:xfrm>
              <a:off x="2570927" y="3089927"/>
              <a:ext cx="144016" cy="134513"/>
            </a:xfrm>
            <a:prstGeom prst="diamond">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62" name="Rombo 61">
            <a:extLst>
              <a:ext uri="{FF2B5EF4-FFF2-40B4-BE49-F238E27FC236}">
                <a16:creationId xmlns="" xmlns:a16="http://schemas.microsoft.com/office/drawing/2014/main" id="{F518AA7D-763D-436F-BA6A-180EB0C45280}"/>
              </a:ext>
            </a:extLst>
          </p:cNvPr>
          <p:cNvSpPr/>
          <p:nvPr/>
        </p:nvSpPr>
        <p:spPr>
          <a:xfrm>
            <a:off x="5356005" y="3179877"/>
            <a:ext cx="144016" cy="134513"/>
          </a:xfrm>
          <a:prstGeom prst="diamond">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3" name="Rombo 62">
            <a:extLst>
              <a:ext uri="{FF2B5EF4-FFF2-40B4-BE49-F238E27FC236}">
                <a16:creationId xmlns="" xmlns:a16="http://schemas.microsoft.com/office/drawing/2014/main" id="{C5945745-F85B-4986-B73E-F5EB3C308444}"/>
              </a:ext>
            </a:extLst>
          </p:cNvPr>
          <p:cNvSpPr/>
          <p:nvPr/>
        </p:nvSpPr>
        <p:spPr>
          <a:xfrm>
            <a:off x="5754486" y="3179898"/>
            <a:ext cx="144016" cy="134513"/>
          </a:xfrm>
          <a:prstGeom prst="diamond">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 name="CuadroTexto 1">
            <a:extLst>
              <a:ext uri="{FF2B5EF4-FFF2-40B4-BE49-F238E27FC236}">
                <a16:creationId xmlns="" xmlns:a16="http://schemas.microsoft.com/office/drawing/2014/main" id="{9EAC3F80-09FB-4BFB-B1DF-93FD6046584F}"/>
              </a:ext>
            </a:extLst>
          </p:cNvPr>
          <p:cNvSpPr txBox="1"/>
          <p:nvPr/>
        </p:nvSpPr>
        <p:spPr>
          <a:xfrm>
            <a:off x="651755" y="1664523"/>
            <a:ext cx="614271" cy="1107996"/>
          </a:xfrm>
          <a:prstGeom prst="rect">
            <a:avLst/>
          </a:prstGeom>
          <a:noFill/>
        </p:spPr>
        <p:txBody>
          <a:bodyPr wrap="none" rtlCol="0">
            <a:spAutoFit/>
          </a:bodyPr>
          <a:lstStyle/>
          <a:p>
            <a:r>
              <a:rPr lang="es-CO" sz="6600" dirty="0"/>
              <a:t>9</a:t>
            </a:r>
            <a:endParaRPr lang="es-CO" sz="2400" dirty="0"/>
          </a:p>
        </p:txBody>
      </p:sp>
      <p:sp>
        <p:nvSpPr>
          <p:cNvPr id="64" name="CuadroTexto 63">
            <a:extLst>
              <a:ext uri="{FF2B5EF4-FFF2-40B4-BE49-F238E27FC236}">
                <a16:creationId xmlns="" xmlns:a16="http://schemas.microsoft.com/office/drawing/2014/main" id="{A26AFE24-E1E8-49EF-AB1B-1843AC3795A5}"/>
              </a:ext>
            </a:extLst>
          </p:cNvPr>
          <p:cNvSpPr txBox="1"/>
          <p:nvPr/>
        </p:nvSpPr>
        <p:spPr>
          <a:xfrm>
            <a:off x="376097" y="1922939"/>
            <a:ext cx="396262" cy="923330"/>
          </a:xfrm>
          <a:prstGeom prst="rect">
            <a:avLst/>
          </a:prstGeom>
          <a:noFill/>
        </p:spPr>
        <p:txBody>
          <a:bodyPr wrap="none" rtlCol="0">
            <a:spAutoFit/>
          </a:bodyPr>
          <a:lstStyle/>
          <a:p>
            <a:r>
              <a:rPr lang="es-CO" sz="5400" dirty="0"/>
              <a:t>-</a:t>
            </a:r>
            <a:endParaRPr lang="es-CO" dirty="0"/>
          </a:p>
        </p:txBody>
      </p:sp>
      <p:sp>
        <p:nvSpPr>
          <p:cNvPr id="65" name="CuadroTexto 64">
            <a:extLst>
              <a:ext uri="{FF2B5EF4-FFF2-40B4-BE49-F238E27FC236}">
                <a16:creationId xmlns="" xmlns:a16="http://schemas.microsoft.com/office/drawing/2014/main" id="{7809E344-D408-4F59-9CF5-31E74F3C3CF2}"/>
              </a:ext>
            </a:extLst>
          </p:cNvPr>
          <p:cNvSpPr txBox="1"/>
          <p:nvPr/>
        </p:nvSpPr>
        <p:spPr>
          <a:xfrm>
            <a:off x="316461" y="1730783"/>
            <a:ext cx="529312" cy="923330"/>
          </a:xfrm>
          <a:prstGeom prst="rect">
            <a:avLst/>
          </a:prstGeom>
          <a:noFill/>
        </p:spPr>
        <p:txBody>
          <a:bodyPr wrap="none" rtlCol="0">
            <a:spAutoFit/>
          </a:bodyPr>
          <a:lstStyle/>
          <a:p>
            <a:r>
              <a:rPr lang="es-CO" sz="5400" dirty="0"/>
              <a:t>+</a:t>
            </a:r>
            <a:endParaRPr lang="es-CO" dirty="0"/>
          </a:p>
        </p:txBody>
      </p:sp>
      <p:sp>
        <p:nvSpPr>
          <p:cNvPr id="3" name="CuadroTexto 2">
            <a:extLst>
              <a:ext uri="{FF2B5EF4-FFF2-40B4-BE49-F238E27FC236}">
                <a16:creationId xmlns="" xmlns:a16="http://schemas.microsoft.com/office/drawing/2014/main" id="{E4F5CE88-AB0D-4164-94AD-C04FF8B41E69}"/>
              </a:ext>
            </a:extLst>
          </p:cNvPr>
          <p:cNvSpPr txBox="1"/>
          <p:nvPr/>
        </p:nvSpPr>
        <p:spPr>
          <a:xfrm>
            <a:off x="106799" y="2523103"/>
            <a:ext cx="1276953" cy="646331"/>
          </a:xfrm>
          <a:prstGeom prst="rect">
            <a:avLst/>
          </a:prstGeom>
          <a:noFill/>
        </p:spPr>
        <p:txBody>
          <a:bodyPr wrap="none" rtlCol="0">
            <a:spAutoFit/>
          </a:bodyPr>
          <a:lstStyle/>
          <a:p>
            <a:pPr algn="ctr"/>
            <a:r>
              <a:rPr lang="es-CO" dirty="0"/>
              <a:t>Diferencia</a:t>
            </a:r>
          </a:p>
          <a:p>
            <a:pPr algn="ctr"/>
            <a:r>
              <a:rPr lang="es-CO" dirty="0"/>
              <a:t>significativa</a:t>
            </a:r>
          </a:p>
        </p:txBody>
      </p:sp>
      <p:sp>
        <p:nvSpPr>
          <p:cNvPr id="4" name="Triángulo isósceles 3">
            <a:extLst>
              <a:ext uri="{FF2B5EF4-FFF2-40B4-BE49-F238E27FC236}">
                <a16:creationId xmlns="" xmlns:a16="http://schemas.microsoft.com/office/drawing/2014/main" id="{D4063611-72CE-4C5F-816D-7B74C67B7218}"/>
              </a:ext>
            </a:extLst>
          </p:cNvPr>
          <p:cNvSpPr/>
          <p:nvPr/>
        </p:nvSpPr>
        <p:spPr>
          <a:xfrm>
            <a:off x="504131" y="1375180"/>
            <a:ext cx="503283" cy="492151"/>
          </a:xfrm>
          <a:prstGeom prst="triangl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6" name="Elipse 65">
            <a:extLst>
              <a:ext uri="{FF2B5EF4-FFF2-40B4-BE49-F238E27FC236}">
                <a16:creationId xmlns="" xmlns:a16="http://schemas.microsoft.com/office/drawing/2014/main" id="{25D7EAF9-8947-4EF6-A95B-C177C5126F1B}"/>
              </a:ext>
            </a:extLst>
          </p:cNvPr>
          <p:cNvSpPr/>
          <p:nvPr/>
        </p:nvSpPr>
        <p:spPr>
          <a:xfrm>
            <a:off x="2094507" y="1887100"/>
            <a:ext cx="1627816" cy="1836695"/>
          </a:xfrm>
          <a:prstGeom prst="ellipse">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custDataLst>
      <p:tags r:id="rId1"/>
    </p:custDataLst>
    <p:extLst>
      <p:ext uri="{BB962C8B-B14F-4D97-AF65-F5344CB8AC3E}">
        <p14:creationId xmlns:p14="http://schemas.microsoft.com/office/powerpoint/2010/main" val="340076570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 xmlns:a16="http://schemas.microsoft.com/office/drawing/2014/main" id="{720E4619-AEB0-4FCD-B8D3-2E66BA98ECE1}"/>
              </a:ext>
            </a:extLst>
          </p:cNvPr>
          <p:cNvSpPr/>
          <p:nvPr/>
        </p:nvSpPr>
        <p:spPr>
          <a:xfrm>
            <a:off x="480176" y="1155032"/>
            <a:ext cx="2545837" cy="21496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000" b="1" dirty="0">
                <a:solidFill>
                  <a:srgbClr val="002060"/>
                </a:solidFill>
                <a:latin typeface="Helvetica" panose="020B0604020202020204" pitchFamily="34" charset="0"/>
                <a:ea typeface="Kozuka Gothic Pro M" panose="020B0700000000000000" pitchFamily="34" charset="-128"/>
                <a:cs typeface="Helvetica" panose="020B0604020202020204" pitchFamily="34" charset="0"/>
              </a:rPr>
              <a:t>Análisis de resultados por competencia 2017</a:t>
            </a:r>
          </a:p>
        </p:txBody>
      </p:sp>
      <p:pic>
        <p:nvPicPr>
          <p:cNvPr id="2" name="Imagen 1">
            <a:extLst>
              <a:ext uri="{FF2B5EF4-FFF2-40B4-BE49-F238E27FC236}">
                <a16:creationId xmlns="" xmlns:a16="http://schemas.microsoft.com/office/drawing/2014/main" id="{784EFA7B-5666-487C-95DA-FC63696BF0DF}"/>
              </a:ext>
            </a:extLst>
          </p:cNvPr>
          <p:cNvPicPr>
            <a:picLocks noChangeAspect="1"/>
          </p:cNvPicPr>
          <p:nvPr/>
        </p:nvPicPr>
        <p:blipFill>
          <a:blip r:embed="rId4"/>
          <a:stretch>
            <a:fillRect/>
          </a:stretch>
        </p:blipFill>
        <p:spPr>
          <a:xfrm>
            <a:off x="3693834" y="72713"/>
            <a:ext cx="7391259" cy="6730314"/>
          </a:xfrm>
          <a:prstGeom prst="rect">
            <a:avLst/>
          </a:prstGeom>
        </p:spPr>
      </p:pic>
      <p:pic>
        <p:nvPicPr>
          <p:cNvPr id="4" name="Picture 2" descr="Resultado de imagen para universidad de NariÃ±o">
            <a:extLst>
              <a:ext uri="{FF2B5EF4-FFF2-40B4-BE49-F238E27FC236}">
                <a16:creationId xmlns="" xmlns:a16="http://schemas.microsoft.com/office/drawing/2014/main" id="{FE04AB14-F06B-4109-AEAD-13579F7443E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7164" y="3429000"/>
            <a:ext cx="1831860" cy="183186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19271963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 xmlns:a16="http://schemas.microsoft.com/office/drawing/2014/main" id="{720E4619-AEB0-4FCD-B8D3-2E66BA98ECE1}"/>
              </a:ext>
            </a:extLst>
          </p:cNvPr>
          <p:cNvSpPr/>
          <p:nvPr/>
        </p:nvSpPr>
        <p:spPr>
          <a:xfrm>
            <a:off x="0" y="67228"/>
            <a:ext cx="12192000" cy="54237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b="1" dirty="0">
                <a:solidFill>
                  <a:schemeClr val="bg1"/>
                </a:solidFill>
                <a:latin typeface="Helvetica" panose="020B0604020202020204" pitchFamily="34" charset="0"/>
                <a:ea typeface="Kozuka Gothic Pro M" panose="020B0700000000000000" pitchFamily="34" charset="-128"/>
                <a:cs typeface="Helvetica" panose="020B0604020202020204" pitchFamily="34" charset="0"/>
              </a:rPr>
              <a:t>Resultados saber Pro – genéricas 2017</a:t>
            </a:r>
          </a:p>
        </p:txBody>
      </p:sp>
      <p:sp>
        <p:nvSpPr>
          <p:cNvPr id="3" name="CuadroTexto 2">
            <a:extLst>
              <a:ext uri="{FF2B5EF4-FFF2-40B4-BE49-F238E27FC236}">
                <a16:creationId xmlns="" xmlns:a16="http://schemas.microsoft.com/office/drawing/2014/main" id="{4050A173-4D2E-4518-876E-67756294527A}"/>
              </a:ext>
            </a:extLst>
          </p:cNvPr>
          <p:cNvSpPr txBox="1"/>
          <p:nvPr/>
        </p:nvSpPr>
        <p:spPr>
          <a:xfrm>
            <a:off x="3811761" y="974544"/>
            <a:ext cx="3494867" cy="400110"/>
          </a:xfrm>
          <a:prstGeom prst="rect">
            <a:avLst/>
          </a:prstGeom>
          <a:noFill/>
        </p:spPr>
        <p:txBody>
          <a:bodyPr wrap="none" rtlCol="0">
            <a:spAutoFit/>
          </a:bodyPr>
          <a:lstStyle/>
          <a:p>
            <a:r>
              <a:rPr lang="es-CO" sz="2000" dirty="0">
                <a:latin typeface="Arial" panose="020B0604020202020204" pitchFamily="34" charset="0"/>
                <a:cs typeface="Arial" panose="020B0604020202020204" pitchFamily="34" charset="0"/>
              </a:rPr>
              <a:t>Licenciaturas UDENAR 2017</a:t>
            </a:r>
          </a:p>
        </p:txBody>
      </p:sp>
      <p:sp>
        <p:nvSpPr>
          <p:cNvPr id="5" name="Triángulo isósceles 4">
            <a:extLst>
              <a:ext uri="{FF2B5EF4-FFF2-40B4-BE49-F238E27FC236}">
                <a16:creationId xmlns="" xmlns:a16="http://schemas.microsoft.com/office/drawing/2014/main" id="{4D6EB201-F4F6-439B-83DB-4D366A23AC15}"/>
              </a:ext>
            </a:extLst>
          </p:cNvPr>
          <p:cNvSpPr/>
          <p:nvPr/>
        </p:nvSpPr>
        <p:spPr>
          <a:xfrm rot="5400000">
            <a:off x="102989" y="3177777"/>
            <a:ext cx="275286" cy="22716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7" name="Imagen 6">
            <a:extLst>
              <a:ext uri="{FF2B5EF4-FFF2-40B4-BE49-F238E27FC236}">
                <a16:creationId xmlns="" xmlns:a16="http://schemas.microsoft.com/office/drawing/2014/main" id="{5F879C43-6AA8-46A8-B8F7-26BA8C6AE81D}"/>
              </a:ext>
            </a:extLst>
          </p:cNvPr>
          <p:cNvPicPr>
            <a:picLocks noChangeAspect="1"/>
          </p:cNvPicPr>
          <p:nvPr/>
        </p:nvPicPr>
        <p:blipFill>
          <a:blip r:embed="rId4"/>
          <a:stretch>
            <a:fillRect/>
          </a:stretch>
        </p:blipFill>
        <p:spPr>
          <a:xfrm>
            <a:off x="147102" y="1517149"/>
            <a:ext cx="12044897" cy="4504353"/>
          </a:xfrm>
          <a:prstGeom prst="rect">
            <a:avLst/>
          </a:prstGeom>
        </p:spPr>
      </p:pic>
      <p:sp>
        <p:nvSpPr>
          <p:cNvPr id="2" name="Rectángulo 1">
            <a:extLst>
              <a:ext uri="{FF2B5EF4-FFF2-40B4-BE49-F238E27FC236}">
                <a16:creationId xmlns="" xmlns:a16="http://schemas.microsoft.com/office/drawing/2014/main" id="{732B764F-8BA3-434D-BDAD-BF73D209D677}"/>
              </a:ext>
            </a:extLst>
          </p:cNvPr>
          <p:cNvSpPr/>
          <p:nvPr/>
        </p:nvSpPr>
        <p:spPr>
          <a:xfrm>
            <a:off x="8150087" y="1484243"/>
            <a:ext cx="2610678" cy="4492487"/>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custDataLst>
      <p:tags r:id="rId1"/>
    </p:custDataLst>
    <p:extLst>
      <p:ext uri="{BB962C8B-B14F-4D97-AF65-F5344CB8AC3E}">
        <p14:creationId xmlns:p14="http://schemas.microsoft.com/office/powerpoint/2010/main" val="421973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 xmlns:a16="http://schemas.microsoft.com/office/drawing/2014/main" id="{720E4619-AEB0-4FCD-B8D3-2E66BA98ECE1}"/>
              </a:ext>
            </a:extLst>
          </p:cNvPr>
          <p:cNvSpPr/>
          <p:nvPr/>
        </p:nvSpPr>
        <p:spPr>
          <a:xfrm>
            <a:off x="0" y="67228"/>
            <a:ext cx="12192000" cy="54237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800" b="1" dirty="0">
                <a:solidFill>
                  <a:schemeClr val="bg1"/>
                </a:solidFill>
                <a:latin typeface="Helvetica" panose="020B0604020202020204" pitchFamily="34" charset="0"/>
                <a:ea typeface="Kozuka Gothic Pro M" panose="020B0700000000000000" pitchFamily="34" charset="-128"/>
                <a:cs typeface="Helvetica" panose="020B0604020202020204" pitchFamily="34" charset="0"/>
              </a:rPr>
              <a:t>Análisis de grupos de referencia (Puntaje Global)</a:t>
            </a:r>
          </a:p>
        </p:txBody>
      </p:sp>
      <p:sp>
        <p:nvSpPr>
          <p:cNvPr id="5" name="Triángulo isósceles 4">
            <a:extLst>
              <a:ext uri="{FF2B5EF4-FFF2-40B4-BE49-F238E27FC236}">
                <a16:creationId xmlns="" xmlns:a16="http://schemas.microsoft.com/office/drawing/2014/main" id="{4D6EB201-F4F6-439B-83DB-4D366A23AC15}"/>
              </a:ext>
            </a:extLst>
          </p:cNvPr>
          <p:cNvSpPr/>
          <p:nvPr/>
        </p:nvSpPr>
        <p:spPr>
          <a:xfrm rot="5400000">
            <a:off x="545742" y="4392964"/>
            <a:ext cx="275286" cy="22716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CuadroTexto 5">
            <a:extLst>
              <a:ext uri="{FF2B5EF4-FFF2-40B4-BE49-F238E27FC236}">
                <a16:creationId xmlns="" xmlns:a16="http://schemas.microsoft.com/office/drawing/2014/main" id="{C0CA1495-FF8B-4A5D-BD78-77815BF94790}"/>
              </a:ext>
            </a:extLst>
          </p:cNvPr>
          <p:cNvSpPr txBox="1"/>
          <p:nvPr/>
        </p:nvSpPr>
        <p:spPr>
          <a:xfrm>
            <a:off x="4259181" y="6519446"/>
            <a:ext cx="2812950" cy="338554"/>
          </a:xfrm>
          <a:prstGeom prst="rect">
            <a:avLst/>
          </a:prstGeom>
          <a:noFill/>
        </p:spPr>
        <p:txBody>
          <a:bodyPr wrap="none" rtlCol="0">
            <a:spAutoFit/>
          </a:bodyPr>
          <a:lstStyle/>
          <a:p>
            <a:r>
              <a:rPr lang="es-CO" sz="1600" dirty="0">
                <a:latin typeface="Arial Narrow" panose="020B0606020202030204" pitchFamily="34" charset="0"/>
              </a:rPr>
              <a:t>Tomado de: PRISMA (ICFES) 2018</a:t>
            </a:r>
          </a:p>
        </p:txBody>
      </p:sp>
      <p:pic>
        <p:nvPicPr>
          <p:cNvPr id="8" name="Imagen 7">
            <a:extLst>
              <a:ext uri="{FF2B5EF4-FFF2-40B4-BE49-F238E27FC236}">
                <a16:creationId xmlns="" xmlns:a16="http://schemas.microsoft.com/office/drawing/2014/main" id="{1E5192F8-21CC-4EA0-9FA2-A823D7E0AE0B}"/>
              </a:ext>
            </a:extLst>
          </p:cNvPr>
          <p:cNvPicPr>
            <a:picLocks noChangeAspect="1"/>
          </p:cNvPicPr>
          <p:nvPr/>
        </p:nvPicPr>
        <p:blipFill rotWithShape="1">
          <a:blip r:embed="rId4"/>
          <a:srcRect l="6339" t="17001" r="11875" b="7698"/>
          <a:stretch/>
        </p:blipFill>
        <p:spPr>
          <a:xfrm>
            <a:off x="772901" y="1167064"/>
            <a:ext cx="9971300" cy="5161548"/>
          </a:xfrm>
          <a:prstGeom prst="rect">
            <a:avLst/>
          </a:prstGeom>
        </p:spPr>
      </p:pic>
      <p:sp>
        <p:nvSpPr>
          <p:cNvPr id="13" name="Rectángulo 12">
            <a:extLst>
              <a:ext uri="{FF2B5EF4-FFF2-40B4-BE49-F238E27FC236}">
                <a16:creationId xmlns="" xmlns:a16="http://schemas.microsoft.com/office/drawing/2014/main" id="{F81CD1C9-2FB2-4634-94CA-7981C5C41AE0}"/>
              </a:ext>
            </a:extLst>
          </p:cNvPr>
          <p:cNvSpPr/>
          <p:nvPr/>
        </p:nvSpPr>
        <p:spPr>
          <a:xfrm>
            <a:off x="938464" y="4368900"/>
            <a:ext cx="4824663" cy="27835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5" name="Rectángulo 14">
            <a:extLst>
              <a:ext uri="{FF2B5EF4-FFF2-40B4-BE49-F238E27FC236}">
                <a16:creationId xmlns="" xmlns:a16="http://schemas.microsoft.com/office/drawing/2014/main" id="{BA5A4857-9628-47B1-8165-539109947C07}"/>
              </a:ext>
            </a:extLst>
          </p:cNvPr>
          <p:cNvSpPr/>
          <p:nvPr/>
        </p:nvSpPr>
        <p:spPr>
          <a:xfrm>
            <a:off x="946484" y="2524060"/>
            <a:ext cx="4824663" cy="27835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6" name="Rectángulo 15">
            <a:extLst>
              <a:ext uri="{FF2B5EF4-FFF2-40B4-BE49-F238E27FC236}">
                <a16:creationId xmlns="" xmlns:a16="http://schemas.microsoft.com/office/drawing/2014/main" id="{27A11ECF-9858-4722-8EFD-5E813029F7F4}"/>
              </a:ext>
            </a:extLst>
          </p:cNvPr>
          <p:cNvSpPr/>
          <p:nvPr/>
        </p:nvSpPr>
        <p:spPr>
          <a:xfrm>
            <a:off x="954502" y="3217883"/>
            <a:ext cx="4824663" cy="27835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9" name="Picture 2" descr="Resultado de imagen para universidad de NariÃ±o">
            <a:extLst>
              <a:ext uri="{FF2B5EF4-FFF2-40B4-BE49-F238E27FC236}">
                <a16:creationId xmlns="" xmlns:a16="http://schemas.microsoft.com/office/drawing/2014/main" id="{0060DF68-D934-4F6A-B45C-31E04439840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86880" y="1010652"/>
            <a:ext cx="1831860" cy="183186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115520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 xmlns:a16="http://schemas.microsoft.com/office/drawing/2014/main" id="{720E4619-AEB0-4FCD-B8D3-2E66BA98ECE1}"/>
              </a:ext>
            </a:extLst>
          </p:cNvPr>
          <p:cNvSpPr/>
          <p:nvPr/>
        </p:nvSpPr>
        <p:spPr>
          <a:xfrm>
            <a:off x="0" y="67228"/>
            <a:ext cx="12192000" cy="54237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800" b="1" dirty="0">
                <a:solidFill>
                  <a:schemeClr val="bg1"/>
                </a:solidFill>
                <a:latin typeface="Helvetica" panose="020B0604020202020204" pitchFamily="34" charset="0"/>
                <a:ea typeface="Kozuka Gothic Pro M" panose="020B0700000000000000" pitchFamily="34" charset="-128"/>
                <a:cs typeface="Helvetica" panose="020B0604020202020204" pitchFamily="34" charset="0"/>
              </a:rPr>
              <a:t>Análisis de grupos de referencia (RAZONAMIENTO CUANTITATIVO)</a:t>
            </a:r>
          </a:p>
        </p:txBody>
      </p:sp>
      <p:sp>
        <p:nvSpPr>
          <p:cNvPr id="5" name="Triángulo isósceles 4">
            <a:extLst>
              <a:ext uri="{FF2B5EF4-FFF2-40B4-BE49-F238E27FC236}">
                <a16:creationId xmlns="" xmlns:a16="http://schemas.microsoft.com/office/drawing/2014/main" id="{4D6EB201-F4F6-439B-83DB-4D366A23AC15}"/>
              </a:ext>
            </a:extLst>
          </p:cNvPr>
          <p:cNvSpPr/>
          <p:nvPr/>
        </p:nvSpPr>
        <p:spPr>
          <a:xfrm rot="5400000">
            <a:off x="521678" y="4224521"/>
            <a:ext cx="275286" cy="22716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4" name="Imagen 3">
            <a:extLst>
              <a:ext uri="{FF2B5EF4-FFF2-40B4-BE49-F238E27FC236}">
                <a16:creationId xmlns="" xmlns:a16="http://schemas.microsoft.com/office/drawing/2014/main" id="{2DCD1FF9-03DA-4437-99F7-3D3E989E3376}"/>
              </a:ext>
            </a:extLst>
          </p:cNvPr>
          <p:cNvPicPr>
            <a:picLocks noChangeAspect="1"/>
          </p:cNvPicPr>
          <p:nvPr/>
        </p:nvPicPr>
        <p:blipFill rotWithShape="1">
          <a:blip r:embed="rId4"/>
          <a:srcRect l="7007" t="16475" r="11184" b="9103"/>
          <a:stretch/>
        </p:blipFill>
        <p:spPr>
          <a:xfrm>
            <a:off x="800820" y="1097926"/>
            <a:ext cx="9974179" cy="5101390"/>
          </a:xfrm>
          <a:prstGeom prst="rect">
            <a:avLst/>
          </a:prstGeom>
        </p:spPr>
      </p:pic>
      <p:sp>
        <p:nvSpPr>
          <p:cNvPr id="6" name="CuadroTexto 5">
            <a:extLst>
              <a:ext uri="{FF2B5EF4-FFF2-40B4-BE49-F238E27FC236}">
                <a16:creationId xmlns="" xmlns:a16="http://schemas.microsoft.com/office/drawing/2014/main" id="{C0CA1495-FF8B-4A5D-BD78-77815BF94790}"/>
              </a:ext>
            </a:extLst>
          </p:cNvPr>
          <p:cNvSpPr txBox="1"/>
          <p:nvPr/>
        </p:nvSpPr>
        <p:spPr>
          <a:xfrm>
            <a:off x="4259181" y="6519446"/>
            <a:ext cx="2812950" cy="338554"/>
          </a:xfrm>
          <a:prstGeom prst="rect">
            <a:avLst/>
          </a:prstGeom>
          <a:noFill/>
        </p:spPr>
        <p:txBody>
          <a:bodyPr wrap="none" rtlCol="0">
            <a:spAutoFit/>
          </a:bodyPr>
          <a:lstStyle/>
          <a:p>
            <a:r>
              <a:rPr lang="es-CO" sz="1600" dirty="0">
                <a:latin typeface="Arial Narrow" panose="020B0606020202030204" pitchFamily="34" charset="0"/>
              </a:rPr>
              <a:t>Tomado de: PRISMA (ICFES) 2018</a:t>
            </a:r>
          </a:p>
        </p:txBody>
      </p:sp>
      <p:pic>
        <p:nvPicPr>
          <p:cNvPr id="9" name="Picture 2" descr="Resultado de imagen para universidad de NariÃ±o">
            <a:extLst>
              <a:ext uri="{FF2B5EF4-FFF2-40B4-BE49-F238E27FC236}">
                <a16:creationId xmlns="" xmlns:a16="http://schemas.microsoft.com/office/drawing/2014/main" id="{0060DF68-D934-4F6A-B45C-31E04439840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86880" y="1010652"/>
            <a:ext cx="1831860" cy="1831860"/>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a:extLst>
              <a:ext uri="{FF2B5EF4-FFF2-40B4-BE49-F238E27FC236}">
                <a16:creationId xmlns="" xmlns:a16="http://schemas.microsoft.com/office/drawing/2014/main" id="{BE79D5A9-D095-48DE-91E6-5997DED5C0BE}"/>
              </a:ext>
            </a:extLst>
          </p:cNvPr>
          <p:cNvSpPr/>
          <p:nvPr/>
        </p:nvSpPr>
        <p:spPr>
          <a:xfrm>
            <a:off x="886324" y="4208483"/>
            <a:ext cx="4824663" cy="27835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Rectángulo 7">
            <a:extLst>
              <a:ext uri="{FF2B5EF4-FFF2-40B4-BE49-F238E27FC236}">
                <a16:creationId xmlns="" xmlns:a16="http://schemas.microsoft.com/office/drawing/2014/main" id="{225C2545-4B6E-4D2D-9771-578BD8795646}"/>
              </a:ext>
            </a:extLst>
          </p:cNvPr>
          <p:cNvSpPr/>
          <p:nvPr/>
        </p:nvSpPr>
        <p:spPr>
          <a:xfrm>
            <a:off x="898356" y="3101577"/>
            <a:ext cx="4824663" cy="27835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Rectángulo 10">
            <a:extLst>
              <a:ext uri="{FF2B5EF4-FFF2-40B4-BE49-F238E27FC236}">
                <a16:creationId xmlns="" xmlns:a16="http://schemas.microsoft.com/office/drawing/2014/main" id="{322EFB46-894F-40E2-B28F-123B479AEA93}"/>
              </a:ext>
            </a:extLst>
          </p:cNvPr>
          <p:cNvSpPr/>
          <p:nvPr/>
        </p:nvSpPr>
        <p:spPr>
          <a:xfrm>
            <a:off x="906376" y="2399730"/>
            <a:ext cx="4824663" cy="27835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custDataLst>
      <p:tags r:id="rId1"/>
    </p:custDataLst>
    <p:extLst>
      <p:ext uri="{BB962C8B-B14F-4D97-AF65-F5344CB8AC3E}">
        <p14:creationId xmlns:p14="http://schemas.microsoft.com/office/powerpoint/2010/main" val="99655463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 xmlns:a16="http://schemas.microsoft.com/office/drawing/2014/main" id="{415B928F-AF9B-4246-A518-81D3AB53D4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478"/>
            <a:ext cx="12192000" cy="6828522"/>
          </a:xfrm>
          <a:prstGeom prst="rect">
            <a:avLst/>
          </a:prstGeom>
        </p:spPr>
      </p:pic>
      <p:sp>
        <p:nvSpPr>
          <p:cNvPr id="33" name="Título 1">
            <a:extLst>
              <a:ext uri="{FF2B5EF4-FFF2-40B4-BE49-F238E27FC236}">
                <a16:creationId xmlns="" xmlns:a16="http://schemas.microsoft.com/office/drawing/2014/main" id="{A021122C-4CE7-423C-AF46-DE0356380CD1}"/>
              </a:ext>
            </a:extLst>
          </p:cNvPr>
          <p:cNvSpPr txBox="1">
            <a:spLocks/>
          </p:cNvSpPr>
          <p:nvPr/>
        </p:nvSpPr>
        <p:spPr>
          <a:xfrm>
            <a:off x="3983181" y="3226205"/>
            <a:ext cx="4225637" cy="10577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dirty="0">
                <a:solidFill>
                  <a:schemeClr val="bg1"/>
                </a:solidFill>
                <a:latin typeface="Alégre Sans" panose="02060606060101040101" pitchFamily="18" charset="0"/>
              </a:rPr>
              <a:t>Competencias</a:t>
            </a:r>
          </a:p>
          <a:p>
            <a:pPr algn="ctr"/>
            <a:r>
              <a:rPr lang="es-CO" dirty="0">
                <a:solidFill>
                  <a:schemeClr val="bg1"/>
                </a:solidFill>
                <a:latin typeface="Priscillia Script" panose="02000505000000020004" pitchFamily="50" charset="0"/>
              </a:rPr>
              <a:t>Ciudadanas</a:t>
            </a:r>
            <a:endParaRPr lang="es-CO" dirty="0">
              <a:solidFill>
                <a:schemeClr val="bg1"/>
              </a:solidFill>
              <a:latin typeface="Alégre Sans" panose="02060606060101040101" pitchFamily="18" charset="0"/>
            </a:endParaRPr>
          </a:p>
        </p:txBody>
      </p:sp>
      <p:pic>
        <p:nvPicPr>
          <p:cNvPr id="10" name="Imagen 9">
            <a:extLst>
              <a:ext uri="{FF2B5EF4-FFF2-40B4-BE49-F238E27FC236}">
                <a16:creationId xmlns="" xmlns:a16="http://schemas.microsoft.com/office/drawing/2014/main" id="{13D8ABC3-9703-46D3-BA20-45B2019853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9848" y="931171"/>
            <a:ext cx="5852662" cy="4929302"/>
          </a:xfrm>
          <a:prstGeom prst="rect">
            <a:avLst/>
          </a:prstGeom>
        </p:spPr>
      </p:pic>
      <p:pic>
        <p:nvPicPr>
          <p:cNvPr id="11" name="Imagen 10">
            <a:extLst>
              <a:ext uri="{FF2B5EF4-FFF2-40B4-BE49-F238E27FC236}">
                <a16:creationId xmlns="" xmlns:a16="http://schemas.microsoft.com/office/drawing/2014/main" id="{2FEA4BAA-2353-4A76-9334-3406E8726E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8598" y="2672396"/>
            <a:ext cx="5356714" cy="1439170"/>
          </a:xfrm>
          <a:prstGeom prst="rect">
            <a:avLst/>
          </a:prstGeom>
        </p:spPr>
      </p:pic>
      <p:sp>
        <p:nvSpPr>
          <p:cNvPr id="12" name="Triángulo isósceles 11">
            <a:extLst>
              <a:ext uri="{FF2B5EF4-FFF2-40B4-BE49-F238E27FC236}">
                <a16:creationId xmlns="" xmlns:a16="http://schemas.microsoft.com/office/drawing/2014/main" id="{0C8D1A35-716E-495F-AD66-79165E95DDFB}"/>
              </a:ext>
            </a:extLst>
          </p:cNvPr>
          <p:cNvSpPr/>
          <p:nvPr/>
        </p:nvSpPr>
        <p:spPr>
          <a:xfrm>
            <a:off x="4633408" y="1430006"/>
            <a:ext cx="1004448" cy="693338"/>
          </a:xfrm>
          <a:prstGeom prst="triangl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4400" dirty="0"/>
          </a:p>
        </p:txBody>
      </p:sp>
      <p:sp>
        <p:nvSpPr>
          <p:cNvPr id="13" name="CuadroTexto 12">
            <a:extLst>
              <a:ext uri="{FF2B5EF4-FFF2-40B4-BE49-F238E27FC236}">
                <a16:creationId xmlns="" xmlns:a16="http://schemas.microsoft.com/office/drawing/2014/main" id="{581EC5E1-EBA0-4EA1-910B-84690C669B68}"/>
              </a:ext>
            </a:extLst>
          </p:cNvPr>
          <p:cNvSpPr txBox="1"/>
          <p:nvPr/>
        </p:nvSpPr>
        <p:spPr>
          <a:xfrm rot="21581170">
            <a:off x="4869410" y="1444632"/>
            <a:ext cx="498855" cy="769441"/>
          </a:xfrm>
          <a:prstGeom prst="rect">
            <a:avLst/>
          </a:prstGeom>
          <a:noFill/>
        </p:spPr>
        <p:txBody>
          <a:bodyPr wrap="none" rtlCol="0">
            <a:spAutoFit/>
          </a:bodyPr>
          <a:lstStyle/>
          <a:p>
            <a:r>
              <a:rPr lang="es-CO" sz="4400" b="1" dirty="0">
                <a:solidFill>
                  <a:srgbClr val="9D1B27"/>
                </a:solidFill>
                <a:latin typeface="Arial" panose="020B0604020202020204" pitchFamily="34" charset="0"/>
                <a:cs typeface="Arial" panose="020B0604020202020204" pitchFamily="34" charset="0"/>
              </a:rPr>
              <a:t>2</a:t>
            </a:r>
          </a:p>
        </p:txBody>
      </p:sp>
      <p:pic>
        <p:nvPicPr>
          <p:cNvPr id="6146" name="Picture 2" descr="Resultado de imagen para saber pro">
            <a:extLst>
              <a:ext uri="{FF2B5EF4-FFF2-40B4-BE49-F238E27FC236}">
                <a16:creationId xmlns="" xmlns:a16="http://schemas.microsoft.com/office/drawing/2014/main" id="{6E53224A-4649-4C45-BE7E-117DF053880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86019" y="4642453"/>
            <a:ext cx="1899293" cy="859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3567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 xmlns:a16="http://schemas.microsoft.com/office/drawing/2014/main" id="{91A0AE3A-24DA-4A5D-8AB4-C52BD1CB5706}"/>
              </a:ext>
            </a:extLst>
          </p:cNvPr>
          <p:cNvSpPr/>
          <p:nvPr/>
        </p:nvSpPr>
        <p:spPr>
          <a:xfrm>
            <a:off x="371062" y="940336"/>
            <a:ext cx="11410121" cy="923330"/>
          </a:xfrm>
          <a:prstGeom prst="rect">
            <a:avLst/>
          </a:prstGeom>
          <a:solidFill>
            <a:schemeClr val="accent1">
              <a:lumMod val="20000"/>
              <a:lumOff val="80000"/>
            </a:schemeClr>
          </a:solidFill>
        </p:spPr>
        <p:txBody>
          <a:bodyPr wrap="square">
            <a:spAutoFit/>
          </a:bodyPr>
          <a:lstStyle/>
          <a:p>
            <a:r>
              <a:rPr lang="es-CO" dirty="0">
                <a:latin typeface="Arial" panose="020B0604020202020204" pitchFamily="34" charset="0"/>
                <a:ea typeface="Times New Roman" panose="02020603050405020304" pitchFamily="18" charset="0"/>
              </a:rPr>
              <a:t>El </a:t>
            </a:r>
            <a:r>
              <a:rPr lang="es-CO" b="1" dirty="0">
                <a:latin typeface="Arial" panose="020B0604020202020204" pitchFamily="34" charset="0"/>
                <a:ea typeface="Times New Roman" panose="02020603050405020304" pitchFamily="18" charset="0"/>
              </a:rPr>
              <a:t>MEN</a:t>
            </a:r>
            <a:r>
              <a:rPr lang="es-CO" dirty="0">
                <a:latin typeface="Arial" panose="020B0604020202020204" pitchFamily="34" charset="0"/>
                <a:ea typeface="Times New Roman" panose="02020603050405020304" pitchFamily="18" charset="0"/>
              </a:rPr>
              <a:t>, en el documento </a:t>
            </a:r>
            <a:r>
              <a:rPr lang="es-CO" i="1" dirty="0">
                <a:latin typeface="Arial" panose="020B0604020202020204" pitchFamily="34" charset="0"/>
                <a:ea typeface="Times New Roman" panose="02020603050405020304" pitchFamily="18" charset="0"/>
              </a:rPr>
              <a:t>Modelo de aseguramiento interno de la calidad para las Instituciones de Educación Superior (2014)</a:t>
            </a:r>
            <a:r>
              <a:rPr lang="es-CO" dirty="0">
                <a:latin typeface="Arial" panose="020B0604020202020204" pitchFamily="34" charset="0"/>
                <a:ea typeface="Times New Roman" panose="02020603050405020304" pitchFamily="18" charset="0"/>
              </a:rPr>
              <a:t>, rescata el trabajo de varios autores, quienes lograron consolidar siete concepciones de la calidad en la educación superior, entendida así</a:t>
            </a:r>
            <a:endParaRPr lang="es-CO" dirty="0"/>
          </a:p>
        </p:txBody>
      </p:sp>
      <p:sp>
        <p:nvSpPr>
          <p:cNvPr id="5" name="Rectángulo 4">
            <a:extLst>
              <a:ext uri="{FF2B5EF4-FFF2-40B4-BE49-F238E27FC236}">
                <a16:creationId xmlns="" xmlns:a16="http://schemas.microsoft.com/office/drawing/2014/main" id="{DC10C023-AE32-4254-A776-145B8C6B0DEF}"/>
              </a:ext>
            </a:extLst>
          </p:cNvPr>
          <p:cNvSpPr/>
          <p:nvPr/>
        </p:nvSpPr>
        <p:spPr>
          <a:xfrm>
            <a:off x="357809" y="1837165"/>
            <a:ext cx="11410121" cy="4752840"/>
          </a:xfrm>
          <a:prstGeom prst="rect">
            <a:avLst/>
          </a:prstGeom>
          <a:ln>
            <a:solidFill>
              <a:schemeClr val="accent1"/>
            </a:solidFill>
          </a:ln>
        </p:spPr>
        <p:txBody>
          <a:bodyPr wrap="square">
            <a:spAutoFit/>
          </a:bodyPr>
          <a:lstStyle/>
          <a:p>
            <a:pPr marL="342900" lvl="0" indent="-342900" algn="just" hangingPunct="0">
              <a:lnSpc>
                <a:spcPct val="150000"/>
              </a:lnSpc>
              <a:spcAft>
                <a:spcPts val="0"/>
              </a:spcAft>
              <a:buFont typeface="+mj-lt"/>
              <a:buAutoNum type="arabicPeriod"/>
            </a:pPr>
            <a:r>
              <a:rPr lang="es-CO" sz="1700" b="1" dirty="0">
                <a:latin typeface="Arial" panose="020B0604020202020204" pitchFamily="34" charset="0"/>
                <a:ea typeface="Times New Roman" panose="02020603050405020304" pitchFamily="18" charset="0"/>
                <a:cs typeface="Arial" panose="020B0604020202020204" pitchFamily="34" charset="0"/>
              </a:rPr>
              <a:t>Excelencia o excepcionalidad:</a:t>
            </a:r>
            <a:r>
              <a:rPr lang="es-CO" sz="1700" dirty="0">
                <a:latin typeface="Arial" panose="020B0604020202020204" pitchFamily="34" charset="0"/>
                <a:ea typeface="Times New Roman" panose="02020603050405020304" pitchFamily="18" charset="0"/>
                <a:cs typeface="Arial" panose="020B0604020202020204" pitchFamily="34" charset="0"/>
              </a:rPr>
              <a:t> La calidad entendida como algo especial y único, alcanzable para unos pocos y que genera élites.</a:t>
            </a:r>
          </a:p>
          <a:p>
            <a:pPr marL="342900" lvl="0" indent="-342900" algn="just" hangingPunct="0">
              <a:lnSpc>
                <a:spcPct val="150000"/>
              </a:lnSpc>
              <a:spcAft>
                <a:spcPts val="0"/>
              </a:spcAft>
              <a:buFont typeface="+mj-lt"/>
              <a:buAutoNum type="arabicPeriod"/>
            </a:pPr>
            <a:r>
              <a:rPr lang="es-CO" sz="1700" b="1" dirty="0">
                <a:latin typeface="Arial" panose="020B0604020202020204" pitchFamily="34" charset="0"/>
                <a:ea typeface="Times New Roman" panose="02020603050405020304" pitchFamily="18" charset="0"/>
                <a:cs typeface="Arial" panose="020B0604020202020204" pitchFamily="34" charset="0"/>
              </a:rPr>
              <a:t>Perfección (cero errores):</a:t>
            </a:r>
            <a:r>
              <a:rPr lang="es-CO" sz="1700" dirty="0">
                <a:latin typeface="Arial" panose="020B0604020202020204" pitchFamily="34" charset="0"/>
                <a:ea typeface="Times New Roman" panose="02020603050405020304" pitchFamily="18" charset="0"/>
                <a:cs typeface="Arial" panose="020B0604020202020204" pitchFamily="34" charset="0"/>
              </a:rPr>
              <a:t> Enfoque basado en procesos, donde se determinan los insumos y los productos esperados según lo previsto, evitando así las desviaciones o errores.</a:t>
            </a:r>
          </a:p>
          <a:p>
            <a:pPr marL="342900" lvl="0" indent="-342900" algn="just" hangingPunct="0">
              <a:lnSpc>
                <a:spcPct val="150000"/>
              </a:lnSpc>
              <a:spcAft>
                <a:spcPts val="0"/>
              </a:spcAft>
              <a:buFont typeface="+mj-lt"/>
              <a:buAutoNum type="arabicPeriod"/>
            </a:pPr>
            <a:r>
              <a:rPr lang="es-CO" sz="1700" b="1" dirty="0">
                <a:latin typeface="Arial" panose="020B0604020202020204" pitchFamily="34" charset="0"/>
                <a:ea typeface="Times New Roman" panose="02020603050405020304" pitchFamily="18" charset="0"/>
                <a:cs typeface="Arial" panose="020B0604020202020204" pitchFamily="34" charset="0"/>
              </a:rPr>
              <a:t>Cumplimiento del propósito institucional (congruencia):</a:t>
            </a:r>
            <a:r>
              <a:rPr lang="es-CO" sz="1700" dirty="0">
                <a:latin typeface="Arial" panose="020B0604020202020204" pitchFamily="34" charset="0"/>
                <a:ea typeface="Times New Roman" panose="02020603050405020304" pitchFamily="18" charset="0"/>
                <a:cs typeface="Arial" panose="020B0604020202020204" pitchFamily="34" charset="0"/>
              </a:rPr>
              <a:t> Formulación de objetivos sociales que privilegien los intereses generales sobre los particulares.</a:t>
            </a:r>
          </a:p>
          <a:p>
            <a:pPr marL="342900" lvl="0" indent="-342900" algn="just" hangingPunct="0">
              <a:lnSpc>
                <a:spcPct val="150000"/>
              </a:lnSpc>
              <a:spcAft>
                <a:spcPts val="0"/>
              </a:spcAft>
              <a:buFont typeface="+mj-lt"/>
              <a:buAutoNum type="arabicPeriod"/>
            </a:pPr>
            <a:r>
              <a:rPr lang="es-CO" sz="1700" b="1" dirty="0">
                <a:latin typeface="Arial" panose="020B0604020202020204" pitchFamily="34" charset="0"/>
                <a:ea typeface="Times New Roman" panose="02020603050405020304" pitchFamily="18" charset="0"/>
                <a:cs typeface="Arial" panose="020B0604020202020204" pitchFamily="34" charset="0"/>
              </a:rPr>
              <a:t>Transformación del estudiante</a:t>
            </a:r>
            <a:r>
              <a:rPr lang="es-CO" sz="1700" dirty="0">
                <a:latin typeface="Arial" panose="020B0604020202020204" pitchFamily="34" charset="0"/>
                <a:ea typeface="Times New Roman" panose="02020603050405020304" pitchFamily="18" charset="0"/>
                <a:cs typeface="Arial" panose="020B0604020202020204" pitchFamily="34" charset="0"/>
              </a:rPr>
              <a:t>: El acompañamiento y seguimiento a la curva de aprendizaje de los clientes (estudiantes), así como el impacto que éstos ejercen en el medio.</a:t>
            </a:r>
          </a:p>
          <a:p>
            <a:pPr marL="342900" lvl="0" indent="-342900" algn="just" hangingPunct="0">
              <a:lnSpc>
                <a:spcPct val="150000"/>
              </a:lnSpc>
              <a:spcAft>
                <a:spcPts val="0"/>
              </a:spcAft>
              <a:buFont typeface="+mj-lt"/>
              <a:buAutoNum type="arabicPeriod"/>
            </a:pPr>
            <a:r>
              <a:rPr lang="es-CO" sz="1700" b="1" dirty="0">
                <a:latin typeface="Arial" panose="020B0604020202020204" pitchFamily="34" charset="0"/>
                <a:ea typeface="Times New Roman" panose="02020603050405020304" pitchFamily="18" charset="0"/>
                <a:cs typeface="Arial" panose="020B0604020202020204" pitchFamily="34" charset="0"/>
              </a:rPr>
              <a:t>“Cota mínima”:</a:t>
            </a:r>
            <a:r>
              <a:rPr lang="es-CO" sz="1700" dirty="0">
                <a:latin typeface="Arial" panose="020B0604020202020204" pitchFamily="34" charset="0"/>
                <a:ea typeface="Times New Roman" panose="02020603050405020304" pitchFamily="18" charset="0"/>
                <a:cs typeface="Arial" panose="020B0604020202020204" pitchFamily="34" charset="0"/>
              </a:rPr>
              <a:t> Se parte de los estándares establecidos y definidos por un órgano competente, que permite identificar factores críticos de éxito aplicables a la Institución.</a:t>
            </a:r>
          </a:p>
          <a:p>
            <a:pPr marL="342900" lvl="0" indent="-342900" algn="just" hangingPunct="0">
              <a:lnSpc>
                <a:spcPct val="150000"/>
              </a:lnSpc>
              <a:spcAft>
                <a:spcPts val="0"/>
              </a:spcAft>
              <a:buFont typeface="+mj-lt"/>
              <a:buAutoNum type="arabicPeriod"/>
            </a:pPr>
            <a:r>
              <a:rPr lang="es-CO" sz="1700" b="1" dirty="0">
                <a:latin typeface="Arial" panose="020B0604020202020204" pitchFamily="34" charset="0"/>
                <a:ea typeface="Times New Roman" panose="02020603050405020304" pitchFamily="18" charset="0"/>
                <a:cs typeface="Arial" panose="020B0604020202020204" pitchFamily="34" charset="0"/>
              </a:rPr>
              <a:t>“Justiprecio” (valor contra costo):</a:t>
            </a:r>
            <a:r>
              <a:rPr lang="es-CO" sz="1700" dirty="0">
                <a:latin typeface="Arial" panose="020B0604020202020204" pitchFamily="34" charset="0"/>
                <a:ea typeface="Times New Roman" panose="02020603050405020304" pitchFamily="18" charset="0"/>
                <a:cs typeface="Arial" panose="020B0604020202020204" pitchFamily="34" charset="0"/>
              </a:rPr>
              <a:t> Retorno de la inversión a partir de la eficiencia, eficacia y efectividad.</a:t>
            </a:r>
          </a:p>
          <a:p>
            <a:pPr marL="342900" lvl="0" indent="-342900" algn="just" hangingPunct="0">
              <a:lnSpc>
                <a:spcPct val="150000"/>
              </a:lnSpc>
              <a:spcAft>
                <a:spcPts val="0"/>
              </a:spcAft>
              <a:buFont typeface="+mj-lt"/>
              <a:buAutoNum type="arabicPeriod"/>
            </a:pPr>
            <a:r>
              <a:rPr lang="es-CO" sz="1700" b="1" dirty="0">
                <a:latin typeface="Arial" panose="020B0604020202020204" pitchFamily="34" charset="0"/>
                <a:ea typeface="Times New Roman" panose="02020603050405020304" pitchFamily="18" charset="0"/>
                <a:cs typeface="Arial" panose="020B0604020202020204" pitchFamily="34" charset="0"/>
              </a:rPr>
              <a:t>Mejoramiento continuo:</a:t>
            </a:r>
            <a:r>
              <a:rPr lang="es-CO" sz="1700" dirty="0">
                <a:latin typeface="Arial" panose="020B0604020202020204" pitchFamily="34" charset="0"/>
                <a:ea typeface="Times New Roman" panose="02020603050405020304" pitchFamily="18" charset="0"/>
                <a:cs typeface="Arial" panose="020B0604020202020204" pitchFamily="34" charset="0"/>
              </a:rPr>
              <a:t> Concepto transversal y dinámico que se usa como referente al cual se quiera llegar.</a:t>
            </a:r>
          </a:p>
        </p:txBody>
      </p:sp>
      <p:sp>
        <p:nvSpPr>
          <p:cNvPr id="6" name="Título 1">
            <a:extLst>
              <a:ext uri="{FF2B5EF4-FFF2-40B4-BE49-F238E27FC236}">
                <a16:creationId xmlns="" xmlns:a16="http://schemas.microsoft.com/office/drawing/2014/main" id="{6BEB9142-4979-4823-9D6A-C13823D9F3A1}"/>
              </a:ext>
            </a:extLst>
          </p:cNvPr>
          <p:cNvSpPr>
            <a:spLocks noGrp="1"/>
          </p:cNvSpPr>
          <p:nvPr>
            <p:ph type="title"/>
          </p:nvPr>
        </p:nvSpPr>
        <p:spPr>
          <a:xfrm>
            <a:off x="0" y="53007"/>
            <a:ext cx="12192000" cy="821635"/>
          </a:xfrm>
          <a:solidFill>
            <a:srgbClr val="002060"/>
          </a:solidFill>
        </p:spPr>
        <p:txBody>
          <a:bodyPr>
            <a:noAutofit/>
          </a:bodyPr>
          <a:lstStyle/>
          <a:p>
            <a:pPr algn="ctr"/>
            <a:r>
              <a:rPr lang="es-CO" sz="3600" b="1" dirty="0">
                <a:solidFill>
                  <a:schemeClr val="bg1"/>
                </a:solidFill>
              </a:rPr>
              <a:t>Calidad Educativa</a:t>
            </a:r>
            <a:r>
              <a:rPr lang="es-CO" sz="3600" dirty="0">
                <a:solidFill>
                  <a:schemeClr val="bg1"/>
                </a:solidFill>
              </a:rPr>
              <a:t/>
            </a:r>
            <a:br>
              <a:rPr lang="es-CO" sz="3600" dirty="0">
                <a:solidFill>
                  <a:schemeClr val="bg1"/>
                </a:solidFill>
              </a:rPr>
            </a:br>
            <a:r>
              <a:rPr lang="es-CO" sz="1800" dirty="0">
                <a:solidFill>
                  <a:schemeClr val="bg1"/>
                </a:solidFill>
              </a:rPr>
              <a:t>(Lineamientos ministeriales)</a:t>
            </a:r>
          </a:p>
        </p:txBody>
      </p:sp>
      <p:sp>
        <p:nvSpPr>
          <p:cNvPr id="2" name="Rectángulo 1">
            <a:extLst>
              <a:ext uri="{FF2B5EF4-FFF2-40B4-BE49-F238E27FC236}">
                <a16:creationId xmlns="" xmlns:a16="http://schemas.microsoft.com/office/drawing/2014/main" id="{05DDBF55-FE53-43AE-9781-422B611F86F0}"/>
              </a:ext>
            </a:extLst>
          </p:cNvPr>
          <p:cNvSpPr/>
          <p:nvPr/>
        </p:nvSpPr>
        <p:spPr>
          <a:xfrm>
            <a:off x="1457739" y="6593886"/>
            <a:ext cx="9316280" cy="307777"/>
          </a:xfrm>
          <a:prstGeom prst="rect">
            <a:avLst/>
          </a:prstGeom>
        </p:spPr>
        <p:txBody>
          <a:bodyPr wrap="square">
            <a:spAutoFit/>
          </a:bodyPr>
          <a:lstStyle/>
          <a:p>
            <a:r>
              <a:rPr lang="es-CO" sz="1400" i="1" dirty="0">
                <a:latin typeface="Arial Narrow" panose="020B0606020202030204" pitchFamily="34" charset="0"/>
                <a:ea typeface="Times New Roman" panose="02020603050405020304" pitchFamily="18" charset="0"/>
              </a:rPr>
              <a:t>Fuente: Tomado del documento “Modelo de aseguramiento interno de la calidad para las Instituciones de Educación Superior “, MEN (2014)</a:t>
            </a:r>
            <a:endParaRPr lang="es-CO" sz="1400" dirty="0">
              <a:latin typeface="Arial Narrow" panose="020B0606020202030204" pitchFamily="34" charset="0"/>
            </a:endParaRPr>
          </a:p>
        </p:txBody>
      </p:sp>
    </p:spTree>
    <p:extLst>
      <p:ext uri="{BB962C8B-B14F-4D97-AF65-F5344CB8AC3E}">
        <p14:creationId xmlns:p14="http://schemas.microsoft.com/office/powerpoint/2010/main" val="92052281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 xmlns:a16="http://schemas.microsoft.com/office/drawing/2014/main" id="{FEB7606D-44A3-47B0-A0EF-9A7A9B6D557B}"/>
              </a:ext>
            </a:extLst>
          </p:cNvPr>
          <p:cNvSpPr txBox="1"/>
          <p:nvPr/>
        </p:nvSpPr>
        <p:spPr>
          <a:xfrm>
            <a:off x="2814051" y="920785"/>
            <a:ext cx="8559766" cy="1200329"/>
          </a:xfrm>
          <a:prstGeom prst="rect">
            <a:avLst/>
          </a:prstGeom>
          <a:noFill/>
        </p:spPr>
        <p:txBody>
          <a:bodyPr wrap="square" rtlCol="0">
            <a:spAutoFit/>
          </a:bodyPr>
          <a:lstStyle/>
          <a:p>
            <a:r>
              <a:rPr lang="es-CO" dirty="0">
                <a:latin typeface="Arial" panose="020B0604020202020204" pitchFamily="34" charset="0"/>
                <a:cs typeface="Arial" panose="020B0604020202020204" pitchFamily="34" charset="0"/>
              </a:rPr>
              <a:t>Guía de Competencias Genéricas lo define como: </a:t>
            </a:r>
            <a:r>
              <a:rPr lang="es-CO" i="1" dirty="0">
                <a:latin typeface="Arial" panose="020B0604020202020204" pitchFamily="34" charset="0"/>
                <a:cs typeface="Arial" panose="020B0604020202020204" pitchFamily="34" charset="0"/>
              </a:rPr>
              <a:t>“al conjunto de elementos de las matemáticas (sean estos conocimientos o competencias) que permiten a un ciudadano tomar parte activa e informada en el contexto social, cultural, político, administrativo, económico, educativo y laboral.”</a:t>
            </a:r>
            <a:r>
              <a:rPr lang="es-CO" dirty="0">
                <a:latin typeface="Arial" panose="020B0604020202020204" pitchFamily="34" charset="0"/>
                <a:cs typeface="Arial" panose="020B0604020202020204" pitchFamily="34" charset="0"/>
              </a:rPr>
              <a:t> (Icfes, 2017).</a:t>
            </a:r>
          </a:p>
        </p:txBody>
      </p:sp>
      <p:sp>
        <p:nvSpPr>
          <p:cNvPr id="15" name="CuadroTexto 14">
            <a:extLst>
              <a:ext uri="{FF2B5EF4-FFF2-40B4-BE49-F238E27FC236}">
                <a16:creationId xmlns="" xmlns:a16="http://schemas.microsoft.com/office/drawing/2014/main" id="{48D97631-12FC-4DDE-8865-48886DF4591B}"/>
              </a:ext>
            </a:extLst>
          </p:cNvPr>
          <p:cNvSpPr txBox="1"/>
          <p:nvPr/>
        </p:nvSpPr>
        <p:spPr>
          <a:xfrm>
            <a:off x="9978886" y="6589988"/>
            <a:ext cx="2239139" cy="307777"/>
          </a:xfrm>
          <a:prstGeom prst="rect">
            <a:avLst/>
          </a:prstGeom>
          <a:noFill/>
        </p:spPr>
        <p:txBody>
          <a:bodyPr wrap="none" rtlCol="0">
            <a:spAutoFit/>
          </a:bodyPr>
          <a:lstStyle/>
          <a:p>
            <a:r>
              <a:rPr lang="es-CO" sz="1400" dirty="0">
                <a:solidFill>
                  <a:srgbClr val="C00000"/>
                </a:solidFill>
              </a:rPr>
              <a:t>2.Generalidades del módulo</a:t>
            </a:r>
          </a:p>
        </p:txBody>
      </p:sp>
      <p:pic>
        <p:nvPicPr>
          <p:cNvPr id="16" name="Imagen 15">
            <a:extLst>
              <a:ext uri="{FF2B5EF4-FFF2-40B4-BE49-F238E27FC236}">
                <a16:creationId xmlns="" xmlns:a16="http://schemas.microsoft.com/office/drawing/2014/main" id="{1EB84BD5-43E6-4DA7-AF8F-E4641DF377E1}"/>
              </a:ext>
            </a:extLst>
          </p:cNvPr>
          <p:cNvPicPr>
            <a:picLocks noChangeAspect="1"/>
          </p:cNvPicPr>
          <p:nvPr/>
        </p:nvPicPr>
        <p:blipFill>
          <a:blip r:embed="rId2"/>
          <a:stretch>
            <a:fillRect/>
          </a:stretch>
        </p:blipFill>
        <p:spPr>
          <a:xfrm>
            <a:off x="1233275" y="947036"/>
            <a:ext cx="1115496" cy="1147829"/>
          </a:xfrm>
          <a:prstGeom prst="rect">
            <a:avLst/>
          </a:prstGeom>
        </p:spPr>
      </p:pic>
      <p:pic>
        <p:nvPicPr>
          <p:cNvPr id="17" name="Imagen 16">
            <a:extLst>
              <a:ext uri="{FF2B5EF4-FFF2-40B4-BE49-F238E27FC236}">
                <a16:creationId xmlns="" xmlns:a16="http://schemas.microsoft.com/office/drawing/2014/main" id="{00B5B2EA-18EF-4987-9E47-85DD346DB735}"/>
              </a:ext>
            </a:extLst>
          </p:cNvPr>
          <p:cNvPicPr>
            <a:picLocks noChangeAspect="1"/>
          </p:cNvPicPr>
          <p:nvPr/>
        </p:nvPicPr>
        <p:blipFill rotWithShape="1">
          <a:blip r:embed="rId3"/>
          <a:srcRect l="34792" r="35939" b="50000"/>
          <a:stretch/>
        </p:blipFill>
        <p:spPr>
          <a:xfrm>
            <a:off x="1259488" y="4999493"/>
            <a:ext cx="1089283" cy="1116910"/>
          </a:xfrm>
          <a:prstGeom prst="rect">
            <a:avLst/>
          </a:prstGeom>
        </p:spPr>
      </p:pic>
      <p:pic>
        <p:nvPicPr>
          <p:cNvPr id="18" name="Imagen 17">
            <a:extLst>
              <a:ext uri="{FF2B5EF4-FFF2-40B4-BE49-F238E27FC236}">
                <a16:creationId xmlns="" xmlns:a16="http://schemas.microsoft.com/office/drawing/2014/main" id="{0F2AF36A-6090-4B5E-A00A-56E08EB623D1}"/>
              </a:ext>
            </a:extLst>
          </p:cNvPr>
          <p:cNvPicPr>
            <a:picLocks noChangeAspect="1"/>
          </p:cNvPicPr>
          <p:nvPr/>
        </p:nvPicPr>
        <p:blipFill>
          <a:blip r:embed="rId4"/>
          <a:stretch>
            <a:fillRect/>
          </a:stretch>
        </p:blipFill>
        <p:spPr>
          <a:xfrm>
            <a:off x="1233275" y="2916136"/>
            <a:ext cx="1115496" cy="1173552"/>
          </a:xfrm>
          <a:prstGeom prst="rect">
            <a:avLst/>
          </a:prstGeom>
        </p:spPr>
      </p:pic>
      <p:sp>
        <p:nvSpPr>
          <p:cNvPr id="9" name="CuadroTexto 8">
            <a:extLst>
              <a:ext uri="{FF2B5EF4-FFF2-40B4-BE49-F238E27FC236}">
                <a16:creationId xmlns="" xmlns:a16="http://schemas.microsoft.com/office/drawing/2014/main" id="{DD5FD286-C6DA-4A0A-80C2-D99BCD587EEF}"/>
              </a:ext>
            </a:extLst>
          </p:cNvPr>
          <p:cNvSpPr txBox="1"/>
          <p:nvPr/>
        </p:nvSpPr>
        <p:spPr>
          <a:xfrm>
            <a:off x="2797347" y="2602863"/>
            <a:ext cx="8161378" cy="1754326"/>
          </a:xfrm>
          <a:prstGeom prst="rect">
            <a:avLst/>
          </a:prstGeom>
          <a:noFill/>
        </p:spPr>
        <p:txBody>
          <a:bodyPr wrap="square" rtlCol="0">
            <a:spAutoFit/>
          </a:bodyPr>
          <a:lstStyle/>
          <a:p>
            <a:pPr marL="285750" indent="-285750">
              <a:buFont typeface="Arial" panose="020B0604020202020204" pitchFamily="34" charset="0"/>
              <a:buChar char="•"/>
            </a:pPr>
            <a:r>
              <a:rPr lang="es-CO" dirty="0">
                <a:latin typeface="Arial" panose="020B0604020202020204" pitchFamily="34" charset="0"/>
                <a:cs typeface="Arial" panose="020B0604020202020204" pitchFamily="34" charset="0"/>
              </a:rPr>
              <a:t>No es una prueba de Matemáticas.</a:t>
            </a:r>
          </a:p>
          <a:p>
            <a:pPr marL="285750" indent="-285750">
              <a:buFont typeface="Arial" panose="020B0604020202020204" pitchFamily="34" charset="0"/>
              <a:buChar char="•"/>
            </a:pPr>
            <a:r>
              <a:rPr lang="es-CO" dirty="0">
                <a:latin typeface="Arial" panose="020B0604020202020204" pitchFamily="34" charset="0"/>
                <a:cs typeface="Arial" panose="020B0604020202020204" pitchFamily="34" charset="0"/>
              </a:rPr>
              <a:t>Pero si evalúa contenidos de esta área del conocimiento.</a:t>
            </a:r>
          </a:p>
          <a:p>
            <a:pPr marL="285750" indent="-285750">
              <a:buFont typeface="Arial" panose="020B0604020202020204" pitchFamily="34" charset="0"/>
              <a:buChar char="•"/>
            </a:pPr>
            <a:r>
              <a:rPr lang="es-CO" dirty="0">
                <a:latin typeface="Arial" panose="020B0604020202020204" pitchFamily="34" charset="0"/>
                <a:cs typeface="Arial" panose="020B0604020202020204" pitchFamily="34" charset="0"/>
              </a:rPr>
              <a:t>Los evalúa desde tres competencias básicas:</a:t>
            </a:r>
          </a:p>
          <a:p>
            <a:r>
              <a:rPr lang="es-CO" dirty="0">
                <a:latin typeface="Arial" panose="020B0604020202020204" pitchFamily="34" charset="0"/>
                <a:cs typeface="Arial" panose="020B0604020202020204" pitchFamily="34" charset="0"/>
              </a:rPr>
              <a:t>	(1) </a:t>
            </a:r>
            <a:r>
              <a:rPr lang="es-CO" b="1" dirty="0">
                <a:latin typeface="Arial" panose="020B0604020202020204" pitchFamily="34" charset="0"/>
                <a:cs typeface="Arial" panose="020B0604020202020204" pitchFamily="34" charset="0"/>
              </a:rPr>
              <a:t>Interpretación</a:t>
            </a:r>
            <a:r>
              <a:rPr lang="es-CO" dirty="0">
                <a:latin typeface="Arial" panose="020B0604020202020204" pitchFamily="34" charset="0"/>
                <a:cs typeface="Arial" panose="020B0604020202020204" pitchFamily="34" charset="0"/>
              </a:rPr>
              <a:t>, </a:t>
            </a:r>
          </a:p>
          <a:p>
            <a:r>
              <a:rPr lang="es-CO" dirty="0">
                <a:latin typeface="Arial" panose="020B0604020202020204" pitchFamily="34" charset="0"/>
                <a:cs typeface="Arial" panose="020B0604020202020204" pitchFamily="34" charset="0"/>
              </a:rPr>
              <a:t>	(2) </a:t>
            </a:r>
            <a:r>
              <a:rPr lang="es-CO" b="1" dirty="0">
                <a:latin typeface="Arial" panose="020B0604020202020204" pitchFamily="34" charset="0"/>
                <a:cs typeface="Arial" panose="020B0604020202020204" pitchFamily="34" charset="0"/>
              </a:rPr>
              <a:t>Formulación y ejecución, </a:t>
            </a:r>
            <a:r>
              <a:rPr lang="es-CO" dirty="0">
                <a:latin typeface="Arial" panose="020B0604020202020204" pitchFamily="34" charset="0"/>
                <a:cs typeface="Arial" panose="020B0604020202020204" pitchFamily="34" charset="0"/>
              </a:rPr>
              <a:t>y,</a:t>
            </a:r>
          </a:p>
          <a:p>
            <a:r>
              <a:rPr lang="es-CO" dirty="0">
                <a:latin typeface="Arial" panose="020B0604020202020204" pitchFamily="34" charset="0"/>
                <a:cs typeface="Arial" panose="020B0604020202020204" pitchFamily="34" charset="0"/>
              </a:rPr>
              <a:t>	(3) </a:t>
            </a:r>
            <a:r>
              <a:rPr lang="es-CO" b="1" dirty="0">
                <a:latin typeface="Arial" panose="020B0604020202020204" pitchFamily="34" charset="0"/>
                <a:cs typeface="Arial" panose="020B0604020202020204" pitchFamily="34" charset="0"/>
              </a:rPr>
              <a:t>Argumentación</a:t>
            </a:r>
          </a:p>
        </p:txBody>
      </p:sp>
      <p:sp>
        <p:nvSpPr>
          <p:cNvPr id="10" name="Rectangle 12">
            <a:extLst>
              <a:ext uri="{FF2B5EF4-FFF2-40B4-BE49-F238E27FC236}">
                <a16:creationId xmlns="" xmlns:a16="http://schemas.microsoft.com/office/drawing/2014/main" id="{05DE3264-23B1-45C3-843C-072D279F672B}"/>
              </a:ext>
            </a:extLst>
          </p:cNvPr>
          <p:cNvSpPr>
            <a:spLocks noChangeArrowheads="1"/>
          </p:cNvSpPr>
          <p:nvPr/>
        </p:nvSpPr>
        <p:spPr bwMode="auto">
          <a:xfrm>
            <a:off x="-31967" y="55201"/>
            <a:ext cx="8910920" cy="632625"/>
          </a:xfrm>
          <a:prstGeom prst="rect">
            <a:avLst/>
          </a:prstGeom>
          <a:solidFill>
            <a:srgbClr val="9D1B27"/>
          </a:solidFill>
          <a:ln>
            <a:noFill/>
          </a:ln>
          <a:extLst/>
        </p:spPr>
        <p:txBody>
          <a:bodyPr rot="0" vert="horz" wrap="square" lIns="91440" tIns="45720" rIns="91440" bIns="45720" anchor="t" anchorCtr="0" upright="1">
            <a:noAutofit/>
          </a:bodyPr>
          <a:lstStyle/>
          <a:p>
            <a:pPr marR="1014730" algn="r">
              <a:spcAft>
                <a:spcPts val="0"/>
              </a:spcAft>
            </a:pPr>
            <a:endParaRPr lang="es-CO" sz="1000" dirty="0">
              <a:effectLst/>
              <a:latin typeface="Elephant" panose="02020904090505020303" pitchFamily="18" charset="0"/>
              <a:ea typeface="Soho Gothic Pro"/>
              <a:cs typeface="Times New Roman" panose="02020603050405020304" pitchFamily="18" charset="0"/>
            </a:endParaRPr>
          </a:p>
        </p:txBody>
      </p:sp>
      <p:sp>
        <p:nvSpPr>
          <p:cNvPr id="11" name="Rectangle 13">
            <a:extLst>
              <a:ext uri="{FF2B5EF4-FFF2-40B4-BE49-F238E27FC236}">
                <a16:creationId xmlns="" xmlns:a16="http://schemas.microsoft.com/office/drawing/2014/main" id="{B1AB8E12-5F70-4A7C-AE4B-E9842DFF41AA}"/>
              </a:ext>
            </a:extLst>
          </p:cNvPr>
          <p:cNvSpPr/>
          <p:nvPr/>
        </p:nvSpPr>
        <p:spPr>
          <a:xfrm>
            <a:off x="-31967" y="108989"/>
            <a:ext cx="8910919" cy="4965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600" b="1" dirty="0">
                <a:solidFill>
                  <a:schemeClr val="bg1"/>
                </a:solidFill>
                <a:latin typeface="Helvetica" panose="020B0604020202020204" pitchFamily="34" charset="0"/>
                <a:ea typeface="Kozuka Gothic Pro M" panose="020B0700000000000000" pitchFamily="34" charset="-128"/>
                <a:cs typeface="Helvetica" panose="020B0604020202020204" pitchFamily="34" charset="0"/>
              </a:rPr>
              <a:t>RAZONAMIENTO CUANTITATIVO</a:t>
            </a:r>
          </a:p>
        </p:txBody>
      </p:sp>
      <p:sp>
        <p:nvSpPr>
          <p:cNvPr id="12" name="CuadroTexto 11">
            <a:extLst>
              <a:ext uri="{FF2B5EF4-FFF2-40B4-BE49-F238E27FC236}">
                <a16:creationId xmlns="" xmlns:a16="http://schemas.microsoft.com/office/drawing/2014/main" id="{0199CFA8-5237-4280-A8AC-1037D571D909}"/>
              </a:ext>
            </a:extLst>
          </p:cNvPr>
          <p:cNvSpPr txBox="1"/>
          <p:nvPr/>
        </p:nvSpPr>
        <p:spPr>
          <a:xfrm>
            <a:off x="2797347" y="4819284"/>
            <a:ext cx="8307975" cy="1477328"/>
          </a:xfrm>
          <a:prstGeom prst="rect">
            <a:avLst/>
          </a:prstGeom>
          <a:noFill/>
        </p:spPr>
        <p:txBody>
          <a:bodyPr wrap="square" rtlCol="0">
            <a:spAutoFit/>
          </a:bodyPr>
          <a:lstStyle/>
          <a:p>
            <a:r>
              <a:rPr lang="es-CO" dirty="0">
                <a:latin typeface="Arial" panose="020B0604020202020204" pitchFamily="34" charset="0"/>
                <a:cs typeface="Arial" panose="020B0604020202020204" pitchFamily="34" charset="0"/>
              </a:rPr>
              <a:t>La prueba evalúa tres áreas de conocimiento específicas: Estadística, Geometría y Álgebra y Cálculo a través de las tres competencias básicas, que en sumatoria son los elementos esenciales del razonamiento cuantitativo que todo ciudadano puede y debe practicar de manera crítica en su participación en la sociedad actual. </a:t>
            </a:r>
          </a:p>
        </p:txBody>
      </p:sp>
    </p:spTree>
    <p:extLst>
      <p:ext uri="{BB962C8B-B14F-4D97-AF65-F5344CB8AC3E}">
        <p14:creationId xmlns:p14="http://schemas.microsoft.com/office/powerpoint/2010/main" val="2172868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2"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2">
            <a:extLst>
              <a:ext uri="{FF2B5EF4-FFF2-40B4-BE49-F238E27FC236}">
                <a16:creationId xmlns="" xmlns:a16="http://schemas.microsoft.com/office/drawing/2014/main" id="{35331141-E53A-4454-970E-D0D8826C0237}"/>
              </a:ext>
            </a:extLst>
          </p:cNvPr>
          <p:cNvSpPr>
            <a:spLocks noChangeArrowheads="1"/>
          </p:cNvSpPr>
          <p:nvPr/>
        </p:nvSpPr>
        <p:spPr bwMode="auto">
          <a:xfrm>
            <a:off x="-31967" y="2194"/>
            <a:ext cx="8910920" cy="632625"/>
          </a:xfrm>
          <a:prstGeom prst="rect">
            <a:avLst/>
          </a:prstGeom>
          <a:solidFill>
            <a:srgbClr val="9D1B27"/>
          </a:solidFill>
          <a:ln>
            <a:noFill/>
          </a:ln>
          <a:extLst/>
        </p:spPr>
        <p:txBody>
          <a:bodyPr rot="0" vert="horz" wrap="square" lIns="91440" tIns="45720" rIns="91440" bIns="45720" anchor="t" anchorCtr="0" upright="1">
            <a:noAutofit/>
          </a:bodyPr>
          <a:lstStyle/>
          <a:p>
            <a:pPr marR="1014730" algn="r">
              <a:spcAft>
                <a:spcPts val="0"/>
              </a:spcAft>
            </a:pPr>
            <a:endParaRPr lang="es-CO" sz="1000" dirty="0">
              <a:effectLst/>
              <a:latin typeface="Elephant" panose="02020904090505020303" pitchFamily="18" charset="0"/>
              <a:ea typeface="Soho Gothic Pro"/>
              <a:cs typeface="Times New Roman" panose="02020603050405020304" pitchFamily="18" charset="0"/>
            </a:endParaRPr>
          </a:p>
        </p:txBody>
      </p:sp>
      <p:sp>
        <p:nvSpPr>
          <p:cNvPr id="5" name="Rectangle 13">
            <a:extLst>
              <a:ext uri="{FF2B5EF4-FFF2-40B4-BE49-F238E27FC236}">
                <a16:creationId xmlns="" xmlns:a16="http://schemas.microsoft.com/office/drawing/2014/main" id="{8B8CCB63-DFF9-45D3-8098-D06632508C7C}"/>
              </a:ext>
            </a:extLst>
          </p:cNvPr>
          <p:cNvSpPr/>
          <p:nvPr/>
        </p:nvSpPr>
        <p:spPr>
          <a:xfrm>
            <a:off x="-31967" y="55982"/>
            <a:ext cx="8910919" cy="4965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b="1" dirty="0">
                <a:solidFill>
                  <a:schemeClr val="bg1"/>
                </a:solidFill>
                <a:latin typeface="Helvetica" panose="020B0604020202020204" pitchFamily="34" charset="0"/>
                <a:ea typeface="Kozuka Gothic Pro M" panose="020B0700000000000000" pitchFamily="34" charset="-128"/>
                <a:cs typeface="Helvetica" panose="020B0604020202020204" pitchFamily="34" charset="0"/>
              </a:rPr>
              <a:t>Conocimientos curriculares</a:t>
            </a:r>
          </a:p>
        </p:txBody>
      </p:sp>
      <p:sp>
        <p:nvSpPr>
          <p:cNvPr id="15" name="CuadroTexto 14">
            <a:extLst>
              <a:ext uri="{FF2B5EF4-FFF2-40B4-BE49-F238E27FC236}">
                <a16:creationId xmlns="" xmlns:a16="http://schemas.microsoft.com/office/drawing/2014/main" id="{48D97631-12FC-4DDE-8865-48886DF4591B}"/>
              </a:ext>
            </a:extLst>
          </p:cNvPr>
          <p:cNvSpPr txBox="1"/>
          <p:nvPr/>
        </p:nvSpPr>
        <p:spPr>
          <a:xfrm>
            <a:off x="10257182" y="6589985"/>
            <a:ext cx="1941942" cy="276999"/>
          </a:xfrm>
          <a:prstGeom prst="rect">
            <a:avLst/>
          </a:prstGeom>
          <a:noFill/>
        </p:spPr>
        <p:txBody>
          <a:bodyPr wrap="none" rtlCol="0">
            <a:spAutoFit/>
          </a:bodyPr>
          <a:lstStyle/>
          <a:p>
            <a:r>
              <a:rPr lang="es-CO" sz="1200" dirty="0">
                <a:solidFill>
                  <a:srgbClr val="C00000"/>
                </a:solidFill>
              </a:rPr>
              <a:t>2.Generalidades del módulo</a:t>
            </a:r>
          </a:p>
        </p:txBody>
      </p:sp>
      <p:grpSp>
        <p:nvGrpSpPr>
          <p:cNvPr id="10" name="Grupo 9">
            <a:extLst>
              <a:ext uri="{FF2B5EF4-FFF2-40B4-BE49-F238E27FC236}">
                <a16:creationId xmlns="" xmlns:a16="http://schemas.microsoft.com/office/drawing/2014/main" id="{394B1390-1F21-4164-83FB-BF6762142886}"/>
              </a:ext>
            </a:extLst>
          </p:cNvPr>
          <p:cNvGrpSpPr/>
          <p:nvPr/>
        </p:nvGrpSpPr>
        <p:grpSpPr>
          <a:xfrm>
            <a:off x="1205947" y="1272210"/>
            <a:ext cx="1851790" cy="1851790"/>
            <a:chOff x="1205947" y="1272210"/>
            <a:chExt cx="1851790" cy="1851790"/>
          </a:xfrm>
        </p:grpSpPr>
        <p:sp>
          <p:nvSpPr>
            <p:cNvPr id="8" name="Elipse 7">
              <a:extLst>
                <a:ext uri="{FF2B5EF4-FFF2-40B4-BE49-F238E27FC236}">
                  <a16:creationId xmlns="" xmlns:a16="http://schemas.microsoft.com/office/drawing/2014/main" id="{6673B6EA-4583-4392-96A5-2926ED060439}"/>
                </a:ext>
              </a:extLst>
            </p:cNvPr>
            <p:cNvSpPr/>
            <p:nvPr/>
          </p:nvSpPr>
          <p:spPr>
            <a:xfrm>
              <a:off x="1205947" y="1272210"/>
              <a:ext cx="1851790" cy="1851790"/>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 name="CuadroTexto 1">
              <a:extLst>
                <a:ext uri="{FF2B5EF4-FFF2-40B4-BE49-F238E27FC236}">
                  <a16:creationId xmlns="" xmlns:a16="http://schemas.microsoft.com/office/drawing/2014/main" id="{226F35A8-009F-4300-B58E-BAE8C2ABBFA7}"/>
                </a:ext>
              </a:extLst>
            </p:cNvPr>
            <p:cNvSpPr txBox="1"/>
            <p:nvPr/>
          </p:nvSpPr>
          <p:spPr>
            <a:xfrm>
              <a:off x="1330190" y="1895061"/>
              <a:ext cx="1667443" cy="707886"/>
            </a:xfrm>
            <a:prstGeom prst="rect">
              <a:avLst/>
            </a:prstGeom>
            <a:noFill/>
          </p:spPr>
          <p:txBody>
            <a:bodyPr wrap="none" rtlCol="0">
              <a:spAutoFit/>
            </a:bodyPr>
            <a:lstStyle/>
            <a:p>
              <a:pPr algn="ctr"/>
              <a:r>
                <a:rPr lang="es-CO" sz="2000" b="1" dirty="0">
                  <a:solidFill>
                    <a:srgbClr val="9D1B27"/>
                  </a:solidFill>
                  <a:latin typeface="Arial" panose="020B0604020202020204" pitchFamily="34" charset="0"/>
                  <a:cs typeface="Arial" panose="020B0604020202020204" pitchFamily="34" charset="0"/>
                </a:rPr>
                <a:t>Contenidos </a:t>
              </a:r>
            </a:p>
            <a:p>
              <a:pPr algn="ctr"/>
              <a:r>
                <a:rPr lang="es-CO" sz="2000" b="1" dirty="0">
                  <a:solidFill>
                    <a:srgbClr val="9D1B27"/>
                  </a:solidFill>
                  <a:latin typeface="Arial" panose="020B0604020202020204" pitchFamily="34" charset="0"/>
                  <a:cs typeface="Arial" panose="020B0604020202020204" pitchFamily="34" charset="0"/>
                </a:rPr>
                <a:t>Genéricos</a:t>
              </a:r>
            </a:p>
          </p:txBody>
        </p:sp>
      </p:grpSp>
      <p:grpSp>
        <p:nvGrpSpPr>
          <p:cNvPr id="11" name="Grupo 10">
            <a:extLst>
              <a:ext uri="{FF2B5EF4-FFF2-40B4-BE49-F238E27FC236}">
                <a16:creationId xmlns="" xmlns:a16="http://schemas.microsoft.com/office/drawing/2014/main" id="{1D86A63D-334A-422C-B4D6-5164ECDEA781}"/>
              </a:ext>
            </a:extLst>
          </p:cNvPr>
          <p:cNvGrpSpPr/>
          <p:nvPr/>
        </p:nvGrpSpPr>
        <p:grpSpPr>
          <a:xfrm>
            <a:off x="1238016" y="3944244"/>
            <a:ext cx="1851790" cy="1851790"/>
            <a:chOff x="7495047" y="1333566"/>
            <a:chExt cx="1851790" cy="1851790"/>
          </a:xfrm>
        </p:grpSpPr>
        <p:sp>
          <p:nvSpPr>
            <p:cNvPr id="13" name="Elipse 12">
              <a:extLst>
                <a:ext uri="{FF2B5EF4-FFF2-40B4-BE49-F238E27FC236}">
                  <a16:creationId xmlns="" xmlns:a16="http://schemas.microsoft.com/office/drawing/2014/main" id="{55339365-F04D-4CC3-9037-3F604643353F}"/>
                </a:ext>
              </a:extLst>
            </p:cNvPr>
            <p:cNvSpPr/>
            <p:nvPr/>
          </p:nvSpPr>
          <p:spPr>
            <a:xfrm>
              <a:off x="7495047" y="1333566"/>
              <a:ext cx="1851790" cy="1851790"/>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CuadroTexto 8">
              <a:extLst>
                <a:ext uri="{FF2B5EF4-FFF2-40B4-BE49-F238E27FC236}">
                  <a16:creationId xmlns="" xmlns:a16="http://schemas.microsoft.com/office/drawing/2014/main" id="{CC0AAD10-3B9F-4E25-9A6F-F6C03BBD41C4}"/>
                </a:ext>
              </a:extLst>
            </p:cNvPr>
            <p:cNvSpPr txBox="1"/>
            <p:nvPr/>
          </p:nvSpPr>
          <p:spPr>
            <a:xfrm>
              <a:off x="7495047" y="1895060"/>
              <a:ext cx="1851790" cy="707886"/>
            </a:xfrm>
            <a:prstGeom prst="rect">
              <a:avLst/>
            </a:prstGeom>
            <a:noFill/>
          </p:spPr>
          <p:txBody>
            <a:bodyPr wrap="none" rtlCol="0">
              <a:spAutoFit/>
            </a:bodyPr>
            <a:lstStyle/>
            <a:p>
              <a:pPr algn="ctr"/>
              <a:r>
                <a:rPr lang="es-CO" sz="2000" b="1" dirty="0">
                  <a:solidFill>
                    <a:srgbClr val="9D1B27"/>
                  </a:solidFill>
                  <a:latin typeface="Arial" panose="020B0604020202020204" pitchFamily="34" charset="0"/>
                  <a:cs typeface="Arial" panose="020B0604020202020204" pitchFamily="34" charset="0"/>
                </a:rPr>
                <a:t>Contenidos </a:t>
              </a:r>
            </a:p>
            <a:p>
              <a:pPr algn="ctr"/>
              <a:r>
                <a:rPr lang="es-CO" sz="2000" b="1" dirty="0">
                  <a:solidFill>
                    <a:srgbClr val="9D1B27"/>
                  </a:solidFill>
                  <a:latin typeface="Arial" panose="020B0604020202020204" pitchFamily="34" charset="0"/>
                  <a:cs typeface="Arial" panose="020B0604020202020204" pitchFamily="34" charset="0"/>
                </a:rPr>
                <a:t>No Genéricos</a:t>
              </a:r>
            </a:p>
          </p:txBody>
        </p:sp>
      </p:grpSp>
      <p:sp>
        <p:nvSpPr>
          <p:cNvPr id="6" name="Rectángulo 5">
            <a:extLst>
              <a:ext uri="{FF2B5EF4-FFF2-40B4-BE49-F238E27FC236}">
                <a16:creationId xmlns="" xmlns:a16="http://schemas.microsoft.com/office/drawing/2014/main" id="{200C7716-9D7F-470E-AA7C-F0CD135CB595}"/>
              </a:ext>
            </a:extLst>
          </p:cNvPr>
          <p:cNvSpPr/>
          <p:nvPr/>
        </p:nvSpPr>
        <p:spPr>
          <a:xfrm>
            <a:off x="3354257" y="1467676"/>
            <a:ext cx="4265739" cy="1477328"/>
          </a:xfrm>
          <a:prstGeom prst="rect">
            <a:avLst/>
          </a:prstGeom>
        </p:spPr>
        <p:txBody>
          <a:bodyPr wrap="square">
            <a:spAutoFit/>
          </a:bodyPr>
          <a:lstStyle/>
          <a:p>
            <a:r>
              <a:rPr lang="es-CO" dirty="0">
                <a:solidFill>
                  <a:srgbClr val="000000"/>
                </a:solidFill>
                <a:latin typeface="Arial" panose="020B0604020202020204" pitchFamily="34" charset="0"/>
              </a:rPr>
              <a:t>Corresponden a los elementos fundamentales del razonamiento cuantitativo que todo ciudadano debe emplear y ejercer de manera crítica en la sociedad actual.</a:t>
            </a:r>
            <a:endParaRPr lang="es-CO" dirty="0"/>
          </a:p>
        </p:txBody>
      </p:sp>
      <p:sp>
        <p:nvSpPr>
          <p:cNvPr id="7" name="Rectángulo 6">
            <a:extLst>
              <a:ext uri="{FF2B5EF4-FFF2-40B4-BE49-F238E27FC236}">
                <a16:creationId xmlns="" xmlns:a16="http://schemas.microsoft.com/office/drawing/2014/main" id="{E1CC4874-D8B5-4750-80E4-DAB648F9D44A}"/>
              </a:ext>
            </a:extLst>
          </p:cNvPr>
          <p:cNvSpPr/>
          <p:nvPr/>
        </p:nvSpPr>
        <p:spPr>
          <a:xfrm>
            <a:off x="3339545" y="4171457"/>
            <a:ext cx="4108174" cy="2031325"/>
          </a:xfrm>
          <a:prstGeom prst="rect">
            <a:avLst/>
          </a:prstGeom>
        </p:spPr>
        <p:txBody>
          <a:bodyPr wrap="square">
            <a:spAutoFit/>
          </a:bodyPr>
          <a:lstStyle/>
          <a:p>
            <a:r>
              <a:rPr lang="es-CO" dirty="0">
                <a:solidFill>
                  <a:srgbClr val="000000"/>
                </a:solidFill>
                <a:latin typeface="Arial" panose="020B0604020202020204" pitchFamily="34" charset="0"/>
              </a:rPr>
              <a:t>corresponden a los que son considerados específicos o propios del quehacer que es aprendido en la etapa escolar y como veremos propios de estas áreas curriculares.</a:t>
            </a:r>
            <a:endParaRPr lang="es-CO" dirty="0"/>
          </a:p>
          <a:p>
            <a:r>
              <a:rPr lang="es-CO" dirty="0"/>
              <a:t/>
            </a:r>
            <a:br>
              <a:rPr lang="es-CO" dirty="0"/>
            </a:br>
            <a:endParaRPr lang="es-CO" dirty="0"/>
          </a:p>
        </p:txBody>
      </p:sp>
      <p:pic>
        <p:nvPicPr>
          <p:cNvPr id="1028" name="Picture 4" descr="Resultado de imagen para matemÃ¡ticas y la vida en sociedad">
            <a:extLst>
              <a:ext uri="{FF2B5EF4-FFF2-40B4-BE49-F238E27FC236}">
                <a16:creationId xmlns="" xmlns:a16="http://schemas.microsoft.com/office/drawing/2014/main" id="{7DA1387E-DF24-44D4-B23A-6F2C91B7DA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72147" y="1053287"/>
            <a:ext cx="2910121" cy="1997353"/>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12" name="Rectángulo 11">
            <a:extLst>
              <a:ext uri="{FF2B5EF4-FFF2-40B4-BE49-F238E27FC236}">
                <a16:creationId xmlns="" xmlns:a16="http://schemas.microsoft.com/office/drawing/2014/main" id="{582A3DBC-657A-4804-89D3-81F4CB6B8D98}"/>
              </a:ext>
            </a:extLst>
          </p:cNvPr>
          <p:cNvSpPr/>
          <p:nvPr/>
        </p:nvSpPr>
        <p:spPr>
          <a:xfrm>
            <a:off x="8279642" y="3095561"/>
            <a:ext cx="3912357" cy="600164"/>
          </a:xfrm>
          <a:prstGeom prst="rect">
            <a:avLst/>
          </a:prstGeom>
        </p:spPr>
        <p:txBody>
          <a:bodyPr wrap="square">
            <a:spAutoFit/>
          </a:bodyPr>
          <a:lstStyle/>
          <a:p>
            <a:pPr algn="ctr"/>
            <a:r>
              <a:rPr lang="es-CO" sz="1100" dirty="0">
                <a:latin typeface="Arial Narrow" panose="020B0606020202030204" pitchFamily="34" charset="0"/>
              </a:rPr>
              <a:t>Tomado de:  </a:t>
            </a:r>
            <a:r>
              <a:rPr lang="es-CO" sz="1100" dirty="0">
                <a:latin typeface="Arial Narrow" panose="020B0606020202030204" pitchFamily="34" charset="0"/>
                <a:hlinkClick r:id="rId3"/>
              </a:rPr>
              <a:t>http://3.bp.blogspot.com/-qhhCyNr_htQ/UmnXWOlwVPI/AAAAAAAAAO0/vh_mVeQ_0sg/s320/MAT.COTIDIANA1.jpg</a:t>
            </a:r>
            <a:r>
              <a:rPr lang="es-CO" sz="1100" dirty="0">
                <a:latin typeface="Arial Narrow" panose="020B0606020202030204" pitchFamily="34" charset="0"/>
              </a:rPr>
              <a:t> </a:t>
            </a:r>
          </a:p>
        </p:txBody>
      </p:sp>
      <p:sp>
        <p:nvSpPr>
          <p:cNvPr id="14" name="Rectángulo 13">
            <a:extLst>
              <a:ext uri="{FF2B5EF4-FFF2-40B4-BE49-F238E27FC236}">
                <a16:creationId xmlns="" xmlns:a16="http://schemas.microsoft.com/office/drawing/2014/main" id="{DB9CAE47-915D-406B-8F4A-4BE8268C865C}"/>
              </a:ext>
            </a:extLst>
          </p:cNvPr>
          <p:cNvSpPr/>
          <p:nvPr/>
        </p:nvSpPr>
        <p:spPr>
          <a:xfrm>
            <a:off x="8427329" y="5922066"/>
            <a:ext cx="3650358" cy="430887"/>
          </a:xfrm>
          <a:prstGeom prst="rect">
            <a:avLst/>
          </a:prstGeom>
        </p:spPr>
        <p:txBody>
          <a:bodyPr wrap="none">
            <a:spAutoFit/>
          </a:bodyPr>
          <a:lstStyle/>
          <a:p>
            <a:pPr algn="ctr"/>
            <a:r>
              <a:rPr lang="es-CO" sz="1100" dirty="0"/>
              <a:t>Tomado de: </a:t>
            </a:r>
          </a:p>
          <a:p>
            <a:pPr algn="ctr"/>
            <a:r>
              <a:rPr lang="es-CO" sz="1100" dirty="0">
                <a:hlinkClick r:id="rId4"/>
              </a:rPr>
              <a:t>https://k39.kn3.net/taringa/C/4/6/A/6/D/BvDaNnii/00A.jpg</a:t>
            </a:r>
            <a:r>
              <a:rPr lang="es-CO" sz="1100" dirty="0"/>
              <a:t> </a:t>
            </a:r>
          </a:p>
        </p:txBody>
      </p:sp>
      <p:pic>
        <p:nvPicPr>
          <p:cNvPr id="1030" name="Picture 6" descr="Resultado de imagen para matemÃ¡ticas y la vida en sociedad">
            <a:extLst>
              <a:ext uri="{FF2B5EF4-FFF2-40B4-BE49-F238E27FC236}">
                <a16:creationId xmlns="" xmlns:a16="http://schemas.microsoft.com/office/drawing/2014/main" id="{8A29990D-33F5-4BC9-AD57-75FC55A528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72147" y="3729588"/>
            <a:ext cx="2910121" cy="2179782"/>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82913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2">
            <a:extLst>
              <a:ext uri="{FF2B5EF4-FFF2-40B4-BE49-F238E27FC236}">
                <a16:creationId xmlns="" xmlns:a16="http://schemas.microsoft.com/office/drawing/2014/main" id="{35331141-E53A-4454-970E-D0D8826C0237}"/>
              </a:ext>
            </a:extLst>
          </p:cNvPr>
          <p:cNvSpPr>
            <a:spLocks noChangeArrowheads="1"/>
          </p:cNvSpPr>
          <p:nvPr/>
        </p:nvSpPr>
        <p:spPr bwMode="auto">
          <a:xfrm>
            <a:off x="-31967" y="2194"/>
            <a:ext cx="8910920" cy="632625"/>
          </a:xfrm>
          <a:prstGeom prst="rect">
            <a:avLst/>
          </a:prstGeom>
          <a:solidFill>
            <a:srgbClr val="9D1B27"/>
          </a:solidFill>
          <a:ln>
            <a:noFill/>
          </a:ln>
          <a:extLst/>
        </p:spPr>
        <p:txBody>
          <a:bodyPr rot="0" vert="horz" wrap="square" lIns="91440" tIns="45720" rIns="91440" bIns="45720" anchor="t" anchorCtr="0" upright="1">
            <a:noAutofit/>
          </a:bodyPr>
          <a:lstStyle/>
          <a:p>
            <a:pPr marR="1014730" algn="r">
              <a:spcAft>
                <a:spcPts val="0"/>
              </a:spcAft>
            </a:pPr>
            <a:endParaRPr lang="es-CO" sz="1000" dirty="0">
              <a:effectLst/>
              <a:latin typeface="Elephant" panose="02020904090505020303" pitchFamily="18" charset="0"/>
              <a:ea typeface="Soho Gothic Pro"/>
              <a:cs typeface="Times New Roman" panose="02020603050405020304" pitchFamily="18" charset="0"/>
            </a:endParaRPr>
          </a:p>
        </p:txBody>
      </p:sp>
      <p:sp>
        <p:nvSpPr>
          <p:cNvPr id="5" name="Rectangle 13">
            <a:extLst>
              <a:ext uri="{FF2B5EF4-FFF2-40B4-BE49-F238E27FC236}">
                <a16:creationId xmlns="" xmlns:a16="http://schemas.microsoft.com/office/drawing/2014/main" id="{8B8CCB63-DFF9-45D3-8098-D06632508C7C}"/>
              </a:ext>
            </a:extLst>
          </p:cNvPr>
          <p:cNvSpPr/>
          <p:nvPr/>
        </p:nvSpPr>
        <p:spPr>
          <a:xfrm>
            <a:off x="-31967" y="55982"/>
            <a:ext cx="8910919" cy="4965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b="1" dirty="0">
                <a:solidFill>
                  <a:schemeClr val="bg1"/>
                </a:solidFill>
                <a:latin typeface="Helvetica" panose="020B0604020202020204" pitchFamily="34" charset="0"/>
                <a:ea typeface="Kozuka Gothic Pro M" panose="020B0700000000000000" pitchFamily="34" charset="-128"/>
                <a:cs typeface="Helvetica" panose="020B0604020202020204" pitchFamily="34" charset="0"/>
              </a:rPr>
              <a:t>Conocimientos curriculares</a:t>
            </a:r>
          </a:p>
        </p:txBody>
      </p:sp>
      <p:sp>
        <p:nvSpPr>
          <p:cNvPr id="15" name="CuadroTexto 14">
            <a:extLst>
              <a:ext uri="{FF2B5EF4-FFF2-40B4-BE49-F238E27FC236}">
                <a16:creationId xmlns="" xmlns:a16="http://schemas.microsoft.com/office/drawing/2014/main" id="{48D97631-12FC-4DDE-8865-48886DF4591B}"/>
              </a:ext>
            </a:extLst>
          </p:cNvPr>
          <p:cNvSpPr txBox="1"/>
          <p:nvPr/>
        </p:nvSpPr>
        <p:spPr>
          <a:xfrm>
            <a:off x="10257182" y="6589985"/>
            <a:ext cx="1941942" cy="276999"/>
          </a:xfrm>
          <a:prstGeom prst="rect">
            <a:avLst/>
          </a:prstGeom>
          <a:noFill/>
        </p:spPr>
        <p:txBody>
          <a:bodyPr wrap="none" rtlCol="0">
            <a:spAutoFit/>
          </a:bodyPr>
          <a:lstStyle/>
          <a:p>
            <a:r>
              <a:rPr lang="es-CO" sz="1200" dirty="0">
                <a:solidFill>
                  <a:srgbClr val="C00000"/>
                </a:solidFill>
              </a:rPr>
              <a:t>2.Generalidades del módulo</a:t>
            </a:r>
          </a:p>
        </p:txBody>
      </p:sp>
      <p:pic>
        <p:nvPicPr>
          <p:cNvPr id="3" name="Imagen 2">
            <a:extLst>
              <a:ext uri="{FF2B5EF4-FFF2-40B4-BE49-F238E27FC236}">
                <a16:creationId xmlns="" xmlns:a16="http://schemas.microsoft.com/office/drawing/2014/main" id="{094B1CF5-B0C7-4AB5-98ED-EDA08A68850F}"/>
              </a:ext>
            </a:extLst>
          </p:cNvPr>
          <p:cNvPicPr>
            <a:picLocks noChangeAspect="1"/>
          </p:cNvPicPr>
          <p:nvPr/>
        </p:nvPicPr>
        <p:blipFill>
          <a:blip r:embed="rId2"/>
          <a:stretch>
            <a:fillRect/>
          </a:stretch>
        </p:blipFill>
        <p:spPr>
          <a:xfrm>
            <a:off x="7977810" y="667414"/>
            <a:ext cx="3684104" cy="6200749"/>
          </a:xfrm>
          <a:prstGeom prst="rect">
            <a:avLst/>
          </a:prstGeom>
        </p:spPr>
      </p:pic>
      <p:pic>
        <p:nvPicPr>
          <p:cNvPr id="26" name="Imagen 25">
            <a:extLst>
              <a:ext uri="{FF2B5EF4-FFF2-40B4-BE49-F238E27FC236}">
                <a16:creationId xmlns="" xmlns:a16="http://schemas.microsoft.com/office/drawing/2014/main" id="{FB7E045C-0C78-477E-9D01-191C403481F4}"/>
              </a:ext>
            </a:extLst>
          </p:cNvPr>
          <p:cNvPicPr>
            <a:picLocks noChangeAspect="1"/>
          </p:cNvPicPr>
          <p:nvPr/>
        </p:nvPicPr>
        <p:blipFill>
          <a:blip r:embed="rId3"/>
          <a:stretch>
            <a:fillRect/>
          </a:stretch>
        </p:blipFill>
        <p:spPr>
          <a:xfrm>
            <a:off x="4050127" y="666850"/>
            <a:ext cx="3901923" cy="6217654"/>
          </a:xfrm>
          <a:prstGeom prst="rect">
            <a:avLst/>
          </a:prstGeom>
        </p:spPr>
      </p:pic>
      <p:pic>
        <p:nvPicPr>
          <p:cNvPr id="27" name="Imagen 26">
            <a:extLst>
              <a:ext uri="{FF2B5EF4-FFF2-40B4-BE49-F238E27FC236}">
                <a16:creationId xmlns="" xmlns:a16="http://schemas.microsoft.com/office/drawing/2014/main" id="{CD527304-8FEB-4D58-865E-912FEE9A2A46}"/>
              </a:ext>
            </a:extLst>
          </p:cNvPr>
          <p:cNvPicPr>
            <a:picLocks noChangeAspect="1"/>
          </p:cNvPicPr>
          <p:nvPr/>
        </p:nvPicPr>
        <p:blipFill>
          <a:blip r:embed="rId4"/>
          <a:stretch>
            <a:fillRect/>
          </a:stretch>
        </p:blipFill>
        <p:spPr>
          <a:xfrm>
            <a:off x="420423" y="526046"/>
            <a:ext cx="3864836" cy="6358457"/>
          </a:xfrm>
          <a:prstGeom prst="rect">
            <a:avLst/>
          </a:prstGeom>
        </p:spPr>
      </p:pic>
    </p:spTree>
    <p:extLst>
      <p:ext uri="{BB962C8B-B14F-4D97-AF65-F5344CB8AC3E}">
        <p14:creationId xmlns:p14="http://schemas.microsoft.com/office/powerpoint/2010/main" val="870342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1000"/>
                                        <p:tgtEl>
                                          <p:spTgt spid="26"/>
                                        </p:tgtEl>
                                      </p:cBhvr>
                                    </p:animEffect>
                                    <p:anim calcmode="lin" valueType="num">
                                      <p:cBhvr>
                                        <p:cTn id="15" dur="1000" fill="hold"/>
                                        <p:tgtEl>
                                          <p:spTgt spid="26"/>
                                        </p:tgtEl>
                                        <p:attrNameLst>
                                          <p:attrName>ppt_x</p:attrName>
                                        </p:attrNameLst>
                                      </p:cBhvr>
                                      <p:tavLst>
                                        <p:tav tm="0">
                                          <p:val>
                                            <p:strVal val="#ppt_x"/>
                                          </p:val>
                                        </p:tav>
                                        <p:tav tm="100000">
                                          <p:val>
                                            <p:strVal val="#ppt_x"/>
                                          </p:val>
                                        </p:tav>
                                      </p:tavLst>
                                    </p:anim>
                                    <p:anim calcmode="lin" valueType="num">
                                      <p:cBhvr>
                                        <p:cTn id="1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ubtítulo 2">
            <a:extLst>
              <a:ext uri="{FF2B5EF4-FFF2-40B4-BE49-F238E27FC236}">
                <a16:creationId xmlns="" xmlns:a16="http://schemas.microsoft.com/office/drawing/2014/main" id="{CF5850C7-328F-42C2-84DB-381B3C9FEB28}"/>
              </a:ext>
            </a:extLst>
          </p:cNvPr>
          <p:cNvSpPr txBox="1">
            <a:spLocks/>
          </p:cNvSpPr>
          <p:nvPr/>
        </p:nvSpPr>
        <p:spPr>
          <a:xfrm>
            <a:off x="2996020" y="2624222"/>
            <a:ext cx="6347791" cy="1655762"/>
          </a:xfrm>
          <a:prstGeom prst="rect">
            <a:avLst/>
          </a:prstGeom>
          <a:effectLst>
            <a:outerShdw blurRad="152400" dist="317500" dir="5400000" sx="90000" sy="-19000" rotWithShape="0">
              <a:prstClr val="black">
                <a:alpha val="15000"/>
              </a:prstClr>
            </a:outerShdw>
            <a:reflection blurRad="6350" stA="50000" endA="300" endPos="55000" dir="5400000" sy="-100000" algn="bl" rotWithShape="0"/>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CO" sz="5400" dirty="0">
                <a:solidFill>
                  <a:srgbClr val="9E0842"/>
                </a:solidFill>
                <a:latin typeface="Arial" panose="020B0604020202020204" pitchFamily="34" charset="0"/>
                <a:cs typeface="Arial" panose="020B0604020202020204" pitchFamily="34" charset="0"/>
              </a:rPr>
              <a:t>Competencias </a:t>
            </a:r>
          </a:p>
        </p:txBody>
      </p:sp>
      <p:pic>
        <p:nvPicPr>
          <p:cNvPr id="21" name="Imagen 20">
            <a:extLst>
              <a:ext uri="{FF2B5EF4-FFF2-40B4-BE49-F238E27FC236}">
                <a16:creationId xmlns="" xmlns:a16="http://schemas.microsoft.com/office/drawing/2014/main" id="{613A359B-AA4C-4541-B6B4-9B05107DD2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06314" y="3758266"/>
            <a:ext cx="5727204" cy="1719075"/>
          </a:xfrm>
          <a:prstGeom prst="rect">
            <a:avLst/>
          </a:prstGeom>
          <a:effectLst>
            <a:reflection blurRad="6350" stA="52000" endA="300" endPos="35000" dir="5400000" sy="-100000" algn="bl" rotWithShape="0"/>
          </a:effectLst>
        </p:spPr>
      </p:pic>
      <p:grpSp>
        <p:nvGrpSpPr>
          <p:cNvPr id="2" name="Grupo 1">
            <a:extLst>
              <a:ext uri="{FF2B5EF4-FFF2-40B4-BE49-F238E27FC236}">
                <a16:creationId xmlns="" xmlns:a16="http://schemas.microsoft.com/office/drawing/2014/main" id="{5FF835CA-12C7-417E-90D4-31EB4F850F22}"/>
              </a:ext>
            </a:extLst>
          </p:cNvPr>
          <p:cNvGrpSpPr/>
          <p:nvPr/>
        </p:nvGrpSpPr>
        <p:grpSpPr>
          <a:xfrm>
            <a:off x="4600136" y="736528"/>
            <a:ext cx="2291544" cy="1753824"/>
            <a:chOff x="10658067" y="5596732"/>
            <a:chExt cx="1255779" cy="1057658"/>
          </a:xfrm>
        </p:grpSpPr>
        <p:pic>
          <p:nvPicPr>
            <p:cNvPr id="22" name="Imagen 21">
              <a:extLst>
                <a:ext uri="{FF2B5EF4-FFF2-40B4-BE49-F238E27FC236}">
                  <a16:creationId xmlns="" xmlns:a16="http://schemas.microsoft.com/office/drawing/2014/main" id="{65B70D51-BC2A-43E2-B0B5-383C98CF97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58067" y="5596732"/>
              <a:ext cx="1255779" cy="1057658"/>
            </a:xfrm>
            <a:prstGeom prst="rect">
              <a:avLst/>
            </a:prstGeom>
          </p:spPr>
        </p:pic>
        <p:pic>
          <p:nvPicPr>
            <p:cNvPr id="23" name="Imagen 22">
              <a:extLst>
                <a:ext uri="{FF2B5EF4-FFF2-40B4-BE49-F238E27FC236}">
                  <a16:creationId xmlns="" xmlns:a16="http://schemas.microsoft.com/office/drawing/2014/main" id="{0E33FAD7-8AD3-43ED-8FC7-97F405425A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58067" y="6056243"/>
              <a:ext cx="1208850" cy="324777"/>
            </a:xfrm>
            <a:prstGeom prst="rect">
              <a:avLst/>
            </a:prstGeom>
          </p:spPr>
        </p:pic>
      </p:grpSp>
    </p:spTree>
    <p:extLst>
      <p:ext uri="{BB962C8B-B14F-4D97-AF65-F5344CB8AC3E}">
        <p14:creationId xmlns:p14="http://schemas.microsoft.com/office/powerpoint/2010/main" val="13127349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uadroTexto 15">
            <a:extLst>
              <a:ext uri="{FF2B5EF4-FFF2-40B4-BE49-F238E27FC236}">
                <a16:creationId xmlns="" xmlns:a16="http://schemas.microsoft.com/office/drawing/2014/main" id="{13B34C26-4343-46CE-A99B-96BE23DB111E}"/>
              </a:ext>
            </a:extLst>
          </p:cNvPr>
          <p:cNvSpPr txBox="1"/>
          <p:nvPr/>
        </p:nvSpPr>
        <p:spPr>
          <a:xfrm>
            <a:off x="10747513" y="6497222"/>
            <a:ext cx="1435329" cy="307777"/>
          </a:xfrm>
          <a:prstGeom prst="rect">
            <a:avLst/>
          </a:prstGeom>
          <a:noFill/>
        </p:spPr>
        <p:txBody>
          <a:bodyPr wrap="none" rtlCol="0">
            <a:spAutoFit/>
          </a:bodyPr>
          <a:lstStyle/>
          <a:p>
            <a:r>
              <a:rPr lang="es-CO" sz="1400" dirty="0">
                <a:solidFill>
                  <a:srgbClr val="9D1B27"/>
                </a:solidFill>
              </a:rPr>
              <a:t>3. Competencias </a:t>
            </a:r>
          </a:p>
        </p:txBody>
      </p:sp>
      <p:pic>
        <p:nvPicPr>
          <p:cNvPr id="27" name="Imagen 26">
            <a:extLst>
              <a:ext uri="{FF2B5EF4-FFF2-40B4-BE49-F238E27FC236}">
                <a16:creationId xmlns="" xmlns:a16="http://schemas.microsoft.com/office/drawing/2014/main" id="{0EA2F741-850F-420C-AE5C-68512F7FB50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5786" y="467494"/>
            <a:ext cx="6875674" cy="6365454"/>
          </a:xfrm>
          <a:prstGeom prst="rect">
            <a:avLst/>
          </a:prstGeom>
        </p:spPr>
      </p:pic>
      <p:sp>
        <p:nvSpPr>
          <p:cNvPr id="28" name="Elipse 27">
            <a:extLst>
              <a:ext uri="{FF2B5EF4-FFF2-40B4-BE49-F238E27FC236}">
                <a16:creationId xmlns="" xmlns:a16="http://schemas.microsoft.com/office/drawing/2014/main" id="{03E8FA68-708B-40CB-BE3B-66D8A8CE0174}"/>
              </a:ext>
            </a:extLst>
          </p:cNvPr>
          <p:cNvSpPr/>
          <p:nvPr/>
        </p:nvSpPr>
        <p:spPr>
          <a:xfrm>
            <a:off x="954153" y="2464906"/>
            <a:ext cx="2279374" cy="2252870"/>
          </a:xfrm>
          <a:prstGeom prst="ellipse">
            <a:avLst/>
          </a:prstGeom>
          <a:solidFill>
            <a:srgbClr val="9E08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9" name="Imagen 28">
            <a:extLst>
              <a:ext uri="{FF2B5EF4-FFF2-40B4-BE49-F238E27FC236}">
                <a16:creationId xmlns="" xmlns:a16="http://schemas.microsoft.com/office/drawing/2014/main" id="{144D9781-0D39-44E9-9C7B-F36AC55638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61" y="39756"/>
            <a:ext cx="12032975" cy="875023"/>
          </a:xfrm>
          <a:prstGeom prst="rect">
            <a:avLst/>
          </a:prstGeom>
        </p:spPr>
      </p:pic>
      <p:sp>
        <p:nvSpPr>
          <p:cNvPr id="30" name="CuadroTexto 29">
            <a:extLst>
              <a:ext uri="{FF2B5EF4-FFF2-40B4-BE49-F238E27FC236}">
                <a16:creationId xmlns="" xmlns:a16="http://schemas.microsoft.com/office/drawing/2014/main" id="{AA86A9AB-1A37-4A20-B13B-CFE47B673A15}"/>
              </a:ext>
            </a:extLst>
          </p:cNvPr>
          <p:cNvSpPr txBox="1"/>
          <p:nvPr/>
        </p:nvSpPr>
        <p:spPr>
          <a:xfrm>
            <a:off x="7381460" y="912142"/>
            <a:ext cx="2902226" cy="584775"/>
          </a:xfrm>
          <a:prstGeom prst="rect">
            <a:avLst/>
          </a:prstGeom>
          <a:noFill/>
        </p:spPr>
        <p:txBody>
          <a:bodyPr wrap="square" rtlCol="0">
            <a:spAutoFit/>
          </a:bodyPr>
          <a:lstStyle/>
          <a:p>
            <a:r>
              <a:rPr lang="es-CO" sz="3200" dirty="0">
                <a:latin typeface="Soho Std" panose="02040503030506020204" pitchFamily="18" charset="0"/>
              </a:rPr>
              <a:t>Interpretación</a:t>
            </a:r>
          </a:p>
        </p:txBody>
      </p:sp>
      <p:sp>
        <p:nvSpPr>
          <p:cNvPr id="31" name="CuadroTexto 30">
            <a:extLst>
              <a:ext uri="{FF2B5EF4-FFF2-40B4-BE49-F238E27FC236}">
                <a16:creationId xmlns="" xmlns:a16="http://schemas.microsoft.com/office/drawing/2014/main" id="{B1ABFA4E-F4FA-462A-B239-D6D5A2C3F35D}"/>
              </a:ext>
            </a:extLst>
          </p:cNvPr>
          <p:cNvSpPr txBox="1"/>
          <p:nvPr/>
        </p:nvSpPr>
        <p:spPr>
          <a:xfrm>
            <a:off x="7476710" y="2931519"/>
            <a:ext cx="2488924" cy="1077218"/>
          </a:xfrm>
          <a:prstGeom prst="rect">
            <a:avLst/>
          </a:prstGeom>
          <a:noFill/>
        </p:spPr>
        <p:txBody>
          <a:bodyPr wrap="square" rtlCol="0">
            <a:spAutoFit/>
          </a:bodyPr>
          <a:lstStyle/>
          <a:p>
            <a:r>
              <a:rPr lang="es-CO" sz="3200" dirty="0">
                <a:latin typeface="Soho Std" panose="02040503030506020204" pitchFamily="18" charset="0"/>
              </a:rPr>
              <a:t>Formulación  y ejecución</a:t>
            </a:r>
          </a:p>
        </p:txBody>
      </p:sp>
      <p:sp>
        <p:nvSpPr>
          <p:cNvPr id="32" name="CuadroTexto 31">
            <a:extLst>
              <a:ext uri="{FF2B5EF4-FFF2-40B4-BE49-F238E27FC236}">
                <a16:creationId xmlns="" xmlns:a16="http://schemas.microsoft.com/office/drawing/2014/main" id="{2346FDA7-48B7-48BC-B53E-AE05A25B820B}"/>
              </a:ext>
            </a:extLst>
          </p:cNvPr>
          <p:cNvSpPr txBox="1"/>
          <p:nvPr/>
        </p:nvSpPr>
        <p:spPr>
          <a:xfrm>
            <a:off x="7552210" y="5237833"/>
            <a:ext cx="2731476" cy="584775"/>
          </a:xfrm>
          <a:prstGeom prst="rect">
            <a:avLst/>
          </a:prstGeom>
          <a:noFill/>
        </p:spPr>
        <p:txBody>
          <a:bodyPr wrap="square" rtlCol="0">
            <a:spAutoFit/>
          </a:bodyPr>
          <a:lstStyle/>
          <a:p>
            <a:r>
              <a:rPr lang="es-CO" sz="3200" dirty="0">
                <a:latin typeface="Soho Std" panose="02040503030506020204" pitchFamily="18" charset="0"/>
              </a:rPr>
              <a:t>Argumentación</a:t>
            </a:r>
          </a:p>
        </p:txBody>
      </p:sp>
      <p:pic>
        <p:nvPicPr>
          <p:cNvPr id="33" name="Imagen 32">
            <a:extLst>
              <a:ext uri="{FF2B5EF4-FFF2-40B4-BE49-F238E27FC236}">
                <a16:creationId xmlns="" xmlns:a16="http://schemas.microsoft.com/office/drawing/2014/main" id="{09935D1F-8FAF-4D4D-976C-AB2D8CA0D69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3236"/>
          <a:stretch/>
        </p:blipFill>
        <p:spPr>
          <a:xfrm>
            <a:off x="1745617" y="3852812"/>
            <a:ext cx="691168" cy="693829"/>
          </a:xfrm>
          <a:prstGeom prst="rect">
            <a:avLst/>
          </a:prstGeom>
        </p:spPr>
      </p:pic>
      <p:pic>
        <p:nvPicPr>
          <p:cNvPr id="34" name="Imagen 33">
            <a:extLst>
              <a:ext uri="{FF2B5EF4-FFF2-40B4-BE49-F238E27FC236}">
                <a16:creationId xmlns="" xmlns:a16="http://schemas.microsoft.com/office/drawing/2014/main" id="{BB7CB00C-8670-4ADD-8E11-BB35EFE6A37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474"/>
          <a:stretch/>
        </p:blipFill>
        <p:spPr>
          <a:xfrm>
            <a:off x="883647" y="2955472"/>
            <a:ext cx="2362101" cy="875023"/>
          </a:xfrm>
          <a:prstGeom prst="rect">
            <a:avLst/>
          </a:prstGeom>
        </p:spPr>
      </p:pic>
      <p:sp>
        <p:nvSpPr>
          <p:cNvPr id="35" name="CuadroTexto 34">
            <a:extLst>
              <a:ext uri="{FF2B5EF4-FFF2-40B4-BE49-F238E27FC236}">
                <a16:creationId xmlns="" xmlns:a16="http://schemas.microsoft.com/office/drawing/2014/main" id="{8B93601A-7214-4081-B1F2-A97842BCB434}"/>
              </a:ext>
            </a:extLst>
          </p:cNvPr>
          <p:cNvSpPr txBox="1"/>
          <p:nvPr/>
        </p:nvSpPr>
        <p:spPr>
          <a:xfrm>
            <a:off x="3256059" y="-9065"/>
            <a:ext cx="6944850" cy="523220"/>
          </a:xfrm>
          <a:prstGeom prst="rect">
            <a:avLst/>
          </a:prstGeom>
          <a:noFill/>
        </p:spPr>
        <p:txBody>
          <a:bodyPr wrap="none" rtlCol="0">
            <a:spAutoFit/>
          </a:bodyPr>
          <a:lstStyle/>
          <a:p>
            <a:r>
              <a:rPr lang="es-CO" sz="2800" dirty="0">
                <a:solidFill>
                  <a:schemeClr val="bg1"/>
                </a:solidFill>
                <a:latin typeface="Soho Gothic Pro"/>
              </a:rPr>
              <a:t>3. Competencias básicas que evalúa el módulo</a:t>
            </a:r>
          </a:p>
        </p:txBody>
      </p:sp>
      <p:sp>
        <p:nvSpPr>
          <p:cNvPr id="36" name="Rectángulo 35">
            <a:extLst>
              <a:ext uri="{FF2B5EF4-FFF2-40B4-BE49-F238E27FC236}">
                <a16:creationId xmlns="" xmlns:a16="http://schemas.microsoft.com/office/drawing/2014/main" id="{17FD7BE3-2640-46F0-83A1-D23C9856B4A0}"/>
              </a:ext>
            </a:extLst>
          </p:cNvPr>
          <p:cNvSpPr/>
          <p:nvPr/>
        </p:nvSpPr>
        <p:spPr>
          <a:xfrm>
            <a:off x="66260" y="39756"/>
            <a:ext cx="12032975" cy="6765243"/>
          </a:xfrm>
          <a:prstGeom prst="rect">
            <a:avLst/>
          </a:prstGeom>
          <a:noFill/>
          <a:ln w="28575">
            <a:solidFill>
              <a:srgbClr val="9E08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1711604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1000"/>
                                        <p:tgtEl>
                                          <p:spTgt spid="31"/>
                                        </p:tgtEl>
                                      </p:cBhvr>
                                    </p:animEffect>
                                    <p:anim calcmode="lin" valueType="num">
                                      <p:cBhvr>
                                        <p:cTn id="15" dur="1000" fill="hold"/>
                                        <p:tgtEl>
                                          <p:spTgt spid="31"/>
                                        </p:tgtEl>
                                        <p:attrNameLst>
                                          <p:attrName>ppt_x</p:attrName>
                                        </p:attrNameLst>
                                      </p:cBhvr>
                                      <p:tavLst>
                                        <p:tav tm="0">
                                          <p:val>
                                            <p:strVal val="#ppt_x"/>
                                          </p:val>
                                        </p:tav>
                                        <p:tav tm="100000">
                                          <p:val>
                                            <p:strVal val="#ppt_x"/>
                                          </p:val>
                                        </p:tav>
                                      </p:tavLst>
                                    </p:anim>
                                    <p:anim calcmode="lin" valueType="num">
                                      <p:cBhvr>
                                        <p:cTn id="1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1000"/>
                                        <p:tgtEl>
                                          <p:spTgt spid="32"/>
                                        </p:tgtEl>
                                      </p:cBhvr>
                                    </p:animEffect>
                                    <p:anim calcmode="lin" valueType="num">
                                      <p:cBhvr>
                                        <p:cTn id="22" dur="1000" fill="hold"/>
                                        <p:tgtEl>
                                          <p:spTgt spid="32"/>
                                        </p:tgtEl>
                                        <p:attrNameLst>
                                          <p:attrName>ppt_x</p:attrName>
                                        </p:attrNameLst>
                                      </p:cBhvr>
                                      <p:tavLst>
                                        <p:tav tm="0">
                                          <p:val>
                                            <p:strVal val="#ppt_x"/>
                                          </p:val>
                                        </p:tav>
                                        <p:tav tm="100000">
                                          <p:val>
                                            <p:strVal val="#ppt_x"/>
                                          </p:val>
                                        </p:tav>
                                      </p:tavLst>
                                    </p:anim>
                                    <p:anim calcmode="lin" valueType="num">
                                      <p:cBhvr>
                                        <p:cTn id="23"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Resultado de imagen para problemas matemÃ¡ticos">
            <a:extLst>
              <a:ext uri="{FF2B5EF4-FFF2-40B4-BE49-F238E27FC236}">
                <a16:creationId xmlns="" xmlns:a16="http://schemas.microsoft.com/office/drawing/2014/main" id="{0BF3E6B2-8923-41C8-A4DC-4ED2BA65122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 t="1" r="-1715" b="64420"/>
          <a:stretch/>
        </p:blipFill>
        <p:spPr bwMode="auto">
          <a:xfrm>
            <a:off x="7286335" y="5674322"/>
            <a:ext cx="4814754" cy="1058018"/>
          </a:xfrm>
          <a:prstGeom prst="rect">
            <a:avLst/>
          </a:prstGeom>
          <a:noFill/>
          <a:extLst>
            <a:ext uri="{909E8E84-426E-40DD-AFC4-6F175D3DCCD1}">
              <a14:hiddenFill xmlns:a14="http://schemas.microsoft.com/office/drawing/2010/main">
                <a:solidFill>
                  <a:srgbClr val="FFFFFF"/>
                </a:solidFill>
              </a14:hiddenFill>
            </a:ext>
          </a:extLst>
        </p:spPr>
      </p:pic>
      <p:sp>
        <p:nvSpPr>
          <p:cNvPr id="21" name="CuadroTexto 20">
            <a:extLst>
              <a:ext uri="{FF2B5EF4-FFF2-40B4-BE49-F238E27FC236}">
                <a16:creationId xmlns="" xmlns:a16="http://schemas.microsoft.com/office/drawing/2014/main" id="{317F2338-32B5-458D-A552-16E04FA14950}"/>
              </a:ext>
            </a:extLst>
          </p:cNvPr>
          <p:cNvSpPr txBox="1"/>
          <p:nvPr/>
        </p:nvSpPr>
        <p:spPr>
          <a:xfrm>
            <a:off x="10787269" y="6563482"/>
            <a:ext cx="1435329" cy="307777"/>
          </a:xfrm>
          <a:prstGeom prst="rect">
            <a:avLst/>
          </a:prstGeom>
          <a:noFill/>
        </p:spPr>
        <p:txBody>
          <a:bodyPr wrap="none" rtlCol="0">
            <a:spAutoFit/>
          </a:bodyPr>
          <a:lstStyle/>
          <a:p>
            <a:r>
              <a:rPr lang="es-CO" sz="1400" dirty="0">
                <a:solidFill>
                  <a:srgbClr val="9D1B27"/>
                </a:solidFill>
              </a:rPr>
              <a:t>3. Competencias </a:t>
            </a:r>
          </a:p>
        </p:txBody>
      </p:sp>
      <p:pic>
        <p:nvPicPr>
          <p:cNvPr id="1026" name="Picture 2" descr="https://lh4.googleusercontent.com/vrxdC654uGEvdjCJLqGoptWeXzG6K7j9js0YZcLeTwODizbUKhLDyoQgNLmsXNkcZBronyOTQv3rX-vKEF-rqmuDT85D_EAQ9hcUu-1Fqt1z1WV1uGZwIXGmucjeL1UeghZ6ohCA">
            <a:extLst>
              <a:ext uri="{FF2B5EF4-FFF2-40B4-BE49-F238E27FC236}">
                <a16:creationId xmlns="" xmlns:a16="http://schemas.microsoft.com/office/drawing/2014/main" id="{FAF70CB5-A18F-4236-B408-B0B2942675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792" y="123204"/>
            <a:ext cx="7368209" cy="1417040"/>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8">
            <a:extLst>
              <a:ext uri="{FF2B5EF4-FFF2-40B4-BE49-F238E27FC236}">
                <a16:creationId xmlns="" xmlns:a16="http://schemas.microsoft.com/office/drawing/2014/main" id="{9F78E330-E82B-4894-A59A-35D71C8E96D3}"/>
              </a:ext>
            </a:extLst>
          </p:cNvPr>
          <p:cNvSpPr/>
          <p:nvPr/>
        </p:nvSpPr>
        <p:spPr>
          <a:xfrm>
            <a:off x="304804" y="1655225"/>
            <a:ext cx="6648052" cy="1200329"/>
          </a:xfrm>
          <a:prstGeom prst="rect">
            <a:avLst/>
          </a:prstGeom>
        </p:spPr>
        <p:txBody>
          <a:bodyPr wrap="square">
            <a:spAutoFit/>
          </a:bodyPr>
          <a:lstStyle/>
          <a:p>
            <a:pPr algn="just"/>
            <a:r>
              <a:rPr lang="es-CO" dirty="0">
                <a:solidFill>
                  <a:srgbClr val="000000"/>
                </a:solidFill>
                <a:latin typeface="Arial" panose="020B0604020202020204" pitchFamily="34" charset="0"/>
              </a:rPr>
              <a:t>Competencia básica del razonamiento cuantitativo referida a la </a:t>
            </a:r>
            <a:r>
              <a:rPr lang="es-CO" b="1" i="1" dirty="0">
                <a:solidFill>
                  <a:srgbClr val="000000"/>
                </a:solidFill>
                <a:latin typeface="Arial" panose="020B0604020202020204" pitchFamily="34" charset="0"/>
              </a:rPr>
              <a:t>capacidad de comprender y manipular representaciones de datos cuantitativos o de objetos matemáticos como: textos, tablas, gráficos, diagramas, esquemas, entre otros. </a:t>
            </a:r>
            <a:endParaRPr lang="es-CO" dirty="0"/>
          </a:p>
        </p:txBody>
      </p:sp>
      <p:sp>
        <p:nvSpPr>
          <p:cNvPr id="10" name="Rectángulo 9">
            <a:extLst>
              <a:ext uri="{FF2B5EF4-FFF2-40B4-BE49-F238E27FC236}">
                <a16:creationId xmlns="" xmlns:a16="http://schemas.microsoft.com/office/drawing/2014/main" id="{2F4D919A-00C9-495C-AA45-2244D3157F87}"/>
              </a:ext>
            </a:extLst>
          </p:cNvPr>
          <p:cNvSpPr/>
          <p:nvPr/>
        </p:nvSpPr>
        <p:spPr>
          <a:xfrm>
            <a:off x="289584" y="3010292"/>
            <a:ext cx="6570507" cy="3693319"/>
          </a:xfrm>
          <a:prstGeom prst="rect">
            <a:avLst/>
          </a:prstGeom>
        </p:spPr>
        <p:txBody>
          <a:bodyPr wrap="square">
            <a:spAutoFit/>
          </a:bodyPr>
          <a:lstStyle/>
          <a:p>
            <a:pPr algn="just"/>
            <a:r>
              <a:rPr lang="es-CO" dirty="0">
                <a:solidFill>
                  <a:srgbClr val="000000"/>
                </a:solidFill>
                <a:latin typeface="Arial" panose="020B0604020202020204" pitchFamily="34" charset="0"/>
              </a:rPr>
              <a:t>Esta competencia básica se orienta a evaluar si el estudiante puede extraer </a:t>
            </a:r>
            <a:r>
              <a:rPr lang="es-CO" b="1" dirty="0">
                <a:solidFill>
                  <a:srgbClr val="000000"/>
                </a:solidFill>
                <a:latin typeface="Arial" panose="020B0604020202020204" pitchFamily="34" charset="0"/>
              </a:rPr>
              <a:t>información local </a:t>
            </a:r>
            <a:r>
              <a:rPr lang="es-CO" dirty="0">
                <a:solidFill>
                  <a:srgbClr val="000000"/>
                </a:solidFill>
                <a:latin typeface="Arial" panose="020B0604020202020204" pitchFamily="34" charset="0"/>
              </a:rPr>
              <a:t>de los elementos u objetos matemáticos entregados en situaciones o contextos, por ejemplo, que pueda entregar un dato o la lectura de un valor de una tabla o una gráfica de una función en el plano cartesiano. </a:t>
            </a:r>
          </a:p>
          <a:p>
            <a:pPr algn="just"/>
            <a:endParaRPr lang="es-CO" dirty="0"/>
          </a:p>
          <a:p>
            <a:pPr algn="just"/>
            <a:r>
              <a:rPr lang="es-CO" dirty="0">
                <a:solidFill>
                  <a:srgbClr val="000000"/>
                </a:solidFill>
                <a:latin typeface="Arial" panose="020B0604020202020204" pitchFamily="34" charset="0"/>
              </a:rPr>
              <a:t>También se evalúa la capacidad de extraer </a:t>
            </a:r>
            <a:r>
              <a:rPr lang="es-CO" b="1" dirty="0">
                <a:solidFill>
                  <a:srgbClr val="000000"/>
                </a:solidFill>
                <a:latin typeface="Arial" panose="020B0604020202020204" pitchFamily="34" charset="0"/>
              </a:rPr>
              <a:t>información global </a:t>
            </a:r>
            <a:r>
              <a:rPr lang="es-CO" dirty="0">
                <a:solidFill>
                  <a:srgbClr val="000000"/>
                </a:solidFill>
                <a:latin typeface="Arial" panose="020B0604020202020204" pitchFamily="34" charset="0"/>
              </a:rPr>
              <a:t>de los elementos presentados en las preguntas, por ejemplo, calcular promedios o encontrar tendencias o patrones desde una perspectiva comunicativa, o seleccionar cuando una figura representa algo de una forma más clara o adecuada).</a:t>
            </a:r>
            <a:endParaRPr lang="es-CO" dirty="0"/>
          </a:p>
        </p:txBody>
      </p:sp>
      <p:sp>
        <p:nvSpPr>
          <p:cNvPr id="15" name="CuadroTexto 14">
            <a:extLst>
              <a:ext uri="{FF2B5EF4-FFF2-40B4-BE49-F238E27FC236}">
                <a16:creationId xmlns="" xmlns:a16="http://schemas.microsoft.com/office/drawing/2014/main" id="{24BBB9ED-DB7E-4B48-96FA-649CC35FDB6C}"/>
              </a:ext>
            </a:extLst>
          </p:cNvPr>
          <p:cNvSpPr txBox="1"/>
          <p:nvPr/>
        </p:nvSpPr>
        <p:spPr>
          <a:xfrm>
            <a:off x="11674369" y="0"/>
            <a:ext cx="436338" cy="307777"/>
          </a:xfrm>
          <a:prstGeom prst="rect">
            <a:avLst/>
          </a:prstGeom>
          <a:noFill/>
        </p:spPr>
        <p:txBody>
          <a:bodyPr wrap="none" rtlCol="0">
            <a:spAutoFit/>
          </a:bodyPr>
          <a:lstStyle/>
          <a:p>
            <a:r>
              <a:rPr lang="es-CO" sz="1400" dirty="0"/>
              <a:t>1/3</a:t>
            </a:r>
          </a:p>
        </p:txBody>
      </p:sp>
      <p:pic>
        <p:nvPicPr>
          <p:cNvPr id="1028" name="Picture 4" descr="Resultado de imagen para graficas matematicas">
            <a:extLst>
              <a:ext uri="{FF2B5EF4-FFF2-40B4-BE49-F238E27FC236}">
                <a16:creationId xmlns="" xmlns:a16="http://schemas.microsoft.com/office/drawing/2014/main" id="{3901DEC8-C112-4F33-B4B8-ECD186E38C1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04485" y="336047"/>
            <a:ext cx="2077221" cy="15023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sultado de imagen para graficas matematicas">
            <a:extLst>
              <a:ext uri="{FF2B5EF4-FFF2-40B4-BE49-F238E27FC236}">
                <a16:creationId xmlns="" xmlns:a16="http://schemas.microsoft.com/office/drawing/2014/main" id="{E8037986-79E3-4AB9-ACF7-8215315C6F9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20343" y="307776"/>
            <a:ext cx="2480746" cy="136040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esultado de imagen para objetos matemÃ¡ticos tablas de datos">
            <a:extLst>
              <a:ext uri="{FF2B5EF4-FFF2-40B4-BE49-F238E27FC236}">
                <a16:creationId xmlns="" xmlns:a16="http://schemas.microsoft.com/office/drawing/2014/main" id="{73F3D4B7-C088-40C3-986C-58CB4D5309A1}"/>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16984"/>
          <a:stretch/>
        </p:blipFill>
        <p:spPr bwMode="auto">
          <a:xfrm>
            <a:off x="7418459" y="4030506"/>
            <a:ext cx="1717730" cy="120032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n relacionada">
            <a:extLst>
              <a:ext uri="{FF2B5EF4-FFF2-40B4-BE49-F238E27FC236}">
                <a16:creationId xmlns="" xmlns:a16="http://schemas.microsoft.com/office/drawing/2014/main" id="{E0C2322E-97CA-49C4-91FF-2BF52DD9AA5A}"/>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2677" t="6830" r="2285" b="14166"/>
          <a:stretch/>
        </p:blipFill>
        <p:spPr bwMode="auto">
          <a:xfrm>
            <a:off x="7504485" y="1902539"/>
            <a:ext cx="2394889" cy="152646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Resultado de imagen para grafica tipo pie">
            <a:extLst>
              <a:ext uri="{FF2B5EF4-FFF2-40B4-BE49-F238E27FC236}">
                <a16:creationId xmlns="" xmlns:a16="http://schemas.microsoft.com/office/drawing/2014/main" id="{C12964ED-97E3-4BBF-9387-A78DEEF4896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219601" y="1994021"/>
            <a:ext cx="1827010" cy="1434979"/>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Resultado de imagen para datos del mundial en figura">
            <a:extLst>
              <a:ext uri="{FF2B5EF4-FFF2-40B4-BE49-F238E27FC236}">
                <a16:creationId xmlns="" xmlns:a16="http://schemas.microsoft.com/office/drawing/2014/main" id="{6B4BC0D6-0BCB-42A7-B152-7E0F79ED4DC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136189" y="3588397"/>
            <a:ext cx="2910422" cy="1984692"/>
          </a:xfrm>
          <a:prstGeom prst="rect">
            <a:avLst/>
          </a:prstGeom>
          <a:noFill/>
          <a:extLst>
            <a:ext uri="{909E8E84-426E-40DD-AFC4-6F175D3DCCD1}">
              <a14:hiddenFill xmlns:a14="http://schemas.microsoft.com/office/drawing/2010/main">
                <a:solidFill>
                  <a:srgbClr val="FFFFFF"/>
                </a:solidFill>
              </a14:hiddenFill>
            </a:ext>
          </a:extLst>
        </p:spPr>
      </p:pic>
      <p:sp>
        <p:nvSpPr>
          <p:cNvPr id="23" name="Rectángulo 22">
            <a:extLst>
              <a:ext uri="{FF2B5EF4-FFF2-40B4-BE49-F238E27FC236}">
                <a16:creationId xmlns="" xmlns:a16="http://schemas.microsoft.com/office/drawing/2014/main" id="{63ADF52D-11D2-4084-8A99-80193C907DC2}"/>
              </a:ext>
            </a:extLst>
          </p:cNvPr>
          <p:cNvSpPr/>
          <p:nvPr/>
        </p:nvSpPr>
        <p:spPr>
          <a:xfrm>
            <a:off x="145389" y="1540244"/>
            <a:ext cx="6952843" cy="519209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custDataLst>
      <p:tags r:id="rId1"/>
    </p:custDataLst>
    <p:extLst>
      <p:ext uri="{BB962C8B-B14F-4D97-AF65-F5344CB8AC3E}">
        <p14:creationId xmlns:p14="http://schemas.microsoft.com/office/powerpoint/2010/main" val="93967051"/>
      </p:ext>
    </p:extLst>
  </p:cSld>
  <p:clrMapOvr>
    <a:masterClrMapping/>
  </p:clrMapOvr>
  <mc:AlternateContent xmlns:mc="http://schemas.openxmlformats.org/markup-compatibility/2006" xmlns:p14="http://schemas.microsoft.com/office/powerpoint/2010/main">
    <mc:Choice Requires="p14">
      <p:transition spd="med" p14:dur="563">
        <p:cover/>
      </p:transition>
    </mc:Choice>
    <mc:Fallback xmlns="">
      <p:transition spd="med">
        <p:cover/>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uadroTexto 20">
            <a:extLst>
              <a:ext uri="{FF2B5EF4-FFF2-40B4-BE49-F238E27FC236}">
                <a16:creationId xmlns="" xmlns:a16="http://schemas.microsoft.com/office/drawing/2014/main" id="{317F2338-32B5-458D-A552-16E04FA14950}"/>
              </a:ext>
            </a:extLst>
          </p:cNvPr>
          <p:cNvSpPr txBox="1"/>
          <p:nvPr/>
        </p:nvSpPr>
        <p:spPr>
          <a:xfrm>
            <a:off x="10747513" y="6497222"/>
            <a:ext cx="1435329" cy="307777"/>
          </a:xfrm>
          <a:prstGeom prst="rect">
            <a:avLst/>
          </a:prstGeom>
          <a:noFill/>
        </p:spPr>
        <p:txBody>
          <a:bodyPr wrap="none" rtlCol="0">
            <a:spAutoFit/>
          </a:bodyPr>
          <a:lstStyle/>
          <a:p>
            <a:r>
              <a:rPr lang="es-CO" sz="1400" dirty="0">
                <a:solidFill>
                  <a:srgbClr val="9D1B27"/>
                </a:solidFill>
              </a:rPr>
              <a:t>3. Competencias </a:t>
            </a:r>
          </a:p>
        </p:txBody>
      </p:sp>
      <p:pic>
        <p:nvPicPr>
          <p:cNvPr id="1026" name="Picture 2" descr="https://lh4.googleusercontent.com/vrxdC654uGEvdjCJLqGoptWeXzG6K7j9js0YZcLeTwODizbUKhLDyoQgNLmsXNkcZBronyOTQv3rX-vKEF-rqmuDT85D_EAQ9hcUu-1Fqt1z1WV1uGZwIXGmucjeL1UeghZ6ohCA">
            <a:extLst>
              <a:ext uri="{FF2B5EF4-FFF2-40B4-BE49-F238E27FC236}">
                <a16:creationId xmlns="" xmlns:a16="http://schemas.microsoft.com/office/drawing/2014/main" id="{FAF70CB5-A18F-4236-B408-B0B2942675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297" y="5857"/>
            <a:ext cx="7368209" cy="141704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a:extLst>
              <a:ext uri="{FF2B5EF4-FFF2-40B4-BE49-F238E27FC236}">
                <a16:creationId xmlns="" xmlns:a16="http://schemas.microsoft.com/office/drawing/2014/main" id="{6DC81A75-C236-4BAA-B47D-65088884CB32}"/>
              </a:ext>
            </a:extLst>
          </p:cNvPr>
          <p:cNvSpPr/>
          <p:nvPr/>
        </p:nvSpPr>
        <p:spPr>
          <a:xfrm>
            <a:off x="278297" y="1422897"/>
            <a:ext cx="7646504" cy="5355312"/>
          </a:xfrm>
          <a:prstGeom prst="rect">
            <a:avLst/>
          </a:prstGeom>
          <a:ln>
            <a:solidFill>
              <a:srgbClr val="C00000"/>
            </a:solidFill>
          </a:ln>
        </p:spPr>
        <p:txBody>
          <a:bodyPr wrap="square">
            <a:spAutoFit/>
          </a:bodyPr>
          <a:lstStyle/>
          <a:p>
            <a:pPr algn="just"/>
            <a:r>
              <a:rPr lang="es-CO" dirty="0">
                <a:solidFill>
                  <a:srgbClr val="000000"/>
                </a:solidFill>
                <a:latin typeface="Arial" panose="020B0604020202020204" pitchFamily="34" charset="0"/>
              </a:rPr>
              <a:t>Las preguntas que evalúan esta competencia requieren de la realización de cálculos o estimaciones simples, las cuales se describen a continuación:</a:t>
            </a:r>
          </a:p>
          <a:p>
            <a:pPr algn="just"/>
            <a:endParaRPr lang="es-CO" dirty="0"/>
          </a:p>
          <a:p>
            <a:pPr marL="285750" indent="-285750" algn="just" fontAlgn="base">
              <a:buFont typeface="Arial" panose="020B0604020202020204" pitchFamily="34" charset="0"/>
              <a:buChar char="•"/>
            </a:pPr>
            <a:r>
              <a:rPr lang="es-CO" dirty="0">
                <a:solidFill>
                  <a:srgbClr val="000000"/>
                </a:solidFill>
                <a:latin typeface="Arial" panose="020B0604020202020204" pitchFamily="34" charset="0"/>
              </a:rPr>
              <a:t> Sumas,</a:t>
            </a:r>
          </a:p>
          <a:p>
            <a:pPr marL="285750" indent="-285750" algn="just" fontAlgn="base">
              <a:buFont typeface="Arial" panose="020B0604020202020204" pitchFamily="34" charset="0"/>
              <a:buChar char="•"/>
            </a:pPr>
            <a:r>
              <a:rPr lang="es-CO" dirty="0">
                <a:solidFill>
                  <a:srgbClr val="000000"/>
                </a:solidFill>
                <a:latin typeface="Arial" panose="020B0604020202020204" pitchFamily="34" charset="0"/>
              </a:rPr>
              <a:t> Cálculo del promedio de un grupo no mayor de cinco números enteros o decimales con máximo una décima.</a:t>
            </a:r>
          </a:p>
          <a:p>
            <a:pPr marL="285750" indent="-285750" algn="just" fontAlgn="base">
              <a:buFont typeface="Arial" panose="020B0604020202020204" pitchFamily="34" charset="0"/>
              <a:buChar char="•"/>
            </a:pPr>
            <a:r>
              <a:rPr lang="es-CO" dirty="0">
                <a:solidFill>
                  <a:srgbClr val="000000"/>
                </a:solidFill>
                <a:latin typeface="Arial" panose="020B0604020202020204" pitchFamily="34" charset="0"/>
              </a:rPr>
              <a:t> Cálculo de diferencias que permitan determinar el rango estadístico de un conjunto de datos, </a:t>
            </a:r>
          </a:p>
          <a:p>
            <a:pPr marL="285750" indent="-285750" algn="just" fontAlgn="base">
              <a:buFont typeface="Arial" panose="020B0604020202020204" pitchFamily="34" charset="0"/>
              <a:buChar char="•"/>
            </a:pPr>
            <a:r>
              <a:rPr lang="es-CO" dirty="0">
                <a:solidFill>
                  <a:srgbClr val="000000"/>
                </a:solidFill>
                <a:latin typeface="Arial" panose="020B0604020202020204" pitchFamily="34" charset="0"/>
              </a:rPr>
              <a:t> Multiplicación de dos cantidades enteras con no más de tres dígitos diferentes de 0, </a:t>
            </a:r>
          </a:p>
          <a:p>
            <a:pPr marL="285750" indent="-285750" algn="just" fontAlgn="base">
              <a:buFont typeface="Arial" panose="020B0604020202020204" pitchFamily="34" charset="0"/>
              <a:buChar char="•"/>
            </a:pPr>
            <a:r>
              <a:rPr lang="es-CO" dirty="0">
                <a:solidFill>
                  <a:srgbClr val="000000"/>
                </a:solidFill>
                <a:latin typeface="Arial" panose="020B0604020202020204" pitchFamily="34" charset="0"/>
              </a:rPr>
              <a:t> Aproximar números reduciendo la cantidad de cifras decimales.</a:t>
            </a:r>
          </a:p>
          <a:p>
            <a:pPr algn="just"/>
            <a:r>
              <a:rPr lang="es-CO" b="1" dirty="0"/>
              <a:t/>
            </a:r>
            <a:br>
              <a:rPr lang="es-CO" b="1" dirty="0"/>
            </a:br>
            <a:r>
              <a:rPr lang="es-CO" b="1" dirty="0">
                <a:solidFill>
                  <a:srgbClr val="000000"/>
                </a:solidFill>
                <a:latin typeface="Arial" panose="020B0604020202020204" pitchFamily="34" charset="0"/>
              </a:rPr>
              <a:t>La competencia se considera que está adquirida cuando el estudiante comprende y transforma la información presentada en los distintos formatos y elementos (series, gráficas, tablas, textos, diagramas o esquemas).</a:t>
            </a:r>
            <a:endParaRPr lang="es-CO" b="1" dirty="0"/>
          </a:p>
          <a:p>
            <a:r>
              <a:rPr lang="es-CO" dirty="0"/>
              <a:t/>
            </a:r>
            <a:br>
              <a:rPr lang="es-CO" dirty="0"/>
            </a:br>
            <a:endParaRPr lang="es-CO" dirty="0"/>
          </a:p>
        </p:txBody>
      </p:sp>
      <p:sp>
        <p:nvSpPr>
          <p:cNvPr id="6" name="CuadroTexto 5">
            <a:extLst>
              <a:ext uri="{FF2B5EF4-FFF2-40B4-BE49-F238E27FC236}">
                <a16:creationId xmlns="" xmlns:a16="http://schemas.microsoft.com/office/drawing/2014/main" id="{23E79F11-41CC-44C2-A644-681BB20703AD}"/>
              </a:ext>
            </a:extLst>
          </p:cNvPr>
          <p:cNvSpPr txBox="1"/>
          <p:nvPr/>
        </p:nvSpPr>
        <p:spPr>
          <a:xfrm>
            <a:off x="11674369" y="0"/>
            <a:ext cx="436338" cy="307777"/>
          </a:xfrm>
          <a:prstGeom prst="rect">
            <a:avLst/>
          </a:prstGeom>
          <a:noFill/>
        </p:spPr>
        <p:txBody>
          <a:bodyPr wrap="none" rtlCol="0">
            <a:spAutoFit/>
          </a:bodyPr>
          <a:lstStyle/>
          <a:p>
            <a:r>
              <a:rPr lang="es-CO" sz="1400" dirty="0"/>
              <a:t>2/3</a:t>
            </a:r>
          </a:p>
        </p:txBody>
      </p:sp>
      <p:sp>
        <p:nvSpPr>
          <p:cNvPr id="3" name="Rectángulo 2">
            <a:extLst>
              <a:ext uri="{FF2B5EF4-FFF2-40B4-BE49-F238E27FC236}">
                <a16:creationId xmlns="" xmlns:a16="http://schemas.microsoft.com/office/drawing/2014/main" id="{C1524F13-95C0-4062-B725-D492C53153EC}"/>
              </a:ext>
            </a:extLst>
          </p:cNvPr>
          <p:cNvSpPr/>
          <p:nvPr/>
        </p:nvSpPr>
        <p:spPr>
          <a:xfrm>
            <a:off x="278297" y="6190206"/>
            <a:ext cx="7646504" cy="584775"/>
          </a:xfrm>
          <a:prstGeom prst="rect">
            <a:avLst/>
          </a:prstGeom>
          <a:solidFill>
            <a:schemeClr val="accent2">
              <a:lumMod val="20000"/>
              <a:lumOff val="80000"/>
            </a:schemeClr>
          </a:solidFill>
        </p:spPr>
        <p:txBody>
          <a:bodyPr wrap="square">
            <a:spAutoFit/>
          </a:bodyPr>
          <a:lstStyle/>
          <a:p>
            <a:pPr algn="ctr"/>
            <a:r>
              <a:rPr lang="es-CO" sz="1600" dirty="0">
                <a:latin typeface="Arial Narrow" panose="020B0606020202030204" pitchFamily="34" charset="0"/>
              </a:rPr>
              <a:t>Textos tomados y adaptados de la Guía de orientación Saber Pro  - Módulos de Competencias Genéricas 2017, Publicación del Instituto Colombiano para la Evaluación de la Educación (Icfes) </a:t>
            </a:r>
          </a:p>
        </p:txBody>
      </p:sp>
      <p:pic>
        <p:nvPicPr>
          <p:cNvPr id="2052" name="Picture 4" descr="Resultado de imagen para problemas matemÃ¡ticos">
            <a:extLst>
              <a:ext uri="{FF2B5EF4-FFF2-40B4-BE49-F238E27FC236}">
                <a16:creationId xmlns="" xmlns:a16="http://schemas.microsoft.com/office/drawing/2014/main" id="{16F06E48-6672-414D-B86A-C7B3FF0467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7721" y="5030322"/>
            <a:ext cx="1245982" cy="1354328"/>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 xmlns:a16="http://schemas.microsoft.com/office/drawing/2014/main" id="{B9094472-34E8-46A0-8F4C-2D1E72CB62DB}"/>
              </a:ext>
            </a:extLst>
          </p:cNvPr>
          <p:cNvPicPr>
            <a:picLocks noChangeAspect="1"/>
          </p:cNvPicPr>
          <p:nvPr/>
        </p:nvPicPr>
        <p:blipFill>
          <a:blip r:embed="rId6"/>
          <a:stretch>
            <a:fillRect/>
          </a:stretch>
        </p:blipFill>
        <p:spPr>
          <a:xfrm>
            <a:off x="8170965" y="5052736"/>
            <a:ext cx="2263825" cy="1273401"/>
          </a:xfrm>
          <a:prstGeom prst="rect">
            <a:avLst/>
          </a:prstGeom>
        </p:spPr>
      </p:pic>
      <p:pic>
        <p:nvPicPr>
          <p:cNvPr id="2056" name="Picture 8" descr="Resultado de imagen para aproximaciÃ³n de nÃºmeros">
            <a:extLst>
              <a:ext uri="{FF2B5EF4-FFF2-40B4-BE49-F238E27FC236}">
                <a16:creationId xmlns="" xmlns:a16="http://schemas.microsoft.com/office/drawing/2014/main" id="{B1062554-A9CF-43A8-B004-10AB801A77C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25036" y="3517649"/>
            <a:ext cx="2872201" cy="1656361"/>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upo 11">
            <a:extLst>
              <a:ext uri="{FF2B5EF4-FFF2-40B4-BE49-F238E27FC236}">
                <a16:creationId xmlns="" xmlns:a16="http://schemas.microsoft.com/office/drawing/2014/main" id="{9AE090A0-A32D-45D4-9B62-CB98B4B7D885}"/>
              </a:ext>
            </a:extLst>
          </p:cNvPr>
          <p:cNvGrpSpPr/>
          <p:nvPr/>
        </p:nvGrpSpPr>
        <p:grpSpPr>
          <a:xfrm>
            <a:off x="9309223" y="1259788"/>
            <a:ext cx="1729986" cy="1967143"/>
            <a:chOff x="9666884" y="1033670"/>
            <a:chExt cx="1729986" cy="1967143"/>
          </a:xfrm>
        </p:grpSpPr>
        <p:pic>
          <p:nvPicPr>
            <p:cNvPr id="4" name="Imagen 3">
              <a:extLst>
                <a:ext uri="{FF2B5EF4-FFF2-40B4-BE49-F238E27FC236}">
                  <a16:creationId xmlns="" xmlns:a16="http://schemas.microsoft.com/office/drawing/2014/main" id="{D8E7A60E-853D-430F-BD14-303D81F3AC5F}"/>
                </a:ext>
              </a:extLst>
            </p:cNvPr>
            <p:cNvPicPr>
              <a:picLocks noChangeAspect="1"/>
            </p:cNvPicPr>
            <p:nvPr/>
          </p:nvPicPr>
          <p:blipFill>
            <a:blip r:embed="rId8">
              <a:clrChange>
                <a:clrFrom>
                  <a:srgbClr val="E9E9E9"/>
                </a:clrFrom>
                <a:clrTo>
                  <a:srgbClr val="E9E9E9">
                    <a:alpha val="0"/>
                  </a:srgbClr>
                </a:clrTo>
              </a:clrChange>
            </a:blip>
            <a:stretch>
              <a:fillRect/>
            </a:stretch>
          </p:blipFill>
          <p:spPr>
            <a:xfrm>
              <a:off x="9666884" y="1137171"/>
              <a:ext cx="1535812" cy="1863642"/>
            </a:xfrm>
            <a:prstGeom prst="rect">
              <a:avLst/>
            </a:prstGeom>
          </p:spPr>
        </p:pic>
        <p:sp>
          <p:nvSpPr>
            <p:cNvPr id="11" name="Rectángulo 10">
              <a:extLst>
                <a:ext uri="{FF2B5EF4-FFF2-40B4-BE49-F238E27FC236}">
                  <a16:creationId xmlns="" xmlns:a16="http://schemas.microsoft.com/office/drawing/2014/main" id="{B9F93D7C-6012-4D19-8BC9-C731F0D07A88}"/>
                </a:ext>
              </a:extLst>
            </p:cNvPr>
            <p:cNvSpPr/>
            <p:nvPr/>
          </p:nvSpPr>
          <p:spPr>
            <a:xfrm>
              <a:off x="11162940" y="1033670"/>
              <a:ext cx="233930" cy="9674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pic>
        <p:nvPicPr>
          <p:cNvPr id="10" name="Imagen 9">
            <a:extLst>
              <a:ext uri="{FF2B5EF4-FFF2-40B4-BE49-F238E27FC236}">
                <a16:creationId xmlns="" xmlns:a16="http://schemas.microsoft.com/office/drawing/2014/main" id="{759FA3C0-8074-4C4D-959F-7DEBA328139E}"/>
              </a:ext>
            </a:extLst>
          </p:cNvPr>
          <p:cNvPicPr>
            <a:picLocks noChangeAspect="1"/>
          </p:cNvPicPr>
          <p:nvPr/>
        </p:nvPicPr>
        <p:blipFill>
          <a:blip r:embed="rId9"/>
          <a:stretch>
            <a:fillRect/>
          </a:stretch>
        </p:blipFill>
        <p:spPr>
          <a:xfrm rot="19362707">
            <a:off x="8789099" y="5250045"/>
            <a:ext cx="2895851" cy="963251"/>
          </a:xfrm>
          <a:prstGeom prst="rect">
            <a:avLst/>
          </a:prstGeom>
        </p:spPr>
      </p:pic>
    </p:spTree>
    <p:custDataLst>
      <p:tags r:id="rId1"/>
    </p:custDataLst>
    <p:extLst>
      <p:ext uri="{BB962C8B-B14F-4D97-AF65-F5344CB8AC3E}">
        <p14:creationId xmlns:p14="http://schemas.microsoft.com/office/powerpoint/2010/main" val="1485406563"/>
      </p:ext>
    </p:extLst>
  </p:cSld>
  <p:clrMapOvr>
    <a:masterClrMapping/>
  </p:clrMapOvr>
  <mc:AlternateContent xmlns:mc="http://schemas.openxmlformats.org/markup-compatibility/2006" xmlns:p14="http://schemas.microsoft.com/office/powerpoint/2010/main">
    <mc:Choice Requires="p14">
      <p:transition spd="med" p14:dur="563">
        <p:cover/>
      </p:transition>
    </mc:Choice>
    <mc:Fallback xmlns="">
      <p:transition spd="med">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barn(inVertical)">
                                      <p:cBhvr>
                                        <p:cTn id="13"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 xmlns:a16="http://schemas.microsoft.com/office/drawing/2014/main" id="{9DE04F29-C130-4256-AC7C-4B6634A775E0}"/>
              </a:ext>
            </a:extLst>
          </p:cNvPr>
          <p:cNvSpPr txBox="1"/>
          <p:nvPr/>
        </p:nvSpPr>
        <p:spPr>
          <a:xfrm>
            <a:off x="10747513" y="6497222"/>
            <a:ext cx="1435329" cy="307777"/>
          </a:xfrm>
          <a:prstGeom prst="rect">
            <a:avLst/>
          </a:prstGeom>
          <a:noFill/>
        </p:spPr>
        <p:txBody>
          <a:bodyPr wrap="none" rtlCol="0">
            <a:spAutoFit/>
          </a:bodyPr>
          <a:lstStyle/>
          <a:p>
            <a:r>
              <a:rPr lang="es-CO" sz="1400" dirty="0">
                <a:solidFill>
                  <a:srgbClr val="9D1B27"/>
                </a:solidFill>
              </a:rPr>
              <a:t>3. Competencias </a:t>
            </a:r>
          </a:p>
        </p:txBody>
      </p:sp>
      <p:pic>
        <p:nvPicPr>
          <p:cNvPr id="3" name="Picture 2" descr="https://lh4.googleusercontent.com/vrxdC654uGEvdjCJLqGoptWeXzG6K7j9js0YZcLeTwODizbUKhLDyoQgNLmsXNkcZBronyOTQv3rX-vKEF-rqmuDT85D_EAQ9hcUu-1Fqt1z1WV1uGZwIXGmucjeL1UeghZ6ohCA">
            <a:extLst>
              <a:ext uri="{FF2B5EF4-FFF2-40B4-BE49-F238E27FC236}">
                <a16:creationId xmlns="" xmlns:a16="http://schemas.microsoft.com/office/drawing/2014/main" id="{B35E47E4-25AB-44F8-8EF4-7955F32CC1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297" y="5857"/>
            <a:ext cx="7368209" cy="1417040"/>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 xmlns:a16="http://schemas.microsoft.com/office/drawing/2014/main" id="{58142208-D586-48E5-9C35-C580576DC59B}"/>
              </a:ext>
            </a:extLst>
          </p:cNvPr>
          <p:cNvSpPr txBox="1"/>
          <p:nvPr/>
        </p:nvSpPr>
        <p:spPr>
          <a:xfrm>
            <a:off x="11674369" y="0"/>
            <a:ext cx="436338" cy="307777"/>
          </a:xfrm>
          <a:prstGeom prst="rect">
            <a:avLst/>
          </a:prstGeom>
          <a:noFill/>
        </p:spPr>
        <p:txBody>
          <a:bodyPr wrap="square" rtlCol="0">
            <a:spAutoFit/>
          </a:bodyPr>
          <a:lstStyle/>
          <a:p>
            <a:r>
              <a:rPr lang="es-CO" sz="1400" dirty="0"/>
              <a:t>3/3</a:t>
            </a:r>
          </a:p>
        </p:txBody>
      </p:sp>
      <p:pic>
        <p:nvPicPr>
          <p:cNvPr id="3074" name="Picture 2" descr="https://lh3.googleusercontent.com/mMhulKqH7ckUPAJp3Z3xLPpfwyPWdxFw5UbipToXC1zpUg6Vb1NS9UKEW0m7ShAwHXxtVEQOsOjJ-VjrKntJDNCX7-EGHPN2J0cMkQ363pQTkyaNvaPrVQr1IX4MYPmFVJAcw_0Q">
            <a:extLst>
              <a:ext uri="{FF2B5EF4-FFF2-40B4-BE49-F238E27FC236}">
                <a16:creationId xmlns="" xmlns:a16="http://schemas.microsoft.com/office/drawing/2014/main" id="{B5C29664-AC9E-4087-B167-E4BE0A4A73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986" y="1589226"/>
            <a:ext cx="3579424" cy="183977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lh3.googleusercontent.com/REkUZ6CoFdoSrI0nB9yJN0fEDE9Frraftn2hLmrB1EAVAgubZHcmDFnDo2cz_sUH6fHzdWDfEOqKR6SMtRC8X0gw6JEtSO6LJaHSrYphmZVr3I8noiYJweL3U8gLq-rO7dSQX307">
            <a:extLst>
              <a:ext uri="{FF2B5EF4-FFF2-40B4-BE49-F238E27FC236}">
                <a16:creationId xmlns="" xmlns:a16="http://schemas.microsoft.com/office/drawing/2014/main" id="{BA9000DE-83FD-495A-8ECD-5C0BC9B5DE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62304" y="211882"/>
            <a:ext cx="3849142" cy="254293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s://lh3.googleusercontent.com/5GDLb76Np08D43m385H2QCl1t5qqLVKqCgWprQqGLkSpP2C_MRDnVOQbk5YrZoa1TP3keu-3EHpI8CZI6U5DXSctZQ41PaK6reY9FFPGMKBHBRI1x9qQR-NCGq59HtiiREDG_dY2">
            <a:extLst>
              <a:ext uri="{FF2B5EF4-FFF2-40B4-BE49-F238E27FC236}">
                <a16:creationId xmlns="" xmlns:a16="http://schemas.microsoft.com/office/drawing/2014/main" id="{E7C2BC8F-D9FD-4199-BD4E-CE024B5D0A6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2986" y="3779116"/>
            <a:ext cx="3579424" cy="2636751"/>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s://lh4.googleusercontent.com/pvV5Oh388T5zElVgvTj6Bd-NHbcEmOmEAxImJ8wIf2cN19uNf961ThaC3nqUt_OA4KNi3bnRhhwDLBQNDwI5_C3YGR0Hhnzgq3WNWnNTijz2soHh4nFJI_4iCYH9epPzF4INihFc">
            <a:extLst>
              <a:ext uri="{FF2B5EF4-FFF2-40B4-BE49-F238E27FC236}">
                <a16:creationId xmlns="" xmlns:a16="http://schemas.microsoft.com/office/drawing/2014/main" id="{F24700B5-90DF-4B56-ADF6-440B0D4AAE4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60743" y="2754818"/>
            <a:ext cx="5407991" cy="3838299"/>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 xmlns:a16="http://schemas.microsoft.com/office/drawing/2014/main" id="{99CFD9FB-5802-4E03-AA01-75C382EA7B63}"/>
              </a:ext>
            </a:extLst>
          </p:cNvPr>
          <p:cNvSpPr txBox="1"/>
          <p:nvPr/>
        </p:nvSpPr>
        <p:spPr>
          <a:xfrm>
            <a:off x="4782677" y="1184360"/>
            <a:ext cx="1999265" cy="1384995"/>
          </a:xfrm>
          <a:prstGeom prst="rect">
            <a:avLst/>
          </a:prstGeom>
          <a:noFill/>
          <a:ln>
            <a:solidFill>
              <a:srgbClr val="C00000"/>
            </a:solidFill>
          </a:ln>
        </p:spPr>
        <p:txBody>
          <a:bodyPr wrap="none" rtlCol="0">
            <a:spAutoFit/>
          </a:bodyPr>
          <a:lstStyle/>
          <a:p>
            <a:pPr algn="ctr"/>
            <a:r>
              <a:rPr lang="es-CO" sz="2800" b="1" dirty="0">
                <a:latin typeface="Arial Narrow" panose="020B0606020202030204" pitchFamily="34" charset="0"/>
              </a:rPr>
              <a:t>Ejemplos de </a:t>
            </a:r>
          </a:p>
          <a:p>
            <a:pPr algn="ctr"/>
            <a:r>
              <a:rPr lang="es-CO" sz="2800" b="1" dirty="0">
                <a:latin typeface="Arial Narrow" panose="020B0606020202030204" pitchFamily="34" charset="0"/>
              </a:rPr>
              <a:t>Objetos </a:t>
            </a:r>
          </a:p>
          <a:p>
            <a:pPr algn="ctr"/>
            <a:r>
              <a:rPr lang="es-CO" sz="2800" b="1" dirty="0">
                <a:latin typeface="Arial Narrow" panose="020B0606020202030204" pitchFamily="34" charset="0"/>
              </a:rPr>
              <a:t>matemáticos</a:t>
            </a:r>
          </a:p>
        </p:txBody>
      </p:sp>
      <p:pic>
        <p:nvPicPr>
          <p:cNvPr id="3084" name="Picture 12" descr="https://lh3.googleusercontent.com/Y53pxyIYed1BmZZqTbDdmmEUL7d0CLwYH1UXmVIlPn_KmpD9BzUEuRKVCnHyZvGvJbCotbX55gWP_UPfmbtjsRLcT2mz4ao8b4UoCqssCkahmamR4gGmEqDovQ8WQ9gFs0E11I4Q">
            <a:extLst>
              <a:ext uri="{FF2B5EF4-FFF2-40B4-BE49-F238E27FC236}">
                <a16:creationId xmlns="" xmlns:a16="http://schemas.microsoft.com/office/drawing/2014/main" id="{D9FA39DB-2AC1-41EE-B6F2-EF76FAE3BEF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68388" y="3821480"/>
            <a:ext cx="2724150" cy="17049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80308649"/>
      </p:ext>
    </p:extLst>
  </p:cSld>
  <p:clrMapOvr>
    <a:masterClrMapping/>
  </p:clrMapOvr>
  <mc:AlternateContent xmlns:mc="http://schemas.openxmlformats.org/markup-compatibility/2006" xmlns:p14="http://schemas.microsoft.com/office/powerpoint/2010/main">
    <mc:Choice Requires="p14">
      <p:transition spd="med" p14:dur="563">
        <p:cover/>
      </p:transition>
    </mc:Choice>
    <mc:Fallback xmlns="">
      <p:transition spd="med">
        <p:cover/>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uadroTexto 20">
            <a:extLst>
              <a:ext uri="{FF2B5EF4-FFF2-40B4-BE49-F238E27FC236}">
                <a16:creationId xmlns="" xmlns:a16="http://schemas.microsoft.com/office/drawing/2014/main" id="{6ED97688-8D40-4B4F-AA92-4124FC2F9851}"/>
              </a:ext>
            </a:extLst>
          </p:cNvPr>
          <p:cNvSpPr txBox="1"/>
          <p:nvPr/>
        </p:nvSpPr>
        <p:spPr>
          <a:xfrm>
            <a:off x="10747513" y="6497222"/>
            <a:ext cx="1435329" cy="307777"/>
          </a:xfrm>
          <a:prstGeom prst="rect">
            <a:avLst/>
          </a:prstGeom>
          <a:noFill/>
        </p:spPr>
        <p:txBody>
          <a:bodyPr wrap="none" rtlCol="0">
            <a:spAutoFit/>
          </a:bodyPr>
          <a:lstStyle/>
          <a:p>
            <a:r>
              <a:rPr lang="es-CO" sz="1400" dirty="0">
                <a:solidFill>
                  <a:srgbClr val="9D1B27"/>
                </a:solidFill>
              </a:rPr>
              <a:t>3. Competencias </a:t>
            </a:r>
          </a:p>
        </p:txBody>
      </p:sp>
      <p:pic>
        <p:nvPicPr>
          <p:cNvPr id="4098" name="Picture 2" descr="https://lh4.googleusercontent.com/YrJLKX6cyGVAQp96vwBIHsjTuLvaiaRlAbGpL6EpwHds15tOeLSKImBuKTOoIiMmXtMrnD3UkBClKBXYHhbf-aTHh105pY-SLbXnLySzlNcM2NT7sAWJ3A0bu6Ik7d4Hbad7wsWB">
            <a:extLst>
              <a:ext uri="{FF2B5EF4-FFF2-40B4-BE49-F238E27FC236}">
                <a16:creationId xmlns="" xmlns:a16="http://schemas.microsoft.com/office/drawing/2014/main" id="{2FE5E6D0-68B1-4F26-A2FF-FB5A9DE66E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425" y="144324"/>
            <a:ext cx="6324392" cy="1560982"/>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a:extLst>
              <a:ext uri="{FF2B5EF4-FFF2-40B4-BE49-F238E27FC236}">
                <a16:creationId xmlns="" xmlns:a16="http://schemas.microsoft.com/office/drawing/2014/main" id="{8A60307B-971D-4F1B-ACC1-F7B072BB59E4}"/>
              </a:ext>
            </a:extLst>
          </p:cNvPr>
          <p:cNvSpPr/>
          <p:nvPr/>
        </p:nvSpPr>
        <p:spPr>
          <a:xfrm>
            <a:off x="410818" y="1695908"/>
            <a:ext cx="11598757" cy="4801314"/>
          </a:xfrm>
          <a:prstGeom prst="rect">
            <a:avLst/>
          </a:prstGeom>
          <a:ln>
            <a:solidFill>
              <a:srgbClr val="9D1B27"/>
            </a:solidFill>
          </a:ln>
        </p:spPr>
        <p:txBody>
          <a:bodyPr wrap="square">
            <a:spAutoFit/>
          </a:bodyPr>
          <a:lstStyle/>
          <a:p>
            <a:pPr algn="just"/>
            <a:r>
              <a:rPr lang="es-CO" dirty="0">
                <a:solidFill>
                  <a:srgbClr val="000000"/>
                </a:solidFill>
                <a:latin typeface="Arial" panose="020B0604020202020204" pitchFamily="34" charset="0"/>
              </a:rPr>
              <a:t>Esta segunda competencia básica del Razonamiento Cuantitativo hace referencia la </a:t>
            </a:r>
            <a:r>
              <a:rPr lang="es-CO" b="1" i="1" dirty="0">
                <a:solidFill>
                  <a:srgbClr val="000000"/>
                </a:solidFill>
                <a:latin typeface="Arial" panose="020B0604020202020204" pitchFamily="34" charset="0"/>
              </a:rPr>
              <a:t>capacidad de establecer, ejecutar y evaluar estrategias para analizar o resolver problemas que involucren información cuantitativa y objetos matemáticos. </a:t>
            </a:r>
            <a:endParaRPr lang="es-CO" dirty="0"/>
          </a:p>
          <a:p>
            <a:pPr algn="just"/>
            <a:r>
              <a:rPr lang="es-CO" dirty="0"/>
              <a:t/>
            </a:r>
            <a:br>
              <a:rPr lang="es-CO" dirty="0"/>
            </a:br>
            <a:r>
              <a:rPr lang="es-CO" dirty="0">
                <a:solidFill>
                  <a:srgbClr val="000000"/>
                </a:solidFill>
                <a:latin typeface="Arial" panose="020B0604020202020204" pitchFamily="34" charset="0"/>
              </a:rPr>
              <a:t>El estudiante en la evaluación deberá:</a:t>
            </a:r>
            <a:endParaRPr lang="es-CO" dirty="0"/>
          </a:p>
          <a:p>
            <a:pPr algn="just" fontAlgn="base">
              <a:buFont typeface="Arial" panose="020B0604020202020204" pitchFamily="34" charset="0"/>
              <a:buChar char="•"/>
            </a:pPr>
            <a:r>
              <a:rPr lang="es-CO" dirty="0"/>
              <a:t/>
            </a:r>
            <a:br>
              <a:rPr lang="es-CO" dirty="0"/>
            </a:br>
            <a:r>
              <a:rPr lang="es-CO" dirty="0">
                <a:solidFill>
                  <a:srgbClr val="000000"/>
                </a:solidFill>
                <a:latin typeface="Arial" panose="020B0604020202020204" pitchFamily="34" charset="0"/>
              </a:rPr>
              <a:t>Modelar de forma abstracta situaciones concretas, </a:t>
            </a:r>
          </a:p>
          <a:p>
            <a:pPr marL="285750" indent="-285750" algn="just" fontAlgn="base">
              <a:buFont typeface="Arial" panose="020B0604020202020204" pitchFamily="34" charset="0"/>
              <a:buChar char="•"/>
            </a:pPr>
            <a:r>
              <a:rPr lang="es-CO" dirty="0">
                <a:solidFill>
                  <a:srgbClr val="000000"/>
                </a:solidFill>
                <a:latin typeface="Arial" panose="020B0604020202020204" pitchFamily="34" charset="0"/>
              </a:rPr>
              <a:t>Analizar los supuestos de un modelo y evaluar su utilidad, </a:t>
            </a:r>
          </a:p>
          <a:p>
            <a:pPr marL="285750" indent="-285750" algn="just" fontAlgn="base">
              <a:buFont typeface="Arial" panose="020B0604020202020204" pitchFamily="34" charset="0"/>
              <a:buChar char="•"/>
            </a:pPr>
            <a:r>
              <a:rPr lang="es-CO" dirty="0">
                <a:solidFill>
                  <a:srgbClr val="000000"/>
                </a:solidFill>
                <a:latin typeface="Arial" panose="020B0604020202020204" pitchFamily="34" charset="0"/>
              </a:rPr>
              <a:t>Seleccionar y ejecutar procedimientos matemáticos como manipulaciones algebraicas y cálculos, y,</a:t>
            </a:r>
          </a:p>
          <a:p>
            <a:pPr marL="285750" indent="-285750" algn="just" fontAlgn="base">
              <a:buFont typeface="Arial" panose="020B0604020202020204" pitchFamily="34" charset="0"/>
              <a:buChar char="•"/>
            </a:pPr>
            <a:r>
              <a:rPr lang="es-CO" dirty="0">
                <a:solidFill>
                  <a:srgbClr val="000000"/>
                </a:solidFill>
                <a:latin typeface="Arial" panose="020B0604020202020204" pitchFamily="34" charset="0"/>
              </a:rPr>
              <a:t>Evaluar el resultado de un procedimiento matemático.</a:t>
            </a:r>
          </a:p>
          <a:p>
            <a:r>
              <a:rPr lang="es-CO" dirty="0"/>
              <a:t/>
            </a:r>
            <a:br>
              <a:rPr lang="es-CO" dirty="0"/>
            </a:br>
            <a:r>
              <a:rPr lang="es-CO" dirty="0">
                <a:solidFill>
                  <a:srgbClr val="000000"/>
                </a:solidFill>
                <a:latin typeface="Arial" panose="020B0604020202020204" pitchFamily="34" charset="0"/>
              </a:rPr>
              <a:t>Se considera que la competencia de “formulación y ejecución” ha sido adquirida por el evaluado cuando desarrolla las siguientes actividades:</a:t>
            </a:r>
          </a:p>
          <a:p>
            <a:endParaRPr lang="es-CO" dirty="0"/>
          </a:p>
          <a:p>
            <a:pPr marL="285750" indent="-285750" fontAlgn="base">
              <a:buFont typeface="Arial" panose="020B0604020202020204" pitchFamily="34" charset="0"/>
              <a:buChar char="•"/>
            </a:pPr>
            <a:r>
              <a:rPr lang="es-CO" dirty="0">
                <a:solidFill>
                  <a:srgbClr val="000000"/>
                </a:solidFill>
                <a:latin typeface="Arial" panose="020B0604020202020204" pitchFamily="34" charset="0"/>
              </a:rPr>
              <a:t>En frente de un problema que involucra información cuantitativa u objetos matemáticos, es capaz de diseñar planes de solución</a:t>
            </a:r>
          </a:p>
          <a:p>
            <a:pPr marL="285750" indent="-285750" fontAlgn="base">
              <a:buFont typeface="Arial" panose="020B0604020202020204" pitchFamily="34" charset="0"/>
              <a:buChar char="•"/>
            </a:pPr>
            <a:r>
              <a:rPr lang="es-CO" dirty="0">
                <a:solidFill>
                  <a:srgbClr val="000000"/>
                </a:solidFill>
                <a:latin typeface="Arial" panose="020B0604020202020204" pitchFamily="34" charset="0"/>
              </a:rPr>
              <a:t>Ejecuta planes de solución y obtienen las soluciones adecuadas.</a:t>
            </a:r>
          </a:p>
        </p:txBody>
      </p:sp>
    </p:spTree>
    <p:custDataLst>
      <p:tags r:id="rId1"/>
    </p:custDataLst>
    <p:extLst>
      <p:ext uri="{BB962C8B-B14F-4D97-AF65-F5344CB8AC3E}">
        <p14:creationId xmlns:p14="http://schemas.microsoft.com/office/powerpoint/2010/main" val="2133114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606">
        <p15:prstTrans prst="pageCurlDoubl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uadroTexto 20">
            <a:extLst>
              <a:ext uri="{FF2B5EF4-FFF2-40B4-BE49-F238E27FC236}">
                <a16:creationId xmlns="" xmlns:a16="http://schemas.microsoft.com/office/drawing/2014/main" id="{6ED97688-8D40-4B4F-AA92-4124FC2F9851}"/>
              </a:ext>
            </a:extLst>
          </p:cNvPr>
          <p:cNvSpPr txBox="1"/>
          <p:nvPr/>
        </p:nvSpPr>
        <p:spPr>
          <a:xfrm>
            <a:off x="10747513" y="6497222"/>
            <a:ext cx="1435329" cy="307777"/>
          </a:xfrm>
          <a:prstGeom prst="rect">
            <a:avLst/>
          </a:prstGeom>
          <a:noFill/>
        </p:spPr>
        <p:txBody>
          <a:bodyPr wrap="none" rtlCol="0">
            <a:spAutoFit/>
          </a:bodyPr>
          <a:lstStyle/>
          <a:p>
            <a:r>
              <a:rPr lang="es-CO" sz="1400" dirty="0">
                <a:solidFill>
                  <a:srgbClr val="9D1B27"/>
                </a:solidFill>
              </a:rPr>
              <a:t>3. Competencias </a:t>
            </a:r>
          </a:p>
        </p:txBody>
      </p:sp>
      <p:pic>
        <p:nvPicPr>
          <p:cNvPr id="5122" name="Picture 2" descr="https://lh5.googleusercontent.com/d5F3zGS9ImPDM_7dSEGfakN3I8zPIpG4wF8ab2zeYVaPOMRbI49Sgn4jWVFSET49zifHnN9IgOg6xyVMJZGqwFNdZYBq2-KvIuo_HkcFTT0HNyqD_fFtDvtX52YWSAFL9iOxxEEg">
            <a:extLst>
              <a:ext uri="{FF2B5EF4-FFF2-40B4-BE49-F238E27FC236}">
                <a16:creationId xmlns="" xmlns:a16="http://schemas.microsoft.com/office/drawing/2014/main" id="{14A79717-3F50-4C40-A6A2-6A59E62055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716" y="172279"/>
            <a:ext cx="6472127" cy="1672384"/>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a:extLst>
              <a:ext uri="{FF2B5EF4-FFF2-40B4-BE49-F238E27FC236}">
                <a16:creationId xmlns="" xmlns:a16="http://schemas.microsoft.com/office/drawing/2014/main" id="{0EA2759D-0E5C-4594-96F5-753378F1F600}"/>
              </a:ext>
            </a:extLst>
          </p:cNvPr>
          <p:cNvSpPr/>
          <p:nvPr/>
        </p:nvSpPr>
        <p:spPr>
          <a:xfrm>
            <a:off x="1481223" y="3142385"/>
            <a:ext cx="9983954" cy="2862322"/>
          </a:xfrm>
          <a:prstGeom prst="rect">
            <a:avLst/>
          </a:prstGeom>
        </p:spPr>
        <p:txBody>
          <a:bodyPr wrap="square">
            <a:spAutoFit/>
          </a:bodyPr>
          <a:lstStyle/>
          <a:p>
            <a:r>
              <a:rPr lang="es-CO" dirty="0">
                <a:latin typeface="Arial" panose="020B0604020202020204" pitchFamily="34" charset="0"/>
              </a:rPr>
              <a:t>Las afirmaciones y los juicios, pueden referirse a representaciones, modelos, procedimientos, resultados, entre otros, a partir de consideraciones o conceptualizaciones matemáticas. </a:t>
            </a:r>
            <a:endParaRPr lang="es-CO" dirty="0"/>
          </a:p>
          <a:p>
            <a:r>
              <a:rPr lang="es-CO" dirty="0"/>
              <a:t/>
            </a:r>
            <a:br>
              <a:rPr lang="es-CO" dirty="0"/>
            </a:br>
            <a:r>
              <a:rPr lang="es-CO" dirty="0">
                <a:latin typeface="Arial" panose="020B0604020202020204" pitchFamily="34" charset="0"/>
              </a:rPr>
              <a:t>Incluye, entre otras cosas, que el estudiante frente a un problema, o argumento que involucre información cuantitativa (u objetos matemáticos) desarrolle las siguientes actividades:</a:t>
            </a:r>
          </a:p>
          <a:p>
            <a:endParaRPr lang="es-CO" dirty="0"/>
          </a:p>
          <a:p>
            <a:pPr marL="742950" lvl="1" indent="-285750" fontAlgn="base">
              <a:buFont typeface="Arial" panose="020B0604020202020204" pitchFamily="34" charset="0"/>
              <a:buChar char="•"/>
            </a:pPr>
            <a:r>
              <a:rPr lang="es-CO" dirty="0">
                <a:latin typeface="Arial" panose="020B0604020202020204" pitchFamily="34" charset="0"/>
              </a:rPr>
              <a:t>Proponga, o identifique razones válidas, </a:t>
            </a:r>
          </a:p>
          <a:p>
            <a:pPr marL="742950" lvl="1" indent="-285750" fontAlgn="base">
              <a:buFont typeface="Arial" panose="020B0604020202020204" pitchFamily="34" charset="0"/>
              <a:buChar char="•"/>
            </a:pPr>
            <a:r>
              <a:rPr lang="es-CO" dirty="0">
                <a:latin typeface="Arial" panose="020B0604020202020204" pitchFamily="34" charset="0"/>
              </a:rPr>
              <a:t>Use adecuadamente ejemplos y contraejemplos,</a:t>
            </a:r>
          </a:p>
          <a:p>
            <a:pPr marL="742950" lvl="1" indent="-285750" fontAlgn="base">
              <a:buFont typeface="Arial" panose="020B0604020202020204" pitchFamily="34" charset="0"/>
              <a:buChar char="•"/>
            </a:pPr>
            <a:r>
              <a:rPr lang="es-CO" dirty="0">
                <a:latin typeface="Arial" panose="020B0604020202020204" pitchFamily="34" charset="0"/>
              </a:rPr>
              <a:t>Distinga hechos de supuestos, y, </a:t>
            </a:r>
          </a:p>
          <a:p>
            <a:pPr marL="742950" lvl="1" indent="-285750" fontAlgn="base">
              <a:buFont typeface="Arial" panose="020B0604020202020204" pitchFamily="34" charset="0"/>
              <a:buChar char="•"/>
            </a:pPr>
            <a:r>
              <a:rPr lang="es-CO" dirty="0">
                <a:latin typeface="Arial" panose="020B0604020202020204" pitchFamily="34" charset="0"/>
              </a:rPr>
              <a:t>Reconozca las </a:t>
            </a:r>
            <a:r>
              <a:rPr lang="es-CO" b="1" dirty="0">
                <a:latin typeface="Arial" panose="020B0604020202020204" pitchFamily="34" charset="0"/>
              </a:rPr>
              <a:t>falacias </a:t>
            </a:r>
            <a:r>
              <a:rPr lang="es-CO" dirty="0">
                <a:latin typeface="Arial" panose="020B0604020202020204" pitchFamily="34" charset="0"/>
              </a:rPr>
              <a:t>(argumentos que parecen válidos pero que no lo son)</a:t>
            </a:r>
          </a:p>
        </p:txBody>
      </p:sp>
      <p:sp>
        <p:nvSpPr>
          <p:cNvPr id="2" name="Rectángulo 1">
            <a:extLst>
              <a:ext uri="{FF2B5EF4-FFF2-40B4-BE49-F238E27FC236}">
                <a16:creationId xmlns="" xmlns:a16="http://schemas.microsoft.com/office/drawing/2014/main" id="{A84AC2E7-0EEC-4943-A0E3-F961EADA4E0C}"/>
              </a:ext>
            </a:extLst>
          </p:cNvPr>
          <p:cNvSpPr/>
          <p:nvPr/>
        </p:nvSpPr>
        <p:spPr>
          <a:xfrm>
            <a:off x="3048000" y="1542078"/>
            <a:ext cx="6665843" cy="1200329"/>
          </a:xfrm>
          <a:prstGeom prst="rect">
            <a:avLst/>
          </a:prstGeom>
          <a:ln>
            <a:solidFill>
              <a:srgbClr val="9D1B27"/>
            </a:solidFill>
          </a:ln>
        </p:spPr>
        <p:txBody>
          <a:bodyPr wrap="square">
            <a:spAutoFit/>
          </a:bodyPr>
          <a:lstStyle/>
          <a:p>
            <a:r>
              <a:rPr lang="es-CO" dirty="0">
                <a:latin typeface="Arial" panose="020B0604020202020204" pitchFamily="34" charset="0"/>
              </a:rPr>
              <a:t>La tercera competencia básica, “Argumentación”, </a:t>
            </a:r>
            <a:r>
              <a:rPr lang="es-CO" b="1" i="1" dirty="0">
                <a:latin typeface="Arial" panose="020B0604020202020204" pitchFamily="34" charset="0"/>
              </a:rPr>
              <a:t>es la Capacidad de justificar o dar razón de afirmaciones o juicios a propósito de situaciones que involucren información cuantitativa u objetos matemáticos</a:t>
            </a:r>
            <a:r>
              <a:rPr lang="es-CO" dirty="0">
                <a:latin typeface="Arial" panose="020B0604020202020204" pitchFamily="34" charset="0"/>
              </a:rPr>
              <a:t> </a:t>
            </a:r>
            <a:endParaRPr lang="es-CO" dirty="0"/>
          </a:p>
        </p:txBody>
      </p:sp>
    </p:spTree>
    <p:custDataLst>
      <p:tags r:id="rId1"/>
    </p:custDataLst>
    <p:extLst>
      <p:ext uri="{BB962C8B-B14F-4D97-AF65-F5344CB8AC3E}">
        <p14:creationId xmlns:p14="http://schemas.microsoft.com/office/powerpoint/2010/main" val="37214721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606">
        <p15:prstTrans prst="pageCurlDoubl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18"/>
  <p:tag name="ISPRING_UUID" val="{5F62BBAF-DAAA-4A0B-A7A6-56682A31BFDC}"/>
  <p:tag name="ISPRING_PROJECT_VERSION" val="9"/>
  <p:tag name="ISPRING_PROJECT_FOLDER_UPDATED" val="1"/>
  <p:tag name="ISPRING_SCREEN_RECS_UPDATED" val="C:\Users\Gustavovel\Google Drive\_integrate\operacion IBERO JUNIO 2018\Clases magistrales\Intro - metodologia PREPA SABER [12-39]\"/>
  <p:tag name="ISPRING_RESOURCE_FOLDER" val="C:\Users\Gustavovel\Google Drive\_integrate\operacion IBERO JUNIO 2018\Clases magistrales\Intro - metodologia PREPA SABER [12-39]\"/>
  <p:tag name="ISPRING_PRESENTATION_PATH" val="C:\Users\Gustavovel\Google Drive\_integrate\operacion IBERO JUNIO 2018\Clases magistrales\Intro - metodologia PREPA SABER [12-39].pptx"/>
  <p:tag name="FLASHSPRING_ZOOM_TAG" val="72"/>
  <p:tag name="ISPRING_PRESENTATION_INFO_2" val="&lt;?xml version=&quot;1.0&quot; encoding=&quot;UTF-8&quot; standalone=&quot;no&quot; ?&gt;&#10;&lt;presentation2&gt;&#10;&#10;  &lt;slides&gt;&#10;    &lt;slide id=&quot;{B7132DF7-4DC2-4526-A8EB-E199C8AFC597}&quot; pptId=&quot;256&quot;/&gt;&#10;    &lt;slide id=&quot;{3581F2A8-DD49-44EE-AF37-993D4202483E}&quot; pptId=&quot;292&quot;/&gt;&#10;    &lt;slide id=&quot;{A5454A8B-796B-49A1-ABE8-48820C76E8EF}&quot; pptId=&quot;274&quot;/&gt;&#10;    &lt;slide id=&quot;{1DE9F33C-D6DA-495C-89EB-1BEB77F10B26}&quot; pptId=&quot;285&quot;/&gt;&#10;    &lt;slide id=&quot;{8F29108C-034A-4DB6-888D-ACFEB0503BE4}&quot; pptId=&quot;295&quot;/&gt;&#10;    &lt;slide id=&quot;{E9E936CF-1FF2-4477-95DC-C9E466EA0200}&quot; pptId=&quot;298&quot;/&gt;&#10;    &lt;slide id=&quot;{BC527D5E-D453-48A4-A4AA-660C77B2EC07}&quot; pptId=&quot;296&quot;/&gt;&#10;    &lt;slide id=&quot;{B33D0CED-F200-440A-8897-0F29D7517EFF}&quot; pptId=&quot;297&quot;/&gt;&#10;    &lt;slide id=&quot;{8CD96EC4-F6DD-4ED0-9FC4-51440FC95B85}&quot; pptId=&quot;293&quot;/&gt;&#10;    &lt;slide id=&quot;{569BEB01-8D88-41ED-BDDD-FDCED1DD317E}&quot; pptId=&quot;299&quot;/&gt;&#10;    &lt;slide id=&quot;{BE5F3268-B1C0-4508-B989-DD7399E00F2F}&quot; pptId=&quot;301&quot;/&gt;&#10;    &lt;slide id=&quot;{D3F8CE4A-1812-4682-AB21-02AD3975B31A}&quot; pptId=&quot;300&quot;/&gt;&#10;  &lt;/slides&gt;&#10;&#10;  &lt;narration&gt;&#10;    &lt;audioTracks&gt;&#10;      &lt;audioTrack muted=&quot;false&quot; name=&quot;SLIDE 01&quot; resource=&quot;d9df3892&quot; slideId=&quot;{B7132DF7-4DC2-4526-A8EB-E199C8AFC597}&quot; startTime=&quot;0&quot; stepIndex=&quot;0&quot; volume=&quot;1&quot;&gt;&#10;        &lt;audio channels=&quot;2&quot; format=&quot;s16p&quot; sampleRate=&quot;44100&quot;/&gt;&#10;      &lt;/audioTrack&gt;&#10;      &lt;audioTrack muted=&quot;false&quot; name=&quot;SLIDE 02&quot; resource=&quot;819f0006&quot; slideId=&quot;{3581F2A8-DD49-44EE-AF37-993D4202483E}&quot; startTime=&quot;0&quot; stepIndex=&quot;0&quot; volume=&quot;1&quot;&gt;&#10;        &lt;audio channels=&quot;2&quot; format=&quot;s16p&quot; sampleRate=&quot;44100&quot;/&gt;&#10;      &lt;/audioTrack&gt;&#10;    &lt;/audioTracks&gt;&#10;    &lt;videoTracks/&gt;&#10;  &lt;/narration&gt;&#10;&#10;&lt;/presentation2&gt;&#1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 name="ISPRING_CUSTOM_TIMING_USED" val="1"/>
  <p:tag name="TIMING" val="|4.055|0.001|0.001|0.001"/>
  <p:tag name="ISPRING_SLIDE_ID_2" val="{A5454A8B-796B-49A1-ABE8-48820C76E8EF}"/>
  <p:tag name="GENSWF_ADVANCE_TIME" val="4.06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 name="GENSWF_ADVANCE_TIME" val="5"/>
  <p:tag name="ISPRING_CUSTOM_TIMING_USED" val="1"/>
  <p:tag name="ISPRING_SLIDE_ID_2" val="{1DE9F33C-D6DA-495C-89EB-1BEB77F10B26}"/>
  <p:tag name="TIMING" val="|0.001|0.001|0.001|0.001|0.001|0.001|0.001|0.00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 name="GENSWF_ADVANCE_TIME" val="5"/>
  <p:tag name="ISPRING_CUSTOM_TIMING_USED" val="1"/>
  <p:tag name="ISPRING_SLIDE_ID_2" val="{1DE9F33C-D6DA-495C-89EB-1BEB77F10B26}"/>
  <p:tag name="TIMING" val="|0.001|0.001|0.001|0.001|0.001|0.001|0.001|0.00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 name="GENSWF_ADVANCE_TIME" val="5"/>
  <p:tag name="ISPRING_CUSTOM_TIMING_USED" val="1"/>
  <p:tag name="ISPRING_SLIDE_ID_2" val="{1DE9F33C-D6DA-495C-89EB-1BEB77F10B26}"/>
  <p:tag name="TIMING" val="|0.001|0.001|0.001|0.001|0.001|0.001|0.001|0.00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 name="GENSWF_ADVANCE_TIME" val="5"/>
  <p:tag name="ISPRING_CUSTOM_TIMING_USED" val="1"/>
  <p:tag name="ISPRING_SLIDE_ID_2" val="{1DE9F33C-D6DA-495C-89EB-1BEB77F10B26}"/>
  <p:tag name="TIMING" val="|0.001|0.001|0.001|0.001|0.001|0.001|0.001|0.00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 name="GENSWF_ADVANCE_TIME" val="5"/>
  <p:tag name="ISPRING_CUSTOM_TIMING_USED" val="1"/>
  <p:tag name="ISPRING_SLIDE_ID_2" val="{1DE9F33C-D6DA-495C-89EB-1BEB77F10B26}"/>
  <p:tag name="TIMING" val="|0.001|0.001|0.001|0.001|0.001|0.001|0.001|0.00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 name="GENSWF_ADVANCE_TIME" val="5"/>
  <p:tag name="ISPRING_CUSTOM_TIMING_USED" val="1"/>
  <p:tag name="ISPRING_SLIDE_ID_2" val="{1DE9F33C-D6DA-495C-89EB-1BEB77F10B26}"/>
  <p:tag name="TIMING" val="|0.001|0.001|0.001|0.001|0.001|0.001|0.001|0.00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 name="GENSWF_ADVANCE_TIME" val="5"/>
  <p:tag name="ISPRING_CUSTOM_TIMING_USED" val="1"/>
  <p:tag name="ISPRING_SLIDE_ID_2" val="{1DE9F33C-D6DA-495C-89EB-1BEB77F10B26}"/>
  <p:tag name="TIMING" val="|0.001|0.001|0.001|0.001|0.001|0.001|0.001|0.001"/>
</p:tagLst>
</file>

<file path=ppt/tags/tag18.xml><?xml version="1.0" encoding="utf-8"?>
<p:tagLst xmlns:a="http://schemas.openxmlformats.org/drawingml/2006/main" xmlns:r="http://schemas.openxmlformats.org/officeDocument/2006/relationships" xmlns:p="http://schemas.openxmlformats.org/presentationml/2006/main">
  <p:tag name="GENSWF_ADVANCE_TIME" val="2.624"/>
  <p:tag name="TIMING" val="|0.001|1"/>
  <p:tag name="ISPRING_CUSTOM_TIMING_USED" val="1"/>
  <p:tag name="ISPRING_SLIDE_ID_2" val="{5A39D9CC-F1C6-4B02-AD34-68EE91783E06}"/>
</p:tagLst>
</file>

<file path=ppt/tags/tag19.xml><?xml version="1.0" encoding="utf-8"?>
<p:tagLst xmlns:a="http://schemas.openxmlformats.org/drawingml/2006/main" xmlns:r="http://schemas.openxmlformats.org/officeDocument/2006/relationships" xmlns:p="http://schemas.openxmlformats.org/presentationml/2006/main">
  <p:tag name="GENSWF_ADVANCE_TIME" val="2.624"/>
  <p:tag name="TIMING" val="|0.001|1"/>
  <p:tag name="ISPRING_CUSTOM_TIMING_USED" val="1"/>
  <p:tag name="ISPRING_SLIDE_ID_2" val="{5A39D9CC-F1C6-4B02-AD34-68EE91783E06}"/>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 name="ISPRING_CUSTOM_TIMING_USED" val="1"/>
  <p:tag name="GENSWF_ADVANCE_TIME" val="15.491"/>
  <p:tag name="ISPRING_SLIDE_ID_2" val="{B7132DF7-4DC2-4526-A8EB-E199C8AFC597}"/>
</p:tagLst>
</file>

<file path=ppt/tags/tag20.xml><?xml version="1.0" encoding="utf-8"?>
<p:tagLst xmlns:a="http://schemas.openxmlformats.org/drawingml/2006/main" xmlns:r="http://schemas.openxmlformats.org/officeDocument/2006/relationships" xmlns:p="http://schemas.openxmlformats.org/presentationml/2006/main">
  <p:tag name="GENSWF_ADVANCE_TIME" val="2.624"/>
  <p:tag name="TIMING" val="|0.001|1"/>
  <p:tag name="ISPRING_CUSTOM_TIMING_USED" val="1"/>
  <p:tag name="ISPRING_SLIDE_ID_2" val="{5A39D9CC-F1C6-4B02-AD34-68EE91783E06}"/>
</p:tagLst>
</file>

<file path=ppt/tags/tag21.xml><?xml version="1.0" encoding="utf-8"?>
<p:tagLst xmlns:a="http://schemas.openxmlformats.org/drawingml/2006/main" xmlns:r="http://schemas.openxmlformats.org/officeDocument/2006/relationships" xmlns:p="http://schemas.openxmlformats.org/presentationml/2006/main">
  <p:tag name="TIMING" val="|0.001|1"/>
  <p:tag name="ISPRING_CUSTOM_TIMING_USED" val="1"/>
  <p:tag name="GENSWF_ADVANCE_TIME" val="2.609"/>
  <p:tag name="ISPRING_SLIDE_ID_2" val="{094A48D8-7873-4AA4-981D-272A59209D23}"/>
</p:tagLst>
</file>

<file path=ppt/tags/tag22.xml><?xml version="1.0" encoding="utf-8"?>
<p:tagLst xmlns:a="http://schemas.openxmlformats.org/drawingml/2006/main" xmlns:r="http://schemas.openxmlformats.org/officeDocument/2006/relationships" xmlns:p="http://schemas.openxmlformats.org/presentationml/2006/main">
  <p:tag name="TIMING" val="|0.001|1"/>
  <p:tag name="ISPRING_CUSTOM_TIMING_USED" val="1"/>
  <p:tag name="GENSWF_ADVANCE_TIME" val="2.609"/>
  <p:tag name="ISPRING_SLIDE_ID_2" val="{094A48D8-7873-4AA4-981D-272A59209D23}"/>
</p:tagLst>
</file>

<file path=ppt/tags/tag23.xml><?xml version="1.0" encoding="utf-8"?>
<p:tagLst xmlns:a="http://schemas.openxmlformats.org/drawingml/2006/main" xmlns:r="http://schemas.openxmlformats.org/officeDocument/2006/relationships" xmlns:p="http://schemas.openxmlformats.org/presentationml/2006/main">
  <p:tag name="TIMING" val="|0.001|1"/>
  <p:tag name="ISPRING_CUSTOM_TIMING_USED" val="1"/>
  <p:tag name="GENSWF_ADVANCE_TIME" val="2.609"/>
  <p:tag name="ISPRING_SLIDE_ID_2" val="{094A48D8-7873-4AA4-981D-272A59209D23}"/>
</p:tagLst>
</file>

<file path=ppt/tags/tag24.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D3CC1EFB-EDD0-440E-9653-0FEB830E353E}"/>
  <p:tag name="GENSWF_ADVANCE_TIME" val="2.411"/>
  <p:tag name="TIMING" val="|0.001|0.536|0.448|0.464|0.522"/>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 name="ISPRING_CUSTOM_TIMING_USED" val="1"/>
  <p:tag name="TIMING" val="|5.54|4.122|0.713|4.421|0.729|4.556|0.858|7.223"/>
  <p:tag name="ISPRING_SLIDE_ID_2" val="{3581F2A8-DD49-44EE-AF37-993D4202483E}"/>
  <p:tag name="GENSWF_ADVANCE_TIME" val="34.769"/>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 name="ISPRING_CUSTOM_TIMING_USED" val="1"/>
  <p:tag name="TIMING" val="|5.54|4.122|0.713|4.421|0.729|4.556|0.858|7.223"/>
  <p:tag name="ISPRING_SLIDE_ID_2" val="{3581F2A8-DD49-44EE-AF37-993D4202483E}"/>
  <p:tag name="GENSWF_ADVANCE_TIME" val="34.769"/>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 name="GENSWF_ADVANCE_TIME" val="5"/>
  <p:tag name="ISPRING_CUSTOM_TIMING_USED" val="1"/>
  <p:tag name="ISPRING_SLIDE_ID_2" val="{D3F8CE4A-1812-4682-AB21-02AD3975B31A}"/>
</p:tagLst>
</file>

<file path=ppt/tags/tag28.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EEE032A8-C974-4E75-AE90-8FF0866AB273}"/>
  <p:tag name="GENSWF_ADVANCE_TIME" val="8.897"/>
</p:tagLst>
</file>

<file path=ppt/tags/tag29.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6F1B3D9C-DC11-4707-B90F-8B94CCAD0772}"/>
  <p:tag name="GENSWF_ADVANCE_TIME" val="10.159"/>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 name="ISPRING_CUSTOM_TIMING_USED" val="1"/>
  <p:tag name="TIMING" val="|5.54|4.122|0.713|4.421|0.729|4.556|0.858|7.223"/>
  <p:tag name="ISPRING_SLIDE_ID_2" val="{3581F2A8-DD49-44EE-AF37-993D4202483E}"/>
  <p:tag name="GENSWF_ADVANCE_TIME" val="34.769"/>
</p:tagLst>
</file>

<file path=ppt/tags/tag30.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D5FDD178-967F-41A7-81D5-7C63D135EB28}"/>
  <p:tag name="GENSWF_ADVANCE_TIME" val="11.911"/>
</p:tagLst>
</file>

<file path=ppt/tags/tag31.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689CC064-75C9-4227-9126-DA0D3A0A7B9F}"/>
  <p:tag name="GENSWF_ADVANCE_TIME" val="6.455"/>
  <p:tag name="TIMING" val="|0.386|1.601|1.137|1.143|0.918"/>
</p:tagLst>
</file>

<file path=ppt/tags/tag32.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3750C19F-72CE-47D0-A3F5-A8D1C6DF09C2}"/>
  <p:tag name="GENSWF_ADVANCE_TIME" val="3.994"/>
  <p:tag name="TIMING" val="|0.755|0.916|1.188"/>
</p:tagLst>
</file>

<file path=ppt/tags/tag3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54.94"/>
  <p:tag name="TIMING" val="|0.001|1.751|22.293|0.001|4.531|10.63|14.644"/>
  <p:tag name="ISPRING_SLIDE_ID_2" val="{211AC2E8-6E12-4344-81CE-5730B3AC6B14}"/>
</p:tagLst>
</file>

<file path=ppt/tags/tag3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54.94"/>
  <p:tag name="TIMING" val="|0.001|1.751|22.293|0.001|4.531|10.63|14.644"/>
  <p:tag name="ISPRING_SLIDE_ID_2" val="{211AC2E8-6E12-4344-81CE-5730B3AC6B14}"/>
</p:tagLst>
</file>

<file path=ppt/tags/tag3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2.591"/>
  <p:tag name="TIMING" val="|0.001|12.868|3.3|13.535|11.046"/>
  <p:tag name="ISPRING_SLIDE_ID_2" val="{DE36E216-4C93-4342-A970-55BD3D8D7FB9}"/>
</p:tagLst>
</file>

<file path=ppt/tags/tag36.xml><?xml version="1.0" encoding="utf-8"?>
<p:tagLst xmlns:a="http://schemas.openxmlformats.org/drawingml/2006/main" xmlns:r="http://schemas.openxmlformats.org/officeDocument/2006/relationships" xmlns:p="http://schemas.openxmlformats.org/presentationml/2006/main">
  <p:tag name="ISPRING_CUSTOM_TIMING_USED" val="1"/>
  <p:tag name="TIMING" val="|27.632|37.314"/>
  <p:tag name="GENSWF_ADVANCE_TIME" val="67.503"/>
  <p:tag name="ISPRING_SLIDE_ID_2" val="{C31D3080-84C7-4582-B39E-F38879C99C69}"/>
</p:tagLst>
</file>

<file path=ppt/tags/tag3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9.858"/>
  <p:tag name="TIMING" val="|11.889|12.849|23.793"/>
  <p:tag name="ISPRING_SLIDE_ID_2" val="{2B57E19E-7458-47E2-9E9D-94B9347FA94C}"/>
</p:tagLst>
</file>

<file path=ppt/tags/tag38.xml><?xml version="1.0" encoding="utf-8"?>
<p:tagLst xmlns:a="http://schemas.openxmlformats.org/drawingml/2006/main" xmlns:r="http://schemas.openxmlformats.org/officeDocument/2006/relationships" xmlns:p="http://schemas.openxmlformats.org/presentationml/2006/main">
  <p:tag name="ISPRING_CUSTOM_TIMING_USED" val="1"/>
  <p:tag name="TIMING" val="|11.595"/>
  <p:tag name="GENSWF_ADVANCE_TIME" val="93.86"/>
  <p:tag name="ISPRING_SLIDE_ID_2" val="{9E994096-6865-434A-85DB-2AE6B88FC648}"/>
</p:tagLst>
</file>

<file path=ppt/tags/tag39.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5.795"/>
  <p:tag name="TIMING" val="|2.89|41.446"/>
  <p:tag name="ISPRING_SLIDE_ID_2" val="{603FB603-F131-4E33-8E64-E11F69F3248D}"/>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 name="ISPRING_CUSTOM_TIMING_USED" val="1"/>
  <p:tag name="TIMING" val="|5.54|4.122|0.713|4.421|0.729|4.556|0.858|7.223"/>
  <p:tag name="ISPRING_SLIDE_ID_2" val="{3581F2A8-DD49-44EE-AF37-993D4202483E}"/>
  <p:tag name="GENSWF_ADVANCE_TIME" val="34.769"/>
</p:tagLst>
</file>

<file path=ppt/tags/tag40.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689CC064-75C9-4227-9126-DA0D3A0A7B9F}"/>
  <p:tag name="GENSWF_ADVANCE_TIME" val="6.455"/>
  <p:tag name="TIMING" val="|0.386|1.601|1.137|1.143|0.918"/>
</p:tagLst>
</file>

<file path=ppt/tags/tag41.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D3CC1EFB-EDD0-440E-9653-0FEB830E353E}"/>
  <p:tag name="GENSWF_ADVANCE_TIME" val="2.411"/>
  <p:tag name="TIMING" val="|0.001|0.536|0.448|0.464|0.522"/>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 name="GENSWF_ADVANCE_TIME" val="5"/>
  <p:tag name="ISPRING_CUSTOM_TIMING_USED" val="1"/>
  <p:tag name="ISPRING_SLIDE_ID_2" val="{1DE9F33C-D6DA-495C-89EB-1BEB77F10B26}"/>
  <p:tag name="TIMING" val="|0.001|0.001|0.001|0.001|0.001|0.001|0.001|0.00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 name="GENSWF_ADVANCE_TIME" val="5"/>
  <p:tag name="ISPRING_CUSTOM_TIMING_USED" val="1"/>
  <p:tag name="ISPRING_SLIDE_ID_2" val="{1DE9F33C-D6DA-495C-89EB-1BEB77F10B26}"/>
  <p:tag name="TIMING" val="|0.001|0.001|0.001|0.001|0.001|0.001|0.001|0.00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 name="ISPRING_CUSTOM_TIMING_USED" val="1"/>
  <p:tag name="TIMING" val="|5.54|4.122|0.713|4.421|0.729|4.556|0.858|7.223"/>
  <p:tag name="ISPRING_SLIDE_ID_2" val="{3581F2A8-DD49-44EE-AF37-993D4202483E}"/>
  <p:tag name="GENSWF_ADVANCE_TIME" val="34.769"/>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 name="GENSWF_ADVANCE_TIME" val="5"/>
  <p:tag name="ISPRING_CUSTOM_TIMING_USED" val="1"/>
  <p:tag name="ISPRING_SLIDE_ID_2" val="{1DE9F33C-D6DA-495C-89EB-1BEB77F10B26}"/>
  <p:tag name="TIMING" val="|0.001|0.001|0.001|0.001|0.001|0.001|0.001|0.00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 name="ISPRING_CUSTOM_TIMING_USED" val="1"/>
  <p:tag name="TIMING" val="|4.055|0.001|0.001|0.001"/>
  <p:tag name="ISPRING_SLIDE_ID_2" val="{A5454A8B-796B-49A1-ABE8-48820C76E8EF}"/>
  <p:tag name="GENSWF_ADVANCE_TIME" val="4.06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5333</TotalTime>
  <Words>17860</Words>
  <Application>Microsoft Office PowerPoint</Application>
  <PresentationFormat>Panorámica</PresentationFormat>
  <Paragraphs>3926</Paragraphs>
  <Slides>162</Slides>
  <Notes>41</Notes>
  <HiddenSlides>0</HiddenSlides>
  <MMClips>0</MMClips>
  <ScaleCrop>false</ScaleCrop>
  <HeadingPairs>
    <vt:vector size="6" baseType="variant">
      <vt:variant>
        <vt:lpstr>Fuentes usadas</vt:lpstr>
      </vt:variant>
      <vt:variant>
        <vt:i4>20</vt:i4>
      </vt:variant>
      <vt:variant>
        <vt:lpstr>Tema</vt:lpstr>
      </vt:variant>
      <vt:variant>
        <vt:i4>1</vt:i4>
      </vt:variant>
      <vt:variant>
        <vt:lpstr>Títulos de diapositiva</vt:lpstr>
      </vt:variant>
      <vt:variant>
        <vt:i4>162</vt:i4>
      </vt:variant>
    </vt:vector>
  </HeadingPairs>
  <TitlesOfParts>
    <vt:vector size="183" baseType="lpstr">
      <vt:lpstr>MS PGothic</vt:lpstr>
      <vt:lpstr>Alégre Sans</vt:lpstr>
      <vt:lpstr>Arial</vt:lpstr>
      <vt:lpstr>Arial Narrow</vt:lpstr>
      <vt:lpstr>Calibri</vt:lpstr>
      <vt:lpstr>Calibri Light</vt:lpstr>
      <vt:lpstr>Courier New</vt:lpstr>
      <vt:lpstr>Elephant</vt:lpstr>
      <vt:lpstr>FuturaStd-Light-Identity-H</vt:lpstr>
      <vt:lpstr>Helvetica</vt:lpstr>
      <vt:lpstr>ITC Stone Informal Std</vt:lpstr>
      <vt:lpstr>Kozuka Gothic Pro M</vt:lpstr>
      <vt:lpstr>Priscillia Script</vt:lpstr>
      <vt:lpstr>Soho Gothic Pro</vt:lpstr>
      <vt:lpstr>Soho Gothic Pro Light</vt:lpstr>
      <vt:lpstr>Soho Std</vt:lpstr>
      <vt:lpstr>Soho Std Light</vt:lpstr>
      <vt:lpstr>Soho Std Medium</vt:lpstr>
      <vt:lpstr>Times New Roman</vt:lpstr>
      <vt:lpstr>Wingdings</vt:lpstr>
      <vt:lpstr>Office Theme</vt:lpstr>
      <vt:lpstr>Presentación de PowerPoint</vt:lpstr>
      <vt:lpstr>Material usado por el conferencista</vt:lpstr>
      <vt:lpstr>Presentación de PowerPoint</vt:lpstr>
      <vt:lpstr>Presentación de PowerPoint</vt:lpstr>
      <vt:lpstr>Presentación de PowerPoint</vt:lpstr>
      <vt:lpstr>Calidad educativa</vt:lpstr>
      <vt:lpstr>Presentación de PowerPoint</vt:lpstr>
      <vt:lpstr>Calidad Educativa (referentes multilaterales)</vt:lpstr>
      <vt:lpstr>Calidad Educativa (Lineamientos ministeriales)</vt:lpstr>
      <vt:lpstr>Calidad Educativa</vt:lpstr>
      <vt:lpstr>Datos de la Educación Superior  en Colombia (2018)</vt:lpstr>
      <vt:lpstr>Cobertura en educación superior</vt:lpstr>
      <vt:lpstr>Participación en la matrícula de pregrado universitario por Áreas del conocimiento </vt:lpstr>
      <vt:lpstr>Porcentaje estudiantes por nivel de desempeño en Saber Pro 2017  Nivel Nacional</vt:lpstr>
      <vt:lpstr>Porcentaje estudiantes por nivel de desempeño en Saber Pro 2017  UNIVERSIDAD DE NARIÑO</vt:lpstr>
      <vt:lpstr>Presentación de PowerPoint</vt:lpstr>
      <vt:lpstr>Sistemas de información que usa el MIDE</vt:lpstr>
      <vt:lpstr>Presentación de PowerPoint</vt:lpstr>
      <vt:lpstr>Presentación de PowerPoint</vt:lpstr>
      <vt:lpstr>Evolución del MIDE</vt:lpstr>
      <vt:lpstr>Dimensiones en el tiempo</vt:lpstr>
      <vt:lpstr>Pesos de lo indicadores 2017</vt:lpstr>
      <vt:lpstr>Presentación de PowerPoint</vt:lpstr>
      <vt:lpstr>Dimensiones e indicadores MIDE U (2017 y 2018) </vt:lpstr>
      <vt:lpstr>Fuente de información que toma el MIDE </vt:lpstr>
      <vt:lpstr>Enfoques y categorías de IES que usa el MIDE U</vt:lpstr>
      <vt:lpstr>Presentación de PowerPoint</vt:lpstr>
      <vt:lpstr>Grupo de Enfoque: Maestría (32 IES)</vt:lpstr>
      <vt:lpstr>Enfoque: Maestría  (32 IES)</vt:lpstr>
      <vt:lpstr>Dimensión – X.X. Indicador</vt:lpstr>
      <vt:lpstr>Valor Agregado – 1.1. Razonamiento cuantitativo</vt:lpstr>
      <vt:lpstr>Valor Agregado – 1.2. Lectura Crítica</vt:lpstr>
      <vt:lpstr>Logro – 2.1.Razonamiento Cuantitativo</vt:lpstr>
      <vt:lpstr>Logro – 2.2. Lectura Crítica</vt:lpstr>
      <vt:lpstr>Logro – 2.3. Competencias Ciudadanas</vt:lpstr>
      <vt:lpstr>Logro – 2.4. Comunicación Escrita</vt:lpstr>
      <vt:lpstr>Pertinencia – 3.1. Tasa de Ocupación </vt:lpstr>
      <vt:lpstr>Pertinencia – 3.2. Empleabilidad Regional</vt:lpstr>
      <vt:lpstr>Producción Intelectual – 4.1. Apropiación social del conocimiento</vt:lpstr>
      <vt:lpstr>Producción Intelectual – 4.2.1 Citaciones (SCOPUS)</vt:lpstr>
      <vt:lpstr>Producción Intelectual – 4.2.2. Citaciones (WoS)</vt:lpstr>
      <vt:lpstr>Producción Intelectual – 4.3 Nuevo conocimiento y DTI</vt:lpstr>
      <vt:lpstr>Capital Humano – 5.1. Formación del recurso humano</vt:lpstr>
      <vt:lpstr>Capital Humano – 5.2 investigadores Colciencias</vt:lpstr>
      <vt:lpstr>Planta Docente – 6.1 Relación Docente Estudiante </vt:lpstr>
      <vt:lpstr>Planta Docente – 6.2 Docentes con Posgrado</vt:lpstr>
      <vt:lpstr>Internacionalización – 7.1. Inglés</vt:lpstr>
      <vt:lpstr>Internacionalización – 7.2. Movilidad estudiantes</vt:lpstr>
      <vt:lpstr>Internacionalización – 7.3. Movilidad Docentes</vt:lpstr>
      <vt:lpstr>Internacionalización – 7.4. Coautorías internacionales</vt:lpstr>
      <vt:lpstr>Bienestar – 8.1 Permanencia (Reducción deserción)</vt:lpstr>
      <vt:lpstr>Bienestar – 8.2 Graduación </vt:lpstr>
      <vt:lpstr>Competencias en educación superior Genéricas y específicas</vt:lpstr>
      <vt:lpstr>Marco de referencia del aprendizaje y evaluación por competencias </vt:lpstr>
      <vt:lpstr>Marco de referencia del aprendizaje y evaluación por competencias </vt:lpstr>
      <vt:lpstr>Marco de referencia para la Educación Superior: Competencias Genéricas</vt:lpstr>
      <vt:lpstr>Marco de referencia para la Educación Superior: Competencias Genéricas</vt:lpstr>
      <vt:lpstr>Presentación de PowerPoint</vt:lpstr>
      <vt:lpstr>Presentación de PowerPoint</vt:lpstr>
      <vt:lpstr>Presentación de PowerPoint</vt:lpstr>
      <vt:lpstr>Presentación de PowerPoint</vt:lpstr>
      <vt:lpstr>Parte 2. Competencia de razonamiento cuantitativo.  (2h)</vt:lpstr>
      <vt:lpstr>¿cuál es el paradigma?</vt:lpstr>
      <vt:lpstr>Ámbito internacional </vt:lpstr>
      <vt:lpstr>PISA: Programa para la Evaluación Internacional de Alumnos</vt:lpstr>
      <vt:lpstr>PISA: Programa para la Evaluación Internacional de Alumnos</vt:lpstr>
      <vt:lpstr>Procesos matemáticos o habilidades cognitivas</vt:lpstr>
      <vt:lpstr>Conocimientos de contenido matemático</vt:lpstr>
      <vt:lpstr>Contextos</vt:lpstr>
      <vt:lpstr>Distribución aproximada de las puntuaciones Proceso, Contenido y contextos</vt:lpstr>
      <vt:lpstr>TIMMS: Estudio de las Tendencias en Matemáticas y Ciencias</vt:lpstr>
      <vt:lpstr>Procesos matemáticos o habilidades cognitivas</vt:lpstr>
      <vt:lpstr>Dominios cognitivos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Parte 3. Derrotero de una la política para formación en razonamiento cuantitativo. (2h)</vt:lpstr>
      <vt:lpstr>Propuesta</vt:lpstr>
      <vt:lpstr>Propuesta</vt:lpstr>
      <vt:lpstr>Propuesta</vt:lpstr>
      <vt:lpstr>Presentación de PowerPoint</vt:lpstr>
      <vt:lpstr>Presentación de PowerPoint</vt:lpstr>
      <vt:lpstr>Parte 4. Taller: construcción de una política para los programas de licenciatura sobre la formación en razonamiento cuantitativo (2h)</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Anexo 2-  Cambios de la Evaluación por Competencia</vt:lpstr>
      <vt:lpstr>Evolución saber 11</vt:lpstr>
      <vt:lpstr>Presentación de PowerPoint</vt:lpstr>
      <vt:lpstr>Presentación de PowerPoint</vt:lpstr>
      <vt:lpstr>EXAMEN SABER TyT </vt:lpstr>
      <vt:lpstr>Escalas de los puntajes en los exámenes Saber TyT</vt:lpstr>
      <vt:lpstr>Características del examen saber pro </vt:lpstr>
      <vt:lpstr>Escalas de los puntajes en el examen ECAES</vt:lpstr>
      <vt:lpstr>Escalas de los puntajes en los exámenes ECAES</vt:lpstr>
      <vt:lpstr>Cronología de las pruebas de competencias genéricas realizadas en el examen ECAES </vt:lpstr>
      <vt:lpstr>Escalas de los puntajes en los exámenes Saber PRO</vt:lpstr>
      <vt:lpstr>Escalas de los puntajes en los exámenes Saber PRO</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Jesus Devalois Ortega Andrade</dc:creator>
  <cp:lastModifiedBy>VICE_ACADEMICA</cp:lastModifiedBy>
  <cp:revision>523</cp:revision>
  <cp:lastPrinted>2017-08-04T15:18:34Z</cp:lastPrinted>
  <dcterms:created xsi:type="dcterms:W3CDTF">2017-08-03T16:02:58Z</dcterms:created>
  <dcterms:modified xsi:type="dcterms:W3CDTF">2018-11-23T21:16:31Z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01BD3E7A-0FE0-424A-92BD-41F50E31DA59</vt:lpwstr>
  </property>
  <property fmtid="{D5CDD505-2E9C-101B-9397-08002B2CF9AE}" pid="3" name="ArticulatePath">
    <vt:lpwstr>V4 - PresentationSaberPro-Metodo</vt:lpwstr>
  </property>
</Properties>
</file>