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8" r:id="rId3"/>
    <p:sldId id="266" r:id="rId4"/>
  </p:sldIdLst>
  <p:sldSz cx="9144000" cy="6858000" type="screen4x3"/>
  <p:notesSz cx="6797675" cy="9926638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86" autoAdjust="0"/>
    <p:restoredTop sz="94660"/>
  </p:normalViewPr>
  <p:slideViewPr>
    <p:cSldViewPr>
      <p:cViewPr>
        <p:scale>
          <a:sx n="100" d="100"/>
          <a:sy n="100" d="100"/>
        </p:scale>
        <p:origin x="-348" y="13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095C-11A5-4934-9236-F973E5D69999}" type="datetimeFigureOut">
              <a:rPr lang="es-CO" smtClean="0"/>
              <a:pPr/>
              <a:t>05/03/2014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3650-9D55-41AF-9F09-C187AEA514F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095C-11A5-4934-9236-F973E5D69999}" type="datetimeFigureOut">
              <a:rPr lang="es-CO" smtClean="0"/>
              <a:pPr/>
              <a:t>05/03/2014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3650-9D55-41AF-9F09-C187AEA514F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095C-11A5-4934-9236-F973E5D69999}" type="datetimeFigureOut">
              <a:rPr lang="es-CO" smtClean="0"/>
              <a:pPr/>
              <a:t>05/03/2014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3650-9D55-41AF-9F09-C187AEA514F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095C-11A5-4934-9236-F973E5D69999}" type="datetimeFigureOut">
              <a:rPr lang="es-CO" smtClean="0"/>
              <a:pPr/>
              <a:t>05/03/2014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3650-9D55-41AF-9F09-C187AEA514F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095C-11A5-4934-9236-F973E5D69999}" type="datetimeFigureOut">
              <a:rPr lang="es-CO" smtClean="0"/>
              <a:pPr/>
              <a:t>05/03/2014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3650-9D55-41AF-9F09-C187AEA514F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095C-11A5-4934-9236-F973E5D69999}" type="datetimeFigureOut">
              <a:rPr lang="es-CO" smtClean="0"/>
              <a:pPr/>
              <a:t>05/03/2014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3650-9D55-41AF-9F09-C187AEA514F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095C-11A5-4934-9236-F973E5D69999}" type="datetimeFigureOut">
              <a:rPr lang="es-CO" smtClean="0"/>
              <a:pPr/>
              <a:t>05/03/2014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3650-9D55-41AF-9F09-C187AEA514F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095C-11A5-4934-9236-F973E5D69999}" type="datetimeFigureOut">
              <a:rPr lang="es-CO" smtClean="0"/>
              <a:pPr/>
              <a:t>05/03/2014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3650-9D55-41AF-9F09-C187AEA514F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095C-11A5-4934-9236-F973E5D69999}" type="datetimeFigureOut">
              <a:rPr lang="es-CO" smtClean="0"/>
              <a:pPr/>
              <a:t>05/03/2014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3650-9D55-41AF-9F09-C187AEA514F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095C-11A5-4934-9236-F973E5D69999}" type="datetimeFigureOut">
              <a:rPr lang="es-CO" smtClean="0"/>
              <a:pPr/>
              <a:t>05/03/2014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3650-9D55-41AF-9F09-C187AEA514F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095C-11A5-4934-9236-F973E5D69999}" type="datetimeFigureOut">
              <a:rPr lang="es-CO" smtClean="0"/>
              <a:pPr/>
              <a:t>05/03/2014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3650-9D55-41AF-9F09-C187AEA514F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3095C-11A5-4934-9236-F973E5D69999}" type="datetimeFigureOut">
              <a:rPr lang="es-CO" smtClean="0"/>
              <a:pPr/>
              <a:t>05/03/2014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53650-9D55-41AF-9F09-C187AEA514F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/>
              <a:t>Universidad de Antioquia</a:t>
            </a:r>
            <a:br>
              <a:rPr lang="es-CO" dirty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492941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endParaRPr lang="es-CO" dirty="0"/>
          </a:p>
          <a:p>
            <a:pPr marL="0" indent="0" algn="ctr">
              <a:buNone/>
            </a:pPr>
            <a:r>
              <a:rPr lang="es-CO" dirty="0" smtClean="0"/>
              <a:t>Comisión política lingüística</a:t>
            </a: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endParaRPr lang="es-CO" dirty="0"/>
          </a:p>
          <a:p>
            <a:pPr marL="0" indent="0" algn="ctr">
              <a:buNone/>
            </a:pPr>
            <a:r>
              <a:rPr lang="es-CO" dirty="0" smtClean="0"/>
              <a:t>Objetivo: Proponer la política de lengua extranjera para el pregrado en la Universidad</a:t>
            </a: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endParaRPr lang="es-CO" dirty="0" smtClean="0"/>
          </a:p>
          <a:p>
            <a:pPr marL="0" indent="0" algn="ctr">
              <a:buNone/>
            </a:pPr>
            <a:r>
              <a:rPr lang="es-CO" dirty="0" smtClean="0"/>
              <a:t>Ejercicio:  Análisis de la problemática</a:t>
            </a: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 smtClean="0"/>
              <a:t>				2013</a:t>
            </a:r>
          </a:p>
        </p:txBody>
      </p:sp>
    </p:spTree>
    <p:extLst>
      <p:ext uri="{BB962C8B-B14F-4D97-AF65-F5344CB8AC3E}">
        <p14:creationId xmlns:p14="http://schemas.microsoft.com/office/powerpoint/2010/main" val="88649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7424102" y="1747600"/>
            <a:ext cx="1579071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200" dirty="0" smtClean="0"/>
              <a:t>Demoras para cumplir el requisito de grado </a:t>
            </a:r>
            <a:r>
              <a:rPr lang="es-CO" sz="1200" b="1" dirty="0" smtClean="0"/>
              <a:t>contemplado en la norma actual.</a:t>
            </a:r>
            <a:endParaRPr lang="es-CO" sz="12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2051720" y="42179"/>
            <a:ext cx="5274890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200" dirty="0" smtClean="0"/>
              <a:t>Baja competitividad </a:t>
            </a:r>
            <a:r>
              <a:rPr lang="es-ES" sz="1200" dirty="0"/>
              <a:t>de los </a:t>
            </a:r>
            <a:r>
              <a:rPr lang="es-ES" sz="1200" dirty="0" smtClean="0"/>
              <a:t>egresados </a:t>
            </a:r>
            <a:r>
              <a:rPr lang="es-ES" sz="1200" b="1" dirty="0" err="1" smtClean="0"/>
              <a:t>UdeA</a:t>
            </a:r>
            <a:r>
              <a:rPr lang="es-ES" sz="1200" b="1" dirty="0" smtClean="0"/>
              <a:t> para acceder al mercado laboral</a:t>
            </a:r>
            <a:endParaRPr lang="es-CO" sz="12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3584243" y="1579680"/>
            <a:ext cx="1807938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200" dirty="0" smtClean="0"/>
              <a:t>Bajo desempeño </a:t>
            </a:r>
            <a:r>
              <a:rPr lang="es-CO" sz="1200" b="1" dirty="0" smtClean="0"/>
              <a:t>de los estudiantes </a:t>
            </a:r>
            <a:r>
              <a:rPr lang="es-CO" sz="1200" b="1" dirty="0" err="1" smtClean="0"/>
              <a:t>UdeA</a:t>
            </a:r>
            <a:r>
              <a:rPr lang="es-CO" sz="1200" b="1" dirty="0" smtClean="0"/>
              <a:t> en las pruebas saber PRO</a:t>
            </a:r>
            <a:r>
              <a:rPr lang="es-CO" sz="1200" dirty="0" smtClean="0"/>
              <a:t>, a nivel local, nacional e internacional.</a:t>
            </a:r>
            <a:endParaRPr lang="es-CO" sz="12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467544" y="3789040"/>
            <a:ext cx="190779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El programa actual </a:t>
            </a:r>
            <a:r>
              <a:rPr lang="es-ES" sz="1200" dirty="0" smtClean="0"/>
              <a:t>(CL) no </a:t>
            </a:r>
            <a:r>
              <a:rPr lang="es-ES" sz="1200" dirty="0"/>
              <a:t>responde a las necesidades </a:t>
            </a:r>
            <a:r>
              <a:rPr lang="es-ES" sz="1200" dirty="0" smtClean="0"/>
              <a:t>actuales </a:t>
            </a:r>
            <a:endParaRPr lang="es-CO" sz="12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771800" y="3841540"/>
            <a:ext cx="1944216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200" dirty="0" smtClean="0"/>
              <a:t>Bajo nivel de articulación </a:t>
            </a:r>
            <a:r>
              <a:rPr lang="es-CO" sz="1200" b="1" dirty="0" smtClean="0"/>
              <a:t>del inglés en  los programas académicos</a:t>
            </a:r>
            <a:endParaRPr lang="es-CO" sz="12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5492097" y="3748389"/>
            <a:ext cx="1944216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s-ES" sz="1200" dirty="0" smtClean="0"/>
              <a:t>La </a:t>
            </a:r>
            <a:r>
              <a:rPr lang="es-ES" sz="1200" dirty="0"/>
              <a:t>norma actual no obedece a </a:t>
            </a:r>
            <a:r>
              <a:rPr lang="es-ES" sz="1200" dirty="0" smtClean="0"/>
              <a:t>una política académica que contribuya al proceso formativo.</a:t>
            </a:r>
            <a:endParaRPr lang="es-CO" sz="1200" dirty="0"/>
          </a:p>
          <a:p>
            <a:pPr algn="ctr">
              <a:buFont typeface="Wingdings" pitchFamily="2" charset="2"/>
              <a:buChar char="Ø"/>
            </a:pPr>
            <a:endParaRPr lang="es-CO" sz="12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1115615" y="4869161"/>
            <a:ext cx="1584177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Carencia de criterios concretos y uniformes en la enseñanza/aprendizaje de una lengua extranjera </a:t>
            </a:r>
            <a:r>
              <a:rPr lang="es-ES" sz="1200" dirty="0"/>
              <a:t>en pregrado </a:t>
            </a:r>
            <a:r>
              <a:rPr lang="es-ES" sz="1200" dirty="0" smtClean="0"/>
              <a:t>(</a:t>
            </a:r>
            <a:r>
              <a:rPr lang="es-ES" sz="1200" dirty="0"/>
              <a:t>incluye lo logístico y administrativo</a:t>
            </a:r>
            <a:r>
              <a:rPr lang="es-ES" sz="1200" dirty="0" smtClean="0"/>
              <a:t>).</a:t>
            </a:r>
            <a:endParaRPr lang="es-CO" sz="1200" dirty="0"/>
          </a:p>
        </p:txBody>
      </p:sp>
      <p:sp>
        <p:nvSpPr>
          <p:cNvPr id="20" name="19 Flecha derecha"/>
          <p:cNvSpPr/>
          <p:nvPr/>
        </p:nvSpPr>
        <p:spPr>
          <a:xfrm>
            <a:off x="953852" y="2662550"/>
            <a:ext cx="8100736" cy="1039552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Bajo nivel de competencias comunicativas en inglés como lengua extrajera (inglés) de los estudiantes de pregrado</a:t>
            </a:r>
            <a:endParaRPr lang="es-CO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971584" y="5212224"/>
            <a:ext cx="1296144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200" dirty="0" smtClean="0"/>
              <a:t>Sólo se exige la competencia lectora para graduarse</a:t>
            </a:r>
            <a:endParaRPr lang="es-CO" sz="1200" dirty="0"/>
          </a:p>
        </p:txBody>
      </p:sp>
      <p:sp>
        <p:nvSpPr>
          <p:cNvPr id="65" name="64 CuadroTexto"/>
          <p:cNvSpPr txBox="1"/>
          <p:nvPr/>
        </p:nvSpPr>
        <p:spPr>
          <a:xfrm>
            <a:off x="196583" y="1487462"/>
            <a:ext cx="2182999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200" dirty="0"/>
              <a:t>Baja articulación de los programas de lengua extranjera</a:t>
            </a:r>
          </a:p>
        </p:txBody>
      </p:sp>
      <p:cxnSp>
        <p:nvCxnSpPr>
          <p:cNvPr id="66" name="65 Conector recto de flecha"/>
          <p:cNvCxnSpPr/>
          <p:nvPr/>
        </p:nvCxnSpPr>
        <p:spPr>
          <a:xfrm flipV="1">
            <a:off x="8172400" y="2547246"/>
            <a:ext cx="0" cy="3420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72 CuadroTexto"/>
          <p:cNvSpPr txBox="1"/>
          <p:nvPr/>
        </p:nvSpPr>
        <p:spPr>
          <a:xfrm>
            <a:off x="-33511" y="4871587"/>
            <a:ext cx="1020911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El programa actual sólo desarrolla una competencia en LE</a:t>
            </a:r>
            <a:endParaRPr lang="es-CO" sz="1200" dirty="0"/>
          </a:p>
        </p:txBody>
      </p:sp>
      <p:cxnSp>
        <p:nvCxnSpPr>
          <p:cNvPr id="67" name="66 Conector recto de flecha"/>
          <p:cNvCxnSpPr/>
          <p:nvPr/>
        </p:nvCxnSpPr>
        <p:spPr>
          <a:xfrm flipV="1">
            <a:off x="1330846" y="3518212"/>
            <a:ext cx="0" cy="328169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Conector recto de flecha"/>
          <p:cNvCxnSpPr>
            <a:stCxn id="16" idx="0"/>
          </p:cNvCxnSpPr>
          <p:nvPr/>
        </p:nvCxnSpPr>
        <p:spPr>
          <a:xfrm flipV="1">
            <a:off x="6464205" y="3450649"/>
            <a:ext cx="0" cy="29774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 de flecha"/>
          <p:cNvCxnSpPr/>
          <p:nvPr/>
        </p:nvCxnSpPr>
        <p:spPr>
          <a:xfrm flipV="1">
            <a:off x="3699916" y="3511937"/>
            <a:ext cx="0" cy="304514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95 Conector recto de flecha"/>
          <p:cNvCxnSpPr>
            <a:stCxn id="73" idx="0"/>
          </p:cNvCxnSpPr>
          <p:nvPr/>
        </p:nvCxnSpPr>
        <p:spPr>
          <a:xfrm flipV="1">
            <a:off x="476945" y="4435371"/>
            <a:ext cx="674167" cy="436216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98 Conector recto de flecha"/>
          <p:cNvCxnSpPr/>
          <p:nvPr/>
        </p:nvCxnSpPr>
        <p:spPr>
          <a:xfrm flipH="1" flipV="1">
            <a:off x="1199742" y="4435371"/>
            <a:ext cx="419930" cy="433788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0" name="119 Imagen" descr="log-ud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73747"/>
            <a:ext cx="778414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39 CuadroTexto"/>
          <p:cNvSpPr txBox="1"/>
          <p:nvPr/>
        </p:nvSpPr>
        <p:spPr>
          <a:xfrm>
            <a:off x="-33511" y="42178"/>
            <a:ext cx="2157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Árbol de problemas</a:t>
            </a:r>
            <a:endParaRPr lang="es-CO" dirty="0"/>
          </a:p>
        </p:txBody>
      </p:sp>
      <p:sp>
        <p:nvSpPr>
          <p:cNvPr id="41" name="40 CuadroTexto"/>
          <p:cNvSpPr txBox="1"/>
          <p:nvPr/>
        </p:nvSpPr>
        <p:spPr>
          <a:xfrm>
            <a:off x="-66575" y="1502737"/>
            <a:ext cx="5697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 smtClean="0"/>
              <a:t>Efectos</a:t>
            </a:r>
            <a:endParaRPr lang="es-CO" dirty="0"/>
          </a:p>
        </p:txBody>
      </p:sp>
      <p:sp>
        <p:nvSpPr>
          <p:cNvPr id="42" name="41 CuadroTexto"/>
          <p:cNvSpPr txBox="1"/>
          <p:nvPr/>
        </p:nvSpPr>
        <p:spPr>
          <a:xfrm>
            <a:off x="0" y="2927429"/>
            <a:ext cx="1907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/>
              <a:t>Problema </a:t>
            </a:r>
          </a:p>
          <a:p>
            <a:r>
              <a:rPr lang="es-CO" sz="1400" b="1" dirty="0" smtClean="0"/>
              <a:t>Central</a:t>
            </a:r>
            <a:endParaRPr lang="es-CO" sz="1400" b="1" dirty="0"/>
          </a:p>
        </p:txBody>
      </p:sp>
      <p:sp>
        <p:nvSpPr>
          <p:cNvPr id="43" name="42 CuadroTexto"/>
          <p:cNvSpPr txBox="1"/>
          <p:nvPr/>
        </p:nvSpPr>
        <p:spPr>
          <a:xfrm>
            <a:off x="7418997" y="5627723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/>
              <a:t>Causas </a:t>
            </a:r>
          </a:p>
          <a:p>
            <a:r>
              <a:rPr lang="es-CO" sz="1600" b="1" dirty="0" smtClean="0"/>
              <a:t>De segundo nivel</a:t>
            </a:r>
            <a:endParaRPr lang="es-CO" sz="1600" b="1" dirty="0"/>
          </a:p>
        </p:txBody>
      </p:sp>
      <p:sp>
        <p:nvSpPr>
          <p:cNvPr id="44" name="43 CuadroTexto"/>
          <p:cNvSpPr txBox="1"/>
          <p:nvPr/>
        </p:nvSpPr>
        <p:spPr>
          <a:xfrm>
            <a:off x="8846293" y="4112205"/>
            <a:ext cx="9822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/>
              <a:t>Causas </a:t>
            </a:r>
          </a:p>
          <a:p>
            <a:r>
              <a:rPr lang="es-CO" sz="1600" b="1" dirty="0" smtClean="0"/>
              <a:t>directas</a:t>
            </a:r>
            <a:endParaRPr lang="es-CO" sz="1600" b="1" dirty="0"/>
          </a:p>
        </p:txBody>
      </p:sp>
      <p:sp>
        <p:nvSpPr>
          <p:cNvPr id="45" name="44 CuadroTexto"/>
          <p:cNvSpPr txBox="1"/>
          <p:nvPr/>
        </p:nvSpPr>
        <p:spPr>
          <a:xfrm>
            <a:off x="2776505" y="4973835"/>
            <a:ext cx="1296144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La formación en LE se ve separada del Plan de Estudios</a:t>
            </a:r>
            <a:endParaRPr lang="es-CO" sz="1200" dirty="0"/>
          </a:p>
        </p:txBody>
      </p:sp>
      <p:sp>
        <p:nvSpPr>
          <p:cNvPr id="46" name="45 CuadroTexto"/>
          <p:cNvSpPr txBox="1"/>
          <p:nvPr/>
        </p:nvSpPr>
        <p:spPr>
          <a:xfrm>
            <a:off x="4206678" y="5089113"/>
            <a:ext cx="1617646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La mayoría del profesorado actual no tiene desarrollada la competencia en LE</a:t>
            </a:r>
            <a:endParaRPr lang="es-CO" sz="1200" dirty="0"/>
          </a:p>
        </p:txBody>
      </p:sp>
      <p:cxnSp>
        <p:nvCxnSpPr>
          <p:cNvPr id="47" name="46 Conector recto de flecha"/>
          <p:cNvCxnSpPr>
            <a:stCxn id="45" idx="0"/>
            <a:endCxn id="14" idx="2"/>
          </p:cNvCxnSpPr>
          <p:nvPr/>
        </p:nvCxnSpPr>
        <p:spPr>
          <a:xfrm flipV="1">
            <a:off x="3424577" y="4487871"/>
            <a:ext cx="319331" cy="485964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 de flecha"/>
          <p:cNvCxnSpPr>
            <a:endCxn id="14" idx="2"/>
          </p:cNvCxnSpPr>
          <p:nvPr/>
        </p:nvCxnSpPr>
        <p:spPr>
          <a:xfrm flipH="1" flipV="1">
            <a:off x="3743908" y="4487871"/>
            <a:ext cx="1057698" cy="595044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CuadroTexto"/>
          <p:cNvSpPr txBox="1"/>
          <p:nvPr/>
        </p:nvSpPr>
        <p:spPr>
          <a:xfrm>
            <a:off x="7694165" y="3933056"/>
            <a:ext cx="1152128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200" dirty="0" smtClean="0"/>
              <a:t>Bajo nivel de inglés de  los estudiantes que ingresan a la Universidad</a:t>
            </a:r>
            <a:endParaRPr lang="es-CO" sz="1200" dirty="0"/>
          </a:p>
        </p:txBody>
      </p:sp>
      <p:cxnSp>
        <p:nvCxnSpPr>
          <p:cNvPr id="57" name="56 Conector recto de flecha"/>
          <p:cNvCxnSpPr/>
          <p:nvPr/>
        </p:nvCxnSpPr>
        <p:spPr>
          <a:xfrm flipV="1">
            <a:off x="6527626" y="4761548"/>
            <a:ext cx="0" cy="424573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 de flecha"/>
          <p:cNvCxnSpPr/>
          <p:nvPr/>
        </p:nvCxnSpPr>
        <p:spPr>
          <a:xfrm flipV="1">
            <a:off x="8172400" y="3416185"/>
            <a:ext cx="0" cy="516871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80 CuadroTexto"/>
          <p:cNvSpPr txBox="1"/>
          <p:nvPr/>
        </p:nvSpPr>
        <p:spPr>
          <a:xfrm>
            <a:off x="476945" y="2045567"/>
            <a:ext cx="164678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200" dirty="0" smtClean="0"/>
              <a:t>La creación de diferentes  programas de lengua extranjera</a:t>
            </a:r>
            <a:endParaRPr lang="es-CO" sz="1200" dirty="0"/>
          </a:p>
        </p:txBody>
      </p:sp>
      <p:cxnSp>
        <p:nvCxnSpPr>
          <p:cNvPr id="103" name="102 Conector recto de flecha"/>
          <p:cNvCxnSpPr/>
          <p:nvPr/>
        </p:nvCxnSpPr>
        <p:spPr>
          <a:xfrm flipV="1">
            <a:off x="4427984" y="2416468"/>
            <a:ext cx="1" cy="5109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103 CuadroTexto"/>
          <p:cNvSpPr txBox="1"/>
          <p:nvPr/>
        </p:nvSpPr>
        <p:spPr>
          <a:xfrm>
            <a:off x="298832" y="450966"/>
            <a:ext cx="2182999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200" dirty="0"/>
              <a:t>Altos </a:t>
            </a:r>
            <a:r>
              <a:rPr lang="es-CO" sz="1200" dirty="0" smtClean="0"/>
              <a:t>costos </a:t>
            </a:r>
            <a:r>
              <a:rPr lang="es-CO" sz="1200" b="1" dirty="0" smtClean="0"/>
              <a:t>(Ineficiencias)  </a:t>
            </a:r>
            <a:r>
              <a:rPr lang="es-CO" sz="1200" dirty="0"/>
              <a:t>de la formación en Lengua </a:t>
            </a:r>
            <a:r>
              <a:rPr lang="es-CO" sz="1200" dirty="0" smtClean="0"/>
              <a:t>Extrajera </a:t>
            </a:r>
            <a:r>
              <a:rPr lang="es-CO" sz="1200" b="1" dirty="0" smtClean="0"/>
              <a:t>para la U y para los estudiantes</a:t>
            </a:r>
            <a:endParaRPr lang="es-CO" sz="1200" b="1" dirty="0"/>
          </a:p>
        </p:txBody>
      </p:sp>
      <p:cxnSp>
        <p:nvCxnSpPr>
          <p:cNvPr id="121" name="120 Conector recto de flecha"/>
          <p:cNvCxnSpPr>
            <a:endCxn id="81" idx="2"/>
          </p:cNvCxnSpPr>
          <p:nvPr/>
        </p:nvCxnSpPr>
        <p:spPr>
          <a:xfrm flipH="1" flipV="1">
            <a:off x="1300337" y="2691898"/>
            <a:ext cx="247327" cy="2355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122 Conector recto de flecha"/>
          <p:cNvCxnSpPr/>
          <p:nvPr/>
        </p:nvCxnSpPr>
        <p:spPr>
          <a:xfrm flipV="1">
            <a:off x="1218384" y="1927341"/>
            <a:ext cx="0" cy="236452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 de flecha"/>
          <p:cNvCxnSpPr/>
          <p:nvPr/>
        </p:nvCxnSpPr>
        <p:spPr>
          <a:xfrm flipV="1">
            <a:off x="6769005" y="3816737"/>
            <a:ext cx="0" cy="236452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141 Conector recto de flecha"/>
          <p:cNvCxnSpPr/>
          <p:nvPr/>
        </p:nvCxnSpPr>
        <p:spPr>
          <a:xfrm flipV="1">
            <a:off x="1218384" y="880993"/>
            <a:ext cx="0" cy="236452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146 Conector recto de flecha"/>
          <p:cNvCxnSpPr/>
          <p:nvPr/>
        </p:nvCxnSpPr>
        <p:spPr>
          <a:xfrm flipV="1">
            <a:off x="3876529" y="411510"/>
            <a:ext cx="8658" cy="12144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6278804" y="6395080"/>
            <a:ext cx="2865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Propuesta Comité:  6 de febrero de                                               2014</a:t>
            </a:r>
            <a:endParaRPr lang="es-CO" sz="1400" dirty="0"/>
          </a:p>
        </p:txBody>
      </p:sp>
      <p:cxnSp>
        <p:nvCxnSpPr>
          <p:cNvPr id="50" name="49 Conector recto de flecha"/>
          <p:cNvCxnSpPr>
            <a:endCxn id="53" idx="0"/>
          </p:cNvCxnSpPr>
          <p:nvPr/>
        </p:nvCxnSpPr>
        <p:spPr>
          <a:xfrm>
            <a:off x="4928386" y="5920110"/>
            <a:ext cx="0" cy="267475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CuadroTexto"/>
          <p:cNvSpPr txBox="1"/>
          <p:nvPr/>
        </p:nvSpPr>
        <p:spPr>
          <a:xfrm>
            <a:off x="3885187" y="6187585"/>
            <a:ext cx="2086398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Para </a:t>
            </a:r>
            <a:r>
              <a:rPr lang="es-ES" sz="1200" dirty="0" smtClean="0"/>
              <a:t>la permanencia </a:t>
            </a:r>
            <a:r>
              <a:rPr lang="es-ES" sz="1200" b="1" dirty="0" smtClean="0"/>
              <a:t>y ascenso  </a:t>
            </a:r>
            <a:r>
              <a:rPr lang="es-ES" sz="1200" dirty="0"/>
              <a:t>en el escalafón </a:t>
            </a:r>
            <a:r>
              <a:rPr lang="es-ES" sz="1200" dirty="0" smtClean="0"/>
              <a:t> no es requisito el </a:t>
            </a:r>
            <a:r>
              <a:rPr lang="es-ES" sz="1200" dirty="0"/>
              <a:t>manejo de la </a:t>
            </a:r>
            <a:r>
              <a:rPr lang="es-ES" sz="1200" dirty="0" smtClean="0"/>
              <a:t>LE (Inglés). </a:t>
            </a:r>
            <a:endParaRPr lang="es-CO" sz="1200" dirty="0"/>
          </a:p>
        </p:txBody>
      </p:sp>
      <p:sp>
        <p:nvSpPr>
          <p:cNvPr id="78" name="77 CuadroTexto"/>
          <p:cNvSpPr txBox="1"/>
          <p:nvPr/>
        </p:nvSpPr>
        <p:spPr>
          <a:xfrm>
            <a:off x="4250760" y="912631"/>
            <a:ext cx="209561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200" dirty="0" smtClean="0"/>
              <a:t>Dificultad para acceder a estudios de posgrados</a:t>
            </a:r>
            <a:endParaRPr lang="es-CO" sz="1200" dirty="0"/>
          </a:p>
        </p:txBody>
      </p:sp>
      <p:sp>
        <p:nvSpPr>
          <p:cNvPr id="79" name="78 CuadroTexto"/>
          <p:cNvSpPr txBox="1"/>
          <p:nvPr/>
        </p:nvSpPr>
        <p:spPr>
          <a:xfrm>
            <a:off x="5492097" y="1949128"/>
            <a:ext cx="180432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200" dirty="0" smtClean="0"/>
              <a:t>Limitaciones para interactuar con el mundo académico y científico.</a:t>
            </a:r>
          </a:p>
        </p:txBody>
      </p:sp>
      <p:cxnSp>
        <p:nvCxnSpPr>
          <p:cNvPr id="80" name="79 Conector recto de flecha"/>
          <p:cNvCxnSpPr>
            <a:endCxn id="79" idx="2"/>
          </p:cNvCxnSpPr>
          <p:nvPr/>
        </p:nvCxnSpPr>
        <p:spPr>
          <a:xfrm flipV="1">
            <a:off x="6394259" y="2595459"/>
            <a:ext cx="0" cy="329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recto de flecha"/>
          <p:cNvCxnSpPr>
            <a:stCxn id="79" idx="0"/>
            <a:endCxn id="78" idx="2"/>
          </p:cNvCxnSpPr>
          <p:nvPr/>
        </p:nvCxnSpPr>
        <p:spPr>
          <a:xfrm flipH="1" flipV="1">
            <a:off x="5298565" y="1374296"/>
            <a:ext cx="1095694" cy="5748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 de flecha"/>
          <p:cNvCxnSpPr>
            <a:stCxn id="79" idx="0"/>
          </p:cNvCxnSpPr>
          <p:nvPr/>
        </p:nvCxnSpPr>
        <p:spPr>
          <a:xfrm flipV="1">
            <a:off x="6394259" y="1483044"/>
            <a:ext cx="883796" cy="466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83 CuadroTexto"/>
          <p:cNvSpPr txBox="1"/>
          <p:nvPr/>
        </p:nvSpPr>
        <p:spPr>
          <a:xfrm>
            <a:off x="6521971" y="836712"/>
            <a:ext cx="151216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 algn="ctr"/>
            <a:r>
              <a:rPr lang="es-CO" sz="1200" dirty="0" smtClean="0"/>
              <a:t>Limita la producción científica de estudiantes.</a:t>
            </a:r>
            <a:endParaRPr lang="es-CO" sz="1200" dirty="0"/>
          </a:p>
        </p:txBody>
      </p:sp>
      <p:sp>
        <p:nvSpPr>
          <p:cNvPr id="93" name="92 CuadroTexto"/>
          <p:cNvSpPr txBox="1"/>
          <p:nvPr/>
        </p:nvSpPr>
        <p:spPr>
          <a:xfrm>
            <a:off x="2481831" y="1826553"/>
            <a:ext cx="1010050" cy="8309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 smtClean="0"/>
              <a:t>Dificultades para acceder al mercado laboral</a:t>
            </a:r>
            <a:endParaRPr lang="es-CO" sz="1200" b="1" dirty="0"/>
          </a:p>
        </p:txBody>
      </p:sp>
      <p:cxnSp>
        <p:nvCxnSpPr>
          <p:cNvPr id="105" name="104 Conector recto de flecha"/>
          <p:cNvCxnSpPr/>
          <p:nvPr/>
        </p:nvCxnSpPr>
        <p:spPr>
          <a:xfrm flipV="1">
            <a:off x="2982011" y="2593970"/>
            <a:ext cx="0" cy="310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28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7424102" y="1856678"/>
            <a:ext cx="1579071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200" dirty="0" smtClean="0"/>
              <a:t>Aumentar la eficiencia terminal en el pregrado </a:t>
            </a:r>
            <a:endParaRPr lang="es-CO" sz="12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2051720" y="42179"/>
            <a:ext cx="5274890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200" dirty="0" smtClean="0"/>
              <a:t>Aumentar la competitividad </a:t>
            </a:r>
            <a:r>
              <a:rPr lang="es-ES" sz="1200" dirty="0"/>
              <a:t>de los </a:t>
            </a:r>
            <a:r>
              <a:rPr lang="es-ES" sz="1200" dirty="0" smtClean="0"/>
              <a:t>egresados </a:t>
            </a:r>
            <a:r>
              <a:rPr lang="es-ES" sz="1200" b="1" dirty="0" err="1" smtClean="0"/>
              <a:t>UdeA</a:t>
            </a:r>
            <a:endParaRPr lang="es-CO" sz="12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3155884" y="1704346"/>
            <a:ext cx="1992179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200" dirty="0" smtClean="0"/>
              <a:t>Aumentar el nivel de desempeño de los estudiantes en las pruebas saber PRO, a nivel local, nacional e internacional.</a:t>
            </a:r>
            <a:endParaRPr lang="es-CO" sz="12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260778" y="3679304"/>
            <a:ext cx="2693138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Implementar  un programa institucional de inglés como lengua extranjera que responda </a:t>
            </a:r>
            <a:r>
              <a:rPr lang="es-ES" sz="1200" dirty="0"/>
              <a:t>a las necesidades </a:t>
            </a:r>
            <a:r>
              <a:rPr lang="es-ES" sz="1200" dirty="0" smtClean="0"/>
              <a:t>actuales  en los  ámbitos académico y profesional</a:t>
            </a:r>
            <a:endParaRPr lang="es-CO" sz="12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374090" y="3832583"/>
            <a:ext cx="1944216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200" dirty="0" smtClean="0"/>
              <a:t>Articular el inglés de manera transversal en los  programas académicos de pregrado</a:t>
            </a:r>
            <a:endParaRPr lang="es-CO" sz="12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3155884" y="3699376"/>
            <a:ext cx="2758035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s-ES" sz="1200" dirty="0" smtClean="0"/>
              <a:t>Formular una política académica de lengua extranjera que contribuya al proceso formativo de los estudiantes de pregrado.</a:t>
            </a:r>
            <a:endParaRPr lang="es-CO" sz="12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2267744" y="4897318"/>
            <a:ext cx="2520279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Definir criterios institucionales concretos y uniformes que orienten los proceso de enseñanza, aprendizaje y certificación del inglés en pregrado: (enfoques, criterios de evaluación, </a:t>
            </a:r>
            <a:r>
              <a:rPr lang="es-ES" sz="1200" dirty="0" err="1" smtClean="0"/>
              <a:t>etc</a:t>
            </a:r>
            <a:r>
              <a:rPr lang="es-ES" sz="1200" dirty="0" smtClean="0"/>
              <a:t>).</a:t>
            </a:r>
            <a:endParaRPr lang="es-CO" sz="1200" dirty="0"/>
          </a:p>
        </p:txBody>
      </p:sp>
      <p:sp>
        <p:nvSpPr>
          <p:cNvPr id="20" name="19 Flecha derecha"/>
          <p:cNvSpPr/>
          <p:nvPr/>
        </p:nvSpPr>
        <p:spPr>
          <a:xfrm>
            <a:off x="222678" y="2897805"/>
            <a:ext cx="8508475" cy="832256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/>
              <a:t>Incrementar el nivel de competencia </a:t>
            </a:r>
            <a:r>
              <a:rPr lang="es-CO" sz="1600" dirty="0"/>
              <a:t>comunicativa en inglés </a:t>
            </a:r>
            <a:r>
              <a:rPr lang="es-CO" sz="1600" dirty="0" smtClean="0"/>
              <a:t>como lengua extranjera de los estudiantes de pregrado</a:t>
            </a:r>
            <a:endParaRPr lang="es-CO" sz="1600" dirty="0"/>
          </a:p>
        </p:txBody>
      </p:sp>
      <p:cxnSp>
        <p:nvCxnSpPr>
          <p:cNvPr id="66" name="65 Conector recto de flecha"/>
          <p:cNvCxnSpPr>
            <a:endCxn id="5" idx="2"/>
          </p:cNvCxnSpPr>
          <p:nvPr/>
        </p:nvCxnSpPr>
        <p:spPr>
          <a:xfrm flipV="1">
            <a:off x="8213638" y="2503009"/>
            <a:ext cx="0" cy="6896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72 CuadroTexto"/>
          <p:cNvSpPr txBox="1"/>
          <p:nvPr/>
        </p:nvSpPr>
        <p:spPr>
          <a:xfrm>
            <a:off x="79306" y="4946390"/>
            <a:ext cx="2044422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Diseñar un  programa de Inglés que desarrolle la competencia comunicativa: habla, escucha, escritura y lectura</a:t>
            </a:r>
            <a:endParaRPr lang="es-CO" sz="1200" dirty="0"/>
          </a:p>
        </p:txBody>
      </p:sp>
      <p:cxnSp>
        <p:nvCxnSpPr>
          <p:cNvPr id="67" name="66 Conector recto de flecha"/>
          <p:cNvCxnSpPr/>
          <p:nvPr/>
        </p:nvCxnSpPr>
        <p:spPr>
          <a:xfrm flipV="1">
            <a:off x="1595168" y="3511937"/>
            <a:ext cx="0" cy="14204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Conector recto de flecha"/>
          <p:cNvCxnSpPr>
            <a:stCxn id="16" idx="0"/>
          </p:cNvCxnSpPr>
          <p:nvPr/>
        </p:nvCxnSpPr>
        <p:spPr>
          <a:xfrm flipV="1">
            <a:off x="4534902" y="3511938"/>
            <a:ext cx="0" cy="187438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 de flecha"/>
          <p:cNvCxnSpPr/>
          <p:nvPr/>
        </p:nvCxnSpPr>
        <p:spPr>
          <a:xfrm flipV="1">
            <a:off x="7346198" y="3547119"/>
            <a:ext cx="0" cy="304514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95 Conector recto de flecha"/>
          <p:cNvCxnSpPr>
            <a:stCxn id="73" idx="0"/>
            <a:endCxn id="13" idx="2"/>
          </p:cNvCxnSpPr>
          <p:nvPr/>
        </p:nvCxnSpPr>
        <p:spPr>
          <a:xfrm flipV="1">
            <a:off x="1101517" y="4510301"/>
            <a:ext cx="505830" cy="436089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98 Conector recto de flecha"/>
          <p:cNvCxnSpPr>
            <a:stCxn id="19" idx="0"/>
            <a:endCxn id="13" idx="2"/>
          </p:cNvCxnSpPr>
          <p:nvPr/>
        </p:nvCxnSpPr>
        <p:spPr>
          <a:xfrm flipH="1" flipV="1">
            <a:off x="1607347" y="4510301"/>
            <a:ext cx="1920537" cy="387017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0" name="119 Imagen" descr="log-ud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73747"/>
            <a:ext cx="778414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39 CuadroTexto"/>
          <p:cNvSpPr txBox="1"/>
          <p:nvPr/>
        </p:nvSpPr>
        <p:spPr>
          <a:xfrm>
            <a:off x="-33511" y="42178"/>
            <a:ext cx="2157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Árbol de Objetivos</a:t>
            </a:r>
            <a:endParaRPr lang="es-CO" dirty="0"/>
          </a:p>
        </p:txBody>
      </p:sp>
      <p:sp>
        <p:nvSpPr>
          <p:cNvPr id="41" name="40 CuadroTexto"/>
          <p:cNvSpPr txBox="1"/>
          <p:nvPr/>
        </p:nvSpPr>
        <p:spPr>
          <a:xfrm>
            <a:off x="8318306" y="951733"/>
            <a:ext cx="825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 smtClean="0"/>
              <a:t>Objetivos de largo </a:t>
            </a:r>
            <a:r>
              <a:rPr lang="es-CO" sz="1100" b="1" dirty="0" smtClean="0"/>
              <a:t>plazo</a:t>
            </a:r>
            <a:r>
              <a:rPr lang="es-CO" sz="1200" b="1" dirty="0" smtClean="0"/>
              <a:t> </a:t>
            </a:r>
            <a:endParaRPr lang="es-CO" sz="1400" b="1" dirty="0"/>
          </a:p>
        </p:txBody>
      </p:sp>
      <p:sp>
        <p:nvSpPr>
          <p:cNvPr id="42" name="41 CuadroTexto"/>
          <p:cNvSpPr txBox="1"/>
          <p:nvPr/>
        </p:nvSpPr>
        <p:spPr>
          <a:xfrm>
            <a:off x="8580657" y="2957073"/>
            <a:ext cx="181829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50" b="1" dirty="0" smtClean="0"/>
              <a:t>Objetivo </a:t>
            </a:r>
          </a:p>
          <a:p>
            <a:r>
              <a:rPr lang="es-CO" sz="1050" b="1" dirty="0" smtClean="0"/>
              <a:t>central</a:t>
            </a:r>
          </a:p>
          <a:p>
            <a:endParaRPr lang="es-CO" sz="1050" b="1" dirty="0"/>
          </a:p>
        </p:txBody>
      </p:sp>
      <p:sp>
        <p:nvSpPr>
          <p:cNvPr id="44" name="43 CuadroTexto"/>
          <p:cNvSpPr txBox="1"/>
          <p:nvPr/>
        </p:nvSpPr>
        <p:spPr>
          <a:xfrm>
            <a:off x="8318306" y="3976374"/>
            <a:ext cx="1266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 smtClean="0"/>
              <a:t>Objetivos específicos</a:t>
            </a:r>
            <a:endParaRPr lang="es-CO" sz="1200" b="1" dirty="0"/>
          </a:p>
        </p:txBody>
      </p:sp>
      <p:sp>
        <p:nvSpPr>
          <p:cNvPr id="45" name="44 CuadroTexto"/>
          <p:cNvSpPr txBox="1"/>
          <p:nvPr/>
        </p:nvSpPr>
        <p:spPr>
          <a:xfrm>
            <a:off x="5004048" y="5131056"/>
            <a:ext cx="1730758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Definir una estrategia de articulación del inglés en los currículos y/o los planes de estudio</a:t>
            </a:r>
            <a:endParaRPr lang="es-CO" sz="1200" dirty="0"/>
          </a:p>
        </p:txBody>
      </p:sp>
      <p:sp>
        <p:nvSpPr>
          <p:cNvPr id="46" name="45 CuadroTexto"/>
          <p:cNvSpPr txBox="1"/>
          <p:nvPr/>
        </p:nvSpPr>
        <p:spPr>
          <a:xfrm>
            <a:off x="6843595" y="5131056"/>
            <a:ext cx="1556534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Incrementar el uso del inglés como lengua extranjera  de los profesores</a:t>
            </a:r>
            <a:endParaRPr lang="es-CO" sz="1200" dirty="0"/>
          </a:p>
        </p:txBody>
      </p:sp>
      <p:cxnSp>
        <p:nvCxnSpPr>
          <p:cNvPr id="47" name="46 Conector recto de flecha"/>
          <p:cNvCxnSpPr>
            <a:stCxn id="45" idx="0"/>
            <a:endCxn id="14" idx="2"/>
          </p:cNvCxnSpPr>
          <p:nvPr/>
        </p:nvCxnSpPr>
        <p:spPr>
          <a:xfrm flipV="1">
            <a:off x="5869427" y="4663580"/>
            <a:ext cx="1476771" cy="467476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 de flecha"/>
          <p:cNvCxnSpPr>
            <a:stCxn id="46" idx="0"/>
            <a:endCxn id="14" idx="2"/>
          </p:cNvCxnSpPr>
          <p:nvPr/>
        </p:nvCxnSpPr>
        <p:spPr>
          <a:xfrm flipH="1" flipV="1">
            <a:off x="7346198" y="4663580"/>
            <a:ext cx="275664" cy="467476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80 CuadroTexto"/>
          <p:cNvSpPr txBox="1"/>
          <p:nvPr/>
        </p:nvSpPr>
        <p:spPr>
          <a:xfrm>
            <a:off x="90232" y="1984920"/>
            <a:ext cx="164678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200" dirty="0" smtClean="0"/>
              <a:t>Crear un </a:t>
            </a:r>
            <a:r>
              <a:rPr lang="es-CO" sz="1200" dirty="0"/>
              <a:t>solo programa de lengua extranjera</a:t>
            </a:r>
          </a:p>
          <a:p>
            <a:pPr algn="ctr"/>
            <a:endParaRPr lang="es-CO" sz="1200" dirty="0"/>
          </a:p>
        </p:txBody>
      </p:sp>
      <p:cxnSp>
        <p:nvCxnSpPr>
          <p:cNvPr id="103" name="102 Conector recto de flecha"/>
          <p:cNvCxnSpPr/>
          <p:nvPr/>
        </p:nvCxnSpPr>
        <p:spPr>
          <a:xfrm flipV="1">
            <a:off x="4106254" y="2695365"/>
            <a:ext cx="0" cy="3735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103 CuadroTexto"/>
          <p:cNvSpPr txBox="1"/>
          <p:nvPr/>
        </p:nvSpPr>
        <p:spPr>
          <a:xfrm>
            <a:off x="343585" y="830071"/>
            <a:ext cx="2182999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200" dirty="0" smtClean="0"/>
              <a:t>Mejorar la relación costo/efectividad</a:t>
            </a:r>
            <a:endParaRPr lang="es-CO" sz="1200" b="1" dirty="0"/>
          </a:p>
        </p:txBody>
      </p:sp>
      <p:cxnSp>
        <p:nvCxnSpPr>
          <p:cNvPr id="121" name="120 Conector recto de flecha"/>
          <p:cNvCxnSpPr>
            <a:endCxn id="81" idx="2"/>
          </p:cNvCxnSpPr>
          <p:nvPr/>
        </p:nvCxnSpPr>
        <p:spPr>
          <a:xfrm flipH="1" flipV="1">
            <a:off x="913624" y="2631251"/>
            <a:ext cx="346008" cy="6662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122 Conector recto de flecha"/>
          <p:cNvCxnSpPr>
            <a:stCxn id="81" idx="0"/>
          </p:cNvCxnSpPr>
          <p:nvPr/>
        </p:nvCxnSpPr>
        <p:spPr>
          <a:xfrm flipV="1">
            <a:off x="913624" y="1231090"/>
            <a:ext cx="0" cy="75383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3876529" y="6507529"/>
            <a:ext cx="52674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 smtClean="0"/>
              <a:t>Propuesta Comité Ampliado:  20 de febrero  de 2014</a:t>
            </a:r>
            <a:endParaRPr lang="es-CO" sz="1400" dirty="0"/>
          </a:p>
        </p:txBody>
      </p:sp>
      <p:sp>
        <p:nvSpPr>
          <p:cNvPr id="78" name="77 CuadroTexto"/>
          <p:cNvSpPr txBox="1"/>
          <p:nvPr/>
        </p:nvSpPr>
        <p:spPr>
          <a:xfrm>
            <a:off x="3052453" y="657742"/>
            <a:ext cx="209561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200" dirty="0" smtClean="0"/>
              <a:t>Aumentar las posibilidades de acceso a estudios de posgrados</a:t>
            </a:r>
            <a:endParaRPr lang="es-CO" sz="1200" dirty="0"/>
          </a:p>
        </p:txBody>
      </p:sp>
      <p:sp>
        <p:nvSpPr>
          <p:cNvPr id="79" name="78 CuadroTexto"/>
          <p:cNvSpPr txBox="1"/>
          <p:nvPr/>
        </p:nvSpPr>
        <p:spPr>
          <a:xfrm>
            <a:off x="5492097" y="1949128"/>
            <a:ext cx="180432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200" dirty="0" smtClean="0"/>
              <a:t>Aumentar la interacción con el mundo académico y científico</a:t>
            </a:r>
          </a:p>
        </p:txBody>
      </p:sp>
      <p:cxnSp>
        <p:nvCxnSpPr>
          <p:cNvPr id="80" name="79 Conector recto de flecha"/>
          <p:cNvCxnSpPr>
            <a:endCxn id="79" idx="2"/>
          </p:cNvCxnSpPr>
          <p:nvPr/>
        </p:nvCxnSpPr>
        <p:spPr>
          <a:xfrm flipV="1">
            <a:off x="6394259" y="2595459"/>
            <a:ext cx="0" cy="597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recto de flecha"/>
          <p:cNvCxnSpPr>
            <a:stCxn id="79" idx="0"/>
            <a:endCxn id="78" idx="2"/>
          </p:cNvCxnSpPr>
          <p:nvPr/>
        </p:nvCxnSpPr>
        <p:spPr>
          <a:xfrm flipH="1" flipV="1">
            <a:off x="4100258" y="1304073"/>
            <a:ext cx="2294001" cy="6450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 de flecha"/>
          <p:cNvCxnSpPr>
            <a:stCxn id="79" idx="0"/>
            <a:endCxn id="84" idx="2"/>
          </p:cNvCxnSpPr>
          <p:nvPr/>
        </p:nvCxnSpPr>
        <p:spPr>
          <a:xfrm flipH="1" flipV="1">
            <a:off x="6016686" y="1459564"/>
            <a:ext cx="377573" cy="4895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83 CuadroTexto"/>
          <p:cNvSpPr txBox="1"/>
          <p:nvPr/>
        </p:nvSpPr>
        <p:spPr>
          <a:xfrm>
            <a:off x="5298566" y="628567"/>
            <a:ext cx="143624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 algn="ctr"/>
            <a:r>
              <a:rPr lang="es-CO" sz="1200" dirty="0" smtClean="0"/>
              <a:t>Incrementar la producción científica de estudiantes.</a:t>
            </a:r>
            <a:endParaRPr lang="es-CO" sz="1200" dirty="0"/>
          </a:p>
        </p:txBody>
      </p:sp>
      <p:sp>
        <p:nvSpPr>
          <p:cNvPr id="93" name="92 CuadroTexto"/>
          <p:cNvSpPr txBox="1"/>
          <p:nvPr/>
        </p:nvSpPr>
        <p:spPr>
          <a:xfrm>
            <a:off x="1824588" y="1704346"/>
            <a:ext cx="1118220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200" dirty="0" smtClean="0"/>
              <a:t>Aumentar las posibilidades de acceso al mercado laboral</a:t>
            </a:r>
            <a:endParaRPr lang="es-CO" sz="1200" dirty="0"/>
          </a:p>
        </p:txBody>
      </p:sp>
      <p:cxnSp>
        <p:nvCxnSpPr>
          <p:cNvPr id="105" name="104 Conector recto de flecha"/>
          <p:cNvCxnSpPr/>
          <p:nvPr/>
        </p:nvCxnSpPr>
        <p:spPr>
          <a:xfrm flipV="1">
            <a:off x="2383698" y="2678769"/>
            <a:ext cx="0" cy="5138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CuadroTexto"/>
          <p:cNvSpPr txBox="1"/>
          <p:nvPr/>
        </p:nvSpPr>
        <p:spPr>
          <a:xfrm>
            <a:off x="38100" y="6184364"/>
            <a:ext cx="3397831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Crear la plataforma académica, logística, y administrativa que soporte el funcionamiento del programa. </a:t>
            </a:r>
            <a:endParaRPr lang="es-CO" sz="1200" dirty="0"/>
          </a:p>
        </p:txBody>
      </p:sp>
      <p:cxnSp>
        <p:nvCxnSpPr>
          <p:cNvPr id="68" name="67 Conector recto de flecha"/>
          <p:cNvCxnSpPr/>
          <p:nvPr/>
        </p:nvCxnSpPr>
        <p:spPr>
          <a:xfrm flipV="1">
            <a:off x="1595168" y="4545294"/>
            <a:ext cx="35002" cy="163907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84 CuadroTexto"/>
          <p:cNvSpPr txBox="1"/>
          <p:nvPr/>
        </p:nvSpPr>
        <p:spPr>
          <a:xfrm>
            <a:off x="8400129" y="5341563"/>
            <a:ext cx="7438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 smtClean="0"/>
              <a:t>Medios</a:t>
            </a:r>
            <a:endParaRPr lang="es-CO" sz="1200" b="1" dirty="0"/>
          </a:p>
        </p:txBody>
      </p:sp>
      <p:sp>
        <p:nvSpPr>
          <p:cNvPr id="86" name="85 CuadroTexto"/>
          <p:cNvSpPr txBox="1"/>
          <p:nvPr/>
        </p:nvSpPr>
        <p:spPr>
          <a:xfrm>
            <a:off x="6843595" y="645404"/>
            <a:ext cx="1370042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 algn="ctr"/>
            <a:r>
              <a:rPr lang="es-CO" sz="1200" dirty="0" smtClean="0"/>
              <a:t>Incrementar la movilidad internacional de los estudiantes </a:t>
            </a:r>
            <a:endParaRPr lang="es-CO" sz="1200" dirty="0"/>
          </a:p>
        </p:txBody>
      </p:sp>
      <p:cxnSp>
        <p:nvCxnSpPr>
          <p:cNvPr id="87" name="86 Conector recto de flecha"/>
          <p:cNvCxnSpPr>
            <a:stCxn id="79" idx="0"/>
            <a:endCxn id="86" idx="2"/>
          </p:cNvCxnSpPr>
          <p:nvPr/>
        </p:nvCxnSpPr>
        <p:spPr>
          <a:xfrm flipV="1">
            <a:off x="6394259" y="1476401"/>
            <a:ext cx="1134357" cy="4727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20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1652</TotalTime>
  <Words>567</Words>
  <Application>Microsoft Office PowerPoint</Application>
  <PresentationFormat>Presentación en pantalla (4:3)</PresentationFormat>
  <Paragraphs>71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Universidad de Antioquia </vt:lpstr>
      <vt:lpstr>Presentación de PowerPoint</vt:lpstr>
      <vt:lpstr>Presentación de PowerPoint</vt:lpstr>
    </vt:vector>
  </TitlesOfParts>
  <Company>Universidad de Antioquia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Organizacion y Sistemas</dc:creator>
  <cp:lastModifiedBy>Administrador</cp:lastModifiedBy>
  <cp:revision>106</cp:revision>
  <cp:lastPrinted>2014-01-31T18:39:19Z</cp:lastPrinted>
  <dcterms:created xsi:type="dcterms:W3CDTF">2013-12-02T14:09:29Z</dcterms:created>
  <dcterms:modified xsi:type="dcterms:W3CDTF">2014-03-05T13:23:31Z</dcterms:modified>
</cp:coreProperties>
</file>