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5" r:id="rId10"/>
    <p:sldId id="267" r:id="rId11"/>
    <p:sldId id="264" r:id="rId12"/>
    <p:sldId id="261" r:id="rId13"/>
    <p:sldId id="269" r:id="rId14"/>
    <p:sldId id="270" r:id="rId15"/>
    <p:sldId id="271" r:id="rId16"/>
    <p:sldId id="272" r:id="rId17"/>
    <p:sldId id="273" r:id="rId18"/>
    <p:sldId id="268" r:id="rId19"/>
    <p:sldId id="296" r:id="rId20"/>
    <p:sldId id="274" r:id="rId21"/>
    <p:sldId id="276" r:id="rId22"/>
    <p:sldId id="277" r:id="rId23"/>
    <p:sldId id="275" r:id="rId24"/>
    <p:sldId id="279" r:id="rId25"/>
    <p:sldId id="280" r:id="rId26"/>
    <p:sldId id="278" r:id="rId27"/>
    <p:sldId id="281" r:id="rId28"/>
    <p:sldId id="295" r:id="rId29"/>
    <p:sldId id="282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8" r:id="rId40"/>
    <p:sldId id="303" r:id="rId41"/>
    <p:sldId id="305" r:id="rId42"/>
    <p:sldId id="306" r:id="rId43"/>
    <p:sldId id="302" r:id="rId44"/>
    <p:sldId id="309" r:id="rId45"/>
    <p:sldId id="304" r:id="rId46"/>
    <p:sldId id="307" r:id="rId47"/>
    <p:sldId id="308" r:id="rId48"/>
    <p:sldId id="293" r:id="rId49"/>
    <p:sldId id="297" r:id="rId50"/>
    <p:sldId id="300" r:id="rId51"/>
    <p:sldId id="299" r:id="rId5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2016\Google%20Drive\JaimeU\Dissertation\Data\ICFES\BasesDatos\Pereira_2005-201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2016\Google%20Drive\JaimeU\Dissertation\Data\ICFES\BasesDatos\SB11-2015-2016-1-RGSTRO-CLFCCN-V2-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me%20Usma\Downloads\Consolidado_Encuestas+BaseDatos_Oct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SABER 11 Inglés 2005-2013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Datos!$C$24</c:f>
              <c:strCache>
                <c:ptCount val="1"/>
                <c:pt idx="0">
                  <c:v>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Datos!$B$25:$B$33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Datos!$C$25:$C$33</c:f>
              <c:numCache>
                <c:formatCode>General</c:formatCode>
                <c:ptCount val="9"/>
                <c:pt idx="0">
                  <c:v>43.51</c:v>
                </c:pt>
                <c:pt idx="1">
                  <c:v>43.08</c:v>
                </c:pt>
                <c:pt idx="2">
                  <c:v>43.95</c:v>
                </c:pt>
                <c:pt idx="3">
                  <c:v>40.79</c:v>
                </c:pt>
                <c:pt idx="4">
                  <c:v>44.08</c:v>
                </c:pt>
                <c:pt idx="5">
                  <c:v>50.03</c:v>
                </c:pt>
                <c:pt idx="6">
                  <c:v>43</c:v>
                </c:pt>
                <c:pt idx="7">
                  <c:v>44.12</c:v>
                </c:pt>
                <c:pt idx="8">
                  <c:v>44.63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8B-450C-9518-56F2E9CF23B7}"/>
            </c:ext>
          </c:extLst>
        </c:ser>
        <c:ser>
          <c:idx val="1"/>
          <c:order val="1"/>
          <c:tx>
            <c:strRef>
              <c:f>Datos!$D$24</c:f>
              <c:strCache>
                <c:ptCount val="1"/>
                <c:pt idx="0">
                  <c:v>Antioquia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Datos!$B$25:$B$33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Datos!$D$25:$D$33</c:f>
              <c:numCache>
                <c:formatCode>General</c:formatCode>
                <c:ptCount val="9"/>
                <c:pt idx="0">
                  <c:v>43.19</c:v>
                </c:pt>
                <c:pt idx="1">
                  <c:v>43.07</c:v>
                </c:pt>
                <c:pt idx="2">
                  <c:v>44.06</c:v>
                </c:pt>
                <c:pt idx="3">
                  <c:v>41.18</c:v>
                </c:pt>
                <c:pt idx="4">
                  <c:v>44.52</c:v>
                </c:pt>
                <c:pt idx="5">
                  <c:v>49.5</c:v>
                </c:pt>
                <c:pt idx="6">
                  <c:v>42.64</c:v>
                </c:pt>
                <c:pt idx="7">
                  <c:v>43.62</c:v>
                </c:pt>
                <c:pt idx="8">
                  <c:v>44.44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8B-450C-9518-56F2E9CF23B7}"/>
            </c:ext>
          </c:extLst>
        </c:ser>
        <c:ser>
          <c:idx val="2"/>
          <c:order val="2"/>
          <c:tx>
            <c:strRef>
              <c:f>Datos!$E$24</c:f>
              <c:strCache>
                <c:ptCount val="1"/>
                <c:pt idx="0">
                  <c:v>Risaralda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Datos!$B$25:$B$33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Datos!$E$25:$E$33</c:f>
              <c:numCache>
                <c:formatCode>General</c:formatCode>
                <c:ptCount val="9"/>
                <c:pt idx="0">
                  <c:v>43.45</c:v>
                </c:pt>
                <c:pt idx="1">
                  <c:v>43.25</c:v>
                </c:pt>
                <c:pt idx="2">
                  <c:v>44.76</c:v>
                </c:pt>
                <c:pt idx="3">
                  <c:v>41.21</c:v>
                </c:pt>
                <c:pt idx="4">
                  <c:v>44.4</c:v>
                </c:pt>
                <c:pt idx="5">
                  <c:v>50.45</c:v>
                </c:pt>
                <c:pt idx="6">
                  <c:v>43.15</c:v>
                </c:pt>
                <c:pt idx="7">
                  <c:v>44.55</c:v>
                </c:pt>
                <c:pt idx="8">
                  <c:v>45.07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8B-450C-9518-56F2E9CF23B7}"/>
            </c:ext>
          </c:extLst>
        </c:ser>
        <c:ser>
          <c:idx val="3"/>
          <c:order val="3"/>
          <c:tx>
            <c:strRef>
              <c:f>Datos!$F$24</c:f>
              <c:strCache>
                <c:ptCount val="1"/>
                <c:pt idx="0">
                  <c:v>Medellín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Datos!$B$25:$B$33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Datos!$F$25:$F$33</c:f>
              <c:numCache>
                <c:formatCode>General</c:formatCode>
                <c:ptCount val="9"/>
                <c:pt idx="0">
                  <c:v>44.04</c:v>
                </c:pt>
                <c:pt idx="1">
                  <c:v>44.43</c:v>
                </c:pt>
                <c:pt idx="2">
                  <c:v>45.27</c:v>
                </c:pt>
                <c:pt idx="3">
                  <c:v>42.59</c:v>
                </c:pt>
                <c:pt idx="4">
                  <c:v>45.94</c:v>
                </c:pt>
                <c:pt idx="5">
                  <c:v>50.34</c:v>
                </c:pt>
                <c:pt idx="6">
                  <c:v>43.29</c:v>
                </c:pt>
                <c:pt idx="7">
                  <c:v>44.88</c:v>
                </c:pt>
                <c:pt idx="8">
                  <c:v>46.01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8B-450C-9518-56F2E9CF23B7}"/>
            </c:ext>
          </c:extLst>
        </c:ser>
        <c:ser>
          <c:idx val="4"/>
          <c:order val="4"/>
          <c:tx>
            <c:strRef>
              <c:f>Datos!$G$24</c:f>
              <c:strCache>
                <c:ptCount val="1"/>
                <c:pt idx="0">
                  <c:v>Pereira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Datos!$B$25:$B$33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Datos!$G$25:$G$33</c:f>
              <c:numCache>
                <c:formatCode>General</c:formatCode>
                <c:ptCount val="9"/>
                <c:pt idx="0">
                  <c:v>43.94</c:v>
                </c:pt>
                <c:pt idx="1">
                  <c:v>43.9</c:v>
                </c:pt>
                <c:pt idx="2">
                  <c:v>45.6</c:v>
                </c:pt>
                <c:pt idx="3">
                  <c:v>42.05</c:v>
                </c:pt>
                <c:pt idx="4">
                  <c:v>44.94</c:v>
                </c:pt>
                <c:pt idx="5">
                  <c:v>51.51</c:v>
                </c:pt>
                <c:pt idx="6">
                  <c:v>43.74</c:v>
                </c:pt>
                <c:pt idx="7">
                  <c:v>45.62</c:v>
                </c:pt>
                <c:pt idx="8">
                  <c:v>46.26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8B-450C-9518-56F2E9CF23B7}"/>
            </c:ext>
          </c:extLst>
        </c:ser>
        <c:ser>
          <c:idx val="5"/>
          <c:order val="5"/>
          <c:tx>
            <c:strRef>
              <c:f>Datos!$H$24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Datos!$B$25:$B$33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Datos!$H$25:$H$33</c:f>
              <c:numCache>
                <c:formatCode>General</c:formatCode>
                <c:ptCount val="9"/>
                <c:pt idx="0">
                  <c:v>45.5</c:v>
                </c:pt>
                <c:pt idx="1">
                  <c:v>46.3</c:v>
                </c:pt>
                <c:pt idx="2">
                  <c:v>46.61</c:v>
                </c:pt>
                <c:pt idx="3">
                  <c:v>43.56</c:v>
                </c:pt>
                <c:pt idx="4">
                  <c:v>56.49</c:v>
                </c:pt>
                <c:pt idx="5">
                  <c:v>53.37</c:v>
                </c:pt>
                <c:pt idx="6">
                  <c:v>45.59</c:v>
                </c:pt>
                <c:pt idx="7">
                  <c:v>48.67</c:v>
                </c:pt>
                <c:pt idx="8">
                  <c:v>48.68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8B-450C-9518-56F2E9CF23B7}"/>
            </c:ext>
          </c:extLst>
        </c:ser>
        <c:ser>
          <c:idx val="6"/>
          <c:order val="6"/>
          <c:tx>
            <c:strRef>
              <c:f>Datos!$I$24</c:f>
              <c:strCache>
                <c:ptCount val="1"/>
                <c:pt idx="0">
                  <c:v>Cali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Datos!$B$25:$B$33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Datos!$I$25:$I$33</c:f>
              <c:numCache>
                <c:formatCode>General</c:formatCode>
                <c:ptCount val="9"/>
                <c:pt idx="0">
                  <c:v>44.25</c:v>
                </c:pt>
                <c:pt idx="1">
                  <c:v>43.42</c:v>
                </c:pt>
                <c:pt idx="2">
                  <c:v>43.9</c:v>
                </c:pt>
                <c:pt idx="3">
                  <c:v>41.47</c:v>
                </c:pt>
                <c:pt idx="4">
                  <c:v>43.83</c:v>
                </c:pt>
                <c:pt idx="5">
                  <c:v>49.61</c:v>
                </c:pt>
                <c:pt idx="6">
                  <c:v>45.24</c:v>
                </c:pt>
                <c:pt idx="7">
                  <c:v>45.61</c:v>
                </c:pt>
                <c:pt idx="8">
                  <c:v>46.13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18B-450C-9518-56F2E9CF2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128600"/>
        <c:axId val="412128928"/>
      </c:lineChart>
      <c:catAx>
        <c:axId val="4121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2128928"/>
        <c:crosses val="autoZero"/>
        <c:auto val="1"/>
        <c:lblAlgn val="ctr"/>
        <c:lblOffset val="100"/>
        <c:noMultiLvlLbl val="0"/>
      </c:catAx>
      <c:valAx>
        <c:axId val="4121289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212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Colombia: Saber 11, 2015-2016</a:t>
            </a:r>
          </a:p>
          <a:p>
            <a:pPr>
              <a:defRPr/>
            </a:pPr>
            <a:r>
              <a:rPr lang="es-CO"/>
              <a:t>Promedio Inglés X Estrato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Resumen!$G$71</c:f>
              <c:strCache>
                <c:ptCount val="1"/>
                <c:pt idx="0">
                  <c:v>Colombia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80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62-4A50-871E-5470DACABC53}"/>
                </c:ext>
              </c:extLst>
            </c:dLbl>
            <c:dLbl>
              <c:idx val="1"/>
              <c:layout>
                <c:manualLayout>
                  <c:x val="-1.111111111111111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62-4A50-871E-5470DACABC53}"/>
                </c:ext>
              </c:extLst>
            </c:dLbl>
            <c:dLbl>
              <c:idx val="2"/>
              <c:layout>
                <c:manualLayout>
                  <c:x val="-2.2222222222222171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62-4A50-871E-5470DACABC53}"/>
                </c:ext>
              </c:extLst>
            </c:dLbl>
            <c:dLbl>
              <c:idx val="3"/>
              <c:layout>
                <c:manualLayout>
                  <c:x val="-3.3333333333333437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62-4A50-871E-5470DACABC53}"/>
                </c:ext>
              </c:extLst>
            </c:dLbl>
            <c:dLbl>
              <c:idx val="4"/>
              <c:layout>
                <c:manualLayout>
                  <c:x val="-1.944444444444454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62-4A50-871E-5470DACAB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Resumen!$F$72:$F$77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Resumen!$G$72:$G$77</c:f>
              <c:numCache>
                <c:formatCode>0.00</c:formatCode>
                <c:ptCount val="6"/>
                <c:pt idx="0">
                  <c:v>47.025972482636597</c:v>
                </c:pt>
                <c:pt idx="1">
                  <c:v>50.382302832533341</c:v>
                </c:pt>
                <c:pt idx="2">
                  <c:v>55.547406148389001</c:v>
                </c:pt>
                <c:pt idx="3">
                  <c:v>66.183384929626911</c:v>
                </c:pt>
                <c:pt idx="4">
                  <c:v>73.132480330604778</c:v>
                </c:pt>
                <c:pt idx="5">
                  <c:v>81.386952851802718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62-4A50-871E-5470DACAB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2877840"/>
        <c:axId val="552884896"/>
      </c:lineChart>
      <c:catAx>
        <c:axId val="5528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2884896"/>
        <c:crosses val="autoZero"/>
        <c:auto val="1"/>
        <c:lblAlgn val="ctr"/>
        <c:lblOffset val="100"/>
        <c:noMultiLvlLbl val="0"/>
      </c:catAx>
      <c:valAx>
        <c:axId val="5528848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287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600"/>
              <a:t>Prueba de Inglés, SaberPro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UniAndes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19050" dir="5400000" algn="tl" rotWithShape="0">
                <a:srgbClr val="000000">
                  <a:alpha val="60000"/>
                </a:srgbClr>
              </a:outerShdw>
              <a:softEdge rad="12700"/>
            </a:effectLst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A-</c:v>
                </c:pt>
                <c:pt idx="1">
                  <c:v>A1</c:v>
                </c:pt>
                <c:pt idx="2">
                  <c:v>A2</c:v>
                </c:pt>
                <c:pt idx="3">
                  <c:v>B1</c:v>
                </c:pt>
                <c:pt idx="4">
                  <c:v>B2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21</c:v>
                </c:pt>
                <c:pt idx="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6D-4926-9BEF-BC5BCA78B5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UdeA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19050" dir="5400000" algn="tl" rotWithShape="0">
                <a:srgbClr val="000000">
                  <a:alpha val="60000"/>
                </a:srgbClr>
              </a:outerShdw>
              <a:softEdge rad="12700"/>
            </a:effectLst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A-</c:v>
                </c:pt>
                <c:pt idx="1">
                  <c:v>A1</c:v>
                </c:pt>
                <c:pt idx="2">
                  <c:v>A2</c:v>
                </c:pt>
                <c:pt idx="3">
                  <c:v>B1</c:v>
                </c:pt>
                <c:pt idx="4">
                  <c:v>B2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11</c:v>
                </c:pt>
                <c:pt idx="1">
                  <c:v>21</c:v>
                </c:pt>
                <c:pt idx="2">
                  <c:v>28</c:v>
                </c:pt>
                <c:pt idx="3">
                  <c:v>30</c:v>
                </c:pt>
                <c:pt idx="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6D-4926-9BEF-BC5BCA78B5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Colombia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>
              <a:outerShdw blurRad="50800" dist="19050" dir="5400000" algn="tl" rotWithShape="0">
                <a:srgbClr val="000000">
                  <a:alpha val="60000"/>
                </a:srgbClr>
              </a:outerShdw>
              <a:softEdge rad="12700"/>
            </a:effectLst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A-</c:v>
                </c:pt>
                <c:pt idx="1">
                  <c:v>A1</c:v>
                </c:pt>
                <c:pt idx="2">
                  <c:v>A2</c:v>
                </c:pt>
                <c:pt idx="3">
                  <c:v>B1</c:v>
                </c:pt>
                <c:pt idx="4">
                  <c:v>B2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19</c:v>
                </c:pt>
                <c:pt idx="1">
                  <c:v>30</c:v>
                </c:pt>
                <c:pt idx="2">
                  <c:v>25</c:v>
                </c:pt>
                <c:pt idx="3">
                  <c:v>18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6D-4926-9BEF-BC5BCA78B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679680"/>
        <c:axId val="1580685504"/>
      </c:lineChart>
      <c:catAx>
        <c:axId val="15806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0685504"/>
        <c:crosses val="autoZero"/>
        <c:auto val="1"/>
        <c:lblAlgn val="ctr"/>
        <c:lblOffset val="100"/>
        <c:noMultiLvlLbl val="0"/>
      </c:catAx>
      <c:valAx>
        <c:axId val="158068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067968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/>
              <a:t>Auto Identificación Estudiantes [N=320]</a:t>
            </a:r>
          </a:p>
        </c:rich>
      </c:tx>
      <c:layout>
        <c:manualLayout>
          <c:xMode val="edge"/>
          <c:yMode val="edge"/>
          <c:x val="0.23634629265091864"/>
          <c:y val="7.9629629629629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F-474B-85A6-85776A0C9CE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AF-474B-85A6-85776A0C9CE4}"/>
              </c:ext>
            </c:extLst>
          </c:dPt>
          <c:dLbls>
            <c:dLbl>
              <c:idx val="0"/>
              <c:layout>
                <c:manualLayout>
                  <c:x val="0.17155290354330707"/>
                  <c:y val="4.8593493064244108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0" i="0" u="none" strike="noStrike" kern="120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E02F46-A754-42BF-9EB1-5E32F23456F8}" type="CATEGORYNAME">
                      <a:rPr lang="es-CO" sz="3600"/>
                      <a:pPr>
                        <a:defRPr sz="2400"/>
                      </a:pPr>
                      <a:t>[CATEGORY NAME]</a:t>
                    </a:fld>
                    <a:r>
                      <a:rPr lang="es-CO" sz="3600" baseline="0" dirty="0"/>
                      <a:t>; </a:t>
                    </a:r>
                  </a:p>
                  <a:p>
                    <a:pPr>
                      <a:defRPr sz="2400"/>
                    </a:pPr>
                    <a:fld id="{BD1596AF-235C-4187-A755-2A777242369D}" type="VALUE">
                      <a:rPr lang="es-CO" sz="3600" baseline="0" smtClean="0"/>
                      <a:pPr>
                        <a:defRPr sz="2400"/>
                      </a:pPr>
                      <a:t>[VALUE]</a:t>
                    </a:fld>
                    <a:r>
                      <a:rPr lang="es-CO" sz="3600" baseline="0" dirty="0"/>
                      <a:t>; </a:t>
                    </a:r>
                    <a:fld id="{FDB6A2B8-04D4-4EB4-8B0C-9919F1385BFE}" type="PERCENTAGE">
                      <a:rPr lang="es-CO" sz="3600" baseline="0"/>
                      <a:pPr>
                        <a:defRPr sz="2400"/>
                      </a:pPr>
                      <a:t>[PERCENTAGE]</a:t>
                    </a:fld>
                    <a:endParaRPr lang="es-CO" sz="3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91658464566928"/>
                      <c:h val="0.727342879905187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AF-474B-85A6-85776A0C9CE4}"/>
                </c:ext>
              </c:extLst>
            </c:dLbl>
            <c:dLbl>
              <c:idx val="1"/>
              <c:layout>
                <c:manualLayout>
                  <c:x val="-0.16073220144356956"/>
                  <c:y val="-4.8601997350744672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ADC17A-C6DC-4857-B83A-7B276F3FEEAE}" type="CATEGORYNAME">
                      <a:rPr lang="es-CO" sz="2400" smtClean="0"/>
                      <a:pPr>
                        <a:defRPr sz="1400"/>
                      </a:pPr>
                      <a:t>[CATEGORY NAME]</a:t>
                    </a:fld>
                    <a:r>
                      <a:rPr lang="es-CO" sz="2400" dirty="0"/>
                      <a:t>, </a:t>
                    </a:r>
                  </a:p>
                  <a:p>
                    <a:pPr>
                      <a:defRPr sz="1400"/>
                    </a:pPr>
                    <a:r>
                      <a:rPr lang="es-CO" sz="2400" dirty="0"/>
                      <a:t>Vengo de una familia donde todos o algunos de mis familiares son indígenas</a:t>
                    </a:r>
                    <a:r>
                      <a:rPr lang="es-CO" sz="2400" baseline="0" dirty="0"/>
                      <a:t>;</a:t>
                    </a:r>
                  </a:p>
                  <a:p>
                    <a:pPr>
                      <a:defRPr sz="1400"/>
                    </a:pPr>
                    <a:r>
                      <a:rPr lang="es-CO" sz="2400" baseline="0" dirty="0"/>
                      <a:t>Antes de llegar a la Universidad de Antioquia, Vivía o vivo en un territorio o comunidad indígena</a:t>
                    </a:r>
                  </a:p>
                  <a:p>
                    <a:pPr>
                      <a:defRPr sz="1400"/>
                    </a:pPr>
                    <a:fld id="{7AC8CC08-8F16-42E4-A028-DA658930AEFC}" type="VALUE">
                      <a:rPr lang="es-CO" sz="2400" baseline="0" smtClean="0"/>
                      <a:pPr>
                        <a:defRPr sz="1400"/>
                      </a:pPr>
                      <a:t>[VALUE]</a:t>
                    </a:fld>
                    <a:r>
                      <a:rPr lang="es-CO" sz="2400" baseline="0" dirty="0"/>
                      <a:t>; </a:t>
                    </a:r>
                    <a:fld id="{9872B1A9-E23A-4F55-BC65-D63AC3FCBE4A}" type="PERCENTAGE">
                      <a:rPr lang="es-CO" sz="2400" baseline="0"/>
                      <a:pPr>
                        <a:defRPr sz="1400"/>
                      </a:pPr>
                      <a:t>[PERCENTAGE]</a:t>
                    </a:fld>
                    <a:endParaRPr lang="es-CO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29158464566935"/>
                      <c:h val="0.86774865002956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AF-474B-85A6-85776A0C9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Jaime_Resumen!$A$625:$A$626</c:f>
              <c:strCache>
                <c:ptCount val="2"/>
                <c:pt idx="0">
                  <c:v>Soy indígena, pero no me identifico como indígena</c:v>
                </c:pt>
                <c:pt idx="1">
                  <c:v>Soy indígena y me identifico como indígena</c:v>
                </c:pt>
              </c:strCache>
            </c:strRef>
          </c:cat>
          <c:val>
            <c:numRef>
              <c:f>Jaime_Resumen!$B$625:$B$626</c:f>
              <c:numCache>
                <c:formatCode>General</c:formatCode>
                <c:ptCount val="2"/>
                <c:pt idx="0">
                  <c:v>30</c:v>
                </c:pt>
                <c:pt idx="1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AF-474B-85A6-85776A0C9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0.13185</cdr:x>
      <cdr:y>0.62789</cdr:y>
    </cdr:from>
    <cdr:to>
      <cdr:x>0.22259</cdr:x>
      <cdr:y>0.71817</cdr:y>
    </cdr:to>
    <cdr:sp macro="" textlink="">
      <cdr:nvSpPr>
        <cdr:cNvPr id="2" name="Rectángulo redondeado 4"/>
        <cdr:cNvSpPr/>
      </cdr:nvSpPr>
      <cdr:spPr>
        <a:xfrm xmlns:a="http://schemas.openxmlformats.org/drawingml/2006/main">
          <a:off x="1220962" y="3451343"/>
          <a:ext cx="840312" cy="49624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2400" dirty="0"/>
            <a:t>A </a:t>
          </a:r>
          <a:r>
            <a:rPr lang="es-CO" sz="2400" dirty="0" smtClean="0"/>
            <a:t>-</a:t>
          </a:r>
          <a:endParaRPr lang="es-CO" sz="2400" dirty="0"/>
        </a:p>
      </cdr:txBody>
    </cdr:sp>
  </cdr:relSizeAnchor>
  <cdr:relSizeAnchor xmlns:cdr="http://schemas.openxmlformats.org/drawingml/2006/chartDrawing">
    <cdr:from>
      <cdr:x>0.29069</cdr:x>
      <cdr:y>0.59263</cdr:y>
    </cdr:from>
    <cdr:to>
      <cdr:x>0.39079</cdr:x>
      <cdr:y>0.6829</cdr:y>
    </cdr:to>
    <cdr:sp macro="" textlink="">
      <cdr:nvSpPr>
        <cdr:cNvPr id="3" name="Rectángulo redondeado 2"/>
        <cdr:cNvSpPr/>
      </cdr:nvSpPr>
      <cdr:spPr>
        <a:xfrm xmlns:a="http://schemas.openxmlformats.org/drawingml/2006/main">
          <a:off x="2691859" y="3257528"/>
          <a:ext cx="926995" cy="49619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2800"/>
            <a:t>A 1</a:t>
          </a:r>
        </a:p>
      </cdr:txBody>
    </cdr:sp>
  </cdr:relSizeAnchor>
  <cdr:relSizeAnchor xmlns:cdr="http://schemas.openxmlformats.org/drawingml/2006/chartDrawing">
    <cdr:from>
      <cdr:x>0.44167</cdr:x>
      <cdr:y>0.58802</cdr:y>
    </cdr:from>
    <cdr:to>
      <cdr:x>0.54393</cdr:x>
      <cdr:y>0.67829</cdr:y>
    </cdr:to>
    <cdr:sp macro="" textlink="">
      <cdr:nvSpPr>
        <cdr:cNvPr id="4" name="Rectángulo redondeado 2"/>
        <cdr:cNvSpPr/>
      </cdr:nvSpPr>
      <cdr:spPr>
        <a:xfrm xmlns:a="http://schemas.openxmlformats.org/drawingml/2006/main">
          <a:off x="4089969" y="3232188"/>
          <a:ext cx="946980" cy="49619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2800"/>
            <a:t>A 1</a:t>
          </a:r>
        </a:p>
      </cdr:txBody>
    </cdr:sp>
  </cdr:relSizeAnchor>
  <cdr:relSizeAnchor xmlns:cdr="http://schemas.openxmlformats.org/drawingml/2006/chartDrawing">
    <cdr:from>
      <cdr:x>0.59589</cdr:x>
      <cdr:y>0.5</cdr:y>
    </cdr:from>
    <cdr:to>
      <cdr:x>0.6954</cdr:x>
      <cdr:y>0.59028</cdr:y>
    </cdr:to>
    <cdr:sp macro="" textlink="">
      <cdr:nvSpPr>
        <cdr:cNvPr id="5" name="Rectángulo redondeado 3"/>
        <cdr:cNvSpPr/>
      </cdr:nvSpPr>
      <cdr:spPr>
        <a:xfrm xmlns:a="http://schemas.openxmlformats.org/drawingml/2006/main">
          <a:off x="5518083" y="2748366"/>
          <a:ext cx="921462" cy="49624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2800" dirty="0"/>
            <a:t>A 2</a:t>
          </a:r>
        </a:p>
      </cdr:txBody>
    </cdr:sp>
  </cdr:relSizeAnchor>
  <cdr:relSizeAnchor xmlns:cdr="http://schemas.openxmlformats.org/drawingml/2006/chartDrawing">
    <cdr:from>
      <cdr:x>0.75256</cdr:x>
      <cdr:y>0.43081</cdr:y>
    </cdr:from>
    <cdr:to>
      <cdr:x>0.85105</cdr:x>
      <cdr:y>0.52109</cdr:y>
    </cdr:to>
    <cdr:sp macro="" textlink="">
      <cdr:nvSpPr>
        <cdr:cNvPr id="6" name="Rectángulo redondeado 5"/>
        <cdr:cNvSpPr/>
      </cdr:nvSpPr>
      <cdr:spPr>
        <a:xfrm xmlns:a="http://schemas.openxmlformats.org/drawingml/2006/main">
          <a:off x="6968885" y="2368047"/>
          <a:ext cx="912003" cy="49624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2800" dirty="0"/>
            <a:t>B</a:t>
          </a:r>
          <a:r>
            <a:rPr lang="es-CO" sz="2800" baseline="0" dirty="0"/>
            <a:t> 1</a:t>
          </a:r>
          <a:endParaRPr lang="es-CO" sz="2800" dirty="0"/>
        </a:p>
      </cdr:txBody>
    </cdr:sp>
  </cdr:relSizeAnchor>
  <cdr:relSizeAnchor xmlns:cdr="http://schemas.openxmlformats.org/drawingml/2006/chartDrawing">
    <cdr:from>
      <cdr:x>0.90734</cdr:x>
      <cdr:y>0.42943</cdr:y>
    </cdr:from>
    <cdr:to>
      <cdr:x>1</cdr:x>
      <cdr:y>0.51971</cdr:y>
    </cdr:to>
    <cdr:sp macro="" textlink="">
      <cdr:nvSpPr>
        <cdr:cNvPr id="7" name="Rectángulo redondeado 5"/>
        <cdr:cNvSpPr/>
      </cdr:nvSpPr>
      <cdr:spPr>
        <a:xfrm xmlns:a="http://schemas.openxmlformats.org/drawingml/2006/main">
          <a:off x="8402183" y="2360462"/>
          <a:ext cx="858055" cy="49624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2800" dirty="0"/>
            <a:t>B</a:t>
          </a:r>
          <a:r>
            <a:rPr lang="es-CO" sz="2800" baseline="0" dirty="0"/>
            <a:t> 1</a:t>
          </a:r>
          <a:endParaRPr lang="es-CO" sz="2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210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381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810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40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O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71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4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49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712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30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71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25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1BD8AB6-457E-44E1-A88B-513BC901C969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074D516-9E56-4911-9268-B303EA7BFA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99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mundo/noticias-america-latina-37452970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3" y="365760"/>
            <a:ext cx="11312435" cy="3144203"/>
          </a:xfrm>
        </p:spPr>
        <p:txBody>
          <a:bodyPr>
            <a:normAutofit/>
          </a:bodyPr>
          <a:lstStyle/>
          <a:p>
            <a:r>
              <a:rPr lang="en-US" sz="4800" b="1" dirty="0"/>
              <a:t>Exploring Social, Linguistic and Cultural Diversity in Higher Education</a:t>
            </a:r>
            <a:r>
              <a:rPr lang="en-US" sz="4800" b="1" dirty="0" smtClean="0"/>
              <a:t>:</a:t>
            </a:r>
            <a:br>
              <a:rPr lang="en-US" sz="4800" b="1" dirty="0" smtClean="0"/>
            </a:br>
            <a:r>
              <a:rPr lang="en-US" sz="4800" b="1" dirty="0" smtClean="0"/>
              <a:t>Challenges </a:t>
            </a:r>
            <a:r>
              <a:rPr lang="en-US" sz="4800" b="1" dirty="0"/>
              <a:t>for English Teachers in </a:t>
            </a:r>
            <a:r>
              <a:rPr lang="en-US" sz="4800" b="1" dirty="0" smtClean="0"/>
              <a:t>Colombia</a:t>
            </a:r>
            <a:endParaRPr lang="es-CO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823" y="3602038"/>
            <a:ext cx="11351623" cy="2994705"/>
          </a:xfrm>
        </p:spPr>
        <p:txBody>
          <a:bodyPr>
            <a:normAutofit fontScale="77500" lnSpcReduction="20000"/>
          </a:bodyPr>
          <a:lstStyle/>
          <a:p>
            <a:endParaRPr lang="es-CO" dirty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s-CO" dirty="0" smtClean="0"/>
              <a:t>Jaime Usma</a:t>
            </a:r>
          </a:p>
          <a:p>
            <a:r>
              <a:rPr lang="es-CO" dirty="0" smtClean="0"/>
              <a:t>Grupo de Investigación Acción y Evaluación en Lenguas Extranjeras, GIAE</a:t>
            </a:r>
            <a:endParaRPr lang="es-CO" dirty="0" smtClean="0"/>
          </a:p>
          <a:p>
            <a:r>
              <a:rPr lang="es-CO" i="1" dirty="0" smtClean="0"/>
              <a:t>Escuela de Idiomas, Universidad Antioquia de Colombia</a:t>
            </a:r>
            <a:r>
              <a:rPr lang="es-CO" dirty="0" smtClean="0"/>
              <a:t>	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53rd </a:t>
            </a:r>
            <a:r>
              <a:rPr lang="en-US" b="1" dirty="0"/>
              <a:t>ASOCOPI ANNUAL </a:t>
            </a:r>
            <a:r>
              <a:rPr lang="en-US" b="1" dirty="0" smtClean="0"/>
              <a:t>CONGRESS</a:t>
            </a:r>
          </a:p>
          <a:p>
            <a:r>
              <a:rPr lang="en-US" b="1" dirty="0" smtClean="0"/>
              <a:t>“</a:t>
            </a:r>
            <a:r>
              <a:rPr lang="en-US" b="1" dirty="0"/>
              <a:t>Exploring Social and Cultural Diversities in ELT”</a:t>
            </a:r>
            <a:endParaRPr lang="en-US" dirty="0"/>
          </a:p>
          <a:p>
            <a:r>
              <a:rPr lang="es-CO" b="1" dirty="0" err="1"/>
              <a:t>October</a:t>
            </a:r>
            <a:r>
              <a:rPr lang="es-CO" b="1" dirty="0"/>
              <a:t> 11th – 13th, 2018,Universidad Tecnológica de Bolívar – Cartagena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34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xodo campes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5" y="-669789"/>
            <a:ext cx="5943600" cy="89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ramilitares vigilando MedellÃ­n desde las montaÃ±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6" y="-42330"/>
            <a:ext cx="10476411" cy="69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And </a:t>
            </a:r>
            <a:r>
              <a:rPr lang="es-CO" dirty="0" err="1" smtClean="0"/>
              <a:t>additionally</a:t>
            </a:r>
            <a:r>
              <a:rPr lang="es-CO" dirty="0" smtClean="0"/>
              <a:t>…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Underfunding of Public Higher </a:t>
            </a:r>
            <a:r>
              <a:rPr lang="en-US" dirty="0" smtClean="0"/>
              <a:t>Education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7200" dirty="0" smtClean="0"/>
              <a:t>#S.O.S. </a:t>
            </a:r>
            <a:r>
              <a:rPr lang="en-US" sz="7200" dirty="0" err="1" smtClean="0"/>
              <a:t>Universidad_Pública</a:t>
            </a:r>
            <a:endParaRPr lang="es-CO" sz="7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0"/>
            <a:ext cx="11014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0"/>
            <a:ext cx="12202438" cy="68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-1211781"/>
            <a:ext cx="8190412" cy="10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5" y="-585989"/>
            <a:ext cx="7641772" cy="92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-1371600"/>
            <a:ext cx="10972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0623" cy="1325563"/>
          </a:xfrm>
        </p:spPr>
        <p:txBody>
          <a:bodyPr>
            <a:normAutofit fontScale="90000"/>
          </a:bodyPr>
          <a:lstStyle/>
          <a:p>
            <a:r>
              <a:rPr lang="es-CO" dirty="0" err="1"/>
              <a:t>Current</a:t>
            </a:r>
            <a:r>
              <a:rPr lang="es-CO" dirty="0"/>
              <a:t> </a:t>
            </a:r>
            <a:r>
              <a:rPr lang="es-CO" dirty="0" err="1" smtClean="0"/>
              <a:t>Foreign</a:t>
            </a:r>
            <a:r>
              <a:rPr lang="es-CO" dirty="0" smtClean="0"/>
              <a:t> </a:t>
            </a:r>
            <a:r>
              <a:rPr lang="es-CO" dirty="0" err="1" smtClean="0"/>
              <a:t>Language</a:t>
            </a:r>
            <a:r>
              <a:rPr lang="es-CO" dirty="0" smtClean="0"/>
              <a:t> </a:t>
            </a:r>
            <a:r>
              <a:rPr lang="es-CO" dirty="0" err="1" smtClean="0"/>
              <a:t>Policies</a:t>
            </a:r>
            <a:r>
              <a:rPr lang="es-CO" dirty="0" smtClean="0"/>
              <a:t> </a:t>
            </a:r>
            <a:r>
              <a:rPr lang="es-CO" dirty="0"/>
              <a:t>in </a:t>
            </a:r>
            <a:r>
              <a:rPr lang="es-CO" dirty="0" smtClean="0"/>
              <a:t>Colombia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1825625"/>
            <a:ext cx="10844349" cy="4771118"/>
          </a:xfrm>
        </p:spPr>
        <p:txBody>
          <a:bodyPr>
            <a:noAutofit/>
          </a:bodyPr>
          <a:lstStyle/>
          <a:p>
            <a:r>
              <a:rPr lang="es-CO" sz="3600" dirty="0"/>
              <a:t>2006: Programa Nacional de Bilingüismo (2004-2019)</a:t>
            </a:r>
          </a:p>
          <a:p>
            <a:r>
              <a:rPr lang="es-CO" sz="3600" dirty="0"/>
              <a:t>2010: Programa de Fortalecimiento de Competencias en Lengua Extranjera (2010-2014)</a:t>
            </a:r>
          </a:p>
          <a:p>
            <a:r>
              <a:rPr lang="es-CO" sz="3600" dirty="0"/>
              <a:t>2014: Programa Nacional de Inglés (2015-2025)</a:t>
            </a:r>
          </a:p>
          <a:p>
            <a:r>
              <a:rPr lang="es-CO" sz="3600" dirty="0"/>
              <a:t>2014: Colombia </a:t>
            </a:r>
            <a:r>
              <a:rPr lang="es-CO" sz="3600" dirty="0" smtClean="0"/>
              <a:t>Bilingüe </a:t>
            </a:r>
            <a:r>
              <a:rPr lang="es-CO" sz="3600" dirty="0"/>
              <a:t>(</a:t>
            </a:r>
            <a:r>
              <a:rPr lang="es-CO" sz="3600" dirty="0" smtClean="0"/>
              <a:t>2014-2018)</a:t>
            </a:r>
          </a:p>
        </p:txBody>
      </p:sp>
    </p:spTree>
    <p:extLst>
      <p:ext uri="{BB962C8B-B14F-4D97-AF65-F5344CB8AC3E}">
        <p14:creationId xmlns:p14="http://schemas.microsoft.com/office/powerpoint/2010/main" val="2189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0623" cy="1325563"/>
          </a:xfrm>
        </p:spPr>
        <p:txBody>
          <a:bodyPr>
            <a:normAutofit fontScale="90000"/>
          </a:bodyPr>
          <a:lstStyle/>
          <a:p>
            <a:r>
              <a:rPr lang="es-CO" dirty="0" err="1"/>
              <a:t>Current</a:t>
            </a:r>
            <a:r>
              <a:rPr lang="es-CO" dirty="0"/>
              <a:t> </a:t>
            </a:r>
            <a:r>
              <a:rPr lang="es-CO" dirty="0" err="1" smtClean="0"/>
              <a:t>Foreign</a:t>
            </a:r>
            <a:r>
              <a:rPr lang="es-CO" dirty="0" smtClean="0"/>
              <a:t> </a:t>
            </a:r>
            <a:r>
              <a:rPr lang="es-CO" dirty="0" err="1" smtClean="0"/>
              <a:t>Language</a:t>
            </a:r>
            <a:r>
              <a:rPr lang="es-CO" dirty="0" smtClean="0"/>
              <a:t> </a:t>
            </a:r>
            <a:r>
              <a:rPr lang="es-CO" dirty="0" err="1" smtClean="0"/>
              <a:t>Policies</a:t>
            </a:r>
            <a:r>
              <a:rPr lang="es-CO" dirty="0" smtClean="0"/>
              <a:t> </a:t>
            </a:r>
            <a:r>
              <a:rPr lang="es-CO" dirty="0"/>
              <a:t>in </a:t>
            </a:r>
            <a:r>
              <a:rPr lang="es-CO" dirty="0" smtClean="0"/>
              <a:t>Colombia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1825625"/>
            <a:ext cx="10844349" cy="4771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600" dirty="0" err="1" smtClean="0"/>
              <a:t>Goal</a:t>
            </a:r>
            <a:r>
              <a:rPr lang="es-CO" sz="3600" dirty="0" smtClean="0"/>
              <a:t>: </a:t>
            </a:r>
          </a:p>
          <a:p>
            <a:pPr marL="0" indent="0">
              <a:buNone/>
            </a:pPr>
            <a:r>
              <a:rPr lang="es-CO" sz="3600" dirty="0" smtClean="0"/>
              <a:t>Lograr </a:t>
            </a:r>
            <a:r>
              <a:rPr lang="es-CO" sz="3600" dirty="0"/>
              <a:t>que los estudiantes se comuniquen cada vez mejor en inglés y puedan acceder a mejores oportunidades laborales y </a:t>
            </a:r>
            <a:r>
              <a:rPr lang="es-CO" sz="3600" dirty="0" smtClean="0"/>
              <a:t>profesionales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8782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This</a:t>
            </a:r>
            <a:r>
              <a:rPr lang="es-CO" dirty="0" smtClean="0"/>
              <a:t> </a:t>
            </a:r>
            <a:r>
              <a:rPr lang="es-CO" dirty="0" err="1" smtClean="0"/>
              <a:t>Presentation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err="1" smtClean="0"/>
              <a:t>Goals</a:t>
            </a:r>
            <a:r>
              <a:rPr lang="es-CO" dirty="0" smtClean="0"/>
              <a:t>: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4800" dirty="0" smtClean="0"/>
              <a:t>To </a:t>
            </a:r>
            <a:r>
              <a:rPr lang="es-CO" sz="4800" dirty="0" err="1" smtClean="0"/>
              <a:t>raise</a:t>
            </a:r>
            <a:r>
              <a:rPr lang="es-CO" sz="4800" dirty="0" smtClean="0"/>
              <a:t> </a:t>
            </a:r>
            <a:r>
              <a:rPr lang="es-CO" sz="4800" dirty="0" err="1" smtClean="0"/>
              <a:t>awareness</a:t>
            </a:r>
            <a:r>
              <a:rPr lang="es-CO" sz="4800" dirty="0" smtClean="0"/>
              <a:t> </a:t>
            </a:r>
            <a:r>
              <a:rPr lang="es-CO" sz="4800" dirty="0" err="1" smtClean="0"/>
              <a:t>about</a:t>
            </a:r>
            <a:r>
              <a:rPr lang="es-CO" sz="4800" dirty="0" smtClean="0"/>
              <a:t> cultural, social and </a:t>
            </a:r>
            <a:r>
              <a:rPr lang="es-CO" sz="4800" dirty="0" err="1" smtClean="0"/>
              <a:t>linguistic</a:t>
            </a:r>
            <a:r>
              <a:rPr lang="es-CO" sz="4800" dirty="0" smtClean="0"/>
              <a:t> </a:t>
            </a:r>
            <a:r>
              <a:rPr lang="es-CO" sz="4800" dirty="0" err="1" smtClean="0"/>
              <a:t>diversity</a:t>
            </a:r>
            <a:r>
              <a:rPr lang="es-CO" sz="4800" dirty="0" smtClean="0"/>
              <a:t> in </a:t>
            </a:r>
            <a:r>
              <a:rPr lang="es-CO" sz="4800" dirty="0" err="1" smtClean="0"/>
              <a:t>higher</a:t>
            </a:r>
            <a:r>
              <a:rPr lang="es-CO" sz="4800" dirty="0" smtClean="0"/>
              <a:t> </a:t>
            </a:r>
            <a:r>
              <a:rPr lang="es-CO" sz="4800" dirty="0" err="1" smtClean="0"/>
              <a:t>education</a:t>
            </a:r>
            <a:endParaRPr lang="es-CO" sz="4800" dirty="0" smtClean="0"/>
          </a:p>
          <a:p>
            <a:pPr marL="0" indent="0">
              <a:buNone/>
            </a:pPr>
            <a:r>
              <a:rPr lang="es-CO" sz="4800" dirty="0" smtClean="0"/>
              <a:t>To explore </a:t>
            </a:r>
            <a:r>
              <a:rPr lang="es-CO" sz="4800" dirty="0" err="1" smtClean="0"/>
              <a:t>alternatives</a:t>
            </a:r>
            <a:r>
              <a:rPr lang="es-CO" sz="4800" dirty="0" smtClean="0"/>
              <a:t> </a:t>
            </a:r>
            <a:r>
              <a:rPr lang="es-CO" sz="4800" dirty="0" err="1" smtClean="0"/>
              <a:t>that</a:t>
            </a:r>
            <a:r>
              <a:rPr lang="es-CO" sz="4800" dirty="0" smtClean="0"/>
              <a:t> can be </a:t>
            </a:r>
            <a:r>
              <a:rPr lang="es-CO" sz="4800" dirty="0" err="1" smtClean="0"/>
              <a:t>incorporated</a:t>
            </a:r>
            <a:r>
              <a:rPr lang="es-CO" sz="4800" dirty="0" smtClean="0"/>
              <a:t> in ELT in Colombia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7256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Main</a:t>
            </a:r>
            <a:r>
              <a:rPr lang="es-CO" dirty="0" smtClean="0"/>
              <a:t> </a:t>
            </a:r>
            <a:r>
              <a:rPr lang="es-CO" dirty="0" err="1" smtClean="0"/>
              <a:t>policy</a:t>
            </a:r>
            <a:r>
              <a:rPr lang="es-CO" dirty="0" smtClean="0"/>
              <a:t> </a:t>
            </a:r>
            <a:r>
              <a:rPr lang="es-CO" dirty="0" err="1" smtClean="0"/>
              <a:t>interventions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077" y="2194560"/>
            <a:ext cx="4754880" cy="39776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CO" sz="3200" dirty="0" smtClean="0"/>
              <a:t>British Council and UK Publishing and </a:t>
            </a:r>
            <a:r>
              <a:rPr lang="es-CO" sz="3200" dirty="0" err="1" smtClean="0"/>
              <a:t>Testing</a:t>
            </a:r>
            <a:r>
              <a:rPr lang="es-CO" sz="3200" dirty="0" smtClean="0"/>
              <a:t> </a:t>
            </a:r>
            <a:r>
              <a:rPr lang="es-CO" sz="3200" dirty="0" err="1" smtClean="0"/>
              <a:t>Companies</a:t>
            </a:r>
            <a:endParaRPr lang="es-CO" sz="3200" dirty="0" smtClean="0"/>
          </a:p>
          <a:p>
            <a:pPr>
              <a:buFontTx/>
              <a:buChar char="-"/>
            </a:pPr>
            <a:r>
              <a:rPr lang="es-CO" sz="3200" dirty="0" smtClean="0"/>
              <a:t>CEFR and </a:t>
            </a:r>
            <a:r>
              <a:rPr lang="es-CO" sz="3200" dirty="0" err="1" smtClean="0"/>
              <a:t>Standards</a:t>
            </a:r>
            <a:endParaRPr lang="es-CO" sz="3200" dirty="0" smtClean="0"/>
          </a:p>
          <a:p>
            <a:pPr>
              <a:buFontTx/>
              <a:buChar char="-"/>
            </a:pPr>
            <a:r>
              <a:rPr lang="es-CO" sz="3200" dirty="0" err="1" smtClean="0"/>
              <a:t>Testing</a:t>
            </a:r>
            <a:r>
              <a:rPr lang="es-CO" sz="3200" dirty="0" smtClean="0"/>
              <a:t> and </a:t>
            </a:r>
            <a:r>
              <a:rPr lang="es-CO" sz="3200" dirty="0" err="1" smtClean="0"/>
              <a:t>certification</a:t>
            </a:r>
            <a:endParaRPr lang="es-CO" sz="3200" dirty="0" smtClean="0"/>
          </a:p>
          <a:p>
            <a:pPr>
              <a:buFontTx/>
              <a:buChar char="-"/>
            </a:pPr>
            <a:r>
              <a:rPr lang="es-CO" sz="3200" dirty="0" err="1" smtClean="0"/>
              <a:t>Emphasis</a:t>
            </a:r>
            <a:r>
              <a:rPr lang="es-CO" sz="3200" dirty="0" smtClean="0"/>
              <a:t> </a:t>
            </a:r>
            <a:r>
              <a:rPr lang="es-CO" sz="3200" dirty="0" err="1" smtClean="0"/>
              <a:t>on</a:t>
            </a:r>
            <a:r>
              <a:rPr lang="es-CO" sz="3200" dirty="0" smtClean="0"/>
              <a:t> EFL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2194560"/>
            <a:ext cx="5671893" cy="436299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CO" sz="3200" dirty="0" err="1"/>
              <a:t>Textbooks</a:t>
            </a:r>
            <a:endParaRPr lang="es-CO" sz="3200" dirty="0"/>
          </a:p>
          <a:p>
            <a:pPr>
              <a:buFontTx/>
              <a:buChar char="-"/>
            </a:pPr>
            <a:r>
              <a:rPr lang="es-CO" sz="3200" dirty="0" err="1"/>
              <a:t>National</a:t>
            </a:r>
            <a:r>
              <a:rPr lang="es-CO" sz="3200" dirty="0"/>
              <a:t> </a:t>
            </a:r>
            <a:r>
              <a:rPr lang="es-CO" sz="3200" dirty="0" err="1"/>
              <a:t>Suggested</a:t>
            </a:r>
            <a:r>
              <a:rPr lang="es-CO" sz="3200" dirty="0"/>
              <a:t> </a:t>
            </a:r>
            <a:r>
              <a:rPr lang="es-CO" sz="3200" dirty="0" err="1"/>
              <a:t>Curriculum</a:t>
            </a:r>
            <a:endParaRPr lang="es-CO" sz="3200" dirty="0"/>
          </a:p>
          <a:p>
            <a:pPr>
              <a:buFontTx/>
              <a:buChar char="-"/>
            </a:pPr>
            <a:r>
              <a:rPr lang="es-CO" sz="3200" dirty="0"/>
              <a:t>English </a:t>
            </a:r>
            <a:r>
              <a:rPr lang="es-CO" sz="3200" dirty="0" err="1"/>
              <a:t>teaching</a:t>
            </a:r>
            <a:r>
              <a:rPr lang="es-CO" sz="3200" dirty="0"/>
              <a:t> </a:t>
            </a:r>
            <a:r>
              <a:rPr lang="es-CO" sz="3200" dirty="0" err="1"/>
              <a:t>international</a:t>
            </a:r>
            <a:r>
              <a:rPr lang="es-CO" sz="3200" dirty="0"/>
              <a:t> </a:t>
            </a:r>
            <a:r>
              <a:rPr lang="es-CO" sz="3200" dirty="0" err="1"/>
              <a:t>fellows</a:t>
            </a:r>
            <a:endParaRPr lang="es-CO" sz="3200" dirty="0"/>
          </a:p>
          <a:p>
            <a:pPr>
              <a:buFontTx/>
              <a:buChar char="-"/>
            </a:pPr>
            <a:r>
              <a:rPr lang="es-CO" sz="3200" dirty="0" err="1"/>
              <a:t>Emphasis</a:t>
            </a:r>
            <a:r>
              <a:rPr lang="es-CO" sz="3200" dirty="0"/>
              <a:t> </a:t>
            </a:r>
            <a:r>
              <a:rPr lang="es-CO" sz="3200" dirty="0" err="1"/>
              <a:t>on</a:t>
            </a:r>
            <a:r>
              <a:rPr lang="es-CO" sz="3200" dirty="0"/>
              <a:t> English in </a:t>
            </a:r>
            <a:r>
              <a:rPr lang="es-CO" sz="3200" dirty="0" err="1"/>
              <a:t>Higher</a:t>
            </a:r>
            <a:r>
              <a:rPr lang="es-CO" sz="3200" dirty="0"/>
              <a:t> Ed. </a:t>
            </a:r>
          </a:p>
        </p:txBody>
      </p:sp>
    </p:spTree>
    <p:extLst>
      <p:ext uri="{BB962C8B-B14F-4D97-AF65-F5344CB8AC3E}">
        <p14:creationId xmlns:p14="http://schemas.microsoft.com/office/powerpoint/2010/main" val="16617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FLE </a:t>
            </a:r>
            <a:r>
              <a:rPr lang="es-CO" dirty="0" err="1" smtClean="0"/>
              <a:t>Policies</a:t>
            </a:r>
            <a:r>
              <a:rPr lang="es-CO" dirty="0" smtClean="0"/>
              <a:t> in </a:t>
            </a:r>
            <a:r>
              <a:rPr lang="es-CO" dirty="0" err="1" smtClean="0"/>
              <a:t>Higher</a:t>
            </a:r>
            <a:r>
              <a:rPr lang="es-CO" dirty="0" smtClean="0"/>
              <a:t> </a:t>
            </a:r>
            <a:r>
              <a:rPr lang="es-CO" dirty="0" err="1" smtClean="0"/>
              <a:t>Education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9811" cy="4836432"/>
          </a:xfrm>
        </p:spPr>
        <p:txBody>
          <a:bodyPr>
            <a:normAutofit/>
          </a:bodyPr>
          <a:lstStyle/>
          <a:p>
            <a:r>
              <a:rPr lang="es-CO" dirty="0" smtClean="0"/>
              <a:t>Acuerdo 2034, CESU, </a:t>
            </a:r>
            <a:r>
              <a:rPr lang="es-CO" b="1" dirty="0" smtClean="0"/>
              <a:t>4.8.2. Principales problemas nodales:</a:t>
            </a:r>
            <a:endParaRPr lang="es-CO" dirty="0" smtClean="0"/>
          </a:p>
          <a:p>
            <a:pPr marL="0" indent="0">
              <a:buNone/>
            </a:pPr>
            <a:r>
              <a:rPr lang="es-CO" b="1" dirty="0" smtClean="0"/>
              <a:t>8. </a:t>
            </a:r>
            <a:r>
              <a:rPr lang="es-CO" dirty="0" smtClean="0"/>
              <a:t>El bajo nivel de manejo del inglés, lo que limita en gran medida la ejecución de diversas estrategias y acciones que pueden contribuir con la internacionalización de la educación superior: movilidad estudiantil, docente, administrativa; trabajo en redes; investigaciones conjuntas; dobles titulaciones, entre otros. (p.118)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Visión 2034, </a:t>
            </a:r>
            <a:r>
              <a:rPr lang="es-CO" b="1" dirty="0" smtClean="0"/>
              <a:t>5.8. Internacionalización</a:t>
            </a:r>
          </a:p>
          <a:p>
            <a:pPr marL="0" indent="0">
              <a:buNone/>
            </a:pPr>
            <a:r>
              <a:rPr lang="es-CO" b="1" dirty="0" smtClean="0"/>
              <a:t>96. </a:t>
            </a:r>
            <a:r>
              <a:rPr lang="es-CO" dirty="0" smtClean="0"/>
              <a:t>Fortalecer a Colombia como país multilingüe, lo que implica implementar la estrategia nacional de enseñanza del inglés, promover estrategias para la adecuada formación de los profesores y del personal administrativo en el manejo de una segunda lengua; ofertar asignaturas en una segunda lengua en programas académicos de cualquier modalidad; exigir un nivel B1 del sistema del Marco Común Europeo de Referencia para las Lenguas (MCERL) como requisito de grado en el pregrado y el postgrado; y fortalecer los centros de idiomas, incentivando a su vez el uso de las nuevas tecnologías homologadas internacionalmente.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51918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err="1"/>
              <a:t>Teacher</a:t>
            </a:r>
            <a:r>
              <a:rPr lang="es-CO" dirty="0"/>
              <a:t> </a:t>
            </a:r>
            <a:r>
              <a:rPr lang="es-CO" dirty="0" err="1"/>
              <a:t>education</a:t>
            </a:r>
            <a:r>
              <a:rPr lang="es-CO" dirty="0"/>
              <a:t> </a:t>
            </a:r>
            <a:r>
              <a:rPr lang="es-CO" dirty="0" err="1"/>
              <a:t>Reform</a:t>
            </a:r>
            <a:r>
              <a:rPr lang="es-CO" dirty="0"/>
              <a:t> and </a:t>
            </a:r>
            <a:r>
              <a:rPr lang="es-CO" dirty="0" err="1"/>
              <a:t>foreing</a:t>
            </a:r>
            <a:r>
              <a:rPr lang="es-CO" dirty="0"/>
              <a:t> </a:t>
            </a:r>
            <a:r>
              <a:rPr lang="es-CO" dirty="0" err="1"/>
              <a:t>language</a:t>
            </a:r>
            <a:r>
              <a:rPr lang="es-CO" dirty="0"/>
              <a:t> </a:t>
            </a:r>
            <a:r>
              <a:rPr lang="es-CO" dirty="0" err="1" smtClean="0"/>
              <a:t>learning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3600" dirty="0"/>
          </a:p>
          <a:p>
            <a:pPr marL="0" indent="0">
              <a:buNone/>
            </a:pPr>
            <a:r>
              <a:rPr lang="es-CO" sz="3600" dirty="0" smtClean="0"/>
              <a:t>Decreto 2450, 2015 and Resolución 18583, 2017</a:t>
            </a:r>
          </a:p>
          <a:p>
            <a:pPr lvl="1"/>
            <a:r>
              <a:rPr lang="es-CO" sz="3600" dirty="0" smtClean="0"/>
              <a:t>C1 </a:t>
            </a:r>
            <a:r>
              <a:rPr lang="es-CO" sz="3600" dirty="0" err="1" smtClean="0"/>
              <a:t>for</a:t>
            </a:r>
            <a:r>
              <a:rPr lang="es-CO" sz="3600" dirty="0" smtClean="0"/>
              <a:t> </a:t>
            </a:r>
            <a:r>
              <a:rPr lang="es-CO" sz="3600" dirty="0" err="1" smtClean="0"/>
              <a:t>foreign</a:t>
            </a:r>
            <a:r>
              <a:rPr lang="es-CO" sz="3600" dirty="0" smtClean="0"/>
              <a:t> </a:t>
            </a:r>
            <a:r>
              <a:rPr lang="es-CO" sz="3600" dirty="0" err="1" smtClean="0"/>
              <a:t>language</a:t>
            </a:r>
            <a:r>
              <a:rPr lang="es-CO" sz="3600" dirty="0" smtClean="0"/>
              <a:t> </a:t>
            </a:r>
            <a:r>
              <a:rPr lang="es-CO" sz="3600" dirty="0" err="1" smtClean="0"/>
              <a:t>teachers</a:t>
            </a:r>
            <a:endParaRPr lang="es-CO" sz="3600" dirty="0" smtClean="0"/>
          </a:p>
          <a:p>
            <a:pPr marL="274320" lvl="1" indent="0">
              <a:buNone/>
            </a:pPr>
            <a:endParaRPr lang="es-CO" sz="3600" dirty="0" smtClean="0"/>
          </a:p>
          <a:p>
            <a:pPr lvl="1"/>
            <a:r>
              <a:rPr lang="es-CO" sz="3600" dirty="0" smtClean="0"/>
              <a:t>B1 </a:t>
            </a:r>
            <a:r>
              <a:rPr lang="es-CO" sz="3600" dirty="0" err="1" smtClean="0"/>
              <a:t>for</a:t>
            </a:r>
            <a:r>
              <a:rPr lang="es-CO" sz="3600" dirty="0" smtClean="0"/>
              <a:t> </a:t>
            </a:r>
            <a:r>
              <a:rPr lang="es-CO" sz="3600" dirty="0" err="1" smtClean="0"/>
              <a:t>teachers</a:t>
            </a:r>
            <a:r>
              <a:rPr lang="es-CO" sz="3600" dirty="0" smtClean="0"/>
              <a:t> in </a:t>
            </a:r>
            <a:r>
              <a:rPr lang="es-CO" sz="3600" dirty="0" err="1" smtClean="0"/>
              <a:t>all</a:t>
            </a:r>
            <a:r>
              <a:rPr lang="es-CO" sz="3600" dirty="0" smtClean="0"/>
              <a:t> </a:t>
            </a:r>
            <a:r>
              <a:rPr lang="es-CO" sz="3600" dirty="0" err="1" smtClean="0"/>
              <a:t>areas</a:t>
            </a:r>
            <a:endParaRPr lang="es-CO" sz="3600" dirty="0" smtClean="0"/>
          </a:p>
        </p:txBody>
      </p:sp>
    </p:spTree>
    <p:extLst>
      <p:ext uri="{BB962C8B-B14F-4D97-AF65-F5344CB8AC3E}">
        <p14:creationId xmlns:p14="http://schemas.microsoft.com/office/powerpoint/2010/main" val="948565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319214"/>
              </p:ext>
            </p:extLst>
          </p:nvPr>
        </p:nvGraphicFramePr>
        <p:xfrm>
          <a:off x="0" y="176075"/>
          <a:ext cx="12192000" cy="627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33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20196"/>
              </p:ext>
            </p:extLst>
          </p:nvPr>
        </p:nvGraphicFramePr>
        <p:xfrm>
          <a:off x="338749" y="152401"/>
          <a:ext cx="11657308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398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937985"/>
              </p:ext>
            </p:extLst>
          </p:nvPr>
        </p:nvGraphicFramePr>
        <p:xfrm>
          <a:off x="182881" y="0"/>
          <a:ext cx="11874137" cy="66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33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85039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power</a:t>
            </a:r>
            <a:r>
              <a:rPr lang="es-CO" dirty="0"/>
              <a:t> of English in </a:t>
            </a:r>
            <a:r>
              <a:rPr lang="es-CO" dirty="0" err="1"/>
              <a:t>higher</a:t>
            </a:r>
            <a:r>
              <a:rPr lang="es-CO" dirty="0"/>
              <a:t> </a:t>
            </a:r>
            <a:r>
              <a:rPr lang="es-CO" dirty="0" err="1" smtClean="0"/>
              <a:t>education</a:t>
            </a:r>
            <a:r>
              <a:rPr lang="es-CO" dirty="0" smtClean="0"/>
              <a:t>: </a:t>
            </a:r>
            <a:r>
              <a:rPr lang="es-CO" dirty="0" err="1" smtClean="0"/>
              <a:t>Foreign</a:t>
            </a:r>
            <a:r>
              <a:rPr lang="es-CO" dirty="0" smtClean="0"/>
              <a:t> </a:t>
            </a:r>
            <a:r>
              <a:rPr lang="es-CO" dirty="0" err="1"/>
              <a:t>Language</a:t>
            </a:r>
            <a:r>
              <a:rPr lang="es-CO" dirty="0"/>
              <a:t> </a:t>
            </a:r>
            <a:r>
              <a:rPr lang="es-CO" dirty="0" err="1"/>
              <a:t>Policies</a:t>
            </a:r>
            <a:r>
              <a:rPr lang="es-CO" dirty="0"/>
              <a:t> at Universidad de Antioquia</a:t>
            </a:r>
            <a:br>
              <a:rPr lang="es-CO" dirty="0"/>
            </a:b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2730136"/>
            <a:ext cx="10618797" cy="3442063"/>
          </a:xfrm>
        </p:spPr>
        <p:txBody>
          <a:bodyPr/>
          <a:lstStyle/>
          <a:p>
            <a:r>
              <a:rPr lang="es-CO" sz="4400" dirty="0" err="1" smtClean="0"/>
              <a:t>Five</a:t>
            </a:r>
            <a:r>
              <a:rPr lang="es-CO" sz="4400" dirty="0" smtClean="0"/>
              <a:t> </a:t>
            </a:r>
            <a:r>
              <a:rPr lang="es-CO" sz="4400" dirty="0" err="1" smtClean="0"/>
              <a:t>levels</a:t>
            </a:r>
            <a:r>
              <a:rPr lang="es-CO" sz="4400" dirty="0" smtClean="0"/>
              <a:t> of English</a:t>
            </a:r>
          </a:p>
          <a:p>
            <a:pPr marL="0" indent="0">
              <a:buNone/>
            </a:pPr>
            <a:endParaRPr lang="es-CO" sz="4400" dirty="0" smtClean="0"/>
          </a:p>
          <a:p>
            <a:r>
              <a:rPr lang="es-CO" sz="4400" dirty="0" err="1" smtClean="0"/>
              <a:t>Mandatory</a:t>
            </a:r>
            <a:r>
              <a:rPr lang="es-CO" sz="4400" dirty="0" smtClean="0"/>
              <a:t> </a:t>
            </a:r>
            <a:r>
              <a:rPr lang="es-CO" sz="4400" dirty="0" err="1" smtClean="0"/>
              <a:t>for</a:t>
            </a:r>
            <a:r>
              <a:rPr lang="es-CO" sz="4400" dirty="0" smtClean="0"/>
              <a:t> </a:t>
            </a:r>
            <a:r>
              <a:rPr lang="es-CO" sz="4400" dirty="0" err="1" smtClean="0"/>
              <a:t>all</a:t>
            </a:r>
            <a:r>
              <a:rPr lang="es-CO" sz="4400" dirty="0" smtClean="0"/>
              <a:t>, </a:t>
            </a:r>
            <a:r>
              <a:rPr lang="es-CO" sz="4400" dirty="0" err="1" smtClean="0"/>
              <a:t>including</a:t>
            </a:r>
            <a:r>
              <a:rPr lang="es-CO" sz="4400" dirty="0" smtClean="0"/>
              <a:t> </a:t>
            </a:r>
            <a:r>
              <a:rPr lang="es-CO" sz="4400" dirty="0" err="1" smtClean="0"/>
              <a:t>indigenous</a:t>
            </a:r>
            <a:r>
              <a:rPr lang="es-CO" sz="4400" dirty="0" smtClean="0"/>
              <a:t> </a:t>
            </a:r>
            <a:r>
              <a:rPr lang="es-CO" sz="4400" dirty="0" err="1" smtClean="0"/>
              <a:t>students</a:t>
            </a:r>
            <a:endParaRPr lang="es-CO" sz="4400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2777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 </a:t>
            </a:r>
            <a:r>
              <a:rPr lang="es-CO" dirty="0" err="1"/>
              <a:t>sociolinguistic</a:t>
            </a:r>
            <a:r>
              <a:rPr lang="es-CO" dirty="0"/>
              <a:t> diagnosis at </a:t>
            </a:r>
            <a:r>
              <a:rPr lang="es-CO" dirty="0" err="1" smtClean="0"/>
              <a:t>UdeA</a:t>
            </a:r>
            <a:endParaRPr lang="es-CO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3805" r="4050" b="20697"/>
          <a:stretch/>
        </p:blipFill>
        <p:spPr>
          <a:xfrm>
            <a:off x="0" y="1818786"/>
            <a:ext cx="12789639" cy="49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9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566" y="0"/>
            <a:ext cx="10515600" cy="1325563"/>
          </a:xfrm>
        </p:spPr>
        <p:txBody>
          <a:bodyPr/>
          <a:lstStyle/>
          <a:p>
            <a:r>
              <a:rPr lang="es-CO" dirty="0" err="1"/>
              <a:t>Some</a:t>
            </a:r>
            <a:r>
              <a:rPr lang="es-CO" dirty="0"/>
              <a:t> </a:t>
            </a:r>
            <a:r>
              <a:rPr lang="es-CO" dirty="0" err="1"/>
              <a:t>key</a:t>
            </a:r>
            <a:r>
              <a:rPr lang="es-CO" dirty="0"/>
              <a:t> </a:t>
            </a:r>
            <a:r>
              <a:rPr lang="es-CO" dirty="0" err="1" smtClean="0"/>
              <a:t>Concepts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446" y="1325563"/>
            <a:ext cx="11599817" cy="5264331"/>
          </a:xfrm>
        </p:spPr>
        <p:txBody>
          <a:bodyPr>
            <a:noAutofit/>
          </a:bodyPr>
          <a:lstStyle/>
          <a:p>
            <a:r>
              <a:rPr lang="es-CO" sz="3200" dirty="0"/>
              <a:t>A </a:t>
            </a:r>
            <a:r>
              <a:rPr lang="es-CO" sz="3200" dirty="0" err="1"/>
              <a:t>critical</a:t>
            </a:r>
            <a:r>
              <a:rPr lang="es-CO" sz="3200" dirty="0"/>
              <a:t>, </a:t>
            </a:r>
            <a:r>
              <a:rPr lang="es-CO" sz="3200" dirty="0" err="1"/>
              <a:t>decolonial</a:t>
            </a:r>
            <a:r>
              <a:rPr lang="es-CO" sz="3200" dirty="0"/>
              <a:t> and sociocultural </a:t>
            </a:r>
            <a:r>
              <a:rPr lang="es-CO" sz="3200" dirty="0" err="1"/>
              <a:t>approach</a:t>
            </a:r>
            <a:r>
              <a:rPr lang="es-CO" sz="3200" dirty="0"/>
              <a:t> to </a:t>
            </a:r>
            <a:r>
              <a:rPr lang="es-CO" sz="3200" dirty="0" err="1"/>
              <a:t>language</a:t>
            </a:r>
            <a:r>
              <a:rPr lang="es-CO" sz="3200" dirty="0"/>
              <a:t> and </a:t>
            </a:r>
            <a:r>
              <a:rPr lang="es-CO" sz="3200" dirty="0" err="1"/>
              <a:t>language</a:t>
            </a:r>
            <a:r>
              <a:rPr lang="es-CO" sz="3200" dirty="0"/>
              <a:t> </a:t>
            </a:r>
            <a:r>
              <a:rPr lang="es-CO" sz="3200" dirty="0" err="1"/>
              <a:t>education</a:t>
            </a:r>
            <a:r>
              <a:rPr lang="es-CO" sz="3200" dirty="0"/>
              <a:t> </a:t>
            </a:r>
            <a:r>
              <a:rPr lang="es-CO" sz="3200" dirty="0" err="1"/>
              <a:t>policymaking</a:t>
            </a:r>
            <a:r>
              <a:rPr lang="es-CO" sz="3200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Castro-Gómez</a:t>
            </a:r>
            <a:r>
              <a:rPr lang="en-US" sz="3200" dirty="0"/>
              <a:t> &amp; </a:t>
            </a:r>
            <a:r>
              <a:rPr lang="en-US" sz="3200" dirty="0" err="1"/>
              <a:t>Grosfoguel</a:t>
            </a:r>
            <a:r>
              <a:rPr lang="en-US" sz="3200" dirty="0"/>
              <a:t>, 2007; </a:t>
            </a:r>
            <a:r>
              <a:rPr lang="en-US" sz="3200" dirty="0" err="1"/>
              <a:t>Ferrao</a:t>
            </a:r>
            <a:r>
              <a:rPr lang="en-US" sz="3200" dirty="0"/>
              <a:t>, 2010; </a:t>
            </a:r>
            <a:r>
              <a:rPr lang="en-US" sz="3200" dirty="0" err="1"/>
              <a:t>Forastero</a:t>
            </a:r>
            <a:r>
              <a:rPr lang="en-US" sz="3200" dirty="0"/>
              <a:t>, 2007; Granados-</a:t>
            </a:r>
            <a:r>
              <a:rPr lang="en-US" sz="3200" dirty="0" err="1"/>
              <a:t>Beltrán</a:t>
            </a:r>
            <a:r>
              <a:rPr lang="en-US" sz="3200" dirty="0"/>
              <a:t>, 2016; </a:t>
            </a:r>
            <a:r>
              <a:rPr lang="en-US" sz="3200" dirty="0" err="1"/>
              <a:t>Jaraba</a:t>
            </a:r>
            <a:r>
              <a:rPr lang="en-US" sz="3200" dirty="0"/>
              <a:t> &amp; </a:t>
            </a:r>
            <a:r>
              <a:rPr lang="en-US" sz="3200" dirty="0" err="1"/>
              <a:t>Arrieta</a:t>
            </a:r>
            <a:r>
              <a:rPr lang="en-US" sz="3200" dirty="0"/>
              <a:t>, 2012; </a:t>
            </a:r>
            <a:r>
              <a:rPr lang="en-US" sz="3200" dirty="0" err="1"/>
              <a:t>Popkewitz</a:t>
            </a:r>
            <a:r>
              <a:rPr lang="en-US" sz="3200" dirty="0"/>
              <a:t>, 1999; </a:t>
            </a:r>
            <a:r>
              <a:rPr lang="en-US" sz="3200" dirty="0" err="1"/>
              <a:t>Quijano</a:t>
            </a:r>
            <a:r>
              <a:rPr lang="en-US" sz="3200" dirty="0"/>
              <a:t>, 1992; Velez–Rendon, 2003; Walsh, </a:t>
            </a:r>
            <a:r>
              <a:rPr lang="en-US" sz="3200" dirty="0" smtClean="0"/>
              <a:t>2009</a:t>
            </a:r>
            <a:r>
              <a:rPr lang="en-US" sz="3200" dirty="0" smtClean="0"/>
              <a:t>). </a:t>
            </a:r>
          </a:p>
          <a:p>
            <a:r>
              <a:rPr lang="en-US" sz="3200" dirty="0" smtClean="0"/>
              <a:t>Trying to move beyond conventional cognitive, linguistic and functional approaches to language, education, teaching, learning, and living in general</a:t>
            </a:r>
            <a:endParaRPr lang="en-US" sz="3200" dirty="0" smtClean="0"/>
          </a:p>
          <a:p>
            <a:r>
              <a:rPr lang="es-CO" sz="3200" dirty="0" err="1" smtClean="0"/>
              <a:t>Exploring</a:t>
            </a:r>
            <a:r>
              <a:rPr lang="es-CO" sz="3200" dirty="0" smtClean="0"/>
              <a:t> </a:t>
            </a:r>
            <a:r>
              <a:rPr lang="es-CO" sz="3200" dirty="0" err="1" smtClean="0"/>
              <a:t>Critical</a:t>
            </a:r>
            <a:r>
              <a:rPr lang="es-CO" sz="3200" dirty="0" smtClean="0"/>
              <a:t> </a:t>
            </a:r>
            <a:r>
              <a:rPr lang="es-CO" sz="3200" dirty="0" err="1" smtClean="0"/>
              <a:t>I</a:t>
            </a:r>
            <a:r>
              <a:rPr lang="es-CO" sz="3200" dirty="0" err="1" smtClean="0"/>
              <a:t>nterculturality</a:t>
            </a:r>
            <a:r>
              <a:rPr lang="es-CO" sz="3200" dirty="0" smtClean="0"/>
              <a:t> in English </a:t>
            </a:r>
            <a:r>
              <a:rPr lang="es-CO" sz="3200" dirty="0" err="1" smtClean="0"/>
              <a:t>Language</a:t>
            </a:r>
            <a:r>
              <a:rPr lang="es-CO" sz="3200" dirty="0" smtClean="0"/>
              <a:t> </a:t>
            </a:r>
            <a:r>
              <a:rPr lang="es-CO" sz="3200" dirty="0" err="1" smtClean="0"/>
              <a:t>Teaching</a:t>
            </a:r>
            <a:endParaRPr lang="es-CO" sz="3200" dirty="0" smtClean="0"/>
          </a:p>
          <a:p>
            <a:r>
              <a:rPr lang="es-CO" sz="3200" dirty="0" err="1" smtClean="0"/>
              <a:t>Teachers</a:t>
            </a:r>
            <a:r>
              <a:rPr lang="es-CO" sz="3200" dirty="0" smtClean="0"/>
              <a:t> </a:t>
            </a:r>
            <a:r>
              <a:rPr lang="es-CO" sz="3200" dirty="0" err="1" smtClean="0"/>
              <a:t>acting</a:t>
            </a:r>
            <a:r>
              <a:rPr lang="es-CO" sz="3200" dirty="0" smtClean="0"/>
              <a:t> as </a:t>
            </a:r>
            <a:r>
              <a:rPr lang="es-CO" sz="3200" dirty="0" err="1" smtClean="0"/>
              <a:t>policymakers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1147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Main</a:t>
            </a:r>
            <a:r>
              <a:rPr lang="es-CO" dirty="0" smtClean="0"/>
              <a:t> </a:t>
            </a:r>
            <a:r>
              <a:rPr lang="es-CO" dirty="0" err="1" smtClean="0"/>
              <a:t>findings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s-CO" sz="4800" dirty="0" err="1" smtClean="0"/>
              <a:t>Huge</a:t>
            </a:r>
            <a:r>
              <a:rPr lang="es-CO" sz="4800" dirty="0" smtClean="0"/>
              <a:t> </a:t>
            </a:r>
            <a:r>
              <a:rPr lang="es-CO" sz="4800" dirty="0" err="1" smtClean="0"/>
              <a:t>ethnic</a:t>
            </a:r>
            <a:r>
              <a:rPr lang="es-CO" sz="4800" dirty="0" smtClean="0"/>
              <a:t> and </a:t>
            </a:r>
            <a:r>
              <a:rPr lang="es-CO" sz="4800" dirty="0" err="1" smtClean="0"/>
              <a:t>linguistic</a:t>
            </a:r>
            <a:r>
              <a:rPr lang="es-CO" sz="4800" dirty="0" smtClean="0"/>
              <a:t> </a:t>
            </a:r>
            <a:r>
              <a:rPr lang="es-CO" sz="4800" dirty="0" err="1" smtClean="0"/>
              <a:t>diversity</a:t>
            </a:r>
            <a:endParaRPr lang="es-CO" sz="4800" dirty="0" smtClean="0"/>
          </a:p>
          <a:p>
            <a:pPr>
              <a:lnSpc>
                <a:spcPct val="160000"/>
              </a:lnSpc>
            </a:pPr>
            <a:r>
              <a:rPr lang="en-US" sz="4800" dirty="0" smtClean="0"/>
              <a:t>876 </a:t>
            </a:r>
            <a:r>
              <a:rPr lang="en-US" sz="4800" dirty="0"/>
              <a:t>indigenous students</a:t>
            </a:r>
          </a:p>
          <a:p>
            <a:pPr>
              <a:lnSpc>
                <a:spcPct val="160000"/>
              </a:lnSpc>
            </a:pPr>
            <a:r>
              <a:rPr lang="en-US" sz="4800" dirty="0"/>
              <a:t>18 Pueblos, 22 languages</a:t>
            </a:r>
          </a:p>
          <a:p>
            <a:pPr>
              <a:lnSpc>
                <a:spcPct val="160000"/>
              </a:lnSpc>
            </a:pPr>
            <a:r>
              <a:rPr lang="en-US" sz="4800" dirty="0"/>
              <a:t>84% speak Spanish as their first language</a:t>
            </a:r>
          </a:p>
          <a:p>
            <a:pPr>
              <a:lnSpc>
                <a:spcPct val="160000"/>
              </a:lnSpc>
            </a:pPr>
            <a:r>
              <a:rPr lang="es-CO" sz="4800" dirty="0"/>
              <a:t>25 </a:t>
            </a:r>
            <a:r>
              <a:rPr lang="en-US" sz="4800" dirty="0"/>
              <a:t>departments out of </a:t>
            </a:r>
            <a:r>
              <a:rPr lang="en-US" sz="4800" dirty="0" smtClean="0"/>
              <a:t>32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47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This</a:t>
            </a:r>
            <a:r>
              <a:rPr lang="es-CO" dirty="0" smtClean="0"/>
              <a:t> </a:t>
            </a:r>
            <a:r>
              <a:rPr lang="es-CO" dirty="0" err="1" smtClean="0"/>
              <a:t>presentation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3057" cy="4351338"/>
          </a:xfrm>
        </p:spPr>
        <p:txBody>
          <a:bodyPr>
            <a:noAutofit/>
          </a:bodyPr>
          <a:lstStyle/>
          <a:p>
            <a:r>
              <a:rPr lang="es-CO" sz="4800" dirty="0" err="1" smtClean="0"/>
              <a:t>Current</a:t>
            </a:r>
            <a:r>
              <a:rPr lang="es-CO" sz="4800" dirty="0" smtClean="0"/>
              <a:t> </a:t>
            </a:r>
            <a:r>
              <a:rPr lang="es-CO" sz="4800" dirty="0" err="1" smtClean="0"/>
              <a:t>language</a:t>
            </a:r>
            <a:r>
              <a:rPr lang="es-CO" sz="4800" dirty="0" smtClean="0"/>
              <a:t> </a:t>
            </a:r>
            <a:r>
              <a:rPr lang="es-CO" sz="4800" dirty="0" err="1" smtClean="0"/>
              <a:t>policies</a:t>
            </a:r>
            <a:r>
              <a:rPr lang="es-CO" sz="4800" dirty="0" smtClean="0"/>
              <a:t> in Colombia</a:t>
            </a:r>
          </a:p>
          <a:p>
            <a:r>
              <a:rPr lang="es-CO" sz="4800" dirty="0" err="1" smtClean="0"/>
              <a:t>The</a:t>
            </a:r>
            <a:r>
              <a:rPr lang="es-CO" sz="4800" dirty="0" smtClean="0"/>
              <a:t> </a:t>
            </a:r>
            <a:r>
              <a:rPr lang="es-CO" sz="4800" dirty="0" err="1" smtClean="0"/>
              <a:t>power</a:t>
            </a:r>
            <a:r>
              <a:rPr lang="es-CO" sz="4800" dirty="0" smtClean="0"/>
              <a:t> of </a:t>
            </a:r>
            <a:r>
              <a:rPr lang="es-CO" sz="4800" dirty="0"/>
              <a:t>E</a:t>
            </a:r>
            <a:r>
              <a:rPr lang="es-CO" sz="4800" dirty="0" smtClean="0"/>
              <a:t>nglish in </a:t>
            </a:r>
            <a:r>
              <a:rPr lang="es-CO" sz="4800" dirty="0" err="1" smtClean="0"/>
              <a:t>higher</a:t>
            </a:r>
            <a:r>
              <a:rPr lang="es-CO" sz="4800" dirty="0" smtClean="0"/>
              <a:t> </a:t>
            </a:r>
            <a:r>
              <a:rPr lang="es-CO" sz="4800" dirty="0" err="1" smtClean="0"/>
              <a:t>education</a:t>
            </a:r>
            <a:endParaRPr lang="es-CO" sz="4800" dirty="0" smtClean="0"/>
          </a:p>
          <a:p>
            <a:r>
              <a:rPr lang="es-CO" sz="4800" dirty="0" smtClean="0"/>
              <a:t>A </a:t>
            </a:r>
            <a:r>
              <a:rPr lang="es-CO" sz="4800" dirty="0" err="1" smtClean="0"/>
              <a:t>sociolinguistic</a:t>
            </a:r>
            <a:r>
              <a:rPr lang="es-CO" sz="4800" dirty="0" smtClean="0"/>
              <a:t> diagnosis at </a:t>
            </a:r>
            <a:r>
              <a:rPr lang="es-CO" sz="4800" dirty="0" err="1" smtClean="0"/>
              <a:t>UdeA</a:t>
            </a:r>
            <a:endParaRPr lang="es-CO" sz="4800" dirty="0" smtClean="0"/>
          </a:p>
          <a:p>
            <a:r>
              <a:rPr lang="es-CO" sz="4800" dirty="0" smtClean="0"/>
              <a:t>A </a:t>
            </a:r>
            <a:r>
              <a:rPr lang="es-CO" sz="4800" dirty="0" err="1" smtClean="0"/>
              <a:t>pilot</a:t>
            </a:r>
            <a:r>
              <a:rPr lang="es-CO" sz="4800" dirty="0" smtClean="0"/>
              <a:t> </a:t>
            </a:r>
            <a:r>
              <a:rPr lang="es-CO" sz="4800" dirty="0" err="1" smtClean="0"/>
              <a:t>study</a:t>
            </a:r>
            <a:r>
              <a:rPr lang="es-CO" sz="4800" dirty="0" smtClean="0"/>
              <a:t> </a:t>
            </a:r>
            <a:r>
              <a:rPr lang="es-CO" sz="4800" dirty="0" err="1" smtClean="0"/>
              <a:t>with</a:t>
            </a:r>
            <a:r>
              <a:rPr lang="es-CO" sz="4800" dirty="0" smtClean="0"/>
              <a:t> Afro and </a:t>
            </a:r>
            <a:r>
              <a:rPr lang="es-CO" sz="4800" dirty="0" err="1" smtClean="0"/>
              <a:t>Indigenous</a:t>
            </a:r>
            <a:r>
              <a:rPr lang="es-CO" sz="4800" dirty="0" smtClean="0"/>
              <a:t> </a:t>
            </a:r>
            <a:r>
              <a:rPr lang="es-CO" sz="4800" dirty="0" err="1" smtClean="0"/>
              <a:t>students</a:t>
            </a:r>
            <a:endParaRPr lang="es-CO" sz="4800" dirty="0" smtClean="0"/>
          </a:p>
          <a:p>
            <a:r>
              <a:rPr lang="es-CO" sz="4800" dirty="0" err="1" smtClean="0"/>
              <a:t>Challenges</a:t>
            </a:r>
            <a:r>
              <a:rPr lang="es-CO" sz="4800" dirty="0" smtClean="0"/>
              <a:t> </a:t>
            </a:r>
            <a:r>
              <a:rPr lang="es-CO" sz="4800" dirty="0" err="1" smtClean="0"/>
              <a:t>for</a:t>
            </a:r>
            <a:r>
              <a:rPr lang="es-CO" sz="4800" dirty="0" smtClean="0"/>
              <a:t> English </a:t>
            </a:r>
            <a:r>
              <a:rPr lang="es-CO" sz="4800" dirty="0" err="1" smtClean="0"/>
              <a:t>language</a:t>
            </a:r>
            <a:r>
              <a:rPr lang="es-CO" sz="4800" dirty="0" smtClean="0"/>
              <a:t> </a:t>
            </a:r>
            <a:r>
              <a:rPr lang="es-CO" sz="4800" dirty="0" err="1" smtClean="0"/>
              <a:t>teachers</a:t>
            </a:r>
            <a:endParaRPr lang="es-CO" sz="4800" dirty="0" smtClean="0"/>
          </a:p>
        </p:txBody>
      </p:sp>
    </p:spTree>
    <p:extLst>
      <p:ext uri="{BB962C8B-B14F-4D97-AF65-F5344CB8AC3E}">
        <p14:creationId xmlns:p14="http://schemas.microsoft.com/office/powerpoint/2010/main" val="2611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faced by indigenous students</a:t>
            </a:r>
            <a:endParaRPr lang="en-US" dirty="0"/>
          </a:p>
        </p:txBody>
      </p:sp>
      <p:pic>
        <p:nvPicPr>
          <p:cNvPr id="1026" name="Picture 2" descr="Image result for catedras udea diversa ud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9" y="1853754"/>
            <a:ext cx="6566206" cy="380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atedras udea diversa udea"/>
          <p:cNvSpPr>
            <a:spLocks noChangeAspect="1" noChangeArrowheads="1"/>
          </p:cNvSpPr>
          <p:nvPr/>
        </p:nvSpPr>
        <p:spPr bwMode="auto">
          <a:xfrm>
            <a:off x="5503429" y="32360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8" descr="Image result for catedras udea diversa ude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12606" r="18591" b="11839"/>
          <a:stretch/>
        </p:blipFill>
        <p:spPr bwMode="auto">
          <a:xfrm>
            <a:off x="7107382" y="1853754"/>
            <a:ext cx="3947472" cy="38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58798"/>
            <a:ext cx="11430000" cy="1049235"/>
          </a:xfrm>
        </p:spPr>
        <p:txBody>
          <a:bodyPr>
            <a:normAutofit/>
          </a:bodyPr>
          <a:lstStyle/>
          <a:p>
            <a:r>
              <a:rPr lang="en-US" dirty="0"/>
              <a:t>Indigenous </a:t>
            </a:r>
            <a:r>
              <a:rPr lang="en-US" dirty="0" smtClean="0"/>
              <a:t>students hiding their </a:t>
            </a:r>
            <a:r>
              <a:rPr lang="en-US" dirty="0" smtClean="0"/>
              <a:t>identity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2015732"/>
            <a:ext cx="11547565" cy="374775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 smtClean="0"/>
              <a:t>(…) where </a:t>
            </a:r>
            <a:r>
              <a:rPr lang="en-US" sz="3600" dirty="0"/>
              <a:t>I studied in high school, I used to be made fun of because of my eyes, my hair, my skin color, even considering they [other students] were darker and even uglier than me [laughs]. . . . And with all that, being a child, if that happens to you as a child, you start to fear and you avoid stuff; you try not to be bothered, pointed at, so you feel embarrassed for that, because for being indigenous, people point at you, discriminate against </a:t>
            </a:r>
            <a:r>
              <a:rPr lang="en-US" sz="3600" dirty="0" smtClean="0"/>
              <a:t>you</a:t>
            </a:r>
            <a:r>
              <a:rPr lang="en-US" sz="3600" dirty="0"/>
              <a:t> </a:t>
            </a:r>
            <a:r>
              <a:rPr lang="en-US" sz="3600" dirty="0" smtClean="0"/>
              <a:t>(Conversation </a:t>
            </a:r>
            <a:r>
              <a:rPr lang="en-US" sz="3600" dirty="0"/>
              <a:t>circle, 2017)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1232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18605" y="1541417"/>
            <a:ext cx="10842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Open Sans"/>
              </a:rPr>
              <a:t/>
            </a:r>
            <a:br>
              <a:rPr lang="es-CO" dirty="0">
                <a:solidFill>
                  <a:srgbClr val="000000"/>
                </a:solidFill>
                <a:latin typeface="Open Sans"/>
              </a:rPr>
            </a:b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721919"/>
              </p:ext>
            </p:extLst>
          </p:nvPr>
        </p:nvGraphicFramePr>
        <p:xfrm>
          <a:off x="-1" y="978612"/>
          <a:ext cx="12192000" cy="587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5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having difficulties with academic literacies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7647" y="2121408"/>
            <a:ext cx="11325496" cy="4050792"/>
          </a:xfrm>
        </p:spPr>
        <p:txBody>
          <a:bodyPr>
            <a:noAutofit/>
          </a:bodyPr>
          <a:lstStyle/>
          <a:p>
            <a:r>
              <a:rPr lang="en-US" sz="4400" dirty="0"/>
              <a:t>Difficulties to use Spanish for academic purposes</a:t>
            </a:r>
          </a:p>
          <a:p>
            <a:r>
              <a:rPr lang="en-US" sz="4400" dirty="0"/>
              <a:t>Math literacies (challenge for indigenous students in areas like engineering)</a:t>
            </a:r>
          </a:p>
          <a:p>
            <a:r>
              <a:rPr lang="en-US" sz="4400" dirty="0"/>
              <a:t>For some digital literacy skills also pose a challenge (e-mailing, using university platforms, </a:t>
            </a:r>
            <a:r>
              <a:rPr lang="en-US" sz="4400" dirty="0" err="1"/>
              <a:t>etc</a:t>
            </a:r>
            <a:r>
              <a:rPr lang="en-US" sz="4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98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Students</a:t>
            </a:r>
            <a:r>
              <a:rPr lang="es-CO" dirty="0" smtClean="0"/>
              <a:t>’ </a:t>
            </a:r>
            <a:r>
              <a:rPr lang="es-CO" dirty="0" err="1" smtClean="0"/>
              <a:t>views</a:t>
            </a:r>
            <a:r>
              <a:rPr lang="es-CO" dirty="0" smtClean="0"/>
              <a:t> of </a:t>
            </a:r>
            <a:r>
              <a:rPr lang="es-CO" dirty="0"/>
              <a:t>E</a:t>
            </a:r>
            <a:r>
              <a:rPr lang="es-CO" dirty="0" smtClean="0"/>
              <a:t>nglish </a:t>
            </a:r>
            <a:r>
              <a:rPr lang="es-CO" dirty="0" smtClean="0"/>
              <a:t>and </a:t>
            </a:r>
            <a:r>
              <a:rPr lang="es-CO" dirty="0" err="1" smtClean="0"/>
              <a:t>the</a:t>
            </a:r>
            <a:r>
              <a:rPr lang="es-CO" dirty="0" smtClean="0"/>
              <a:t> new </a:t>
            </a:r>
            <a:r>
              <a:rPr lang="es-CO" dirty="0" err="1" smtClean="0"/>
              <a:t>language</a:t>
            </a:r>
            <a:r>
              <a:rPr lang="es-CO" dirty="0" smtClean="0"/>
              <a:t> </a:t>
            </a:r>
            <a:r>
              <a:rPr lang="es-CO" dirty="0" err="1" smtClean="0"/>
              <a:t>policy</a:t>
            </a:r>
            <a:endParaRPr lang="es-CO" dirty="0"/>
          </a:p>
        </p:txBody>
      </p:sp>
      <p:pic>
        <p:nvPicPr>
          <p:cNvPr id="2050" name="Picture 2" descr="http://www.udea.edu.co/wps/wcm/connect/udea/056ff5ce-999d-4ac9-a49a-3cb02faf8867/2/cabildodos.jpg?MOD=AJPERES&amp;CVID=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" y="1853754"/>
            <a:ext cx="7214778" cy="39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catedras udea diversa u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94" y="1853754"/>
            <a:ext cx="3675206" cy="55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positive views of English </a:t>
            </a:r>
            <a:r>
              <a:rPr lang="en-US" dirty="0"/>
              <a:t>and the new language policy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697" y="2015732"/>
            <a:ext cx="11520648" cy="462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Positive views about learning English and about the new foreign language policy (79%)</a:t>
            </a:r>
          </a:p>
          <a:p>
            <a:pPr marL="0" indent="0" algn="r">
              <a:buNone/>
            </a:pPr>
            <a:r>
              <a:rPr lang="en-US" sz="3200" i="1" dirty="0" smtClean="0"/>
              <a:t>Learning </a:t>
            </a:r>
            <a:r>
              <a:rPr lang="en-US" sz="3200" i="1" dirty="0"/>
              <a:t>English is…</a:t>
            </a:r>
            <a:endParaRPr lang="es-CO" sz="3200" i="1" dirty="0"/>
          </a:p>
          <a:p>
            <a:pPr algn="r"/>
            <a:r>
              <a:rPr lang="en-US" sz="3200" i="1" dirty="0"/>
              <a:t>important, since it is a global language.</a:t>
            </a:r>
            <a:endParaRPr lang="es-CO" sz="3200" i="1" dirty="0"/>
          </a:p>
          <a:p>
            <a:pPr algn="r"/>
            <a:r>
              <a:rPr lang="en-US" sz="3200" i="1" dirty="0"/>
              <a:t>important for our professional development, since it is an essential requirement by all kinds of companies and for people who want to travel abroad.</a:t>
            </a:r>
            <a:endParaRPr lang="es-CO" sz="3200" i="1" dirty="0"/>
          </a:p>
          <a:p>
            <a:pPr algn="r"/>
            <a:r>
              <a:rPr lang="en-US" sz="3200" i="1" dirty="0"/>
              <a:t>important for becoming more competitive at a professional level</a:t>
            </a:r>
            <a:r>
              <a:rPr lang="en-US" sz="3200" dirty="0"/>
              <a:t>.</a:t>
            </a:r>
          </a:p>
          <a:p>
            <a:pPr marL="0" indent="0" algn="r">
              <a:buNone/>
            </a:pPr>
            <a:r>
              <a:rPr lang="en-US" sz="3200" dirty="0"/>
              <a:t>(Indigenous students, survey, 2017</a:t>
            </a:r>
            <a:r>
              <a:rPr lang="en-US" sz="3200" dirty="0" smtClean="0"/>
              <a:t>)</a:t>
            </a:r>
            <a:endParaRPr lang="es-CO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3" y="804519"/>
            <a:ext cx="10500672" cy="10492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 negative views of English </a:t>
            </a:r>
            <a:r>
              <a:rPr lang="en-US" dirty="0"/>
              <a:t>and the new language policy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4321" y="2015732"/>
            <a:ext cx="11077302" cy="4646326"/>
          </a:xfrm>
        </p:spPr>
        <p:txBody>
          <a:bodyPr>
            <a:noAutofit/>
          </a:bodyPr>
          <a:lstStyle/>
          <a:p>
            <a:r>
              <a:rPr lang="en-US" dirty="0"/>
              <a:t>18% of surveyed students had a negative view of learning </a:t>
            </a:r>
            <a:r>
              <a:rPr lang="en-US" dirty="0" smtClean="0"/>
              <a:t>English</a:t>
            </a:r>
          </a:p>
          <a:p>
            <a:r>
              <a:rPr lang="en-US" dirty="0"/>
              <a:t>62% </a:t>
            </a:r>
            <a:r>
              <a:rPr lang="en-US" dirty="0" smtClean="0"/>
              <a:t>of surveyed students had experienced difficulties </a:t>
            </a:r>
            <a:r>
              <a:rPr lang="en-US" dirty="0"/>
              <a:t>to learn English </a:t>
            </a:r>
            <a:r>
              <a:rPr lang="en-US" dirty="0" smtClean="0"/>
              <a:t>in secondary school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Learning </a:t>
            </a:r>
            <a:r>
              <a:rPr lang="en-US" dirty="0"/>
              <a:t>English is...</a:t>
            </a:r>
            <a:endParaRPr lang="es-CO" dirty="0"/>
          </a:p>
          <a:p>
            <a:pPr lvl="1" algn="r"/>
            <a:r>
              <a:rPr lang="en-US" sz="2800" i="1" dirty="0"/>
              <a:t>Important because English is widely used today, but frustrating because when you do not understand, you feel like the stupidest person.</a:t>
            </a:r>
            <a:endParaRPr lang="es-CO" sz="2800" i="1" dirty="0"/>
          </a:p>
          <a:p>
            <a:pPr lvl="0" algn="r"/>
            <a:endParaRPr lang="en-US" i="1" dirty="0" smtClean="0"/>
          </a:p>
          <a:p>
            <a:pPr lvl="0" algn="r"/>
            <a:r>
              <a:rPr lang="en-US" i="1" dirty="0" smtClean="0"/>
              <a:t>Hard </a:t>
            </a:r>
            <a:r>
              <a:rPr lang="en-US" i="1" dirty="0"/>
              <a:t>because it has not been easy for me to understand English</a:t>
            </a:r>
            <a:endParaRPr lang="es-CO" i="1" dirty="0"/>
          </a:p>
          <a:p>
            <a:pPr lvl="0" algn="r"/>
            <a:r>
              <a:rPr lang="en-US" i="1" dirty="0"/>
              <a:t>Difficult because English teaching in secondary school was rather bad</a:t>
            </a:r>
            <a:endParaRPr lang="es-CO" i="1" dirty="0"/>
          </a:p>
          <a:p>
            <a:pPr marL="0" indent="0" algn="r">
              <a:buNone/>
            </a:pPr>
            <a:r>
              <a:rPr lang="en-US" dirty="0"/>
              <a:t>(Indigenous student, survey, 2017)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6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Students’ resistance to learn English and towards the </a:t>
            </a:r>
            <a:r>
              <a:rPr lang="en-US" dirty="0"/>
              <a:t>new language policy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637" y="2015731"/>
            <a:ext cx="11419312" cy="4737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3% of participants, that is 10 students in the study, manifested a resistance towards English</a:t>
            </a:r>
          </a:p>
          <a:p>
            <a:pPr algn="r"/>
            <a:r>
              <a:rPr lang="en-US" sz="3600" i="1" dirty="0"/>
              <a:t>Learning English is…</a:t>
            </a:r>
            <a:endParaRPr lang="es-CO" sz="3600" i="1" dirty="0"/>
          </a:p>
          <a:p>
            <a:pPr marL="0" lvl="0" indent="0" algn="r">
              <a:buNone/>
            </a:pPr>
            <a:r>
              <a:rPr lang="en-US" sz="3600" i="1" dirty="0"/>
              <a:t>losing my indigenous language and traditions because I would be becoming Western and that would change my way of thinking as an indigenous person. To us, our language is everything, and it is part of our daily life; it is not a pastime activity</a:t>
            </a:r>
            <a:r>
              <a:rPr lang="en-US" sz="3600" i="1" dirty="0" smtClean="0"/>
              <a:t>.</a:t>
            </a:r>
            <a:endParaRPr lang="es-CO" sz="3600" i="1" dirty="0"/>
          </a:p>
        </p:txBody>
      </p:sp>
    </p:spTree>
    <p:extLst>
      <p:ext uri="{BB962C8B-B14F-4D97-AF65-F5344CB8AC3E}">
        <p14:creationId xmlns:p14="http://schemas.microsoft.com/office/powerpoint/2010/main" val="23236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069" y="535577"/>
            <a:ext cx="11612880" cy="6217919"/>
          </a:xfrm>
        </p:spPr>
        <p:txBody>
          <a:bodyPr>
            <a:noAutofit/>
          </a:bodyPr>
          <a:lstStyle/>
          <a:p>
            <a:pPr lvl="0" algn="r"/>
            <a:r>
              <a:rPr lang="en-US" sz="3600" i="1" dirty="0" smtClean="0"/>
              <a:t>a </a:t>
            </a:r>
            <a:r>
              <a:rPr lang="en-US" sz="3600" i="1" dirty="0"/>
              <a:t>challenge because I do not like it. My own language is more important to me</a:t>
            </a:r>
            <a:r>
              <a:rPr lang="en-US" sz="3600" i="1" dirty="0" smtClean="0"/>
              <a:t>.</a:t>
            </a:r>
          </a:p>
          <a:p>
            <a:pPr marL="0" lvl="0" indent="0" algn="r">
              <a:buNone/>
            </a:pPr>
            <a:endParaRPr lang="es-CO" sz="3600" i="1" dirty="0"/>
          </a:p>
          <a:p>
            <a:pPr lvl="0" algn="r"/>
            <a:r>
              <a:rPr lang="en-US" sz="3600" i="1" dirty="0"/>
              <a:t>unnecessary because I have a lot to learn about the native languages of my country. We have to give meaning to what is ours, not to what is imposed on us</a:t>
            </a:r>
            <a:r>
              <a:rPr lang="en-US" sz="3600" i="1" dirty="0" smtClean="0"/>
              <a:t>.</a:t>
            </a:r>
          </a:p>
          <a:p>
            <a:pPr marL="0" lvl="0" indent="0" algn="r">
              <a:buNone/>
            </a:pPr>
            <a:endParaRPr lang="es-CO" sz="3600" i="1" dirty="0"/>
          </a:p>
          <a:p>
            <a:pPr lvl="0" algn="r"/>
            <a:r>
              <a:rPr lang="en-US" sz="3600" i="1" dirty="0"/>
              <a:t>an imposition and the extinction of the native languages of our indigenous people because learning English is mandatory in academia.</a:t>
            </a:r>
            <a:endParaRPr lang="es-CO" sz="3600" i="1" dirty="0"/>
          </a:p>
          <a:p>
            <a:pPr algn="r"/>
            <a:r>
              <a:rPr lang="en-US" sz="3600" i="1" dirty="0"/>
              <a:t>(Indigenous students, survey, 2017)</a:t>
            </a:r>
            <a:endParaRPr lang="es-CO" sz="3600" i="1" dirty="0"/>
          </a:p>
        </p:txBody>
      </p:sp>
    </p:spTree>
    <p:extLst>
      <p:ext uri="{BB962C8B-B14F-4D97-AF65-F5344CB8AC3E}">
        <p14:creationId xmlns:p14="http://schemas.microsoft.com/office/powerpoint/2010/main" val="28905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484632"/>
            <a:ext cx="11351622" cy="1609344"/>
          </a:xfrm>
        </p:spPr>
        <p:txBody>
          <a:bodyPr>
            <a:normAutofit/>
          </a:bodyPr>
          <a:lstStyle/>
          <a:p>
            <a:r>
              <a:rPr lang="es-CO" dirty="0"/>
              <a:t>A </a:t>
            </a:r>
            <a:r>
              <a:rPr lang="es-CO" dirty="0" err="1"/>
              <a:t>pilot</a:t>
            </a:r>
            <a:r>
              <a:rPr lang="es-CO" dirty="0"/>
              <a:t> </a:t>
            </a:r>
            <a:r>
              <a:rPr lang="es-CO" dirty="0" smtClean="0"/>
              <a:t>Project at Universidad de Antioquia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2121408"/>
            <a:ext cx="10448979" cy="4527586"/>
          </a:xfrm>
        </p:spPr>
        <p:txBody>
          <a:bodyPr/>
          <a:lstStyle/>
          <a:p>
            <a:r>
              <a:rPr lang="en-US" dirty="0" smtClean="0"/>
              <a:t>Indigenous and Afro students</a:t>
            </a:r>
          </a:p>
          <a:p>
            <a:r>
              <a:rPr lang="en-US" dirty="0" smtClean="0"/>
              <a:t>English language teachers</a:t>
            </a:r>
          </a:p>
          <a:p>
            <a:r>
              <a:rPr lang="en-US" dirty="0" smtClean="0"/>
              <a:t>Implementation of several strategies</a:t>
            </a:r>
          </a:p>
          <a:p>
            <a:pPr lvl="1"/>
            <a:r>
              <a:rPr lang="en-US" dirty="0"/>
              <a:t>Weekly workshop on English and Spanish for academic purposes</a:t>
            </a:r>
          </a:p>
          <a:p>
            <a:pPr lvl="1"/>
            <a:r>
              <a:rPr lang="en-US" dirty="0" smtClean="0"/>
              <a:t>Tutoring students</a:t>
            </a:r>
          </a:p>
          <a:p>
            <a:pPr lvl="1"/>
            <a:r>
              <a:rPr lang="en-US" dirty="0" smtClean="0"/>
              <a:t>Weekly meetings with teachers: What does it mean to teach English from a critical intercultural perspective?</a:t>
            </a:r>
          </a:p>
          <a:p>
            <a:pPr lvl="1"/>
            <a:r>
              <a:rPr lang="en-US" dirty="0" smtClean="0"/>
              <a:t>Re-Reading the city from an afro and indigenous perspective</a:t>
            </a:r>
          </a:p>
          <a:p>
            <a:pPr lvl="1"/>
            <a:r>
              <a:rPr lang="en-US" dirty="0" smtClean="0"/>
              <a:t>Creating a family for new coming students</a:t>
            </a:r>
          </a:p>
          <a:p>
            <a:pPr lvl="1"/>
            <a:r>
              <a:rPr lang="en-US" dirty="0" smtClean="0"/>
              <a:t>Recognizing and valuing students funds of knowledge and experiences</a:t>
            </a:r>
          </a:p>
          <a:p>
            <a:pPr lvl="1"/>
            <a:r>
              <a:rPr lang="en-US" dirty="0" smtClean="0"/>
              <a:t>Highlighting diversity and resistance</a:t>
            </a:r>
          </a:p>
          <a:p>
            <a:pPr lvl="1"/>
            <a:r>
              <a:rPr lang="en-US" dirty="0" smtClean="0"/>
              <a:t>Exploring alternatives in English language teaching</a:t>
            </a:r>
          </a:p>
          <a:p>
            <a:pPr lvl="1"/>
            <a:r>
              <a:rPr lang="en-US" dirty="0" smtClean="0"/>
              <a:t>Incorporating critical </a:t>
            </a:r>
            <a:r>
              <a:rPr lang="en-US" dirty="0" err="1" smtClean="0"/>
              <a:t>decolonial</a:t>
            </a:r>
            <a:r>
              <a:rPr lang="en-US" dirty="0" smtClean="0"/>
              <a:t> approaches to English language teaching in Colombia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5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 </a:t>
            </a:r>
            <a:r>
              <a:rPr lang="es-CO" dirty="0" err="1" smtClean="0"/>
              <a:t>little</a:t>
            </a:r>
            <a:r>
              <a:rPr lang="es-CO" dirty="0" smtClean="0"/>
              <a:t> bit of </a:t>
            </a:r>
            <a:r>
              <a:rPr lang="es-CO" dirty="0" err="1" smtClean="0"/>
              <a:t>context</a:t>
            </a:r>
            <a:endParaRPr lang="es-CO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3869" cy="4771118"/>
          </a:xfrm>
        </p:spPr>
        <p:txBody>
          <a:bodyPr>
            <a:normAutofit fontScale="92500"/>
          </a:bodyPr>
          <a:lstStyle/>
          <a:p>
            <a:r>
              <a:rPr lang="es-CO" sz="4000" dirty="0" err="1" smtClean="0"/>
              <a:t>Population</a:t>
            </a:r>
            <a:r>
              <a:rPr lang="es-CO" sz="4000" dirty="0" smtClean="0"/>
              <a:t>: 49.950.000 </a:t>
            </a:r>
            <a:r>
              <a:rPr lang="es-CO" sz="4000" dirty="0" err="1" smtClean="0"/>
              <a:t>inhabittants</a:t>
            </a:r>
            <a:r>
              <a:rPr lang="es-CO" sz="4000" dirty="0" smtClean="0"/>
              <a:t> </a:t>
            </a:r>
          </a:p>
          <a:p>
            <a:pPr lvl="1"/>
            <a:r>
              <a:rPr lang="es-CO" sz="4000" dirty="0"/>
              <a:t>76% </a:t>
            </a:r>
            <a:r>
              <a:rPr lang="es-CO" sz="4000" dirty="0" err="1" smtClean="0"/>
              <a:t>urban</a:t>
            </a:r>
            <a:r>
              <a:rPr lang="es-CO" sz="4000" dirty="0" smtClean="0"/>
              <a:t>, 24% rural</a:t>
            </a:r>
            <a:endParaRPr lang="es-CO" sz="4000" dirty="0"/>
          </a:p>
          <a:p>
            <a:pPr lvl="1"/>
            <a:r>
              <a:rPr lang="es-CO" sz="4000" dirty="0"/>
              <a:t>11% </a:t>
            </a:r>
            <a:r>
              <a:rPr lang="es-CO" sz="4000" dirty="0" err="1" smtClean="0"/>
              <a:t>Afrocolombian</a:t>
            </a:r>
            <a:r>
              <a:rPr lang="es-CO" sz="4000" dirty="0" smtClean="0"/>
              <a:t>, 3</a:t>
            </a:r>
            <a:r>
              <a:rPr lang="es-CO" sz="4000" dirty="0"/>
              <a:t>% </a:t>
            </a:r>
            <a:r>
              <a:rPr lang="es-CO" sz="4000" dirty="0" err="1" smtClean="0"/>
              <a:t>Indigenous</a:t>
            </a:r>
            <a:endParaRPr lang="es-CO" sz="4000" dirty="0"/>
          </a:p>
          <a:p>
            <a:r>
              <a:rPr lang="es-CO" sz="4000" dirty="0" smtClean="0"/>
              <a:t>65 </a:t>
            </a:r>
            <a:r>
              <a:rPr lang="es-CO" sz="4000" dirty="0" err="1" smtClean="0"/>
              <a:t>Indigenous</a:t>
            </a:r>
            <a:r>
              <a:rPr lang="es-CO" sz="4000" dirty="0" smtClean="0"/>
              <a:t> </a:t>
            </a:r>
            <a:r>
              <a:rPr lang="es-CO" sz="4000" dirty="0" err="1" smtClean="0"/>
              <a:t>Languages</a:t>
            </a:r>
            <a:r>
              <a:rPr lang="es-CO" sz="4000" dirty="0" smtClean="0"/>
              <a:t>, 2 Creole, </a:t>
            </a:r>
            <a:r>
              <a:rPr lang="es-CO" sz="4000" dirty="0" err="1" smtClean="0"/>
              <a:t>Rom</a:t>
            </a:r>
            <a:r>
              <a:rPr lang="es-CO" sz="4000" dirty="0" smtClean="0"/>
              <a:t>, </a:t>
            </a:r>
            <a:r>
              <a:rPr lang="es-CO" sz="4000" dirty="0" err="1" smtClean="0"/>
              <a:t>Sign</a:t>
            </a:r>
            <a:r>
              <a:rPr lang="es-CO" sz="4000" dirty="0" smtClean="0"/>
              <a:t> </a:t>
            </a:r>
            <a:r>
              <a:rPr lang="es-CO" sz="4000" dirty="0" err="1" smtClean="0"/>
              <a:t>language</a:t>
            </a:r>
            <a:endParaRPr lang="es-CO" sz="4000" dirty="0" smtClean="0"/>
          </a:p>
          <a:p>
            <a:r>
              <a:rPr lang="es-CO" sz="4000" dirty="0" smtClean="0"/>
              <a:t>8.6 </a:t>
            </a:r>
            <a:r>
              <a:rPr lang="es-CO" sz="4000" dirty="0" err="1" smtClean="0"/>
              <a:t>millions</a:t>
            </a:r>
            <a:r>
              <a:rPr lang="es-CO" sz="4000" dirty="0" smtClean="0"/>
              <a:t> in </a:t>
            </a:r>
            <a:r>
              <a:rPr lang="es-CO" sz="4000" dirty="0" err="1" smtClean="0"/>
              <a:t>Preschool</a:t>
            </a:r>
            <a:r>
              <a:rPr lang="es-CO" sz="4000" dirty="0" smtClean="0"/>
              <a:t> - 11 (85% </a:t>
            </a:r>
            <a:r>
              <a:rPr lang="es-CO" sz="4000" dirty="0" err="1" smtClean="0"/>
              <a:t>Public</a:t>
            </a:r>
            <a:r>
              <a:rPr lang="es-CO" sz="4000" dirty="0" smtClean="0"/>
              <a:t> </a:t>
            </a:r>
            <a:r>
              <a:rPr lang="es-CO" sz="4000" dirty="0" err="1" smtClean="0"/>
              <a:t>Schools</a:t>
            </a:r>
            <a:r>
              <a:rPr lang="es-CO" sz="4000" dirty="0" smtClean="0"/>
              <a:t>)</a:t>
            </a:r>
          </a:p>
          <a:p>
            <a:r>
              <a:rPr lang="es-CO" sz="4000" dirty="0" smtClean="0"/>
              <a:t>2.1 </a:t>
            </a:r>
            <a:r>
              <a:rPr lang="es-CO" sz="4000" dirty="0" err="1" smtClean="0"/>
              <a:t>millions</a:t>
            </a:r>
            <a:r>
              <a:rPr lang="es-CO" sz="4000" dirty="0" smtClean="0"/>
              <a:t> in </a:t>
            </a:r>
            <a:r>
              <a:rPr lang="es-CO" sz="4000" dirty="0" err="1"/>
              <a:t>H</a:t>
            </a:r>
            <a:r>
              <a:rPr lang="es-CO" sz="4000" dirty="0" err="1" smtClean="0"/>
              <a:t>igher</a:t>
            </a:r>
            <a:r>
              <a:rPr lang="es-CO" sz="4000" dirty="0" smtClean="0"/>
              <a:t> Ed. (61% </a:t>
            </a:r>
            <a:r>
              <a:rPr lang="es-CO" sz="4000" dirty="0" err="1" smtClean="0"/>
              <a:t>Undergraduate</a:t>
            </a:r>
            <a:r>
              <a:rPr lang="es-CO" sz="4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37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5" y="0"/>
            <a:ext cx="9797144" cy="70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9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0" y="143691"/>
            <a:ext cx="11946550" cy="67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42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9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46" y="0"/>
            <a:ext cx="5778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4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6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7"/>
            <a:ext cx="12834690" cy="63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7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6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0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509" y="484632"/>
            <a:ext cx="11678194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Towards a decolonization of foreign language policy, teaching, and learning in </a:t>
            </a:r>
            <a:r>
              <a:rPr lang="en-US" dirty="0" err="1"/>
              <a:t>colombia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1702" y="2121407"/>
            <a:ext cx="11260183" cy="451452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Internationalizing higher education in dialogue with linguistic, cultural and epistemic diversity in local contexts </a:t>
            </a:r>
          </a:p>
          <a:p>
            <a:pPr lvl="0"/>
            <a:r>
              <a:rPr lang="en-US" sz="2800" dirty="0"/>
              <a:t>Language policies that aim at the promotion, revitalization, and inclusion of local languages and </a:t>
            </a:r>
            <a:r>
              <a:rPr lang="en-US" sz="2800" dirty="0" err="1"/>
              <a:t>knowledges</a:t>
            </a:r>
            <a:endParaRPr lang="en-US" sz="2800" dirty="0"/>
          </a:p>
          <a:p>
            <a:pPr lvl="0"/>
            <a:r>
              <a:rPr lang="en-US" sz="2800" dirty="0"/>
              <a:t>Revising principles, approaches, and methods in ELT</a:t>
            </a:r>
          </a:p>
          <a:p>
            <a:pPr lvl="0"/>
            <a:r>
              <a:rPr lang="en-US" sz="2800" dirty="0"/>
              <a:t>Incorporating critical intercultural perspectives in language teaching</a:t>
            </a:r>
          </a:p>
          <a:p>
            <a:pPr lvl="0"/>
            <a:r>
              <a:rPr lang="en-US" sz="2800" dirty="0"/>
              <a:t>Strengthening students’ individual and social </a:t>
            </a:r>
            <a:r>
              <a:rPr lang="en-US" sz="2800" dirty="0" smtClean="0"/>
              <a:t>identities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1117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484632"/>
            <a:ext cx="11756571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Towards a decolonization of foreign language policy, teaching, and learning in </a:t>
            </a:r>
            <a:r>
              <a:rPr lang="en-US" dirty="0" err="1"/>
              <a:t>colombia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90" y="2121408"/>
            <a:ext cx="11312434" cy="427939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Valuing and incorporating multiple ways of being, understanding, acting, and making meaning</a:t>
            </a:r>
          </a:p>
          <a:p>
            <a:pPr lvl="0"/>
            <a:r>
              <a:rPr lang="en-US" sz="2800" dirty="0"/>
              <a:t>Finding spaces for a real conversation among different groups and cosmogonies in academic spaces</a:t>
            </a:r>
          </a:p>
          <a:p>
            <a:pPr lvl="0"/>
            <a:r>
              <a:rPr lang="en-US" sz="2800" dirty="0"/>
              <a:t>Exploring other perspectives of languages in higher education, beyond instrumental and hegemonic views of English </a:t>
            </a:r>
          </a:p>
          <a:p>
            <a:pPr lvl="0"/>
            <a:r>
              <a:rPr lang="en-US" sz="2800" dirty="0"/>
              <a:t>Recognizing students’ previous background and learning experiences and take actions based on this understanding</a:t>
            </a:r>
          </a:p>
          <a:p>
            <a:pPr lvl="0"/>
            <a:r>
              <a:rPr lang="en-US" sz="2800" dirty="0"/>
              <a:t>Teaching with love</a:t>
            </a:r>
          </a:p>
          <a:p>
            <a:pPr lvl="0"/>
            <a:r>
              <a:rPr lang="en-US" sz="2800" dirty="0"/>
              <a:t>Promoting language diversity beyond English only </a:t>
            </a:r>
            <a:r>
              <a:rPr lang="en-US" sz="2800" dirty="0" smtClean="0"/>
              <a:t>policies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32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And do </a:t>
            </a:r>
            <a:r>
              <a:rPr lang="es-CO" dirty="0" err="1" smtClean="0"/>
              <a:t>not</a:t>
            </a:r>
            <a:r>
              <a:rPr lang="es-CO" dirty="0" smtClean="0"/>
              <a:t> </a:t>
            </a:r>
            <a:r>
              <a:rPr lang="es-CO" dirty="0" err="1" smtClean="0"/>
              <a:t>forget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825624"/>
            <a:ext cx="10985863" cy="4731929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 in Colombia and the Peace Process with FARC: </a:t>
            </a:r>
          </a:p>
          <a:p>
            <a:pPr lvl="1"/>
            <a:r>
              <a:rPr lang="en-US" sz="3600" dirty="0"/>
              <a:t>220 000 </a:t>
            </a:r>
            <a:r>
              <a:rPr lang="en-US" sz="3600" dirty="0" smtClean="0"/>
              <a:t>killings between 1958 </a:t>
            </a:r>
            <a:r>
              <a:rPr lang="en-US" sz="3600" dirty="0"/>
              <a:t>and 2012, 80% </a:t>
            </a:r>
            <a:r>
              <a:rPr lang="en-US" sz="3600" dirty="0" smtClean="0"/>
              <a:t>unarmed population</a:t>
            </a:r>
            <a:endParaRPr lang="en-US" sz="3600" dirty="0"/>
          </a:p>
          <a:p>
            <a:pPr lvl="1"/>
            <a:r>
              <a:rPr lang="en-US" sz="3600" dirty="0"/>
              <a:t>8.6 </a:t>
            </a:r>
            <a:r>
              <a:rPr lang="en-US" sz="3600" dirty="0" smtClean="0"/>
              <a:t>victims up to January 2018</a:t>
            </a:r>
            <a:endParaRPr lang="en-US" sz="3600" dirty="0"/>
          </a:p>
          <a:p>
            <a:pPr lvl="1"/>
            <a:r>
              <a:rPr lang="en-US" sz="3600" dirty="0"/>
              <a:t>7.2 </a:t>
            </a:r>
            <a:r>
              <a:rPr lang="en-US" sz="3600" dirty="0" smtClean="0"/>
              <a:t>internal displaced</a:t>
            </a:r>
            <a:endParaRPr lang="en-US" sz="3600" dirty="0"/>
          </a:p>
          <a:p>
            <a:pPr lvl="1"/>
            <a:r>
              <a:rPr lang="en-US" sz="3600" dirty="0" smtClean="0"/>
              <a:t>Huge impact on afro, indigenous, and </a:t>
            </a:r>
            <a:r>
              <a:rPr lang="en-US" sz="3600" dirty="0" err="1" smtClean="0"/>
              <a:t>campesinos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>
                <a:hlinkClick r:id="rId2"/>
              </a:rPr>
              <a:t>Jesus Abad Colorado </a:t>
            </a:r>
            <a:r>
              <a:rPr lang="en-US" sz="1200" dirty="0" smtClean="0">
                <a:hlinkClick r:id="rId2"/>
              </a:rPr>
              <a:t>https://www.bbc.com/mundo/noticias-america-latina-37452970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49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General </a:t>
            </a:r>
            <a:r>
              <a:rPr lang="es-CO" dirty="0" err="1" smtClean="0"/>
              <a:t>challenges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To keep the conversation and activism for </a:t>
            </a:r>
            <a:r>
              <a:rPr lang="en-US" sz="2800" dirty="0" smtClean="0"/>
              <a:t>a continuous respect and strengthening of local and foreign languages in Colombia</a:t>
            </a:r>
          </a:p>
          <a:p>
            <a:r>
              <a:rPr lang="en-US" sz="2800" dirty="0" smtClean="0"/>
              <a:t>To recognize ethnic and linguistic diversity in the country</a:t>
            </a:r>
          </a:p>
          <a:p>
            <a:r>
              <a:rPr lang="en-US" sz="2800" dirty="0" smtClean="0"/>
              <a:t>To interrupt discourse</a:t>
            </a:r>
            <a:r>
              <a:rPr lang="en-US" sz="2800" dirty="0" smtClean="0"/>
              <a:t>s, structures and practices that make English into a commodity that only a few can afford in Colombia</a:t>
            </a:r>
            <a:endParaRPr lang="en-US" sz="2800" dirty="0" smtClean="0"/>
          </a:p>
          <a:p>
            <a:r>
              <a:rPr lang="en-US" sz="2800" dirty="0" smtClean="0"/>
              <a:t>To critically appropriate language education policies in Colombia</a:t>
            </a:r>
          </a:p>
          <a:p>
            <a:r>
              <a:rPr lang="en-US" sz="2800" dirty="0" smtClean="0"/>
              <a:t>To improve English language teaching and learning in Colombia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002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7748" y="1471960"/>
            <a:ext cx="8870823" cy="3349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/>
            </a:r>
            <a:br>
              <a:rPr lang="es-CO" dirty="0"/>
            </a:br>
            <a:r>
              <a:rPr lang="es-CO" dirty="0"/>
              <a:t>	</a:t>
            </a:r>
            <a:r>
              <a:rPr lang="es-CO" dirty="0" err="1"/>
              <a:t>F+gora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	Gracias!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err="1"/>
              <a:t>Thank</a:t>
            </a:r>
            <a:r>
              <a:rPr lang="es-CO" dirty="0"/>
              <a:t> </a:t>
            </a:r>
            <a:r>
              <a:rPr lang="es-CO" dirty="0" err="1"/>
              <a:t>you</a:t>
            </a:r>
            <a:r>
              <a:rPr lang="es-CO" dirty="0"/>
              <a:t>!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Jaime Usma; </a:t>
            </a:r>
            <a:r>
              <a:rPr lang="es-CO" dirty="0" smtClean="0"/>
              <a:t>jaime.usma@udea.edu.co</a:t>
            </a:r>
            <a:endParaRPr lang="es-CO" dirty="0"/>
          </a:p>
        </p:txBody>
      </p:sp>
      <p:pic>
        <p:nvPicPr>
          <p:cNvPr id="4" name="Imagen 3" descr="C:\Users\USUARIO\Downloads\WhatsApp Image 2017-09-18 at 12.13.1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79" y="1243118"/>
            <a:ext cx="3598834" cy="258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3.bp.blogspot.com/_1rt1yHFz7xk/SRoYa12DCaI/AAAAAAAAAAc/CXgJUeLHEN4/s320/ude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77" y="124311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Ã±a mirando a travÃ©s de un cristal r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4" y="-1880236"/>
            <a:ext cx="5943600" cy="88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dera a favor de la 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3" y="-46097"/>
            <a:ext cx="10306594" cy="69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quetes de fusil en una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3" y="-32029"/>
            <a:ext cx="10384971" cy="68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65" y="-349296"/>
            <a:ext cx="5943600" cy="8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172</TotalTime>
  <Words>1592</Words>
  <Application>Microsoft Office PowerPoint</Application>
  <PresentationFormat>Widescreen</PresentationFormat>
  <Paragraphs>179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Open Sans</vt:lpstr>
      <vt:lpstr>Rockwell</vt:lpstr>
      <vt:lpstr>Rockwell Condensed</vt:lpstr>
      <vt:lpstr>Wingdings</vt:lpstr>
      <vt:lpstr>Wood Type</vt:lpstr>
      <vt:lpstr>Exploring Social, Linguistic and Cultural Diversity in Higher Education: Challenges for English Teachers in Colombia</vt:lpstr>
      <vt:lpstr>This Presentation</vt:lpstr>
      <vt:lpstr>This presentation</vt:lpstr>
      <vt:lpstr>A little bit of context</vt:lpstr>
      <vt:lpstr>And do not forget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additionally…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Foreign Language Policies in Colombia</vt:lpstr>
      <vt:lpstr>Current Foreign Language Policies in Colombia</vt:lpstr>
      <vt:lpstr>Main policy interventions</vt:lpstr>
      <vt:lpstr>FLE Policies in Higher Education</vt:lpstr>
      <vt:lpstr>Teacher education Reform and foreing language learning</vt:lpstr>
      <vt:lpstr>PowerPoint Presentation</vt:lpstr>
      <vt:lpstr>PowerPoint Presentation</vt:lpstr>
      <vt:lpstr>PowerPoint Presentation</vt:lpstr>
      <vt:lpstr>The power of English in higher education: Foreign Language Policies at Universidad de Antioquia </vt:lpstr>
      <vt:lpstr>A sociolinguistic diagnosis at UdeA</vt:lpstr>
      <vt:lpstr>Some key Concepts </vt:lpstr>
      <vt:lpstr>Main findings</vt:lpstr>
      <vt:lpstr>Challenges faced by indigenous students</vt:lpstr>
      <vt:lpstr>Indigenous students hiding their identity</vt:lpstr>
      <vt:lpstr>PowerPoint Presentation</vt:lpstr>
      <vt:lpstr>Students having difficulties with academic literacies </vt:lpstr>
      <vt:lpstr>Students’ views of English and the new language policy</vt:lpstr>
      <vt:lpstr>Students’ positive views of English and the new language policy</vt:lpstr>
      <vt:lpstr>Students negative views of English and the new language policy</vt:lpstr>
      <vt:lpstr>Students’ resistance to learn English and towards the new language policy</vt:lpstr>
      <vt:lpstr>PowerPoint Presentation</vt:lpstr>
      <vt:lpstr>A pilot Project at Universidad de Antioquia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a decolonization of foreign language policy, teaching, and learning in colombia</vt:lpstr>
      <vt:lpstr>Towards a decolonization of foreign language policy, teaching, and learning in colombia</vt:lpstr>
      <vt:lpstr>General challenges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Social, Linguistic and Cultural Diversity in Higher Education: Challenges for English Teachers in Colombia</dc:title>
  <dc:creator>pcenglish</dc:creator>
  <cp:lastModifiedBy>pcenglish</cp:lastModifiedBy>
  <cp:revision>21</cp:revision>
  <dcterms:created xsi:type="dcterms:W3CDTF">2018-10-12T08:57:36Z</dcterms:created>
  <dcterms:modified xsi:type="dcterms:W3CDTF">2018-10-12T11:50:25Z</dcterms:modified>
</cp:coreProperties>
</file>