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65" r:id="rId5"/>
    <p:sldId id="412" r:id="rId6"/>
    <p:sldId id="375" r:id="rId7"/>
    <p:sldId id="259" r:id="rId8"/>
    <p:sldId id="260" r:id="rId9"/>
    <p:sldId id="261" r:id="rId10"/>
    <p:sldId id="265" r:id="rId11"/>
    <p:sldId id="301" r:id="rId12"/>
    <p:sldId id="282" r:id="rId13"/>
    <p:sldId id="262" r:id="rId14"/>
    <p:sldId id="299" r:id="rId15"/>
    <p:sldId id="413" r:id="rId16"/>
    <p:sldId id="295" r:id="rId17"/>
    <p:sldId id="296" r:id="rId18"/>
    <p:sldId id="415" r:id="rId19"/>
    <p:sldId id="414" r:id="rId20"/>
    <p:sldId id="298" r:id="rId21"/>
    <p:sldId id="356" r:id="rId22"/>
    <p:sldId id="357" r:id="rId23"/>
    <p:sldId id="358" r:id="rId24"/>
    <p:sldId id="269" r:id="rId25"/>
    <p:sldId id="417" r:id="rId26"/>
    <p:sldId id="418" r:id="rId27"/>
    <p:sldId id="420" r:id="rId28"/>
    <p:sldId id="421" r:id="rId29"/>
    <p:sldId id="416" r:id="rId30"/>
    <p:sldId id="422" r:id="rId31"/>
    <p:sldId id="423" r:id="rId32"/>
    <p:sldId id="425" r:id="rId33"/>
    <p:sldId id="426" r:id="rId34"/>
    <p:sldId id="428" r:id="rId35"/>
    <p:sldId id="436" r:id="rId36"/>
    <p:sldId id="361" r:id="rId37"/>
    <p:sldId id="384" r:id="rId38"/>
    <p:sldId id="270" r:id="rId39"/>
    <p:sldId id="383" r:id="rId40"/>
    <p:sldId id="362" r:id="rId41"/>
    <p:sldId id="385" r:id="rId42"/>
    <p:sldId id="290" r:id="rId43"/>
    <p:sldId id="271" r:id="rId44"/>
    <p:sldId id="291" r:id="rId45"/>
    <p:sldId id="272" r:id="rId46"/>
    <p:sldId id="273" r:id="rId47"/>
    <p:sldId id="381" r:id="rId48"/>
    <p:sldId id="386" r:id="rId49"/>
    <p:sldId id="432" r:id="rId50"/>
    <p:sldId id="433" r:id="rId51"/>
    <p:sldId id="435" r:id="rId52"/>
    <p:sldId id="280" r:id="rId53"/>
    <p:sldId id="281" r:id="rId54"/>
    <p:sldId id="274" r:id="rId55"/>
    <p:sldId id="275" r:id="rId56"/>
    <p:sldId id="276" r:id="rId57"/>
    <p:sldId id="382" r:id="rId58"/>
    <p:sldId id="278" r:id="rId59"/>
    <p:sldId id="279" r:id="rId60"/>
    <p:sldId id="363" r:id="rId61"/>
    <p:sldId id="289" r:id="rId62"/>
    <p:sldId id="286" r:id="rId63"/>
    <p:sldId id="285" r:id="rId64"/>
    <p:sldId id="430" r:id="rId65"/>
    <p:sldId id="431" r:id="rId66"/>
    <p:sldId id="288" r:id="rId67"/>
    <p:sldId id="293" r:id="rId68"/>
    <p:sldId id="287" r:id="rId69"/>
    <p:sldId id="284" r:id="rId70"/>
    <p:sldId id="283" r:id="rId71"/>
    <p:sldId id="294" r:id="rId72"/>
    <p:sldId id="302" r:id="rId73"/>
    <p:sldId id="303" r:id="rId74"/>
    <p:sldId id="315" r:id="rId75"/>
    <p:sldId id="322" r:id="rId76"/>
    <p:sldId id="323" r:id="rId77"/>
    <p:sldId id="304" r:id="rId78"/>
    <p:sldId id="307" r:id="rId79"/>
    <p:sldId id="310" r:id="rId80"/>
    <p:sldId id="311" r:id="rId81"/>
    <p:sldId id="313" r:id="rId82"/>
    <p:sldId id="314" r:id="rId83"/>
    <p:sldId id="316" r:id="rId84"/>
    <p:sldId id="312" r:id="rId85"/>
    <p:sldId id="329" r:id="rId86"/>
    <p:sldId id="330" r:id="rId87"/>
    <p:sldId id="331" r:id="rId88"/>
    <p:sldId id="332" r:id="rId89"/>
    <p:sldId id="333" r:id="rId90"/>
    <p:sldId id="335" r:id="rId91"/>
    <p:sldId id="429" r:id="rId92"/>
    <p:sldId id="336" r:id="rId93"/>
    <p:sldId id="337" r:id="rId94"/>
    <p:sldId id="339" r:id="rId95"/>
    <p:sldId id="370" r:id="rId96"/>
    <p:sldId id="366" r:id="rId97"/>
    <p:sldId id="367" r:id="rId98"/>
    <p:sldId id="368" r:id="rId99"/>
    <p:sldId id="369" r:id="rId100"/>
    <p:sldId id="342" r:id="rId101"/>
    <p:sldId id="343" r:id="rId102"/>
    <p:sldId id="345" r:id="rId103"/>
    <p:sldId id="346" r:id="rId104"/>
    <p:sldId id="344" r:id="rId105"/>
    <p:sldId id="348" r:id="rId106"/>
    <p:sldId id="349" r:id="rId107"/>
    <p:sldId id="347" r:id="rId108"/>
    <p:sldId id="350" r:id="rId109"/>
    <p:sldId id="351" r:id="rId110"/>
    <p:sldId id="352" r:id="rId111"/>
    <p:sldId id="353" r:id="rId112"/>
    <p:sldId id="354" r:id="rId113"/>
    <p:sldId id="355" r:id="rId114"/>
    <p:sldId id="387" r:id="rId115"/>
    <p:sldId id="388" r:id="rId116"/>
    <p:sldId id="318" r:id="rId117"/>
    <p:sldId id="319" r:id="rId118"/>
    <p:sldId id="321" r:id="rId119"/>
    <p:sldId id="305" r:id="rId120"/>
    <p:sldId id="306" r:id="rId121"/>
    <p:sldId id="308" r:id="rId122"/>
    <p:sldId id="309" r:id="rId123"/>
    <p:sldId id="360" r:id="rId124"/>
    <p:sldId id="373" r:id="rId125"/>
    <p:sldId id="376" r:id="rId126"/>
    <p:sldId id="377" r:id="rId127"/>
    <p:sldId id="378" r:id="rId128"/>
    <p:sldId id="359" r:id="rId129"/>
    <p:sldId id="390" r:id="rId130"/>
    <p:sldId id="391" r:id="rId131"/>
    <p:sldId id="392" r:id="rId132"/>
    <p:sldId id="379" r:id="rId133"/>
    <p:sldId id="394" r:id="rId134"/>
    <p:sldId id="395" r:id="rId135"/>
    <p:sldId id="396" r:id="rId136"/>
    <p:sldId id="397" r:id="rId137"/>
    <p:sldId id="398" r:id="rId138"/>
    <p:sldId id="380" r:id="rId139"/>
    <p:sldId id="372" r:id="rId140"/>
    <p:sldId id="399" r:id="rId141"/>
    <p:sldId id="400" r:id="rId142"/>
    <p:sldId id="401" r:id="rId143"/>
    <p:sldId id="405" r:id="rId144"/>
    <p:sldId id="406" r:id="rId145"/>
    <p:sldId id="407" r:id="rId146"/>
    <p:sldId id="408" r:id="rId147"/>
    <p:sldId id="409" r:id="rId148"/>
    <p:sldId id="410" r:id="rId149"/>
    <p:sldId id="411" r:id="rId150"/>
    <p:sldId id="404" r:id="rId151"/>
    <p:sldId id="393" r:id="rId152"/>
    <p:sldId id="402" r:id="rId153"/>
    <p:sldId id="300" r:id="rId15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3276" y="-13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18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7BCC-04AE-4BE9-AF9B-32B06FE096E0}" type="datetimeFigureOut">
              <a:rPr lang="es-ES" smtClean="0"/>
              <a:t>27/12/2019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6F35C-5DD3-4D60-B779-53FBE2A978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698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7BCC-04AE-4BE9-AF9B-32B06FE096E0}" type="datetimeFigureOut">
              <a:rPr lang="es-ES" smtClean="0"/>
              <a:t>27/12/2019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6F35C-5DD3-4D60-B779-53FBE2A978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9597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7BCC-04AE-4BE9-AF9B-32B06FE096E0}" type="datetimeFigureOut">
              <a:rPr lang="es-ES" smtClean="0"/>
              <a:t>27/12/2019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6F35C-5DD3-4D60-B779-53FBE2A978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7340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7BCC-04AE-4BE9-AF9B-32B06FE096E0}" type="datetimeFigureOut">
              <a:rPr lang="es-ES" smtClean="0"/>
              <a:t>27/12/2019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6F35C-5DD3-4D60-B779-53FBE2A978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5324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7BCC-04AE-4BE9-AF9B-32B06FE096E0}" type="datetimeFigureOut">
              <a:rPr lang="es-ES" smtClean="0"/>
              <a:t>27/12/2019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6F35C-5DD3-4D60-B779-53FBE2A978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9588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7BCC-04AE-4BE9-AF9B-32B06FE096E0}" type="datetimeFigureOut">
              <a:rPr lang="es-ES" smtClean="0"/>
              <a:t>27/12/2019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6F35C-5DD3-4D60-B779-53FBE2A978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4648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7BCC-04AE-4BE9-AF9B-32B06FE096E0}" type="datetimeFigureOut">
              <a:rPr lang="es-ES" smtClean="0"/>
              <a:t>27/12/2019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6F35C-5DD3-4D60-B779-53FBE2A978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9375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7BCC-04AE-4BE9-AF9B-32B06FE096E0}" type="datetimeFigureOut">
              <a:rPr lang="es-ES" smtClean="0"/>
              <a:t>27/12/2019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6F35C-5DD3-4D60-B779-53FBE2A978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0763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7BCC-04AE-4BE9-AF9B-32B06FE096E0}" type="datetimeFigureOut">
              <a:rPr lang="es-ES" smtClean="0"/>
              <a:t>27/12/2019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6F35C-5DD3-4D60-B779-53FBE2A978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806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7BCC-04AE-4BE9-AF9B-32B06FE096E0}" type="datetimeFigureOut">
              <a:rPr lang="es-ES" smtClean="0"/>
              <a:t>27/12/2019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6F35C-5DD3-4D60-B779-53FBE2A978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9292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7BCC-04AE-4BE9-AF9B-32B06FE096E0}" type="datetimeFigureOut">
              <a:rPr lang="es-ES" smtClean="0"/>
              <a:t>27/12/2019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6F35C-5DD3-4D60-B779-53FBE2A978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2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D7BCC-04AE-4BE9-AF9B-32B06FE096E0}" type="datetimeFigureOut">
              <a:rPr lang="es-ES" smtClean="0"/>
              <a:t>27/12/2019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6F35C-5DD3-4D60-B779-53FBE2A978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268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9512" y="330764"/>
            <a:ext cx="8768491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0" b="1" dirty="0" smtClean="0"/>
              <a:t>QUINTA</a:t>
            </a:r>
          </a:p>
          <a:p>
            <a:pPr algn="ctr"/>
            <a:r>
              <a:rPr lang="es-ES" sz="15000" b="1" dirty="0" smtClean="0"/>
              <a:t>F</a:t>
            </a:r>
            <a:r>
              <a:rPr lang="es-ES" sz="15000" b="1" dirty="0" smtClean="0">
                <a:solidFill>
                  <a:srgbClr val="FF0000"/>
                </a:solidFill>
              </a:rPr>
              <a:t>A</a:t>
            </a:r>
            <a:r>
              <a:rPr lang="es-ES" sz="15000" b="1" dirty="0" smtClean="0"/>
              <a:t>CH</a:t>
            </a:r>
            <a:r>
              <a:rPr lang="es-ES" sz="15000" b="1" dirty="0" smtClean="0">
                <a:solidFill>
                  <a:srgbClr val="FF0000"/>
                </a:solidFill>
              </a:rPr>
              <a:t>A</a:t>
            </a:r>
            <a:r>
              <a:rPr lang="es-ES" sz="15000" b="1" dirty="0" smtClean="0"/>
              <a:t>DA</a:t>
            </a:r>
            <a:endParaRPr lang="es-ES" sz="15000" b="1" dirty="0"/>
          </a:p>
        </p:txBody>
      </p:sp>
    </p:spTree>
    <p:extLst>
      <p:ext uri="{BB962C8B-B14F-4D97-AF65-F5344CB8AC3E}">
        <p14:creationId xmlns:p14="http://schemas.microsoft.com/office/powerpoint/2010/main" val="297689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300192" y="188640"/>
            <a:ext cx="259228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2 CuadroTexto"/>
          <p:cNvSpPr txBox="1"/>
          <p:nvPr/>
        </p:nvSpPr>
        <p:spPr>
          <a:xfrm>
            <a:off x="5436096" y="260648"/>
            <a:ext cx="33123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000" dirty="0" smtClean="0">
                <a:solidFill>
                  <a:srgbClr val="FF0000"/>
                </a:solidFill>
              </a:rPr>
              <a:t>Arq. MG. RICARDO CHECA MORA</a:t>
            </a:r>
            <a:endParaRPr lang="es-CO" sz="1000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993930" y="3645024"/>
            <a:ext cx="55222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PENDIENTE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AGUA O CAIDA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CANAL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LUCETA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CABALLETE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LIMATESA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LIMAHOYA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1829980" y="2060848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/>
              <a:t>CONCEPTOS</a:t>
            </a:r>
          </a:p>
          <a:p>
            <a:r>
              <a:rPr lang="es-CO" sz="3600" dirty="0" smtClean="0"/>
              <a:t> QUINTA FACHADA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39580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2" y="1278594"/>
            <a:ext cx="7344816" cy="4901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9484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7005" y="1268760"/>
            <a:ext cx="6935006" cy="472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2850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5776" y="524847"/>
            <a:ext cx="4752528" cy="607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17177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3808" y="367660"/>
            <a:ext cx="4536504" cy="624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9502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3068960"/>
            <a:ext cx="7902693" cy="312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68455" y="836712"/>
            <a:ext cx="413559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r>
              <a:rPr lang="es-CO" sz="2000" b="1" dirty="0" smtClean="0"/>
              <a:t>SALIENTE</a:t>
            </a:r>
          </a:p>
        </p:txBody>
      </p:sp>
    </p:spTree>
    <p:extLst>
      <p:ext uri="{BB962C8B-B14F-4D97-AF65-F5344CB8AC3E}">
        <p14:creationId xmlns:p14="http://schemas.microsoft.com/office/powerpoint/2010/main" val="27577156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6552" y="908720"/>
            <a:ext cx="7162262" cy="512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09587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2" y="1052736"/>
            <a:ext cx="6842234" cy="540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67737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5616" y="1700808"/>
            <a:ext cx="6901168" cy="476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07852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1340768"/>
            <a:ext cx="7420149" cy="495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2968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2060848"/>
            <a:ext cx="7564319" cy="403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352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995102"/>
            <a:ext cx="7200800" cy="489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75668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3688" y="486892"/>
            <a:ext cx="4968552" cy="615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29497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3688" y="450524"/>
            <a:ext cx="4824536" cy="618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68975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836712"/>
            <a:ext cx="6188854" cy="575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68455" y="836712"/>
            <a:ext cx="413559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r>
              <a:rPr lang="es-CO" sz="2000" b="1" dirty="0" smtClean="0"/>
              <a:t>SALIENTE</a:t>
            </a:r>
          </a:p>
        </p:txBody>
      </p:sp>
    </p:spTree>
    <p:extLst>
      <p:ext uri="{BB962C8B-B14F-4D97-AF65-F5344CB8AC3E}">
        <p14:creationId xmlns:p14="http://schemas.microsoft.com/office/powerpoint/2010/main" val="49419201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5616" y="1340768"/>
            <a:ext cx="7205121" cy="494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7125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1147512"/>
            <a:ext cx="3158237" cy="428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6056" y="1124745"/>
            <a:ext cx="3283823" cy="430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03829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9872" y="404664"/>
            <a:ext cx="4176464" cy="608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66559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sultado de imagen para TADAO A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787338" cy="517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29509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esultado de imagen para TADAO AND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7478231" cy="498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4268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arquitecturaviva.com/media/Images/visores/septiembre_2014/jofebar_infinito_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648" y="1404195"/>
            <a:ext cx="6120680" cy="443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88137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ICARDO\Desktop\2016B\UNAL FAC ENFERMERIA\IMG_20161031_10411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1340768"/>
            <a:ext cx="7138201" cy="434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765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upload.wikimedia.org/wikipedia/commons/thumb/c/ce/Partes_cubierta_es.svg/350px-Partes_cubierta_e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728082" cy="502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13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ICARDO\Desktop\2016B\UNAL FAC ENFERMERIA\IMG_20161031_10200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404664"/>
            <a:ext cx="4543908" cy="605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27813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ICARDO\Desktop\2016B\UNAL FAC ENFERMERIA\IMG_20161031_10232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485051" cy="486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47994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se4.mm.bing.net/th?id=OIP.ahs7-oCEkLwT_mZMFsCb3gHaE7&amp;pid=Api&amp;P=0&amp;w=234&amp;h=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0" y="1225401"/>
            <a:ext cx="6614368" cy="440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12948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1679" y="1484784"/>
            <a:ext cx="6755883" cy="446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87474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n para COLEGIOS MEDELLIN ARQUITECTURA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5466" y="836712"/>
            <a:ext cx="537701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68455" y="836712"/>
            <a:ext cx="413559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r>
              <a:rPr lang="es-CO" sz="2000" b="1" dirty="0" smtClean="0"/>
              <a:t>ENTRANTE - DEPRIMIDA</a:t>
            </a:r>
          </a:p>
          <a:p>
            <a:r>
              <a:rPr lang="es-CO" sz="2000" b="1" dirty="0" smtClean="0"/>
              <a:t>SALIENTE</a:t>
            </a:r>
          </a:p>
          <a:p>
            <a:r>
              <a:rPr lang="es-CO" sz="2000" b="1" dirty="0" smtClean="0"/>
              <a:t>INTEGRADA</a:t>
            </a:r>
          </a:p>
          <a:p>
            <a:r>
              <a:rPr lang="es-CO" sz="2000" b="1" dirty="0" smtClean="0"/>
              <a:t>TECTONICA</a:t>
            </a:r>
          </a:p>
          <a:p>
            <a:r>
              <a:rPr lang="es-CO" sz="2000" b="1" dirty="0" smtClean="0"/>
              <a:t>ESTREOTOMICA - APERTURA</a:t>
            </a:r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275572447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n para EDIFICIOS  MEDELLIN ARQUITECTURA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2" y="2123507"/>
            <a:ext cx="7455127" cy="403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99338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sultado de imagen para EDIFICIOS  MEDELLIN ARQUITECTURA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9672" y="322664"/>
            <a:ext cx="4680520" cy="625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94078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415572"/>
            <a:ext cx="4536504" cy="605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87997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dificio bogota fiscali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070832"/>
            <a:ext cx="6192688" cy="505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54847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9672" y="1066770"/>
            <a:ext cx="5877636" cy="537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354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16 Grupo"/>
          <p:cNvGrpSpPr/>
          <p:nvPr/>
        </p:nvGrpSpPr>
        <p:grpSpPr>
          <a:xfrm>
            <a:off x="5698174" y="2432461"/>
            <a:ext cx="1224137" cy="1255709"/>
            <a:chOff x="6062753" y="1858472"/>
            <a:chExt cx="1224137" cy="1255709"/>
          </a:xfrm>
        </p:grpSpPr>
        <p:sp>
          <p:nvSpPr>
            <p:cNvPr id="13" name="12 Anillo"/>
            <p:cNvSpPr/>
            <p:nvPr/>
          </p:nvSpPr>
          <p:spPr>
            <a:xfrm>
              <a:off x="6206770" y="1858472"/>
              <a:ext cx="936104" cy="740117"/>
            </a:xfrm>
            <a:prstGeom prst="donut">
              <a:avLst>
                <a:gd name="adj" fmla="val 1195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6206769" y="2606357"/>
              <a:ext cx="936104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6062753" y="2970165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6206770" y="1858472"/>
              <a:ext cx="936104" cy="490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1 CuadroTexto"/>
          <p:cNvSpPr txBox="1"/>
          <p:nvPr/>
        </p:nvSpPr>
        <p:spPr>
          <a:xfrm>
            <a:off x="868455" y="836712"/>
            <a:ext cx="413559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pPr marL="457200" indent="-457200">
              <a:buFont typeface="+mj-lt"/>
              <a:buAutoNum type="arabicPeriod"/>
            </a:pPr>
            <a:r>
              <a:rPr lang="es-CO" sz="2000" b="1" dirty="0" smtClean="0"/>
              <a:t>PLANA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000" b="1" dirty="0" smtClean="0"/>
              <a:t>INCLINADA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000" b="1" dirty="0" smtClean="0"/>
              <a:t>CURVADA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000" b="1" dirty="0" smtClean="0"/>
              <a:t>INVERTIDA</a:t>
            </a: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r>
              <a:rPr lang="es-CO" sz="2000" b="1" dirty="0" smtClean="0"/>
              <a:t>ENTRANTE - DEPRIMIDA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000" b="1" dirty="0" smtClean="0"/>
              <a:t>SALIENTE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000" b="1" dirty="0" smtClean="0"/>
              <a:t>INTEGRADA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000" b="1" dirty="0" smtClean="0"/>
              <a:t>DOBLE CAPA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000" b="1" dirty="0" smtClean="0"/>
              <a:t>TECTONICA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000" b="1" dirty="0" smtClean="0"/>
              <a:t>ESTEREOTOMICA - APERTURA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000" b="1" dirty="0" smtClean="0"/>
              <a:t>VIRTUAL</a:t>
            </a:r>
            <a:endParaRPr lang="es-CO" sz="2000" b="1" dirty="0"/>
          </a:p>
        </p:txBody>
      </p:sp>
      <p:grpSp>
        <p:nvGrpSpPr>
          <p:cNvPr id="63" name="62 Grupo"/>
          <p:cNvGrpSpPr/>
          <p:nvPr/>
        </p:nvGrpSpPr>
        <p:grpSpPr>
          <a:xfrm>
            <a:off x="3923928" y="743500"/>
            <a:ext cx="1224138" cy="675368"/>
            <a:chOff x="3563888" y="476672"/>
            <a:chExt cx="1224138" cy="675368"/>
          </a:xfrm>
        </p:grpSpPr>
        <p:sp>
          <p:nvSpPr>
            <p:cNvPr id="3" name="2 Rectángulo"/>
            <p:cNvSpPr/>
            <p:nvPr/>
          </p:nvSpPr>
          <p:spPr>
            <a:xfrm>
              <a:off x="3707905" y="644216"/>
              <a:ext cx="936104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3 Rectángulo"/>
            <p:cNvSpPr/>
            <p:nvPr/>
          </p:nvSpPr>
          <p:spPr>
            <a:xfrm>
              <a:off x="3563888" y="476672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3563889" y="1008024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4" name="63 Grupo"/>
          <p:cNvGrpSpPr/>
          <p:nvPr/>
        </p:nvGrpSpPr>
        <p:grpSpPr>
          <a:xfrm>
            <a:off x="5637766" y="385524"/>
            <a:ext cx="1252848" cy="1016080"/>
            <a:chOff x="5479394" y="928048"/>
            <a:chExt cx="1252848" cy="1016080"/>
          </a:xfrm>
        </p:grpSpPr>
        <p:sp>
          <p:nvSpPr>
            <p:cNvPr id="6" name="5 Rectángulo"/>
            <p:cNvSpPr/>
            <p:nvPr/>
          </p:nvSpPr>
          <p:spPr>
            <a:xfrm>
              <a:off x="5652121" y="1436304"/>
              <a:ext cx="936104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5508105" y="1800112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Forma libre"/>
            <p:cNvSpPr/>
            <p:nvPr/>
          </p:nvSpPr>
          <p:spPr>
            <a:xfrm>
              <a:off x="5663821" y="928048"/>
              <a:ext cx="928048" cy="545910"/>
            </a:xfrm>
            <a:custGeom>
              <a:avLst/>
              <a:gdLst>
                <a:gd name="connsiteX0" fmla="*/ 0 w 928048"/>
                <a:gd name="connsiteY0" fmla="*/ 518615 h 545910"/>
                <a:gd name="connsiteX1" fmla="*/ 54591 w 928048"/>
                <a:gd name="connsiteY1" fmla="*/ 518615 h 545910"/>
                <a:gd name="connsiteX2" fmla="*/ 928048 w 928048"/>
                <a:gd name="connsiteY2" fmla="*/ 545910 h 545910"/>
                <a:gd name="connsiteX3" fmla="*/ 914400 w 928048"/>
                <a:gd name="connsiteY3" fmla="*/ 0 h 545910"/>
                <a:gd name="connsiteX4" fmla="*/ 27296 w 928048"/>
                <a:gd name="connsiteY4" fmla="*/ 395785 h 545910"/>
                <a:gd name="connsiteX5" fmla="*/ 0 w 928048"/>
                <a:gd name="connsiteY5" fmla="*/ 518615 h 54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8048" h="545910">
                  <a:moveTo>
                    <a:pt x="0" y="518615"/>
                  </a:moveTo>
                  <a:lnTo>
                    <a:pt x="54591" y="518615"/>
                  </a:lnTo>
                  <a:lnTo>
                    <a:pt x="928048" y="545910"/>
                  </a:lnTo>
                  <a:lnTo>
                    <a:pt x="914400" y="0"/>
                  </a:lnTo>
                  <a:lnTo>
                    <a:pt x="27296" y="395785"/>
                  </a:lnTo>
                  <a:lnTo>
                    <a:pt x="0" y="5186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6 Rectángulo"/>
            <p:cNvSpPr/>
            <p:nvPr/>
          </p:nvSpPr>
          <p:spPr>
            <a:xfrm rot="20068515">
              <a:off x="5479394" y="1066383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5" name="64 Grupo"/>
          <p:cNvGrpSpPr/>
          <p:nvPr/>
        </p:nvGrpSpPr>
        <p:grpSpPr>
          <a:xfrm>
            <a:off x="5726884" y="1677879"/>
            <a:ext cx="1224137" cy="903868"/>
            <a:chOff x="4499993" y="2204864"/>
            <a:chExt cx="1224137" cy="903868"/>
          </a:xfrm>
        </p:grpSpPr>
        <p:sp>
          <p:nvSpPr>
            <p:cNvPr id="10" name="9 Anillo"/>
            <p:cNvSpPr/>
            <p:nvPr/>
          </p:nvSpPr>
          <p:spPr>
            <a:xfrm>
              <a:off x="4644010" y="2204864"/>
              <a:ext cx="936104" cy="740117"/>
            </a:xfrm>
            <a:prstGeom prst="donut">
              <a:avLst>
                <a:gd name="adj" fmla="val 1195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4644009" y="2600908"/>
              <a:ext cx="936104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4499993" y="2964716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7" name="66 Grupo"/>
          <p:cNvGrpSpPr/>
          <p:nvPr/>
        </p:nvGrpSpPr>
        <p:grpSpPr>
          <a:xfrm>
            <a:off x="5554157" y="5580767"/>
            <a:ext cx="1224138" cy="932541"/>
            <a:chOff x="5947445" y="3804460"/>
            <a:chExt cx="1224138" cy="932541"/>
          </a:xfrm>
        </p:grpSpPr>
        <p:sp>
          <p:nvSpPr>
            <p:cNvPr id="22" name="21 Rectángulo"/>
            <p:cNvSpPr/>
            <p:nvPr/>
          </p:nvSpPr>
          <p:spPr>
            <a:xfrm>
              <a:off x="6091462" y="4229177"/>
              <a:ext cx="936104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5947445" y="4061633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5947446" y="4592985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6397232" y="3804460"/>
              <a:ext cx="335010" cy="3916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1" name="60 Grupo"/>
          <p:cNvGrpSpPr/>
          <p:nvPr/>
        </p:nvGrpSpPr>
        <p:grpSpPr>
          <a:xfrm>
            <a:off x="7704143" y="584508"/>
            <a:ext cx="1224137" cy="862071"/>
            <a:chOff x="4355975" y="4802945"/>
            <a:chExt cx="1224137" cy="862071"/>
          </a:xfrm>
        </p:grpSpPr>
        <p:sp>
          <p:nvSpPr>
            <p:cNvPr id="26" name="25 Rectángulo"/>
            <p:cNvSpPr/>
            <p:nvPr/>
          </p:nvSpPr>
          <p:spPr>
            <a:xfrm>
              <a:off x="4474930" y="5157191"/>
              <a:ext cx="810138" cy="4081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26 Rectángulo"/>
            <p:cNvSpPr/>
            <p:nvPr/>
          </p:nvSpPr>
          <p:spPr>
            <a:xfrm rot="1882404">
              <a:off x="4674340" y="4802945"/>
              <a:ext cx="862934" cy="9108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27 Rectángulo"/>
            <p:cNvSpPr/>
            <p:nvPr/>
          </p:nvSpPr>
          <p:spPr>
            <a:xfrm>
              <a:off x="4355975" y="5521000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5363766" y="5053251"/>
              <a:ext cx="134135" cy="46774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6" name="35 Grupo"/>
          <p:cNvGrpSpPr/>
          <p:nvPr/>
        </p:nvGrpSpPr>
        <p:grpSpPr>
          <a:xfrm>
            <a:off x="7752644" y="1678545"/>
            <a:ext cx="1224138" cy="819571"/>
            <a:chOff x="6444208" y="4921221"/>
            <a:chExt cx="1224138" cy="819571"/>
          </a:xfrm>
        </p:grpSpPr>
        <p:sp>
          <p:nvSpPr>
            <p:cNvPr id="31" name="30 Rectángulo"/>
            <p:cNvSpPr/>
            <p:nvPr/>
          </p:nvSpPr>
          <p:spPr>
            <a:xfrm>
              <a:off x="6588225" y="5232968"/>
              <a:ext cx="936104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31 Rectángulo"/>
            <p:cNvSpPr/>
            <p:nvPr/>
          </p:nvSpPr>
          <p:spPr>
            <a:xfrm>
              <a:off x="6444208" y="5065424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32 Rectángulo"/>
            <p:cNvSpPr/>
            <p:nvPr/>
          </p:nvSpPr>
          <p:spPr>
            <a:xfrm>
              <a:off x="6444209" y="5596776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34 Rectángulo"/>
            <p:cNvSpPr/>
            <p:nvPr/>
          </p:nvSpPr>
          <p:spPr>
            <a:xfrm>
              <a:off x="6444208" y="4921221"/>
              <a:ext cx="1224137" cy="720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2" name="61 Grupo"/>
          <p:cNvGrpSpPr/>
          <p:nvPr/>
        </p:nvGrpSpPr>
        <p:grpSpPr>
          <a:xfrm>
            <a:off x="7811617" y="2921926"/>
            <a:ext cx="1224138" cy="709718"/>
            <a:chOff x="7524328" y="418794"/>
            <a:chExt cx="1224138" cy="709718"/>
          </a:xfrm>
        </p:grpSpPr>
        <p:sp>
          <p:nvSpPr>
            <p:cNvPr id="37" name="36 Rectángulo"/>
            <p:cNvSpPr/>
            <p:nvPr/>
          </p:nvSpPr>
          <p:spPr>
            <a:xfrm>
              <a:off x="7668345" y="620688"/>
              <a:ext cx="936104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37 Rectángulo"/>
            <p:cNvSpPr/>
            <p:nvPr/>
          </p:nvSpPr>
          <p:spPr>
            <a:xfrm>
              <a:off x="7524328" y="453144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38 Rectángulo"/>
            <p:cNvSpPr/>
            <p:nvPr/>
          </p:nvSpPr>
          <p:spPr>
            <a:xfrm>
              <a:off x="7524329" y="984496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1" name="40 Conector recto"/>
            <p:cNvCxnSpPr>
              <a:stCxn id="38" idx="0"/>
              <a:endCxn id="37" idx="0"/>
            </p:cNvCxnSpPr>
            <p:nvPr/>
          </p:nvCxnSpPr>
          <p:spPr>
            <a:xfrm>
              <a:off x="8136397" y="453144"/>
              <a:ext cx="0" cy="167544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41 Conector recto"/>
            <p:cNvCxnSpPr/>
            <p:nvPr/>
          </p:nvCxnSpPr>
          <p:spPr>
            <a:xfrm>
              <a:off x="8288797" y="441380"/>
              <a:ext cx="0" cy="167544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"/>
            <p:cNvCxnSpPr/>
            <p:nvPr/>
          </p:nvCxnSpPr>
          <p:spPr>
            <a:xfrm>
              <a:off x="8454822" y="432714"/>
              <a:ext cx="0" cy="167544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"/>
            <p:cNvCxnSpPr/>
            <p:nvPr/>
          </p:nvCxnSpPr>
          <p:spPr>
            <a:xfrm>
              <a:off x="8604449" y="418794"/>
              <a:ext cx="0" cy="167544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44 Conector recto"/>
            <p:cNvCxnSpPr/>
            <p:nvPr/>
          </p:nvCxnSpPr>
          <p:spPr>
            <a:xfrm>
              <a:off x="7668344" y="455844"/>
              <a:ext cx="0" cy="167544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45 Conector recto"/>
            <p:cNvCxnSpPr/>
            <p:nvPr/>
          </p:nvCxnSpPr>
          <p:spPr>
            <a:xfrm>
              <a:off x="7820744" y="444080"/>
              <a:ext cx="0" cy="167544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46 Conector recto"/>
            <p:cNvCxnSpPr/>
            <p:nvPr/>
          </p:nvCxnSpPr>
          <p:spPr>
            <a:xfrm>
              <a:off x="7986769" y="435414"/>
              <a:ext cx="0" cy="167544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47 Conector recto"/>
            <p:cNvCxnSpPr/>
            <p:nvPr/>
          </p:nvCxnSpPr>
          <p:spPr>
            <a:xfrm>
              <a:off x="8136396" y="421494"/>
              <a:ext cx="0" cy="167544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59 Grupo"/>
          <p:cNvGrpSpPr/>
          <p:nvPr/>
        </p:nvGrpSpPr>
        <p:grpSpPr>
          <a:xfrm>
            <a:off x="7676729" y="5596776"/>
            <a:ext cx="1224138" cy="943640"/>
            <a:chOff x="539551" y="5085184"/>
            <a:chExt cx="1224138" cy="943640"/>
          </a:xfrm>
        </p:grpSpPr>
        <p:sp>
          <p:nvSpPr>
            <p:cNvPr id="53" name="52 Rectángulo"/>
            <p:cNvSpPr/>
            <p:nvPr/>
          </p:nvSpPr>
          <p:spPr>
            <a:xfrm>
              <a:off x="683568" y="5521000"/>
              <a:ext cx="936104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" name="53 Rectángulo"/>
            <p:cNvSpPr/>
            <p:nvPr/>
          </p:nvSpPr>
          <p:spPr>
            <a:xfrm>
              <a:off x="539551" y="5106368"/>
              <a:ext cx="1224137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" name="54 Rectángulo"/>
            <p:cNvSpPr/>
            <p:nvPr/>
          </p:nvSpPr>
          <p:spPr>
            <a:xfrm>
              <a:off x="539552" y="5884808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" name="55 Rectángulo"/>
            <p:cNvSpPr/>
            <p:nvPr/>
          </p:nvSpPr>
          <p:spPr>
            <a:xfrm>
              <a:off x="989338" y="5085184"/>
              <a:ext cx="324035" cy="1675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9" name="58 Grupo"/>
          <p:cNvGrpSpPr/>
          <p:nvPr/>
        </p:nvGrpSpPr>
        <p:grpSpPr>
          <a:xfrm>
            <a:off x="7667600" y="4000288"/>
            <a:ext cx="1224138" cy="983412"/>
            <a:chOff x="2492242" y="5085184"/>
            <a:chExt cx="1224138" cy="983412"/>
          </a:xfrm>
        </p:grpSpPr>
        <p:sp>
          <p:nvSpPr>
            <p:cNvPr id="49" name="48 Rectángulo"/>
            <p:cNvSpPr/>
            <p:nvPr/>
          </p:nvSpPr>
          <p:spPr>
            <a:xfrm>
              <a:off x="2636259" y="5560772"/>
              <a:ext cx="936104" cy="3600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" name="49 Rectángulo"/>
            <p:cNvSpPr/>
            <p:nvPr/>
          </p:nvSpPr>
          <p:spPr>
            <a:xfrm>
              <a:off x="2492242" y="5393228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" name="50 Rectángulo"/>
            <p:cNvSpPr/>
            <p:nvPr/>
          </p:nvSpPr>
          <p:spPr>
            <a:xfrm>
              <a:off x="2492243" y="5924580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" name="51 Rectángulo"/>
            <p:cNvSpPr/>
            <p:nvPr/>
          </p:nvSpPr>
          <p:spPr>
            <a:xfrm>
              <a:off x="2951158" y="5372044"/>
              <a:ext cx="314906" cy="368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" name="56 Rectángulo"/>
            <p:cNvSpPr/>
            <p:nvPr/>
          </p:nvSpPr>
          <p:spPr>
            <a:xfrm>
              <a:off x="2927691" y="5085184"/>
              <a:ext cx="324035" cy="16754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6" name="65 Grupo"/>
          <p:cNvGrpSpPr/>
          <p:nvPr/>
        </p:nvGrpSpPr>
        <p:grpSpPr>
          <a:xfrm>
            <a:off x="5652121" y="4035098"/>
            <a:ext cx="1224138" cy="908299"/>
            <a:chOff x="4283645" y="3604589"/>
            <a:chExt cx="1224138" cy="908299"/>
          </a:xfrm>
        </p:grpSpPr>
        <p:sp>
          <p:nvSpPr>
            <p:cNvPr id="18" name="17 Rectángulo"/>
            <p:cNvSpPr/>
            <p:nvPr/>
          </p:nvSpPr>
          <p:spPr>
            <a:xfrm>
              <a:off x="4427662" y="4005064"/>
              <a:ext cx="936104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4283645" y="3837520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4283646" y="4368872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4733432" y="3816336"/>
              <a:ext cx="324035" cy="167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" name="57 Flecha abajo"/>
            <p:cNvSpPr/>
            <p:nvPr/>
          </p:nvSpPr>
          <p:spPr>
            <a:xfrm>
              <a:off x="4788026" y="3604589"/>
              <a:ext cx="269441" cy="232931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94999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943128"/>
            <a:ext cx="6592036" cy="556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04895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7744" y="285696"/>
            <a:ext cx="4248472" cy="633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16114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sultado de imagen para edificios de arquitectura moderna en bogota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2243837"/>
            <a:ext cx="8411931" cy="362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51131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39752" y="404664"/>
            <a:ext cx="4320480" cy="616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68455" y="836712"/>
            <a:ext cx="413559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r>
              <a:rPr lang="es-CO" sz="2000" b="1" dirty="0" smtClean="0"/>
              <a:t>VIRTUAL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408857482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9712" y="280173"/>
            <a:ext cx="4104456" cy="612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7704143" y="5805264"/>
            <a:ext cx="1224137" cy="862071"/>
            <a:chOff x="4355975" y="4802945"/>
            <a:chExt cx="1224137" cy="862071"/>
          </a:xfrm>
        </p:grpSpPr>
        <p:sp>
          <p:nvSpPr>
            <p:cNvPr id="4" name="3 Rectángulo"/>
            <p:cNvSpPr/>
            <p:nvPr/>
          </p:nvSpPr>
          <p:spPr>
            <a:xfrm>
              <a:off x="4474930" y="5157191"/>
              <a:ext cx="810138" cy="4081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Rectángulo"/>
            <p:cNvSpPr/>
            <p:nvPr/>
          </p:nvSpPr>
          <p:spPr>
            <a:xfrm rot="1882404">
              <a:off x="4674340" y="4802945"/>
              <a:ext cx="862934" cy="9108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4355975" y="5521000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5363766" y="5053251"/>
              <a:ext cx="134135" cy="46774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57503840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7744" y="690934"/>
            <a:ext cx="4248472" cy="554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0181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720" y="773307"/>
            <a:ext cx="4176464" cy="562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65808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5736" y="260648"/>
            <a:ext cx="4248472" cy="625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77200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esultado de imagen para edificios de arquitectura moderna en bogot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879575"/>
            <a:ext cx="8063443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77160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n para CHIMENEAS EXTERIOR ARQUITECTUR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608112"/>
            <a:ext cx="3590213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977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1162526"/>
            <a:ext cx="324036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VARIANTES</a:t>
            </a:r>
          </a:p>
          <a:p>
            <a:endParaRPr lang="es-CO" sz="24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000" b="1" dirty="0" smtClean="0"/>
              <a:t>PLANA  - TERRAZA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000" b="1" dirty="0" smtClean="0"/>
              <a:t>1 AGUA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000" b="1" dirty="0" smtClean="0"/>
              <a:t>2 AGUAS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000" b="1" dirty="0" smtClean="0"/>
              <a:t>2 AGUAS ASIMETRICA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000" b="1" dirty="0" smtClean="0"/>
              <a:t>SIERRA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000" b="1" dirty="0" smtClean="0"/>
              <a:t>BOVEDA CUADRATICA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000" b="1" dirty="0" smtClean="0"/>
              <a:t>MARIPOSA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000" b="1" dirty="0"/>
              <a:t>PIRAMIDAL INVERTIDA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000" b="1" dirty="0" smtClean="0"/>
              <a:t>4 AGUAS CABALLETE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000" b="1" dirty="0" smtClean="0"/>
              <a:t>4 AGUAS PIRAMIDAL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sz="2000" b="1" dirty="0" smtClean="0"/>
          </a:p>
        </p:txBody>
      </p:sp>
      <p:grpSp>
        <p:nvGrpSpPr>
          <p:cNvPr id="3" name="2 Grupo"/>
          <p:cNvGrpSpPr/>
          <p:nvPr/>
        </p:nvGrpSpPr>
        <p:grpSpPr>
          <a:xfrm>
            <a:off x="3509206" y="1776066"/>
            <a:ext cx="612069" cy="347564"/>
            <a:chOff x="3563888" y="476672"/>
            <a:chExt cx="1224138" cy="675368"/>
          </a:xfrm>
        </p:grpSpPr>
        <p:sp>
          <p:nvSpPr>
            <p:cNvPr id="4" name="3 Rectángulo"/>
            <p:cNvSpPr/>
            <p:nvPr/>
          </p:nvSpPr>
          <p:spPr>
            <a:xfrm>
              <a:off x="3707905" y="644216"/>
              <a:ext cx="936104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3563888" y="476672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3563889" y="1008024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3563888" y="2420888"/>
            <a:ext cx="529509" cy="327804"/>
            <a:chOff x="4834579" y="2636912"/>
            <a:chExt cx="2220300" cy="1016080"/>
          </a:xfrm>
        </p:grpSpPr>
        <p:grpSp>
          <p:nvGrpSpPr>
            <p:cNvPr id="12" name="11 Grupo"/>
            <p:cNvGrpSpPr/>
            <p:nvPr/>
          </p:nvGrpSpPr>
          <p:grpSpPr>
            <a:xfrm>
              <a:off x="4834579" y="2636912"/>
              <a:ext cx="1252848" cy="1016080"/>
              <a:chOff x="5479394" y="928048"/>
              <a:chExt cx="1252848" cy="1016080"/>
            </a:xfrm>
          </p:grpSpPr>
          <p:sp>
            <p:nvSpPr>
              <p:cNvPr id="13" name="12 Rectángulo"/>
              <p:cNvSpPr/>
              <p:nvPr/>
            </p:nvSpPr>
            <p:spPr>
              <a:xfrm>
                <a:off x="5652121" y="1436304"/>
                <a:ext cx="936104" cy="36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" name="13 Rectángulo"/>
              <p:cNvSpPr/>
              <p:nvPr/>
            </p:nvSpPr>
            <p:spPr>
              <a:xfrm>
                <a:off x="5508105" y="1800112"/>
                <a:ext cx="1224137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" name="14 Forma libre"/>
              <p:cNvSpPr/>
              <p:nvPr/>
            </p:nvSpPr>
            <p:spPr>
              <a:xfrm>
                <a:off x="5663821" y="928048"/>
                <a:ext cx="928048" cy="545910"/>
              </a:xfrm>
              <a:custGeom>
                <a:avLst/>
                <a:gdLst>
                  <a:gd name="connsiteX0" fmla="*/ 0 w 928048"/>
                  <a:gd name="connsiteY0" fmla="*/ 518615 h 545910"/>
                  <a:gd name="connsiteX1" fmla="*/ 54591 w 928048"/>
                  <a:gd name="connsiteY1" fmla="*/ 518615 h 545910"/>
                  <a:gd name="connsiteX2" fmla="*/ 928048 w 928048"/>
                  <a:gd name="connsiteY2" fmla="*/ 545910 h 545910"/>
                  <a:gd name="connsiteX3" fmla="*/ 914400 w 928048"/>
                  <a:gd name="connsiteY3" fmla="*/ 0 h 545910"/>
                  <a:gd name="connsiteX4" fmla="*/ 27296 w 928048"/>
                  <a:gd name="connsiteY4" fmla="*/ 395785 h 545910"/>
                  <a:gd name="connsiteX5" fmla="*/ 0 w 928048"/>
                  <a:gd name="connsiteY5" fmla="*/ 518615 h 54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8048" h="545910">
                    <a:moveTo>
                      <a:pt x="0" y="518615"/>
                    </a:moveTo>
                    <a:lnTo>
                      <a:pt x="54591" y="518615"/>
                    </a:lnTo>
                    <a:lnTo>
                      <a:pt x="928048" y="545910"/>
                    </a:lnTo>
                    <a:lnTo>
                      <a:pt x="914400" y="0"/>
                    </a:lnTo>
                    <a:lnTo>
                      <a:pt x="27296" y="395785"/>
                    </a:lnTo>
                    <a:lnTo>
                      <a:pt x="0" y="51861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" name="15 Rectángulo"/>
              <p:cNvSpPr/>
              <p:nvPr/>
            </p:nvSpPr>
            <p:spPr>
              <a:xfrm rot="20068515">
                <a:off x="5479394" y="1066383"/>
                <a:ext cx="1224137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7" name="16 Grupo"/>
            <p:cNvGrpSpPr/>
            <p:nvPr/>
          </p:nvGrpSpPr>
          <p:grpSpPr>
            <a:xfrm flipH="1">
              <a:off x="5845101" y="2636912"/>
              <a:ext cx="1209778" cy="1016080"/>
              <a:chOff x="5479394" y="928048"/>
              <a:chExt cx="1252848" cy="1016080"/>
            </a:xfrm>
          </p:grpSpPr>
          <p:sp>
            <p:nvSpPr>
              <p:cNvPr id="18" name="17 Rectángulo"/>
              <p:cNvSpPr/>
              <p:nvPr/>
            </p:nvSpPr>
            <p:spPr>
              <a:xfrm>
                <a:off x="5652121" y="1436304"/>
                <a:ext cx="936104" cy="36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" name="18 Rectángulo"/>
              <p:cNvSpPr/>
              <p:nvPr/>
            </p:nvSpPr>
            <p:spPr>
              <a:xfrm>
                <a:off x="5508105" y="1800112"/>
                <a:ext cx="1224137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" name="19 Forma libre"/>
              <p:cNvSpPr/>
              <p:nvPr/>
            </p:nvSpPr>
            <p:spPr>
              <a:xfrm>
                <a:off x="5663821" y="928048"/>
                <a:ext cx="928048" cy="545910"/>
              </a:xfrm>
              <a:custGeom>
                <a:avLst/>
                <a:gdLst>
                  <a:gd name="connsiteX0" fmla="*/ 0 w 928048"/>
                  <a:gd name="connsiteY0" fmla="*/ 518615 h 545910"/>
                  <a:gd name="connsiteX1" fmla="*/ 54591 w 928048"/>
                  <a:gd name="connsiteY1" fmla="*/ 518615 h 545910"/>
                  <a:gd name="connsiteX2" fmla="*/ 928048 w 928048"/>
                  <a:gd name="connsiteY2" fmla="*/ 545910 h 545910"/>
                  <a:gd name="connsiteX3" fmla="*/ 914400 w 928048"/>
                  <a:gd name="connsiteY3" fmla="*/ 0 h 545910"/>
                  <a:gd name="connsiteX4" fmla="*/ 27296 w 928048"/>
                  <a:gd name="connsiteY4" fmla="*/ 395785 h 545910"/>
                  <a:gd name="connsiteX5" fmla="*/ 0 w 928048"/>
                  <a:gd name="connsiteY5" fmla="*/ 518615 h 54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8048" h="545910">
                    <a:moveTo>
                      <a:pt x="0" y="518615"/>
                    </a:moveTo>
                    <a:lnTo>
                      <a:pt x="54591" y="518615"/>
                    </a:lnTo>
                    <a:lnTo>
                      <a:pt x="928048" y="545910"/>
                    </a:lnTo>
                    <a:lnTo>
                      <a:pt x="914400" y="0"/>
                    </a:lnTo>
                    <a:lnTo>
                      <a:pt x="27296" y="395785"/>
                    </a:lnTo>
                    <a:lnTo>
                      <a:pt x="0" y="51861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" name="20 Rectángulo"/>
              <p:cNvSpPr/>
              <p:nvPr/>
            </p:nvSpPr>
            <p:spPr>
              <a:xfrm rot="20068515">
                <a:off x="5479394" y="1066383"/>
                <a:ext cx="1224137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22" name="21 Rectángulo"/>
            <p:cNvSpPr/>
            <p:nvPr/>
          </p:nvSpPr>
          <p:spPr>
            <a:xfrm>
              <a:off x="5936586" y="2636912"/>
              <a:ext cx="89443" cy="8720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8" name="47 Grupo"/>
          <p:cNvGrpSpPr/>
          <p:nvPr/>
        </p:nvGrpSpPr>
        <p:grpSpPr>
          <a:xfrm>
            <a:off x="4475857" y="2748693"/>
            <a:ext cx="661941" cy="411178"/>
            <a:chOff x="5508104" y="1813123"/>
            <a:chExt cx="1545181" cy="999528"/>
          </a:xfrm>
        </p:grpSpPr>
        <p:grpSp>
          <p:nvGrpSpPr>
            <p:cNvPr id="24" name="23 Grupo"/>
            <p:cNvGrpSpPr/>
            <p:nvPr/>
          </p:nvGrpSpPr>
          <p:grpSpPr>
            <a:xfrm>
              <a:off x="5508104" y="1813123"/>
              <a:ext cx="1545181" cy="999528"/>
              <a:chOff x="5239480" y="2636912"/>
              <a:chExt cx="1815399" cy="999528"/>
            </a:xfrm>
          </p:grpSpPr>
          <p:sp>
            <p:nvSpPr>
              <p:cNvPr id="33" name="32 Rectángulo"/>
              <p:cNvSpPr/>
              <p:nvPr/>
            </p:nvSpPr>
            <p:spPr>
              <a:xfrm>
                <a:off x="5239480" y="3492424"/>
                <a:ext cx="1015207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26" name="25 Grupo"/>
              <p:cNvGrpSpPr/>
              <p:nvPr/>
            </p:nvGrpSpPr>
            <p:grpSpPr>
              <a:xfrm flipH="1">
                <a:off x="5872825" y="2636912"/>
                <a:ext cx="1182054" cy="999528"/>
                <a:chOff x="5479394" y="928048"/>
                <a:chExt cx="1224137" cy="999528"/>
              </a:xfrm>
            </p:grpSpPr>
            <p:sp>
              <p:nvSpPr>
                <p:cNvPr id="29" name="28 Rectángulo"/>
                <p:cNvSpPr/>
                <p:nvPr/>
              </p:nvSpPr>
              <p:spPr>
                <a:xfrm>
                  <a:off x="5508106" y="1783560"/>
                  <a:ext cx="847948" cy="14401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0" name="29 Forma libre"/>
                <p:cNvSpPr/>
                <p:nvPr/>
              </p:nvSpPr>
              <p:spPr>
                <a:xfrm>
                  <a:off x="5663821" y="928048"/>
                  <a:ext cx="928048" cy="545910"/>
                </a:xfrm>
                <a:custGeom>
                  <a:avLst/>
                  <a:gdLst>
                    <a:gd name="connsiteX0" fmla="*/ 0 w 928048"/>
                    <a:gd name="connsiteY0" fmla="*/ 518615 h 545910"/>
                    <a:gd name="connsiteX1" fmla="*/ 54591 w 928048"/>
                    <a:gd name="connsiteY1" fmla="*/ 518615 h 545910"/>
                    <a:gd name="connsiteX2" fmla="*/ 928048 w 928048"/>
                    <a:gd name="connsiteY2" fmla="*/ 545910 h 545910"/>
                    <a:gd name="connsiteX3" fmla="*/ 914400 w 928048"/>
                    <a:gd name="connsiteY3" fmla="*/ 0 h 545910"/>
                    <a:gd name="connsiteX4" fmla="*/ 27296 w 928048"/>
                    <a:gd name="connsiteY4" fmla="*/ 395785 h 545910"/>
                    <a:gd name="connsiteX5" fmla="*/ 0 w 928048"/>
                    <a:gd name="connsiteY5" fmla="*/ 518615 h 545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8048" h="545910">
                      <a:moveTo>
                        <a:pt x="0" y="518615"/>
                      </a:moveTo>
                      <a:lnTo>
                        <a:pt x="54591" y="518615"/>
                      </a:lnTo>
                      <a:lnTo>
                        <a:pt x="928048" y="545910"/>
                      </a:lnTo>
                      <a:lnTo>
                        <a:pt x="914400" y="0"/>
                      </a:lnTo>
                      <a:lnTo>
                        <a:pt x="27296" y="395785"/>
                      </a:lnTo>
                      <a:lnTo>
                        <a:pt x="0" y="51861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1" name="30 Rectángulo"/>
                <p:cNvSpPr/>
                <p:nvPr/>
              </p:nvSpPr>
              <p:spPr>
                <a:xfrm rot="20068515">
                  <a:off x="5479394" y="1066383"/>
                  <a:ext cx="1224137" cy="14401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sp>
          <p:nvSpPr>
            <p:cNvPr id="44" name="43 Rectángulo"/>
            <p:cNvSpPr/>
            <p:nvPr/>
          </p:nvSpPr>
          <p:spPr>
            <a:xfrm>
              <a:off x="5708872" y="2047576"/>
              <a:ext cx="663328" cy="60900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" name="44 Rectángulo"/>
            <p:cNvSpPr/>
            <p:nvPr/>
          </p:nvSpPr>
          <p:spPr>
            <a:xfrm rot="8946186" flipH="1">
              <a:off x="5611618" y="1888963"/>
              <a:ext cx="587293" cy="1136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" name="45 Rectángulo"/>
            <p:cNvSpPr/>
            <p:nvPr/>
          </p:nvSpPr>
          <p:spPr>
            <a:xfrm>
              <a:off x="6300192" y="2213140"/>
              <a:ext cx="648072" cy="4380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46 Forma libre"/>
            <p:cNvSpPr/>
            <p:nvPr/>
          </p:nvSpPr>
          <p:spPr>
            <a:xfrm>
              <a:off x="5709828" y="1816386"/>
              <a:ext cx="508919" cy="430305"/>
            </a:xfrm>
            <a:custGeom>
              <a:avLst/>
              <a:gdLst>
                <a:gd name="connsiteX0" fmla="*/ 430305 w 508919"/>
                <a:gd name="connsiteY0" fmla="*/ 0 h 430305"/>
                <a:gd name="connsiteX1" fmla="*/ 430305 w 508919"/>
                <a:gd name="connsiteY1" fmla="*/ 0 h 430305"/>
                <a:gd name="connsiteX2" fmla="*/ 0 w 508919"/>
                <a:gd name="connsiteY2" fmla="*/ 314454 h 430305"/>
                <a:gd name="connsiteX3" fmla="*/ 376517 w 508919"/>
                <a:gd name="connsiteY3" fmla="*/ 430305 h 430305"/>
                <a:gd name="connsiteX4" fmla="*/ 508919 w 508919"/>
                <a:gd name="connsiteY4" fmla="*/ 306179 h 430305"/>
                <a:gd name="connsiteX5" fmla="*/ 479956 w 508919"/>
                <a:gd name="connsiteY5" fmla="*/ 33100 h 430305"/>
                <a:gd name="connsiteX6" fmla="*/ 430305 w 508919"/>
                <a:gd name="connsiteY6" fmla="*/ 0 h 43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919" h="430305">
                  <a:moveTo>
                    <a:pt x="430305" y="0"/>
                  </a:moveTo>
                  <a:lnTo>
                    <a:pt x="430305" y="0"/>
                  </a:lnTo>
                  <a:lnTo>
                    <a:pt x="0" y="314454"/>
                  </a:lnTo>
                  <a:lnTo>
                    <a:pt x="376517" y="430305"/>
                  </a:lnTo>
                  <a:lnTo>
                    <a:pt x="508919" y="306179"/>
                  </a:lnTo>
                  <a:lnTo>
                    <a:pt x="479956" y="33100"/>
                  </a:lnTo>
                  <a:lnTo>
                    <a:pt x="43030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9" name="48 Grupo"/>
          <p:cNvGrpSpPr/>
          <p:nvPr/>
        </p:nvGrpSpPr>
        <p:grpSpPr>
          <a:xfrm>
            <a:off x="4355976" y="1954932"/>
            <a:ext cx="576064" cy="449485"/>
            <a:chOff x="5479394" y="928048"/>
            <a:chExt cx="1252848" cy="1016080"/>
          </a:xfrm>
        </p:grpSpPr>
        <p:sp>
          <p:nvSpPr>
            <p:cNvPr id="50" name="49 Rectángulo"/>
            <p:cNvSpPr/>
            <p:nvPr/>
          </p:nvSpPr>
          <p:spPr>
            <a:xfrm>
              <a:off x="5652121" y="1436304"/>
              <a:ext cx="936104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" name="50 Rectángulo"/>
            <p:cNvSpPr/>
            <p:nvPr/>
          </p:nvSpPr>
          <p:spPr>
            <a:xfrm>
              <a:off x="5508105" y="1800112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" name="51 Forma libre"/>
            <p:cNvSpPr/>
            <p:nvPr/>
          </p:nvSpPr>
          <p:spPr>
            <a:xfrm>
              <a:off x="5663821" y="928048"/>
              <a:ext cx="928048" cy="545910"/>
            </a:xfrm>
            <a:custGeom>
              <a:avLst/>
              <a:gdLst>
                <a:gd name="connsiteX0" fmla="*/ 0 w 928048"/>
                <a:gd name="connsiteY0" fmla="*/ 518615 h 545910"/>
                <a:gd name="connsiteX1" fmla="*/ 54591 w 928048"/>
                <a:gd name="connsiteY1" fmla="*/ 518615 h 545910"/>
                <a:gd name="connsiteX2" fmla="*/ 928048 w 928048"/>
                <a:gd name="connsiteY2" fmla="*/ 545910 h 545910"/>
                <a:gd name="connsiteX3" fmla="*/ 914400 w 928048"/>
                <a:gd name="connsiteY3" fmla="*/ 0 h 545910"/>
                <a:gd name="connsiteX4" fmla="*/ 27296 w 928048"/>
                <a:gd name="connsiteY4" fmla="*/ 395785 h 545910"/>
                <a:gd name="connsiteX5" fmla="*/ 0 w 928048"/>
                <a:gd name="connsiteY5" fmla="*/ 518615 h 54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8048" h="545910">
                  <a:moveTo>
                    <a:pt x="0" y="518615"/>
                  </a:moveTo>
                  <a:lnTo>
                    <a:pt x="54591" y="518615"/>
                  </a:lnTo>
                  <a:lnTo>
                    <a:pt x="928048" y="545910"/>
                  </a:lnTo>
                  <a:lnTo>
                    <a:pt x="914400" y="0"/>
                  </a:lnTo>
                  <a:lnTo>
                    <a:pt x="27296" y="395785"/>
                  </a:lnTo>
                  <a:lnTo>
                    <a:pt x="0" y="5186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" name="52 Rectángulo"/>
            <p:cNvSpPr/>
            <p:nvPr/>
          </p:nvSpPr>
          <p:spPr>
            <a:xfrm rot="20068515">
              <a:off x="5479394" y="1066383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4" name="53 Grupo"/>
          <p:cNvGrpSpPr/>
          <p:nvPr/>
        </p:nvGrpSpPr>
        <p:grpSpPr>
          <a:xfrm>
            <a:off x="3581215" y="3252920"/>
            <a:ext cx="505570" cy="356436"/>
            <a:chOff x="5479394" y="928048"/>
            <a:chExt cx="1252848" cy="1016080"/>
          </a:xfrm>
        </p:grpSpPr>
        <p:sp>
          <p:nvSpPr>
            <p:cNvPr id="55" name="54 Rectángulo"/>
            <p:cNvSpPr/>
            <p:nvPr/>
          </p:nvSpPr>
          <p:spPr>
            <a:xfrm>
              <a:off x="5652121" y="1436304"/>
              <a:ext cx="936104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" name="55 Rectángulo"/>
            <p:cNvSpPr/>
            <p:nvPr/>
          </p:nvSpPr>
          <p:spPr>
            <a:xfrm>
              <a:off x="5508105" y="1800112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" name="56 Forma libre"/>
            <p:cNvSpPr/>
            <p:nvPr/>
          </p:nvSpPr>
          <p:spPr>
            <a:xfrm>
              <a:off x="5663821" y="928048"/>
              <a:ext cx="928048" cy="545910"/>
            </a:xfrm>
            <a:custGeom>
              <a:avLst/>
              <a:gdLst>
                <a:gd name="connsiteX0" fmla="*/ 0 w 928048"/>
                <a:gd name="connsiteY0" fmla="*/ 518615 h 545910"/>
                <a:gd name="connsiteX1" fmla="*/ 54591 w 928048"/>
                <a:gd name="connsiteY1" fmla="*/ 518615 h 545910"/>
                <a:gd name="connsiteX2" fmla="*/ 928048 w 928048"/>
                <a:gd name="connsiteY2" fmla="*/ 545910 h 545910"/>
                <a:gd name="connsiteX3" fmla="*/ 914400 w 928048"/>
                <a:gd name="connsiteY3" fmla="*/ 0 h 545910"/>
                <a:gd name="connsiteX4" fmla="*/ 27296 w 928048"/>
                <a:gd name="connsiteY4" fmla="*/ 395785 h 545910"/>
                <a:gd name="connsiteX5" fmla="*/ 0 w 928048"/>
                <a:gd name="connsiteY5" fmla="*/ 518615 h 54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8048" h="545910">
                  <a:moveTo>
                    <a:pt x="0" y="518615"/>
                  </a:moveTo>
                  <a:lnTo>
                    <a:pt x="54591" y="518615"/>
                  </a:lnTo>
                  <a:lnTo>
                    <a:pt x="928048" y="545910"/>
                  </a:lnTo>
                  <a:lnTo>
                    <a:pt x="914400" y="0"/>
                  </a:lnTo>
                  <a:lnTo>
                    <a:pt x="27296" y="395785"/>
                  </a:lnTo>
                  <a:lnTo>
                    <a:pt x="0" y="5186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" name="57 Rectángulo"/>
            <p:cNvSpPr/>
            <p:nvPr/>
          </p:nvSpPr>
          <p:spPr>
            <a:xfrm rot="20068515">
              <a:off x="5479394" y="1066383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4" name="63 Grupo"/>
          <p:cNvGrpSpPr/>
          <p:nvPr/>
        </p:nvGrpSpPr>
        <p:grpSpPr>
          <a:xfrm>
            <a:off x="3868491" y="3252920"/>
            <a:ext cx="505570" cy="356436"/>
            <a:chOff x="5479394" y="928048"/>
            <a:chExt cx="1252848" cy="1016080"/>
          </a:xfrm>
        </p:grpSpPr>
        <p:sp>
          <p:nvSpPr>
            <p:cNvPr id="65" name="64 Rectángulo"/>
            <p:cNvSpPr/>
            <p:nvPr/>
          </p:nvSpPr>
          <p:spPr>
            <a:xfrm>
              <a:off x="5652121" y="1436304"/>
              <a:ext cx="936104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" name="65 Rectángulo"/>
            <p:cNvSpPr/>
            <p:nvPr/>
          </p:nvSpPr>
          <p:spPr>
            <a:xfrm>
              <a:off x="5508105" y="1800112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" name="66 Forma libre"/>
            <p:cNvSpPr/>
            <p:nvPr/>
          </p:nvSpPr>
          <p:spPr>
            <a:xfrm>
              <a:off x="5663821" y="928048"/>
              <a:ext cx="928048" cy="545910"/>
            </a:xfrm>
            <a:custGeom>
              <a:avLst/>
              <a:gdLst>
                <a:gd name="connsiteX0" fmla="*/ 0 w 928048"/>
                <a:gd name="connsiteY0" fmla="*/ 518615 h 545910"/>
                <a:gd name="connsiteX1" fmla="*/ 54591 w 928048"/>
                <a:gd name="connsiteY1" fmla="*/ 518615 h 545910"/>
                <a:gd name="connsiteX2" fmla="*/ 928048 w 928048"/>
                <a:gd name="connsiteY2" fmla="*/ 545910 h 545910"/>
                <a:gd name="connsiteX3" fmla="*/ 914400 w 928048"/>
                <a:gd name="connsiteY3" fmla="*/ 0 h 545910"/>
                <a:gd name="connsiteX4" fmla="*/ 27296 w 928048"/>
                <a:gd name="connsiteY4" fmla="*/ 395785 h 545910"/>
                <a:gd name="connsiteX5" fmla="*/ 0 w 928048"/>
                <a:gd name="connsiteY5" fmla="*/ 518615 h 54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8048" h="545910">
                  <a:moveTo>
                    <a:pt x="0" y="518615"/>
                  </a:moveTo>
                  <a:lnTo>
                    <a:pt x="54591" y="518615"/>
                  </a:lnTo>
                  <a:lnTo>
                    <a:pt x="928048" y="545910"/>
                  </a:lnTo>
                  <a:lnTo>
                    <a:pt x="914400" y="0"/>
                  </a:lnTo>
                  <a:lnTo>
                    <a:pt x="27296" y="395785"/>
                  </a:lnTo>
                  <a:lnTo>
                    <a:pt x="0" y="5186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" name="67 Rectángulo"/>
            <p:cNvSpPr/>
            <p:nvPr/>
          </p:nvSpPr>
          <p:spPr>
            <a:xfrm rot="20068515">
              <a:off x="5479394" y="1066383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9" name="78 Grupo"/>
          <p:cNvGrpSpPr/>
          <p:nvPr/>
        </p:nvGrpSpPr>
        <p:grpSpPr>
          <a:xfrm>
            <a:off x="4520260" y="3609356"/>
            <a:ext cx="796119" cy="357540"/>
            <a:chOff x="4614549" y="3759664"/>
            <a:chExt cx="796119" cy="357540"/>
          </a:xfrm>
        </p:grpSpPr>
        <p:grpSp>
          <p:nvGrpSpPr>
            <p:cNvPr id="69" name="68 Grupo"/>
            <p:cNvGrpSpPr/>
            <p:nvPr/>
          </p:nvGrpSpPr>
          <p:grpSpPr>
            <a:xfrm>
              <a:off x="4905098" y="3760768"/>
              <a:ext cx="505570" cy="356436"/>
              <a:chOff x="5479394" y="928048"/>
              <a:chExt cx="1252848" cy="1016080"/>
            </a:xfrm>
          </p:grpSpPr>
          <p:sp>
            <p:nvSpPr>
              <p:cNvPr id="70" name="69 Rectángulo"/>
              <p:cNvSpPr/>
              <p:nvPr/>
            </p:nvSpPr>
            <p:spPr>
              <a:xfrm>
                <a:off x="5652121" y="1436304"/>
                <a:ext cx="936104" cy="36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" name="70 Rectángulo"/>
              <p:cNvSpPr/>
              <p:nvPr/>
            </p:nvSpPr>
            <p:spPr>
              <a:xfrm>
                <a:off x="5508105" y="1800112"/>
                <a:ext cx="1224137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" name="71 Forma libre"/>
              <p:cNvSpPr/>
              <p:nvPr/>
            </p:nvSpPr>
            <p:spPr>
              <a:xfrm>
                <a:off x="5663821" y="928048"/>
                <a:ext cx="928048" cy="545910"/>
              </a:xfrm>
              <a:custGeom>
                <a:avLst/>
                <a:gdLst>
                  <a:gd name="connsiteX0" fmla="*/ 0 w 928048"/>
                  <a:gd name="connsiteY0" fmla="*/ 518615 h 545910"/>
                  <a:gd name="connsiteX1" fmla="*/ 54591 w 928048"/>
                  <a:gd name="connsiteY1" fmla="*/ 518615 h 545910"/>
                  <a:gd name="connsiteX2" fmla="*/ 928048 w 928048"/>
                  <a:gd name="connsiteY2" fmla="*/ 545910 h 545910"/>
                  <a:gd name="connsiteX3" fmla="*/ 914400 w 928048"/>
                  <a:gd name="connsiteY3" fmla="*/ 0 h 545910"/>
                  <a:gd name="connsiteX4" fmla="*/ 27296 w 928048"/>
                  <a:gd name="connsiteY4" fmla="*/ 395785 h 545910"/>
                  <a:gd name="connsiteX5" fmla="*/ 0 w 928048"/>
                  <a:gd name="connsiteY5" fmla="*/ 518615 h 54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8048" h="545910">
                    <a:moveTo>
                      <a:pt x="0" y="518615"/>
                    </a:moveTo>
                    <a:lnTo>
                      <a:pt x="54591" y="518615"/>
                    </a:lnTo>
                    <a:lnTo>
                      <a:pt x="928048" y="545910"/>
                    </a:lnTo>
                    <a:lnTo>
                      <a:pt x="914400" y="0"/>
                    </a:lnTo>
                    <a:lnTo>
                      <a:pt x="27296" y="395785"/>
                    </a:lnTo>
                    <a:lnTo>
                      <a:pt x="0" y="51861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3" name="72 Rectángulo"/>
              <p:cNvSpPr/>
              <p:nvPr/>
            </p:nvSpPr>
            <p:spPr>
              <a:xfrm rot="20068515">
                <a:off x="5479394" y="1066383"/>
                <a:ext cx="1224137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4" name="73 Grupo"/>
            <p:cNvGrpSpPr/>
            <p:nvPr/>
          </p:nvGrpSpPr>
          <p:grpSpPr>
            <a:xfrm flipH="1">
              <a:off x="4614549" y="3759664"/>
              <a:ext cx="502542" cy="356436"/>
              <a:chOff x="5479394" y="928048"/>
              <a:chExt cx="1252848" cy="1016080"/>
            </a:xfrm>
          </p:grpSpPr>
          <p:sp>
            <p:nvSpPr>
              <p:cNvPr id="75" name="74 Rectángulo"/>
              <p:cNvSpPr/>
              <p:nvPr/>
            </p:nvSpPr>
            <p:spPr>
              <a:xfrm>
                <a:off x="5652121" y="1436304"/>
                <a:ext cx="936104" cy="36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" name="75 Rectángulo"/>
              <p:cNvSpPr/>
              <p:nvPr/>
            </p:nvSpPr>
            <p:spPr>
              <a:xfrm>
                <a:off x="5508105" y="1800112"/>
                <a:ext cx="1224137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" name="76 Forma libre"/>
              <p:cNvSpPr/>
              <p:nvPr/>
            </p:nvSpPr>
            <p:spPr>
              <a:xfrm>
                <a:off x="5663821" y="928048"/>
                <a:ext cx="928048" cy="545910"/>
              </a:xfrm>
              <a:custGeom>
                <a:avLst/>
                <a:gdLst>
                  <a:gd name="connsiteX0" fmla="*/ 0 w 928048"/>
                  <a:gd name="connsiteY0" fmla="*/ 518615 h 545910"/>
                  <a:gd name="connsiteX1" fmla="*/ 54591 w 928048"/>
                  <a:gd name="connsiteY1" fmla="*/ 518615 h 545910"/>
                  <a:gd name="connsiteX2" fmla="*/ 928048 w 928048"/>
                  <a:gd name="connsiteY2" fmla="*/ 545910 h 545910"/>
                  <a:gd name="connsiteX3" fmla="*/ 914400 w 928048"/>
                  <a:gd name="connsiteY3" fmla="*/ 0 h 545910"/>
                  <a:gd name="connsiteX4" fmla="*/ 27296 w 928048"/>
                  <a:gd name="connsiteY4" fmla="*/ 395785 h 545910"/>
                  <a:gd name="connsiteX5" fmla="*/ 0 w 928048"/>
                  <a:gd name="connsiteY5" fmla="*/ 518615 h 54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8048" h="545910">
                    <a:moveTo>
                      <a:pt x="0" y="518615"/>
                    </a:moveTo>
                    <a:lnTo>
                      <a:pt x="54591" y="518615"/>
                    </a:lnTo>
                    <a:lnTo>
                      <a:pt x="928048" y="545910"/>
                    </a:lnTo>
                    <a:lnTo>
                      <a:pt x="914400" y="0"/>
                    </a:lnTo>
                    <a:lnTo>
                      <a:pt x="27296" y="395785"/>
                    </a:lnTo>
                    <a:lnTo>
                      <a:pt x="0" y="51861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" name="77 Rectángulo"/>
              <p:cNvSpPr/>
              <p:nvPr/>
            </p:nvSpPr>
            <p:spPr>
              <a:xfrm rot="20068515">
                <a:off x="5479394" y="1066383"/>
                <a:ext cx="1224137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567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5696" y="769964"/>
            <a:ext cx="5616624" cy="547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13360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esultado de imagen para muralla roja bofi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768234"/>
            <a:ext cx="6768752" cy="506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71403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836712"/>
            <a:ext cx="6664044" cy="582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93362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3728" y="476672"/>
            <a:ext cx="4608512" cy="604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56087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1124744"/>
            <a:ext cx="7037724" cy="5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10444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5696" y="908720"/>
            <a:ext cx="4176463" cy="544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54043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1760" y="655389"/>
            <a:ext cx="4176464" cy="616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24936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1268760"/>
            <a:ext cx="7297794" cy="500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79732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1484784"/>
            <a:ext cx="7359678" cy="477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62463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3928" y="476672"/>
            <a:ext cx="4105391" cy="529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68455" y="836712"/>
            <a:ext cx="413559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r>
              <a:rPr lang="es-CO" sz="2000" b="1" dirty="0" smtClean="0"/>
              <a:t>ESTEREOTOMICA - APERTURA</a:t>
            </a:r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1298127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74440" y="0"/>
            <a:ext cx="42016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VARIANTES</a:t>
            </a:r>
          </a:p>
          <a:p>
            <a:endParaRPr lang="es-CO" sz="24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000" b="1" dirty="0" smtClean="0"/>
              <a:t>PIRAMIDAL INVERTIDA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000" b="1" dirty="0" smtClean="0"/>
              <a:t>4 AGUAS PIRAMIDE TRUNCADA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000" b="1" dirty="0" smtClean="0"/>
              <a:t>4 AGUAS CABALLETE OCHAVADO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000" b="1" dirty="0" smtClean="0"/>
              <a:t>4 AGUAS CON MANSARDA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000" b="1" dirty="0" smtClean="0"/>
              <a:t>POLIEDRICO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000" b="1" dirty="0" smtClean="0"/>
              <a:t>BOVEDA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000" b="1" dirty="0" smtClean="0"/>
              <a:t>ONDULADA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000" b="1" dirty="0" smtClean="0"/>
              <a:t>CUPULA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000" b="1" dirty="0" smtClean="0"/>
              <a:t>CONICO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000" b="1" dirty="0" smtClean="0"/>
              <a:t>ALAVEADA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000" b="1" dirty="0"/>
              <a:t>EN CRUCETA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sz="2000" b="1" dirty="0"/>
          </a:p>
        </p:txBody>
      </p:sp>
      <p:grpSp>
        <p:nvGrpSpPr>
          <p:cNvPr id="7" name="6 Grupo"/>
          <p:cNvGrpSpPr/>
          <p:nvPr/>
        </p:nvGrpSpPr>
        <p:grpSpPr>
          <a:xfrm>
            <a:off x="5652120" y="692696"/>
            <a:ext cx="918926" cy="720276"/>
            <a:chOff x="5069941" y="5675997"/>
            <a:chExt cx="918926" cy="720276"/>
          </a:xfrm>
        </p:grpSpPr>
        <p:sp>
          <p:nvSpPr>
            <p:cNvPr id="8" name="7 Forma libre"/>
            <p:cNvSpPr/>
            <p:nvPr/>
          </p:nvSpPr>
          <p:spPr>
            <a:xfrm>
              <a:off x="5076056" y="5675997"/>
              <a:ext cx="909873" cy="416459"/>
            </a:xfrm>
            <a:custGeom>
              <a:avLst/>
              <a:gdLst>
                <a:gd name="connsiteX0" fmla="*/ 0 w 909873"/>
                <a:gd name="connsiteY0" fmla="*/ 135802 h 416459"/>
                <a:gd name="connsiteX1" fmla="*/ 457200 w 909873"/>
                <a:gd name="connsiteY1" fmla="*/ 416459 h 416459"/>
                <a:gd name="connsiteX2" fmla="*/ 909873 w 909873"/>
                <a:gd name="connsiteY2" fmla="*/ 203703 h 416459"/>
                <a:gd name="connsiteX3" fmla="*/ 362138 w 909873"/>
                <a:gd name="connsiteY3" fmla="*/ 0 h 416459"/>
                <a:gd name="connsiteX4" fmla="*/ 0 w 909873"/>
                <a:gd name="connsiteY4" fmla="*/ 135802 h 41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873" h="416459">
                  <a:moveTo>
                    <a:pt x="0" y="135802"/>
                  </a:moveTo>
                  <a:lnTo>
                    <a:pt x="457200" y="416459"/>
                  </a:lnTo>
                  <a:lnTo>
                    <a:pt x="909873" y="203703"/>
                  </a:lnTo>
                  <a:lnTo>
                    <a:pt x="362138" y="0"/>
                  </a:lnTo>
                  <a:lnTo>
                    <a:pt x="0" y="13580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Forma libre"/>
            <p:cNvSpPr/>
            <p:nvPr/>
          </p:nvSpPr>
          <p:spPr>
            <a:xfrm>
              <a:off x="5069941" y="5816851"/>
              <a:ext cx="461726" cy="552262"/>
            </a:xfrm>
            <a:custGeom>
              <a:avLst/>
              <a:gdLst>
                <a:gd name="connsiteX0" fmla="*/ 0 w 461726"/>
                <a:gd name="connsiteY0" fmla="*/ 0 h 552262"/>
                <a:gd name="connsiteX1" fmla="*/ 0 w 461726"/>
                <a:gd name="connsiteY1" fmla="*/ 0 h 552262"/>
                <a:gd name="connsiteX2" fmla="*/ 430039 w 461726"/>
                <a:gd name="connsiteY2" fmla="*/ 552262 h 552262"/>
                <a:gd name="connsiteX3" fmla="*/ 461726 w 461726"/>
                <a:gd name="connsiteY3" fmla="*/ 267078 h 552262"/>
                <a:gd name="connsiteX4" fmla="*/ 0 w 461726"/>
                <a:gd name="connsiteY4" fmla="*/ 0 h 55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726" h="552262">
                  <a:moveTo>
                    <a:pt x="0" y="0"/>
                  </a:moveTo>
                  <a:lnTo>
                    <a:pt x="0" y="0"/>
                  </a:lnTo>
                  <a:lnTo>
                    <a:pt x="430039" y="552262"/>
                  </a:lnTo>
                  <a:lnTo>
                    <a:pt x="461726" y="2670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Forma libre"/>
            <p:cNvSpPr/>
            <p:nvPr/>
          </p:nvSpPr>
          <p:spPr>
            <a:xfrm>
              <a:off x="5504507" y="5898333"/>
              <a:ext cx="484360" cy="497940"/>
            </a:xfrm>
            <a:custGeom>
              <a:avLst/>
              <a:gdLst>
                <a:gd name="connsiteX0" fmla="*/ 0 w 484360"/>
                <a:gd name="connsiteY0" fmla="*/ 497940 h 497940"/>
                <a:gd name="connsiteX1" fmla="*/ 484360 w 484360"/>
                <a:gd name="connsiteY1" fmla="*/ 0 h 497940"/>
                <a:gd name="connsiteX2" fmla="*/ 27160 w 484360"/>
                <a:gd name="connsiteY2" fmla="*/ 185596 h 497940"/>
                <a:gd name="connsiteX3" fmla="*/ 0 w 484360"/>
                <a:gd name="connsiteY3" fmla="*/ 497940 h 49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4360" h="497940">
                  <a:moveTo>
                    <a:pt x="0" y="497940"/>
                  </a:moveTo>
                  <a:lnTo>
                    <a:pt x="484360" y="0"/>
                  </a:lnTo>
                  <a:lnTo>
                    <a:pt x="27160" y="185596"/>
                  </a:lnTo>
                  <a:lnTo>
                    <a:pt x="0" y="49794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1" name="10 Conector recto"/>
            <p:cNvCxnSpPr>
              <a:stCxn id="8" idx="3"/>
              <a:endCxn id="10" idx="2"/>
            </p:cNvCxnSpPr>
            <p:nvPr/>
          </p:nvCxnSpPr>
          <p:spPr>
            <a:xfrm>
              <a:off x="5438194" y="5675997"/>
              <a:ext cx="93473" cy="407932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 descr="Resultado de imagen para PIRAMIDE TRUNCADA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0283" y="1164002"/>
            <a:ext cx="108012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sultado de imagen para TIPOS DE CUBIERTAS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46678" y="1906342"/>
            <a:ext cx="1736961" cy="78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n relacionada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3758" y="2108580"/>
            <a:ext cx="1002920" cy="88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n relacionada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83639" y="2348125"/>
            <a:ext cx="1132764" cy="99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3.bp.blogspot.com/-4csU2JSnlDU/VOlPLwGpCiI/AAAAAAAAAWM/2RlvcOiz4J4/s1600/B%C3%B3vedas%2By%2Bc%C3%BApulas%2C%2Btipolog%C3%ADas.jpg"/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3F2F0"/>
              </a:clrFrom>
              <a:clrTo>
                <a:srgbClr val="F3F2F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58332" y="2348125"/>
            <a:ext cx="985985" cy="81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n relacionada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25911" y="3501008"/>
            <a:ext cx="818406" cy="80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3.bp.blogspot.com/-4csU2JSnlDU/VOlPLwGpCiI/AAAAAAAAAWM/2RlvcOiz4J4/s1600/B%C3%B3vedas%2By%2Bc%C3%BApulas%2C%2Btipolog%C3%ADas.jpg"/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5F1F2"/>
              </a:clrFrom>
              <a:clrTo>
                <a:srgbClr val="F5F1F2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040" y="3122635"/>
            <a:ext cx="882869" cy="75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83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2132856"/>
            <a:ext cx="6071215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20156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988840"/>
            <a:ext cx="3626069" cy="400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2643" y="2348879"/>
            <a:ext cx="3838968" cy="375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72966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3688" y="212688"/>
            <a:ext cx="5472608" cy="664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41694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cubierta atrapa cielo le corbus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744663"/>
            <a:ext cx="502920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080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esultado de imagen para TIPOS DE CUBIERTAS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3912" y="1628800"/>
            <a:ext cx="7388049" cy="439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115616" y="548680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TIPOS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182107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7491965" cy="347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115616" y="548680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TIPOS</a:t>
            </a:r>
            <a:endParaRPr lang="es-ES" sz="3200" b="1" dirty="0"/>
          </a:p>
        </p:txBody>
      </p:sp>
      <p:grpSp>
        <p:nvGrpSpPr>
          <p:cNvPr id="12" name="11 Grupo"/>
          <p:cNvGrpSpPr/>
          <p:nvPr/>
        </p:nvGrpSpPr>
        <p:grpSpPr>
          <a:xfrm>
            <a:off x="2627784" y="5528740"/>
            <a:ext cx="3705851" cy="1136714"/>
            <a:chOff x="4455280" y="5520897"/>
            <a:chExt cx="3705851" cy="1136714"/>
          </a:xfrm>
        </p:grpSpPr>
        <p:sp>
          <p:nvSpPr>
            <p:cNvPr id="3" name="2 Elipse"/>
            <p:cNvSpPr/>
            <p:nvPr/>
          </p:nvSpPr>
          <p:spPr>
            <a:xfrm>
              <a:off x="6156176" y="6153555"/>
              <a:ext cx="720080" cy="50405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" name="1 Triángulo isósceles"/>
            <p:cNvSpPr/>
            <p:nvPr/>
          </p:nvSpPr>
          <p:spPr>
            <a:xfrm>
              <a:off x="6156176" y="5577491"/>
              <a:ext cx="720080" cy="80925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5 Triángulo isósceles"/>
            <p:cNvSpPr/>
            <p:nvPr/>
          </p:nvSpPr>
          <p:spPr>
            <a:xfrm rot="10978867">
              <a:off x="7409689" y="5772926"/>
              <a:ext cx="720080" cy="80925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Elipse"/>
            <p:cNvSpPr/>
            <p:nvPr/>
          </p:nvSpPr>
          <p:spPr>
            <a:xfrm rot="10978867">
              <a:off x="7441051" y="5520897"/>
              <a:ext cx="720080" cy="50405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7" name="6 Grupo"/>
            <p:cNvGrpSpPr/>
            <p:nvPr/>
          </p:nvGrpSpPr>
          <p:grpSpPr>
            <a:xfrm rot="10065344">
              <a:off x="4455280" y="5661248"/>
              <a:ext cx="1068703" cy="873714"/>
              <a:chOff x="4427984" y="5661248"/>
              <a:chExt cx="1068703" cy="873714"/>
            </a:xfrm>
            <a:solidFill>
              <a:schemeClr val="bg1"/>
            </a:solidFill>
          </p:grpSpPr>
          <p:sp>
            <p:nvSpPr>
              <p:cNvPr id="4" name="3 Triángulo isósceles"/>
              <p:cNvSpPr/>
              <p:nvPr/>
            </p:nvSpPr>
            <p:spPr>
              <a:xfrm rot="2234647">
                <a:off x="4427984" y="5661248"/>
                <a:ext cx="720080" cy="648072"/>
              </a:xfrm>
              <a:prstGeom prst="triangl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" name="7 Triángulo isósceles"/>
              <p:cNvSpPr/>
              <p:nvPr/>
            </p:nvSpPr>
            <p:spPr>
              <a:xfrm rot="2570001" flipH="1" flipV="1">
                <a:off x="4659618" y="5948890"/>
                <a:ext cx="837069" cy="586072"/>
              </a:xfrm>
              <a:prstGeom prst="triangl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cxnSp>
          <p:nvCxnSpPr>
            <p:cNvPr id="11" name="10 Conector recto"/>
            <p:cNvCxnSpPr>
              <a:stCxn id="3" idx="2"/>
              <a:endCxn id="2" idx="4"/>
            </p:cNvCxnSpPr>
            <p:nvPr/>
          </p:nvCxnSpPr>
          <p:spPr>
            <a:xfrm flipV="1">
              <a:off x="6156176" y="6386745"/>
              <a:ext cx="720080" cy="18838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22 Grupo"/>
          <p:cNvGrpSpPr/>
          <p:nvPr/>
        </p:nvGrpSpPr>
        <p:grpSpPr>
          <a:xfrm>
            <a:off x="952774" y="5767894"/>
            <a:ext cx="918926" cy="720276"/>
            <a:chOff x="5069941" y="5675997"/>
            <a:chExt cx="918926" cy="720276"/>
          </a:xfrm>
        </p:grpSpPr>
        <p:sp>
          <p:nvSpPr>
            <p:cNvPr id="18" name="17 Forma libre"/>
            <p:cNvSpPr/>
            <p:nvPr/>
          </p:nvSpPr>
          <p:spPr>
            <a:xfrm>
              <a:off x="5076056" y="5675997"/>
              <a:ext cx="909873" cy="416459"/>
            </a:xfrm>
            <a:custGeom>
              <a:avLst/>
              <a:gdLst>
                <a:gd name="connsiteX0" fmla="*/ 0 w 909873"/>
                <a:gd name="connsiteY0" fmla="*/ 135802 h 416459"/>
                <a:gd name="connsiteX1" fmla="*/ 457200 w 909873"/>
                <a:gd name="connsiteY1" fmla="*/ 416459 h 416459"/>
                <a:gd name="connsiteX2" fmla="*/ 909873 w 909873"/>
                <a:gd name="connsiteY2" fmla="*/ 203703 h 416459"/>
                <a:gd name="connsiteX3" fmla="*/ 362138 w 909873"/>
                <a:gd name="connsiteY3" fmla="*/ 0 h 416459"/>
                <a:gd name="connsiteX4" fmla="*/ 0 w 909873"/>
                <a:gd name="connsiteY4" fmla="*/ 135802 h 41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873" h="416459">
                  <a:moveTo>
                    <a:pt x="0" y="135802"/>
                  </a:moveTo>
                  <a:lnTo>
                    <a:pt x="457200" y="416459"/>
                  </a:lnTo>
                  <a:lnTo>
                    <a:pt x="909873" y="203703"/>
                  </a:lnTo>
                  <a:lnTo>
                    <a:pt x="362138" y="0"/>
                  </a:lnTo>
                  <a:lnTo>
                    <a:pt x="0" y="13580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18 Forma libre"/>
            <p:cNvSpPr/>
            <p:nvPr/>
          </p:nvSpPr>
          <p:spPr>
            <a:xfrm>
              <a:off x="5069941" y="5816851"/>
              <a:ext cx="461726" cy="552262"/>
            </a:xfrm>
            <a:custGeom>
              <a:avLst/>
              <a:gdLst>
                <a:gd name="connsiteX0" fmla="*/ 0 w 461726"/>
                <a:gd name="connsiteY0" fmla="*/ 0 h 552262"/>
                <a:gd name="connsiteX1" fmla="*/ 0 w 461726"/>
                <a:gd name="connsiteY1" fmla="*/ 0 h 552262"/>
                <a:gd name="connsiteX2" fmla="*/ 430039 w 461726"/>
                <a:gd name="connsiteY2" fmla="*/ 552262 h 552262"/>
                <a:gd name="connsiteX3" fmla="*/ 461726 w 461726"/>
                <a:gd name="connsiteY3" fmla="*/ 267078 h 552262"/>
                <a:gd name="connsiteX4" fmla="*/ 0 w 461726"/>
                <a:gd name="connsiteY4" fmla="*/ 0 h 55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726" h="552262">
                  <a:moveTo>
                    <a:pt x="0" y="0"/>
                  </a:moveTo>
                  <a:lnTo>
                    <a:pt x="0" y="0"/>
                  </a:lnTo>
                  <a:lnTo>
                    <a:pt x="430039" y="552262"/>
                  </a:lnTo>
                  <a:lnTo>
                    <a:pt x="461726" y="2670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19 Forma libre"/>
            <p:cNvSpPr/>
            <p:nvPr/>
          </p:nvSpPr>
          <p:spPr>
            <a:xfrm>
              <a:off x="5504507" y="5898333"/>
              <a:ext cx="484360" cy="497940"/>
            </a:xfrm>
            <a:custGeom>
              <a:avLst/>
              <a:gdLst>
                <a:gd name="connsiteX0" fmla="*/ 0 w 484360"/>
                <a:gd name="connsiteY0" fmla="*/ 497940 h 497940"/>
                <a:gd name="connsiteX1" fmla="*/ 484360 w 484360"/>
                <a:gd name="connsiteY1" fmla="*/ 0 h 497940"/>
                <a:gd name="connsiteX2" fmla="*/ 27160 w 484360"/>
                <a:gd name="connsiteY2" fmla="*/ 185596 h 497940"/>
                <a:gd name="connsiteX3" fmla="*/ 0 w 484360"/>
                <a:gd name="connsiteY3" fmla="*/ 497940 h 49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4360" h="497940">
                  <a:moveTo>
                    <a:pt x="0" y="497940"/>
                  </a:moveTo>
                  <a:lnTo>
                    <a:pt x="484360" y="0"/>
                  </a:lnTo>
                  <a:lnTo>
                    <a:pt x="27160" y="185596"/>
                  </a:lnTo>
                  <a:lnTo>
                    <a:pt x="0" y="49794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22" name="21 Conector recto"/>
            <p:cNvCxnSpPr>
              <a:stCxn id="18" idx="3"/>
              <a:endCxn id="20" idx="2"/>
            </p:cNvCxnSpPr>
            <p:nvPr/>
          </p:nvCxnSpPr>
          <p:spPr>
            <a:xfrm>
              <a:off x="5438194" y="5675997"/>
              <a:ext cx="93473" cy="407932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576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1115616" y="548680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TIPOS</a:t>
            </a:r>
            <a:endParaRPr lang="es-ES" sz="3200" b="1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5776" y="692696"/>
            <a:ext cx="6081560" cy="567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41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3.bp.blogspot.com/-4csU2JSnlDU/VOlPLwGpCiI/AAAAAAAAAWM/2RlvcOiz4J4/s1600/B%C3%B3vedas%2By%2Bc%C3%BApulas%2C%2Btipolog%C3%ADa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17961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909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827584" y="3959515"/>
            <a:ext cx="73448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 smtClean="0"/>
              <a:t>DEPARTAMENTO DE ARQUITECTURA</a:t>
            </a:r>
          </a:p>
          <a:p>
            <a:endParaRPr lang="es-CO" sz="2800" b="1" dirty="0" smtClean="0"/>
          </a:p>
          <a:p>
            <a:r>
              <a:rPr lang="es-CO" b="1" dirty="0" smtClean="0"/>
              <a:t>TALLER </a:t>
            </a:r>
            <a:r>
              <a:rPr lang="es-CO" b="1" smtClean="0"/>
              <a:t>DE INTRODUCCION                                              </a:t>
            </a:r>
            <a:r>
              <a:rPr lang="es-CO" b="1" dirty="0" smtClean="0"/>
              <a:t>2019 B</a:t>
            </a:r>
          </a:p>
          <a:p>
            <a:endParaRPr lang="es-CO" b="1" dirty="0" smtClean="0"/>
          </a:p>
          <a:p>
            <a:r>
              <a:rPr lang="es-CO" b="1" dirty="0" smtClean="0"/>
              <a:t>ARQ. MG. RICARDO CHECA MORA</a:t>
            </a:r>
            <a:endParaRPr lang="es-CO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4104456" cy="2736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247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70935" y="1628800"/>
            <a:ext cx="73448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TRANSICIONALES DE PROTECCION      (</a:t>
            </a:r>
            <a:r>
              <a:rPr lang="es-CO" sz="2400" dirty="0" smtClean="0"/>
              <a:t>Checa 2014)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b="1" dirty="0" smtClean="0"/>
              <a:t>CUBIERTA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b="1" dirty="0" smtClean="0"/>
              <a:t>DOBLE CUBIERTA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b="1" dirty="0" smtClean="0"/>
              <a:t>PERGOLA</a:t>
            </a:r>
          </a:p>
          <a:p>
            <a:r>
              <a:rPr lang="es-CO" sz="2400" b="1" dirty="0"/>
              <a:t>TRANSICIONALES </a:t>
            </a:r>
            <a:r>
              <a:rPr lang="es-CO" sz="2400" b="1" dirty="0" smtClean="0"/>
              <a:t>DE CONEXION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b="1" dirty="0" smtClean="0"/>
              <a:t>CLARABOYA</a:t>
            </a:r>
            <a:endParaRPr lang="es-CO" sz="2400" b="1" dirty="0"/>
          </a:p>
          <a:p>
            <a:r>
              <a:rPr lang="es-CO" sz="2400" b="1" dirty="0"/>
              <a:t>TRANSICIONALES </a:t>
            </a:r>
            <a:r>
              <a:rPr lang="es-CO" sz="2400" b="1" dirty="0" smtClean="0"/>
              <a:t>DE EXPANSION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b="1" dirty="0" smtClean="0"/>
              <a:t>TERRAZA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b="1" dirty="0" smtClean="0"/>
              <a:t>ALERO</a:t>
            </a:r>
            <a:endParaRPr lang="es-CO" sz="2400" b="1" dirty="0"/>
          </a:p>
          <a:p>
            <a:endParaRPr lang="es-CO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08326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72239" y="404664"/>
            <a:ext cx="734481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400" b="1" dirty="0"/>
          </a:p>
          <a:p>
            <a:endParaRPr lang="es-CO" sz="2400" b="1" dirty="0" smtClean="0"/>
          </a:p>
          <a:p>
            <a:r>
              <a:rPr lang="es-CO" sz="2400" b="1" dirty="0" smtClean="0"/>
              <a:t>COMPLEMENTOS</a:t>
            </a:r>
          </a:p>
          <a:p>
            <a:endParaRPr lang="es-CO" sz="2400" b="1" dirty="0" smtClean="0"/>
          </a:p>
          <a:p>
            <a:pPr marL="457200" indent="-457200">
              <a:buFont typeface="+mj-lt"/>
              <a:buAutoNum type="arabicPeriod"/>
            </a:pPr>
            <a:r>
              <a:rPr lang="es-CO" sz="2400" b="1" dirty="0" smtClean="0"/>
              <a:t>ALEROS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400" b="1" dirty="0" smtClean="0"/>
              <a:t>CHIMENEAS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400" b="1" dirty="0" smtClean="0"/>
              <a:t>CLARABOYAS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400" b="1" dirty="0" smtClean="0"/>
              <a:t>PANELES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400" b="1" dirty="0" smtClean="0"/>
              <a:t>CANALES Y DRENAJES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400" b="1" dirty="0" smtClean="0"/>
              <a:t>DUCTOS</a:t>
            </a:r>
          </a:p>
          <a:p>
            <a:pPr marL="457200" indent="-457200">
              <a:buFont typeface="+mj-lt"/>
              <a:buAutoNum type="arabicPeriod"/>
            </a:pP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50296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72239" y="404664"/>
            <a:ext cx="73448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400" b="1" dirty="0"/>
          </a:p>
          <a:p>
            <a:r>
              <a:rPr lang="es-CO" sz="2400" b="1" dirty="0" smtClean="0"/>
              <a:t>DISPOSICIONES</a:t>
            </a:r>
          </a:p>
          <a:p>
            <a:endParaRPr lang="es-CO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400" b="1" dirty="0" smtClean="0"/>
              <a:t>APERSIANADAS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400" b="1" dirty="0" smtClean="0"/>
              <a:t>DOBLES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400" b="1" dirty="0" smtClean="0"/>
              <a:t>MARQUESINAS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400" b="1" dirty="0" smtClean="0"/>
              <a:t>FALSAS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400" b="1" dirty="0" smtClean="0"/>
              <a:t>RECORRIBLES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400" b="1" dirty="0" smtClean="0"/>
              <a:t>PERGOLAS</a:t>
            </a:r>
          </a:p>
          <a:p>
            <a:pPr marL="457200" indent="-457200">
              <a:buFont typeface="+mj-lt"/>
              <a:buAutoNum type="arabicPeriod"/>
            </a:pP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65014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72239" y="404664"/>
            <a:ext cx="734481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MATERIALES</a:t>
            </a:r>
          </a:p>
          <a:p>
            <a:endParaRPr lang="es-CO" sz="2400" b="1" dirty="0"/>
          </a:p>
          <a:p>
            <a:pPr marL="457200" indent="-457200">
              <a:buFont typeface="+mj-lt"/>
              <a:buAutoNum type="arabicPeriod"/>
            </a:pPr>
            <a:r>
              <a:rPr lang="es-CO" sz="2400" b="1" dirty="0" smtClean="0"/>
              <a:t>CERAMICAS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400" b="1" dirty="0" smtClean="0"/>
              <a:t>SINTETICOS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400" b="1" dirty="0" smtClean="0"/>
              <a:t>MADERA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400" b="1" dirty="0" smtClean="0"/>
              <a:t>VIDRIO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400" b="1" dirty="0" smtClean="0"/>
              <a:t>METALES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400" b="1" dirty="0" smtClean="0"/>
              <a:t>LONAS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400" b="1" dirty="0" smtClean="0"/>
              <a:t>VERDES</a:t>
            </a:r>
          </a:p>
          <a:p>
            <a:endParaRPr lang="es-CO" sz="2400" b="1" dirty="0"/>
          </a:p>
          <a:p>
            <a:pPr marL="457200" indent="-457200">
              <a:buFont typeface="+mj-lt"/>
              <a:buAutoNum type="arabicPeriod"/>
            </a:pP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65428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CUBIERTAS PLANA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638738"/>
            <a:ext cx="6840759" cy="513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7723398" y="6182632"/>
            <a:ext cx="1224138" cy="675368"/>
            <a:chOff x="3563888" y="476672"/>
            <a:chExt cx="1224138" cy="675368"/>
          </a:xfrm>
        </p:grpSpPr>
        <p:sp>
          <p:nvSpPr>
            <p:cNvPr id="7" name="6 Rectángulo"/>
            <p:cNvSpPr/>
            <p:nvPr/>
          </p:nvSpPr>
          <p:spPr>
            <a:xfrm>
              <a:off x="3707905" y="644216"/>
              <a:ext cx="936104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3563888" y="476672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Rectángulo"/>
            <p:cNvSpPr/>
            <p:nvPr/>
          </p:nvSpPr>
          <p:spPr>
            <a:xfrm>
              <a:off x="3563889" y="1008024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" name="10 CuadroTexto"/>
          <p:cNvSpPr txBox="1"/>
          <p:nvPr/>
        </p:nvSpPr>
        <p:spPr>
          <a:xfrm>
            <a:off x="868455" y="188640"/>
            <a:ext cx="413559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r>
              <a:rPr lang="es-CO" sz="2000" b="1" dirty="0" smtClean="0"/>
              <a:t>PLANA</a:t>
            </a:r>
          </a:p>
        </p:txBody>
      </p:sp>
    </p:spTree>
    <p:extLst>
      <p:ext uri="{BB962C8B-B14F-4D97-AF65-F5344CB8AC3E}">
        <p14:creationId xmlns:p14="http://schemas.microsoft.com/office/powerpoint/2010/main" val="106051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n para CUBIERTA A UN AG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6533072" cy="38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7668344" y="5708899"/>
            <a:ext cx="1252848" cy="1016080"/>
            <a:chOff x="5479394" y="928048"/>
            <a:chExt cx="1252848" cy="1016080"/>
          </a:xfrm>
        </p:grpSpPr>
        <p:sp>
          <p:nvSpPr>
            <p:cNvPr id="4" name="3 Rectángulo"/>
            <p:cNvSpPr/>
            <p:nvPr/>
          </p:nvSpPr>
          <p:spPr>
            <a:xfrm>
              <a:off x="5652121" y="1436304"/>
              <a:ext cx="936104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5508105" y="1800112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5 Forma libre"/>
            <p:cNvSpPr/>
            <p:nvPr/>
          </p:nvSpPr>
          <p:spPr>
            <a:xfrm>
              <a:off x="5663821" y="928048"/>
              <a:ext cx="928048" cy="545910"/>
            </a:xfrm>
            <a:custGeom>
              <a:avLst/>
              <a:gdLst>
                <a:gd name="connsiteX0" fmla="*/ 0 w 928048"/>
                <a:gd name="connsiteY0" fmla="*/ 518615 h 545910"/>
                <a:gd name="connsiteX1" fmla="*/ 54591 w 928048"/>
                <a:gd name="connsiteY1" fmla="*/ 518615 h 545910"/>
                <a:gd name="connsiteX2" fmla="*/ 928048 w 928048"/>
                <a:gd name="connsiteY2" fmla="*/ 545910 h 545910"/>
                <a:gd name="connsiteX3" fmla="*/ 914400 w 928048"/>
                <a:gd name="connsiteY3" fmla="*/ 0 h 545910"/>
                <a:gd name="connsiteX4" fmla="*/ 27296 w 928048"/>
                <a:gd name="connsiteY4" fmla="*/ 395785 h 545910"/>
                <a:gd name="connsiteX5" fmla="*/ 0 w 928048"/>
                <a:gd name="connsiteY5" fmla="*/ 518615 h 54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8048" h="545910">
                  <a:moveTo>
                    <a:pt x="0" y="518615"/>
                  </a:moveTo>
                  <a:lnTo>
                    <a:pt x="54591" y="518615"/>
                  </a:lnTo>
                  <a:lnTo>
                    <a:pt x="928048" y="545910"/>
                  </a:lnTo>
                  <a:lnTo>
                    <a:pt x="914400" y="0"/>
                  </a:lnTo>
                  <a:lnTo>
                    <a:pt x="27296" y="395785"/>
                  </a:lnTo>
                  <a:lnTo>
                    <a:pt x="0" y="5186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6 Rectángulo"/>
            <p:cNvSpPr/>
            <p:nvPr/>
          </p:nvSpPr>
          <p:spPr>
            <a:xfrm rot="20068515">
              <a:off x="5479394" y="1066383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7 CuadroTexto"/>
          <p:cNvSpPr txBox="1"/>
          <p:nvPr/>
        </p:nvSpPr>
        <p:spPr>
          <a:xfrm>
            <a:off x="868455" y="836712"/>
            <a:ext cx="413559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r>
              <a:rPr lang="es-CO" sz="2000" b="1" dirty="0" smtClean="0"/>
              <a:t>INCLINADA</a:t>
            </a:r>
          </a:p>
        </p:txBody>
      </p:sp>
    </p:spTree>
    <p:extLst>
      <p:ext uri="{BB962C8B-B14F-4D97-AF65-F5344CB8AC3E}">
        <p14:creationId xmlns:p14="http://schemas.microsoft.com/office/powerpoint/2010/main" val="408292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n para arquitectura richard rog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980728"/>
            <a:ext cx="6096000" cy="501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7668344" y="5733256"/>
            <a:ext cx="1224137" cy="903868"/>
            <a:chOff x="4499993" y="2204864"/>
            <a:chExt cx="1224137" cy="903868"/>
          </a:xfrm>
        </p:grpSpPr>
        <p:sp>
          <p:nvSpPr>
            <p:cNvPr id="4" name="3 Anillo"/>
            <p:cNvSpPr/>
            <p:nvPr/>
          </p:nvSpPr>
          <p:spPr>
            <a:xfrm>
              <a:off x="4644010" y="2204864"/>
              <a:ext cx="936104" cy="740117"/>
            </a:xfrm>
            <a:prstGeom prst="donut">
              <a:avLst>
                <a:gd name="adj" fmla="val 1195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5" name="4 Rectángulo"/>
            <p:cNvSpPr/>
            <p:nvPr/>
          </p:nvSpPr>
          <p:spPr>
            <a:xfrm>
              <a:off x="4644009" y="2600908"/>
              <a:ext cx="936104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4499993" y="2964716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7 CuadroTexto"/>
          <p:cNvSpPr txBox="1"/>
          <p:nvPr/>
        </p:nvSpPr>
        <p:spPr>
          <a:xfrm>
            <a:off x="868455" y="836712"/>
            <a:ext cx="413559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r>
              <a:rPr lang="es-CO" sz="2000" b="1" dirty="0" smtClean="0"/>
              <a:t>CURVADA</a:t>
            </a:r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1584893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esultado de imagen para cubierta tipo maripo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7" y="1345505"/>
            <a:ext cx="5825155" cy="389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48043" y="908720"/>
            <a:ext cx="413559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/>
          </a:p>
          <a:p>
            <a:endParaRPr lang="es-CO" sz="2400" b="1" dirty="0" smtClean="0"/>
          </a:p>
          <a:p>
            <a:r>
              <a:rPr lang="es-CO" sz="2000" b="1" dirty="0" smtClean="0"/>
              <a:t>INVERTIDA</a:t>
            </a:r>
            <a:endParaRPr lang="es-CO" sz="20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7588843" y="5235525"/>
            <a:ext cx="1224137" cy="1255709"/>
            <a:chOff x="6062753" y="1858472"/>
            <a:chExt cx="1224137" cy="1255709"/>
          </a:xfrm>
        </p:grpSpPr>
        <p:sp>
          <p:nvSpPr>
            <p:cNvPr id="5" name="4 Anillo"/>
            <p:cNvSpPr/>
            <p:nvPr/>
          </p:nvSpPr>
          <p:spPr>
            <a:xfrm>
              <a:off x="6206770" y="1858472"/>
              <a:ext cx="936104" cy="740117"/>
            </a:xfrm>
            <a:prstGeom prst="donut">
              <a:avLst>
                <a:gd name="adj" fmla="val 1195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6" name="5 Rectángulo"/>
            <p:cNvSpPr/>
            <p:nvPr/>
          </p:nvSpPr>
          <p:spPr>
            <a:xfrm>
              <a:off x="6206769" y="2606357"/>
              <a:ext cx="936104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6062753" y="2970165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6206770" y="1858472"/>
              <a:ext cx="936104" cy="490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96092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7668344" y="5805264"/>
            <a:ext cx="1224138" cy="908299"/>
            <a:chOff x="4283645" y="3604589"/>
            <a:chExt cx="1224138" cy="908299"/>
          </a:xfrm>
        </p:grpSpPr>
        <p:sp>
          <p:nvSpPr>
            <p:cNvPr id="3" name="2 Rectángulo"/>
            <p:cNvSpPr/>
            <p:nvPr/>
          </p:nvSpPr>
          <p:spPr>
            <a:xfrm>
              <a:off x="4427662" y="4005064"/>
              <a:ext cx="936104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3 Rectángulo"/>
            <p:cNvSpPr/>
            <p:nvPr/>
          </p:nvSpPr>
          <p:spPr>
            <a:xfrm>
              <a:off x="4283645" y="3837520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4283646" y="4368872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4733432" y="3816336"/>
              <a:ext cx="324035" cy="167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6 Flecha abajo"/>
            <p:cNvSpPr/>
            <p:nvPr/>
          </p:nvSpPr>
          <p:spPr>
            <a:xfrm>
              <a:off x="4788026" y="3604589"/>
              <a:ext cx="269441" cy="232931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7 CuadroTexto"/>
          <p:cNvSpPr txBox="1"/>
          <p:nvPr/>
        </p:nvSpPr>
        <p:spPr>
          <a:xfrm>
            <a:off x="868455" y="836712"/>
            <a:ext cx="413559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r>
              <a:rPr lang="es-CO" sz="2000" b="1" dirty="0" smtClean="0"/>
              <a:t>ENTRANTE - DEPRIMIDA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82426" y="1401964"/>
            <a:ext cx="4843245" cy="431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199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7744" y="253611"/>
            <a:ext cx="4680520" cy="62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68455" y="836712"/>
            <a:ext cx="413559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r>
              <a:rPr lang="es-CO" sz="2000" b="1" dirty="0" smtClean="0"/>
              <a:t>SALIENTE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7524328" y="5776595"/>
            <a:ext cx="1224138" cy="932541"/>
            <a:chOff x="5947445" y="3804460"/>
            <a:chExt cx="1224138" cy="932541"/>
          </a:xfrm>
        </p:grpSpPr>
        <p:sp>
          <p:nvSpPr>
            <p:cNvPr id="5" name="4 Rectángulo"/>
            <p:cNvSpPr/>
            <p:nvPr/>
          </p:nvSpPr>
          <p:spPr>
            <a:xfrm>
              <a:off x="6091462" y="4229177"/>
              <a:ext cx="936104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5947445" y="4061633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5947446" y="4592985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6397232" y="3804460"/>
              <a:ext cx="335010" cy="3916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620608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411760" y="3284984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/>
              <a:t>EL DISEÑO DE LA QUINTA FACHADA</a:t>
            </a:r>
            <a:endParaRPr lang="es-CO" sz="3600" dirty="0"/>
          </a:p>
        </p:txBody>
      </p:sp>
      <p:sp>
        <p:nvSpPr>
          <p:cNvPr id="3" name="2 Rectángulo"/>
          <p:cNvSpPr/>
          <p:nvPr/>
        </p:nvSpPr>
        <p:spPr>
          <a:xfrm>
            <a:off x="6300192" y="188640"/>
            <a:ext cx="259228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3 CuadroTexto"/>
          <p:cNvSpPr txBox="1"/>
          <p:nvPr/>
        </p:nvSpPr>
        <p:spPr>
          <a:xfrm>
            <a:off x="5436096" y="260648"/>
            <a:ext cx="33123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000" dirty="0" smtClean="0">
                <a:solidFill>
                  <a:srgbClr val="FF0000"/>
                </a:solidFill>
              </a:rPr>
              <a:t>Arq. MG. RICARDO CHECA MORA</a:t>
            </a:r>
            <a:endParaRPr lang="es-CO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2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n para EDIFICIOS  MEDELLIN ARQUITEC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6921200" cy="379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68455" y="836712"/>
            <a:ext cx="413559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 smtClean="0"/>
          </a:p>
          <a:p>
            <a:r>
              <a:rPr lang="es-CO" sz="2000" b="1" dirty="0" smtClean="0"/>
              <a:t>INTEGRADA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7820792" y="5805264"/>
            <a:ext cx="1224137" cy="862071"/>
            <a:chOff x="4355975" y="4802945"/>
            <a:chExt cx="1224137" cy="862071"/>
          </a:xfrm>
        </p:grpSpPr>
        <p:sp>
          <p:nvSpPr>
            <p:cNvPr id="5" name="4 Rectángulo"/>
            <p:cNvSpPr/>
            <p:nvPr/>
          </p:nvSpPr>
          <p:spPr>
            <a:xfrm>
              <a:off x="4474930" y="5157191"/>
              <a:ext cx="810138" cy="4081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5 Rectángulo"/>
            <p:cNvSpPr/>
            <p:nvPr/>
          </p:nvSpPr>
          <p:spPr>
            <a:xfrm rot="1882404">
              <a:off x="4674340" y="4802945"/>
              <a:ext cx="862934" cy="9108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4355975" y="5521000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5363766" y="5053251"/>
              <a:ext cx="134135" cy="46774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306606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39752" y="1484786"/>
            <a:ext cx="612914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68455" y="836712"/>
            <a:ext cx="413559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r>
              <a:rPr lang="es-CO" sz="2000" b="1" dirty="0" smtClean="0"/>
              <a:t>DOBLE CAPA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7725245" y="5874571"/>
            <a:ext cx="1224138" cy="819571"/>
            <a:chOff x="6444208" y="4921221"/>
            <a:chExt cx="1224138" cy="819571"/>
          </a:xfrm>
        </p:grpSpPr>
        <p:sp>
          <p:nvSpPr>
            <p:cNvPr id="5" name="4 Rectángulo"/>
            <p:cNvSpPr/>
            <p:nvPr/>
          </p:nvSpPr>
          <p:spPr>
            <a:xfrm>
              <a:off x="6588225" y="5232968"/>
              <a:ext cx="936104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6444208" y="5065424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6444209" y="5596776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6444208" y="4921221"/>
              <a:ext cx="1224137" cy="720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728373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868455" y="836712"/>
            <a:ext cx="413559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r>
              <a:rPr lang="es-CO" sz="2000" b="1" dirty="0" smtClean="0"/>
              <a:t>TECTONICA</a:t>
            </a:r>
          </a:p>
        </p:txBody>
      </p:sp>
      <p:grpSp>
        <p:nvGrpSpPr>
          <p:cNvPr id="10" name="9 Grupo"/>
          <p:cNvGrpSpPr/>
          <p:nvPr/>
        </p:nvGrpSpPr>
        <p:grpSpPr>
          <a:xfrm>
            <a:off x="7750158" y="5929498"/>
            <a:ext cx="1224138" cy="709718"/>
            <a:chOff x="7524328" y="418794"/>
            <a:chExt cx="1224138" cy="709718"/>
          </a:xfrm>
        </p:grpSpPr>
        <p:sp>
          <p:nvSpPr>
            <p:cNvPr id="11" name="10 Rectángulo"/>
            <p:cNvSpPr/>
            <p:nvPr/>
          </p:nvSpPr>
          <p:spPr>
            <a:xfrm>
              <a:off x="7668345" y="620688"/>
              <a:ext cx="936104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7524328" y="453144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7524329" y="984496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4" name="13 Conector recto"/>
            <p:cNvCxnSpPr>
              <a:stCxn id="12" idx="0"/>
              <a:endCxn id="11" idx="0"/>
            </p:cNvCxnSpPr>
            <p:nvPr/>
          </p:nvCxnSpPr>
          <p:spPr>
            <a:xfrm>
              <a:off x="8136397" y="453144"/>
              <a:ext cx="0" cy="167544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14 Conector recto"/>
            <p:cNvCxnSpPr/>
            <p:nvPr/>
          </p:nvCxnSpPr>
          <p:spPr>
            <a:xfrm>
              <a:off x="8288797" y="441380"/>
              <a:ext cx="0" cy="167544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"/>
            <p:cNvCxnSpPr/>
            <p:nvPr/>
          </p:nvCxnSpPr>
          <p:spPr>
            <a:xfrm>
              <a:off x="8454822" y="432714"/>
              <a:ext cx="0" cy="167544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"/>
            <p:cNvCxnSpPr/>
            <p:nvPr/>
          </p:nvCxnSpPr>
          <p:spPr>
            <a:xfrm>
              <a:off x="8604449" y="418794"/>
              <a:ext cx="0" cy="167544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17 Conector recto"/>
            <p:cNvCxnSpPr/>
            <p:nvPr/>
          </p:nvCxnSpPr>
          <p:spPr>
            <a:xfrm>
              <a:off x="7668344" y="455844"/>
              <a:ext cx="0" cy="167544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18 Conector recto"/>
            <p:cNvCxnSpPr/>
            <p:nvPr/>
          </p:nvCxnSpPr>
          <p:spPr>
            <a:xfrm>
              <a:off x="7820744" y="444080"/>
              <a:ext cx="0" cy="167544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"/>
            <p:cNvCxnSpPr/>
            <p:nvPr/>
          </p:nvCxnSpPr>
          <p:spPr>
            <a:xfrm>
              <a:off x="7986769" y="435414"/>
              <a:ext cx="0" cy="167544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/>
            <p:cNvCxnSpPr/>
            <p:nvPr/>
          </p:nvCxnSpPr>
          <p:spPr>
            <a:xfrm>
              <a:off x="8136396" y="421494"/>
              <a:ext cx="0" cy="167544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Resultado de imagen para Illinois Institute of Technology. Chicago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4946" y="1556792"/>
            <a:ext cx="5370926" cy="35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3717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sultado de imagen para TADAO AND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3492" y="1124744"/>
            <a:ext cx="5461664" cy="392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68455" y="836712"/>
            <a:ext cx="413559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r>
              <a:rPr lang="es-CO" sz="2000" b="1" dirty="0" smtClean="0"/>
              <a:t>ESTEREOTOMICA - APERTURA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7523583" y="5589240"/>
            <a:ext cx="1224138" cy="983412"/>
            <a:chOff x="2492242" y="5085184"/>
            <a:chExt cx="1224138" cy="983412"/>
          </a:xfrm>
        </p:grpSpPr>
        <p:sp>
          <p:nvSpPr>
            <p:cNvPr id="5" name="4 Rectángulo"/>
            <p:cNvSpPr/>
            <p:nvPr/>
          </p:nvSpPr>
          <p:spPr>
            <a:xfrm>
              <a:off x="2636259" y="5560772"/>
              <a:ext cx="936104" cy="3600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2492242" y="5393228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2492243" y="5924580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2951158" y="5372044"/>
              <a:ext cx="314906" cy="368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Rectángulo"/>
            <p:cNvSpPr/>
            <p:nvPr/>
          </p:nvSpPr>
          <p:spPr>
            <a:xfrm>
              <a:off x="2927691" y="5085184"/>
              <a:ext cx="324035" cy="16754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754672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3848" y="476672"/>
            <a:ext cx="4104456" cy="561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7676729" y="5596776"/>
            <a:ext cx="1224138" cy="943640"/>
            <a:chOff x="539551" y="5085184"/>
            <a:chExt cx="1224138" cy="943640"/>
          </a:xfrm>
        </p:grpSpPr>
        <p:sp>
          <p:nvSpPr>
            <p:cNvPr id="4" name="3 Rectángulo"/>
            <p:cNvSpPr/>
            <p:nvPr/>
          </p:nvSpPr>
          <p:spPr>
            <a:xfrm>
              <a:off x="683568" y="5521000"/>
              <a:ext cx="936104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539551" y="5106368"/>
              <a:ext cx="1224137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539552" y="5884808"/>
              <a:ext cx="1224137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989338" y="5085184"/>
              <a:ext cx="324035" cy="1675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7 CuadroTexto"/>
          <p:cNvSpPr txBox="1"/>
          <p:nvPr/>
        </p:nvSpPr>
        <p:spPr>
          <a:xfrm>
            <a:off x="868455" y="836712"/>
            <a:ext cx="413559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r>
              <a:rPr lang="es-CO" sz="2000" b="1" dirty="0" smtClean="0"/>
              <a:t>VIRTUAL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1300840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70935" y="1628800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400" dirty="0" smtClean="0"/>
          </a:p>
          <a:p>
            <a:r>
              <a:rPr lang="es-CO" sz="2400" b="1" dirty="0" smtClean="0"/>
              <a:t>EJEMPLARIZACIONES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sz="2400" b="1" dirty="0"/>
          </a:p>
          <a:p>
            <a:endParaRPr lang="es-CO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1009424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arquitectura richard rog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14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550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ediseÃ±ar Villa Savoye con un software BIM Edificius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113" y="3645024"/>
            <a:ext cx="7934325" cy="297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Techo verde - Villa Savoye - BIM - Edificiu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731" y="249394"/>
            <a:ext cx="317033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8026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n para TERRAZA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6071047" cy="455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91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esultado de imagen para BOVEDAS LADRILLO VIVIE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7913432" cy="444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944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Resultado de imagen para barrios de pasto estrato 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Resultado de imagen para barrios de pasto estrato 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Resultado de imagen para barrios de pasto estrato 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975" y="1412776"/>
            <a:ext cx="4232494" cy="316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Resultado de imagen para barrios de pasto estrat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4491" y="3661229"/>
            <a:ext cx="4219509" cy="316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868144" y="1412776"/>
            <a:ext cx="1859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ESTADO DEL ARTE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764811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arquitectura richard roger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147278"/>
            <a:ext cx="7128792" cy="475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3194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n relacionada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1412776"/>
            <a:ext cx="8274032" cy="469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7489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esultado de imagen para mansar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988840"/>
            <a:ext cx="5328592" cy="399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68455" y="836712"/>
            <a:ext cx="413559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r>
              <a:rPr lang="es-CO" sz="2000" b="1" dirty="0" smtClean="0"/>
              <a:t>INCLINADA</a:t>
            </a:r>
          </a:p>
        </p:txBody>
      </p:sp>
    </p:spTree>
    <p:extLst>
      <p:ext uri="{BB962C8B-B14F-4D97-AF65-F5344CB8AC3E}">
        <p14:creationId xmlns:p14="http://schemas.microsoft.com/office/powerpoint/2010/main" val="226071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n para CUBIERTA A UN AG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6533072" cy="38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18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039044"/>
            <a:ext cx="489654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68455" y="836712"/>
            <a:ext cx="413559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r>
              <a:rPr lang="es-CO" sz="2000" b="1" dirty="0" smtClean="0"/>
              <a:t>INCLINADA</a:t>
            </a:r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410875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n para cubierta a 2 aguas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7" y="1916832"/>
            <a:ext cx="7243081" cy="43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28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n para cubierta a 2 agu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5" y="1772816"/>
            <a:ext cx="7300537" cy="418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26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sultado de imagen para CIUDADELA COLSUBSI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5904656" cy="442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4608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esultado de imagen para ALVAR AALTO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1412776"/>
            <a:ext cx="7869092" cy="463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1600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9672" y="446953"/>
            <a:ext cx="5911111" cy="626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417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340768"/>
            <a:ext cx="8307302" cy="471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283968" y="5486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ESTADO DEL ARTE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87997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5616" y="889400"/>
            <a:ext cx="7200800" cy="548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1610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853877"/>
            <a:ext cx="5328592" cy="547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573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esultado de imagen para cubierta cuatro agu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458569" cy="421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68455" y="836712"/>
            <a:ext cx="413559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r>
              <a:rPr lang="es-CO" sz="2000" b="1" dirty="0" smtClean="0"/>
              <a:t>INCLINADA</a:t>
            </a:r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</p:txBody>
      </p:sp>
      <p:pic>
        <p:nvPicPr>
          <p:cNvPr id="4" name="Picture 2" descr="Imagen relacionad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404664"/>
            <a:ext cx="1979564" cy="168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14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n para cubierta cuatro agu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4" descr="Resultado de imagen para cubierta cuatro agua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9462" name="Picture 6" descr="Resultado de imagen para cubierta cuatro agu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03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sultado de imagen para cubierta a 2 agu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060848"/>
            <a:ext cx="6883981" cy="377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68455" y="836712"/>
            <a:ext cx="413559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r>
              <a:rPr lang="es-CO" sz="2000" b="1" dirty="0" smtClean="0"/>
              <a:t>INCLINADA</a:t>
            </a:r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263661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sultado de imagen para cubierta tipo sier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467" y="1124744"/>
            <a:ext cx="714375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68455" y="836712"/>
            <a:ext cx="413559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r>
              <a:rPr lang="es-CO" sz="2000" b="1" dirty="0" smtClean="0"/>
              <a:t>INCLINADA</a:t>
            </a:r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29491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sultado de imagen para cubierta tipo sierra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2230582"/>
            <a:ext cx="7730837" cy="367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13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esultado de imagen para BOVEDAS LADRILLO VIVIE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14375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6936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sultado de imagen para cubierta tipo boveda salm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5" y="260648"/>
            <a:ext cx="4176464" cy="31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esultado de imagen para cubierta tipo boveda salmon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895016"/>
            <a:ext cx="4113257" cy="277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5672555" y="836712"/>
            <a:ext cx="413559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  <a:p>
            <a:r>
              <a:rPr lang="es-CO" sz="2000" b="1" dirty="0" smtClean="0"/>
              <a:t>CURVADA</a:t>
            </a:r>
          </a:p>
        </p:txBody>
      </p:sp>
    </p:spTree>
    <p:extLst>
      <p:ext uri="{BB962C8B-B14F-4D97-AF65-F5344CB8AC3E}">
        <p14:creationId xmlns:p14="http://schemas.microsoft.com/office/powerpoint/2010/main" val="365257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esultado de imagen para cubierta tipo boveda salmon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3" y="1052736"/>
            <a:ext cx="499255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47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n para EDIFICIOS  MEDELLIN ARQUITECTUR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41997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n relacionad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573016"/>
            <a:ext cx="3600400" cy="308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868144" y="1412776"/>
            <a:ext cx="1859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ESTADO DEL ARTE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11959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n para arquitectura richard rog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7" y="2204864"/>
            <a:ext cx="7628135" cy="382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6590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268760"/>
            <a:ext cx="511256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68455" y="836712"/>
            <a:ext cx="413559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r>
              <a:rPr lang="es-CO" sz="2000" b="1" dirty="0" smtClean="0"/>
              <a:t>INCLINADA - PIRAMIDAL</a:t>
            </a:r>
          </a:p>
        </p:txBody>
      </p:sp>
    </p:spTree>
    <p:extLst>
      <p:ext uri="{BB962C8B-B14F-4D97-AF65-F5344CB8AC3E}">
        <p14:creationId xmlns:p14="http://schemas.microsoft.com/office/powerpoint/2010/main" val="71635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esultado de imagen para piramide truncada arquitectur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764704"/>
            <a:ext cx="4384776" cy="557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71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9712" y="1268760"/>
            <a:ext cx="667130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868455" y="836712"/>
            <a:ext cx="413559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 smtClean="0"/>
          </a:p>
          <a:p>
            <a:r>
              <a:rPr lang="es-CO" sz="2000" b="1" dirty="0" smtClean="0"/>
              <a:t>INVERTIDA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155833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2" y="1033064"/>
            <a:ext cx="6768752" cy="503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7667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5682" y="1916832"/>
            <a:ext cx="5638471" cy="406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992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esultado de imagen para mansar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6622" y="1479894"/>
            <a:ext cx="6105698" cy="449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68455" y="836712"/>
            <a:ext cx="413559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r>
              <a:rPr lang="es-CO" sz="2000" b="1" dirty="0" smtClean="0"/>
              <a:t>INCLINADA – DOBLE PENDIENTE</a:t>
            </a:r>
          </a:p>
        </p:txBody>
      </p:sp>
    </p:spTree>
    <p:extLst>
      <p:ext uri="{BB962C8B-B14F-4D97-AF65-F5344CB8AC3E}">
        <p14:creationId xmlns:p14="http://schemas.microsoft.com/office/powerpoint/2010/main" val="5018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esultado de imagen para mansar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09600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89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esultado de imagen para mansar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874" y="1268760"/>
            <a:ext cx="8218942" cy="336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93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esultado de imagen para cubierta piramid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6950584" cy="440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12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829980" y="1052736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/>
              <a:t>QUE ES LA QUINTA FACHADA</a:t>
            </a:r>
            <a:endParaRPr lang="es-CO" sz="3600" dirty="0"/>
          </a:p>
        </p:txBody>
      </p:sp>
      <p:sp>
        <p:nvSpPr>
          <p:cNvPr id="3" name="2 Rectángulo"/>
          <p:cNvSpPr/>
          <p:nvPr/>
        </p:nvSpPr>
        <p:spPr>
          <a:xfrm>
            <a:off x="6300192" y="188640"/>
            <a:ext cx="259228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3 CuadroTexto"/>
          <p:cNvSpPr txBox="1"/>
          <p:nvPr/>
        </p:nvSpPr>
        <p:spPr>
          <a:xfrm>
            <a:off x="5436096" y="260648"/>
            <a:ext cx="33123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000" dirty="0" smtClean="0">
                <a:solidFill>
                  <a:srgbClr val="FF0000"/>
                </a:solidFill>
              </a:rPr>
              <a:t>Arq. MG. RICARDO CHECA MORA</a:t>
            </a:r>
            <a:endParaRPr lang="es-CO" sz="1000" dirty="0">
              <a:solidFill>
                <a:srgbClr val="FF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55576" y="2708920"/>
            <a:ext cx="7560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 smtClean="0"/>
              <a:t>Es </a:t>
            </a:r>
            <a:r>
              <a:rPr lang="es-CO" dirty="0"/>
              <a:t>la superficie superior de una </a:t>
            </a:r>
            <a:r>
              <a:rPr lang="es-CO" dirty="0" smtClean="0"/>
              <a:t>edificación, </a:t>
            </a:r>
            <a:r>
              <a:rPr lang="es-CO" dirty="0"/>
              <a:t>cerrándola enteramente. </a:t>
            </a:r>
            <a:endParaRPr lang="es-CO" dirty="0" smtClean="0"/>
          </a:p>
          <a:p>
            <a:r>
              <a:rPr lang="es-CO" dirty="0" smtClean="0"/>
              <a:t>Es </a:t>
            </a:r>
            <a:r>
              <a:rPr lang="es-CO" dirty="0"/>
              <a:t>un elemento de protección, cuya función es la de </a:t>
            </a:r>
            <a:r>
              <a:rPr lang="es-CO" dirty="0" smtClean="0"/>
              <a:t>resguardar </a:t>
            </a:r>
            <a:r>
              <a:rPr lang="es-CO" dirty="0"/>
              <a:t>un determinado espacio </a:t>
            </a:r>
            <a:r>
              <a:rPr lang="es-CO" dirty="0" smtClean="0"/>
              <a:t> de su exterior. </a:t>
            </a:r>
          </a:p>
          <a:p>
            <a:r>
              <a:rPr lang="es-CO" dirty="0" smtClean="0"/>
              <a:t>La </a:t>
            </a:r>
            <a:r>
              <a:rPr lang="es-CO" dirty="0"/>
              <a:t>función excluyente de un techo es la de proteger al individuo y su correspondiente inmuebles de todos las implicancias que generan las condiciones atmosféricas. </a:t>
            </a:r>
            <a:endParaRPr lang="es-CO" dirty="0" smtClean="0"/>
          </a:p>
          <a:p>
            <a:endParaRPr lang="es-CO" dirty="0"/>
          </a:p>
          <a:p>
            <a:r>
              <a:rPr lang="es-CO" dirty="0" smtClean="0"/>
              <a:t>Entre </a:t>
            </a:r>
            <a:r>
              <a:rPr lang="es-CO" dirty="0"/>
              <a:t>los máximos beneficios de los techos se encuentra su impermeabilidad, o sea, su capacidad para de retener la entrada del agua. </a:t>
            </a:r>
            <a:r>
              <a:rPr lang="es-CO" dirty="0" smtClean="0"/>
              <a:t/>
            </a:r>
            <a:br>
              <a:rPr lang="es-CO" dirty="0" smtClean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9197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esultado de imagen para cubierta graner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48570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81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esultado de imagen para AEROPUERTO MADRI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572245" cy="304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176" y="3310301"/>
            <a:ext cx="6286500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38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cubierta vector acti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047" y="1196752"/>
            <a:ext cx="7531674" cy="401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7195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cubierta vector activ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159507"/>
            <a:ext cx="6552728" cy="437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073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n para CUBIERTA VIRTUAL ARQUITECTUR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048309" cy="380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5521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7744" y="1284607"/>
            <a:ext cx="6381071" cy="469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68455" y="836712"/>
            <a:ext cx="413559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pPr marL="457200" indent="-457200">
              <a:buFont typeface="+mj-lt"/>
              <a:buAutoNum type="arabicPeriod"/>
            </a:pPr>
            <a:endParaRPr lang="es-CO" sz="2000" b="1" dirty="0" smtClean="0"/>
          </a:p>
          <a:p>
            <a:r>
              <a:rPr lang="es-CO" sz="2000" b="1" dirty="0" smtClean="0"/>
              <a:t>VIRTUAL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10391613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5696" y="1412776"/>
            <a:ext cx="4918843" cy="447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384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720" y="1484784"/>
            <a:ext cx="6264696" cy="435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4847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ICARDO\Desktop\2016B\UNAL FAC ENFERMERIA\IMG_20161031_1018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7679160" cy="575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9122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n para CUBIERTA VIRTUAL ARQUITECTUR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124734" cy="384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68455" y="836712"/>
            <a:ext cx="413559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 smtClean="0"/>
          </a:p>
          <a:p>
            <a:endParaRPr lang="es-CO" sz="2400" b="1" dirty="0" smtClean="0"/>
          </a:p>
          <a:p>
            <a:r>
              <a:rPr lang="es-CO" sz="2000" b="1" dirty="0" smtClean="0"/>
              <a:t>SALIENTE</a:t>
            </a:r>
          </a:p>
        </p:txBody>
      </p:sp>
    </p:spTree>
    <p:extLst>
      <p:ext uri="{BB962C8B-B14F-4D97-AF65-F5344CB8AC3E}">
        <p14:creationId xmlns:p14="http://schemas.microsoft.com/office/powerpoint/2010/main" val="3422497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829980" y="2060848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/>
              <a:t>QUE INVOLUCRA LA QUINTA FACHADA</a:t>
            </a:r>
            <a:endParaRPr lang="es-CO" sz="3600" dirty="0"/>
          </a:p>
        </p:txBody>
      </p:sp>
      <p:sp>
        <p:nvSpPr>
          <p:cNvPr id="3" name="2 Rectángulo"/>
          <p:cNvSpPr/>
          <p:nvPr/>
        </p:nvSpPr>
        <p:spPr>
          <a:xfrm>
            <a:off x="6300192" y="188640"/>
            <a:ext cx="259228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3 CuadroTexto"/>
          <p:cNvSpPr txBox="1"/>
          <p:nvPr/>
        </p:nvSpPr>
        <p:spPr>
          <a:xfrm>
            <a:off x="5436096" y="260648"/>
            <a:ext cx="33123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000" dirty="0" smtClean="0">
                <a:solidFill>
                  <a:srgbClr val="FF0000"/>
                </a:solidFill>
              </a:rPr>
              <a:t>Arq. MG. RICARDO CHECA MORA</a:t>
            </a:r>
            <a:endParaRPr lang="es-CO" sz="1000" dirty="0">
              <a:solidFill>
                <a:srgbClr val="FF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827584" y="3501008"/>
            <a:ext cx="56641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/>
              <a:t>Características de </a:t>
            </a:r>
            <a:r>
              <a:rPr lang="es-CO" b="1" dirty="0" smtClean="0"/>
              <a:t>la Cubierta</a:t>
            </a:r>
            <a:r>
              <a:rPr lang="es-CO" b="1" dirty="0"/>
              <a:t/>
            </a:r>
            <a:br>
              <a:rPr lang="es-CO" b="1" dirty="0"/>
            </a:br>
            <a:endParaRPr lang="es-CO" dirty="0"/>
          </a:p>
          <a:p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>- Impermeabilidad -  No dejar </a:t>
            </a:r>
            <a:r>
              <a:rPr lang="es-CO" dirty="0"/>
              <a:t>pasar el agua.</a:t>
            </a:r>
            <a:br>
              <a:rPr lang="es-CO" dirty="0"/>
            </a:br>
            <a:r>
              <a:rPr lang="es-CO" dirty="0"/>
              <a:t>- </a:t>
            </a:r>
            <a:r>
              <a:rPr lang="es-CO" dirty="0" smtClean="0"/>
              <a:t>Aislamiento -  No pasar </a:t>
            </a:r>
            <a:r>
              <a:rPr lang="es-CO" dirty="0"/>
              <a:t>el calor, el </a:t>
            </a:r>
            <a:r>
              <a:rPr lang="es-CO" dirty="0" smtClean="0"/>
              <a:t>frío.</a:t>
            </a:r>
            <a:r>
              <a:rPr lang="es-CO" dirty="0"/>
              <a:t/>
            </a:r>
            <a:br>
              <a:rPr lang="es-CO" dirty="0"/>
            </a:br>
            <a:r>
              <a:rPr lang="es-CO" dirty="0"/>
              <a:t>- </a:t>
            </a:r>
            <a:r>
              <a:rPr lang="es-CO" dirty="0" smtClean="0"/>
              <a:t>Inclinación - Usar </a:t>
            </a:r>
            <a:r>
              <a:rPr lang="es-CO" dirty="0"/>
              <a:t>pendientes o inclinaciones </a:t>
            </a:r>
            <a:r>
              <a:rPr lang="es-CO" dirty="0" smtClean="0"/>
              <a:t>adecuadas, </a:t>
            </a:r>
            <a:r>
              <a:rPr lang="es-CO" dirty="0"/>
              <a:t>para que el agua lluvia </a:t>
            </a:r>
            <a:r>
              <a:rPr lang="es-CO" dirty="0" smtClean="0"/>
              <a:t>salga  </a:t>
            </a:r>
            <a:r>
              <a:rPr lang="es-CO" dirty="0"/>
              <a:t>mas rápido de la cubierta.</a:t>
            </a:r>
          </a:p>
        </p:txBody>
      </p:sp>
    </p:spTree>
    <p:extLst>
      <p:ext uri="{BB962C8B-B14F-4D97-AF65-F5344CB8AC3E}">
        <p14:creationId xmlns:p14="http://schemas.microsoft.com/office/powerpoint/2010/main" val="357039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n para CUBIERTA VIRTUAL ARQUITECTUR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20079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8401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714375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1885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n relacionad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209706" cy="47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4872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sultado de imagen para edificio doctor angelico universidad santo to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576914" cy="505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2031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n para CUBIERTA VIRTUAL ARQUITECTUR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6844308" cy="456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0372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5021" y="1943594"/>
            <a:ext cx="5733064" cy="381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3745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7704" y="667362"/>
            <a:ext cx="5791376" cy="600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5631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720" y="413338"/>
            <a:ext cx="4536504" cy="613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4824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9872" y="836712"/>
            <a:ext cx="4588076" cy="475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68455" y="836712"/>
            <a:ext cx="413559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r>
              <a:rPr lang="es-CO" sz="2000" b="1" dirty="0" smtClean="0"/>
              <a:t>ESTEREOTOMICA - APERTURA</a:t>
            </a:r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8941905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4841" y="1484784"/>
            <a:ext cx="8366853" cy="493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68455" y="836712"/>
            <a:ext cx="413559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TIPOS</a:t>
            </a:r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endParaRPr lang="es-CO" sz="2400" b="1" dirty="0"/>
          </a:p>
          <a:p>
            <a:endParaRPr lang="es-CO" sz="2400" b="1" dirty="0" smtClean="0"/>
          </a:p>
          <a:p>
            <a:r>
              <a:rPr lang="es-CO" sz="2000" b="1" dirty="0" smtClean="0"/>
              <a:t>ESTEREOTOMICA - APERTURA</a:t>
            </a:r>
          </a:p>
          <a:p>
            <a:pPr marL="457200" indent="-457200">
              <a:buFont typeface="+mj-lt"/>
              <a:buAutoNum type="arabicPeriod"/>
            </a:pP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3261139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300192" y="188640"/>
            <a:ext cx="259228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2 CuadroTexto"/>
          <p:cNvSpPr txBox="1"/>
          <p:nvPr/>
        </p:nvSpPr>
        <p:spPr>
          <a:xfrm>
            <a:off x="5436096" y="260648"/>
            <a:ext cx="33123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000" dirty="0" smtClean="0">
                <a:solidFill>
                  <a:srgbClr val="FF0000"/>
                </a:solidFill>
              </a:rPr>
              <a:t>Arq. MG. RICARDO CHECA MORA</a:t>
            </a:r>
            <a:endParaRPr lang="es-CO" sz="1000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829980" y="2060848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/>
              <a:t>QUE INVOLUCRA LA QUINTA FACHADA</a:t>
            </a:r>
            <a:endParaRPr lang="es-CO" sz="3600" dirty="0"/>
          </a:p>
        </p:txBody>
      </p:sp>
      <p:sp>
        <p:nvSpPr>
          <p:cNvPr id="7" name="6 Cerrar llave"/>
          <p:cNvSpPr/>
          <p:nvPr/>
        </p:nvSpPr>
        <p:spPr>
          <a:xfrm>
            <a:off x="6300192" y="3645024"/>
            <a:ext cx="1008112" cy="1754326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7596336" y="4337521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ASPECTOS DE DISEÑO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2555776" y="3747626"/>
            <a:ext cx="22099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SOL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VIENTO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AGUA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SEGURIDAD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USO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44057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1124744"/>
            <a:ext cx="6962462" cy="516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2918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archivo nacional de colomb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2060848"/>
            <a:ext cx="664187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8619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599" y="1484784"/>
            <a:ext cx="7242853" cy="464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03544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22027" y="1196752"/>
            <a:ext cx="3421117" cy="504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76987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2636912"/>
            <a:ext cx="7037308" cy="359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04956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museo quimbaya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5616" y="836712"/>
            <a:ext cx="7035482" cy="54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27618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museo quimba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7627289" cy="31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02942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biblioteca virgilio bar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92880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n para obras salmona  u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76" name="Picture 4" descr="Resultado de imagen para obras salmona  u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097" y="764704"/>
            <a:ext cx="857250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24450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obras salmona  u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412024"/>
            <a:ext cx="4176464" cy="616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1427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381</Words>
  <Application>Microsoft Office PowerPoint</Application>
  <PresentationFormat>Presentación en pantalla (4:3)</PresentationFormat>
  <Paragraphs>574</Paragraphs>
  <Slides>153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153</vt:i4>
      </vt:variant>
    </vt:vector>
  </HeadingPairs>
  <TitlesOfParts>
    <vt:vector size="15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RICARDO CHECA</dc:creator>
  <cp:lastModifiedBy>PERSONAL</cp:lastModifiedBy>
  <cp:revision>82</cp:revision>
  <dcterms:created xsi:type="dcterms:W3CDTF">2019-05-27T14:43:22Z</dcterms:created>
  <dcterms:modified xsi:type="dcterms:W3CDTF">2019-12-27T14:51:01Z</dcterms:modified>
</cp:coreProperties>
</file>