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handoutMasterIdLst>
    <p:handoutMasterId r:id="rId21"/>
  </p:handoutMasterIdLst>
  <p:sldIdLst>
    <p:sldId id="256" r:id="rId2"/>
    <p:sldId id="362" r:id="rId3"/>
    <p:sldId id="363" r:id="rId4"/>
    <p:sldId id="380" r:id="rId5"/>
    <p:sldId id="381" r:id="rId6"/>
    <p:sldId id="378" r:id="rId7"/>
    <p:sldId id="365" r:id="rId8"/>
    <p:sldId id="371" r:id="rId9"/>
    <p:sldId id="372" r:id="rId10"/>
    <p:sldId id="368" r:id="rId11"/>
    <p:sldId id="366" r:id="rId12"/>
    <p:sldId id="367" r:id="rId13"/>
    <p:sldId id="369" r:id="rId14"/>
    <p:sldId id="376" r:id="rId15"/>
    <p:sldId id="377" r:id="rId16"/>
    <p:sldId id="373" r:id="rId17"/>
    <p:sldId id="374" r:id="rId18"/>
    <p:sldId id="379" r:id="rId19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6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Estilo temático 2 - Énfasis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9CF1AB2-1976-4502-BF36-3FF5EA218861}" styleName="Estilo medio 4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C89EF96-8CEA-46FF-86C4-4CE0E7609802}" styleName="Estilo claro 3 - Acento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576" autoAdjust="0"/>
  </p:normalViewPr>
  <p:slideViewPr>
    <p:cSldViewPr>
      <p:cViewPr varScale="1">
        <p:scale>
          <a:sx n="83" d="100"/>
          <a:sy n="83" d="100"/>
        </p:scale>
        <p:origin x="658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F022F2-88F9-4C57-BAE4-E5AF735C569E}" type="datetimeFigureOut">
              <a:rPr lang="es-MX" smtClean="0"/>
              <a:pPr/>
              <a:t>10/03/2023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B8FB11-441A-4804-BCBE-DC896DF1BD18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297975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04D9CE-9D38-454F-9720-904AD65ECF32}" type="datetimeFigureOut">
              <a:rPr lang="es-MX" smtClean="0"/>
              <a:pPr/>
              <a:t>10/03/2023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3C0ED0-E58E-4B8E-8D1F-E8441A239EDF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894014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3C0ED0-E58E-4B8E-8D1F-E8441A239EDF}" type="slidenum">
              <a:rPr lang="es-MX" smtClean="0"/>
              <a:pPr/>
              <a:t>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38662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3C0ED0-E58E-4B8E-8D1F-E8441A239EDF}" type="slidenum">
              <a:rPr lang="es-MX" smtClean="0"/>
              <a:pPr/>
              <a:t>18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302638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36320" y="0"/>
            <a:ext cx="100584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16000" y="3200400"/>
            <a:ext cx="100584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16000" y="4724400"/>
            <a:ext cx="9144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875E1-F253-400B-A5F3-7DA931C079A9}" type="datetime1">
              <a:rPr lang="es-MX" smtClean="0"/>
              <a:pPr/>
              <a:t>10/03/2023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9E937-1FE3-4424-836F-5B24A44DFE8F}" type="slidenum">
              <a:rPr lang="es-MX" smtClean="0"/>
              <a:pPr/>
              <a:t>‹Nº›</a:t>
            </a:fld>
            <a:endParaRPr lang="es-MX"/>
          </a:p>
        </p:txBody>
      </p:sp>
      <p:sp>
        <p:nvSpPr>
          <p:cNvPr id="7" name="Rectangle 6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685800"/>
            <a:ext cx="9652000" cy="3886200"/>
          </a:xfrm>
        </p:spPr>
        <p:txBody>
          <a:bodyPr vert="eaVert" anchor="t" anchorCtr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2F6DF-C1DB-48D2-BB1B-DA596732F270}" type="datetime1">
              <a:rPr lang="es-MX" smtClean="0"/>
              <a:pPr/>
              <a:t>10/03/2023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9E937-1FE3-4424-836F-5B24A44DFE8F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6000" y="685802"/>
            <a:ext cx="2438400" cy="5410199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54400" y="685801"/>
            <a:ext cx="7620000" cy="4876800"/>
          </a:xfrm>
        </p:spPr>
        <p:txBody>
          <a:bodyPr vert="eaVert" anchor="t" anchorCtr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3CCA1-F23B-453A-BFD8-5790F4C66F37}" type="datetime1">
              <a:rPr lang="es-MX" smtClean="0"/>
              <a:pPr/>
              <a:t>10/03/2023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9E937-1FE3-4424-836F-5B24A44DFE8F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CAFE5-86CF-4E84-84B9-D57B27BDE389}" type="datetime1">
              <a:rPr lang="es-MX" smtClean="0"/>
              <a:pPr/>
              <a:t>10/03/2023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9E937-1FE3-4424-836F-5B24A44DFE8F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36320" y="0"/>
            <a:ext cx="100584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3276600"/>
            <a:ext cx="100584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0" y="4953000"/>
            <a:ext cx="9144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22D20-2080-43C3-808C-806B8F3E4B53}" type="datetime1">
              <a:rPr lang="es-MX" smtClean="0"/>
              <a:pPr/>
              <a:t>10/03/2023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9E937-1FE3-4424-836F-5B24A44DFE8F}" type="slidenum">
              <a:rPr lang="es-MX" smtClean="0"/>
              <a:pPr/>
              <a:t>‹Nº›</a:t>
            </a:fld>
            <a:endParaRPr lang="es-MX"/>
          </a:p>
        </p:txBody>
      </p:sp>
      <p:sp>
        <p:nvSpPr>
          <p:cNvPr id="8" name="Rectangle 7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0" y="609601"/>
            <a:ext cx="48768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609601"/>
            <a:ext cx="48768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C1FF3-41A7-4756-80AB-9498385941FD}" type="datetime1">
              <a:rPr lang="es-MX" smtClean="0"/>
              <a:pPr/>
              <a:t>10/03/2023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9E937-1FE3-4424-836F-5B24A44DFE8F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1936" y="609600"/>
            <a:ext cx="48768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1936" y="1329264"/>
            <a:ext cx="48768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36" y="609600"/>
            <a:ext cx="48768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36" y="1329264"/>
            <a:ext cx="48768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1B22C-7FBE-45AA-8038-56C9F9CB1533}" type="datetime1">
              <a:rPr lang="es-MX" smtClean="0"/>
              <a:pPr/>
              <a:t>10/03/2023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9E937-1FE3-4424-836F-5B24A44DFE8F}" type="slidenum">
              <a:rPr lang="es-MX" smtClean="0"/>
              <a:pPr/>
              <a:t>‹Nº›</a:t>
            </a:fld>
            <a:endParaRPr lang="es-MX"/>
          </a:p>
        </p:txBody>
      </p:sp>
      <p:cxnSp>
        <p:nvCxnSpPr>
          <p:cNvPr id="11" name="Straight Connector 10"/>
          <p:cNvCxnSpPr/>
          <p:nvPr/>
        </p:nvCxnSpPr>
        <p:spPr>
          <a:xfrm>
            <a:off x="1011936" y="1249362"/>
            <a:ext cx="4876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193536" y="1249362"/>
            <a:ext cx="4876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41910-445E-4F08-90BC-39597E37EC5A}" type="datetime1">
              <a:rPr lang="es-MX" smtClean="0"/>
              <a:pPr/>
              <a:t>10/03/2023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9E937-1FE3-4424-836F-5B24A44DFE8F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5CE09-961A-4001-9ABA-8A23A489E4B7}" type="datetime1">
              <a:rPr lang="es-MX" smtClean="0"/>
              <a:pPr/>
              <a:t>10/03/2023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9E937-1FE3-4424-836F-5B24A44DFE8F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4572000"/>
            <a:ext cx="9046464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7821" y="457201"/>
            <a:ext cx="6126579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02" y="457200"/>
            <a:ext cx="3564876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A3C1B-F482-4BE5-8FAF-1D4CDC76505C}" type="datetime1">
              <a:rPr lang="es-MX" smtClean="0"/>
              <a:pPr/>
              <a:t>10/03/2023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9E937-1FE3-4424-836F-5B24A44DFE8F}" type="slidenum">
              <a:rPr lang="es-MX" smtClean="0"/>
              <a:pPr/>
              <a:t>‹Nº›</a:t>
            </a:fld>
            <a:endParaRPr lang="es-MX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2871259" y="2514336"/>
            <a:ext cx="3810000" cy="2117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1936" y="4572000"/>
            <a:ext cx="9046464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36320" y="457200"/>
            <a:ext cx="100584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33856" y="3505200"/>
            <a:ext cx="98552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27932-DB24-4F07-ABC7-EAF05414DAE5}" type="datetime1">
              <a:rPr lang="es-MX" smtClean="0"/>
              <a:pPr/>
              <a:t>10/03/2023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9E937-1FE3-4424-836F-5B24A44DFE8F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16000" y="4572000"/>
            <a:ext cx="90424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0" y="685800"/>
            <a:ext cx="100584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31200" y="620877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56875145-9168-48DA-A352-43193DA61975}" type="datetime1">
              <a:rPr lang="es-MX" smtClean="0"/>
              <a:pPr/>
              <a:t>10/03/2023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15999" y="6208777"/>
            <a:ext cx="64984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00" y="5687569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DF89E937-1FE3-4424-836F-5B24A44DFE8F}" type="slidenum">
              <a:rPr lang="es-MX" smtClean="0"/>
              <a:pPr/>
              <a:t>‹Nº›</a:t>
            </a:fld>
            <a:endParaRPr lang="es-MX"/>
          </a:p>
        </p:txBody>
      </p:sp>
      <p:sp>
        <p:nvSpPr>
          <p:cNvPr id="8" name="Rectangle 7"/>
          <p:cNvSpPr/>
          <p:nvPr/>
        </p:nvSpPr>
        <p:spPr>
          <a:xfrm>
            <a:off x="1036320" y="0"/>
            <a:ext cx="100584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Rectangle 8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cristianjm@estudiantes.fisica.unam.mx" TargetMode="External"/><Relationship Id="rId2" Type="http://schemas.openxmlformats.org/officeDocument/2006/relationships/hyperlink" Target="mailto:cristian.jm08@Hotmail.com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osgrado.fisica.unam.mx/ConvocatoriaIngreso" TargetMode="External"/><Relationship Id="rId2" Type="http://schemas.openxmlformats.org/officeDocument/2006/relationships/hyperlink" Target="http://www.posgrado.fisica.unam.mx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posgrado.fisica.unam.mx/sites/default/files/PlanesPCF_2019.pdf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cristian.jm08@Hotmail.com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hyperlink" Target="mailto:cristianjm@estudiantes.fisica.unam.mx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2007552" y="4158372"/>
            <a:ext cx="8136904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s-MX" sz="800" dirty="0">
              <a:latin typeface="Arial" pitchFamily="34" charset="0"/>
              <a:cs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s-MX" sz="800" dirty="0">
              <a:latin typeface="Arial" pitchFamily="34" charset="0"/>
              <a:cs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s-MX" sz="800" dirty="0">
              <a:latin typeface="Arial" pitchFamily="34" charset="0"/>
              <a:cs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s-MX" sz="800" dirty="0">
              <a:latin typeface="Arial" pitchFamily="34" charset="0"/>
              <a:cs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s-MX" sz="800" dirty="0">
              <a:latin typeface="Arial" pitchFamily="34" charset="0"/>
              <a:cs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s-MX" sz="800" dirty="0">
              <a:latin typeface="Arial" pitchFamily="34" charset="0"/>
              <a:cs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s-MX" sz="800" dirty="0">
              <a:latin typeface="Arial" pitchFamily="34" charset="0"/>
              <a:cs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s-MX" sz="800" dirty="0">
              <a:latin typeface="Arial" pitchFamily="34" charset="0"/>
              <a:cs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s-MX" sz="800" dirty="0">
              <a:latin typeface="Arial" pitchFamily="34" charset="0"/>
              <a:cs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s-MX" sz="800" dirty="0">
              <a:latin typeface="Arial" pitchFamily="34" charset="0"/>
              <a:cs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s-MX" sz="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2 Subtítulo"/>
          <p:cNvSpPr txBox="1">
            <a:spLocks/>
          </p:cNvSpPr>
          <p:nvPr/>
        </p:nvSpPr>
        <p:spPr>
          <a:xfrm>
            <a:off x="2007552" y="560925"/>
            <a:ext cx="8264912" cy="3880834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es-MX" sz="4000" dirty="0" smtClean="0"/>
              <a:t>CONDENSADOS DE BOSE-EINSTEIN COMO SIMULADORES DE MATERIA CUÁNTICA: DINÁMICA DE DOMINIOS MAGNÉTICOS EN REDES BIDIMENSIONALES.</a:t>
            </a:r>
            <a:endParaRPr lang="es-MX" sz="4000" dirty="0">
              <a:solidFill>
                <a:schemeClr val="bg1"/>
              </a:solidFill>
              <a:latin typeface="Copperplate Gothic Bold" pitchFamily="34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3248948" y="4725145"/>
            <a:ext cx="5654112" cy="7540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sz="1700" dirty="0">
                <a:latin typeface="Arial" pitchFamily="34" charset="0"/>
                <a:ea typeface="Calibri" pitchFamily="34" charset="0"/>
                <a:cs typeface="Arial" pitchFamily="34" charset="0"/>
              </a:rPr>
              <a:t>Presenta</a:t>
            </a:r>
            <a:r>
              <a:rPr lang="es-MX" dirty="0"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sz="2500" b="1" dirty="0">
                <a:latin typeface="Arial" pitchFamily="34" charset="0"/>
                <a:ea typeface="Calibri" pitchFamily="34" charset="0"/>
                <a:cs typeface="Arial" pitchFamily="34" charset="0"/>
              </a:rPr>
              <a:t>Christian Jesús Madroñero Carvajal</a:t>
            </a:r>
          </a:p>
        </p:txBody>
      </p:sp>
      <p:pic>
        <p:nvPicPr>
          <p:cNvPr id="52230" name="Picture 6" descr="http://arquitectura.unam.mx/uploads/8/1/1/0/8110907/_2634437_orig.png?13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2" t="5523" r="8343" b="7835"/>
          <a:stretch/>
        </p:blipFill>
        <p:spPr bwMode="auto">
          <a:xfrm>
            <a:off x="93507" y="560925"/>
            <a:ext cx="1914045" cy="2086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480" y="575854"/>
            <a:ext cx="1639817" cy="1791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734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55440" y="476672"/>
            <a:ext cx="9042400" cy="1031377"/>
          </a:xfrm>
        </p:spPr>
        <p:txBody>
          <a:bodyPr>
            <a:noAutofit/>
          </a:bodyPr>
          <a:lstStyle/>
          <a:p>
            <a:r>
              <a:rPr lang="es-MX" sz="3200" dirty="0"/>
              <a:t>Observable</a:t>
            </a:r>
            <a:r>
              <a:rPr lang="es-MX" sz="3200" dirty="0" smtClean="0"/>
              <a:t> </a:t>
            </a:r>
            <a:endParaRPr lang="es-MX" sz="32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9E937-1FE3-4424-836F-5B24A44DFE8F}" type="slidenum">
              <a:rPr lang="es-MX" smtClean="0"/>
              <a:pPr/>
              <a:t>10</a:t>
            </a:fld>
            <a:endParaRPr lang="es-MX"/>
          </a:p>
        </p:txBody>
      </p:sp>
      <p:sp>
        <p:nvSpPr>
          <p:cNvPr id="6" name="Marcador de contenido 5"/>
          <p:cNvSpPr>
            <a:spLocks noGrp="1"/>
          </p:cNvSpPr>
          <p:nvPr>
            <p:ph idx="1"/>
          </p:nvPr>
        </p:nvSpPr>
        <p:spPr>
          <a:xfrm>
            <a:off x="1199456" y="1628800"/>
            <a:ext cx="10058400" cy="3886200"/>
          </a:xfrm>
        </p:spPr>
        <p:txBody>
          <a:bodyPr>
            <a:normAutofit/>
          </a:bodyPr>
          <a:lstStyle/>
          <a:p>
            <a:r>
              <a:rPr lang="es-MX" dirty="0" smtClean="0"/>
              <a:t>Magnetización local</a:t>
            </a:r>
          </a:p>
          <a:p>
            <a:endParaRPr lang="es-MX" dirty="0" smtClean="0"/>
          </a:p>
          <a:p>
            <a:r>
              <a:rPr lang="es-MX" dirty="0" smtClean="0"/>
              <a:t>Magnetización </a:t>
            </a:r>
            <a:r>
              <a:rPr lang="es-MX" dirty="0"/>
              <a:t>izquierda</a:t>
            </a:r>
            <a:endParaRPr lang="es-MX" dirty="0" smtClean="0"/>
          </a:p>
          <a:p>
            <a:endParaRPr lang="es-MX" dirty="0" smtClean="0"/>
          </a:p>
          <a:p>
            <a:r>
              <a:rPr lang="es-MX" dirty="0" smtClean="0"/>
              <a:t>Magnetización derecha</a:t>
            </a:r>
          </a:p>
          <a:p>
            <a:pPr marL="0" indent="0">
              <a:buNone/>
            </a:pPr>
            <a:endParaRPr lang="es-MX" dirty="0" smtClean="0"/>
          </a:p>
          <a:p>
            <a:r>
              <a:rPr lang="es-MX" dirty="0" smtClean="0"/>
              <a:t>Potencial externo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5800" y="2114359"/>
            <a:ext cx="4308152" cy="332595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7848" y="2735643"/>
            <a:ext cx="4183577" cy="160091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0775" y="4336558"/>
            <a:ext cx="5777721" cy="110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407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55440" y="476672"/>
            <a:ext cx="9042400" cy="1031377"/>
          </a:xfrm>
        </p:spPr>
        <p:txBody>
          <a:bodyPr>
            <a:noAutofit/>
          </a:bodyPr>
          <a:lstStyle/>
          <a:p>
            <a:r>
              <a:rPr lang="es-MX" sz="3200" dirty="0"/>
              <a:t>Resultados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9E937-1FE3-4424-836F-5B24A44DFE8F}" type="slidenum">
              <a:rPr lang="es-MX" smtClean="0"/>
              <a:pPr/>
              <a:t>11</a:t>
            </a:fld>
            <a:endParaRPr lang="es-MX"/>
          </a:p>
        </p:txBody>
      </p:sp>
      <p:sp>
        <p:nvSpPr>
          <p:cNvPr id="6" name="Marcador de contenido 5"/>
          <p:cNvSpPr>
            <a:spLocks noGrp="1"/>
          </p:cNvSpPr>
          <p:nvPr>
            <p:ph idx="1"/>
          </p:nvPr>
        </p:nvSpPr>
        <p:spPr>
          <a:xfrm>
            <a:off x="1199456" y="1628800"/>
            <a:ext cx="10058400" cy="3886200"/>
          </a:xfrm>
        </p:spPr>
        <p:txBody>
          <a:bodyPr/>
          <a:lstStyle/>
          <a:p>
            <a:r>
              <a:rPr lang="es-MX" dirty="0" smtClean="0"/>
              <a:t>Red de </a:t>
            </a:r>
            <a:r>
              <a:rPr lang="es-MX" dirty="0" err="1" smtClean="0"/>
              <a:t>moiré</a:t>
            </a:r>
            <a:r>
              <a:rPr lang="es-MX" dirty="0" smtClean="0"/>
              <a:t> </a:t>
            </a:r>
          </a:p>
          <a:p>
            <a:pPr marL="0" indent="0">
              <a:buNone/>
            </a:pPr>
            <a:endParaRPr lang="es-MX" dirty="0"/>
          </a:p>
          <a:p>
            <a:endParaRPr lang="es-MX" dirty="0" smtClean="0"/>
          </a:p>
          <a:p>
            <a:endParaRPr lang="es-MX" dirty="0" smtClean="0"/>
          </a:p>
          <a:p>
            <a:endParaRPr lang="es-MX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712" y="1727754"/>
            <a:ext cx="7503779" cy="239645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330" y="3774412"/>
            <a:ext cx="3070072" cy="2161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285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55440" y="476672"/>
            <a:ext cx="9042400" cy="1031377"/>
          </a:xfrm>
        </p:spPr>
        <p:txBody>
          <a:bodyPr>
            <a:noAutofit/>
          </a:bodyPr>
          <a:lstStyle/>
          <a:p>
            <a:r>
              <a:rPr lang="es-MX" sz="3200" dirty="0"/>
              <a:t>Resultados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9E937-1FE3-4424-836F-5B24A44DFE8F}" type="slidenum">
              <a:rPr lang="es-MX" smtClean="0"/>
              <a:pPr/>
              <a:t>12</a:t>
            </a:fld>
            <a:endParaRPr lang="es-MX"/>
          </a:p>
        </p:txBody>
      </p:sp>
      <p:sp>
        <p:nvSpPr>
          <p:cNvPr id="6" name="Marcador de contenido 5"/>
          <p:cNvSpPr>
            <a:spLocks noGrp="1"/>
          </p:cNvSpPr>
          <p:nvPr>
            <p:ph idx="1"/>
          </p:nvPr>
        </p:nvSpPr>
        <p:spPr>
          <a:xfrm>
            <a:off x="1199456" y="1628800"/>
            <a:ext cx="10058400" cy="3886200"/>
          </a:xfrm>
        </p:spPr>
        <p:txBody>
          <a:bodyPr/>
          <a:lstStyle/>
          <a:p>
            <a:pPr marL="0" indent="0">
              <a:buNone/>
            </a:pPr>
            <a:endParaRPr lang="es-MX" dirty="0"/>
          </a:p>
          <a:p>
            <a:r>
              <a:rPr lang="es-MX" dirty="0" smtClean="0"/>
              <a:t>Estado inicial del </a:t>
            </a:r>
            <a:br>
              <a:rPr lang="es-MX" dirty="0" smtClean="0"/>
            </a:br>
            <a:r>
              <a:rPr lang="es-MX" dirty="0" smtClean="0"/>
              <a:t>cual parte la evolución</a:t>
            </a:r>
          </a:p>
          <a:p>
            <a:endParaRPr lang="es-MX" dirty="0"/>
          </a:p>
          <a:p>
            <a:endParaRPr lang="es-MX" dirty="0" smtClean="0"/>
          </a:p>
          <a:p>
            <a:endParaRPr lang="es-MX" dirty="0"/>
          </a:p>
          <a:p>
            <a:endParaRPr lang="es-MX" dirty="0" smtClean="0"/>
          </a:p>
          <a:p>
            <a:endParaRPr lang="es-MX" dirty="0" smtClean="0"/>
          </a:p>
          <a:p>
            <a:endParaRPr lang="es-MX" dirty="0" smtClean="0"/>
          </a:p>
          <a:p>
            <a:endParaRPr lang="es-MX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5760" y="2811587"/>
            <a:ext cx="4879780" cy="3274833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656" y="1668487"/>
            <a:ext cx="4540665" cy="4367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889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55440" y="404665"/>
            <a:ext cx="9042400" cy="504056"/>
          </a:xfrm>
        </p:spPr>
        <p:txBody>
          <a:bodyPr>
            <a:noAutofit/>
          </a:bodyPr>
          <a:lstStyle/>
          <a:p>
            <a:r>
              <a:rPr lang="es-MX" sz="3200" dirty="0"/>
              <a:t>Caso sin interacción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9E937-1FE3-4424-836F-5B24A44DFE8F}" type="slidenum">
              <a:rPr lang="es-MX" smtClean="0"/>
              <a:pPr/>
              <a:t>13</a:t>
            </a:fld>
            <a:endParaRPr lang="es-MX"/>
          </a:p>
        </p:txBody>
      </p:sp>
      <p:sp>
        <p:nvSpPr>
          <p:cNvPr id="6" name="Marcador de contenido 5"/>
          <p:cNvSpPr>
            <a:spLocks noGrp="1"/>
          </p:cNvSpPr>
          <p:nvPr>
            <p:ph idx="1"/>
          </p:nvPr>
        </p:nvSpPr>
        <p:spPr>
          <a:xfrm>
            <a:off x="1631504" y="868530"/>
            <a:ext cx="3312368" cy="432047"/>
          </a:xfrm>
        </p:spPr>
        <p:txBody>
          <a:bodyPr>
            <a:normAutofit lnSpcReduction="10000"/>
          </a:bodyPr>
          <a:lstStyle/>
          <a:p>
            <a:r>
              <a:rPr lang="es-MX" dirty="0"/>
              <a:t>Simetría Cuadrada</a:t>
            </a:r>
            <a:r>
              <a:rPr lang="es-MX" dirty="0" smtClean="0"/>
              <a:t> </a:t>
            </a:r>
          </a:p>
        </p:txBody>
      </p:sp>
      <p:sp>
        <p:nvSpPr>
          <p:cNvPr id="8" name="Marcador de contenido 5"/>
          <p:cNvSpPr txBox="1">
            <a:spLocks/>
          </p:cNvSpPr>
          <p:nvPr/>
        </p:nvSpPr>
        <p:spPr>
          <a:xfrm>
            <a:off x="6985943" y="782706"/>
            <a:ext cx="3312368" cy="54005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dirty="0"/>
              <a:t>Simetría Hexagonal</a:t>
            </a:r>
            <a:r>
              <a:rPr lang="es-MX" dirty="0" smtClean="0"/>
              <a:t> 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744" y="1185801"/>
            <a:ext cx="4824536" cy="4967404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1984" y="1260385"/>
            <a:ext cx="4823075" cy="486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806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55440" y="404665"/>
            <a:ext cx="9042400" cy="504056"/>
          </a:xfrm>
        </p:spPr>
        <p:txBody>
          <a:bodyPr>
            <a:noAutofit/>
          </a:bodyPr>
          <a:lstStyle/>
          <a:p>
            <a:r>
              <a:rPr lang="es-MX" sz="3200" dirty="0"/>
              <a:t>Caso con interacción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9E937-1FE3-4424-836F-5B24A44DFE8F}" type="slidenum">
              <a:rPr lang="es-MX" smtClean="0"/>
              <a:pPr/>
              <a:t>14</a:t>
            </a:fld>
            <a:endParaRPr lang="es-MX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60" y="844445"/>
            <a:ext cx="5184576" cy="5208249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5920" y="1959067"/>
            <a:ext cx="6569084" cy="3508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936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55440" y="476672"/>
            <a:ext cx="9042400" cy="1031377"/>
          </a:xfrm>
        </p:spPr>
        <p:txBody>
          <a:bodyPr>
            <a:noAutofit/>
          </a:bodyPr>
          <a:lstStyle/>
          <a:p>
            <a:r>
              <a:rPr lang="es-MX" sz="3200" dirty="0"/>
              <a:t>Conclusión</a:t>
            </a:r>
            <a:r>
              <a:rPr lang="es-MX" sz="3200" dirty="0" smtClean="0"/>
              <a:t> </a:t>
            </a:r>
            <a:endParaRPr lang="es-MX" sz="32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9E937-1FE3-4424-836F-5B24A44DFE8F}" type="slidenum">
              <a:rPr lang="es-MX" smtClean="0"/>
              <a:pPr/>
              <a:t>15</a:t>
            </a:fld>
            <a:endParaRPr lang="es-MX"/>
          </a:p>
        </p:txBody>
      </p:sp>
      <p:sp>
        <p:nvSpPr>
          <p:cNvPr id="6" name="Marcador de contenido 5"/>
          <p:cNvSpPr>
            <a:spLocks noGrp="1"/>
          </p:cNvSpPr>
          <p:nvPr>
            <p:ph idx="1"/>
          </p:nvPr>
        </p:nvSpPr>
        <p:spPr>
          <a:xfrm>
            <a:off x="1199456" y="1628800"/>
            <a:ext cx="10058400" cy="3886200"/>
          </a:xfrm>
        </p:spPr>
        <p:txBody>
          <a:bodyPr/>
          <a:lstStyle/>
          <a:p>
            <a:r>
              <a:rPr lang="es-MX" dirty="0"/>
              <a:t>Se encontró un que para ángulos pertenecientes a un intervalo acotado por un ángulo especial, exceptuando los ángulos pitagóricos para la simetría cuadrada, el estado inicial se conserva.</a:t>
            </a:r>
          </a:p>
          <a:p>
            <a:r>
              <a:rPr lang="es-MX" dirty="0"/>
              <a:t>El valor del ángulo especial para el caso no interactuante depende de la existencia de una trampa armónica, mientras que para el caso interactuante es independiente de la trampa y del valor de la interacción.  </a:t>
            </a:r>
          </a:p>
          <a:p>
            <a:pPr marL="0" indent="0">
              <a:buNone/>
            </a:pPr>
            <a:r>
              <a:rPr lang="es-MX" dirty="0" smtClean="0"/>
              <a:t> </a:t>
            </a:r>
            <a:endParaRPr lang="es-MX" dirty="0"/>
          </a:p>
          <a:p>
            <a:pPr marL="0" indent="0">
              <a:buNone/>
            </a:pPr>
            <a:endParaRPr lang="es-MX" dirty="0" smtClean="0"/>
          </a:p>
        </p:txBody>
      </p:sp>
    </p:spTree>
    <p:extLst>
      <p:ext uri="{BB962C8B-B14F-4D97-AF65-F5344CB8AC3E}">
        <p14:creationId xmlns:p14="http://schemas.microsoft.com/office/powerpoint/2010/main" val="2078530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55440" y="476672"/>
            <a:ext cx="9042400" cy="1031377"/>
          </a:xfrm>
        </p:spPr>
        <p:txBody>
          <a:bodyPr>
            <a:noAutofit/>
          </a:bodyPr>
          <a:lstStyle/>
          <a:p>
            <a:r>
              <a:rPr lang="es-MX" sz="4400" dirty="0"/>
              <a:t>Temas de investigación</a:t>
            </a:r>
            <a:endParaRPr lang="es-MX" sz="24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9E937-1FE3-4424-836F-5B24A44DFE8F}" type="slidenum">
              <a:rPr lang="es-MX" smtClean="0"/>
              <a:pPr/>
              <a:t>16</a:t>
            </a:fld>
            <a:endParaRPr lang="es-MX"/>
          </a:p>
        </p:txBody>
      </p:sp>
      <p:sp>
        <p:nvSpPr>
          <p:cNvPr id="6" name="Marcador de contenido 5"/>
          <p:cNvSpPr>
            <a:spLocks noGrp="1"/>
          </p:cNvSpPr>
          <p:nvPr>
            <p:ph idx="1"/>
          </p:nvPr>
        </p:nvSpPr>
        <p:spPr>
          <a:xfrm>
            <a:off x="1199456" y="1628800"/>
            <a:ext cx="10058400" cy="3886200"/>
          </a:xfrm>
        </p:spPr>
        <p:txBody>
          <a:bodyPr/>
          <a:lstStyle/>
          <a:p>
            <a:r>
              <a:rPr lang="es-MX" dirty="0" smtClean="0"/>
              <a:t>Gotas </a:t>
            </a:r>
            <a:r>
              <a:rPr lang="es-MX" dirty="0"/>
              <a:t>cuánticas</a:t>
            </a:r>
            <a:r>
              <a:rPr lang="es-MX" dirty="0" smtClean="0"/>
              <a:t> </a:t>
            </a:r>
          </a:p>
          <a:p>
            <a:r>
              <a:rPr lang="es-MX" dirty="0"/>
              <a:t>Superfluidez en un BEC</a:t>
            </a:r>
          </a:p>
          <a:p>
            <a:r>
              <a:rPr lang="es-MX" dirty="0"/>
              <a:t>Localización en un BEC</a:t>
            </a:r>
          </a:p>
          <a:p>
            <a:r>
              <a:rPr lang="es-MX" dirty="0"/>
              <a:t>BEC espinoriales y separación de fases</a:t>
            </a:r>
            <a:r>
              <a:rPr lang="es-MX" dirty="0" smtClean="0"/>
              <a:t>.</a:t>
            </a:r>
            <a:r>
              <a:rPr lang="es-MX" dirty="0"/>
              <a:t/>
            </a:r>
            <a:br>
              <a:rPr lang="es-MX" dirty="0"/>
            </a:br>
            <a:endParaRPr lang="es-MX" dirty="0"/>
          </a:p>
          <a:p>
            <a:pPr marL="0" indent="0">
              <a:buNone/>
            </a:pPr>
            <a:endParaRPr lang="es-MX" dirty="0" smtClean="0"/>
          </a:p>
        </p:txBody>
      </p:sp>
      <p:sp>
        <p:nvSpPr>
          <p:cNvPr id="5" name="Marcador de contenido 5"/>
          <p:cNvSpPr txBox="1">
            <a:spLocks/>
          </p:cNvSpPr>
          <p:nvPr/>
        </p:nvSpPr>
        <p:spPr>
          <a:xfrm>
            <a:off x="1166710" y="5494387"/>
            <a:ext cx="10058400" cy="751487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fontScale="92500" lnSpcReduction="20000"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dirty="0">
                <a:hlinkClick r:id="rId2"/>
              </a:rPr>
              <a:t>c</a:t>
            </a:r>
            <a:r>
              <a:rPr lang="es-MX" dirty="0" smtClean="0">
                <a:hlinkClick r:id="rId2"/>
              </a:rPr>
              <a:t>ristian.jm08@Hotmail.com</a:t>
            </a:r>
            <a:endParaRPr lang="es-MX" dirty="0" smtClean="0"/>
          </a:p>
          <a:p>
            <a:r>
              <a:rPr lang="es-MX" dirty="0" smtClean="0">
                <a:hlinkClick r:id="rId3"/>
              </a:rPr>
              <a:t>cristianjm@estudiantes.fisica.unam.mx</a:t>
            </a:r>
            <a:r>
              <a:rPr lang="es-MX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80813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55440" y="476672"/>
            <a:ext cx="9042400" cy="1031377"/>
          </a:xfrm>
        </p:spPr>
        <p:txBody>
          <a:bodyPr>
            <a:noAutofit/>
          </a:bodyPr>
          <a:lstStyle/>
          <a:p>
            <a:r>
              <a:rPr lang="es-MX" sz="3200" dirty="0" smtClean="0"/>
              <a:t>Posgrado en </a:t>
            </a:r>
            <a:r>
              <a:rPr lang="es-MX" sz="3200" dirty="0"/>
              <a:t>C</a:t>
            </a:r>
            <a:r>
              <a:rPr lang="es-MX" sz="3200" dirty="0" smtClean="0"/>
              <a:t>iencias Físicas UNAM</a:t>
            </a:r>
            <a:endParaRPr lang="es-MX" sz="32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9E937-1FE3-4424-836F-5B24A44DFE8F}" type="slidenum">
              <a:rPr lang="es-MX" smtClean="0"/>
              <a:pPr/>
              <a:t>17</a:t>
            </a:fld>
            <a:endParaRPr lang="es-MX"/>
          </a:p>
        </p:txBody>
      </p:sp>
      <p:sp>
        <p:nvSpPr>
          <p:cNvPr id="6" name="Marcador de contenido 5"/>
          <p:cNvSpPr>
            <a:spLocks noGrp="1"/>
          </p:cNvSpPr>
          <p:nvPr>
            <p:ph idx="1"/>
          </p:nvPr>
        </p:nvSpPr>
        <p:spPr>
          <a:xfrm>
            <a:off x="1199456" y="1482226"/>
            <a:ext cx="10058400" cy="3886200"/>
          </a:xfrm>
        </p:spPr>
        <p:txBody>
          <a:bodyPr>
            <a:normAutofit/>
          </a:bodyPr>
          <a:lstStyle/>
          <a:p>
            <a:r>
              <a:rPr lang="es-MX" dirty="0" smtClean="0"/>
              <a:t>Maestría en Ciencias (Física): (4 semestres)</a:t>
            </a:r>
          </a:p>
          <a:p>
            <a:r>
              <a:rPr lang="es-MX" dirty="0" smtClean="0"/>
              <a:t>Maestría en Física Médica: (4 semestres)</a:t>
            </a:r>
            <a:endParaRPr lang="es-MX" dirty="0"/>
          </a:p>
          <a:p>
            <a:r>
              <a:rPr lang="es-MX" dirty="0" smtClean="0"/>
              <a:t>Doctorado en Ciencias (Física)</a:t>
            </a:r>
            <a:r>
              <a:rPr lang="es-MX" dirty="0"/>
              <a:t> : </a:t>
            </a:r>
            <a:r>
              <a:rPr lang="es-MX" dirty="0" smtClean="0"/>
              <a:t>(8 </a:t>
            </a:r>
            <a:r>
              <a:rPr lang="es-MX" dirty="0"/>
              <a:t>semestres</a:t>
            </a:r>
            <a:r>
              <a:rPr lang="es-MX" dirty="0" smtClean="0"/>
              <a:t>)</a:t>
            </a:r>
            <a:br>
              <a:rPr lang="es-MX" dirty="0" smtClean="0"/>
            </a:br>
            <a:endParaRPr lang="es-MX" dirty="0" smtClean="0"/>
          </a:p>
          <a:p>
            <a:endParaRPr lang="es-MX" dirty="0" smtClean="0"/>
          </a:p>
          <a:p>
            <a:r>
              <a:rPr lang="es-MX" dirty="0" smtClean="0"/>
              <a:t>Costo por semestre (GRATIS)</a:t>
            </a:r>
          </a:p>
          <a:p>
            <a:r>
              <a:rPr lang="es-MX" dirty="0" smtClean="0"/>
              <a:t>Beca CONACYT: consiste en un sueldo mensual de 14,188 para maestría y 18,918 para doctorado. (1 peso mexicano=</a:t>
            </a:r>
            <a:r>
              <a:rPr lang="es-MX" dirty="0"/>
              <a:t> </a:t>
            </a:r>
            <a:r>
              <a:rPr lang="es-MX" dirty="0" smtClean="0"/>
              <a:t>260 pesos colombianos)</a:t>
            </a:r>
          </a:p>
        </p:txBody>
      </p:sp>
      <p:sp>
        <p:nvSpPr>
          <p:cNvPr id="5" name="Marcador de contenido 5"/>
          <p:cNvSpPr txBox="1">
            <a:spLocks/>
          </p:cNvSpPr>
          <p:nvPr/>
        </p:nvSpPr>
        <p:spPr>
          <a:xfrm>
            <a:off x="1083858" y="5445224"/>
            <a:ext cx="10058400" cy="751487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fontScale="62500" lnSpcReduction="20000"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dirty="0">
                <a:hlinkClick r:id="rId2"/>
              </a:rPr>
              <a:t>http://www.posgrado.fisica.unam.mx</a:t>
            </a:r>
            <a:r>
              <a:rPr lang="es-MX" dirty="0" smtClean="0">
                <a:hlinkClick r:id="rId2"/>
              </a:rPr>
              <a:t>/</a:t>
            </a:r>
            <a:endParaRPr lang="es-MX" dirty="0" smtClean="0"/>
          </a:p>
          <a:p>
            <a:r>
              <a:rPr lang="es-MX" dirty="0">
                <a:hlinkClick r:id="rId3"/>
              </a:rPr>
              <a:t>http://</a:t>
            </a:r>
            <a:r>
              <a:rPr lang="es-MX" dirty="0" smtClean="0">
                <a:hlinkClick r:id="rId3"/>
              </a:rPr>
              <a:t>www.posgrado.fisica.unam.mx/ConvocatoriaIngreso</a:t>
            </a:r>
            <a:endParaRPr lang="es-MX" dirty="0" smtClean="0"/>
          </a:p>
          <a:p>
            <a:r>
              <a:rPr lang="es-MX" dirty="0">
                <a:hlinkClick r:id="rId4"/>
              </a:rPr>
              <a:t>http://</a:t>
            </a:r>
            <a:r>
              <a:rPr lang="es-MX" dirty="0" smtClean="0">
                <a:hlinkClick r:id="rId4"/>
              </a:rPr>
              <a:t>www.posgrado.fisica.unam.mx/sites/default/files/PlanesPCF_2019.pdf</a:t>
            </a:r>
            <a:endParaRPr lang="es-MX" dirty="0" smtClean="0"/>
          </a:p>
        </p:txBody>
      </p:sp>
    </p:spTree>
    <p:extLst>
      <p:ext uri="{BB962C8B-B14F-4D97-AF65-F5344CB8AC3E}">
        <p14:creationId xmlns:p14="http://schemas.microsoft.com/office/powerpoint/2010/main" val="4179557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431704" y="4077072"/>
            <a:ext cx="5908600" cy="2088232"/>
          </a:xfrm>
        </p:spPr>
        <p:txBody>
          <a:bodyPr>
            <a:noAutofit/>
          </a:bodyPr>
          <a:lstStyle/>
          <a:p>
            <a:r>
              <a:rPr lang="es-MX" sz="11500" dirty="0"/>
              <a:t/>
            </a:r>
            <a:br>
              <a:rPr lang="es-MX" sz="11500" dirty="0"/>
            </a:br>
            <a:r>
              <a:rPr lang="es-MX" sz="11500" dirty="0" smtClean="0"/>
              <a:t>Gracias</a:t>
            </a:r>
            <a:endParaRPr lang="es-MX" sz="115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9E937-1FE3-4424-836F-5B24A44DFE8F}" type="slidenum">
              <a:rPr lang="es-MX" smtClean="0"/>
              <a:pPr/>
              <a:t>18</a:t>
            </a:fld>
            <a:endParaRPr lang="es-MX"/>
          </a:p>
        </p:txBody>
      </p:sp>
      <p:sp>
        <p:nvSpPr>
          <p:cNvPr id="5" name="Marcador de contenido 5"/>
          <p:cNvSpPr txBox="1">
            <a:spLocks/>
          </p:cNvSpPr>
          <p:nvPr/>
        </p:nvSpPr>
        <p:spPr>
          <a:xfrm>
            <a:off x="1117600" y="6165304"/>
            <a:ext cx="10058400" cy="751487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fontScale="92500" lnSpcReduction="20000"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dirty="0">
                <a:hlinkClick r:id="rId3"/>
              </a:rPr>
              <a:t>c</a:t>
            </a:r>
            <a:r>
              <a:rPr lang="es-MX" dirty="0" smtClean="0">
                <a:hlinkClick r:id="rId3"/>
              </a:rPr>
              <a:t>ristian.jm08@Hotmail.com</a:t>
            </a:r>
            <a:endParaRPr lang="es-MX" dirty="0" smtClean="0"/>
          </a:p>
          <a:p>
            <a:r>
              <a:rPr lang="es-MX" dirty="0" smtClean="0">
                <a:hlinkClick r:id="rId4"/>
              </a:rPr>
              <a:t>cristianjm@estudiantes.fisica.unam.mx</a:t>
            </a:r>
            <a:r>
              <a:rPr lang="es-MX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71659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55440" y="476672"/>
            <a:ext cx="9042400" cy="1031377"/>
          </a:xfrm>
        </p:spPr>
        <p:txBody>
          <a:bodyPr/>
          <a:lstStyle/>
          <a:p>
            <a:r>
              <a:rPr lang="es-ES" dirty="0"/>
              <a:t>CONTENIDO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08617" y="1700808"/>
            <a:ext cx="10058400" cy="388620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s-MX" dirty="0" smtClean="0"/>
              <a:t>Mecánica Cuántica</a:t>
            </a:r>
          </a:p>
          <a:p>
            <a:pPr marL="457200" indent="-457200">
              <a:buFont typeface="+mj-lt"/>
              <a:buAutoNum type="arabicPeriod"/>
            </a:pPr>
            <a:r>
              <a:rPr lang="es-MX" dirty="0" smtClean="0"/>
              <a:t>Condensación de Bose-Einstein </a:t>
            </a:r>
          </a:p>
          <a:p>
            <a:pPr marL="457200" indent="-457200">
              <a:buFont typeface="+mj-lt"/>
              <a:buAutoNum type="arabicPeriod"/>
            </a:pPr>
            <a:r>
              <a:rPr lang="es-MX" dirty="0"/>
              <a:t>Estabilidad dinámica en </a:t>
            </a:r>
            <a:r>
              <a:rPr lang="es-MX" dirty="0" smtClean="0"/>
              <a:t>un </a:t>
            </a:r>
            <a:r>
              <a:rPr lang="es-MX" dirty="0" err="1" smtClean="0"/>
              <a:t>gase</a:t>
            </a:r>
            <a:r>
              <a:rPr lang="es-MX" dirty="0" smtClean="0"/>
              <a:t> </a:t>
            </a:r>
            <a:r>
              <a:rPr lang="es-MX" dirty="0"/>
              <a:t>de Bose espinorial en redes moiré con simetrías cuadrada y </a:t>
            </a:r>
            <a:r>
              <a:rPr lang="es-MX" dirty="0" smtClean="0"/>
              <a:t>hexagonal.</a:t>
            </a:r>
          </a:p>
          <a:p>
            <a:pPr marL="457200" indent="-457200">
              <a:buFont typeface="+mj-lt"/>
              <a:buAutoNum type="arabicPeriod"/>
            </a:pPr>
            <a:r>
              <a:rPr lang="es-MX" dirty="0" smtClean="0"/>
              <a:t>Temas </a:t>
            </a:r>
            <a:r>
              <a:rPr lang="es-MX" dirty="0"/>
              <a:t>de </a:t>
            </a:r>
            <a:r>
              <a:rPr lang="es-MX" dirty="0" smtClean="0"/>
              <a:t>investigación</a:t>
            </a:r>
          </a:p>
          <a:p>
            <a:pPr marL="457200" indent="-457200">
              <a:buFont typeface="+mj-lt"/>
              <a:buAutoNum type="arabicPeriod"/>
            </a:pPr>
            <a:r>
              <a:rPr lang="es-MX" dirty="0"/>
              <a:t>Posgrados en la </a:t>
            </a:r>
            <a:r>
              <a:rPr lang="es-MX" dirty="0" smtClean="0"/>
              <a:t>UNAM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9E937-1FE3-4424-836F-5B24A44DFE8F}" type="slidenum">
              <a:rPr lang="es-MX" smtClean="0"/>
              <a:pPr/>
              <a:t>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74595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n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464" y="2790925"/>
            <a:ext cx="4175294" cy="2770327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2779" y="2583853"/>
            <a:ext cx="4115546" cy="351744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55440" y="476672"/>
            <a:ext cx="9042400" cy="1031377"/>
          </a:xfrm>
        </p:spPr>
        <p:txBody>
          <a:bodyPr>
            <a:normAutofit/>
          </a:bodyPr>
          <a:lstStyle/>
          <a:p>
            <a:r>
              <a:rPr lang="es-MX" dirty="0"/>
              <a:t>Mecánica Cuántica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08617" y="1700808"/>
            <a:ext cx="10058400" cy="3886200"/>
          </a:xfrm>
        </p:spPr>
        <p:txBody>
          <a:bodyPr>
            <a:normAutofit/>
          </a:bodyPr>
          <a:lstStyle/>
          <a:p>
            <a:endParaRPr lang="es-MX" dirty="0" smtClean="0"/>
          </a:p>
          <a:p>
            <a:r>
              <a:rPr lang="es-MX" dirty="0" smtClean="0"/>
              <a:t>1900</a:t>
            </a:r>
            <a:r>
              <a:rPr lang="es-MX" dirty="0"/>
              <a:t>.</a:t>
            </a:r>
            <a:r>
              <a:rPr lang="es-MX" dirty="0" smtClean="0"/>
              <a:t>  Radiación de cuerpo negro.</a:t>
            </a:r>
          </a:p>
          <a:p>
            <a:endParaRPr lang="es-MX" dirty="0" smtClean="0"/>
          </a:p>
          <a:p>
            <a:r>
              <a:rPr lang="es-MX" dirty="0" smtClean="0"/>
              <a:t>1905.  Efecto fotoeléctrico.</a:t>
            </a:r>
          </a:p>
          <a:p>
            <a:endParaRPr lang="es-MX" dirty="0" smtClean="0"/>
          </a:p>
          <a:p>
            <a:r>
              <a:rPr lang="es-MX" dirty="0" smtClean="0"/>
              <a:t>1924.  Dualidad onda partícula. </a:t>
            </a:r>
          </a:p>
          <a:p>
            <a:endParaRPr lang="es-MX" dirty="0" smtClean="0"/>
          </a:p>
          <a:p>
            <a:r>
              <a:rPr lang="es-MX" dirty="0" smtClean="0"/>
              <a:t>1925.  Ecuación de Schrödinger.</a:t>
            </a:r>
            <a:endParaRPr lang="es-MX" dirty="0"/>
          </a:p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9E937-1FE3-4424-836F-5B24A44DFE8F}" type="slidenum">
              <a:rPr lang="es-MX" smtClean="0"/>
              <a:pPr/>
              <a:t>3</a:t>
            </a:fld>
            <a:endParaRPr lang="es-MX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397" y="1768782"/>
            <a:ext cx="1728192" cy="1718026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9130" y="4099650"/>
            <a:ext cx="1511459" cy="1709388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006" y="4087673"/>
            <a:ext cx="1759425" cy="1718026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006" y="1768782"/>
            <a:ext cx="1547569" cy="1718026"/>
          </a:xfrm>
          <a:prstGeom prst="rect">
            <a:avLst/>
          </a:prstGeom>
        </p:spPr>
      </p:pic>
      <p:sp>
        <p:nvSpPr>
          <p:cNvPr id="23" name="Marcador de contenido 5"/>
          <p:cNvSpPr txBox="1">
            <a:spLocks/>
          </p:cNvSpPr>
          <p:nvPr/>
        </p:nvSpPr>
        <p:spPr>
          <a:xfrm>
            <a:off x="6805824" y="3428105"/>
            <a:ext cx="1656184" cy="36512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sz="1700" dirty="0"/>
              <a:t>Max Planck</a:t>
            </a:r>
            <a:endParaRPr lang="es-MX" sz="1700" dirty="0" smtClean="0"/>
          </a:p>
        </p:txBody>
      </p:sp>
      <p:sp>
        <p:nvSpPr>
          <p:cNvPr id="24" name="Marcador de contenido 5"/>
          <p:cNvSpPr txBox="1">
            <a:spLocks/>
          </p:cNvSpPr>
          <p:nvPr/>
        </p:nvSpPr>
        <p:spPr>
          <a:xfrm>
            <a:off x="8814133" y="3462066"/>
            <a:ext cx="1754640" cy="36512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sz="1700" dirty="0"/>
              <a:t>Albert Einstein</a:t>
            </a:r>
            <a:endParaRPr lang="es-MX" sz="1700" dirty="0" smtClean="0"/>
          </a:p>
        </p:txBody>
      </p:sp>
      <p:sp>
        <p:nvSpPr>
          <p:cNvPr id="25" name="Marcador de contenido 5"/>
          <p:cNvSpPr txBox="1">
            <a:spLocks/>
          </p:cNvSpPr>
          <p:nvPr/>
        </p:nvSpPr>
        <p:spPr>
          <a:xfrm>
            <a:off x="6733817" y="5779767"/>
            <a:ext cx="1800199" cy="36512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fontScale="70000" lnSpcReduction="20000"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dirty="0" smtClean="0"/>
              <a:t>Louis </a:t>
            </a:r>
            <a:r>
              <a:rPr lang="es-MX" dirty="0"/>
              <a:t>de </a:t>
            </a:r>
            <a:r>
              <a:rPr lang="es-MX" dirty="0" smtClean="0"/>
              <a:t>Broglie</a:t>
            </a:r>
            <a:endParaRPr lang="es-MX" dirty="0"/>
          </a:p>
        </p:txBody>
      </p:sp>
      <p:sp>
        <p:nvSpPr>
          <p:cNvPr id="26" name="Marcador de contenido 5"/>
          <p:cNvSpPr txBox="1">
            <a:spLocks/>
          </p:cNvSpPr>
          <p:nvPr/>
        </p:nvSpPr>
        <p:spPr>
          <a:xfrm>
            <a:off x="8845439" y="5759265"/>
            <a:ext cx="1822561" cy="36512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fontScale="70000" lnSpcReduction="20000"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dirty="0"/>
              <a:t>Erwin </a:t>
            </a:r>
            <a:r>
              <a:rPr lang="es-MX" dirty="0" smtClean="0"/>
              <a:t>Schrödinger</a:t>
            </a:r>
          </a:p>
        </p:txBody>
      </p:sp>
    </p:spTree>
    <p:extLst>
      <p:ext uri="{BB962C8B-B14F-4D97-AF65-F5344CB8AC3E}">
        <p14:creationId xmlns:p14="http://schemas.microsoft.com/office/powerpoint/2010/main" val="78743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55440" y="476672"/>
            <a:ext cx="10120560" cy="1031377"/>
          </a:xfrm>
        </p:spPr>
        <p:txBody>
          <a:bodyPr>
            <a:normAutofit/>
          </a:bodyPr>
          <a:lstStyle/>
          <a:p>
            <a:r>
              <a:rPr lang="es-MX" dirty="0"/>
              <a:t>Condensación de Bose-Einstein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08617" y="1700808"/>
            <a:ext cx="10058400" cy="2664296"/>
          </a:xfrm>
        </p:spPr>
        <p:txBody>
          <a:bodyPr>
            <a:normAutofit fontScale="92500" lnSpcReduction="10000"/>
          </a:bodyPr>
          <a:lstStyle/>
          <a:p>
            <a:r>
              <a:rPr lang="es-MX" dirty="0" smtClean="0"/>
              <a:t>1924.  Bose estudia la estadística </a:t>
            </a:r>
            <a:br>
              <a:rPr lang="es-MX" dirty="0" smtClean="0"/>
            </a:br>
            <a:r>
              <a:rPr lang="es-MX" dirty="0" smtClean="0"/>
              <a:t>           de partículas indistinguibles.</a:t>
            </a:r>
            <a:br>
              <a:rPr lang="es-MX" dirty="0" smtClean="0"/>
            </a:br>
            <a:endParaRPr lang="es-MX" dirty="0" smtClean="0"/>
          </a:p>
          <a:p>
            <a:r>
              <a:rPr lang="es-MX" dirty="0" smtClean="0"/>
              <a:t>1925.  Einstein estudias un gas ideal</a:t>
            </a:r>
            <a:br>
              <a:rPr lang="es-MX" dirty="0" smtClean="0"/>
            </a:br>
            <a:r>
              <a:rPr lang="es-MX" dirty="0" smtClean="0"/>
              <a:t>           a bajas temperaturas.</a:t>
            </a:r>
            <a:br>
              <a:rPr lang="es-MX" dirty="0" smtClean="0"/>
            </a:br>
            <a:endParaRPr lang="es-MX" dirty="0" smtClean="0"/>
          </a:p>
          <a:p>
            <a:r>
              <a:rPr lang="es-MX" dirty="0" smtClean="0"/>
              <a:t>1995.  Se Reportan los primeros </a:t>
            </a:r>
            <a:br>
              <a:rPr lang="es-MX" dirty="0" smtClean="0"/>
            </a:br>
            <a:r>
              <a:rPr lang="es-MX" dirty="0" smtClean="0"/>
              <a:t>           condensados experimentales.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9E937-1FE3-4424-836F-5B24A44DFE8F}" type="slidenum">
              <a:rPr lang="es-MX" smtClean="0"/>
              <a:pPr/>
              <a:t>4</a:t>
            </a:fld>
            <a:endParaRPr lang="es-MX"/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9289" y="1627239"/>
            <a:ext cx="1547569" cy="1718026"/>
          </a:xfrm>
          <a:prstGeom prst="rect">
            <a:avLst/>
          </a:prstGeom>
        </p:spPr>
      </p:pic>
      <p:sp>
        <p:nvSpPr>
          <p:cNvPr id="23" name="Marcador de contenido 5"/>
          <p:cNvSpPr txBox="1">
            <a:spLocks/>
          </p:cNvSpPr>
          <p:nvPr/>
        </p:nvSpPr>
        <p:spPr>
          <a:xfrm>
            <a:off x="7099961" y="3263515"/>
            <a:ext cx="1656184" cy="36512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sz="1700" dirty="0" err="1"/>
              <a:t>Nath</a:t>
            </a:r>
            <a:r>
              <a:rPr lang="es-MX" sz="1700" dirty="0"/>
              <a:t> Bose</a:t>
            </a:r>
            <a:endParaRPr lang="es-MX" sz="1700" dirty="0" smtClean="0"/>
          </a:p>
        </p:txBody>
      </p:sp>
      <p:sp>
        <p:nvSpPr>
          <p:cNvPr id="24" name="Marcador de contenido 5"/>
          <p:cNvSpPr txBox="1">
            <a:spLocks/>
          </p:cNvSpPr>
          <p:nvPr/>
        </p:nvSpPr>
        <p:spPr>
          <a:xfrm>
            <a:off x="8858680" y="3281893"/>
            <a:ext cx="1754640" cy="36512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sz="1700" dirty="0"/>
              <a:t>Albert Einstein</a:t>
            </a:r>
            <a:endParaRPr lang="es-MX" sz="1700" dirty="0" smtClean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72" y="1634514"/>
            <a:ext cx="1606572" cy="1678703"/>
          </a:xfrm>
          <a:prstGeom prst="rect">
            <a:avLst/>
          </a:prstGeom>
        </p:spPr>
      </p:pic>
      <p:sp>
        <p:nvSpPr>
          <p:cNvPr id="17" name="Marcador de contenido 5"/>
          <p:cNvSpPr txBox="1">
            <a:spLocks/>
          </p:cNvSpPr>
          <p:nvPr/>
        </p:nvSpPr>
        <p:spPr>
          <a:xfrm>
            <a:off x="7981008" y="5253081"/>
            <a:ext cx="1656184" cy="36512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fontScale="70000" lnSpcReduction="20000"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dirty="0"/>
              <a:t>Carl E. Wieman</a:t>
            </a:r>
            <a:endParaRPr lang="es-MX" sz="1700" dirty="0" smtClean="0"/>
          </a:p>
        </p:txBody>
      </p:sp>
      <p:sp>
        <p:nvSpPr>
          <p:cNvPr id="19" name="Marcador de contenido 5"/>
          <p:cNvSpPr txBox="1">
            <a:spLocks/>
          </p:cNvSpPr>
          <p:nvPr/>
        </p:nvSpPr>
        <p:spPr>
          <a:xfrm>
            <a:off x="6551111" y="5243922"/>
            <a:ext cx="1498323" cy="38344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sz="1700" dirty="0" smtClean="0"/>
              <a:t>Eric Cornell</a:t>
            </a:r>
          </a:p>
        </p:txBody>
      </p:sp>
      <p:sp>
        <p:nvSpPr>
          <p:cNvPr id="20" name="Marcador de contenido 5"/>
          <p:cNvSpPr txBox="1">
            <a:spLocks/>
          </p:cNvSpPr>
          <p:nvPr/>
        </p:nvSpPr>
        <p:spPr>
          <a:xfrm>
            <a:off x="9610373" y="5261700"/>
            <a:ext cx="1656184" cy="36512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fontScale="62500" lnSpcReduction="20000"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dirty="0"/>
              <a:t>Wolfgang Ketterle</a:t>
            </a:r>
            <a:endParaRPr lang="es-MX" sz="1700" dirty="0" smtClean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111" y="3584339"/>
            <a:ext cx="4387230" cy="1747758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294" y="4278395"/>
            <a:ext cx="3546628" cy="2331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106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17" grpId="0"/>
      <p:bldP spid="19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1415480" y="2636912"/>
            <a:ext cx="4464496" cy="252028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55440" y="476672"/>
            <a:ext cx="10120560" cy="1031377"/>
          </a:xfrm>
        </p:spPr>
        <p:txBody>
          <a:bodyPr>
            <a:normAutofit/>
          </a:bodyPr>
          <a:lstStyle/>
          <a:p>
            <a:r>
              <a:rPr lang="es-MX" dirty="0"/>
              <a:t>Condensación de Bose-Einstein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08617" y="1700809"/>
            <a:ext cx="10058400" cy="648072"/>
          </a:xfrm>
        </p:spPr>
        <p:txBody>
          <a:bodyPr>
            <a:normAutofit/>
          </a:bodyPr>
          <a:lstStyle/>
          <a:p>
            <a:r>
              <a:rPr lang="es-MX" dirty="0" smtClean="0"/>
              <a:t>¿Cómo se hace un condensado?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9E937-1FE3-4424-836F-5B24A44DFE8F}" type="slidenum">
              <a:rPr lang="es-MX" smtClean="0"/>
              <a:pPr/>
              <a:t>5</a:t>
            </a:fld>
            <a:endParaRPr lang="es-MX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497" y="2780928"/>
            <a:ext cx="4176464" cy="2286417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720" y="4007055"/>
            <a:ext cx="766475" cy="1060290"/>
          </a:xfrm>
          <a:prstGeom prst="rect">
            <a:avLst/>
          </a:prstGeom>
          <a:effectLst>
            <a:glow rad="114300">
              <a:srgbClr val="0086EA">
                <a:alpha val="69804"/>
              </a:srgbClr>
            </a:glow>
          </a:effectLst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808" y="2636912"/>
            <a:ext cx="4555128" cy="254111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23" y="1513655"/>
            <a:ext cx="7506876" cy="4380845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199" y="2575913"/>
            <a:ext cx="3963414" cy="2642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724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1424" y="3933056"/>
            <a:ext cx="10058400" cy="1676400"/>
          </a:xfrm>
        </p:spPr>
        <p:txBody>
          <a:bodyPr>
            <a:normAutofit fontScale="90000"/>
          </a:bodyPr>
          <a:lstStyle/>
          <a:p>
            <a:r>
              <a:rPr lang="es-MX" dirty="0"/>
              <a:t>Estabilidad dinámica en </a:t>
            </a:r>
            <a:r>
              <a:rPr lang="es-MX" dirty="0" smtClean="0"/>
              <a:t>un </a:t>
            </a:r>
            <a:r>
              <a:rPr lang="es-MX" dirty="0" err="1" smtClean="0"/>
              <a:t>gase</a:t>
            </a:r>
            <a:r>
              <a:rPr lang="es-MX" dirty="0" smtClean="0"/>
              <a:t> </a:t>
            </a:r>
            <a:r>
              <a:rPr lang="es-MX" dirty="0"/>
              <a:t>de Bose </a:t>
            </a:r>
            <a:r>
              <a:rPr lang="es-MX" dirty="0" smtClean="0"/>
              <a:t>espinorial </a:t>
            </a:r>
            <a:r>
              <a:rPr lang="es-MX" dirty="0"/>
              <a:t>en redes moiré con simetrías cuadrada y hexagonal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9E937-1FE3-4424-836F-5B24A44DFE8F}" type="slidenum">
              <a:rPr lang="es-MX" smtClean="0"/>
              <a:pPr/>
              <a:t>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20667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55440" y="476672"/>
            <a:ext cx="9042400" cy="1031377"/>
          </a:xfrm>
        </p:spPr>
        <p:txBody>
          <a:bodyPr/>
          <a:lstStyle/>
          <a:p>
            <a:r>
              <a:rPr lang="es-MX" dirty="0" smtClean="0"/>
              <a:t>Metodología 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95400" y="1700808"/>
            <a:ext cx="10058400" cy="3888432"/>
          </a:xfrm>
        </p:spPr>
        <p:txBody>
          <a:bodyPr>
            <a:normAutofit/>
          </a:bodyPr>
          <a:lstStyle/>
          <a:p>
            <a:r>
              <a:rPr lang="es-ES" dirty="0"/>
              <a:t>Ecuación de Gross-Pitaevskii </a:t>
            </a:r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r>
              <a:rPr lang="es-ES" dirty="0"/>
              <a:t>Ecuación de </a:t>
            </a:r>
            <a:r>
              <a:rPr lang="es-ES" dirty="0" smtClean="0"/>
              <a:t>Gross-Pitaevskii espinorial </a:t>
            </a:r>
            <a:endParaRPr lang="es-ES" dirty="0"/>
          </a:p>
          <a:p>
            <a:endParaRPr lang="es-MX" dirty="0" smtClean="0"/>
          </a:p>
          <a:p>
            <a:pPr marL="0" indent="0">
              <a:buNone/>
            </a:pPr>
            <a:endParaRPr lang="es-MX" dirty="0"/>
          </a:p>
          <a:p>
            <a:pPr marL="0" indent="0">
              <a:buNone/>
            </a:pPr>
            <a:endParaRPr lang="es-MX" dirty="0" smtClean="0"/>
          </a:p>
          <a:p>
            <a:pPr marL="0" indent="0">
              <a:buNone/>
            </a:pP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9E937-1FE3-4424-836F-5B24A44DFE8F}" type="slidenum">
              <a:rPr lang="es-MX" smtClean="0"/>
              <a:pPr/>
              <a:t>7</a:t>
            </a:fld>
            <a:endParaRPr lang="es-MX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761" y="2276872"/>
            <a:ext cx="5433161" cy="868415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400" y="3861048"/>
            <a:ext cx="6664449" cy="1511068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4232" y="1700808"/>
            <a:ext cx="3167980" cy="408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687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9E937-1FE3-4424-836F-5B24A44DFE8F}" type="slidenum">
              <a:rPr lang="es-MX" smtClean="0"/>
              <a:pPr/>
              <a:t>8</a:t>
            </a:fld>
            <a:endParaRPr lang="es-MX"/>
          </a:p>
        </p:txBody>
      </p:sp>
      <p:pic>
        <p:nvPicPr>
          <p:cNvPr id="3" name="Video02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23592" y="901579"/>
            <a:ext cx="7452828" cy="4968552"/>
          </a:xfrm>
        </p:spPr>
      </p:pic>
    </p:spTree>
    <p:extLst>
      <p:ext uri="{BB962C8B-B14F-4D97-AF65-F5344CB8AC3E}">
        <p14:creationId xmlns:p14="http://schemas.microsoft.com/office/powerpoint/2010/main" val="1667032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9E937-1FE3-4424-836F-5B24A44DFE8F}" type="slidenum">
              <a:rPr lang="es-MX" smtClean="0"/>
              <a:pPr/>
              <a:t>9</a:t>
            </a:fld>
            <a:endParaRPr lang="es-MX"/>
          </a:p>
        </p:txBody>
      </p:sp>
      <p:pic>
        <p:nvPicPr>
          <p:cNvPr id="3" name="Videoo03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23592" y="876091"/>
            <a:ext cx="7452828" cy="4968552"/>
          </a:xfrm>
        </p:spPr>
      </p:pic>
    </p:spTree>
    <p:extLst>
      <p:ext uri="{BB962C8B-B14F-4D97-AF65-F5344CB8AC3E}">
        <p14:creationId xmlns:p14="http://schemas.microsoft.com/office/powerpoint/2010/main" val="716330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12284</TotalTime>
  <Words>326</Words>
  <Application>Microsoft Office PowerPoint</Application>
  <PresentationFormat>Panorámica</PresentationFormat>
  <Paragraphs>118</Paragraphs>
  <Slides>18</Slides>
  <Notes>2</Notes>
  <HiddenSlides>0</HiddenSlides>
  <MMClips>2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4" baseType="lpstr">
      <vt:lpstr>Arial</vt:lpstr>
      <vt:lpstr>Calibri</vt:lpstr>
      <vt:lpstr>Copperplate Gothic Bold</vt:lpstr>
      <vt:lpstr>Impact</vt:lpstr>
      <vt:lpstr>Times New Roman</vt:lpstr>
      <vt:lpstr>NewsPrint</vt:lpstr>
      <vt:lpstr>Presentación de PowerPoint</vt:lpstr>
      <vt:lpstr>CONTENIDO</vt:lpstr>
      <vt:lpstr>Mecánica Cuántica</vt:lpstr>
      <vt:lpstr>Condensación de Bose-Einstein </vt:lpstr>
      <vt:lpstr>Condensación de Bose-Einstein </vt:lpstr>
      <vt:lpstr>Estabilidad dinámica en un gase de Bose espinorial en redes moiré con simetrías cuadrada y hexagonal</vt:lpstr>
      <vt:lpstr>Metodología </vt:lpstr>
      <vt:lpstr>Presentación de PowerPoint</vt:lpstr>
      <vt:lpstr>Presentación de PowerPoint</vt:lpstr>
      <vt:lpstr>Observable </vt:lpstr>
      <vt:lpstr>Resultados</vt:lpstr>
      <vt:lpstr>Resultados</vt:lpstr>
      <vt:lpstr>Caso sin interacción </vt:lpstr>
      <vt:lpstr>Caso con interacción </vt:lpstr>
      <vt:lpstr>Conclusión </vt:lpstr>
      <vt:lpstr>Temas de investigación</vt:lpstr>
      <vt:lpstr>Posgrado en Ciencias Físicas UNAM</vt:lpstr>
      <vt:lpstr> Gracias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cristian madroñero</cp:lastModifiedBy>
  <cp:revision>354</cp:revision>
  <dcterms:created xsi:type="dcterms:W3CDTF">2014-12-04T19:39:27Z</dcterms:created>
  <dcterms:modified xsi:type="dcterms:W3CDTF">2023-03-10T18:41:01Z</dcterms:modified>
</cp:coreProperties>
</file>